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7"/>
  </p:notesMasterIdLst>
  <p:sldIdLst>
    <p:sldId id="1273" r:id="rId2"/>
    <p:sldId id="7724" r:id="rId3"/>
    <p:sldId id="7769" r:id="rId4"/>
    <p:sldId id="7770" r:id="rId5"/>
    <p:sldId id="7771" r:id="rId6"/>
    <p:sldId id="7833" r:id="rId7"/>
    <p:sldId id="7772" r:id="rId8"/>
    <p:sldId id="7774" r:id="rId9"/>
    <p:sldId id="7773" r:id="rId10"/>
    <p:sldId id="7852" r:id="rId11"/>
    <p:sldId id="7775" r:id="rId12"/>
    <p:sldId id="7783" r:id="rId13"/>
    <p:sldId id="7789" r:id="rId14"/>
    <p:sldId id="7788" r:id="rId15"/>
    <p:sldId id="7854" r:id="rId16"/>
    <p:sldId id="7792" r:id="rId17"/>
    <p:sldId id="7861" r:id="rId18"/>
    <p:sldId id="7855" r:id="rId19"/>
    <p:sldId id="7793" r:id="rId20"/>
    <p:sldId id="7794" r:id="rId21"/>
    <p:sldId id="7795" r:id="rId22"/>
    <p:sldId id="7796" r:id="rId23"/>
    <p:sldId id="7797" r:id="rId24"/>
    <p:sldId id="7848" r:id="rId25"/>
    <p:sldId id="7865" r:id="rId26"/>
    <p:sldId id="7799" r:id="rId27"/>
    <p:sldId id="7800" r:id="rId28"/>
    <p:sldId id="7824" r:id="rId29"/>
    <p:sldId id="7825" r:id="rId30"/>
    <p:sldId id="7850" r:id="rId31"/>
    <p:sldId id="7851" r:id="rId32"/>
    <p:sldId id="7805" r:id="rId33"/>
    <p:sldId id="7853" r:id="rId34"/>
    <p:sldId id="7806" r:id="rId35"/>
    <p:sldId id="7807" r:id="rId36"/>
    <p:sldId id="7808" r:id="rId37"/>
    <p:sldId id="7862" r:id="rId38"/>
    <p:sldId id="7809" r:id="rId39"/>
    <p:sldId id="7863" r:id="rId40"/>
    <p:sldId id="7811" r:id="rId41"/>
    <p:sldId id="7504" r:id="rId42"/>
    <p:sldId id="7812" r:id="rId43"/>
    <p:sldId id="7813" r:id="rId44"/>
    <p:sldId id="7815" r:id="rId45"/>
    <p:sldId id="7857" r:id="rId46"/>
    <p:sldId id="7816" r:id="rId47"/>
    <p:sldId id="7817" r:id="rId48"/>
    <p:sldId id="7818" r:id="rId49"/>
    <p:sldId id="7858" r:id="rId50"/>
    <p:sldId id="7860" r:id="rId51"/>
    <p:sldId id="7831" r:id="rId52"/>
    <p:sldId id="7820" r:id="rId53"/>
    <p:sldId id="7821" r:id="rId54"/>
    <p:sldId id="7668" r:id="rId55"/>
    <p:sldId id="6665" r:id="rId56"/>
  </p:sldIdLst>
  <p:sldSz cx="10160000" cy="5715000"/>
  <p:notesSz cx="6858000" cy="91440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400"/>
    <a:srgbClr val="B85C00"/>
    <a:srgbClr val="C06000"/>
    <a:srgbClr val="005AB4"/>
    <a:srgbClr val="4D4D4D"/>
    <a:srgbClr val="595959"/>
    <a:srgbClr val="000064"/>
    <a:srgbClr val="640000"/>
    <a:srgbClr val="006400"/>
    <a:srgbClr val="00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095" autoAdjust="0"/>
    <p:restoredTop sz="90476" autoAdjust="0"/>
  </p:normalViewPr>
  <p:slideViewPr>
    <p:cSldViewPr>
      <p:cViewPr varScale="1">
        <p:scale>
          <a:sx n="72" d="100"/>
          <a:sy n="72" d="100"/>
        </p:scale>
        <p:origin x="68" y="228"/>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dirty="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09730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11</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79624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675193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012147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577797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15</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054666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16</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118326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17</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74603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18</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017553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19</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1086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875377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20</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961676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540740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22</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948565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23</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525598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24</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397163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25</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411288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26</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915223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061598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28</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884616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81508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488668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30</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014059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31</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151637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32</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996394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33</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492241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34</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415163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35</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982778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36</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633586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95780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068445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2009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831142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40</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390003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46</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616797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47</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053762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48</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2771744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49</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743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50</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74600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86627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255599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545526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54</a:t>
            </a:fld>
            <a:endParaRPr lang="en-US">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5119173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55</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33135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54586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241823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125754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8" y="1775357"/>
            <a:ext cx="8465457" cy="1225021"/>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31336" y="3238500"/>
            <a:ext cx="8297333" cy="1460500"/>
          </a:xfrm>
        </p:spPr>
        <p:txBody>
          <a:bodyPr/>
          <a:lstStyle>
            <a:lvl1pPr marL="0" indent="0" algn="ctr">
              <a:buNone/>
              <a:defRPr sz="36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442451"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1" y="63500"/>
            <a:ext cx="9990667" cy="698500"/>
          </a:xfrm>
        </p:spPr>
        <p:txBody>
          <a:bodyPr/>
          <a:lstStyle>
            <a:lvl1pPr>
              <a:defRPr sz="48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1" y="492125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1" y="12700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1" y="889000"/>
            <a:ext cx="483446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2" y="1279261"/>
            <a:ext cx="488284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2" y="1812396"/>
            <a:ext cx="488284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4" y="227541"/>
            <a:ext cx="3342570"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227544"/>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4" y="1195920"/>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4"/>
            <a:ext cx="60960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1" y="5088031"/>
            <a:ext cx="3539067" cy="535531"/>
          </a:xfrm>
        </p:spPr>
        <p:txBody>
          <a:bodyPr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5"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8668" y="127000"/>
            <a:ext cx="6117167" cy="5397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1" y="5080003"/>
            <a:ext cx="3539067" cy="544286"/>
          </a:xfrm>
        </p:spPr>
        <p:txBody>
          <a:bodyPr wrap="square"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5"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6" y="5080003"/>
            <a:ext cx="7425266" cy="544286"/>
          </a:xfrm>
        </p:spPr>
        <p:txBody>
          <a:bodyPr anchor="b" anchorCtr="0"/>
          <a:lstStyle>
            <a:lvl1pPr algn="l">
              <a:defRPr sz="3600" baseline="0">
                <a:solidFill>
                  <a:schemeClr val="tx1">
                    <a:lumMod val="50000"/>
                    <a:lumOff val="50000"/>
                  </a:schemeClr>
                </a:solidFill>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hasCustomPrompt="1"/>
          </p:nvPr>
        </p:nvSpPr>
        <p:spPr>
          <a:xfrm>
            <a:off x="190501" y="99218"/>
            <a:ext cx="7768167" cy="624682"/>
          </a:xfrm>
        </p:spPr>
        <p:txBody>
          <a:bodyPr anchor="t"/>
          <a:lstStyle>
            <a:lvl1pPr algn="ctr">
              <a:defRPr sz="4000" b="0"/>
            </a:lvl1pPr>
          </a:lstStyle>
          <a:p>
            <a:r>
              <a:rPr lang="en-US" dirty="0"/>
              <a:t>Author</a:t>
            </a:r>
          </a:p>
        </p:txBody>
      </p:sp>
      <p:sp>
        <p:nvSpPr>
          <p:cNvPr id="3" name="Picture Placeholder 2"/>
          <p:cNvSpPr>
            <a:spLocks noGrp="1"/>
          </p:cNvSpPr>
          <p:nvPr>
            <p:ph type="pic" idx="1" hasCustomPrompt="1"/>
          </p:nvPr>
        </p:nvSpPr>
        <p:spPr>
          <a:xfrm>
            <a:off x="8128000" y="79377"/>
            <a:ext cx="1883833" cy="1939925"/>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2095500"/>
            <a:ext cx="9821333" cy="3505200"/>
          </a:xfrm>
        </p:spPr>
        <p:txBody>
          <a:bodyPr/>
          <a:lstStyle>
            <a:lvl1pPr marL="228600" indent="-228600">
              <a:lnSpc>
                <a:spcPct val="90000"/>
              </a:lnSpc>
              <a:buNone/>
              <a:defRPr sz="3600" baseline="0">
                <a:latin typeface="Georg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
        <p:nvSpPr>
          <p:cNvPr id="6" name="Text Placeholder 3"/>
          <p:cNvSpPr>
            <a:spLocks noGrp="1"/>
          </p:cNvSpPr>
          <p:nvPr>
            <p:ph type="body" sz="half" idx="10" hasCustomPrompt="1"/>
          </p:nvPr>
        </p:nvSpPr>
        <p:spPr>
          <a:xfrm>
            <a:off x="169333" y="1143003"/>
            <a:ext cx="7792142" cy="876299"/>
          </a:xfrm>
        </p:spPr>
        <p:txBody>
          <a:bodyPr/>
          <a:lstStyle>
            <a:lvl1pPr marL="0" indent="0" algn="ctr">
              <a:lnSpc>
                <a:spcPct val="90000"/>
              </a:lnSpc>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Bibliographic info for quote</a:t>
            </a:r>
          </a:p>
        </p:txBody>
      </p:sp>
      <p:sp>
        <p:nvSpPr>
          <p:cNvPr id="8" name="Text Placeholder 3"/>
          <p:cNvSpPr>
            <a:spLocks noGrp="1"/>
          </p:cNvSpPr>
          <p:nvPr>
            <p:ph type="body" sz="half" idx="11" hasCustomPrompt="1"/>
          </p:nvPr>
        </p:nvSpPr>
        <p:spPr>
          <a:xfrm>
            <a:off x="169333" y="745069"/>
            <a:ext cx="7792142" cy="436033"/>
          </a:xfrm>
        </p:spPr>
        <p:txBody>
          <a:bodyPr/>
          <a:lstStyle>
            <a:lvl1pPr marL="0" indent="0" algn="ctr">
              <a:lnSpc>
                <a:spcPct val="90000"/>
              </a:lnSpc>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Who is this person (incl. worldview)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1" y="5077871"/>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5"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5" y="889000"/>
            <a:ext cx="9821333"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p:nvPr>
        </p:nvSpPr>
        <p:spPr>
          <a:xfrm>
            <a:off x="169335"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5" y="889000"/>
            <a:ext cx="9821333" cy="40640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5" y="5048250"/>
            <a:ext cx="9821333" cy="508000"/>
          </a:xfrm>
        </p:spPr>
        <p:txBody>
          <a:bodyPr anchor="ctr" anchorCtr="0"/>
          <a:lstStyle>
            <a:lvl1pPr algn="r">
              <a:spcBef>
                <a:spcPts val="0"/>
              </a:spcBef>
              <a:defRPr sz="4000"/>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1" y="4921250"/>
            <a:ext cx="9990667" cy="698500"/>
          </a:xfrm>
        </p:spPr>
        <p:txBody>
          <a:bodyPr/>
          <a:lstStyle>
            <a:lvl1pPr>
              <a:defRPr sz="4800"/>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5"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5"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a:ea typeface="ＭＳ Ｐゴシック" pitchFamily="34" charset="-128"/>
              </a:rPr>
              <a:t>John 21</a:t>
            </a:r>
          </a:p>
        </p:txBody>
      </p:sp>
      <p:sp>
        <p:nvSpPr>
          <p:cNvPr id="7171" name="Subtitle 2"/>
          <p:cNvSpPr>
            <a:spLocks noGrp="1"/>
          </p:cNvSpPr>
          <p:nvPr>
            <p:ph type="subTitle" idx="1"/>
          </p:nvPr>
        </p:nvSpPr>
        <p:spPr/>
        <p:txBody>
          <a:bodyPr/>
          <a:lstStyle/>
          <a:p>
            <a:r>
              <a:rPr lang="en-US" sz="5400" dirty="0">
                <a:ea typeface="ＭＳ Ｐゴシック" pitchFamily="34" charset="-128"/>
              </a:rPr>
              <a:t>“Do you love me?”</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13</a:t>
            </a:r>
          </a:p>
        </p:txBody>
      </p:sp>
      <p:sp>
        <p:nvSpPr>
          <p:cNvPr id="6" name="Content Placeholder 5"/>
          <p:cNvSpPr>
            <a:spLocks noGrp="1"/>
          </p:cNvSpPr>
          <p:nvPr>
            <p:ph idx="1"/>
          </p:nvPr>
        </p:nvSpPr>
        <p:spPr/>
        <p:txBody>
          <a:bodyPr/>
          <a:lstStyle/>
          <a:p>
            <a:r>
              <a:rPr lang="en-US" dirty="0"/>
              <a:t>38 Then Jesus answered, “Will you really lay down your life for me? </a:t>
            </a:r>
          </a:p>
          <a:p>
            <a:r>
              <a:rPr lang="en-US" dirty="0"/>
              <a:t>Very truly I tell you, before the rooster crows, you will disown me three times!</a:t>
            </a:r>
          </a:p>
        </p:txBody>
      </p:sp>
      <p:sp>
        <p:nvSpPr>
          <p:cNvPr id="8" name="Rounded Rectangle 6">
            <a:extLst>
              <a:ext uri="{FF2B5EF4-FFF2-40B4-BE49-F238E27FC236}">
                <a16:creationId xmlns:a16="http://schemas.microsoft.com/office/drawing/2014/main" id="{4D35CBB1-364F-4EE8-A554-30BB5EE5ACC1}"/>
              </a:ext>
            </a:extLst>
          </p:cNvPr>
          <p:cNvSpPr/>
          <p:nvPr/>
        </p:nvSpPr>
        <p:spPr bwMode="auto">
          <a:xfrm>
            <a:off x="50799" y="2400300"/>
            <a:ext cx="9939865"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Peter denied that he would deny Jesus. </a:t>
            </a:r>
          </a:p>
          <a:p>
            <a:r>
              <a:rPr lang="en-US" sz="3600" dirty="0">
                <a:latin typeface="Calibri Light" panose="020F0302020204030204" pitchFamily="34" charset="0"/>
                <a:cs typeface="Calibri Light" panose="020F0302020204030204" pitchFamily="34" charset="0"/>
              </a:rPr>
              <a:t>He didn’t think he could fail this badly.</a:t>
            </a:r>
          </a:p>
          <a:p>
            <a:r>
              <a:rPr lang="en-US" sz="3600" dirty="0">
                <a:latin typeface="Calibri Light" panose="020F0302020204030204" pitchFamily="34" charset="0"/>
                <a:cs typeface="Calibri Light" panose="020F0302020204030204" pitchFamily="34" charset="0"/>
              </a:rPr>
              <a:t>Self-confidence is often our first mistake.</a:t>
            </a:r>
          </a:p>
        </p:txBody>
      </p:sp>
      <p:sp>
        <p:nvSpPr>
          <p:cNvPr id="10" name="Rounded Rectangle 6">
            <a:extLst>
              <a:ext uri="{FF2B5EF4-FFF2-40B4-BE49-F238E27FC236}">
                <a16:creationId xmlns:a16="http://schemas.microsoft.com/office/drawing/2014/main" id="{79441D3B-3F43-463A-914F-FA830618F8AC}"/>
              </a:ext>
            </a:extLst>
          </p:cNvPr>
          <p:cNvSpPr/>
          <p:nvPr/>
        </p:nvSpPr>
        <p:spPr bwMode="auto">
          <a:xfrm>
            <a:off x="431800" y="4275506"/>
            <a:ext cx="8610599"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The hangout with the ex</a:t>
            </a:r>
          </a:p>
          <a:p>
            <a:r>
              <a:rPr lang="en-US" sz="3600" dirty="0">
                <a:latin typeface="Calibri Light" panose="020F0302020204030204" pitchFamily="34" charset="0"/>
                <a:cs typeface="Calibri Light" panose="020F0302020204030204" pitchFamily="34" charset="0"/>
              </a:rPr>
              <a:t>The party where your former dealer will be</a:t>
            </a:r>
          </a:p>
        </p:txBody>
      </p:sp>
    </p:spTree>
    <p:extLst>
      <p:ext uri="{BB962C8B-B14F-4D97-AF65-F5344CB8AC3E}">
        <p14:creationId xmlns:p14="http://schemas.microsoft.com/office/powerpoint/2010/main" val="36296328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left)">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wipe(left)">
                                      <p:cBhvr>
                                        <p:cTn id="3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18</a:t>
            </a:r>
          </a:p>
        </p:txBody>
      </p:sp>
      <p:sp>
        <p:nvSpPr>
          <p:cNvPr id="6" name="Content Placeholder 5"/>
          <p:cNvSpPr>
            <a:spLocks noGrp="1"/>
          </p:cNvSpPr>
          <p:nvPr>
            <p:ph idx="1"/>
          </p:nvPr>
        </p:nvSpPr>
        <p:spPr/>
        <p:txBody>
          <a:bodyPr/>
          <a:lstStyle/>
          <a:p>
            <a:r>
              <a:rPr lang="en-US" dirty="0"/>
              <a:t>1 When he had finished praying, Jesus left with his disciples and crossed the Kidron Valley…</a:t>
            </a:r>
          </a:p>
        </p:txBody>
      </p:sp>
      <p:sp>
        <p:nvSpPr>
          <p:cNvPr id="4" name="Rounded Rectangle 6">
            <a:extLst>
              <a:ext uri="{FF2B5EF4-FFF2-40B4-BE49-F238E27FC236}">
                <a16:creationId xmlns:a16="http://schemas.microsoft.com/office/drawing/2014/main" id="{30F58055-3680-4534-80E3-ECA7745BA02A}"/>
              </a:ext>
            </a:extLst>
          </p:cNvPr>
          <p:cNvSpPr/>
          <p:nvPr/>
        </p:nvSpPr>
        <p:spPr bwMode="auto">
          <a:xfrm>
            <a:off x="127000" y="1333500"/>
            <a:ext cx="9906000" cy="3970318"/>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571500" indent="-571500">
              <a:buFontTx/>
              <a:buChar char="-"/>
            </a:pPr>
            <a:r>
              <a:rPr lang="en-US" sz="3600" dirty="0">
                <a:latin typeface="Calibri Light" panose="020F0302020204030204" pitchFamily="34" charset="0"/>
                <a:cs typeface="Calibri Light" panose="020F0302020204030204" pitchFamily="34" charset="0"/>
              </a:rPr>
              <a:t>Judas shows up with a crowd of soldiers to arrest Jesus</a:t>
            </a:r>
          </a:p>
          <a:p>
            <a:pPr marL="571500" indent="-571500">
              <a:buFontTx/>
              <a:buChar char="-"/>
            </a:pPr>
            <a:r>
              <a:rPr lang="en-US" sz="3600" dirty="0">
                <a:latin typeface="Calibri Light" panose="020F0302020204030204" pitchFamily="34" charset="0"/>
                <a:cs typeface="Calibri Light" panose="020F0302020204030204" pitchFamily="34" charset="0"/>
              </a:rPr>
              <a:t>Peter cuts a slave’s ear off in an attempt to ‘protect’ Jesus</a:t>
            </a:r>
          </a:p>
          <a:p>
            <a:pPr marL="571500" indent="-571500">
              <a:buFontTx/>
              <a:buChar char="-"/>
            </a:pPr>
            <a:r>
              <a:rPr lang="en-US" sz="3600" dirty="0">
                <a:latin typeface="Calibri Light" panose="020F0302020204030204" pitchFamily="34" charset="0"/>
                <a:cs typeface="Calibri Light" panose="020F0302020204030204" pitchFamily="34" charset="0"/>
              </a:rPr>
              <a:t>Jesus heals the guy’s ear and then proceeds to have them arrest him</a:t>
            </a:r>
          </a:p>
          <a:p>
            <a:pPr marL="571500" indent="-571500">
              <a:buFontTx/>
              <a:buChar char="-"/>
            </a:pPr>
            <a:r>
              <a:rPr lang="en-US" sz="3600" dirty="0">
                <a:latin typeface="Calibri Light" panose="020F0302020204030204" pitchFamily="34" charset="0"/>
                <a:cs typeface="Calibri Light" panose="020F0302020204030204" pitchFamily="34" charset="0"/>
              </a:rPr>
              <a:t>Everyone (including Peter) runs away</a:t>
            </a:r>
          </a:p>
        </p:txBody>
      </p:sp>
    </p:spTree>
    <p:extLst>
      <p:ext uri="{BB962C8B-B14F-4D97-AF65-F5344CB8AC3E}">
        <p14:creationId xmlns:p14="http://schemas.microsoft.com/office/powerpoint/2010/main" val="5511491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left)">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18</a:t>
            </a:r>
          </a:p>
        </p:txBody>
      </p:sp>
      <p:sp>
        <p:nvSpPr>
          <p:cNvPr id="6" name="Content Placeholder 5"/>
          <p:cNvSpPr>
            <a:spLocks noGrp="1"/>
          </p:cNvSpPr>
          <p:nvPr>
            <p:ph idx="1"/>
          </p:nvPr>
        </p:nvSpPr>
        <p:spPr/>
        <p:txBody>
          <a:bodyPr/>
          <a:lstStyle/>
          <a:p>
            <a:r>
              <a:rPr lang="en-US" dirty="0"/>
              <a:t>They bound Jesus 13 and brought him [to the house of Annas]</a:t>
            </a:r>
          </a:p>
          <a:p>
            <a:r>
              <a:rPr lang="en-US" dirty="0"/>
              <a:t>15 Simon Peter and another disciple followed Jesus [into the courtyard].</a:t>
            </a:r>
          </a:p>
        </p:txBody>
      </p:sp>
    </p:spTree>
    <p:extLst>
      <p:ext uri="{BB962C8B-B14F-4D97-AF65-F5344CB8AC3E}">
        <p14:creationId xmlns:p14="http://schemas.microsoft.com/office/powerpoint/2010/main" val="912700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18</a:t>
            </a:r>
          </a:p>
        </p:txBody>
      </p:sp>
      <p:sp>
        <p:nvSpPr>
          <p:cNvPr id="6" name="Content Placeholder 5"/>
          <p:cNvSpPr>
            <a:spLocks noGrp="1"/>
          </p:cNvSpPr>
          <p:nvPr>
            <p:ph idx="1"/>
          </p:nvPr>
        </p:nvSpPr>
        <p:spPr/>
        <p:txBody>
          <a:bodyPr/>
          <a:lstStyle/>
          <a:p>
            <a:r>
              <a:rPr lang="en-US" dirty="0"/>
              <a:t>18 It was cold, and the servants and officials stood around </a:t>
            </a:r>
            <a:r>
              <a:rPr lang="en-US" u="sng" dirty="0"/>
              <a:t>a fire</a:t>
            </a:r>
            <a:r>
              <a:rPr lang="en-US" dirty="0"/>
              <a:t> they had made to keep warm. Peter also was standing with them, warming himself.</a:t>
            </a:r>
          </a:p>
        </p:txBody>
      </p:sp>
    </p:spTree>
    <p:extLst>
      <p:ext uri="{BB962C8B-B14F-4D97-AF65-F5344CB8AC3E}">
        <p14:creationId xmlns:p14="http://schemas.microsoft.com/office/powerpoint/2010/main" val="2182882660"/>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18</a:t>
            </a:r>
          </a:p>
        </p:txBody>
      </p:sp>
      <p:sp>
        <p:nvSpPr>
          <p:cNvPr id="6" name="Content Placeholder 5"/>
          <p:cNvSpPr>
            <a:spLocks noGrp="1"/>
          </p:cNvSpPr>
          <p:nvPr>
            <p:ph idx="1"/>
          </p:nvPr>
        </p:nvSpPr>
        <p:spPr/>
        <p:txBody>
          <a:bodyPr/>
          <a:lstStyle/>
          <a:p>
            <a:r>
              <a:rPr lang="en-US" dirty="0"/>
              <a:t>18 It was cold, and the servants and officials stood around a fire they had made to keep warm. Peter also was standing with them, warming himself.</a:t>
            </a:r>
          </a:p>
        </p:txBody>
      </p:sp>
      <p:sp>
        <p:nvSpPr>
          <p:cNvPr id="4" name="Rounded Rectangle 6">
            <a:extLst>
              <a:ext uri="{FF2B5EF4-FFF2-40B4-BE49-F238E27FC236}">
                <a16:creationId xmlns:a16="http://schemas.microsoft.com/office/drawing/2014/main" id="{9C52BF8B-B73B-4FDF-8A61-90F157F2B289}"/>
              </a:ext>
            </a:extLst>
          </p:cNvPr>
          <p:cNvSpPr/>
          <p:nvPr/>
        </p:nvSpPr>
        <p:spPr bwMode="auto">
          <a:xfrm>
            <a:off x="431800" y="1790700"/>
            <a:ext cx="7315200"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Peter denies knowing Jesus 3 times</a:t>
            </a:r>
          </a:p>
          <a:p>
            <a:pPr marL="571500" indent="-571500">
              <a:buFontTx/>
              <a:buChar char="-"/>
            </a:pPr>
            <a:r>
              <a:rPr lang="en-US" sz="3600" dirty="0">
                <a:latin typeface="Calibri Light" panose="020F0302020204030204" pitchFamily="34" charset="0"/>
                <a:cs typeface="Calibri Light" panose="020F0302020204030204" pitchFamily="34" charset="0"/>
              </a:rPr>
              <a:t>Once to a middle school girl</a:t>
            </a:r>
          </a:p>
          <a:p>
            <a:pPr marL="571500" indent="-571500">
              <a:buFontTx/>
              <a:buChar char="-"/>
            </a:pPr>
            <a:r>
              <a:rPr lang="en-US" sz="3600" dirty="0">
                <a:latin typeface="Calibri Light" panose="020F0302020204030204" pitchFamily="34" charset="0"/>
                <a:cs typeface="Calibri Light" panose="020F0302020204030204" pitchFamily="34" charset="0"/>
              </a:rPr>
              <a:t>Once with curses, which Jesus sees</a:t>
            </a:r>
          </a:p>
        </p:txBody>
      </p:sp>
    </p:spTree>
    <p:extLst>
      <p:ext uri="{BB962C8B-B14F-4D97-AF65-F5344CB8AC3E}">
        <p14:creationId xmlns:p14="http://schemas.microsoft.com/office/powerpoint/2010/main" val="19306963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18</a:t>
            </a:r>
          </a:p>
        </p:txBody>
      </p:sp>
      <p:sp>
        <p:nvSpPr>
          <p:cNvPr id="6" name="Content Placeholder 5"/>
          <p:cNvSpPr>
            <a:spLocks noGrp="1"/>
          </p:cNvSpPr>
          <p:nvPr>
            <p:ph idx="1"/>
          </p:nvPr>
        </p:nvSpPr>
        <p:spPr/>
        <p:txBody>
          <a:bodyPr/>
          <a:lstStyle/>
          <a:p>
            <a:endParaRPr lang="en-US" dirty="0"/>
          </a:p>
        </p:txBody>
      </p:sp>
      <p:sp>
        <p:nvSpPr>
          <p:cNvPr id="4" name="Rounded Rectangle 6">
            <a:extLst>
              <a:ext uri="{FF2B5EF4-FFF2-40B4-BE49-F238E27FC236}">
                <a16:creationId xmlns:a16="http://schemas.microsoft.com/office/drawing/2014/main" id="{9C52BF8B-B73B-4FDF-8A61-90F157F2B289}"/>
              </a:ext>
            </a:extLst>
          </p:cNvPr>
          <p:cNvSpPr/>
          <p:nvPr/>
        </p:nvSpPr>
        <p:spPr bwMode="auto">
          <a:xfrm>
            <a:off x="431800" y="1485900"/>
            <a:ext cx="7315200"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Peter denies knowing Jesus 3 times</a:t>
            </a:r>
          </a:p>
          <a:p>
            <a:pPr marL="571500" indent="-571500">
              <a:buFontTx/>
              <a:buChar char="-"/>
            </a:pPr>
            <a:r>
              <a:rPr lang="en-US" sz="3600" dirty="0">
                <a:latin typeface="Calibri Light" panose="020F0302020204030204" pitchFamily="34" charset="0"/>
                <a:cs typeface="Calibri Light" panose="020F0302020204030204" pitchFamily="34" charset="0"/>
              </a:rPr>
              <a:t>Once to a middle school girl</a:t>
            </a:r>
          </a:p>
          <a:p>
            <a:pPr marL="571500" indent="-571500">
              <a:buFontTx/>
              <a:buChar char="-"/>
            </a:pPr>
            <a:r>
              <a:rPr lang="en-US" sz="3600" dirty="0">
                <a:latin typeface="Calibri Light" panose="020F0302020204030204" pitchFamily="34" charset="0"/>
                <a:cs typeface="Calibri Light" panose="020F0302020204030204" pitchFamily="34" charset="0"/>
              </a:rPr>
              <a:t>Once with curses, which Jesus sees</a:t>
            </a:r>
          </a:p>
        </p:txBody>
      </p:sp>
      <p:sp>
        <p:nvSpPr>
          <p:cNvPr id="8" name="Rounded Rectangle 3">
            <a:extLst>
              <a:ext uri="{FF2B5EF4-FFF2-40B4-BE49-F238E27FC236}">
                <a16:creationId xmlns:a16="http://schemas.microsoft.com/office/drawing/2014/main" id="{9FB1606C-8A86-4422-BF9B-CB7F553FEF83}"/>
              </a:ext>
            </a:extLst>
          </p:cNvPr>
          <p:cNvSpPr/>
          <p:nvPr/>
        </p:nvSpPr>
        <p:spPr bwMode="auto">
          <a:xfrm>
            <a:off x="51293" y="3545026"/>
            <a:ext cx="10109200" cy="2062103"/>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200" dirty="0">
                <a:solidFill>
                  <a:schemeClr val="bg1"/>
                </a:solidFill>
                <a:latin typeface="Calibri Light" panose="020F0302020204030204" pitchFamily="34" charset="0"/>
                <a:cs typeface="Calibri Light" panose="020F0302020204030204" pitchFamily="34" charset="0"/>
              </a:rPr>
              <a:t>Luke 22:61-62 – Suddenly the Lord’s words flashed thru Peter’s mind: “Before the rooster crows, you will deny three times that you even know me.”</a:t>
            </a:r>
          </a:p>
          <a:p>
            <a:r>
              <a:rPr lang="en-US" sz="3200" dirty="0">
                <a:solidFill>
                  <a:schemeClr val="bg1"/>
                </a:solidFill>
                <a:latin typeface="Calibri Light" panose="020F0302020204030204" pitchFamily="34" charset="0"/>
                <a:cs typeface="Calibri Light" panose="020F0302020204030204" pitchFamily="34" charset="0"/>
              </a:rPr>
              <a:t>And he went outside and wept bitterly.</a:t>
            </a:r>
            <a:endParaRPr lang="en-US" sz="3200" dirty="0">
              <a:latin typeface="+mn-lt"/>
            </a:endParaRPr>
          </a:p>
        </p:txBody>
      </p:sp>
    </p:spTree>
    <p:extLst>
      <p:ext uri="{BB962C8B-B14F-4D97-AF65-F5344CB8AC3E}">
        <p14:creationId xmlns:p14="http://schemas.microsoft.com/office/powerpoint/2010/main" val="34135812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left)">
                                      <p:cBhvr>
                                        <p:cTn id="7" dur="500"/>
                                        <p:tgtEl>
                                          <p:spTgt spid="8">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18</a:t>
            </a:r>
          </a:p>
        </p:txBody>
      </p:sp>
      <p:sp>
        <p:nvSpPr>
          <p:cNvPr id="6" name="Content Placeholder 5"/>
          <p:cNvSpPr>
            <a:spLocks noGrp="1"/>
          </p:cNvSpPr>
          <p:nvPr>
            <p:ph idx="1"/>
          </p:nvPr>
        </p:nvSpPr>
        <p:spPr/>
        <p:txBody>
          <a:bodyPr/>
          <a:lstStyle/>
          <a:p>
            <a:endParaRPr lang="en-US" dirty="0"/>
          </a:p>
        </p:txBody>
      </p:sp>
      <p:sp>
        <p:nvSpPr>
          <p:cNvPr id="7" name="Rounded Rectangle 6">
            <a:extLst>
              <a:ext uri="{FF2B5EF4-FFF2-40B4-BE49-F238E27FC236}">
                <a16:creationId xmlns:a16="http://schemas.microsoft.com/office/drawing/2014/main" id="{0A808F59-C89B-46FA-B99B-06984BA248DB}"/>
              </a:ext>
            </a:extLst>
          </p:cNvPr>
          <p:cNvSpPr/>
          <p:nvPr/>
        </p:nvSpPr>
        <p:spPr bwMode="auto">
          <a:xfrm>
            <a:off x="355600" y="389709"/>
            <a:ext cx="9144000" cy="23083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The rest of John 18, and John 19 is Jesus’s trial and crucifixion – Peter is not at the cross</a:t>
            </a:r>
          </a:p>
          <a:p>
            <a:r>
              <a:rPr lang="en-US" sz="3600" dirty="0">
                <a:solidFill>
                  <a:schemeClr val="tx2"/>
                </a:solidFill>
                <a:latin typeface="Calibri Light" panose="020F0302020204030204" pitchFamily="34" charset="0"/>
                <a:cs typeface="Calibri Light" panose="020F0302020204030204" pitchFamily="34" charset="0"/>
              </a:rPr>
              <a:t>John 20 is Jesus’ resurrection and when he appears to his disciples</a:t>
            </a:r>
          </a:p>
        </p:txBody>
      </p:sp>
      <p:sp>
        <p:nvSpPr>
          <p:cNvPr id="8" name="Rounded Rectangle 3">
            <a:extLst>
              <a:ext uri="{FF2B5EF4-FFF2-40B4-BE49-F238E27FC236}">
                <a16:creationId xmlns:a16="http://schemas.microsoft.com/office/drawing/2014/main" id="{71FC94E1-056E-4D50-A819-C7641EAC4502}"/>
              </a:ext>
            </a:extLst>
          </p:cNvPr>
          <p:cNvSpPr/>
          <p:nvPr/>
        </p:nvSpPr>
        <p:spPr bwMode="auto">
          <a:xfrm>
            <a:off x="203200" y="1841913"/>
            <a:ext cx="9448800" cy="3785652"/>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4800" dirty="0">
                <a:solidFill>
                  <a:schemeClr val="bg1"/>
                </a:solidFill>
                <a:latin typeface="Calibri Light" panose="020F0302020204030204" pitchFamily="34" charset="0"/>
                <a:cs typeface="Calibri Light" panose="020F0302020204030204" pitchFamily="34" charset="0"/>
              </a:rPr>
              <a:t>FAILURE</a:t>
            </a:r>
          </a:p>
          <a:p>
            <a:pPr marL="685800" indent="-685800">
              <a:buFontTx/>
              <a:buChar char="-"/>
            </a:pPr>
            <a:endParaRPr lang="en-US" sz="4800" dirty="0">
              <a:solidFill>
                <a:schemeClr val="bg1"/>
              </a:solidFill>
              <a:latin typeface="Calibri Light" panose="020F0302020204030204" pitchFamily="34" charset="0"/>
              <a:cs typeface="Calibri Light" panose="020F0302020204030204" pitchFamily="34" charset="0"/>
            </a:endParaRPr>
          </a:p>
          <a:p>
            <a:pPr marL="685800" indent="-685800">
              <a:buFontTx/>
              <a:buChar char="-"/>
            </a:pPr>
            <a:endParaRPr lang="en-US" sz="4800" dirty="0">
              <a:solidFill>
                <a:schemeClr val="bg1"/>
              </a:solidFill>
              <a:latin typeface="Calibri Light" panose="020F0302020204030204" pitchFamily="34" charset="0"/>
              <a:cs typeface="Calibri Light" panose="020F0302020204030204" pitchFamily="34" charset="0"/>
            </a:endParaRPr>
          </a:p>
          <a:p>
            <a:pPr marL="685800" indent="-685800">
              <a:buFontTx/>
              <a:buChar char="-"/>
            </a:pPr>
            <a:endParaRPr lang="en-US" sz="4800" dirty="0">
              <a:solidFill>
                <a:schemeClr val="bg1"/>
              </a:solidFill>
              <a:latin typeface="Calibri Light" panose="020F0302020204030204" pitchFamily="34" charset="0"/>
              <a:cs typeface="Calibri Light" panose="020F0302020204030204" pitchFamily="34" charset="0"/>
            </a:endParaRPr>
          </a:p>
          <a:p>
            <a:pPr marL="685800" indent="-685800">
              <a:buFontTx/>
              <a:buChar char="-"/>
            </a:pPr>
            <a:endParaRPr lang="en-US" sz="48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416369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left)">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wipe(left)">
                                      <p:cBhvr>
                                        <p:cTn id="18" dur="500"/>
                                        <p:tgtEl>
                                          <p:spTgt spid="8">
                                            <p:bg/>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18</a:t>
            </a:r>
          </a:p>
        </p:txBody>
      </p:sp>
      <p:sp>
        <p:nvSpPr>
          <p:cNvPr id="6" name="Content Placeholder 5"/>
          <p:cNvSpPr>
            <a:spLocks noGrp="1"/>
          </p:cNvSpPr>
          <p:nvPr>
            <p:ph idx="1"/>
          </p:nvPr>
        </p:nvSpPr>
        <p:spPr/>
        <p:txBody>
          <a:bodyPr/>
          <a:lstStyle/>
          <a:p>
            <a:endParaRPr lang="en-US" dirty="0"/>
          </a:p>
        </p:txBody>
      </p:sp>
      <p:sp>
        <p:nvSpPr>
          <p:cNvPr id="7" name="Rounded Rectangle 6">
            <a:extLst>
              <a:ext uri="{FF2B5EF4-FFF2-40B4-BE49-F238E27FC236}">
                <a16:creationId xmlns:a16="http://schemas.microsoft.com/office/drawing/2014/main" id="{0A808F59-C89B-46FA-B99B-06984BA248DB}"/>
              </a:ext>
            </a:extLst>
          </p:cNvPr>
          <p:cNvSpPr/>
          <p:nvPr/>
        </p:nvSpPr>
        <p:spPr bwMode="auto">
          <a:xfrm>
            <a:off x="355600" y="389709"/>
            <a:ext cx="9144000" cy="23083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The rest of John 18, and John 19 is Jesus’s trial and crucifixion – Peter is not at the cross</a:t>
            </a:r>
          </a:p>
          <a:p>
            <a:r>
              <a:rPr lang="en-US" sz="3600" dirty="0">
                <a:solidFill>
                  <a:schemeClr val="tx2"/>
                </a:solidFill>
                <a:latin typeface="Calibri Light" panose="020F0302020204030204" pitchFamily="34" charset="0"/>
                <a:cs typeface="Calibri Light" panose="020F0302020204030204" pitchFamily="34" charset="0"/>
              </a:rPr>
              <a:t>John 20 is Jesus’ resurrection and when he appears to his disciples</a:t>
            </a:r>
          </a:p>
        </p:txBody>
      </p:sp>
      <p:sp>
        <p:nvSpPr>
          <p:cNvPr id="8" name="Rounded Rectangle 3">
            <a:extLst>
              <a:ext uri="{FF2B5EF4-FFF2-40B4-BE49-F238E27FC236}">
                <a16:creationId xmlns:a16="http://schemas.microsoft.com/office/drawing/2014/main" id="{71FC94E1-056E-4D50-A819-C7641EAC4502}"/>
              </a:ext>
            </a:extLst>
          </p:cNvPr>
          <p:cNvSpPr/>
          <p:nvPr/>
        </p:nvSpPr>
        <p:spPr bwMode="auto">
          <a:xfrm>
            <a:off x="203200" y="1638300"/>
            <a:ext cx="9448800" cy="3785652"/>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4800" dirty="0">
                <a:solidFill>
                  <a:schemeClr val="bg1"/>
                </a:solidFill>
                <a:latin typeface="Calibri Light" panose="020F0302020204030204" pitchFamily="34" charset="0"/>
                <a:cs typeface="Calibri Light" panose="020F0302020204030204" pitchFamily="34" charset="0"/>
              </a:rPr>
              <a:t>FAILURE</a:t>
            </a:r>
          </a:p>
          <a:p>
            <a:pPr marL="685800" indent="-685800">
              <a:buFontTx/>
              <a:buChar char="-"/>
            </a:pPr>
            <a:r>
              <a:rPr lang="en-US" sz="4800" dirty="0">
                <a:solidFill>
                  <a:schemeClr val="bg1"/>
                </a:solidFill>
                <a:latin typeface="Calibri Light" panose="020F0302020204030204" pitchFamily="34" charset="0"/>
                <a:cs typeface="Calibri Light" panose="020F0302020204030204" pitchFamily="34" charset="0"/>
              </a:rPr>
              <a:t>Peter let down Jesus</a:t>
            </a:r>
          </a:p>
          <a:p>
            <a:pPr marL="685800" indent="-685800">
              <a:buFontTx/>
              <a:buChar char="-"/>
            </a:pPr>
            <a:r>
              <a:rPr lang="en-US" sz="4800" dirty="0">
                <a:solidFill>
                  <a:schemeClr val="bg1"/>
                </a:solidFill>
                <a:latin typeface="Calibri Light" panose="020F0302020204030204" pitchFamily="34" charset="0"/>
                <a:cs typeface="Calibri Light" panose="020F0302020204030204" pitchFamily="34" charset="0"/>
              </a:rPr>
              <a:t>Peter disappointed himself</a:t>
            </a:r>
          </a:p>
          <a:p>
            <a:pPr marL="685800" indent="-685800">
              <a:buFontTx/>
              <a:buChar char="-"/>
            </a:pPr>
            <a:r>
              <a:rPr lang="en-US" sz="4800" dirty="0">
                <a:solidFill>
                  <a:schemeClr val="bg1"/>
                </a:solidFill>
                <a:latin typeface="Calibri Light" panose="020F0302020204030204" pitchFamily="34" charset="0"/>
                <a:cs typeface="Calibri Light" panose="020F0302020204030204" pitchFamily="34" charset="0"/>
              </a:rPr>
              <a:t>Peter let down the rest of the disciples</a:t>
            </a:r>
            <a:endParaRPr lang="en-US" sz="4800" dirty="0">
              <a:latin typeface="+mn-lt"/>
            </a:endParaRPr>
          </a:p>
        </p:txBody>
      </p:sp>
    </p:spTree>
    <p:extLst>
      <p:ext uri="{BB962C8B-B14F-4D97-AF65-F5344CB8AC3E}">
        <p14:creationId xmlns:p14="http://schemas.microsoft.com/office/powerpoint/2010/main" val="20337726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18</a:t>
            </a:r>
          </a:p>
        </p:txBody>
      </p:sp>
      <p:sp>
        <p:nvSpPr>
          <p:cNvPr id="6" name="Content Placeholder 5"/>
          <p:cNvSpPr>
            <a:spLocks noGrp="1"/>
          </p:cNvSpPr>
          <p:nvPr>
            <p:ph idx="1"/>
          </p:nvPr>
        </p:nvSpPr>
        <p:spPr/>
        <p:txBody>
          <a:bodyPr/>
          <a:lstStyle/>
          <a:p>
            <a:endParaRPr lang="en-US" dirty="0"/>
          </a:p>
        </p:txBody>
      </p:sp>
      <p:sp>
        <p:nvSpPr>
          <p:cNvPr id="7" name="Rounded Rectangle 6">
            <a:extLst>
              <a:ext uri="{FF2B5EF4-FFF2-40B4-BE49-F238E27FC236}">
                <a16:creationId xmlns:a16="http://schemas.microsoft.com/office/drawing/2014/main" id="{0A808F59-C89B-46FA-B99B-06984BA248DB}"/>
              </a:ext>
            </a:extLst>
          </p:cNvPr>
          <p:cNvSpPr/>
          <p:nvPr/>
        </p:nvSpPr>
        <p:spPr bwMode="auto">
          <a:xfrm>
            <a:off x="355600" y="389709"/>
            <a:ext cx="9144000" cy="452431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The rest of John 18, and John 19 is Jesus’s trial and crucifixion – Peter is not at the cross</a:t>
            </a:r>
          </a:p>
          <a:p>
            <a:r>
              <a:rPr lang="en-US" sz="3600" dirty="0">
                <a:solidFill>
                  <a:schemeClr val="bg1"/>
                </a:solidFill>
                <a:latin typeface="Calibri Light" panose="020F0302020204030204" pitchFamily="34" charset="0"/>
                <a:cs typeface="Calibri Light" panose="020F0302020204030204" pitchFamily="34" charset="0"/>
              </a:rPr>
              <a:t>John 20 is Jesus’ resurrection and when he appears to his disciples</a:t>
            </a:r>
          </a:p>
          <a:p>
            <a:r>
              <a:rPr lang="en-US" sz="3600" dirty="0">
                <a:solidFill>
                  <a:schemeClr val="bg1"/>
                </a:solidFill>
                <a:latin typeface="Calibri Light" panose="020F0302020204030204" pitchFamily="34" charset="0"/>
                <a:cs typeface="Calibri Light" panose="020F0302020204030204" pitchFamily="34" charset="0"/>
              </a:rPr>
              <a:t>The book of Acts centers around Peter as the main leader in the beginning</a:t>
            </a:r>
          </a:p>
          <a:p>
            <a:r>
              <a:rPr lang="en-US" sz="3600" dirty="0">
                <a:solidFill>
                  <a:schemeClr val="bg1"/>
                </a:solidFill>
                <a:latin typeface="Calibri Light" panose="020F0302020204030204" pitchFamily="34" charset="0"/>
                <a:cs typeface="Calibri Light" panose="020F0302020204030204" pitchFamily="34" charset="0"/>
              </a:rPr>
              <a:t>Did he just move on? Was his failure swept under the run?</a:t>
            </a:r>
            <a:endParaRPr lang="en-US" sz="3600" dirty="0">
              <a:solidFill>
                <a:schemeClr val="tx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348393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1 Later, Jesus appeared again to the disciples beside the Sea of Galilee. This is how it happened. 2 Several of the disciples were there—Simon Peter…, the sons of Zebedee, and [four] other disciples. </a:t>
            </a:r>
          </a:p>
          <a:p>
            <a:r>
              <a:rPr lang="en-US" dirty="0"/>
              <a:t>3 Simon Peter said, “I’m going fishing.” </a:t>
            </a:r>
          </a:p>
          <a:p>
            <a:r>
              <a:rPr lang="en-US" dirty="0"/>
              <a:t>“We’ll come, too,” they all said. So they went out in the boat, but they caught nothing all night. </a:t>
            </a:r>
          </a:p>
        </p:txBody>
      </p:sp>
    </p:spTree>
    <p:extLst>
      <p:ext uri="{BB962C8B-B14F-4D97-AF65-F5344CB8AC3E}">
        <p14:creationId xmlns:p14="http://schemas.microsoft.com/office/powerpoint/2010/main" val="1627189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13</a:t>
            </a:r>
          </a:p>
        </p:txBody>
      </p:sp>
      <p:sp>
        <p:nvSpPr>
          <p:cNvPr id="6" name="Content Placeholder 5"/>
          <p:cNvSpPr>
            <a:spLocks noGrp="1"/>
          </p:cNvSpPr>
          <p:nvPr>
            <p:ph idx="1"/>
          </p:nvPr>
        </p:nvSpPr>
        <p:spPr/>
        <p:txBody>
          <a:bodyPr/>
          <a:lstStyle/>
          <a:p>
            <a:r>
              <a:rPr lang="en-US" dirty="0"/>
              <a:t>The night of the Last Supper:</a:t>
            </a:r>
          </a:p>
          <a:p>
            <a:r>
              <a:rPr lang="en-US" dirty="0"/>
              <a:t>31 Jesus said,… 33 “My children, I will be with you only a little longer. You will look for me, and just as I told the Jews, so I tell you now: Where I am going, you cannot come. </a:t>
            </a:r>
          </a:p>
        </p:txBody>
      </p:sp>
    </p:spTree>
    <p:extLst>
      <p:ext uri="{BB962C8B-B14F-4D97-AF65-F5344CB8AC3E}">
        <p14:creationId xmlns:p14="http://schemas.microsoft.com/office/powerpoint/2010/main" val="13565589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4 At dawn Jesus was standing on the beach, but the disciples couldn’t see who he was. 5 He called out, “Fellows, have you caught any fish?” </a:t>
            </a:r>
          </a:p>
          <a:p>
            <a:r>
              <a:rPr lang="en-US" dirty="0"/>
              <a:t>“No,” they replied. </a:t>
            </a:r>
          </a:p>
          <a:p>
            <a:r>
              <a:rPr lang="en-US" dirty="0"/>
              <a:t>6 Then he said, “Throw out your net on the right-hand side of the boat, and you’ll get some!”</a:t>
            </a:r>
          </a:p>
        </p:txBody>
      </p:sp>
    </p:spTree>
    <p:extLst>
      <p:ext uri="{BB962C8B-B14F-4D97-AF65-F5344CB8AC3E}">
        <p14:creationId xmlns:p14="http://schemas.microsoft.com/office/powerpoint/2010/main" val="14242638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So they did, and they couldn’t haul in the net because there were so many fish in it. </a:t>
            </a:r>
          </a:p>
          <a:p>
            <a:r>
              <a:rPr lang="en-US" dirty="0"/>
              <a:t>7 Then the disciple Jesus loved said to Peter, “It’s the Lord!”</a:t>
            </a:r>
          </a:p>
        </p:txBody>
      </p:sp>
      <p:sp>
        <p:nvSpPr>
          <p:cNvPr id="4" name="Rounded Rectangle 6">
            <a:extLst>
              <a:ext uri="{FF2B5EF4-FFF2-40B4-BE49-F238E27FC236}">
                <a16:creationId xmlns:a16="http://schemas.microsoft.com/office/drawing/2014/main" id="{D0211E87-E172-42E1-8C17-3AC695E290BC}"/>
              </a:ext>
            </a:extLst>
          </p:cNvPr>
          <p:cNvSpPr/>
          <p:nvPr/>
        </p:nvSpPr>
        <p:spPr bwMode="auto">
          <a:xfrm>
            <a:off x="169332" y="2857500"/>
            <a:ext cx="9144000"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Luke 5 – Peter’s calling – also a miraculous catch</a:t>
            </a:r>
          </a:p>
        </p:txBody>
      </p:sp>
    </p:spTree>
    <p:extLst>
      <p:ext uri="{BB962C8B-B14F-4D97-AF65-F5344CB8AC3E}">
        <p14:creationId xmlns:p14="http://schemas.microsoft.com/office/powerpoint/2010/main" val="14036809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When Simon Peter heard that it was the Lord, he put on his tunic (for he had stripped for work), jumped into the water, and headed to shore.</a:t>
            </a:r>
          </a:p>
          <a:p>
            <a:r>
              <a:rPr lang="en-US" dirty="0"/>
              <a:t>8 The others stayed with the boat and pulled the loaded net to the shore, for they were only about a hundred yards from shore.</a:t>
            </a:r>
          </a:p>
        </p:txBody>
      </p:sp>
    </p:spTree>
    <p:extLst>
      <p:ext uri="{BB962C8B-B14F-4D97-AF65-F5344CB8AC3E}">
        <p14:creationId xmlns:p14="http://schemas.microsoft.com/office/powerpoint/2010/main" val="5075477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9 When they got there, they found breakfast waiting for them – fish cooking over a charcoal fire, and some bread.</a:t>
            </a:r>
          </a:p>
        </p:txBody>
      </p:sp>
    </p:spTree>
    <p:extLst>
      <p:ext uri="{BB962C8B-B14F-4D97-AF65-F5344CB8AC3E}">
        <p14:creationId xmlns:p14="http://schemas.microsoft.com/office/powerpoint/2010/main" val="466489959"/>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9 When they got there, they found breakfast waiting for them – fish cooking over </a:t>
            </a:r>
            <a:r>
              <a:rPr lang="en-US" u="sng" dirty="0"/>
              <a:t>a charcoal fire</a:t>
            </a:r>
            <a:r>
              <a:rPr lang="en-US" dirty="0"/>
              <a:t>, and some bread.</a:t>
            </a:r>
          </a:p>
        </p:txBody>
      </p:sp>
      <p:sp>
        <p:nvSpPr>
          <p:cNvPr id="7" name="Rounded Rectangle 6">
            <a:extLst>
              <a:ext uri="{FF2B5EF4-FFF2-40B4-BE49-F238E27FC236}">
                <a16:creationId xmlns:a16="http://schemas.microsoft.com/office/drawing/2014/main" id="{2C92E4AA-A517-40E8-A0B4-72C56FFACAAA}"/>
              </a:ext>
            </a:extLst>
          </p:cNvPr>
          <p:cNvSpPr/>
          <p:nvPr/>
        </p:nvSpPr>
        <p:spPr bwMode="auto">
          <a:xfrm>
            <a:off x="272748" y="1866629"/>
            <a:ext cx="9144000"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‘Olfactory memory’ – scents that immediately evoke strong emotional memories</a:t>
            </a:r>
          </a:p>
        </p:txBody>
      </p:sp>
    </p:spTree>
    <p:extLst>
      <p:ext uri="{BB962C8B-B14F-4D97-AF65-F5344CB8AC3E}">
        <p14:creationId xmlns:p14="http://schemas.microsoft.com/office/powerpoint/2010/main" val="28137149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9 When they got there, they found breakfast waiting for them – fish cooking over </a:t>
            </a:r>
            <a:r>
              <a:rPr lang="en-US" u="sng" dirty="0"/>
              <a:t>a charcoal fire</a:t>
            </a:r>
            <a:r>
              <a:rPr lang="en-US" dirty="0"/>
              <a:t>, and some bread.</a:t>
            </a:r>
          </a:p>
        </p:txBody>
      </p:sp>
      <p:sp>
        <p:nvSpPr>
          <p:cNvPr id="7" name="Rounded Rectangle 6">
            <a:extLst>
              <a:ext uri="{FF2B5EF4-FFF2-40B4-BE49-F238E27FC236}">
                <a16:creationId xmlns:a16="http://schemas.microsoft.com/office/drawing/2014/main" id="{2C92E4AA-A517-40E8-A0B4-72C56FFACAAA}"/>
              </a:ext>
            </a:extLst>
          </p:cNvPr>
          <p:cNvSpPr/>
          <p:nvPr/>
        </p:nvSpPr>
        <p:spPr bwMode="auto">
          <a:xfrm>
            <a:off x="279400" y="1675534"/>
            <a:ext cx="9144000"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‘Olfactory memory’ – scents that immediately evoke strong emotional memories</a:t>
            </a:r>
          </a:p>
        </p:txBody>
      </p:sp>
      <p:sp>
        <p:nvSpPr>
          <p:cNvPr id="8" name="Rounded Rectangle 6">
            <a:extLst>
              <a:ext uri="{FF2B5EF4-FFF2-40B4-BE49-F238E27FC236}">
                <a16:creationId xmlns:a16="http://schemas.microsoft.com/office/drawing/2014/main" id="{2C655A69-2C17-4786-9A24-018454911D03}"/>
              </a:ext>
            </a:extLst>
          </p:cNvPr>
          <p:cNvSpPr/>
          <p:nvPr/>
        </p:nvSpPr>
        <p:spPr bwMode="auto">
          <a:xfrm>
            <a:off x="169332" y="1333500"/>
            <a:ext cx="9144000" cy="3970318"/>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571500" indent="-571500">
              <a:buFontTx/>
              <a:buChar char="-"/>
            </a:pPr>
            <a:r>
              <a:rPr lang="en-US" sz="3600" dirty="0">
                <a:latin typeface="Calibri Light" panose="020F0302020204030204" pitchFamily="34" charset="0"/>
                <a:cs typeface="Calibri Light" panose="020F0302020204030204" pitchFamily="34" charset="0"/>
              </a:rPr>
              <a:t>Maybe it’s just a coincidence</a:t>
            </a:r>
          </a:p>
          <a:p>
            <a:pPr marL="571500" indent="-571500">
              <a:buFontTx/>
              <a:buChar char="-"/>
            </a:pPr>
            <a:r>
              <a:rPr lang="en-US" sz="3600" dirty="0">
                <a:latin typeface="Calibri Light" panose="020F0302020204030204" pitchFamily="34" charset="0"/>
                <a:cs typeface="Calibri Light" panose="020F0302020204030204" pitchFamily="34" charset="0"/>
              </a:rPr>
              <a:t>Jesus isn’t petty or passive-aggressive</a:t>
            </a:r>
          </a:p>
          <a:p>
            <a:pPr marL="571500" indent="-571500">
              <a:buFontTx/>
              <a:buChar char="-"/>
            </a:pPr>
            <a:r>
              <a:rPr lang="en-US" sz="3600" dirty="0">
                <a:latin typeface="Calibri Light" panose="020F0302020204030204" pitchFamily="34" charset="0"/>
                <a:cs typeface="Calibri Light" panose="020F0302020204030204" pitchFamily="34" charset="0"/>
              </a:rPr>
              <a:t>Maybe we could just move on – a lot has happened since that night</a:t>
            </a:r>
          </a:p>
          <a:p>
            <a:pPr marL="571500" indent="-571500">
              <a:buFontTx/>
              <a:buChar char="-"/>
            </a:pPr>
            <a:r>
              <a:rPr lang="en-US" sz="3600" dirty="0">
                <a:latin typeface="Calibri Light" panose="020F0302020204030204" pitchFamily="34" charset="0"/>
                <a:cs typeface="Calibri Light" panose="020F0302020204030204" pitchFamily="34" charset="0"/>
              </a:rPr>
              <a:t>Was it really that bad? What about Judas?</a:t>
            </a:r>
          </a:p>
          <a:p>
            <a:pPr marL="571500" indent="-571500">
              <a:buFontTx/>
              <a:buChar char="-"/>
            </a:pPr>
            <a:r>
              <a:rPr lang="en-US" sz="3600" dirty="0">
                <a:latin typeface="Calibri Light" panose="020F0302020204030204" pitchFamily="34" charset="0"/>
                <a:cs typeface="Calibri Light" panose="020F0302020204030204" pitchFamily="34" charset="0"/>
              </a:rPr>
              <a:t>But he </a:t>
            </a:r>
            <a:r>
              <a:rPr lang="en-US" sz="3600" i="1" dirty="0">
                <a:latin typeface="Calibri Light" panose="020F0302020204030204" pitchFamily="34" charset="0"/>
                <a:cs typeface="Calibri Light" panose="020F0302020204030204" pitchFamily="34" charset="0"/>
              </a:rPr>
              <a:t>saw</a:t>
            </a:r>
            <a:r>
              <a:rPr lang="en-US" sz="3600" dirty="0">
                <a:latin typeface="Calibri Light" panose="020F0302020204030204" pitchFamily="34" charset="0"/>
                <a:cs typeface="Calibri Light" panose="020F0302020204030204" pitchFamily="34" charset="0"/>
              </a:rPr>
              <a:t> me. </a:t>
            </a:r>
          </a:p>
          <a:p>
            <a:pPr marL="571500" indent="-571500">
              <a:buFontTx/>
              <a:buChar char="-"/>
            </a:pPr>
            <a:r>
              <a:rPr lang="en-US" sz="3600" dirty="0">
                <a:latin typeface="Calibri Light" panose="020F0302020204030204" pitchFamily="34" charset="0"/>
                <a:cs typeface="Calibri Light" panose="020F0302020204030204" pitchFamily="34" charset="0"/>
              </a:rPr>
              <a:t>I’m looking into those same eyes now.</a:t>
            </a:r>
          </a:p>
        </p:txBody>
      </p:sp>
    </p:spTree>
    <p:extLst>
      <p:ext uri="{BB962C8B-B14F-4D97-AF65-F5344CB8AC3E}">
        <p14:creationId xmlns:p14="http://schemas.microsoft.com/office/powerpoint/2010/main" val="34279676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left)">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left)">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wipe(left)">
                                      <p:cBhvr>
                                        <p:cTn id="33" dur="500"/>
                                        <p:tgtEl>
                                          <p:spTgt spid="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wipe(left)">
                                      <p:cBhvr>
                                        <p:cTn id="38" dur="500"/>
                                        <p:tgtEl>
                                          <p:spTgt spid="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Effect transition="in" filter="wipe(left)">
                                      <p:cBhvr>
                                        <p:cTn id="4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10 “Bring some of the fish you’ve just caught,” Jesus said. 11 So Simon Peter went aboard and dragged the net to the shore. </a:t>
            </a:r>
          </a:p>
          <a:p>
            <a:r>
              <a:rPr lang="en-US" dirty="0"/>
              <a:t>There were 153 large fish, and yet the net hadn’t torn.</a:t>
            </a:r>
          </a:p>
        </p:txBody>
      </p:sp>
    </p:spTree>
    <p:extLst>
      <p:ext uri="{BB962C8B-B14F-4D97-AF65-F5344CB8AC3E}">
        <p14:creationId xmlns:p14="http://schemas.microsoft.com/office/powerpoint/2010/main" val="40179908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12 “Now come and have some breakfast!” Jesus said. </a:t>
            </a:r>
          </a:p>
          <a:p>
            <a:r>
              <a:rPr lang="en-US" dirty="0"/>
              <a:t>None of the disciples dared to ask him, “Who are you?” They knew it was the Lord.</a:t>
            </a:r>
          </a:p>
        </p:txBody>
      </p:sp>
    </p:spTree>
    <p:extLst>
      <p:ext uri="{BB962C8B-B14F-4D97-AF65-F5344CB8AC3E}">
        <p14:creationId xmlns:p14="http://schemas.microsoft.com/office/powerpoint/2010/main" val="797315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13 Then Jesus served them the bread and the fish. </a:t>
            </a:r>
          </a:p>
          <a:p>
            <a:r>
              <a:rPr lang="en-US" dirty="0"/>
              <a:t>14 This was the third time Jesus had appeared to his disciples since he had been raised from the dead.</a:t>
            </a:r>
          </a:p>
        </p:txBody>
      </p:sp>
    </p:spTree>
    <p:extLst>
      <p:ext uri="{BB962C8B-B14F-4D97-AF65-F5344CB8AC3E}">
        <p14:creationId xmlns:p14="http://schemas.microsoft.com/office/powerpoint/2010/main" val="31922146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15 After breakfast Jesus asked Simon Peter, “Simon son of John, do you love me more than these?”</a:t>
            </a:r>
          </a:p>
        </p:txBody>
      </p:sp>
    </p:spTree>
    <p:extLst>
      <p:ext uri="{BB962C8B-B14F-4D97-AF65-F5344CB8AC3E}">
        <p14:creationId xmlns:p14="http://schemas.microsoft.com/office/powerpoint/2010/main" val="46510218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13</a:t>
            </a:r>
          </a:p>
        </p:txBody>
      </p:sp>
      <p:sp>
        <p:nvSpPr>
          <p:cNvPr id="6" name="Content Placeholder 5"/>
          <p:cNvSpPr>
            <a:spLocks noGrp="1"/>
          </p:cNvSpPr>
          <p:nvPr>
            <p:ph idx="1"/>
          </p:nvPr>
        </p:nvSpPr>
        <p:spPr/>
        <p:txBody>
          <a:bodyPr/>
          <a:lstStyle/>
          <a:p>
            <a:r>
              <a:rPr lang="en-US" dirty="0"/>
              <a:t>34 “A new command I give you: Love one another. As I have loved you, so you must love one another. </a:t>
            </a:r>
          </a:p>
          <a:p>
            <a:r>
              <a:rPr lang="en-US" dirty="0"/>
              <a:t>35 By this everyone will know that you are my disciples, if you love one another.” </a:t>
            </a:r>
          </a:p>
        </p:txBody>
      </p:sp>
    </p:spTree>
    <p:extLst>
      <p:ext uri="{BB962C8B-B14F-4D97-AF65-F5344CB8AC3E}">
        <p14:creationId xmlns:p14="http://schemas.microsoft.com/office/powerpoint/2010/main" val="1478198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15 After breakfast Jesus asked Simon Peter, “Simon son of John, do you love me </a:t>
            </a:r>
            <a:r>
              <a:rPr lang="en-US" u="sng" dirty="0"/>
              <a:t>more than these</a:t>
            </a:r>
            <a:r>
              <a:rPr lang="en-US" dirty="0"/>
              <a:t>?”</a:t>
            </a:r>
          </a:p>
        </p:txBody>
      </p:sp>
      <p:sp>
        <p:nvSpPr>
          <p:cNvPr id="4" name="Rounded Rectangle 3">
            <a:extLst>
              <a:ext uri="{FF2B5EF4-FFF2-40B4-BE49-F238E27FC236}">
                <a16:creationId xmlns:a16="http://schemas.microsoft.com/office/drawing/2014/main" id="{0B956F78-C77F-47F9-97A0-740AE811B4DD}"/>
              </a:ext>
            </a:extLst>
          </p:cNvPr>
          <p:cNvSpPr/>
          <p:nvPr/>
        </p:nvSpPr>
        <p:spPr bwMode="auto">
          <a:xfrm>
            <a:off x="189652" y="1562100"/>
            <a:ext cx="9448800" cy="1077218"/>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200" dirty="0">
                <a:solidFill>
                  <a:schemeClr val="bg1"/>
                </a:solidFill>
                <a:latin typeface="Calibri Light" panose="020F0302020204030204" pitchFamily="34" charset="0"/>
                <a:cs typeface="Calibri Light" panose="020F0302020204030204" pitchFamily="34" charset="0"/>
              </a:rPr>
              <a:t>Matt 26:33 – Peter declared, “Even if  everyone else deserts you, I will never desert you!”</a:t>
            </a:r>
            <a:endParaRPr lang="en-US" sz="3200" dirty="0">
              <a:latin typeface="+mn-lt"/>
            </a:endParaRPr>
          </a:p>
        </p:txBody>
      </p:sp>
    </p:spTree>
    <p:extLst>
      <p:ext uri="{BB962C8B-B14F-4D97-AF65-F5344CB8AC3E}">
        <p14:creationId xmlns:p14="http://schemas.microsoft.com/office/powerpoint/2010/main" val="25065112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15 After breakfast Jesus asked Simon Peter, “Simon son of John, do you </a:t>
            </a:r>
            <a:r>
              <a:rPr lang="en-US" u="sng" dirty="0"/>
              <a:t>love</a:t>
            </a:r>
            <a:r>
              <a:rPr lang="en-US" dirty="0"/>
              <a:t> me more than these?”</a:t>
            </a:r>
          </a:p>
        </p:txBody>
      </p:sp>
      <p:sp>
        <p:nvSpPr>
          <p:cNvPr id="4" name="Rounded Rectangle 3">
            <a:extLst>
              <a:ext uri="{FF2B5EF4-FFF2-40B4-BE49-F238E27FC236}">
                <a16:creationId xmlns:a16="http://schemas.microsoft.com/office/drawing/2014/main" id="{43DD8B71-50DB-44DC-BA14-3170B7DCFD43}"/>
              </a:ext>
            </a:extLst>
          </p:cNvPr>
          <p:cNvSpPr/>
          <p:nvPr/>
        </p:nvSpPr>
        <p:spPr bwMode="auto">
          <a:xfrm>
            <a:off x="187475" y="1866900"/>
            <a:ext cx="9448800" cy="1077218"/>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200" dirty="0">
                <a:solidFill>
                  <a:schemeClr val="bg1"/>
                </a:solidFill>
                <a:latin typeface="Calibri Light" panose="020F0302020204030204" pitchFamily="34" charset="0"/>
                <a:cs typeface="Calibri Light" panose="020F0302020204030204" pitchFamily="34" charset="0"/>
              </a:rPr>
              <a:t>John 13:34 – </a:t>
            </a:r>
            <a:r>
              <a:rPr lang="en-US" sz="3200" dirty="0"/>
              <a:t>“</a:t>
            </a:r>
            <a:r>
              <a:rPr lang="en-US" sz="3200" dirty="0">
                <a:latin typeface="+mn-lt"/>
              </a:rPr>
              <a:t>A new command I give you: Love one another.”</a:t>
            </a:r>
          </a:p>
        </p:txBody>
      </p:sp>
      <p:sp>
        <p:nvSpPr>
          <p:cNvPr id="7" name="Rounded Rectangle 6">
            <a:extLst>
              <a:ext uri="{FF2B5EF4-FFF2-40B4-BE49-F238E27FC236}">
                <a16:creationId xmlns:a16="http://schemas.microsoft.com/office/drawing/2014/main" id="{7A0E5D46-C00D-4F34-AB50-79906ED8BEC7}"/>
              </a:ext>
            </a:extLst>
          </p:cNvPr>
          <p:cNvSpPr/>
          <p:nvPr/>
        </p:nvSpPr>
        <p:spPr bwMode="auto">
          <a:xfrm>
            <a:off x="50800" y="3049369"/>
            <a:ext cx="9821333"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Jesus doesn’t want Peter to be powerful or brilliant or gifted or…</a:t>
            </a:r>
          </a:p>
          <a:p>
            <a:r>
              <a:rPr lang="en-US" sz="3600" dirty="0">
                <a:latin typeface="Calibri Light" panose="020F0302020204030204" pitchFamily="34" charset="0"/>
                <a:cs typeface="Calibri Light" panose="020F0302020204030204" pitchFamily="34" charset="0"/>
              </a:rPr>
              <a:t>He wants Peter to be loving</a:t>
            </a:r>
          </a:p>
        </p:txBody>
      </p:sp>
    </p:spTree>
    <p:extLst>
      <p:ext uri="{BB962C8B-B14F-4D97-AF65-F5344CB8AC3E}">
        <p14:creationId xmlns:p14="http://schemas.microsoft.com/office/powerpoint/2010/main" val="38936646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“Yes, Lord,” Peter replied, “you know I love you.” </a:t>
            </a:r>
          </a:p>
          <a:p>
            <a:r>
              <a:rPr lang="en-US" dirty="0"/>
              <a:t>“Then feed my lambs,” Jesus told him.</a:t>
            </a:r>
          </a:p>
        </p:txBody>
      </p:sp>
      <p:sp>
        <p:nvSpPr>
          <p:cNvPr id="7" name="Rounded Rectangle 3">
            <a:extLst>
              <a:ext uri="{FF2B5EF4-FFF2-40B4-BE49-F238E27FC236}">
                <a16:creationId xmlns:a16="http://schemas.microsoft.com/office/drawing/2014/main" id="{B69372C2-854C-49D7-9D7A-DD27C15146DE}"/>
              </a:ext>
            </a:extLst>
          </p:cNvPr>
          <p:cNvSpPr/>
          <p:nvPr/>
        </p:nvSpPr>
        <p:spPr bwMode="auto">
          <a:xfrm>
            <a:off x="169332" y="3771900"/>
            <a:ext cx="8949268" cy="1077218"/>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200" dirty="0">
                <a:solidFill>
                  <a:schemeClr val="bg1"/>
                </a:solidFill>
                <a:latin typeface="Calibri Light" panose="020F0302020204030204" pitchFamily="34" charset="0"/>
                <a:cs typeface="Calibri Light" panose="020F0302020204030204" pitchFamily="34" charset="0"/>
              </a:rPr>
              <a:t>John 10:11 – “I am the good shepherd. The good shepherd lays down his life for the sheep.”</a:t>
            </a:r>
            <a:endParaRPr lang="en-US" sz="3200" dirty="0">
              <a:latin typeface="+mn-lt"/>
            </a:endParaRPr>
          </a:p>
        </p:txBody>
      </p:sp>
    </p:spTree>
    <p:extLst>
      <p:ext uri="{BB962C8B-B14F-4D97-AF65-F5344CB8AC3E}">
        <p14:creationId xmlns:p14="http://schemas.microsoft.com/office/powerpoint/2010/main" val="11095901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“Yes, Lord,” Peter replied, “you know I love you.” </a:t>
            </a:r>
          </a:p>
          <a:p>
            <a:r>
              <a:rPr lang="en-US" dirty="0"/>
              <a:t>“Then feed my lambs,” Jesus told him.</a:t>
            </a:r>
          </a:p>
        </p:txBody>
      </p:sp>
      <p:sp>
        <p:nvSpPr>
          <p:cNvPr id="7" name="Rounded Rectangle 6">
            <a:extLst>
              <a:ext uri="{FF2B5EF4-FFF2-40B4-BE49-F238E27FC236}">
                <a16:creationId xmlns:a16="http://schemas.microsoft.com/office/drawing/2014/main" id="{B8A2C14A-6A9B-4370-823F-1B0173533574}"/>
              </a:ext>
            </a:extLst>
          </p:cNvPr>
          <p:cNvSpPr/>
          <p:nvPr/>
        </p:nvSpPr>
        <p:spPr bwMode="auto">
          <a:xfrm>
            <a:off x="159172" y="2095500"/>
            <a:ext cx="9821333"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Also notice what Peter </a:t>
            </a:r>
            <a:r>
              <a:rPr lang="en-US" sz="3600" i="1" dirty="0">
                <a:latin typeface="Calibri Light" panose="020F0302020204030204" pitchFamily="34" charset="0"/>
                <a:cs typeface="Calibri Light" panose="020F0302020204030204" pitchFamily="34" charset="0"/>
              </a:rPr>
              <a:t>doesn’t</a:t>
            </a:r>
            <a:r>
              <a:rPr lang="en-US" sz="3600" dirty="0">
                <a:latin typeface="Calibri Light" panose="020F0302020204030204" pitchFamily="34" charset="0"/>
                <a:cs typeface="Calibri Light" panose="020F0302020204030204" pitchFamily="34" charset="0"/>
              </a:rPr>
              <a:t> say: </a:t>
            </a:r>
          </a:p>
          <a:p>
            <a:r>
              <a:rPr lang="en-US" sz="3600" dirty="0">
                <a:latin typeface="Calibri Light" panose="020F0302020204030204" pitchFamily="34" charset="0"/>
                <a:cs typeface="Calibri Light" panose="020F0302020204030204" pitchFamily="34" charset="0"/>
              </a:rPr>
              <a:t>“You know that I love you </a:t>
            </a:r>
            <a:r>
              <a:rPr lang="en-US" sz="3600" i="1" dirty="0">
                <a:latin typeface="Calibri Light" panose="020F0302020204030204" pitchFamily="34" charset="0"/>
                <a:cs typeface="Calibri Light" panose="020F0302020204030204" pitchFamily="34" charset="0"/>
              </a:rPr>
              <a:t>more than these</a:t>
            </a:r>
            <a:r>
              <a:rPr lang="en-US" sz="3600" dirty="0">
                <a:latin typeface="Calibri Light" panose="020F0302020204030204" pitchFamily="34" charset="0"/>
                <a:cs typeface="Calibri Light" panose="020F0302020204030204" pitchFamily="34" charset="0"/>
              </a:rPr>
              <a:t>.”</a:t>
            </a:r>
          </a:p>
          <a:p>
            <a:r>
              <a:rPr lang="en-US" sz="3600" dirty="0">
                <a:latin typeface="Calibri Light" panose="020F0302020204030204" pitchFamily="34" charset="0"/>
                <a:cs typeface="Calibri Light" panose="020F0302020204030204" pitchFamily="34" charset="0"/>
              </a:rPr>
              <a:t>Comparison is gone.</a:t>
            </a:r>
          </a:p>
        </p:txBody>
      </p:sp>
    </p:spTree>
    <p:extLst>
      <p:ext uri="{BB962C8B-B14F-4D97-AF65-F5344CB8AC3E}">
        <p14:creationId xmlns:p14="http://schemas.microsoft.com/office/powerpoint/2010/main" val="18836512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16 Jesus repeated the question: “Simon son of John, do you love me?” </a:t>
            </a:r>
          </a:p>
          <a:p>
            <a:r>
              <a:rPr lang="en-US" dirty="0"/>
              <a:t>“Yes, Lord,” Peter said, “you know I love you.” </a:t>
            </a:r>
          </a:p>
          <a:p>
            <a:r>
              <a:rPr lang="en-US" dirty="0"/>
              <a:t>“Then take care of my sheep,” Jesus said.</a:t>
            </a:r>
          </a:p>
        </p:txBody>
      </p:sp>
    </p:spTree>
    <p:extLst>
      <p:ext uri="{BB962C8B-B14F-4D97-AF65-F5344CB8AC3E}">
        <p14:creationId xmlns:p14="http://schemas.microsoft.com/office/powerpoint/2010/main" val="26093078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17 A third time he asked him, “Simon son of John, do you love me?” </a:t>
            </a:r>
          </a:p>
          <a:p>
            <a:r>
              <a:rPr lang="en-US" dirty="0"/>
              <a:t>Peter was hurt that Jesus asked the question a third time. He said, “Lord, you know everything. You know that I love you.”</a:t>
            </a:r>
          </a:p>
        </p:txBody>
      </p:sp>
    </p:spTree>
    <p:extLst>
      <p:ext uri="{BB962C8B-B14F-4D97-AF65-F5344CB8AC3E}">
        <p14:creationId xmlns:p14="http://schemas.microsoft.com/office/powerpoint/2010/main" val="2230577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17 A third time he asked him, “Simon son of John, do you love me?” </a:t>
            </a:r>
          </a:p>
          <a:p>
            <a:r>
              <a:rPr lang="en-US" u="sng" dirty="0"/>
              <a:t>Peter was hurt</a:t>
            </a:r>
            <a:r>
              <a:rPr lang="en-US" dirty="0"/>
              <a:t> that Jesus asked the question a third time. He said, “Lord, you know everything. You know that I love you.”</a:t>
            </a:r>
          </a:p>
        </p:txBody>
      </p:sp>
      <p:sp>
        <p:nvSpPr>
          <p:cNvPr id="4" name="Rounded Rectangle 6">
            <a:extLst>
              <a:ext uri="{FF2B5EF4-FFF2-40B4-BE49-F238E27FC236}">
                <a16:creationId xmlns:a16="http://schemas.microsoft.com/office/drawing/2014/main" id="{689CB5E9-72A1-44B4-AF4F-382C37734A80}"/>
              </a:ext>
            </a:extLst>
          </p:cNvPr>
          <p:cNvSpPr/>
          <p:nvPr/>
        </p:nvSpPr>
        <p:spPr bwMode="auto">
          <a:xfrm>
            <a:off x="50800" y="2890778"/>
            <a:ext cx="9821333" cy="23083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Jesus always goes deeper than we want him to</a:t>
            </a:r>
          </a:p>
          <a:p>
            <a:r>
              <a:rPr lang="en-US" sz="3600" dirty="0">
                <a:latin typeface="Calibri Light" panose="020F0302020204030204" pitchFamily="34" charset="0"/>
                <a:cs typeface="Calibri Light" panose="020F0302020204030204" pitchFamily="34" charset="0"/>
              </a:rPr>
              <a:t>He does not want things to remain hidden</a:t>
            </a:r>
          </a:p>
          <a:p>
            <a:r>
              <a:rPr lang="en-US" sz="3600" dirty="0">
                <a:latin typeface="Calibri Light" panose="020F0302020204030204" pitchFamily="34" charset="0"/>
                <a:cs typeface="Calibri Light" panose="020F0302020204030204" pitchFamily="34" charset="0"/>
              </a:rPr>
              <a:t>He knew Peter’s denials weren’t a one-off;</a:t>
            </a:r>
          </a:p>
          <a:p>
            <a:r>
              <a:rPr lang="en-US" sz="3600" dirty="0">
                <a:latin typeface="Calibri Light" panose="020F0302020204030204" pitchFamily="34" charset="0"/>
                <a:cs typeface="Calibri Light" panose="020F0302020204030204" pitchFamily="34" charset="0"/>
              </a:rPr>
              <a:t>they flowed from that deeper self-confidence</a:t>
            </a:r>
          </a:p>
        </p:txBody>
      </p:sp>
    </p:spTree>
    <p:extLst>
      <p:ext uri="{BB962C8B-B14F-4D97-AF65-F5344CB8AC3E}">
        <p14:creationId xmlns:p14="http://schemas.microsoft.com/office/powerpoint/2010/main" val="41893444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left)">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ctr"/>
            <a:r>
              <a:rPr lang="en-US" u="sng" dirty="0">
                <a:latin typeface="Calibri Light" panose="020F0302020204030204" pitchFamily="34" charset="0"/>
                <a:cs typeface="Calibri Light" panose="020F0302020204030204" pitchFamily="34" charset="0"/>
              </a:rPr>
              <a:t>Self-Confidence</a:t>
            </a:r>
          </a:p>
          <a:p>
            <a:pPr marL="0" indent="0"/>
            <a:r>
              <a:rPr lang="en-US" dirty="0">
                <a:latin typeface="Calibri Light" panose="020F0302020204030204" pitchFamily="34" charset="0"/>
                <a:cs typeface="Calibri Light" panose="020F0302020204030204" pitchFamily="34" charset="0"/>
              </a:rPr>
              <a:t>Self-confidence is based in self</a:t>
            </a:r>
          </a:p>
          <a:p>
            <a:pPr marL="571500" indent="-571500">
              <a:buFontTx/>
              <a:buChar char="-"/>
            </a:pPr>
            <a:r>
              <a:rPr lang="en-US" dirty="0">
                <a:latin typeface="Calibri Light" panose="020F0302020204030204" pitchFamily="34" charset="0"/>
                <a:cs typeface="Calibri Light" panose="020F0302020204030204" pitchFamily="34" charset="0"/>
              </a:rPr>
              <a:t>What I bring to the table</a:t>
            </a:r>
          </a:p>
          <a:p>
            <a:pPr marL="571500" indent="-571500">
              <a:buFontTx/>
              <a:buChar char="-"/>
            </a:pPr>
            <a:r>
              <a:rPr lang="en-US" dirty="0">
                <a:latin typeface="Calibri Light" panose="020F0302020204030204" pitchFamily="34" charset="0"/>
                <a:cs typeface="Calibri Light" panose="020F0302020204030204" pitchFamily="34" charset="0"/>
              </a:rPr>
              <a:t>What I am capable of</a:t>
            </a:r>
          </a:p>
          <a:p>
            <a:pPr marL="571500" indent="-571500">
              <a:buFontTx/>
              <a:buChar char="-"/>
            </a:pPr>
            <a:r>
              <a:rPr lang="en-US" dirty="0">
                <a:latin typeface="Calibri Light" panose="020F0302020204030204" pitchFamily="34" charset="0"/>
                <a:cs typeface="Calibri Light" panose="020F0302020204030204" pitchFamily="34" charset="0"/>
              </a:rPr>
              <a:t>Where I try to avoid failure</a:t>
            </a:r>
          </a:p>
          <a:p>
            <a:pPr marL="571500" indent="-571500">
              <a:buFontTx/>
              <a:buChar char="-"/>
            </a:pPr>
            <a:r>
              <a:rPr lang="en-US" dirty="0">
                <a:latin typeface="Calibri Light" panose="020F0302020204030204" pitchFamily="34" charset="0"/>
                <a:cs typeface="Calibri Light" panose="020F0302020204030204" pitchFamily="34" charset="0"/>
              </a:rPr>
              <a:t>Where I need to cover up failure</a:t>
            </a:r>
          </a:p>
          <a:p>
            <a:pPr marL="742950" indent="-742950">
              <a:buAutoNum type="arabicPeriod"/>
            </a:pPr>
            <a:endParaRPr lang="en-US" dirty="0">
              <a:latin typeface="Calibri Light" panose="020F0302020204030204" pitchFamily="34" charset="0"/>
              <a:cs typeface="Calibri Light" panose="020F0302020204030204" pitchFamily="34" charset="0"/>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9045644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ctr"/>
            <a:r>
              <a:rPr lang="en-US" u="sng" dirty="0">
                <a:latin typeface="Calibri Light" panose="020F0302020204030204" pitchFamily="34" charset="0"/>
                <a:cs typeface="Calibri Light" panose="020F0302020204030204" pitchFamily="34" charset="0"/>
              </a:rPr>
              <a:t>God’s Perspective</a:t>
            </a:r>
          </a:p>
          <a:p>
            <a:pPr marL="0" indent="0"/>
            <a:r>
              <a:rPr lang="en-US" dirty="0">
                <a:latin typeface="Calibri Light" panose="020F0302020204030204" pitchFamily="34" charset="0"/>
                <a:cs typeface="Calibri Light" panose="020F0302020204030204" pitchFamily="34" charset="0"/>
              </a:rPr>
              <a:t>“Do you love me”: Who is capable of loving God?</a:t>
            </a:r>
          </a:p>
          <a:p>
            <a:pPr marL="571500" indent="-571500">
              <a:buFontTx/>
              <a:buChar char="-"/>
            </a:pPr>
            <a:r>
              <a:rPr lang="en-US" dirty="0">
                <a:latin typeface="Calibri Light" panose="020F0302020204030204" pitchFamily="34" charset="0"/>
                <a:cs typeface="Calibri Light" panose="020F0302020204030204" pitchFamily="34" charset="0"/>
              </a:rPr>
              <a:t>Romans 3:11b, 12b – “There is none who seeks for God; There is none who does good, not even one.”</a:t>
            </a:r>
          </a:p>
          <a:p>
            <a:pPr marL="571500" indent="-571500">
              <a:buFontTx/>
              <a:buChar char="-"/>
            </a:pPr>
            <a:r>
              <a:rPr lang="en-US" dirty="0">
                <a:latin typeface="Calibri Light" panose="020F0302020204030204" pitchFamily="34" charset="0"/>
                <a:cs typeface="Calibri Light" panose="020F0302020204030204" pitchFamily="34" charset="0"/>
              </a:rPr>
              <a:t>1 John 4:10 – This is love: not that we loved God, but that he loved us and sent his Son as a sacrifice to take away our sins.</a:t>
            </a:r>
          </a:p>
          <a:p>
            <a:pPr marL="742950" indent="-742950">
              <a:buAutoNum type="arabicPeriod"/>
            </a:pPr>
            <a:endParaRPr lang="en-US" dirty="0">
              <a:latin typeface="Calibri Light" panose="020F0302020204030204" pitchFamily="34" charset="0"/>
              <a:cs typeface="Calibri Light" panose="020F0302020204030204" pitchFamily="34" charset="0"/>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7114228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ctr"/>
            <a:r>
              <a:rPr lang="en-US" u="sng" dirty="0">
                <a:latin typeface="Calibri Light" panose="020F0302020204030204" pitchFamily="34" charset="0"/>
                <a:cs typeface="Calibri Light" panose="020F0302020204030204" pitchFamily="34" charset="0"/>
              </a:rPr>
              <a:t>Godly Confidence</a:t>
            </a:r>
          </a:p>
          <a:p>
            <a:pPr marL="0" indent="0"/>
            <a:r>
              <a:rPr lang="en-US" dirty="0">
                <a:latin typeface="Calibri Light" panose="020F0302020204030204" pitchFamily="34" charset="0"/>
                <a:cs typeface="Calibri Light" panose="020F0302020204030204" pitchFamily="34" charset="0"/>
              </a:rPr>
              <a:t>God doesn’t want you to feel bad about yourself</a:t>
            </a:r>
          </a:p>
          <a:p>
            <a:pPr marL="0" indent="0"/>
            <a:r>
              <a:rPr lang="en-US" dirty="0">
                <a:latin typeface="Calibri Light" panose="020F0302020204030204" pitchFamily="34" charset="0"/>
                <a:cs typeface="Calibri Light" panose="020F0302020204030204" pitchFamily="34" charset="0"/>
              </a:rPr>
              <a:t>He wants you to feel confidence about Him</a:t>
            </a:r>
          </a:p>
          <a:p>
            <a:pPr marL="0" indent="0"/>
            <a:r>
              <a:rPr lang="en-US" dirty="0">
                <a:latin typeface="Calibri Light" panose="020F0302020204030204" pitchFamily="34" charset="0"/>
                <a:cs typeface="Calibri Light" panose="020F0302020204030204" pitchFamily="34" charset="0"/>
              </a:rPr>
              <a:t>Success is due to his faithfulness</a:t>
            </a:r>
          </a:p>
          <a:p>
            <a:pPr marL="0" indent="0"/>
            <a:r>
              <a:rPr lang="en-US" dirty="0">
                <a:latin typeface="Calibri Light" panose="020F0302020204030204" pitchFamily="34" charset="0"/>
                <a:cs typeface="Calibri Light" panose="020F0302020204030204" pitchFamily="34" charset="0"/>
              </a:rPr>
              <a:t>Failure is an opportunity to grow closer to God and to learn</a:t>
            </a:r>
          </a:p>
          <a:p>
            <a:pPr marL="0" indent="0"/>
            <a:r>
              <a:rPr lang="en-US" dirty="0">
                <a:latin typeface="Calibri Light" panose="020F0302020204030204" pitchFamily="34" charset="0"/>
                <a:cs typeface="Calibri Light" panose="020F0302020204030204" pitchFamily="34" charset="0"/>
              </a:rPr>
              <a:t>Failure leads to humility…if you draw close to God</a:t>
            </a:r>
          </a:p>
          <a:p>
            <a:pPr marL="742950" indent="-742950">
              <a:buAutoNum type="arabicPeriod"/>
            </a:pPr>
            <a:endParaRPr lang="en-US" dirty="0">
              <a:latin typeface="Calibri Light" panose="020F0302020204030204" pitchFamily="34" charset="0"/>
              <a:cs typeface="Calibri Light" panose="020F0302020204030204" pitchFamily="34" charset="0"/>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8091694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13</a:t>
            </a:r>
          </a:p>
        </p:txBody>
      </p:sp>
      <p:sp>
        <p:nvSpPr>
          <p:cNvPr id="6" name="Content Placeholder 5"/>
          <p:cNvSpPr>
            <a:spLocks noGrp="1"/>
          </p:cNvSpPr>
          <p:nvPr>
            <p:ph idx="1"/>
          </p:nvPr>
        </p:nvSpPr>
        <p:spPr/>
        <p:txBody>
          <a:bodyPr/>
          <a:lstStyle/>
          <a:p>
            <a:r>
              <a:rPr lang="en-US" dirty="0"/>
              <a:t>34 “A new command I give you: </a:t>
            </a:r>
            <a:r>
              <a:rPr lang="en-US" u="sng" dirty="0"/>
              <a:t>Love one another</a:t>
            </a:r>
            <a:r>
              <a:rPr lang="en-US" dirty="0"/>
              <a:t>. As I have loved you, so you must </a:t>
            </a:r>
            <a:r>
              <a:rPr lang="en-US" u="sng" dirty="0"/>
              <a:t>love one another</a:t>
            </a:r>
            <a:r>
              <a:rPr lang="en-US" dirty="0"/>
              <a:t>. </a:t>
            </a:r>
          </a:p>
          <a:p>
            <a:r>
              <a:rPr lang="en-US" dirty="0"/>
              <a:t>35 By this everyone will know that you are my disciples, if you </a:t>
            </a:r>
            <a:r>
              <a:rPr lang="en-US" u="sng" dirty="0"/>
              <a:t>love one another</a:t>
            </a:r>
            <a:r>
              <a:rPr lang="en-US" dirty="0"/>
              <a:t>.” </a:t>
            </a:r>
          </a:p>
        </p:txBody>
      </p:sp>
    </p:spTree>
    <p:extLst>
      <p:ext uri="{BB962C8B-B14F-4D97-AF65-F5344CB8AC3E}">
        <p14:creationId xmlns:p14="http://schemas.microsoft.com/office/powerpoint/2010/main" val="2329572067"/>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17 A third time he asked him, “Simon son of John, do you love me?” </a:t>
            </a:r>
          </a:p>
          <a:p>
            <a:r>
              <a:rPr lang="en-US" dirty="0"/>
              <a:t>Peter was hurt that Jesus asked the question a third time. He said, “Lord, you know everything. You know that I love you.”</a:t>
            </a:r>
          </a:p>
          <a:p>
            <a:r>
              <a:rPr lang="en-US" dirty="0"/>
              <a:t>Jesus said, “Then feed my sheep..</a:t>
            </a:r>
          </a:p>
        </p:txBody>
      </p:sp>
    </p:spTree>
    <p:extLst>
      <p:ext uri="{BB962C8B-B14F-4D97-AF65-F5344CB8AC3E}">
        <p14:creationId xmlns:p14="http://schemas.microsoft.com/office/powerpoint/2010/main" val="13336160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99218"/>
            <a:ext cx="8394700" cy="624682"/>
          </a:xfrm>
        </p:spPr>
        <p:txBody>
          <a:bodyPr/>
          <a:lstStyle/>
          <a:p>
            <a:r>
              <a:rPr lang="en-US" dirty="0"/>
              <a:t>Miles Stanford</a:t>
            </a:r>
          </a:p>
        </p:txBody>
      </p:sp>
      <p:sp>
        <p:nvSpPr>
          <p:cNvPr id="6" name="Text Placeholder 5"/>
          <p:cNvSpPr>
            <a:spLocks noGrp="1"/>
          </p:cNvSpPr>
          <p:nvPr>
            <p:ph type="body" sz="half" idx="2"/>
          </p:nvPr>
        </p:nvSpPr>
        <p:spPr/>
        <p:txBody>
          <a:bodyPr/>
          <a:lstStyle/>
          <a:p>
            <a:r>
              <a:rPr lang="en-US" sz="4000" dirty="0">
                <a:latin typeface="+mn-lt"/>
              </a:rPr>
              <a:t>It is more than comforting to realize that it is those who have plumbed the depths of failure to whom God invariably gives the call to shepherd others. </a:t>
            </a:r>
          </a:p>
          <a:p>
            <a:r>
              <a:rPr lang="en-US" sz="4000" dirty="0">
                <a:latin typeface="+mn-lt"/>
              </a:rPr>
              <a:t>This is not a call given to the gifted, the highly trained, or the polished as such.</a:t>
            </a:r>
            <a:endParaRPr lang="en-US" dirty="0">
              <a:latin typeface="+mn-lt"/>
            </a:endParaRPr>
          </a:p>
        </p:txBody>
      </p:sp>
      <p:sp>
        <p:nvSpPr>
          <p:cNvPr id="8" name="Text Placeholder 7"/>
          <p:cNvSpPr>
            <a:spLocks noGrp="1"/>
          </p:cNvSpPr>
          <p:nvPr>
            <p:ph type="body" sz="half" idx="11"/>
          </p:nvPr>
        </p:nvSpPr>
        <p:spPr>
          <a:xfrm>
            <a:off x="169332" y="745068"/>
            <a:ext cx="8420609" cy="436033"/>
          </a:xfrm>
        </p:spPr>
        <p:txBody>
          <a:bodyPr/>
          <a:lstStyle/>
          <a:p>
            <a:r>
              <a:rPr lang="en-US" dirty="0"/>
              <a:t>The Green Letters, quoting J.C. Metcalfe</a:t>
            </a:r>
          </a:p>
        </p:txBody>
      </p:sp>
    </p:spTree>
    <p:extLst>
      <p:ext uri="{BB962C8B-B14F-4D97-AF65-F5344CB8AC3E}">
        <p14:creationId xmlns:p14="http://schemas.microsoft.com/office/powerpoint/2010/main" val="25859605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99218"/>
            <a:ext cx="8394700" cy="624682"/>
          </a:xfrm>
        </p:spPr>
        <p:txBody>
          <a:bodyPr/>
          <a:lstStyle/>
          <a:p>
            <a:r>
              <a:rPr lang="en-US" dirty="0"/>
              <a:t>Miles Stanford</a:t>
            </a:r>
          </a:p>
        </p:txBody>
      </p:sp>
      <p:sp>
        <p:nvSpPr>
          <p:cNvPr id="6" name="Text Placeholder 5"/>
          <p:cNvSpPr>
            <a:spLocks noGrp="1"/>
          </p:cNvSpPr>
          <p:nvPr>
            <p:ph type="body" sz="half" idx="2"/>
          </p:nvPr>
        </p:nvSpPr>
        <p:spPr/>
        <p:txBody>
          <a:bodyPr/>
          <a:lstStyle/>
          <a:p>
            <a:r>
              <a:rPr lang="en-US" sz="4000" dirty="0">
                <a:latin typeface="+mn-lt"/>
              </a:rPr>
              <a:t>Without a bitter experience of their own inadequacy they are quite unfitted to bear the burden of spiritual ministry. </a:t>
            </a:r>
          </a:p>
          <a:p>
            <a:r>
              <a:rPr lang="en-US" sz="4000" dirty="0">
                <a:latin typeface="+mn-lt"/>
              </a:rPr>
              <a:t>It takes a man who has discovered something of the measures of his own weakness to be patient with the failures of others. </a:t>
            </a:r>
            <a:endParaRPr lang="en-US" dirty="0">
              <a:latin typeface="+mn-lt"/>
            </a:endParaRPr>
          </a:p>
        </p:txBody>
      </p:sp>
      <p:sp>
        <p:nvSpPr>
          <p:cNvPr id="8" name="Text Placeholder 7"/>
          <p:cNvSpPr>
            <a:spLocks noGrp="1"/>
          </p:cNvSpPr>
          <p:nvPr>
            <p:ph type="body" sz="half" idx="11"/>
          </p:nvPr>
        </p:nvSpPr>
        <p:spPr>
          <a:xfrm>
            <a:off x="169332" y="745068"/>
            <a:ext cx="8420609" cy="436033"/>
          </a:xfrm>
        </p:spPr>
        <p:txBody>
          <a:bodyPr/>
          <a:lstStyle/>
          <a:p>
            <a:r>
              <a:rPr lang="en-US" dirty="0"/>
              <a:t>The Green Letters, quoting J.C. Metcalfe</a:t>
            </a:r>
          </a:p>
        </p:txBody>
      </p:sp>
    </p:spTree>
    <p:extLst>
      <p:ext uri="{BB962C8B-B14F-4D97-AF65-F5344CB8AC3E}">
        <p14:creationId xmlns:p14="http://schemas.microsoft.com/office/powerpoint/2010/main" val="7895171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99218"/>
            <a:ext cx="8394700" cy="624682"/>
          </a:xfrm>
        </p:spPr>
        <p:txBody>
          <a:bodyPr/>
          <a:lstStyle/>
          <a:p>
            <a:r>
              <a:rPr lang="en-US" dirty="0"/>
              <a:t>Miles Stanford</a:t>
            </a:r>
          </a:p>
        </p:txBody>
      </p:sp>
      <p:sp>
        <p:nvSpPr>
          <p:cNvPr id="6" name="Text Placeholder 5"/>
          <p:cNvSpPr>
            <a:spLocks noGrp="1"/>
          </p:cNvSpPr>
          <p:nvPr>
            <p:ph type="body" sz="half" idx="2"/>
          </p:nvPr>
        </p:nvSpPr>
        <p:spPr/>
        <p:txBody>
          <a:bodyPr/>
          <a:lstStyle/>
          <a:p>
            <a:r>
              <a:rPr lang="en-US" sz="4000" dirty="0">
                <a:latin typeface="+mn-lt"/>
              </a:rPr>
              <a:t>Such a man also has a first-hand knowledge of the loving care of the Chief Shepherd, and His ability to heal one who has come humbly to trust in Him and Him alone…</a:t>
            </a:r>
          </a:p>
        </p:txBody>
      </p:sp>
      <p:sp>
        <p:nvSpPr>
          <p:cNvPr id="8" name="Text Placeholder 7"/>
          <p:cNvSpPr>
            <a:spLocks noGrp="1"/>
          </p:cNvSpPr>
          <p:nvPr>
            <p:ph type="body" sz="half" idx="11"/>
          </p:nvPr>
        </p:nvSpPr>
        <p:spPr>
          <a:xfrm>
            <a:off x="169332" y="745068"/>
            <a:ext cx="8420609" cy="436033"/>
          </a:xfrm>
        </p:spPr>
        <p:txBody>
          <a:bodyPr/>
          <a:lstStyle/>
          <a:p>
            <a:r>
              <a:rPr lang="en-US" dirty="0"/>
              <a:t>The Green Letters, quoting J.C. Metcalfe</a:t>
            </a:r>
          </a:p>
        </p:txBody>
      </p:sp>
    </p:spTree>
    <p:extLst>
      <p:ext uri="{BB962C8B-B14F-4D97-AF65-F5344CB8AC3E}">
        <p14:creationId xmlns:p14="http://schemas.microsoft.com/office/powerpoint/2010/main" val="2539234654"/>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99218"/>
            <a:ext cx="8394700" cy="624682"/>
          </a:xfrm>
        </p:spPr>
        <p:txBody>
          <a:bodyPr/>
          <a:lstStyle/>
          <a:p>
            <a:r>
              <a:rPr lang="en-US" dirty="0"/>
              <a:t>Miles Stanford</a:t>
            </a:r>
          </a:p>
        </p:txBody>
      </p:sp>
      <p:sp>
        <p:nvSpPr>
          <p:cNvPr id="6" name="Text Placeholder 5"/>
          <p:cNvSpPr>
            <a:spLocks noGrp="1"/>
          </p:cNvSpPr>
          <p:nvPr>
            <p:ph type="body" sz="half" idx="2"/>
          </p:nvPr>
        </p:nvSpPr>
        <p:spPr/>
        <p:txBody>
          <a:bodyPr/>
          <a:lstStyle/>
          <a:p>
            <a:r>
              <a:rPr lang="en-US" sz="4000" dirty="0">
                <a:latin typeface="+mn-lt"/>
              </a:rPr>
              <a:t>The Lord Jesus does not give the charge, ‘Be a shepherd to My lambs … to My sheep,’ on hearing Peter’s self-confident affirmation of undying loyalty, </a:t>
            </a:r>
          </a:p>
        </p:txBody>
      </p:sp>
      <p:sp>
        <p:nvSpPr>
          <p:cNvPr id="8" name="Text Placeholder 7"/>
          <p:cNvSpPr>
            <a:spLocks noGrp="1"/>
          </p:cNvSpPr>
          <p:nvPr>
            <p:ph type="body" sz="half" idx="11"/>
          </p:nvPr>
        </p:nvSpPr>
        <p:spPr>
          <a:xfrm>
            <a:off x="169332" y="745068"/>
            <a:ext cx="8420609" cy="436033"/>
          </a:xfrm>
        </p:spPr>
        <p:txBody>
          <a:bodyPr/>
          <a:lstStyle/>
          <a:p>
            <a:r>
              <a:rPr lang="en-US" dirty="0"/>
              <a:t>The Green Letters, quoting J.C. Metcalfe</a:t>
            </a:r>
          </a:p>
        </p:txBody>
      </p:sp>
    </p:spTree>
    <p:extLst>
      <p:ext uri="{BB962C8B-B14F-4D97-AF65-F5344CB8AC3E}">
        <p14:creationId xmlns:p14="http://schemas.microsoft.com/office/powerpoint/2010/main" val="2537324976"/>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99218"/>
            <a:ext cx="8394700" cy="624682"/>
          </a:xfrm>
        </p:spPr>
        <p:txBody>
          <a:bodyPr/>
          <a:lstStyle/>
          <a:p>
            <a:r>
              <a:rPr lang="en-US" dirty="0"/>
              <a:t>Miles Stanford</a:t>
            </a:r>
          </a:p>
        </p:txBody>
      </p:sp>
      <p:sp>
        <p:nvSpPr>
          <p:cNvPr id="6" name="Text Placeholder 5"/>
          <p:cNvSpPr>
            <a:spLocks noGrp="1"/>
          </p:cNvSpPr>
          <p:nvPr>
            <p:ph type="body" sz="half" idx="2"/>
          </p:nvPr>
        </p:nvSpPr>
        <p:spPr/>
        <p:txBody>
          <a:bodyPr/>
          <a:lstStyle/>
          <a:p>
            <a:r>
              <a:rPr lang="en-US" sz="4000" dirty="0">
                <a:latin typeface="+mn-lt"/>
              </a:rPr>
              <a:t>but He gives it after [Peter] has utterly failed to keep his vows and has wept bitterly in the streets of Jerusalem.</a:t>
            </a:r>
          </a:p>
        </p:txBody>
      </p:sp>
      <p:sp>
        <p:nvSpPr>
          <p:cNvPr id="8" name="Text Placeholder 7"/>
          <p:cNvSpPr>
            <a:spLocks noGrp="1"/>
          </p:cNvSpPr>
          <p:nvPr>
            <p:ph type="body" sz="half" idx="11"/>
          </p:nvPr>
        </p:nvSpPr>
        <p:spPr>
          <a:xfrm>
            <a:off x="169332" y="745068"/>
            <a:ext cx="8420609" cy="436033"/>
          </a:xfrm>
        </p:spPr>
        <p:txBody>
          <a:bodyPr/>
          <a:lstStyle/>
          <a:p>
            <a:r>
              <a:rPr lang="en-US" dirty="0"/>
              <a:t>The Green Letters, quoting J.C. Metcalfe</a:t>
            </a:r>
          </a:p>
        </p:txBody>
      </p:sp>
    </p:spTree>
    <p:extLst>
      <p:ext uri="{BB962C8B-B14F-4D97-AF65-F5344CB8AC3E}">
        <p14:creationId xmlns:p14="http://schemas.microsoft.com/office/powerpoint/2010/main" val="2609771000"/>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18 “I tell you the truth, when you were young, you were able to do as you liked; you dressed yourself and went wherever you wanted to go. But when you are old, you will stretch out your hands, and others will dress you and take you where you don’t want to go.” </a:t>
            </a:r>
          </a:p>
          <a:p>
            <a:r>
              <a:rPr lang="en-US" dirty="0"/>
              <a:t>19 Jesus said this to let him know by what kind of death he would glorify God. </a:t>
            </a:r>
          </a:p>
          <a:p>
            <a:r>
              <a:rPr lang="en-US" dirty="0"/>
              <a:t>Then Jesus told him, “Follow me.”</a:t>
            </a:r>
          </a:p>
        </p:txBody>
      </p:sp>
    </p:spTree>
    <p:extLst>
      <p:ext uri="{BB962C8B-B14F-4D97-AF65-F5344CB8AC3E}">
        <p14:creationId xmlns:p14="http://schemas.microsoft.com/office/powerpoint/2010/main" val="13535970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20 Peter turned around and saw behind them the disciple Jesus loved was following them…</a:t>
            </a:r>
          </a:p>
          <a:p>
            <a:r>
              <a:rPr lang="en-US" dirty="0"/>
              <a:t>21 Peter asked Jesus, “What about him, Lord?” </a:t>
            </a:r>
          </a:p>
        </p:txBody>
      </p:sp>
    </p:spTree>
    <p:extLst>
      <p:ext uri="{BB962C8B-B14F-4D97-AF65-F5344CB8AC3E}">
        <p14:creationId xmlns:p14="http://schemas.microsoft.com/office/powerpoint/2010/main" val="34017304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22 Jesus replied, “If I want him to remain alive until I return, </a:t>
            </a:r>
            <a:r>
              <a:rPr lang="en-US" u="sng" dirty="0"/>
              <a:t>what is that to you</a:t>
            </a:r>
            <a:r>
              <a:rPr lang="en-US" dirty="0"/>
              <a:t>? </a:t>
            </a:r>
          </a:p>
          <a:p>
            <a:r>
              <a:rPr lang="en-US" u="sng" dirty="0"/>
              <a:t>As for you</a:t>
            </a:r>
            <a:r>
              <a:rPr lang="en-US" dirty="0"/>
              <a:t>, follow me.”</a:t>
            </a:r>
          </a:p>
        </p:txBody>
      </p:sp>
      <p:sp>
        <p:nvSpPr>
          <p:cNvPr id="4" name="Rounded Rectangle 6">
            <a:extLst>
              <a:ext uri="{FF2B5EF4-FFF2-40B4-BE49-F238E27FC236}">
                <a16:creationId xmlns:a16="http://schemas.microsoft.com/office/drawing/2014/main" id="{A2310B38-3EF3-4676-AC92-D17A39A5F6E8}"/>
              </a:ext>
            </a:extLst>
          </p:cNvPr>
          <p:cNvSpPr/>
          <p:nvPr/>
        </p:nvSpPr>
        <p:spPr bwMode="auto">
          <a:xfrm>
            <a:off x="159172" y="2095500"/>
            <a:ext cx="9821333"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Also notice what Peter </a:t>
            </a:r>
            <a:r>
              <a:rPr lang="en-US" sz="3600" i="1" dirty="0">
                <a:latin typeface="Calibri Light" panose="020F0302020204030204" pitchFamily="34" charset="0"/>
                <a:cs typeface="Calibri Light" panose="020F0302020204030204" pitchFamily="34" charset="0"/>
              </a:rPr>
              <a:t>doesn’t</a:t>
            </a:r>
            <a:r>
              <a:rPr lang="en-US" sz="3600" dirty="0">
                <a:latin typeface="Calibri Light" panose="020F0302020204030204" pitchFamily="34" charset="0"/>
                <a:cs typeface="Calibri Light" panose="020F0302020204030204" pitchFamily="34" charset="0"/>
              </a:rPr>
              <a:t> say: </a:t>
            </a:r>
          </a:p>
          <a:p>
            <a:r>
              <a:rPr lang="en-US" sz="3600" dirty="0">
                <a:latin typeface="Calibri Light" panose="020F0302020204030204" pitchFamily="34" charset="0"/>
                <a:cs typeface="Calibri Light" panose="020F0302020204030204" pitchFamily="34" charset="0"/>
              </a:rPr>
              <a:t>“You know that I love you </a:t>
            </a:r>
            <a:r>
              <a:rPr lang="en-US" sz="3600" i="1" dirty="0">
                <a:latin typeface="Calibri Light" panose="020F0302020204030204" pitchFamily="34" charset="0"/>
                <a:cs typeface="Calibri Light" panose="020F0302020204030204" pitchFamily="34" charset="0"/>
              </a:rPr>
              <a:t>more than these</a:t>
            </a:r>
            <a:r>
              <a:rPr lang="en-US" sz="3600" dirty="0">
                <a:latin typeface="Calibri Light" panose="020F0302020204030204" pitchFamily="34" charset="0"/>
                <a:cs typeface="Calibri Light" panose="020F0302020204030204" pitchFamily="34" charset="0"/>
              </a:rPr>
              <a:t>.”</a:t>
            </a:r>
          </a:p>
          <a:p>
            <a:r>
              <a:rPr lang="en-US" sz="3600" dirty="0">
                <a:latin typeface="Calibri Light" panose="020F0302020204030204" pitchFamily="34" charset="0"/>
                <a:cs typeface="Calibri Light" panose="020F0302020204030204" pitchFamily="34" charset="0"/>
              </a:rPr>
              <a:t>Comparison is gone…</a:t>
            </a:r>
          </a:p>
        </p:txBody>
      </p:sp>
    </p:spTree>
    <p:extLst>
      <p:ext uri="{BB962C8B-B14F-4D97-AF65-F5344CB8AC3E}">
        <p14:creationId xmlns:p14="http://schemas.microsoft.com/office/powerpoint/2010/main" val="4390043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21</a:t>
            </a:r>
          </a:p>
        </p:txBody>
      </p:sp>
      <p:sp>
        <p:nvSpPr>
          <p:cNvPr id="6" name="Content Placeholder 5"/>
          <p:cNvSpPr>
            <a:spLocks noGrp="1"/>
          </p:cNvSpPr>
          <p:nvPr>
            <p:ph idx="1"/>
          </p:nvPr>
        </p:nvSpPr>
        <p:spPr/>
        <p:txBody>
          <a:bodyPr/>
          <a:lstStyle/>
          <a:p>
            <a:r>
              <a:rPr lang="en-US" dirty="0"/>
              <a:t>22 Jesus replied, “If I want him to remain alive until I return, </a:t>
            </a:r>
            <a:r>
              <a:rPr lang="en-US" u="sng" dirty="0"/>
              <a:t>what is that to you</a:t>
            </a:r>
            <a:r>
              <a:rPr lang="en-US" dirty="0"/>
              <a:t>? </a:t>
            </a:r>
          </a:p>
          <a:p>
            <a:r>
              <a:rPr lang="en-US" u="sng" dirty="0"/>
              <a:t>As for you</a:t>
            </a:r>
            <a:r>
              <a:rPr lang="en-US" dirty="0"/>
              <a:t>, follow me.”</a:t>
            </a:r>
          </a:p>
        </p:txBody>
      </p:sp>
      <p:sp>
        <p:nvSpPr>
          <p:cNvPr id="4" name="Rounded Rectangle 6">
            <a:extLst>
              <a:ext uri="{FF2B5EF4-FFF2-40B4-BE49-F238E27FC236}">
                <a16:creationId xmlns:a16="http://schemas.microsoft.com/office/drawing/2014/main" id="{A2310B38-3EF3-4676-AC92-D17A39A5F6E8}"/>
              </a:ext>
            </a:extLst>
          </p:cNvPr>
          <p:cNvSpPr/>
          <p:nvPr/>
        </p:nvSpPr>
        <p:spPr bwMode="auto">
          <a:xfrm>
            <a:off x="159172" y="2095500"/>
            <a:ext cx="9821333"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Also notice what Peter </a:t>
            </a:r>
            <a:r>
              <a:rPr lang="en-US" sz="3600" i="1" dirty="0">
                <a:latin typeface="Calibri Light" panose="020F0302020204030204" pitchFamily="34" charset="0"/>
                <a:cs typeface="Calibri Light" panose="020F0302020204030204" pitchFamily="34" charset="0"/>
              </a:rPr>
              <a:t>doesn’t</a:t>
            </a:r>
            <a:r>
              <a:rPr lang="en-US" sz="3600" dirty="0">
                <a:latin typeface="Calibri Light" panose="020F0302020204030204" pitchFamily="34" charset="0"/>
                <a:cs typeface="Calibri Light" panose="020F0302020204030204" pitchFamily="34" charset="0"/>
              </a:rPr>
              <a:t> say: </a:t>
            </a:r>
          </a:p>
          <a:p>
            <a:r>
              <a:rPr lang="en-US" sz="3600" dirty="0">
                <a:latin typeface="Calibri Light" panose="020F0302020204030204" pitchFamily="34" charset="0"/>
                <a:cs typeface="Calibri Light" panose="020F0302020204030204" pitchFamily="34" charset="0"/>
              </a:rPr>
              <a:t>“You know that I love you </a:t>
            </a:r>
            <a:r>
              <a:rPr lang="en-US" sz="3600" i="1" dirty="0">
                <a:latin typeface="Calibri Light" panose="020F0302020204030204" pitchFamily="34" charset="0"/>
                <a:cs typeface="Calibri Light" panose="020F0302020204030204" pitchFamily="34" charset="0"/>
              </a:rPr>
              <a:t>more than these</a:t>
            </a:r>
            <a:r>
              <a:rPr lang="en-US" sz="3600" dirty="0">
                <a:latin typeface="Calibri Light" panose="020F0302020204030204" pitchFamily="34" charset="0"/>
                <a:cs typeface="Calibri Light" panose="020F0302020204030204" pitchFamily="34" charset="0"/>
              </a:rPr>
              <a:t>.”</a:t>
            </a:r>
          </a:p>
          <a:p>
            <a:r>
              <a:rPr lang="en-US" sz="3600" dirty="0">
                <a:latin typeface="Calibri Light" panose="020F0302020204030204" pitchFamily="34" charset="0"/>
                <a:cs typeface="Calibri Light" panose="020F0302020204030204" pitchFamily="34" charset="0"/>
              </a:rPr>
              <a:t>Comparison is gone…mostly</a:t>
            </a:r>
          </a:p>
        </p:txBody>
      </p:sp>
    </p:spTree>
    <p:extLst>
      <p:ext uri="{BB962C8B-B14F-4D97-AF65-F5344CB8AC3E}">
        <p14:creationId xmlns:p14="http://schemas.microsoft.com/office/powerpoint/2010/main" val="236305071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13</a:t>
            </a:r>
          </a:p>
        </p:txBody>
      </p:sp>
      <p:sp>
        <p:nvSpPr>
          <p:cNvPr id="6" name="Content Placeholder 5"/>
          <p:cNvSpPr>
            <a:spLocks noGrp="1"/>
          </p:cNvSpPr>
          <p:nvPr>
            <p:ph idx="1"/>
          </p:nvPr>
        </p:nvSpPr>
        <p:spPr/>
        <p:txBody>
          <a:bodyPr/>
          <a:lstStyle/>
          <a:p>
            <a:r>
              <a:rPr lang="en-US" dirty="0"/>
              <a:t>36 Simon Peter asked him, “Lord, where are you going?” </a:t>
            </a:r>
          </a:p>
          <a:p>
            <a:r>
              <a:rPr lang="en-US" dirty="0"/>
              <a:t>Jesus replied, “Where I am going, you cannot follow now, but you will follow later.” </a:t>
            </a:r>
          </a:p>
          <a:p>
            <a:r>
              <a:rPr lang="en-US" dirty="0"/>
              <a:t>37 Peter asked, “Lord, why can’t I follow you now? I will lay down my life for you.”</a:t>
            </a:r>
          </a:p>
        </p:txBody>
      </p:sp>
      <p:sp>
        <p:nvSpPr>
          <p:cNvPr id="7" name="Rounded Rectangle 3">
            <a:extLst>
              <a:ext uri="{FF2B5EF4-FFF2-40B4-BE49-F238E27FC236}">
                <a16:creationId xmlns:a16="http://schemas.microsoft.com/office/drawing/2014/main" id="{D795F77F-12FC-4756-9F90-45EEC68EDEA9}"/>
              </a:ext>
            </a:extLst>
          </p:cNvPr>
          <p:cNvSpPr/>
          <p:nvPr/>
        </p:nvSpPr>
        <p:spPr bwMode="auto">
          <a:xfrm>
            <a:off x="127000" y="3619500"/>
            <a:ext cx="9448800" cy="1077218"/>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200" dirty="0">
                <a:solidFill>
                  <a:schemeClr val="bg1"/>
                </a:solidFill>
                <a:latin typeface="Calibri Light" panose="020F0302020204030204" pitchFamily="34" charset="0"/>
                <a:cs typeface="Calibri Light" panose="020F0302020204030204" pitchFamily="34" charset="0"/>
              </a:rPr>
              <a:t>Matt 26:33 – Peter declared, “Even if  everyone else deserts you, I will never desert you!”</a:t>
            </a:r>
            <a:endParaRPr lang="en-US" sz="3200" dirty="0">
              <a:latin typeface="+mn-lt"/>
            </a:endParaRPr>
          </a:p>
        </p:txBody>
      </p:sp>
    </p:spTree>
    <p:extLst>
      <p:ext uri="{BB962C8B-B14F-4D97-AF65-F5344CB8AC3E}">
        <p14:creationId xmlns:p14="http://schemas.microsoft.com/office/powerpoint/2010/main" val="320632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ipe(left)">
                                      <p:cBhvr>
                                        <p:cTn id="17" dur="500"/>
                                        <p:tgtEl>
                                          <p:spTgt spid="7">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5</a:t>
            </a:r>
          </a:p>
        </p:txBody>
      </p:sp>
      <p:sp>
        <p:nvSpPr>
          <p:cNvPr id="6" name="Content Placeholder 5"/>
          <p:cNvSpPr>
            <a:spLocks noGrp="1"/>
          </p:cNvSpPr>
          <p:nvPr>
            <p:ph idx="1"/>
          </p:nvPr>
        </p:nvSpPr>
        <p:spPr/>
        <p:txBody>
          <a:bodyPr/>
          <a:lstStyle/>
          <a:p>
            <a:r>
              <a:rPr lang="en-US" dirty="0"/>
              <a:t>1 To the elders among you, I appeal as a fellow elder…</a:t>
            </a:r>
          </a:p>
          <a:p>
            <a:r>
              <a:rPr lang="en-US" dirty="0"/>
              <a:t>Shepherd the flock of God among you.</a:t>
            </a:r>
          </a:p>
        </p:txBody>
      </p:sp>
      <p:sp>
        <p:nvSpPr>
          <p:cNvPr id="7" name="Rounded Rectangle 6">
            <a:extLst>
              <a:ext uri="{FF2B5EF4-FFF2-40B4-BE49-F238E27FC236}">
                <a16:creationId xmlns:a16="http://schemas.microsoft.com/office/drawing/2014/main" id="{56B6F254-FA41-4B67-A585-0FDCFF6B3223}"/>
              </a:ext>
            </a:extLst>
          </p:cNvPr>
          <p:cNvSpPr/>
          <p:nvPr/>
        </p:nvSpPr>
        <p:spPr bwMode="auto">
          <a:xfrm>
            <a:off x="159172" y="2095500"/>
            <a:ext cx="9821333"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Peter devoted the rest of his life to serving God’s people</a:t>
            </a:r>
          </a:p>
          <a:p>
            <a:r>
              <a:rPr lang="en-US" sz="3600" dirty="0">
                <a:latin typeface="Calibri Light" panose="020F0302020204030204" pitchFamily="34" charset="0"/>
                <a:cs typeface="Calibri Light" panose="020F0302020204030204" pitchFamily="34" charset="0"/>
              </a:rPr>
              <a:t>He went to his death refusing to deny Jesus</a:t>
            </a:r>
          </a:p>
        </p:txBody>
      </p:sp>
    </p:spTree>
    <p:extLst>
      <p:ext uri="{BB962C8B-B14F-4D97-AF65-F5344CB8AC3E}">
        <p14:creationId xmlns:p14="http://schemas.microsoft.com/office/powerpoint/2010/main" val="12182930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left)">
                                      <p:cBhvr>
                                        <p:cTn id="3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ctr"/>
            <a:r>
              <a:rPr lang="en-US" u="sng" dirty="0">
                <a:latin typeface="Calibri Light" panose="020F0302020204030204" pitchFamily="34" charset="0"/>
                <a:cs typeface="Calibri Light" panose="020F0302020204030204" pitchFamily="34" charset="0"/>
              </a:rPr>
              <a:t>Who am I when I fail?</a:t>
            </a:r>
          </a:p>
          <a:p>
            <a:pPr marL="0" indent="0"/>
            <a:r>
              <a:rPr lang="en-US" dirty="0">
                <a:latin typeface="Calibri Light" panose="020F0302020204030204" pitchFamily="34" charset="0"/>
                <a:cs typeface="Calibri Light" panose="020F0302020204030204" pitchFamily="34" charset="0"/>
              </a:rPr>
              <a:t>I can’t see the future, but I have one guarantee for each of us:</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4312079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ctr"/>
            <a:r>
              <a:rPr lang="en-US" u="sng" dirty="0">
                <a:latin typeface="Calibri Light" panose="020F0302020204030204" pitchFamily="34" charset="0"/>
                <a:cs typeface="Calibri Light" panose="020F0302020204030204" pitchFamily="34" charset="0"/>
              </a:rPr>
              <a:t>Who am I when I fail?</a:t>
            </a:r>
          </a:p>
          <a:p>
            <a:pPr marL="0" indent="0"/>
            <a:r>
              <a:rPr lang="en-US" dirty="0">
                <a:latin typeface="Calibri Light" panose="020F0302020204030204" pitchFamily="34" charset="0"/>
                <a:cs typeface="Calibri Light" panose="020F0302020204030204" pitchFamily="34" charset="0"/>
              </a:rPr>
              <a:t>I can’t see the future, but I have one guarantee for each of us: YOU WILL FAIL</a:t>
            </a:r>
          </a:p>
          <a:p>
            <a:pPr marL="0" indent="0"/>
            <a:r>
              <a:rPr lang="en-US" dirty="0">
                <a:latin typeface="Calibri Light" panose="020F0302020204030204" pitchFamily="34" charset="0"/>
                <a:cs typeface="Calibri Light" panose="020F0302020204030204" pitchFamily="34" charset="0"/>
              </a:rPr>
              <a:t>So what will you do?</a:t>
            </a:r>
          </a:p>
          <a:p>
            <a:pPr marL="571500" indent="-571500">
              <a:buFontTx/>
              <a:buChar char="-"/>
            </a:pPr>
            <a:r>
              <a:rPr lang="en-US" dirty="0">
                <a:latin typeface="Calibri Light" panose="020F0302020204030204" pitchFamily="34" charset="0"/>
                <a:cs typeface="Calibri Light" panose="020F0302020204030204" pitchFamily="34" charset="0"/>
              </a:rPr>
              <a:t>Run, hide, refuse to deal with it?</a:t>
            </a:r>
          </a:p>
          <a:p>
            <a:pPr marL="571500" indent="-571500">
              <a:buFontTx/>
              <a:buChar char="-"/>
            </a:pPr>
            <a:r>
              <a:rPr lang="en-US" dirty="0">
                <a:latin typeface="Calibri Light" panose="020F0302020204030204" pitchFamily="34" charset="0"/>
                <a:cs typeface="Calibri Light" panose="020F0302020204030204" pitchFamily="34" charset="0"/>
              </a:rPr>
              <a:t>Justify and blame-shift?</a:t>
            </a:r>
          </a:p>
          <a:p>
            <a:pPr marL="571500" indent="-571500">
              <a:buFontTx/>
              <a:buChar char="-"/>
            </a:pPr>
            <a:r>
              <a:rPr lang="en-US" dirty="0">
                <a:latin typeface="Calibri Light" panose="020F0302020204030204" pitchFamily="34" charset="0"/>
                <a:cs typeface="Calibri Light" panose="020F0302020204030204" pitchFamily="34" charset="0"/>
              </a:rPr>
              <a:t>Or – talk to Jesus?</a:t>
            </a:r>
          </a:p>
          <a:p>
            <a:pPr marL="0" indent="0"/>
            <a:endParaRPr lang="en-US" dirty="0">
              <a:latin typeface="Calibri Light" panose="020F0302020204030204" pitchFamily="34" charset="0"/>
              <a:cs typeface="Calibri Light" panose="020F0302020204030204" pitchFamily="34" charset="0"/>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0985483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ctr"/>
            <a:r>
              <a:rPr lang="en-US" u="sng" dirty="0">
                <a:latin typeface="Calibri Light" panose="020F0302020204030204" pitchFamily="34" charset="0"/>
                <a:cs typeface="Calibri Light" panose="020F0302020204030204" pitchFamily="34" charset="0"/>
              </a:rPr>
              <a:t>Who am I when I fail?</a:t>
            </a:r>
          </a:p>
          <a:p>
            <a:pPr marL="0" indent="0"/>
            <a:r>
              <a:rPr lang="en-US" dirty="0">
                <a:latin typeface="Calibri Light" panose="020F0302020204030204" pitchFamily="34" charset="0"/>
                <a:cs typeface="Calibri Light" panose="020F0302020204030204" pitchFamily="34" charset="0"/>
              </a:rPr>
              <a:t>Once you receive acceptance from Jesus, you can allow your failures to become a blessing to others.</a:t>
            </a:r>
          </a:p>
          <a:p>
            <a:pPr marL="571500" indent="-571500">
              <a:buFontTx/>
              <a:buChar char="-"/>
            </a:pPr>
            <a:r>
              <a:rPr lang="en-US" dirty="0">
                <a:latin typeface="Calibri Light" panose="020F0302020204030204" pitchFamily="34" charset="0"/>
                <a:cs typeface="Calibri Light" panose="020F0302020204030204" pitchFamily="34" charset="0"/>
              </a:rPr>
              <a:t>Peter’s denials are in all 4 gospels</a:t>
            </a:r>
          </a:p>
          <a:p>
            <a:pPr marL="571500" indent="-571500">
              <a:buFontTx/>
              <a:buChar char="-"/>
            </a:pPr>
            <a:r>
              <a:rPr lang="en-US" dirty="0">
                <a:latin typeface="Calibri Light" panose="020F0302020204030204" pitchFamily="34" charset="0"/>
                <a:cs typeface="Calibri Light" panose="020F0302020204030204" pitchFamily="34" charset="0"/>
              </a:rPr>
              <a:t>Only John includes his restoration</a:t>
            </a:r>
          </a:p>
          <a:p>
            <a:pPr marL="571500" indent="-571500">
              <a:buFontTx/>
              <a:buChar char="-"/>
            </a:pPr>
            <a:r>
              <a:rPr lang="en-US" dirty="0">
                <a:latin typeface="Calibri Light" panose="020F0302020204030204" pitchFamily="34" charset="0"/>
                <a:cs typeface="Calibri Light" panose="020F0302020204030204" pitchFamily="34" charset="0"/>
              </a:rPr>
              <a:t>Peter must have wanted the church to know about his failure</a:t>
            </a:r>
          </a:p>
          <a:p>
            <a:pPr marL="0" indent="0"/>
            <a:endParaRPr lang="en-US" dirty="0">
              <a:latin typeface="Calibri Light" panose="020F0302020204030204" pitchFamily="34" charset="0"/>
              <a:cs typeface="Calibri Light" panose="020F0302020204030204" pitchFamily="34" charset="0"/>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7813209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ctr"/>
            <a:r>
              <a:rPr lang="en-US" sz="4800" u="sng" dirty="0">
                <a:latin typeface="Calibri Light" panose="020F0302020204030204" pitchFamily="34" charset="0"/>
                <a:cs typeface="Calibri Light" panose="020F0302020204030204" pitchFamily="34" charset="0"/>
              </a:rPr>
              <a:t>Conclusions</a:t>
            </a:r>
          </a:p>
          <a:p>
            <a:pPr marL="0" indent="0"/>
            <a:r>
              <a:rPr lang="en-US" dirty="0">
                <a:latin typeface="Calibri Light" panose="020F0302020204030204" pitchFamily="34" charset="0"/>
                <a:cs typeface="Calibri Light" panose="020F0302020204030204" pitchFamily="34" charset="0"/>
              </a:rPr>
              <a:t>You will fail</a:t>
            </a:r>
          </a:p>
          <a:p>
            <a:pPr marL="0" indent="0"/>
            <a:r>
              <a:rPr lang="en-US" dirty="0">
                <a:latin typeface="Calibri Light" panose="020F0302020204030204" pitchFamily="34" charset="0"/>
                <a:cs typeface="Calibri Light" panose="020F0302020204030204" pitchFamily="34" charset="0"/>
              </a:rPr>
              <a:t>Let God minister to you in your failure – don’t run away or hide</a:t>
            </a:r>
          </a:p>
          <a:p>
            <a:pPr marL="0" indent="0"/>
            <a:r>
              <a:rPr lang="en-US" dirty="0">
                <a:latin typeface="Calibri Light" panose="020F0302020204030204" pitchFamily="34" charset="0"/>
                <a:cs typeface="Calibri Light" panose="020F0302020204030204" pitchFamily="34" charset="0"/>
              </a:rPr>
              <a:t>Let him love you</a:t>
            </a:r>
          </a:p>
          <a:p>
            <a:pPr marL="0" indent="0"/>
            <a:r>
              <a:rPr lang="en-US" dirty="0">
                <a:latin typeface="Calibri Light" panose="020F0302020204030204" pitchFamily="34" charset="0"/>
                <a:cs typeface="Calibri Light" panose="020F0302020204030204" pitchFamily="34" charset="0"/>
              </a:rPr>
              <a:t>Let him bless you</a:t>
            </a:r>
          </a:p>
          <a:p>
            <a:pPr marL="0" indent="0"/>
            <a:r>
              <a:rPr lang="en-US" dirty="0">
                <a:latin typeface="Calibri Light" panose="020F0302020204030204" pitchFamily="34" charset="0"/>
                <a:cs typeface="Calibri Light" panose="020F0302020204030204" pitchFamily="34" charset="0"/>
              </a:rPr>
              <a:t>Let your failings be an encouragement to others</a:t>
            </a:r>
          </a:p>
        </p:txBody>
      </p:sp>
      <p:sp>
        <p:nvSpPr>
          <p:cNvPr id="4" name="Title 3"/>
          <p:cNvSpPr>
            <a:spLocks noGrp="1"/>
          </p:cNvSpPr>
          <p:nvPr>
            <p:ph type="title"/>
          </p:nvPr>
        </p:nvSpPr>
        <p:spPr/>
        <p:txBody>
          <a:bodyP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algn="r" eaLnBrk="1" hangingPunct="1"/>
            <a:r>
              <a:rPr lang="en-US" dirty="0">
                <a:latin typeface="Calibri Light" panose="020F0302020204030204" pitchFamily="34" charset="0"/>
                <a:ea typeface="ＭＳ Ｐゴシック" pitchFamily="34" charset="-128"/>
                <a:cs typeface="Calibri Light" panose="020F0302020204030204" pitchFamily="34" charset="0"/>
              </a:rPr>
              <a:t>Questions?</a:t>
            </a:r>
          </a:p>
          <a:p>
            <a:pPr algn="r" eaLnBrk="1" hangingPunct="1"/>
            <a:r>
              <a:rPr lang="en-US" dirty="0">
                <a:latin typeface="Calibri Light" panose="020F0302020204030204" pitchFamily="34" charset="0"/>
                <a:ea typeface="ＭＳ Ｐゴシック" pitchFamily="34" charset="-128"/>
                <a:cs typeface="Calibri Light" panose="020F0302020204030204" pitchFamily="34" charset="0"/>
              </a:rPr>
              <a:t>Comments?</a:t>
            </a:r>
          </a:p>
          <a:p>
            <a:pPr algn="r" eaLnBrk="1" hangingPunct="1"/>
            <a:r>
              <a:rPr lang="en-US" dirty="0">
                <a:latin typeface="Calibri Light" panose="020F0302020204030204" pitchFamily="34" charset="0"/>
                <a:ea typeface="ＭＳ Ｐゴシック" pitchFamily="34" charset="-128"/>
                <a:cs typeface="Calibri Light" panose="020F0302020204030204" pitchFamily="34" charset="0"/>
              </a:rPr>
              <a:t>Experiences?</a:t>
            </a:r>
          </a:p>
          <a:p>
            <a:pPr eaLnBrk="1" hangingPunct="1"/>
            <a:endParaRPr lang="en-US" sz="2800" dirty="0">
              <a:latin typeface="Calibri Light" panose="020F0302020204030204" pitchFamily="34" charset="0"/>
              <a:ea typeface="ＭＳ Ｐゴシック" pitchFamily="34" charset="-128"/>
              <a:cs typeface="Calibri Light" panose="020F0302020204030204" pitchFamily="34" charset="0"/>
            </a:endParaRPr>
          </a:p>
          <a:p>
            <a:pPr eaLnBrk="1" hangingPunct="1"/>
            <a:endParaRPr lang="en-US" sz="3400" dirty="0">
              <a:latin typeface="Calibri Light" panose="020F0302020204030204" pitchFamily="34" charset="0"/>
              <a:ea typeface="ＭＳ Ｐゴシック" pitchFamily="34" charset="-128"/>
              <a:cs typeface="Calibri Light" panose="020F0302020204030204" pitchFamily="34" charset="0"/>
            </a:endParaRPr>
          </a:p>
          <a:p>
            <a:pPr algn="r" eaLnBrk="1" hangingPunct="1">
              <a:lnSpc>
                <a:spcPct val="90000"/>
              </a:lnSpc>
            </a:pPr>
            <a:endParaRPr lang="en-US" sz="2800" dirty="0">
              <a:latin typeface="Calibri Light" panose="020F0302020204030204" pitchFamily="34" charset="0"/>
              <a:ea typeface="ＭＳ Ｐゴシック" pitchFamily="34" charset="-128"/>
              <a:cs typeface="Calibri Light" panose="020F0302020204030204" pitchFamily="34" charset="0"/>
            </a:endParaRPr>
          </a:p>
          <a:p>
            <a:pPr algn="r" eaLnBrk="1" hangingPunct="1">
              <a:lnSpc>
                <a:spcPct val="90000"/>
              </a:lnSpc>
            </a:pPr>
            <a:endParaRPr lang="en-US" sz="2800" dirty="0">
              <a:latin typeface="Calibri Light" panose="020F0302020204030204" pitchFamily="34" charset="0"/>
              <a:ea typeface="ＭＳ Ｐゴシック" pitchFamily="34" charset="-128"/>
              <a:cs typeface="Calibri Light" panose="020F0302020204030204" pitchFamily="34" charset="0"/>
            </a:endParaRPr>
          </a:p>
          <a:p>
            <a:pPr algn="r" eaLnBrk="1" hangingPunct="1">
              <a:lnSpc>
                <a:spcPct val="90000"/>
              </a:lnSpc>
            </a:pPr>
            <a:r>
              <a:rPr lang="en-US" sz="2400" dirty="0">
                <a:latin typeface="Calibri Light" panose="020F0302020204030204" pitchFamily="34" charset="0"/>
                <a:ea typeface="ＭＳ Ｐゴシック" pitchFamily="34" charset="-128"/>
                <a:cs typeface="Calibri Light" panose="020F0302020204030204" pitchFamily="34" charset="0"/>
              </a:rPr>
              <a:t>risleyc@dwellcc.com</a:t>
            </a:r>
          </a:p>
        </p:txBody>
      </p:sp>
      <p:sp>
        <p:nvSpPr>
          <p:cNvPr id="63491" name="Rectangle 8"/>
          <p:cNvSpPr>
            <a:spLocks noGrp="1" noChangeArrowheads="1"/>
          </p:cNvSpPr>
          <p:nvPr>
            <p:ph type="title"/>
          </p:nvPr>
        </p:nvSpPr>
        <p:spPr/>
        <p:txBody>
          <a:bodyPr/>
          <a:lstStyle/>
          <a:p>
            <a:pPr eaLnBrk="1" hangingPunct="1"/>
            <a:r>
              <a:rPr lang="en-US" dirty="0">
                <a:ea typeface="ＭＳ Ｐゴシック" pitchFamily="34" charset="-128"/>
              </a:rPr>
              <a:t>John 21</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7" end="7"/>
                                            </p:txEl>
                                          </p:spTgt>
                                        </p:tgtEl>
                                        <p:attrNameLst>
                                          <p:attrName>style.visibility</p:attrName>
                                        </p:attrNameLst>
                                      </p:cBhvr>
                                      <p:to>
                                        <p:strVal val="visible"/>
                                      </p:to>
                                    </p:set>
                                    <p:animEffect transition="in" filter="wipe(left)">
                                      <p:cBhvr>
                                        <p:cTn id="19" dur="500"/>
                                        <p:tgtEl>
                                          <p:spTgt spid="8837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13</a:t>
            </a:r>
          </a:p>
        </p:txBody>
      </p:sp>
      <p:sp>
        <p:nvSpPr>
          <p:cNvPr id="6" name="Content Placeholder 5"/>
          <p:cNvSpPr>
            <a:spLocks noGrp="1"/>
          </p:cNvSpPr>
          <p:nvPr>
            <p:ph idx="1"/>
          </p:nvPr>
        </p:nvSpPr>
        <p:spPr/>
        <p:txBody>
          <a:bodyPr/>
          <a:lstStyle/>
          <a:p>
            <a:r>
              <a:rPr lang="en-US" dirty="0"/>
              <a:t>36 Simon Peter asked him, “Lord, where are you going?” </a:t>
            </a:r>
          </a:p>
          <a:p>
            <a:r>
              <a:rPr lang="en-US" dirty="0"/>
              <a:t>Jesus replied, “Where I am going, you cannot follow now, but you will follow later.” </a:t>
            </a:r>
          </a:p>
          <a:p>
            <a:r>
              <a:rPr lang="en-US" dirty="0"/>
              <a:t>37 Peter asked, “Lord, why can’t I follow you now? I will lay down my life for you.”</a:t>
            </a:r>
          </a:p>
        </p:txBody>
      </p:sp>
      <p:sp>
        <p:nvSpPr>
          <p:cNvPr id="4" name="Rounded Rectangle 6">
            <a:extLst>
              <a:ext uri="{FF2B5EF4-FFF2-40B4-BE49-F238E27FC236}">
                <a16:creationId xmlns:a16="http://schemas.microsoft.com/office/drawing/2014/main" id="{1CF759F4-09CC-4B6A-B135-42401595DC42}"/>
              </a:ext>
            </a:extLst>
          </p:cNvPr>
          <p:cNvSpPr/>
          <p:nvPr/>
        </p:nvSpPr>
        <p:spPr bwMode="auto">
          <a:xfrm>
            <a:off x="254000" y="3601470"/>
            <a:ext cx="9652000"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Peter was wrong on 2 levels:</a:t>
            </a:r>
          </a:p>
          <a:p>
            <a:r>
              <a:rPr lang="en-US" sz="3600" dirty="0">
                <a:latin typeface="Calibri Light" panose="020F0302020204030204" pitchFamily="34" charset="0"/>
                <a:cs typeface="Calibri Light" panose="020F0302020204030204" pitchFamily="34" charset="0"/>
              </a:rPr>
              <a:t>1. Peter wasn’t going to lay down his life for Jesus; Jesus was going to lay his life down for Peter.</a:t>
            </a:r>
          </a:p>
        </p:txBody>
      </p:sp>
    </p:spTree>
    <p:extLst>
      <p:ext uri="{BB962C8B-B14F-4D97-AF65-F5344CB8AC3E}">
        <p14:creationId xmlns:p14="http://schemas.microsoft.com/office/powerpoint/2010/main" val="21392599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13</a:t>
            </a:r>
          </a:p>
        </p:txBody>
      </p:sp>
      <p:sp>
        <p:nvSpPr>
          <p:cNvPr id="6" name="Content Placeholder 5"/>
          <p:cNvSpPr>
            <a:spLocks noGrp="1"/>
          </p:cNvSpPr>
          <p:nvPr>
            <p:ph idx="1"/>
          </p:nvPr>
        </p:nvSpPr>
        <p:spPr/>
        <p:txBody>
          <a:bodyPr/>
          <a:lstStyle/>
          <a:p>
            <a:r>
              <a:rPr lang="en-US" dirty="0"/>
              <a:t>38 Then Jesus answered, “Will you really lay down your life for me? </a:t>
            </a:r>
          </a:p>
          <a:p>
            <a:r>
              <a:rPr lang="en-US" dirty="0"/>
              <a:t>Very truly I tell you, before the rooster crows, you will disown me three times!</a:t>
            </a:r>
          </a:p>
        </p:txBody>
      </p:sp>
      <p:sp>
        <p:nvSpPr>
          <p:cNvPr id="4" name="Rounded Rectangle 6">
            <a:extLst>
              <a:ext uri="{FF2B5EF4-FFF2-40B4-BE49-F238E27FC236}">
                <a16:creationId xmlns:a16="http://schemas.microsoft.com/office/drawing/2014/main" id="{1CF759F4-09CC-4B6A-B135-42401595DC42}"/>
              </a:ext>
            </a:extLst>
          </p:cNvPr>
          <p:cNvSpPr/>
          <p:nvPr/>
        </p:nvSpPr>
        <p:spPr bwMode="auto">
          <a:xfrm>
            <a:off x="254000" y="3601470"/>
            <a:ext cx="9652000"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Peter was wrong on 2 levels:</a:t>
            </a:r>
          </a:p>
          <a:p>
            <a:r>
              <a:rPr lang="en-US" sz="3600" dirty="0">
                <a:latin typeface="Calibri Light" panose="020F0302020204030204" pitchFamily="34" charset="0"/>
                <a:cs typeface="Calibri Light" panose="020F0302020204030204" pitchFamily="34" charset="0"/>
              </a:rPr>
              <a:t>2. Not only will he fail to lay down his life for Jesus, he will actually disown Jesus.</a:t>
            </a:r>
          </a:p>
        </p:txBody>
      </p:sp>
    </p:spTree>
    <p:extLst>
      <p:ext uri="{BB962C8B-B14F-4D97-AF65-F5344CB8AC3E}">
        <p14:creationId xmlns:p14="http://schemas.microsoft.com/office/powerpoint/2010/main" val="17421301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13</a:t>
            </a:r>
          </a:p>
        </p:txBody>
      </p:sp>
      <p:sp>
        <p:nvSpPr>
          <p:cNvPr id="6" name="Content Placeholder 5"/>
          <p:cNvSpPr>
            <a:spLocks noGrp="1"/>
          </p:cNvSpPr>
          <p:nvPr>
            <p:ph idx="1"/>
          </p:nvPr>
        </p:nvSpPr>
        <p:spPr/>
        <p:txBody>
          <a:bodyPr/>
          <a:lstStyle/>
          <a:p>
            <a:r>
              <a:rPr lang="en-US" dirty="0"/>
              <a:t>38 Then Jesus answered, “Will you really lay down your life for me? </a:t>
            </a:r>
          </a:p>
          <a:p>
            <a:r>
              <a:rPr lang="en-US" dirty="0"/>
              <a:t>Very truly I tell you, before </a:t>
            </a:r>
            <a:r>
              <a:rPr lang="en-US" u="sng" dirty="0"/>
              <a:t>the rooster crows</a:t>
            </a:r>
            <a:r>
              <a:rPr lang="en-US" dirty="0"/>
              <a:t>, you will disown me three times!</a:t>
            </a:r>
          </a:p>
        </p:txBody>
      </p:sp>
      <p:sp>
        <p:nvSpPr>
          <p:cNvPr id="4" name="Rounded Rectangle 6">
            <a:extLst>
              <a:ext uri="{FF2B5EF4-FFF2-40B4-BE49-F238E27FC236}">
                <a16:creationId xmlns:a16="http://schemas.microsoft.com/office/drawing/2014/main" id="{1CF759F4-09CC-4B6A-B135-42401595DC42}"/>
              </a:ext>
            </a:extLst>
          </p:cNvPr>
          <p:cNvSpPr/>
          <p:nvPr/>
        </p:nvSpPr>
        <p:spPr bwMode="auto">
          <a:xfrm>
            <a:off x="254000" y="3601470"/>
            <a:ext cx="9652000"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Peter was wrong on 2 levels:</a:t>
            </a:r>
          </a:p>
          <a:p>
            <a:r>
              <a:rPr lang="en-US" sz="3600" dirty="0">
                <a:latin typeface="Calibri Light" panose="020F0302020204030204" pitchFamily="34" charset="0"/>
                <a:cs typeface="Calibri Light" panose="020F0302020204030204" pitchFamily="34" charset="0"/>
              </a:rPr>
              <a:t>2. Not only will he fail to lay down his life for Jesus, he will actually disown Jesus.</a:t>
            </a:r>
          </a:p>
        </p:txBody>
      </p:sp>
    </p:spTree>
    <p:extLst>
      <p:ext uri="{BB962C8B-B14F-4D97-AF65-F5344CB8AC3E}">
        <p14:creationId xmlns:p14="http://schemas.microsoft.com/office/powerpoint/2010/main" val="3286455318"/>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13</a:t>
            </a:r>
          </a:p>
        </p:txBody>
      </p:sp>
      <p:sp>
        <p:nvSpPr>
          <p:cNvPr id="6" name="Content Placeholder 5"/>
          <p:cNvSpPr>
            <a:spLocks noGrp="1"/>
          </p:cNvSpPr>
          <p:nvPr>
            <p:ph idx="1"/>
          </p:nvPr>
        </p:nvSpPr>
        <p:spPr/>
        <p:txBody>
          <a:bodyPr/>
          <a:lstStyle/>
          <a:p>
            <a:r>
              <a:rPr lang="en-US" dirty="0"/>
              <a:t>38 Then Jesus answered, “Will you really lay down your life for me? </a:t>
            </a:r>
          </a:p>
          <a:p>
            <a:r>
              <a:rPr lang="en-US" dirty="0"/>
              <a:t>Very truly I tell you, before the rooster crows, you will disown me three times!</a:t>
            </a:r>
          </a:p>
        </p:txBody>
      </p:sp>
    </p:spTree>
    <p:extLst>
      <p:ext uri="{BB962C8B-B14F-4D97-AF65-F5344CB8AC3E}">
        <p14:creationId xmlns:p14="http://schemas.microsoft.com/office/powerpoint/2010/main" val="4157527196"/>
      </p:ext>
    </p:extLst>
  </p:cSld>
  <p:clrMapOvr>
    <a:masterClrMapping/>
  </p:clrMapOvr>
  <p:transition spd="slow">
    <p:wipe dir="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2858</Words>
  <Application>Microsoft Office PowerPoint</Application>
  <PresentationFormat>Custom</PresentationFormat>
  <Paragraphs>294</Paragraphs>
  <Slides>55</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ＭＳ Ｐゴシック</vt:lpstr>
      <vt:lpstr>ＭＳ Ｐゴシック</vt:lpstr>
      <vt:lpstr>Arial</vt:lpstr>
      <vt:lpstr>Calibri Light</vt:lpstr>
      <vt:lpstr>Georgia</vt:lpstr>
      <vt:lpstr>Papyrus</vt:lpstr>
      <vt:lpstr>Times New Roman</vt:lpstr>
      <vt:lpstr>Default Design</vt:lpstr>
      <vt:lpstr>John 21</vt:lpstr>
      <vt:lpstr>John 13</vt:lpstr>
      <vt:lpstr>John 13</vt:lpstr>
      <vt:lpstr>John 13</vt:lpstr>
      <vt:lpstr>John 13</vt:lpstr>
      <vt:lpstr>John 13</vt:lpstr>
      <vt:lpstr>John 13</vt:lpstr>
      <vt:lpstr>John 13</vt:lpstr>
      <vt:lpstr>John 13</vt:lpstr>
      <vt:lpstr>John 13</vt:lpstr>
      <vt:lpstr>John 18</vt:lpstr>
      <vt:lpstr>John 18</vt:lpstr>
      <vt:lpstr>John 18</vt:lpstr>
      <vt:lpstr>John 18</vt:lpstr>
      <vt:lpstr>John 18</vt:lpstr>
      <vt:lpstr>John 18</vt:lpstr>
      <vt:lpstr>John 18</vt:lpstr>
      <vt:lpstr>John 18</vt:lpstr>
      <vt:lpstr>John 21</vt:lpstr>
      <vt:lpstr>John 21</vt:lpstr>
      <vt:lpstr>John 21</vt:lpstr>
      <vt:lpstr>John 21</vt:lpstr>
      <vt:lpstr>John 21</vt:lpstr>
      <vt:lpstr>John 21</vt:lpstr>
      <vt:lpstr>John 21</vt:lpstr>
      <vt:lpstr>John 21</vt:lpstr>
      <vt:lpstr>John 21</vt:lpstr>
      <vt:lpstr>John 21</vt:lpstr>
      <vt:lpstr>John 21</vt:lpstr>
      <vt:lpstr>John 21</vt:lpstr>
      <vt:lpstr>John 21</vt:lpstr>
      <vt:lpstr>John 21</vt:lpstr>
      <vt:lpstr>John 21</vt:lpstr>
      <vt:lpstr>John 21</vt:lpstr>
      <vt:lpstr>John 21</vt:lpstr>
      <vt:lpstr>John 21</vt:lpstr>
      <vt:lpstr>PowerPoint Presentation</vt:lpstr>
      <vt:lpstr>PowerPoint Presentation</vt:lpstr>
      <vt:lpstr>PowerPoint Presentation</vt:lpstr>
      <vt:lpstr>John 21</vt:lpstr>
      <vt:lpstr>Miles Stanford</vt:lpstr>
      <vt:lpstr>Miles Stanford</vt:lpstr>
      <vt:lpstr>Miles Stanford</vt:lpstr>
      <vt:lpstr>Miles Stanford</vt:lpstr>
      <vt:lpstr>Miles Stanford</vt:lpstr>
      <vt:lpstr>John 21</vt:lpstr>
      <vt:lpstr>John 21</vt:lpstr>
      <vt:lpstr>John 21</vt:lpstr>
      <vt:lpstr>John 21</vt:lpstr>
      <vt:lpstr>1 Peter 5</vt:lpstr>
      <vt:lpstr>PowerPoint Presentation</vt:lpstr>
      <vt:lpstr>PowerPoint Presentation</vt:lpstr>
      <vt:lpstr>PowerPoint Presentation</vt:lpstr>
      <vt:lpstr>PowerPoint Presentation</vt:lpstr>
      <vt:lpstr>John 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2024-09-17T14:33:43Z</dcterms:created>
  <dcterms:modified xsi:type="dcterms:W3CDTF">2024-09-17T14:33:58Z</dcterms:modified>
</cp:coreProperties>
</file>