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1273" r:id="rId2"/>
    <p:sldId id="7512" r:id="rId3"/>
    <p:sldId id="7568" r:id="rId4"/>
    <p:sldId id="7514" r:id="rId5"/>
    <p:sldId id="7570" r:id="rId6"/>
    <p:sldId id="7545" r:id="rId7"/>
    <p:sldId id="7546" r:id="rId8"/>
    <p:sldId id="7547" r:id="rId9"/>
    <p:sldId id="7548" r:id="rId10"/>
    <p:sldId id="7549" r:id="rId11"/>
    <p:sldId id="7550" r:id="rId12"/>
    <p:sldId id="7551" r:id="rId13"/>
    <p:sldId id="7552" r:id="rId14"/>
    <p:sldId id="7553" r:id="rId15"/>
    <p:sldId id="7554" r:id="rId16"/>
    <p:sldId id="7555" r:id="rId17"/>
    <p:sldId id="7557" r:id="rId18"/>
    <p:sldId id="7558" r:id="rId19"/>
    <p:sldId id="7559" r:id="rId20"/>
    <p:sldId id="7560" r:id="rId21"/>
    <p:sldId id="7561" r:id="rId22"/>
    <p:sldId id="7562" r:id="rId23"/>
    <p:sldId id="7563" r:id="rId24"/>
    <p:sldId id="7564" r:id="rId25"/>
    <p:sldId id="7565" r:id="rId26"/>
    <p:sldId id="7571" r:id="rId27"/>
    <p:sldId id="7572" r:id="rId28"/>
    <p:sldId id="7573" r:id="rId29"/>
    <p:sldId id="7574" r:id="rId30"/>
    <p:sldId id="7566" r:id="rId31"/>
    <p:sldId id="7567" r:id="rId32"/>
    <p:sldId id="7579" r:id="rId33"/>
    <p:sldId id="7576" r:id="rId34"/>
    <p:sldId id="7577" r:id="rId35"/>
    <p:sldId id="7578" r:id="rId36"/>
    <p:sldId id="7569" r:id="rId37"/>
    <p:sldId id="7542" r:id="rId38"/>
  </p:sldIdLst>
  <p:sldSz cx="10160000" cy="5715000"/>
  <p:notesSz cx="7010400" cy="92964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a:srgbClr val="000000"/>
    <a:srgbClr val="A85400"/>
    <a:srgbClr val="B85C00"/>
    <a:srgbClr val="C06000"/>
    <a:srgbClr val="005AB4"/>
    <a:srgbClr val="4D4D4D"/>
    <a:srgbClr val="595959"/>
    <a:srgbClr val="000064"/>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51" autoAdjust="0"/>
    <p:restoredTop sz="76596" autoAdjust="0"/>
  </p:normalViewPr>
  <p:slideViewPr>
    <p:cSldViewPr>
      <p:cViewPr varScale="1">
        <p:scale>
          <a:sx n="77" d="100"/>
          <a:sy n="77" d="100"/>
        </p:scale>
        <p:origin x="176" y="60"/>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1238948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95287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7633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8464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2865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714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7347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2162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7031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444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2357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876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8450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800726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58259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8945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00968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519888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396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5049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4164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81161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2547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6306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98931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05267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4059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2281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14084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1691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67546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0980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171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2541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352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8366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8645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06400" y="696913"/>
            <a:ext cx="6197600" cy="348615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08298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ref.ly/logosres/niv2011?ref=BibleNIV.Eph1.8&amp;off=0&amp;ctx=es%EF%BB%BFt+of+God%E2%80%99s+grace+~8%C2%A0that+he+lavished+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08001" y="1775356"/>
            <a:ext cx="9220200" cy="1225021"/>
          </a:xfrm>
        </p:spPr>
        <p:txBody>
          <a:bodyPr/>
          <a:lstStyle/>
          <a:p>
            <a:r>
              <a:rPr lang="en-US" sz="7200" dirty="0">
                <a:ea typeface="ＭＳ Ｐゴシック" pitchFamily="34" charset="-128"/>
              </a:rPr>
              <a:t>Ephesians 1:8-23</a:t>
            </a:r>
          </a:p>
        </p:txBody>
      </p:sp>
      <p:sp>
        <p:nvSpPr>
          <p:cNvPr id="7171" name="Subtitle 2"/>
          <p:cNvSpPr>
            <a:spLocks noGrp="1"/>
          </p:cNvSpPr>
          <p:nvPr>
            <p:ph type="subTitle" idx="1"/>
          </p:nvPr>
        </p:nvSpPr>
        <p:spPr/>
        <p:txBody>
          <a:bodyPr/>
          <a:lstStyle/>
          <a:p>
            <a:endParaRPr lang="en-US" sz="5400" dirty="0">
              <a:ea typeface="ＭＳ Ｐゴシック" pitchFamily="34" charset="-128"/>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you were marked in him with a seal, the promised Holy Spirit, </a:t>
            </a:r>
          </a:p>
        </p:txBody>
      </p:sp>
    </p:spTree>
    <p:extLst>
      <p:ext uri="{BB962C8B-B14F-4D97-AF65-F5344CB8AC3E}">
        <p14:creationId xmlns:p14="http://schemas.microsoft.com/office/powerpoint/2010/main" val="151225873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a:t>
            </a:r>
            <a:r>
              <a:rPr lang="en-US" u="sng" dirty="0"/>
              <a:t>you heard the message of truth, the gospel of your salvation.</a:t>
            </a:r>
            <a:r>
              <a:rPr lang="en-US" dirty="0"/>
              <a:t> When you believed, you were marked in him with a seal, the promised Holy Spirit, </a:t>
            </a:r>
          </a:p>
        </p:txBody>
      </p:sp>
      <p:sp>
        <p:nvSpPr>
          <p:cNvPr id="4" name="Oval 3">
            <a:extLst>
              <a:ext uri="{FF2B5EF4-FFF2-40B4-BE49-F238E27FC236}">
                <a16:creationId xmlns="" xmlns:a16="http://schemas.microsoft.com/office/drawing/2014/main" id="{6ED53F4D-B12E-44A5-B627-AB2643BB4CF0}"/>
              </a:ext>
            </a:extLst>
          </p:cNvPr>
          <p:cNvSpPr/>
          <p:nvPr/>
        </p:nvSpPr>
        <p:spPr bwMode="auto">
          <a:xfrm>
            <a:off x="2565400" y="1257300"/>
            <a:ext cx="762000" cy="914400"/>
          </a:xfrm>
          <a:prstGeom prst="ellipse">
            <a:avLst/>
          </a:prstGeom>
          <a:solidFill>
            <a:srgbClr val="00B050"/>
          </a:solidFill>
          <a:ln w="25400" cap="flat" cmpd="sng" algn="ctr">
            <a:solidFill>
              <a:schemeClr val="bg1"/>
            </a:solidFill>
            <a:prstDash val="solid"/>
            <a:round/>
            <a:headEnd type="none" w="med" len="med"/>
            <a:tailEnd type="none" w="med" len="med"/>
          </a:ln>
          <a:effectLst/>
        </p:spPr>
        <p:txBody>
          <a:bodyPr rtlCol="0" anchor="ctr"/>
          <a:lstStyle/>
          <a:p>
            <a:pPr algn="ctr"/>
            <a:r>
              <a:rPr lang="en-US" dirty="0"/>
              <a:t>1</a:t>
            </a:r>
          </a:p>
        </p:txBody>
      </p:sp>
    </p:spTree>
    <p:extLst>
      <p:ext uri="{BB962C8B-B14F-4D97-AF65-F5344CB8AC3E}">
        <p14:creationId xmlns:p14="http://schemas.microsoft.com/office/powerpoint/2010/main" val="396921491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a:t>
            </a:r>
            <a:r>
              <a:rPr lang="en-US" u="sng" dirty="0"/>
              <a:t>When you believed</a:t>
            </a:r>
            <a:r>
              <a:rPr lang="en-US" dirty="0"/>
              <a:t>, you were marked in him with a seal, the promised Holy Spirit, </a:t>
            </a:r>
          </a:p>
        </p:txBody>
      </p:sp>
      <p:sp>
        <p:nvSpPr>
          <p:cNvPr id="4" name="Oval 3">
            <a:extLst>
              <a:ext uri="{FF2B5EF4-FFF2-40B4-BE49-F238E27FC236}">
                <a16:creationId xmlns="" xmlns:a16="http://schemas.microsoft.com/office/drawing/2014/main" id="{6ED53F4D-B12E-44A5-B627-AB2643BB4CF0}"/>
              </a:ext>
            </a:extLst>
          </p:cNvPr>
          <p:cNvSpPr/>
          <p:nvPr/>
        </p:nvSpPr>
        <p:spPr bwMode="auto">
          <a:xfrm>
            <a:off x="1574800" y="876300"/>
            <a:ext cx="762000" cy="914400"/>
          </a:xfrm>
          <a:prstGeom prst="ellipse">
            <a:avLst/>
          </a:prstGeom>
          <a:solidFill>
            <a:srgbClr val="00B050"/>
          </a:solidFill>
          <a:ln w="25400" cap="flat" cmpd="sng" algn="ctr">
            <a:solidFill>
              <a:schemeClr val="bg1"/>
            </a:solidFill>
            <a:prstDash val="solid"/>
            <a:round/>
            <a:headEnd type="none" w="med" len="med"/>
            <a:tailEnd type="none" w="med" len="med"/>
          </a:ln>
          <a:effectLst/>
        </p:spPr>
        <p:txBody>
          <a:bodyPr rtlCol="0" anchor="ctr"/>
          <a:lstStyle/>
          <a:p>
            <a:pPr algn="ctr"/>
            <a:r>
              <a:rPr lang="en-US" dirty="0"/>
              <a:t>2</a:t>
            </a:r>
          </a:p>
        </p:txBody>
      </p:sp>
    </p:spTree>
    <p:extLst>
      <p:ext uri="{BB962C8B-B14F-4D97-AF65-F5344CB8AC3E}">
        <p14:creationId xmlns:p14="http://schemas.microsoft.com/office/powerpoint/2010/main" val="373330356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a:t>
            </a:r>
            <a:r>
              <a:rPr lang="en-US" u="sng" dirty="0"/>
              <a:t>you were marked in him with a seal, the promised Holy Spirit</a:t>
            </a:r>
            <a:r>
              <a:rPr lang="en-US" dirty="0"/>
              <a:t>, </a:t>
            </a:r>
          </a:p>
        </p:txBody>
      </p:sp>
      <p:sp>
        <p:nvSpPr>
          <p:cNvPr id="4" name="Oval 3">
            <a:extLst>
              <a:ext uri="{FF2B5EF4-FFF2-40B4-BE49-F238E27FC236}">
                <a16:creationId xmlns="" xmlns:a16="http://schemas.microsoft.com/office/drawing/2014/main" id="{6ED53F4D-B12E-44A5-B627-AB2643BB4CF0}"/>
              </a:ext>
            </a:extLst>
          </p:cNvPr>
          <p:cNvSpPr/>
          <p:nvPr/>
        </p:nvSpPr>
        <p:spPr bwMode="auto">
          <a:xfrm>
            <a:off x="5384800" y="876300"/>
            <a:ext cx="762000" cy="914400"/>
          </a:xfrm>
          <a:prstGeom prst="ellipse">
            <a:avLst/>
          </a:prstGeom>
          <a:solidFill>
            <a:srgbClr val="00B050"/>
          </a:solidFill>
          <a:ln w="25400" cap="flat" cmpd="sng" algn="ctr">
            <a:solidFill>
              <a:schemeClr val="bg1"/>
            </a:solidFill>
            <a:prstDash val="solid"/>
            <a:round/>
            <a:headEnd type="none" w="med" len="med"/>
            <a:tailEnd type="none" w="med" len="med"/>
          </a:ln>
          <a:effectLst/>
        </p:spPr>
        <p:txBody>
          <a:bodyPr rtlCol="0" anchor="ctr"/>
          <a:lstStyle/>
          <a:p>
            <a:pPr algn="ctr"/>
            <a:r>
              <a:rPr lang="en-US" dirty="0"/>
              <a:t>3</a:t>
            </a:r>
          </a:p>
        </p:txBody>
      </p:sp>
    </p:spTree>
    <p:extLst>
      <p:ext uri="{BB962C8B-B14F-4D97-AF65-F5344CB8AC3E}">
        <p14:creationId xmlns:p14="http://schemas.microsoft.com/office/powerpoint/2010/main" val="199290463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you were marked in him with </a:t>
            </a:r>
            <a:r>
              <a:rPr lang="en-US" u="sng" dirty="0"/>
              <a:t>a seal</a:t>
            </a:r>
            <a:r>
              <a:rPr lang="en-US" dirty="0"/>
              <a:t>, the promised Holy Spirit, </a:t>
            </a:r>
          </a:p>
        </p:txBody>
      </p:sp>
    </p:spTree>
    <p:extLst>
      <p:ext uri="{BB962C8B-B14F-4D97-AF65-F5344CB8AC3E}">
        <p14:creationId xmlns:p14="http://schemas.microsoft.com/office/powerpoint/2010/main" val="286443284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you were marked in him with </a:t>
            </a:r>
            <a:r>
              <a:rPr lang="en-US" u="sng" dirty="0"/>
              <a:t>a seal</a:t>
            </a:r>
            <a:r>
              <a:rPr lang="en-US" dirty="0"/>
              <a:t>, the promised Holy Spirit, </a:t>
            </a:r>
          </a:p>
        </p:txBody>
      </p:sp>
      <p:sp>
        <p:nvSpPr>
          <p:cNvPr id="5" name="Rounded Rectangle 6">
            <a:extLst>
              <a:ext uri="{FF2B5EF4-FFF2-40B4-BE49-F238E27FC236}">
                <a16:creationId xmlns="" xmlns:a16="http://schemas.microsoft.com/office/drawing/2014/main" id="{570E52F4-3E38-430A-90C6-B3FC397AB1DE}"/>
              </a:ext>
            </a:extLst>
          </p:cNvPr>
          <p:cNvSpPr/>
          <p:nvPr/>
        </p:nvSpPr>
        <p:spPr bwMode="auto">
          <a:xfrm>
            <a:off x="508000" y="2496406"/>
            <a:ext cx="81534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relationship is completely secure</a:t>
            </a:r>
          </a:p>
        </p:txBody>
      </p:sp>
      <p:sp>
        <p:nvSpPr>
          <p:cNvPr id="6" name="Rounded Rectangle 6">
            <a:extLst>
              <a:ext uri="{FF2B5EF4-FFF2-40B4-BE49-F238E27FC236}">
                <a16:creationId xmlns="" xmlns:a16="http://schemas.microsoft.com/office/drawing/2014/main" id="{08A715ED-7CCD-458B-B87E-74278B8B2CD9}"/>
              </a:ext>
            </a:extLst>
          </p:cNvPr>
          <p:cNvSpPr/>
          <p:nvPr/>
        </p:nvSpPr>
        <p:spPr bwMode="auto">
          <a:xfrm>
            <a:off x="508000" y="3392672"/>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Insecure relationships: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can never let your guard down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only put your best foot forward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are hypervigilant for rejection</a:t>
            </a:r>
          </a:p>
        </p:txBody>
      </p:sp>
    </p:spTree>
    <p:extLst>
      <p:ext uri="{BB962C8B-B14F-4D97-AF65-F5344CB8AC3E}">
        <p14:creationId xmlns:p14="http://schemas.microsoft.com/office/powerpoint/2010/main" val="1276566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you were marked in him with </a:t>
            </a:r>
            <a:r>
              <a:rPr lang="en-US" u="sng" dirty="0"/>
              <a:t>a seal</a:t>
            </a:r>
            <a:r>
              <a:rPr lang="en-US" dirty="0"/>
              <a:t>, the promised Holy Spirit, </a:t>
            </a:r>
          </a:p>
        </p:txBody>
      </p:sp>
      <p:sp>
        <p:nvSpPr>
          <p:cNvPr id="5" name="Rounded Rectangle 6">
            <a:extLst>
              <a:ext uri="{FF2B5EF4-FFF2-40B4-BE49-F238E27FC236}">
                <a16:creationId xmlns="" xmlns:a16="http://schemas.microsoft.com/office/drawing/2014/main" id="{570E52F4-3E38-430A-90C6-B3FC397AB1DE}"/>
              </a:ext>
            </a:extLst>
          </p:cNvPr>
          <p:cNvSpPr/>
          <p:nvPr/>
        </p:nvSpPr>
        <p:spPr bwMode="auto">
          <a:xfrm>
            <a:off x="508000" y="2496406"/>
            <a:ext cx="81534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relationship is completely secure</a:t>
            </a:r>
          </a:p>
        </p:txBody>
      </p:sp>
      <p:sp>
        <p:nvSpPr>
          <p:cNvPr id="6" name="Rounded Rectangle 6">
            <a:extLst>
              <a:ext uri="{FF2B5EF4-FFF2-40B4-BE49-F238E27FC236}">
                <a16:creationId xmlns="" xmlns:a16="http://schemas.microsoft.com/office/drawing/2014/main" id="{08A715ED-7CCD-458B-B87E-74278B8B2CD9}"/>
              </a:ext>
            </a:extLst>
          </p:cNvPr>
          <p:cNvSpPr/>
          <p:nvPr/>
        </p:nvSpPr>
        <p:spPr bwMode="auto">
          <a:xfrm>
            <a:off x="508000" y="3392672"/>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Secure relationships: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can let them see even the bad parts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don’t have to fear failure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 can relax and enjoy each other</a:t>
            </a:r>
          </a:p>
        </p:txBody>
      </p:sp>
    </p:spTree>
    <p:extLst>
      <p:ext uri="{BB962C8B-B14F-4D97-AF65-F5344CB8AC3E}">
        <p14:creationId xmlns:p14="http://schemas.microsoft.com/office/powerpoint/2010/main" val="1731581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13 And you also were included in Christ when you heard the message of truth, the gospel of your salvation. When you believed, you were marked in him with </a:t>
            </a:r>
            <a:r>
              <a:rPr lang="en-US" u="sng" dirty="0"/>
              <a:t>a seal</a:t>
            </a:r>
            <a:r>
              <a:rPr lang="en-US" dirty="0"/>
              <a:t>, </a:t>
            </a:r>
            <a:r>
              <a:rPr lang="en-US" u="sng" dirty="0"/>
              <a:t>the promised Holy Spirit</a:t>
            </a:r>
            <a:r>
              <a:rPr lang="en-US" dirty="0"/>
              <a:t>, </a:t>
            </a:r>
          </a:p>
          <a:p>
            <a:r>
              <a:rPr lang="en-US" dirty="0"/>
              <a:t>14 who is </a:t>
            </a:r>
            <a:r>
              <a:rPr lang="en-US" u="sng" dirty="0"/>
              <a:t>a deposit</a:t>
            </a:r>
            <a:r>
              <a:rPr lang="en-US" dirty="0"/>
              <a:t> guaranteeing our inheritance until the redemption of those who are God’s possession—to the praise of his glory. </a:t>
            </a:r>
          </a:p>
        </p:txBody>
      </p:sp>
    </p:spTree>
    <p:extLst>
      <p:ext uri="{BB962C8B-B14F-4D97-AF65-F5344CB8AC3E}">
        <p14:creationId xmlns:p14="http://schemas.microsoft.com/office/powerpoint/2010/main" val="422748219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pPr algn="ctr"/>
            <a:endParaRPr lang="en-US" sz="4800" dirty="0"/>
          </a:p>
          <a:p>
            <a:pPr algn="ctr"/>
            <a:endParaRPr lang="en-US" sz="4800" dirty="0"/>
          </a:p>
          <a:p>
            <a:pPr algn="ctr"/>
            <a:r>
              <a:rPr lang="en-US" sz="4800" dirty="0"/>
              <a:t>This seems too good to be true!</a:t>
            </a:r>
            <a:endParaRPr lang="en-US" dirty="0"/>
          </a:p>
        </p:txBody>
      </p:sp>
    </p:spTree>
    <p:extLst>
      <p:ext uri="{BB962C8B-B14F-4D97-AF65-F5344CB8AC3E}">
        <p14:creationId xmlns:p14="http://schemas.microsoft.com/office/powerpoint/2010/main" val="1393955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15 For this reason, ever since I heard about your faith in the Lord Jesus and your love for all God’s people, 16 I have not stopped giving thanks for you, remembering you in </a:t>
            </a:r>
            <a:r>
              <a:rPr lang="en-US" u="sng" dirty="0"/>
              <a:t>my prayers</a:t>
            </a:r>
            <a:r>
              <a:rPr lang="en-US" dirty="0"/>
              <a:t>. </a:t>
            </a:r>
          </a:p>
        </p:txBody>
      </p:sp>
    </p:spTree>
    <p:extLst>
      <p:ext uri="{BB962C8B-B14F-4D97-AF65-F5344CB8AC3E}">
        <p14:creationId xmlns:p14="http://schemas.microsoft.com/office/powerpoint/2010/main" val="12733251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BF7CB-D901-48FE-9D24-85C59BB6B6F2}"/>
              </a:ext>
            </a:extLst>
          </p:cNvPr>
          <p:cNvSpPr>
            <a:spLocks noGrp="1"/>
          </p:cNvSpPr>
          <p:nvPr>
            <p:ph type="title"/>
          </p:nvPr>
        </p:nvSpPr>
        <p:spPr/>
        <p:txBody>
          <a:bodyPr/>
          <a:lstStyle/>
          <a:p>
            <a:r>
              <a:rPr lang="en-US" dirty="0"/>
              <a:t>Ephesians</a:t>
            </a:r>
          </a:p>
        </p:txBody>
      </p:sp>
      <p:sp>
        <p:nvSpPr>
          <p:cNvPr id="3" name="Content Placeholder 2">
            <a:extLst>
              <a:ext uri="{FF2B5EF4-FFF2-40B4-BE49-F238E27FC236}">
                <a16:creationId xmlns="" xmlns:a16="http://schemas.microsoft.com/office/drawing/2014/main" id="{E10AFBCB-3123-4543-89E3-480A4E8BD901}"/>
              </a:ext>
            </a:extLst>
          </p:cNvPr>
          <p:cNvSpPr>
            <a:spLocks noGrp="1"/>
          </p:cNvSpPr>
          <p:nvPr>
            <p:ph idx="1"/>
          </p:nvPr>
        </p:nvSpPr>
        <p:spPr/>
        <p:txBody>
          <a:bodyPr/>
          <a:lstStyle/>
          <a:p>
            <a:r>
              <a:rPr lang="en-US" dirty="0"/>
              <a:t>1:1 – Paul, an apostle of Christ Jesus by the will of God,</a:t>
            </a:r>
          </a:p>
          <a:p>
            <a:r>
              <a:rPr lang="en-US" dirty="0"/>
              <a:t>To the saints who are </a:t>
            </a:r>
            <a:r>
              <a:rPr lang="en-US" u="sng" dirty="0"/>
              <a:t>at Ephesus</a:t>
            </a:r>
            <a:r>
              <a:rPr lang="en-US" dirty="0"/>
              <a:t> and who are faithful in Christ Jesus</a:t>
            </a:r>
          </a:p>
          <a:p>
            <a:endParaRPr lang="en-US" dirty="0"/>
          </a:p>
        </p:txBody>
      </p:sp>
    </p:spTree>
    <p:extLst>
      <p:ext uri="{BB962C8B-B14F-4D97-AF65-F5344CB8AC3E}">
        <p14:creationId xmlns:p14="http://schemas.microsoft.com/office/powerpoint/2010/main" val="40754781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give you the Spirit of wisdom and revelation, so that you may know him better.</a:t>
            </a:r>
          </a:p>
        </p:txBody>
      </p:sp>
      <p:sp>
        <p:nvSpPr>
          <p:cNvPr id="4" name="Rounded Rectangle 6">
            <a:extLst>
              <a:ext uri="{FF2B5EF4-FFF2-40B4-BE49-F238E27FC236}">
                <a16:creationId xmlns="" xmlns:a16="http://schemas.microsoft.com/office/drawing/2014/main" id="{65F3EF01-21D7-47F2-A002-F9AC614A8B07}"/>
              </a:ext>
            </a:extLst>
          </p:cNvPr>
          <p:cNvSpPr/>
          <p:nvPr/>
        </p:nvSpPr>
        <p:spPr bwMode="auto">
          <a:xfrm>
            <a:off x="508000" y="2496406"/>
            <a:ext cx="81534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You don’t really know someone until they have opened up to you.</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us to know Him.</a:t>
            </a:r>
          </a:p>
        </p:txBody>
      </p:sp>
      <p:sp>
        <p:nvSpPr>
          <p:cNvPr id="5" name="Rounded Rectangle 6">
            <a:extLst>
              <a:ext uri="{FF2B5EF4-FFF2-40B4-BE49-F238E27FC236}">
                <a16:creationId xmlns="" xmlns:a16="http://schemas.microsoft.com/office/drawing/2014/main" id="{357D2CC1-F3BD-4DF7-926E-E6B6D9BB9D38}"/>
              </a:ext>
            </a:extLst>
          </p:cNvPr>
          <p:cNvSpPr/>
          <p:nvPr/>
        </p:nvSpPr>
        <p:spPr bwMode="auto">
          <a:xfrm>
            <a:off x="508000" y="4344517"/>
            <a:ext cx="81534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Are you ever lonely?</a:t>
            </a:r>
          </a:p>
        </p:txBody>
      </p:sp>
    </p:spTree>
    <p:extLst>
      <p:ext uri="{BB962C8B-B14F-4D97-AF65-F5344CB8AC3E}">
        <p14:creationId xmlns:p14="http://schemas.microsoft.com/office/powerpoint/2010/main" val="3982015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18 I pray that the eyes of your heart may be enlightened  in order that you may know:</a:t>
            </a:r>
          </a:p>
          <a:p>
            <a:r>
              <a:rPr lang="en-US" dirty="0"/>
              <a:t>the hope to which he has called you, </a:t>
            </a:r>
          </a:p>
          <a:p>
            <a:r>
              <a:rPr lang="en-US" dirty="0"/>
              <a:t>the riches of his glorious inheritance in his holy people, </a:t>
            </a:r>
          </a:p>
          <a:p>
            <a:r>
              <a:rPr lang="en-US" dirty="0"/>
              <a:t>19 and his incomparably great power for us who believe. </a:t>
            </a:r>
          </a:p>
        </p:txBody>
      </p:sp>
    </p:spTree>
    <p:extLst>
      <p:ext uri="{BB962C8B-B14F-4D97-AF65-F5344CB8AC3E}">
        <p14:creationId xmlns:p14="http://schemas.microsoft.com/office/powerpoint/2010/main" val="2002384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18 I pray that the eyes of your heart may be enlightened  in order that you may know:</a:t>
            </a:r>
          </a:p>
          <a:p>
            <a:r>
              <a:rPr lang="en-US" u="sng" dirty="0"/>
              <a:t>the hope to which he has called you</a:t>
            </a:r>
            <a:r>
              <a:rPr lang="en-US" dirty="0"/>
              <a:t>, </a:t>
            </a:r>
          </a:p>
          <a:p>
            <a:r>
              <a:rPr lang="en-US" dirty="0"/>
              <a:t>the riches of his glorious inheritance in his holy people, </a:t>
            </a:r>
          </a:p>
          <a:p>
            <a:r>
              <a:rPr lang="en-US" dirty="0"/>
              <a:t>19 and his incomparably great power for us who believe. </a:t>
            </a:r>
          </a:p>
        </p:txBody>
      </p:sp>
    </p:spTree>
    <p:extLst>
      <p:ext uri="{BB962C8B-B14F-4D97-AF65-F5344CB8AC3E}">
        <p14:creationId xmlns:p14="http://schemas.microsoft.com/office/powerpoint/2010/main" val="33788764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18 I pray that the eyes of your heart may be enlightened  in order that you may know:</a:t>
            </a:r>
          </a:p>
          <a:p>
            <a:r>
              <a:rPr lang="en-US" dirty="0"/>
              <a:t>the hope to which he has called you, </a:t>
            </a:r>
          </a:p>
          <a:p>
            <a:r>
              <a:rPr lang="en-US" dirty="0"/>
              <a:t>the riches of </a:t>
            </a:r>
            <a:r>
              <a:rPr lang="en-US" u="sng" dirty="0"/>
              <a:t>his glorious inheritance</a:t>
            </a:r>
            <a:r>
              <a:rPr lang="en-US" dirty="0"/>
              <a:t> in his holy people, </a:t>
            </a:r>
          </a:p>
          <a:p>
            <a:r>
              <a:rPr lang="en-US" dirty="0"/>
              <a:t>19 and his incomparably great power for us who believe. </a:t>
            </a:r>
          </a:p>
        </p:txBody>
      </p:sp>
    </p:spTree>
    <p:extLst>
      <p:ext uri="{BB962C8B-B14F-4D97-AF65-F5344CB8AC3E}">
        <p14:creationId xmlns:p14="http://schemas.microsoft.com/office/powerpoint/2010/main" val="150430083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18 I pray that the eyes of your heart may be enlightened  in order that you may know:</a:t>
            </a:r>
          </a:p>
          <a:p>
            <a:r>
              <a:rPr lang="en-US" dirty="0"/>
              <a:t>the hope to which he has called you, </a:t>
            </a:r>
          </a:p>
          <a:p>
            <a:r>
              <a:rPr lang="en-US" dirty="0"/>
              <a:t>the riches of his glorious inheritance in his holy people, </a:t>
            </a:r>
          </a:p>
          <a:p>
            <a:r>
              <a:rPr lang="en-US" dirty="0"/>
              <a:t>19 and </a:t>
            </a:r>
            <a:r>
              <a:rPr lang="en-US" u="sng" dirty="0"/>
              <a:t>his incomparably great power for us</a:t>
            </a:r>
            <a:r>
              <a:rPr lang="en-US" dirty="0"/>
              <a:t> who believe. </a:t>
            </a:r>
          </a:p>
        </p:txBody>
      </p:sp>
    </p:spTree>
    <p:extLst>
      <p:ext uri="{BB962C8B-B14F-4D97-AF65-F5344CB8AC3E}">
        <p14:creationId xmlns:p14="http://schemas.microsoft.com/office/powerpoint/2010/main" val="355893648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That power is the same as the mighty strength 20 he exerted when he raised Christ from the dead and seated him at his right hand in the heavenly realms, </a:t>
            </a:r>
          </a:p>
        </p:txBody>
      </p:sp>
    </p:spTree>
    <p:extLst>
      <p:ext uri="{BB962C8B-B14F-4D97-AF65-F5344CB8AC3E}">
        <p14:creationId xmlns:p14="http://schemas.microsoft.com/office/powerpoint/2010/main" val="375141578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That </a:t>
            </a:r>
            <a:r>
              <a:rPr lang="en-US" u="sng" dirty="0"/>
              <a:t>power</a:t>
            </a:r>
            <a:r>
              <a:rPr lang="en-US" dirty="0"/>
              <a:t> is the same as the mighty strength 20 he exerted when he raised Christ from the dead and seated him at his right hand in the heavenly realms, </a:t>
            </a:r>
          </a:p>
        </p:txBody>
      </p:sp>
      <p:sp>
        <p:nvSpPr>
          <p:cNvPr id="4" name="Rounded Rectangle 6">
            <a:extLst>
              <a:ext uri="{FF2B5EF4-FFF2-40B4-BE49-F238E27FC236}">
                <a16:creationId xmlns="" xmlns:a16="http://schemas.microsoft.com/office/drawing/2014/main" id="{588EDDA0-4B28-4A97-8805-3DCD5D26B58D}"/>
              </a:ext>
            </a:extLst>
          </p:cNvPr>
          <p:cNvSpPr/>
          <p:nvPr/>
        </p:nvSpPr>
        <p:spPr bwMode="auto">
          <a:xfrm>
            <a:off x="1422400" y="762000"/>
            <a:ext cx="2057400" cy="590931"/>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err="1">
                <a:solidFill>
                  <a:schemeClr val="bg1"/>
                </a:solidFill>
                <a:latin typeface="Calibri Light" panose="020F0302020204030204" pitchFamily="34" charset="0"/>
                <a:cs typeface="Calibri Light" panose="020F0302020204030204" pitchFamily="34" charset="0"/>
              </a:rPr>
              <a:t>Dynamis</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9136151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That power is the same as the </a:t>
            </a:r>
            <a:r>
              <a:rPr lang="en-US" u="sng" dirty="0"/>
              <a:t>mighty</a:t>
            </a:r>
            <a:r>
              <a:rPr lang="en-US" dirty="0"/>
              <a:t> </a:t>
            </a:r>
            <a:r>
              <a:rPr lang="en-US" u="sng" dirty="0"/>
              <a:t>strength</a:t>
            </a:r>
            <a:r>
              <a:rPr lang="en-US" dirty="0"/>
              <a:t> 20 he exerted when he raised Christ from the dead and seated him at his right hand in the heavenly realms, </a:t>
            </a:r>
          </a:p>
        </p:txBody>
      </p:sp>
      <p:sp>
        <p:nvSpPr>
          <p:cNvPr id="4" name="Rounded Rectangle 6">
            <a:extLst>
              <a:ext uri="{FF2B5EF4-FFF2-40B4-BE49-F238E27FC236}">
                <a16:creationId xmlns="" xmlns:a16="http://schemas.microsoft.com/office/drawing/2014/main" id="{588EDDA0-4B28-4A97-8805-3DCD5D26B58D}"/>
              </a:ext>
            </a:extLst>
          </p:cNvPr>
          <p:cNvSpPr/>
          <p:nvPr/>
        </p:nvSpPr>
        <p:spPr bwMode="auto">
          <a:xfrm>
            <a:off x="5080000" y="762000"/>
            <a:ext cx="2057400" cy="590931"/>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err="1">
                <a:solidFill>
                  <a:schemeClr val="bg1"/>
                </a:solidFill>
                <a:latin typeface="Calibri Light" panose="020F0302020204030204" pitchFamily="34" charset="0"/>
                <a:cs typeface="Calibri Light" panose="020F0302020204030204" pitchFamily="34" charset="0"/>
              </a:rPr>
              <a:t>Ischys</a:t>
            </a: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5" name="Rounded Rectangle 6">
            <a:extLst>
              <a:ext uri="{FF2B5EF4-FFF2-40B4-BE49-F238E27FC236}">
                <a16:creationId xmlns="" xmlns:a16="http://schemas.microsoft.com/office/drawing/2014/main" id="{A1FCC363-7A8D-477C-88E7-7029970897D0}"/>
              </a:ext>
            </a:extLst>
          </p:cNvPr>
          <p:cNvSpPr/>
          <p:nvPr/>
        </p:nvSpPr>
        <p:spPr bwMode="auto">
          <a:xfrm>
            <a:off x="7289800" y="762000"/>
            <a:ext cx="2057400" cy="590931"/>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err="1">
                <a:solidFill>
                  <a:schemeClr val="bg1"/>
                </a:solidFill>
                <a:latin typeface="Calibri Light" panose="020F0302020204030204" pitchFamily="34" charset="0"/>
                <a:cs typeface="Calibri Light" panose="020F0302020204030204" pitchFamily="34" charset="0"/>
              </a:rPr>
              <a:t>Kratos</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481726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That power is the same as the mighty strength 20 he </a:t>
            </a:r>
            <a:r>
              <a:rPr lang="en-US" u="sng" dirty="0"/>
              <a:t>exerted</a:t>
            </a:r>
            <a:r>
              <a:rPr lang="en-US" dirty="0"/>
              <a:t> when he raised Christ from the dead and seated him at his right hand in the heavenly realms, </a:t>
            </a:r>
          </a:p>
        </p:txBody>
      </p:sp>
      <p:sp>
        <p:nvSpPr>
          <p:cNvPr id="4" name="Rounded Rectangle 6">
            <a:extLst>
              <a:ext uri="{FF2B5EF4-FFF2-40B4-BE49-F238E27FC236}">
                <a16:creationId xmlns="" xmlns:a16="http://schemas.microsoft.com/office/drawing/2014/main" id="{588EDDA0-4B28-4A97-8805-3DCD5D26B58D}"/>
              </a:ext>
            </a:extLst>
          </p:cNvPr>
          <p:cNvSpPr/>
          <p:nvPr/>
        </p:nvSpPr>
        <p:spPr bwMode="auto">
          <a:xfrm>
            <a:off x="1422400" y="1257300"/>
            <a:ext cx="2057400" cy="590931"/>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Energeia</a:t>
            </a:r>
          </a:p>
        </p:txBody>
      </p:sp>
    </p:spTree>
    <p:extLst>
      <p:ext uri="{BB962C8B-B14F-4D97-AF65-F5344CB8AC3E}">
        <p14:creationId xmlns:p14="http://schemas.microsoft.com/office/powerpoint/2010/main" val="85709720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That </a:t>
            </a:r>
            <a:r>
              <a:rPr lang="en-US" u="sng" dirty="0"/>
              <a:t>power</a:t>
            </a:r>
            <a:r>
              <a:rPr lang="en-US" dirty="0"/>
              <a:t> is the same as the </a:t>
            </a:r>
            <a:r>
              <a:rPr lang="en-US" u="sng" dirty="0"/>
              <a:t>mighty</a:t>
            </a:r>
            <a:r>
              <a:rPr lang="en-US" dirty="0"/>
              <a:t> </a:t>
            </a:r>
            <a:r>
              <a:rPr lang="en-US" u="sng" dirty="0"/>
              <a:t>strength</a:t>
            </a:r>
            <a:r>
              <a:rPr lang="en-US" dirty="0"/>
              <a:t> 20 he </a:t>
            </a:r>
            <a:r>
              <a:rPr lang="en-US" u="sng" dirty="0"/>
              <a:t>exerted</a:t>
            </a:r>
            <a:r>
              <a:rPr lang="en-US" dirty="0"/>
              <a:t> when he raised Christ from the dead and seated him at his right hand in the heavenly realms, </a:t>
            </a:r>
          </a:p>
          <a:p>
            <a:r>
              <a:rPr lang="en-US" dirty="0"/>
              <a:t>21 far above all rule and authority, power and dominion, and every name that is invoked, not only in the present age but also in the one to come. </a:t>
            </a:r>
          </a:p>
        </p:txBody>
      </p:sp>
    </p:spTree>
    <p:extLst>
      <p:ext uri="{BB962C8B-B14F-4D97-AF65-F5344CB8AC3E}">
        <p14:creationId xmlns:p14="http://schemas.microsoft.com/office/powerpoint/2010/main" val="1625115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BF7CB-D901-48FE-9D24-85C59BB6B6F2}"/>
              </a:ext>
            </a:extLst>
          </p:cNvPr>
          <p:cNvSpPr>
            <a:spLocks noGrp="1"/>
          </p:cNvSpPr>
          <p:nvPr>
            <p:ph type="title"/>
          </p:nvPr>
        </p:nvSpPr>
        <p:spPr/>
        <p:txBody>
          <a:bodyPr/>
          <a:lstStyle/>
          <a:p>
            <a:r>
              <a:rPr lang="en-US" dirty="0"/>
              <a:t>Ephesians</a:t>
            </a:r>
          </a:p>
        </p:txBody>
      </p:sp>
      <p:sp>
        <p:nvSpPr>
          <p:cNvPr id="3" name="Content Placeholder 2">
            <a:extLst>
              <a:ext uri="{FF2B5EF4-FFF2-40B4-BE49-F238E27FC236}">
                <a16:creationId xmlns="" xmlns:a16="http://schemas.microsoft.com/office/drawing/2014/main" id="{E10AFBCB-3123-4543-89E3-480A4E8BD901}"/>
              </a:ext>
            </a:extLst>
          </p:cNvPr>
          <p:cNvSpPr>
            <a:spLocks noGrp="1"/>
          </p:cNvSpPr>
          <p:nvPr>
            <p:ph idx="1"/>
          </p:nvPr>
        </p:nvSpPr>
        <p:spPr/>
        <p:txBody>
          <a:bodyPr/>
          <a:lstStyle/>
          <a:p>
            <a:r>
              <a:rPr lang="en-US" dirty="0"/>
              <a:t>1:1 – Paul, an apostle of Christ Jesus by the will of God,</a:t>
            </a:r>
          </a:p>
          <a:p>
            <a:r>
              <a:rPr lang="en-US" dirty="0"/>
              <a:t>To the saints who are at Ephesus and who are faithful in Christ Jesus</a:t>
            </a:r>
          </a:p>
          <a:p>
            <a:r>
              <a:rPr lang="en-US" dirty="0"/>
              <a:t>1:2 – Blessed be the God and Father of our Lord Jesus Christ, who </a:t>
            </a:r>
            <a:r>
              <a:rPr lang="en-US" i="1" dirty="0"/>
              <a:t>has</a:t>
            </a:r>
            <a:r>
              <a:rPr lang="en-US" dirty="0"/>
              <a:t> blessed us with every spiritual blessing in the heavenly places</a:t>
            </a:r>
          </a:p>
          <a:p>
            <a:endParaRPr lang="en-US" dirty="0"/>
          </a:p>
        </p:txBody>
      </p:sp>
    </p:spTree>
    <p:extLst>
      <p:ext uri="{BB962C8B-B14F-4D97-AF65-F5344CB8AC3E}">
        <p14:creationId xmlns:p14="http://schemas.microsoft.com/office/powerpoint/2010/main" val="54876924"/>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22 And God placed all things under his feet and appointed him to be head over everything for the church, 23 which is his body, the fullness of him who fills everything in every way.</a:t>
            </a:r>
          </a:p>
        </p:txBody>
      </p:sp>
      <p:sp>
        <p:nvSpPr>
          <p:cNvPr id="4" name="Rounded Rectangle 6">
            <a:extLst>
              <a:ext uri="{FF2B5EF4-FFF2-40B4-BE49-F238E27FC236}">
                <a16:creationId xmlns="" xmlns:a16="http://schemas.microsoft.com/office/drawing/2014/main" id="{D7023FFF-EED1-4163-9D2E-E7EC9FE7E667}"/>
              </a:ext>
            </a:extLst>
          </p:cNvPr>
          <p:cNvSpPr/>
          <p:nvPr/>
        </p:nvSpPr>
        <p:spPr bwMode="auto">
          <a:xfrm>
            <a:off x="508000" y="2496406"/>
            <a:ext cx="81534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loves me – yeah, sure, OK.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But do you </a:t>
            </a:r>
            <a:r>
              <a:rPr lang="en-US" sz="3600" i="1" dirty="0">
                <a:solidFill>
                  <a:schemeClr val="bg1"/>
                </a:solidFill>
                <a:latin typeface="Calibri Light" panose="020F0302020204030204" pitchFamily="34" charset="0"/>
                <a:cs typeface="Calibri Light" panose="020F0302020204030204" pitchFamily="34" charset="0"/>
              </a:rPr>
              <a:t>really</a:t>
            </a:r>
            <a:r>
              <a:rPr lang="en-US" sz="3600" dirty="0">
                <a:solidFill>
                  <a:schemeClr val="bg1"/>
                </a:solidFill>
                <a:latin typeface="Calibri Light" panose="020F0302020204030204" pitchFamily="34" charset="0"/>
                <a:cs typeface="Calibri Light" panose="020F0302020204030204" pitchFamily="34" charset="0"/>
              </a:rPr>
              <a:t> believe it?</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Materialism</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Defensiveness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Anxiety</a:t>
            </a:r>
          </a:p>
        </p:txBody>
      </p:sp>
    </p:spTree>
    <p:extLst>
      <p:ext uri="{BB962C8B-B14F-4D97-AF65-F5344CB8AC3E}">
        <p14:creationId xmlns:p14="http://schemas.microsoft.com/office/powerpoint/2010/main" val="2640229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199352" y="3001305"/>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00488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355600" y="2984983"/>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5" name="Rounded Rectangle 6">
            <a:extLst>
              <a:ext uri="{FF2B5EF4-FFF2-40B4-BE49-F238E27FC236}">
                <a16:creationId xmlns="" xmlns:a16="http://schemas.microsoft.com/office/drawing/2014/main" id="{C7192AB3-4EB0-4218-A7F7-F4CAEC73CB30}"/>
              </a:ext>
            </a:extLst>
          </p:cNvPr>
          <p:cNvSpPr/>
          <p:nvPr/>
        </p:nvSpPr>
        <p:spPr bwMode="auto">
          <a:xfrm>
            <a:off x="279400" y="762000"/>
            <a:ext cx="8153400" cy="1588127"/>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Psalm 27:10 – Even if my mother and father abandon me, the Lord will hold me close.</a:t>
            </a:r>
          </a:p>
        </p:txBody>
      </p:sp>
      <p:sp>
        <p:nvSpPr>
          <p:cNvPr id="6" name="Rounded Rectangle 6">
            <a:extLst>
              <a:ext uri="{FF2B5EF4-FFF2-40B4-BE49-F238E27FC236}">
                <a16:creationId xmlns="" xmlns:a16="http://schemas.microsoft.com/office/drawing/2014/main" id="{79967676-72A2-4341-95F7-85DE2DF60BB4}"/>
              </a:ext>
            </a:extLst>
          </p:cNvPr>
          <p:cNvSpPr/>
          <p:nvPr/>
        </p:nvSpPr>
        <p:spPr bwMode="auto">
          <a:xfrm>
            <a:off x="355600" y="3001305"/>
            <a:ext cx="8153400" cy="2086725"/>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1 John 3:1 – See how great a love the Father has bestowed on us, that we should be called children of God, and such we are!</a:t>
            </a:r>
          </a:p>
        </p:txBody>
      </p:sp>
    </p:spTree>
    <p:extLst>
      <p:ext uri="{BB962C8B-B14F-4D97-AF65-F5344CB8AC3E}">
        <p14:creationId xmlns:p14="http://schemas.microsoft.com/office/powerpoint/2010/main" val="2209526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22" presetClass="entr" presetSubtype="8" fill="hold"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355600" y="2984983"/>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prayer</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5" name="Rounded Rectangle 6">
            <a:extLst>
              <a:ext uri="{FF2B5EF4-FFF2-40B4-BE49-F238E27FC236}">
                <a16:creationId xmlns="" xmlns:a16="http://schemas.microsoft.com/office/drawing/2014/main" id="{D33E64DE-4EBA-49F8-9EA3-0AA3D0F97B6A}"/>
              </a:ext>
            </a:extLst>
          </p:cNvPr>
          <p:cNvSpPr/>
          <p:nvPr/>
        </p:nvSpPr>
        <p:spPr bwMode="auto">
          <a:xfrm>
            <a:off x="224366" y="211199"/>
            <a:ext cx="9711267" cy="2308324"/>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Ephesians 3:16-17 – </a:t>
            </a:r>
            <a:r>
              <a:rPr lang="en-US" sz="3600" dirty="0">
                <a:latin typeface="Calibri Light" panose="020F0302020204030204" pitchFamily="34" charset="0"/>
              </a:rPr>
              <a:t>I pray that out of his glorious riches he may strengthen you with power through his Spirit in your inner being, 17 so that Christ may dwell in your hearts through faith.</a:t>
            </a:r>
          </a:p>
        </p:txBody>
      </p:sp>
    </p:spTree>
    <p:extLst>
      <p:ext uri="{BB962C8B-B14F-4D97-AF65-F5344CB8AC3E}">
        <p14:creationId xmlns:p14="http://schemas.microsoft.com/office/powerpoint/2010/main" val="3028709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355600" y="2984983"/>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prayer</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5" name="Rounded Rectangle 6">
            <a:extLst>
              <a:ext uri="{FF2B5EF4-FFF2-40B4-BE49-F238E27FC236}">
                <a16:creationId xmlns="" xmlns:a16="http://schemas.microsoft.com/office/drawing/2014/main" id="{D33E64DE-4EBA-49F8-9EA3-0AA3D0F97B6A}"/>
              </a:ext>
            </a:extLst>
          </p:cNvPr>
          <p:cNvSpPr/>
          <p:nvPr/>
        </p:nvSpPr>
        <p:spPr bwMode="auto">
          <a:xfrm>
            <a:off x="224366" y="211199"/>
            <a:ext cx="9711267" cy="4524315"/>
          </a:xfrm>
          <a:prstGeom prst="roundRect">
            <a:avLst>
              <a:gd name="adj" fmla="val 0"/>
            </a:avLst>
          </a:prstGeom>
          <a:solidFill>
            <a:srgbClr val="006400"/>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r>
              <a:rPr lang="en-US" sz="3600" dirty="0">
                <a:solidFill>
                  <a:schemeClr val="bg1"/>
                </a:solidFill>
                <a:latin typeface="Calibri Light" panose="020F0302020204030204" pitchFamily="34" charset="0"/>
                <a:cs typeface="Calibri Light" panose="020F0302020204030204" pitchFamily="34" charset="0"/>
              </a:rPr>
              <a:t>Ephesians 3:17-19 – </a:t>
            </a:r>
            <a:r>
              <a:rPr lang="en-US" sz="3600" dirty="0">
                <a:latin typeface="Calibri Light" panose="020F0302020204030204" pitchFamily="34" charset="0"/>
                <a:cs typeface="Calibri Light" panose="020F0302020204030204" pitchFamily="34" charset="0"/>
              </a:rPr>
              <a:t>And I pray that you, being rooted and established in love, 18 may have power, together with all the Lord’s holy people, to grasp how wide and long and high and deep is the love of Christ,  </a:t>
            </a:r>
          </a:p>
          <a:p>
            <a:r>
              <a:rPr lang="en-US" sz="3600" dirty="0">
                <a:latin typeface="Calibri Light" panose="020F0302020204030204" pitchFamily="34" charset="0"/>
                <a:cs typeface="Calibri Light" panose="020F0302020204030204" pitchFamily="34" charset="0"/>
              </a:rPr>
              <a:t>and to know this love that surpasses knowledge—that you may be filled to the measure of all the fullness of God. </a:t>
            </a:r>
          </a:p>
        </p:txBody>
      </p:sp>
    </p:spTree>
    <p:extLst>
      <p:ext uri="{BB962C8B-B14F-4D97-AF65-F5344CB8AC3E}">
        <p14:creationId xmlns:p14="http://schemas.microsoft.com/office/powerpoint/2010/main" val="520645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355600" y="2984983"/>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prayer</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5601872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17 I keep asking that the God of our Lord Jesus Christ, the glorious Father, may </a:t>
            </a:r>
            <a:r>
              <a:rPr lang="en-US" u="sng" dirty="0"/>
              <a:t>give you</a:t>
            </a:r>
            <a:r>
              <a:rPr lang="en-US" dirty="0"/>
              <a:t> the Spirit of wisdom and revelation</a:t>
            </a:r>
          </a:p>
          <a:p>
            <a:r>
              <a:rPr lang="en-US" dirty="0"/>
              <a:t>18 I pray that the eyes of your heart </a:t>
            </a:r>
            <a:r>
              <a:rPr lang="en-US" u="sng" dirty="0"/>
              <a:t>may be enlightened</a:t>
            </a:r>
            <a:r>
              <a:rPr lang="en-US" dirty="0"/>
              <a:t> in order that you may know</a:t>
            </a:r>
          </a:p>
        </p:txBody>
      </p:sp>
      <p:sp>
        <p:nvSpPr>
          <p:cNvPr id="4" name="Rounded Rectangle 6">
            <a:extLst>
              <a:ext uri="{FF2B5EF4-FFF2-40B4-BE49-F238E27FC236}">
                <a16:creationId xmlns="" xmlns:a16="http://schemas.microsoft.com/office/drawing/2014/main" id="{143B7076-1BB5-4D61-B543-EC7678336688}"/>
              </a:ext>
            </a:extLst>
          </p:cNvPr>
          <p:cNvSpPr/>
          <p:nvPr/>
        </p:nvSpPr>
        <p:spPr bwMode="auto">
          <a:xfrm>
            <a:off x="355600" y="2984983"/>
            <a:ext cx="81534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 wants to help you believe: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his Word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prayer</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Through others</a:t>
            </a:r>
          </a:p>
        </p:txBody>
      </p:sp>
    </p:spTree>
    <p:extLst>
      <p:ext uri="{BB962C8B-B14F-4D97-AF65-F5344CB8AC3E}">
        <p14:creationId xmlns:p14="http://schemas.microsoft.com/office/powerpoint/2010/main" val="2094490804"/>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BF7CB-D901-48FE-9D24-85C59BB6B6F2}"/>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E10AFBCB-3123-4543-89E3-480A4E8BD901}"/>
              </a:ext>
            </a:extLst>
          </p:cNvPr>
          <p:cNvSpPr>
            <a:spLocks noGrp="1"/>
          </p:cNvSpPr>
          <p:nvPr>
            <p:ph idx="1"/>
          </p:nvPr>
        </p:nvSpPr>
        <p:spPr/>
        <p:txBody>
          <a:bodyPr/>
          <a:lstStyle/>
          <a:p>
            <a:pPr algn="ctr"/>
            <a:r>
              <a:rPr lang="en-US" sz="5400" dirty="0"/>
              <a:t>God chose you</a:t>
            </a:r>
          </a:p>
          <a:p>
            <a:pPr algn="ctr"/>
            <a:r>
              <a:rPr lang="en-US" sz="5400" dirty="0"/>
              <a:t>God wants you to know how much he loves you</a:t>
            </a:r>
          </a:p>
          <a:p>
            <a:pPr algn="ctr"/>
            <a:r>
              <a:rPr lang="en-US" sz="5400" dirty="0"/>
              <a:t>He will help you believe him</a:t>
            </a:r>
            <a:endParaRPr lang="en-US" sz="6000" dirty="0"/>
          </a:p>
          <a:p>
            <a:endParaRPr lang="en-US" dirty="0"/>
          </a:p>
          <a:p>
            <a:endParaRPr lang="en-US" dirty="0"/>
          </a:p>
        </p:txBody>
      </p:sp>
    </p:spTree>
    <p:extLst>
      <p:ext uri="{BB962C8B-B14F-4D97-AF65-F5344CB8AC3E}">
        <p14:creationId xmlns:p14="http://schemas.microsoft.com/office/powerpoint/2010/main" val="17219520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8 With all wisdom and understanding, 9 he made known to us the mystery of his will according to his good pleasure, which he purposed in Christ, </a:t>
            </a:r>
          </a:p>
          <a:p>
            <a:r>
              <a:rPr lang="en-US" dirty="0"/>
              <a:t>10 to be put into effect when the times reach their fulfillment—to bring unity to all things in heaven and on earth under Christ.</a:t>
            </a:r>
            <a:endParaRPr lang="en-US" dirty="0">
              <a:hlinkClick r:id="rId3"/>
            </a:endParaRPr>
          </a:p>
        </p:txBody>
      </p:sp>
      <p:sp>
        <p:nvSpPr>
          <p:cNvPr id="4" name="Rounded Rectangle 6">
            <a:extLst>
              <a:ext uri="{FF2B5EF4-FFF2-40B4-BE49-F238E27FC236}">
                <a16:creationId xmlns="" xmlns:a16="http://schemas.microsoft.com/office/drawing/2014/main" id="{77D6A962-A6B4-4AF6-9C92-0EF165A046C1}"/>
              </a:ext>
            </a:extLst>
          </p:cNvPr>
          <p:cNvSpPr/>
          <p:nvPr/>
        </p:nvSpPr>
        <p:spPr bwMode="auto">
          <a:xfrm>
            <a:off x="508000" y="3485769"/>
            <a:ext cx="8153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is referring to “The Mystery” – see Ephesians 3</a:t>
            </a:r>
          </a:p>
        </p:txBody>
      </p:sp>
    </p:spTree>
    <p:extLst>
      <p:ext uri="{BB962C8B-B14F-4D97-AF65-F5344CB8AC3E}">
        <p14:creationId xmlns:p14="http://schemas.microsoft.com/office/powerpoint/2010/main" val="4130972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11 In him we were also chosen, having been predestined according to the plan of him who works out everything in conformity with the purpose of his will, </a:t>
            </a:r>
          </a:p>
        </p:txBody>
      </p:sp>
    </p:spTree>
    <p:extLst>
      <p:ext uri="{BB962C8B-B14F-4D97-AF65-F5344CB8AC3E}">
        <p14:creationId xmlns:p14="http://schemas.microsoft.com/office/powerpoint/2010/main" val="18766112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11 In him we were also chosen, having been </a:t>
            </a:r>
            <a:r>
              <a:rPr lang="en-US" u="sng" dirty="0"/>
              <a:t>predestined</a:t>
            </a:r>
            <a:r>
              <a:rPr lang="en-US" dirty="0"/>
              <a:t> according to the plan of him who works out everything in conformity with the purpose of his will, </a:t>
            </a:r>
          </a:p>
        </p:txBody>
      </p:sp>
    </p:spTree>
    <p:extLst>
      <p:ext uri="{BB962C8B-B14F-4D97-AF65-F5344CB8AC3E}">
        <p14:creationId xmlns:p14="http://schemas.microsoft.com/office/powerpoint/2010/main" val="396550052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11 In him we were also </a:t>
            </a:r>
            <a:r>
              <a:rPr lang="en-US" u="sng" dirty="0"/>
              <a:t>chosen</a:t>
            </a:r>
            <a:r>
              <a:rPr lang="en-US" dirty="0"/>
              <a:t>, having been predestined according to the plan of him who works out everything in conformity with the purpose of his will, </a:t>
            </a:r>
          </a:p>
        </p:txBody>
      </p:sp>
      <p:sp>
        <p:nvSpPr>
          <p:cNvPr id="4" name="Rounded Rectangle 6">
            <a:extLst>
              <a:ext uri="{FF2B5EF4-FFF2-40B4-BE49-F238E27FC236}">
                <a16:creationId xmlns="" xmlns:a16="http://schemas.microsoft.com/office/drawing/2014/main" id="{2B2C4215-33AD-4747-A1C8-6F33A076BF64}"/>
              </a:ext>
            </a:extLst>
          </p:cNvPr>
          <p:cNvSpPr/>
          <p:nvPr/>
        </p:nvSpPr>
        <p:spPr bwMode="auto">
          <a:xfrm>
            <a:off x="508000" y="2827106"/>
            <a:ext cx="8153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a:t>
            </a:r>
            <a:r>
              <a:rPr lang="en-US" sz="3600" i="1" dirty="0">
                <a:solidFill>
                  <a:schemeClr val="bg1"/>
                </a:solidFill>
                <a:latin typeface="Calibri Light" panose="020F0302020204030204" pitchFamily="34" charset="0"/>
                <a:cs typeface="Calibri Light" panose="020F0302020204030204" pitchFamily="34" charset="0"/>
              </a:rPr>
              <a:t>chose</a:t>
            </a:r>
            <a:r>
              <a:rPr lang="en-US" sz="3600" dirty="0">
                <a:solidFill>
                  <a:schemeClr val="bg1"/>
                </a:solidFill>
                <a:latin typeface="Calibri Light" panose="020F0302020204030204" pitchFamily="34" charset="0"/>
                <a:cs typeface="Calibri Light" panose="020F0302020204030204" pitchFamily="34" charset="0"/>
              </a:rPr>
              <a:t> you</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chose </a:t>
            </a:r>
            <a:r>
              <a:rPr lang="en-US" sz="3600" i="1" dirty="0">
                <a:solidFill>
                  <a:schemeClr val="bg1"/>
                </a:solidFill>
                <a:latin typeface="Calibri Light" panose="020F0302020204030204" pitchFamily="34" charset="0"/>
                <a:cs typeface="Calibri Light" panose="020F0302020204030204" pitchFamily="34" charset="0"/>
              </a:rPr>
              <a:t>you</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3718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11 In him we were also chosen, having been predestined according to the plan of him who works out everything in conformity with </a:t>
            </a:r>
            <a:r>
              <a:rPr lang="en-US" u="sng" dirty="0"/>
              <a:t>the purpose of his will</a:t>
            </a:r>
            <a:r>
              <a:rPr lang="en-US" dirty="0"/>
              <a:t>, </a:t>
            </a:r>
          </a:p>
        </p:txBody>
      </p:sp>
      <p:sp>
        <p:nvSpPr>
          <p:cNvPr id="4" name="Rounded Rectangle 6">
            <a:extLst>
              <a:ext uri="{FF2B5EF4-FFF2-40B4-BE49-F238E27FC236}">
                <a16:creationId xmlns="" xmlns:a16="http://schemas.microsoft.com/office/drawing/2014/main" id="{30F5FE75-59E7-47F6-B63F-6F5C6E00BA9D}"/>
              </a:ext>
            </a:extLst>
          </p:cNvPr>
          <p:cNvSpPr/>
          <p:nvPr/>
        </p:nvSpPr>
        <p:spPr bwMode="auto">
          <a:xfrm>
            <a:off x="508000" y="2827106"/>
            <a:ext cx="81534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God’s heart is moving towards you</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wants </a:t>
            </a:r>
            <a:r>
              <a:rPr lang="en-US" sz="3600" i="1" dirty="0">
                <a:solidFill>
                  <a:schemeClr val="bg1"/>
                </a:solidFill>
                <a:latin typeface="Calibri Light" panose="020F0302020204030204" pitchFamily="34" charset="0"/>
                <a:cs typeface="Calibri Light" panose="020F0302020204030204" pitchFamily="34" charset="0"/>
              </a:rPr>
              <a:t>you</a:t>
            </a: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11192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08BBEA-E565-4A01-B4B1-E7723F41696F}"/>
              </a:ext>
            </a:extLst>
          </p:cNvPr>
          <p:cNvSpPr>
            <a:spLocks noGrp="1"/>
          </p:cNvSpPr>
          <p:nvPr>
            <p:ph type="title"/>
          </p:nvPr>
        </p:nvSpPr>
        <p:spPr/>
        <p:txBody>
          <a:bodyPr/>
          <a:lstStyle/>
          <a:p>
            <a:r>
              <a:rPr lang="en-US" dirty="0"/>
              <a:t>Ephesians 1</a:t>
            </a:r>
          </a:p>
        </p:txBody>
      </p:sp>
      <p:sp>
        <p:nvSpPr>
          <p:cNvPr id="3" name="Content Placeholder 2">
            <a:extLst>
              <a:ext uri="{FF2B5EF4-FFF2-40B4-BE49-F238E27FC236}">
                <a16:creationId xmlns="" xmlns:a16="http://schemas.microsoft.com/office/drawing/2014/main" id="{A55177EB-59F0-45FB-BDA0-FF0D9D2F0B15}"/>
              </a:ext>
            </a:extLst>
          </p:cNvPr>
          <p:cNvSpPr>
            <a:spLocks noGrp="1"/>
          </p:cNvSpPr>
          <p:nvPr>
            <p:ph idx="1"/>
          </p:nvPr>
        </p:nvSpPr>
        <p:spPr/>
        <p:txBody>
          <a:bodyPr/>
          <a:lstStyle/>
          <a:p>
            <a:r>
              <a:rPr lang="en-US" dirty="0"/>
              <a:t>11 In him we were also chosen, having been predestined according to the plan of him who works out everything in conformity with the purpose of his will, </a:t>
            </a:r>
          </a:p>
          <a:p>
            <a:r>
              <a:rPr lang="en-US" dirty="0"/>
              <a:t>12 in order that we, who were the first to put our hope in Christ, might be for the praise of his glory.</a:t>
            </a:r>
          </a:p>
        </p:txBody>
      </p:sp>
    </p:spTree>
    <p:extLst>
      <p:ext uri="{BB962C8B-B14F-4D97-AF65-F5344CB8AC3E}">
        <p14:creationId xmlns:p14="http://schemas.microsoft.com/office/powerpoint/2010/main" val="3160132958"/>
      </p:ext>
    </p:extLst>
  </p:cSld>
  <p:clrMapOvr>
    <a:masterClrMapping/>
  </p:clrMapOvr>
  <p:transition>
    <p:wipe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595</Words>
  <Application>Microsoft Office PowerPoint</Application>
  <PresentationFormat>Custom</PresentationFormat>
  <Paragraphs>191</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MS PGothic</vt:lpstr>
      <vt:lpstr>MS PGothic</vt:lpstr>
      <vt:lpstr>Arial</vt:lpstr>
      <vt:lpstr>Calibri Light</vt:lpstr>
      <vt:lpstr>Georgia</vt:lpstr>
      <vt:lpstr>Papyrus</vt:lpstr>
      <vt:lpstr>Times New Roman</vt:lpstr>
      <vt:lpstr>Default Design</vt:lpstr>
      <vt:lpstr>Ephesians 1:8-23</vt:lpstr>
      <vt:lpstr>Ephesians</vt:lpstr>
      <vt:lpstr>Ephesians</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lpstr>Ephesians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2022-08-10T21:38:20Z</dcterms:modified>
</cp:coreProperties>
</file>