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3">
  <p:sldMasterIdLst>
    <p:sldMasterId id="2147483648" r:id="rId1"/>
    <p:sldMasterId id="2147483660" r:id="rId2"/>
  </p:sldMasterIdLst>
  <p:notesMasterIdLst>
    <p:notesMasterId r:id="rId54"/>
  </p:notesMasterIdLst>
  <p:sldIdLst>
    <p:sldId id="1561" r:id="rId3"/>
    <p:sldId id="1912" r:id="rId4"/>
    <p:sldId id="1871" r:id="rId5"/>
    <p:sldId id="2759" r:id="rId6"/>
    <p:sldId id="1900" r:id="rId7"/>
    <p:sldId id="1901" r:id="rId8"/>
    <p:sldId id="2750" r:id="rId9"/>
    <p:sldId id="1903" r:id="rId10"/>
    <p:sldId id="1904" r:id="rId11"/>
    <p:sldId id="1905" r:id="rId12"/>
    <p:sldId id="1906" r:id="rId13"/>
    <p:sldId id="2757" r:id="rId14"/>
    <p:sldId id="1907" r:id="rId15"/>
    <p:sldId id="1909" r:id="rId16"/>
    <p:sldId id="2733" r:id="rId17"/>
    <p:sldId id="2729" r:id="rId18"/>
    <p:sldId id="2760" r:id="rId19"/>
    <p:sldId id="2730" r:id="rId20"/>
    <p:sldId id="2761" r:id="rId21"/>
    <p:sldId id="2731" r:id="rId22"/>
    <p:sldId id="1911" r:id="rId23"/>
    <p:sldId id="2734" r:id="rId24"/>
    <p:sldId id="2738" r:id="rId25"/>
    <p:sldId id="2751" r:id="rId26"/>
    <p:sldId id="2758" r:id="rId27"/>
    <p:sldId id="2752" r:id="rId28"/>
    <p:sldId id="2753" r:id="rId29"/>
    <p:sldId id="1495" r:id="rId30"/>
    <p:sldId id="1496" r:id="rId31"/>
    <p:sldId id="1603" r:id="rId32"/>
    <p:sldId id="1364" r:id="rId33"/>
    <p:sldId id="2756" r:id="rId34"/>
    <p:sldId id="1368" r:id="rId35"/>
    <p:sldId id="1615" r:id="rId36"/>
    <p:sldId id="1616" r:id="rId37"/>
    <p:sldId id="2739" r:id="rId38"/>
    <p:sldId id="2740" r:id="rId39"/>
    <p:sldId id="2741" r:id="rId40"/>
    <p:sldId id="2742" r:id="rId41"/>
    <p:sldId id="2743" r:id="rId42"/>
    <p:sldId id="2744" r:id="rId43"/>
    <p:sldId id="2745" r:id="rId44"/>
    <p:sldId id="2746" r:id="rId45"/>
    <p:sldId id="2747" r:id="rId46"/>
    <p:sldId id="2748" r:id="rId47"/>
    <p:sldId id="2749" r:id="rId48"/>
    <p:sldId id="2762" r:id="rId49"/>
    <p:sldId id="2755" r:id="rId50"/>
    <p:sldId id="2736" r:id="rId51"/>
    <p:sldId id="2763" r:id="rId52"/>
    <p:sldId id="1898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84AEB6"/>
    <a:srgbClr val="FFFF99"/>
    <a:srgbClr val="6A959E"/>
    <a:srgbClr val="6C9EA8"/>
    <a:srgbClr val="BEDEE2"/>
    <a:srgbClr val="9ECFDA"/>
    <a:srgbClr val="80A1B2"/>
    <a:srgbClr val="344B56"/>
    <a:srgbClr val="A2C4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EF9BD6A-8304-40C8-8061-806CAD7E70E2}" v="1073" dt="2024-03-28T23:50:07.2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2738" autoAdjust="0"/>
    <p:restoredTop sz="85457" autoAdjust="0"/>
  </p:normalViewPr>
  <p:slideViewPr>
    <p:cSldViewPr>
      <p:cViewPr varScale="1">
        <p:scale>
          <a:sx n="55" d="100"/>
          <a:sy n="55" d="100"/>
        </p:scale>
        <p:origin x="36" y="3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5C749-4993-4E44-A439-8E1EDE8A1D92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3B516-1BB5-4C80-B268-F5F2C570A7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348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975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87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1610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60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403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461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3909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9531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2032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6015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75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16583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3254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6512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7949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71737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486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0353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726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0007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5015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84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709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5751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046588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0635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3190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0105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708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4486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65209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7119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8197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637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4006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72792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195677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74244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47896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64934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9158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27471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2865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038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306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1238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B3B516-1BB5-4C80-B268-F5F2C570A7D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219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844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71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48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B3B516-1BB5-4C80-B268-F5F2C570A7D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95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0300890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FEF0AC-57F3-46C3-A067-AF9767D0141E}"/>
              </a:ext>
            </a:extLst>
          </p:cNvPr>
          <p:cNvSpPr/>
          <p:nvPr userDrawn="1"/>
        </p:nvSpPr>
        <p:spPr>
          <a:xfrm>
            <a:off x="982436" y="2008415"/>
            <a:ext cx="7581900" cy="2906486"/>
          </a:xfrm>
          <a:prstGeom prst="rect">
            <a:avLst/>
          </a:prstGeom>
          <a:solidFill>
            <a:srgbClr val="000000">
              <a:alpha val="21176"/>
            </a:srgbClr>
          </a:solidFill>
          <a:ln>
            <a:solidFill>
              <a:srgbClr val="0340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4E82F-64D4-4769-BE3C-6E5329F7A79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6057" y="1231220"/>
            <a:ext cx="8599714" cy="2387600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3C1D05-4FCF-4AE8-B4DD-1BA6EC2A196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6057" y="3710895"/>
            <a:ext cx="8599714" cy="1655762"/>
          </a:xfrm>
        </p:spPr>
        <p:txBody>
          <a:bodyPr>
            <a:normAutofit/>
          </a:bodyPr>
          <a:lstStyle>
            <a:lvl1pPr marL="0" indent="0" algn="ctr">
              <a:buNone/>
              <a:defRPr sz="48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4187823804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2143" y="136525"/>
            <a:ext cx="11506200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50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3" y="1597024"/>
            <a:ext cx="11506200" cy="4945289"/>
          </a:xfrm>
        </p:spPr>
        <p:txBody>
          <a:bodyPr/>
          <a:lstStyle>
            <a:lvl1pPr>
              <a:lnSpc>
                <a:spcPct val="100000"/>
              </a:lnSpc>
              <a:defRPr sz="46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4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  <a:lvl5pPr>
              <a:lnSpc>
                <a:spcPct val="100000"/>
              </a:lnSpc>
              <a:defRPr sz="38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312145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5400" b="1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 sz="44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36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 sz="4400" b="1">
                <a:solidFill>
                  <a:srgbClr val="72DB2B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1pPr>
            <a:lvl2pPr>
              <a:lnSpc>
                <a:spcPct val="100000"/>
              </a:lnSpc>
              <a:defRPr sz="42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2pPr>
            <a:lvl3pPr>
              <a:lnSpc>
                <a:spcPct val="100000"/>
              </a:lnSpc>
              <a:defRPr sz="40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3pPr>
            <a:lvl4pPr>
              <a:lnSpc>
                <a:spcPct val="100000"/>
              </a:lnSpc>
              <a:defRPr sz="3600">
                <a:solidFill>
                  <a:schemeClr val="bg1"/>
                </a:solidFill>
                <a:latin typeface="Lao UI" panose="020B0502040204020203" pitchFamily="34" charset="0"/>
                <a:cs typeface="Lao UI" panose="020B0502040204020203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33A01C-E34D-4C3C-8E2D-FB95F254D7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3B559-7634-44D8-AA3A-E62B6CDFB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6345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0BCBE-CB36-41ED-919D-FF973432CD85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0BCBE-CB36-41ED-919D-FF973432CD85}" type="datetimeFigureOut">
              <a:rPr lang="en-US" smtClean="0"/>
              <a:pPr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FF551-B652-4769-A5B5-9D36ADF4A06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3A01C-E34D-4C3C-8E2D-FB95F254D7D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3B559-7634-44D8-AA3A-E62B6CDFB28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24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79DCA0B4-F82A-BCBC-6FB2-4A283FA464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822192"/>
            <a:ext cx="6542180" cy="285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5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53766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6:10) Jesus said,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“Have the people sit down.”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There was plenty of grass in that place, and they sat down.</a:t>
            </a:r>
          </a:p>
        </p:txBody>
      </p:sp>
      <p:sp>
        <p:nvSpPr>
          <p:cNvPr id="9" name="Rounded Rectangle 2">
            <a:extLst>
              <a:ext uri="{FF2B5EF4-FFF2-40B4-BE49-F238E27FC236}">
                <a16:creationId xmlns:a16="http://schemas.microsoft.com/office/drawing/2014/main" id="{D63B827E-F2CC-AEB1-F246-E2B2D56A5240}"/>
              </a:ext>
            </a:extLst>
          </p:cNvPr>
          <p:cNvSpPr/>
          <p:nvPr/>
        </p:nvSpPr>
        <p:spPr>
          <a:xfrm>
            <a:off x="5867400" y="2133600"/>
            <a:ext cx="4495800" cy="204401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They sat in groups of 50’s and 100’s.</a:t>
            </a:r>
          </a:p>
          <a:p>
            <a:pPr lvl="0" algn="ctr">
              <a:defRPr/>
            </a:pP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Mark 6:40</a:t>
            </a:r>
          </a:p>
        </p:txBody>
      </p:sp>
    </p:spTree>
    <p:extLst>
      <p:ext uri="{BB962C8B-B14F-4D97-AF65-F5344CB8AC3E}">
        <p14:creationId xmlns:p14="http://schemas.microsoft.com/office/powerpoint/2010/main" val="1189378738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138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6:11) Jesus took the loaves, gave thanks, and distributed to those who were seated.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CA51BF1D-8F71-9D7D-076F-4CA596434ADB}"/>
              </a:ext>
            </a:extLst>
          </p:cNvPr>
          <p:cNvSpPr/>
          <p:nvPr/>
        </p:nvSpPr>
        <p:spPr>
          <a:xfrm>
            <a:off x="3285526" y="2325624"/>
            <a:ext cx="8144474" cy="2017776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the parallel accounts, Jesus has the disciples pass out the food.</a:t>
            </a:r>
          </a:p>
          <a:p>
            <a:pPr lvl="0" algn="ctr">
              <a:defRPr/>
            </a:pP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Matthew 14:19; Mark 6:41; Luke 9:16</a:t>
            </a:r>
          </a:p>
        </p:txBody>
      </p:sp>
    </p:spTree>
    <p:extLst>
      <p:ext uri="{BB962C8B-B14F-4D97-AF65-F5344CB8AC3E}">
        <p14:creationId xmlns:p14="http://schemas.microsoft.com/office/powerpoint/2010/main" val="197393935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61386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6:11) The people received </a:t>
            </a:r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as much as they wanted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He did the same with the fish.</a:t>
            </a:r>
          </a:p>
        </p:txBody>
      </p:sp>
    </p:spTree>
    <p:extLst>
      <p:ext uri="{BB962C8B-B14F-4D97-AF65-F5344CB8AC3E}">
        <p14:creationId xmlns:p14="http://schemas.microsoft.com/office/powerpoint/2010/main" val="3674761245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53766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6:12) When they had all had enough to eat, he said to his disciples,</a:t>
            </a: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“Gather the pieces that are left over. Let nothing be wasted.”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13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they gathered them and filled </a:t>
            </a:r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twelve baskets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with the pieces of the five barley loaves left over by those who had eaten.</a:t>
            </a:r>
          </a:p>
        </p:txBody>
      </p:sp>
    </p:spTree>
    <p:extLst>
      <p:ext uri="{BB962C8B-B14F-4D97-AF65-F5344CB8AC3E}">
        <p14:creationId xmlns:p14="http://schemas.microsoft.com/office/powerpoint/2010/main" val="212326036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53766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(Jn. 6:14) After the people saw the </a:t>
            </a:r>
            <a:r>
              <a:rPr kumimoji="0" lang="en-US" sz="4400" b="1" i="0" u="sng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sign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Jesus performed, they said,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“Surely this is the Prophet who is to come into the world.”</a:t>
            </a:r>
          </a:p>
          <a:p>
            <a:pPr>
              <a:defRPr/>
            </a:pPr>
            <a:r>
              <a:rPr kumimoji="0" lang="en-US" sz="4400" b="1" i="0" u="none" strike="noStrike" kern="1200" cap="none" spc="-150" normalizeH="0" baseline="3000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15 </a:t>
            </a: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4BACC6">
                    <a:lumMod val="20000"/>
                    <a:lumOff val="8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Jesus, knowing that they intended to come and make him king by force, withdrew again to a mountain by himself.</a:t>
            </a:r>
          </a:p>
        </p:txBody>
      </p:sp>
    </p:spTree>
    <p:extLst>
      <p:ext uri="{BB962C8B-B14F-4D97-AF65-F5344CB8AC3E}">
        <p14:creationId xmlns:p14="http://schemas.microsoft.com/office/powerpoint/2010/main" val="366981041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FC247-0DA9-DC90-DC87-67E56BAE081B}"/>
              </a:ext>
            </a:extLst>
          </p:cNvPr>
          <p:cNvSpPr txBox="1"/>
          <p:nvPr/>
        </p:nvSpPr>
        <p:spPr>
          <a:xfrm>
            <a:off x="72934" y="47423"/>
            <a:ext cx="861386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rgbClr val="BED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Did this really happen?</a:t>
            </a:r>
          </a:p>
          <a:p>
            <a:pPr marL="231775"/>
            <a:r>
              <a:rPr lang="en-US" sz="4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Mentioned in all four gospels.</a:t>
            </a:r>
          </a:p>
          <a:p>
            <a:pPr marL="463550"/>
            <a:r>
              <a:rPr lang="en-US" sz="2800" b="1" dirty="0">
                <a:solidFill>
                  <a:srgbClr val="9ECF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Mark 6:33ff; Matthew 14:13ff; Luke 9:10ff; John 6:1ff</a:t>
            </a:r>
          </a:p>
        </p:txBody>
      </p:sp>
    </p:spTree>
    <p:extLst>
      <p:ext uri="{BB962C8B-B14F-4D97-AF65-F5344CB8AC3E}">
        <p14:creationId xmlns:p14="http://schemas.microsoft.com/office/powerpoint/2010/main" val="184234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FC247-0DA9-DC90-DC87-67E56BAE081B}"/>
              </a:ext>
            </a:extLst>
          </p:cNvPr>
          <p:cNvSpPr txBox="1"/>
          <p:nvPr/>
        </p:nvSpPr>
        <p:spPr>
          <a:xfrm>
            <a:off x="72934" y="47423"/>
            <a:ext cx="86138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rgbClr val="BED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Did this really happen?</a:t>
            </a:r>
          </a:p>
          <a:p>
            <a:pPr marL="231775"/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Mentioned in all four gospels.</a:t>
            </a:r>
          </a:p>
          <a:p>
            <a:pPr marL="463550"/>
            <a:r>
              <a:rPr lang="en-US" sz="2800" b="1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Mark 6:33ff; Matthew 14:13ff; Luke 9:10ff; John 6:1ff</a:t>
            </a:r>
          </a:p>
          <a:p>
            <a:pPr marL="231775" lvl="0"/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Why were so many people “coming and going”?</a:t>
            </a:r>
          </a:p>
          <a:p>
            <a:pPr marL="463550" lvl="0"/>
            <a:r>
              <a:rPr lang="en-US" sz="2800" b="1" dirty="0">
                <a:solidFill>
                  <a:srgbClr val="9ECF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Mark 6:31; John 6:4</a:t>
            </a:r>
          </a:p>
        </p:txBody>
      </p:sp>
    </p:spTree>
    <p:extLst>
      <p:ext uri="{BB962C8B-B14F-4D97-AF65-F5344CB8AC3E}">
        <p14:creationId xmlns:p14="http://schemas.microsoft.com/office/powerpoint/2010/main" val="179458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FC247-0DA9-DC90-DC87-67E56BAE081B}"/>
              </a:ext>
            </a:extLst>
          </p:cNvPr>
          <p:cNvSpPr txBox="1"/>
          <p:nvPr/>
        </p:nvSpPr>
        <p:spPr>
          <a:xfrm>
            <a:off x="72934" y="47423"/>
            <a:ext cx="86138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rgbClr val="BED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Did this really happen?</a:t>
            </a:r>
          </a:p>
          <a:p>
            <a:pPr marL="231775"/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Mentioned in all four gospels.</a:t>
            </a:r>
          </a:p>
          <a:p>
            <a:pPr marL="463550"/>
            <a:r>
              <a:rPr lang="en-US" sz="2800" b="1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Mark 6:33ff; Matthew 14:13ff; Luke 9:10ff; John 6:1ff</a:t>
            </a:r>
          </a:p>
          <a:p>
            <a:pPr marL="231775" lvl="0"/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Why were so many people “coming and going”?</a:t>
            </a:r>
          </a:p>
          <a:p>
            <a:pPr marL="463550" lvl="0"/>
            <a:r>
              <a:rPr lang="en-US" sz="2800" b="1" dirty="0">
                <a:solidFill>
                  <a:srgbClr val="9ECF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Mark 6:31; John 6:4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4C8B5F4-051B-E50F-B6A2-4E8C49E927C0}"/>
              </a:ext>
            </a:extLst>
          </p:cNvPr>
          <p:cNvSpPr/>
          <p:nvPr/>
        </p:nvSpPr>
        <p:spPr>
          <a:xfrm>
            <a:off x="1271016" y="4279500"/>
            <a:ext cx="7949184" cy="22737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(Mk. 6:31) </a:t>
            </a:r>
            <a:r>
              <a:rPr lang="en-US" sz="40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There were so many people coming and going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that Jesus and his apostles didn’t even have time to eat.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AA31BCCC-68A5-0302-0DBD-C595D3310270}"/>
              </a:ext>
            </a:extLst>
          </p:cNvPr>
          <p:cNvSpPr/>
          <p:nvPr/>
        </p:nvSpPr>
        <p:spPr>
          <a:xfrm>
            <a:off x="4379867" y="1371600"/>
            <a:ext cx="7467600" cy="28194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0"/>
                  <a:shade val="30000"/>
                  <a:satMod val="115000"/>
                </a:schemeClr>
              </a:gs>
              <a:gs pos="50000">
                <a:schemeClr val="accent2">
                  <a:lumMod val="50000"/>
                  <a:shade val="67500"/>
                  <a:satMod val="115000"/>
                </a:schemeClr>
              </a:gs>
              <a:gs pos="100000">
                <a:schemeClr val="accent2">
                  <a:lumMod val="5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8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(Jn. 6:4) It was nearly time for the Jewish Passover.</a:t>
            </a:r>
          </a:p>
          <a:p>
            <a:pPr marL="2317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2.7 million? Josephus,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Wars of the Jews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6.425</a:t>
            </a:r>
          </a:p>
          <a:p>
            <a:pPr marL="23177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200,000? Joachim Jeremias,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Jerusalem in the Time of Jesus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(Philadelphia: Fortress Press, 1969), 84.</a:t>
            </a:r>
          </a:p>
        </p:txBody>
      </p:sp>
    </p:spTree>
    <p:extLst>
      <p:ext uri="{BB962C8B-B14F-4D97-AF65-F5344CB8AC3E}">
        <p14:creationId xmlns:p14="http://schemas.microsoft.com/office/powerpoint/2010/main" val="139732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FC247-0DA9-DC90-DC87-67E56BAE081B}"/>
              </a:ext>
            </a:extLst>
          </p:cNvPr>
          <p:cNvSpPr txBox="1"/>
          <p:nvPr/>
        </p:nvSpPr>
        <p:spPr>
          <a:xfrm>
            <a:off x="72934" y="47423"/>
            <a:ext cx="861386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rgbClr val="BED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Did this really happen?</a:t>
            </a:r>
          </a:p>
          <a:p>
            <a:pPr marL="231775"/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Mentioned in all four gospels.</a:t>
            </a:r>
          </a:p>
          <a:p>
            <a:pPr marL="463550"/>
            <a:r>
              <a:rPr lang="en-US" sz="2800" b="1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Mark 6:33ff; Matthew 14:13ff; Luke 9:10ff; John 6:1ff</a:t>
            </a:r>
          </a:p>
          <a:p>
            <a:pPr marL="231775" lvl="0"/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Why were so many people “coming and going”?</a:t>
            </a:r>
          </a:p>
          <a:p>
            <a:pPr marL="463550" lvl="0"/>
            <a:r>
              <a:rPr lang="en-US" sz="2800" b="1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Mark 6:31; John 6:4</a:t>
            </a:r>
          </a:p>
          <a:p>
            <a:pPr marL="231775"/>
            <a:r>
              <a:rPr lang="en-US" sz="4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Why mention the “</a:t>
            </a:r>
            <a:r>
              <a:rPr lang="en-US" sz="4400" b="1" i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green</a:t>
            </a:r>
            <a:r>
              <a:rPr lang="en-US" sz="4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grass”?</a:t>
            </a:r>
          </a:p>
          <a:p>
            <a:pPr marL="463550"/>
            <a:r>
              <a:rPr lang="en-US" sz="2800" b="1" dirty="0">
                <a:solidFill>
                  <a:srgbClr val="9ECF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Mark 6:39; John 6:4</a:t>
            </a:r>
          </a:p>
        </p:txBody>
      </p:sp>
    </p:spTree>
    <p:extLst>
      <p:ext uri="{BB962C8B-B14F-4D97-AF65-F5344CB8AC3E}">
        <p14:creationId xmlns:p14="http://schemas.microsoft.com/office/powerpoint/2010/main" val="90588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FC247-0DA9-DC90-DC87-67E56BAE081B}"/>
              </a:ext>
            </a:extLst>
          </p:cNvPr>
          <p:cNvSpPr txBox="1"/>
          <p:nvPr/>
        </p:nvSpPr>
        <p:spPr>
          <a:xfrm>
            <a:off x="72934" y="47423"/>
            <a:ext cx="861386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rgbClr val="BED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Did this really happen?</a:t>
            </a:r>
          </a:p>
          <a:p>
            <a:pPr marL="231775"/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Mentioned in all four gospels.</a:t>
            </a:r>
          </a:p>
          <a:p>
            <a:pPr marL="463550"/>
            <a:r>
              <a:rPr lang="en-US" sz="2800" b="1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Mark 6:33ff; Matthew 14:13ff; Luke 9:10ff; John 6:1ff</a:t>
            </a:r>
          </a:p>
          <a:p>
            <a:pPr marL="231775" lvl="0"/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Why were so many people “coming and going”?</a:t>
            </a:r>
          </a:p>
          <a:p>
            <a:pPr marL="463550" lvl="0"/>
            <a:r>
              <a:rPr lang="en-US" sz="2800" b="1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Mark 6:31; John 6:4</a:t>
            </a:r>
          </a:p>
          <a:p>
            <a:pPr marL="231775"/>
            <a:r>
              <a:rPr lang="en-US" sz="4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Why mention the “</a:t>
            </a:r>
            <a:r>
              <a:rPr lang="en-US" sz="4400" b="1" i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green</a:t>
            </a:r>
            <a:r>
              <a:rPr lang="en-US" sz="4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grass”?</a:t>
            </a:r>
          </a:p>
          <a:p>
            <a:pPr marL="463550"/>
            <a:r>
              <a:rPr lang="en-US" sz="2800" b="1" dirty="0">
                <a:solidFill>
                  <a:srgbClr val="9ECF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Mark 6:39; John 6:4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4037BD0-AECF-7921-811C-AE358CF2BC84}"/>
              </a:ext>
            </a:extLst>
          </p:cNvPr>
          <p:cNvSpPr/>
          <p:nvPr/>
        </p:nvSpPr>
        <p:spPr>
          <a:xfrm>
            <a:off x="6486362" y="4023515"/>
            <a:ext cx="5614416" cy="275844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(Mk. 6:39) Jesus told the disciples to have the people sit down in groups on the </a:t>
            </a:r>
            <a:r>
              <a:rPr lang="en-US" sz="40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green grass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 descr="A graph with blue and green bars&#10;&#10;Description automatically generated">
            <a:extLst>
              <a:ext uri="{FF2B5EF4-FFF2-40B4-BE49-F238E27FC236}">
                <a16:creationId xmlns:a16="http://schemas.microsoft.com/office/drawing/2014/main" id="{93930365-D1D0-0340-869B-0328F491C5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35" y="114645"/>
            <a:ext cx="10172065" cy="408362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D193F20-93F7-465C-A015-7C92D7C72528}"/>
              </a:ext>
            </a:extLst>
          </p:cNvPr>
          <p:cNvSpPr/>
          <p:nvPr/>
        </p:nvSpPr>
        <p:spPr>
          <a:xfrm>
            <a:off x="2493264" y="1978153"/>
            <a:ext cx="1304543" cy="1679448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88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C006EC7-9103-E3BD-3B9D-36B535FB1CDA}"/>
              </a:ext>
            </a:extLst>
          </p:cNvPr>
          <p:cNvSpPr/>
          <p:nvPr/>
        </p:nvSpPr>
        <p:spPr>
          <a:xfrm>
            <a:off x="7772400" y="73152"/>
            <a:ext cx="2971800" cy="16764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F9B9E5-098D-0800-0C6A-565449069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1905000"/>
            <a:ext cx="7410604" cy="4127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AB4953C-0529-DDAF-C537-8D7B40171EC2}"/>
              </a:ext>
            </a:extLst>
          </p:cNvPr>
          <p:cNvSpPr/>
          <p:nvPr/>
        </p:nvSpPr>
        <p:spPr>
          <a:xfrm flipV="1">
            <a:off x="6676646" y="2515870"/>
            <a:ext cx="525778" cy="471170"/>
          </a:xfrm>
          <a:prstGeom prst="rect">
            <a:avLst/>
          </a:prstGeom>
          <a:noFill/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67AB6F-A71E-6002-605C-FFA1129F2D01}"/>
              </a:ext>
            </a:extLst>
          </p:cNvPr>
          <p:cNvSpPr/>
          <p:nvPr/>
        </p:nvSpPr>
        <p:spPr>
          <a:xfrm flipV="1">
            <a:off x="9483090" y="339090"/>
            <a:ext cx="228600" cy="228600"/>
          </a:xfrm>
          <a:prstGeom prst="rect">
            <a:avLst/>
          </a:prstGeom>
          <a:noFill/>
          <a:ln w="127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203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FC247-0DA9-DC90-DC87-67E56BAE081B}"/>
              </a:ext>
            </a:extLst>
          </p:cNvPr>
          <p:cNvSpPr txBox="1"/>
          <p:nvPr/>
        </p:nvSpPr>
        <p:spPr>
          <a:xfrm>
            <a:off x="72934" y="47423"/>
            <a:ext cx="861386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rgbClr val="BED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Did this really happen?</a:t>
            </a:r>
          </a:p>
          <a:p>
            <a:pPr marL="231775"/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Mentioned in all four gospels.</a:t>
            </a:r>
          </a:p>
          <a:p>
            <a:pPr marL="463550"/>
            <a:r>
              <a:rPr lang="en-US" sz="2800" b="1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Mark 6:33ff; Matthew 14:13ff; Luke 9:10ff; John 6:1ff</a:t>
            </a:r>
          </a:p>
          <a:p>
            <a:pPr marL="231775" lvl="0"/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Why were so many people “coming and going”?</a:t>
            </a:r>
          </a:p>
          <a:p>
            <a:pPr marL="463550" lvl="0"/>
            <a:r>
              <a:rPr lang="en-US" sz="2800" b="1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Mark 6:31; John 6:4</a:t>
            </a:r>
          </a:p>
          <a:p>
            <a:pPr marL="231775"/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Why mention the “</a:t>
            </a:r>
            <a:r>
              <a:rPr lang="en-US" sz="4400" b="1" i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green</a:t>
            </a:r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grass”?</a:t>
            </a:r>
          </a:p>
          <a:p>
            <a:pPr marL="463550"/>
            <a:r>
              <a:rPr lang="en-US" sz="2800" b="1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Mark 6:39; John 6:4</a:t>
            </a:r>
          </a:p>
          <a:p>
            <a:pPr marL="231775" lvl="0"/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Why ask </a:t>
            </a:r>
            <a:r>
              <a:rPr lang="en-US" sz="4400" b="1" i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Philip</a:t>
            </a: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where to buy bread?</a:t>
            </a:r>
          </a:p>
          <a:p>
            <a:pPr marL="463550" lvl="0"/>
            <a:r>
              <a:rPr lang="en-US" sz="2800" b="1" dirty="0">
                <a:solidFill>
                  <a:srgbClr val="9ECF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John 6:5; 12:21; 1:44; Luke 9:10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8164302-12ED-73FF-F70D-6903C5822C9B}"/>
              </a:ext>
            </a:extLst>
          </p:cNvPr>
          <p:cNvSpPr/>
          <p:nvPr/>
        </p:nvSpPr>
        <p:spPr>
          <a:xfrm>
            <a:off x="617002" y="161945"/>
            <a:ext cx="7525730" cy="1524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John records that Jesus asked </a:t>
            </a:r>
            <a:r>
              <a:rPr lang="en-US" sz="40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Philip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where to buy bread (Jn. 6:5).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9AFE54-1486-6777-1CF0-B894D108C3CD}"/>
              </a:ext>
            </a:extLst>
          </p:cNvPr>
          <p:cNvSpPr/>
          <p:nvPr/>
        </p:nvSpPr>
        <p:spPr>
          <a:xfrm>
            <a:off x="303167" y="3725457"/>
            <a:ext cx="8153400" cy="1524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Luke records that the feeding of the 5,000 occurred in </a:t>
            </a:r>
            <a:r>
              <a:rPr lang="en-US" sz="4000" b="1" i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Bethsaida</a:t>
            </a: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(Lk. 9:10).</a:t>
            </a:r>
          </a:p>
        </p:txBody>
      </p:sp>
      <p:sp>
        <p:nvSpPr>
          <p:cNvPr id="5" name="Rounded Rectangle 2">
            <a:extLst>
              <a:ext uri="{FF2B5EF4-FFF2-40B4-BE49-F238E27FC236}">
                <a16:creationId xmlns:a16="http://schemas.microsoft.com/office/drawing/2014/main" id="{DB6067FE-2265-C252-77E4-AEBDE11DAA14}"/>
              </a:ext>
            </a:extLst>
          </p:cNvPr>
          <p:cNvSpPr/>
          <p:nvPr/>
        </p:nvSpPr>
        <p:spPr>
          <a:xfrm>
            <a:off x="617002" y="1800466"/>
            <a:ext cx="7525730" cy="1924991"/>
          </a:xfrm>
          <a:prstGeom prst="roundRect">
            <a:avLst/>
          </a:prstGeom>
          <a:gradFill flip="none" rotWithShape="1">
            <a:gsLst>
              <a:gs pos="0">
                <a:schemeClr val="bg1">
                  <a:lumMod val="75000"/>
                  <a:lumOff val="2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lumOff val="2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lumOff val="2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Where was Philip from?</a:t>
            </a:r>
          </a:p>
          <a:p>
            <a:pPr algn="ctr"/>
            <a:r>
              <a:rPr lang="en-US" sz="6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Bethsaida! (Jn. 1:44)</a:t>
            </a:r>
          </a:p>
        </p:txBody>
      </p:sp>
    </p:spTree>
    <p:extLst>
      <p:ext uri="{BB962C8B-B14F-4D97-AF65-F5344CB8AC3E}">
        <p14:creationId xmlns:p14="http://schemas.microsoft.com/office/powerpoint/2010/main" val="281153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FC247-0DA9-DC90-DC87-67E56BAE081B}"/>
              </a:ext>
            </a:extLst>
          </p:cNvPr>
          <p:cNvSpPr txBox="1"/>
          <p:nvPr/>
        </p:nvSpPr>
        <p:spPr>
          <a:xfrm>
            <a:off x="72934" y="47423"/>
            <a:ext cx="861386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rgbClr val="BED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is the meaning or significance of this miracle?</a:t>
            </a:r>
          </a:p>
          <a:p>
            <a:pPr marL="231775"/>
            <a:r>
              <a:rPr lang="en-US" sz="4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“The people saw the sign (</a:t>
            </a:r>
            <a:r>
              <a:rPr lang="en-US" sz="4400" b="1" i="1" spc="-1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sēmeion</a:t>
            </a:r>
            <a:r>
              <a:rPr lang="en-US" sz="4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).”</a:t>
            </a:r>
          </a:p>
          <a:p>
            <a:pPr marL="463550"/>
            <a:r>
              <a:rPr lang="en-US" sz="2800" b="1" dirty="0">
                <a:solidFill>
                  <a:srgbClr val="9ECF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John 6:14</a:t>
            </a:r>
          </a:p>
        </p:txBody>
      </p:sp>
    </p:spTree>
    <p:extLst>
      <p:ext uri="{BB962C8B-B14F-4D97-AF65-F5344CB8AC3E}">
        <p14:creationId xmlns:p14="http://schemas.microsoft.com/office/powerpoint/2010/main" val="173177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FC247-0DA9-DC90-DC87-67E56BAE081B}"/>
              </a:ext>
            </a:extLst>
          </p:cNvPr>
          <p:cNvSpPr txBox="1"/>
          <p:nvPr/>
        </p:nvSpPr>
        <p:spPr>
          <a:xfrm>
            <a:off x="72934" y="47423"/>
            <a:ext cx="86138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rgbClr val="BED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is the meaning or significance of this miracle?</a:t>
            </a:r>
          </a:p>
          <a:p>
            <a:pPr marL="231775"/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“The people saw the sign (</a:t>
            </a:r>
            <a:r>
              <a:rPr lang="en-US" sz="4400" b="1" i="1" spc="-150" dirty="0" err="1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sēmeion</a:t>
            </a:r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).”</a:t>
            </a:r>
          </a:p>
          <a:p>
            <a:pPr marL="463550"/>
            <a:r>
              <a:rPr lang="en-US" sz="2800" b="1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John 6:14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does the bread represent?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ECF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John 6:35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FA84D85-DE3D-D29A-14D9-C888451F9604}"/>
              </a:ext>
            </a:extLst>
          </p:cNvPr>
          <p:cNvSpPr/>
          <p:nvPr/>
        </p:nvSpPr>
        <p:spPr>
          <a:xfrm>
            <a:off x="2044564" y="3686377"/>
            <a:ext cx="10060034" cy="3124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(Jn. 6:35) Jesus declared,</a:t>
            </a:r>
          </a:p>
          <a:p>
            <a:pPr lvl="0" algn="ctr">
              <a:defRPr/>
            </a:pPr>
            <a:r>
              <a:rPr lang="en-US" sz="6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 am the bread of life.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Whoever comes to me will never go hungry.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Whoever believes in me will never be thirsty.”</a:t>
            </a:r>
          </a:p>
        </p:txBody>
      </p:sp>
    </p:spTree>
    <p:extLst>
      <p:ext uri="{BB962C8B-B14F-4D97-AF65-F5344CB8AC3E}">
        <p14:creationId xmlns:p14="http://schemas.microsoft.com/office/powerpoint/2010/main" val="28292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FC247-0DA9-DC90-DC87-67E56BAE081B}"/>
              </a:ext>
            </a:extLst>
          </p:cNvPr>
          <p:cNvSpPr txBox="1"/>
          <p:nvPr/>
        </p:nvSpPr>
        <p:spPr>
          <a:xfrm>
            <a:off x="72934" y="47423"/>
            <a:ext cx="861386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rgbClr val="BED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is the meaning or significance of this miracle?</a:t>
            </a:r>
          </a:p>
          <a:p>
            <a:pPr marL="231775"/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“The people saw the sign (</a:t>
            </a:r>
            <a:r>
              <a:rPr lang="en-US" sz="4400" b="1" i="1" spc="-150" dirty="0" err="1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sēmeion</a:t>
            </a:r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).”</a:t>
            </a:r>
          </a:p>
          <a:p>
            <a:pPr marL="463550"/>
            <a:r>
              <a:rPr lang="en-US" sz="2800" b="1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John 6:14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does the bread represent?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84AE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John 6:35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do the crowds represent?</a:t>
            </a: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ECF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John 6:2, 10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1454E0AA-05C7-ACB3-4A95-5C98CF1DD935}"/>
              </a:ext>
            </a:extLst>
          </p:cNvPr>
          <p:cNvSpPr/>
          <p:nvPr/>
        </p:nvSpPr>
        <p:spPr>
          <a:xfrm>
            <a:off x="304800" y="2586579"/>
            <a:ext cx="9259824" cy="12954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72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Human Condition!</a:t>
            </a:r>
          </a:p>
        </p:txBody>
      </p:sp>
    </p:spTree>
    <p:extLst>
      <p:ext uri="{BB962C8B-B14F-4D97-AF65-F5344CB8AC3E}">
        <p14:creationId xmlns:p14="http://schemas.microsoft.com/office/powerpoint/2010/main" val="334074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844028-AFE6-D5B7-46B3-3F0C42FD710D}"/>
              </a:ext>
            </a:extLst>
          </p:cNvPr>
          <p:cNvSpPr txBox="1"/>
          <p:nvPr/>
        </p:nvSpPr>
        <p:spPr>
          <a:xfrm>
            <a:off x="74567" y="64008"/>
            <a:ext cx="12042866" cy="110799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Is life simply about amusement?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997021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0C3D73-A8C0-7876-59AE-9660308E32FB}"/>
              </a:ext>
            </a:extLst>
          </p:cNvPr>
          <p:cNvSpPr txBox="1"/>
          <p:nvPr/>
        </p:nvSpPr>
        <p:spPr>
          <a:xfrm>
            <a:off x="228600" y="1689080"/>
            <a:ext cx="67056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“I’m not a total monster…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gave you a lot of happiness during your life?”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844028-AFE6-D5B7-46B3-3F0C42FD710D}"/>
              </a:ext>
            </a:extLst>
          </p:cNvPr>
          <p:cNvSpPr txBox="1"/>
          <p:nvPr/>
        </p:nvSpPr>
        <p:spPr>
          <a:xfrm>
            <a:off x="74567" y="64008"/>
            <a:ext cx="12042866" cy="110799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Is life simply about amusement?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56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0C3D73-A8C0-7876-59AE-9660308E32FB}"/>
              </a:ext>
            </a:extLst>
          </p:cNvPr>
          <p:cNvSpPr txBox="1"/>
          <p:nvPr/>
        </p:nvSpPr>
        <p:spPr>
          <a:xfrm>
            <a:off x="228600" y="1689080"/>
            <a:ext cx="670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“I really loved to watch hours and hours of TikTok videos on my phone.”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278E57-9887-D45F-E6F8-C0020976ED5A}"/>
              </a:ext>
            </a:extLst>
          </p:cNvPr>
          <p:cNvSpPr txBox="1"/>
          <p:nvPr/>
        </p:nvSpPr>
        <p:spPr>
          <a:xfrm>
            <a:off x="74567" y="64008"/>
            <a:ext cx="12042866" cy="110799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Is life simply about amusement?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08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0C3D73-A8C0-7876-59AE-9660308E32FB}"/>
              </a:ext>
            </a:extLst>
          </p:cNvPr>
          <p:cNvSpPr txBox="1"/>
          <p:nvPr/>
        </p:nvSpPr>
        <p:spPr>
          <a:xfrm>
            <a:off x="228600" y="1689080"/>
            <a:ext cx="67056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“Knock yourself out…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15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Watch to your heart’s content…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-150" normalizeH="0" baseline="0" noProof="0" dirty="0">
                <a:ln>
                  <a:noFill/>
                </a:ln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Then, I’m going to kill you!”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3D1DDB-24D2-FEC8-0322-EBF0116CCED3}"/>
              </a:ext>
            </a:extLst>
          </p:cNvPr>
          <p:cNvSpPr txBox="1"/>
          <p:nvPr/>
        </p:nvSpPr>
        <p:spPr>
          <a:xfrm>
            <a:off x="74567" y="64008"/>
            <a:ext cx="12042866" cy="110799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Is life simply about amusement?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8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B1390F7-18F5-A778-BEFC-F984E7943A17}"/>
              </a:ext>
            </a:extLst>
          </p:cNvPr>
          <p:cNvSpPr txBox="1"/>
          <p:nvPr/>
        </p:nvSpPr>
        <p:spPr>
          <a:xfrm>
            <a:off x="74567" y="64008"/>
            <a:ext cx="12042866" cy="110799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Does my life have a purpose?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974562"/>
      </p:ext>
    </p:extLst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4D2FE6FF-E851-49FC-971A-F5195DB79C45}"/>
              </a:ext>
            </a:extLst>
          </p:cNvPr>
          <p:cNvSpPr/>
          <p:nvPr/>
        </p:nvSpPr>
        <p:spPr>
          <a:xfrm>
            <a:off x="4343400" y="2133600"/>
            <a:ext cx="7696200" cy="32004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“Meet me here tomorrow at 7am.”</a:t>
            </a:r>
            <a:endParaRPr kumimoji="0" lang="en-US" altLang="en-US" sz="88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38971C-F198-8EE4-8177-B3BA6774783F}"/>
              </a:ext>
            </a:extLst>
          </p:cNvPr>
          <p:cNvSpPr txBox="1"/>
          <p:nvPr/>
        </p:nvSpPr>
        <p:spPr>
          <a:xfrm>
            <a:off x="74567" y="64008"/>
            <a:ext cx="12042866" cy="110799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Does my life have a purpose?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16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5376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6:1) Sometime after this, Jesus crossed to the far shore of the Sea of Galilee (that is, the Sea of Tiberias).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great crowd of people followed Jesus because they saw the signs he had performed by healing the sick.</a:t>
            </a:r>
          </a:p>
        </p:txBody>
      </p:sp>
    </p:spTree>
    <p:extLst>
      <p:ext uri="{BB962C8B-B14F-4D97-AF65-F5344CB8AC3E}">
        <p14:creationId xmlns:p14="http://schemas.microsoft.com/office/powerpoint/2010/main" val="351312035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8">
            <a:extLst>
              <a:ext uri="{FF2B5EF4-FFF2-40B4-BE49-F238E27FC236}">
                <a16:creationId xmlns:a16="http://schemas.microsoft.com/office/drawing/2014/main" id="{4D2FE6FF-E851-49FC-971A-F5195DB79C45}"/>
              </a:ext>
            </a:extLst>
          </p:cNvPr>
          <p:cNvSpPr/>
          <p:nvPr/>
        </p:nvSpPr>
        <p:spPr>
          <a:xfrm>
            <a:off x="4343400" y="2133600"/>
            <a:ext cx="7696200" cy="32004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Would you spend your time and energy to meet a </a:t>
            </a:r>
            <a:r>
              <a:rPr kumimoji="0" lang="en-US" altLang="en-US" sz="48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random stranger</a:t>
            </a:r>
            <a:r>
              <a:rPr kumimoji="0" lang="en-US" alt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at a </a:t>
            </a:r>
            <a:r>
              <a:rPr kumimoji="0" lang="en-US" altLang="en-US" sz="48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random time</a:t>
            </a:r>
            <a:r>
              <a:rPr kumimoji="0" lang="en-US" alt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in a </a:t>
            </a:r>
            <a:r>
              <a:rPr kumimoji="0" lang="en-US" altLang="en-US" sz="4800" b="1" i="1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random place</a:t>
            </a:r>
            <a:r>
              <a:rPr kumimoji="0" lang="en-US" altLang="en-US" sz="48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6000" b="1" i="0" u="none" strike="noStrike" kern="1200" cap="none" spc="-15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E761AB-6902-7E53-9BF1-60F69C37D50D}"/>
              </a:ext>
            </a:extLst>
          </p:cNvPr>
          <p:cNvSpPr txBox="1"/>
          <p:nvPr/>
        </p:nvSpPr>
        <p:spPr>
          <a:xfrm>
            <a:off x="74567" y="64008"/>
            <a:ext cx="12042866" cy="110799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Does my life have a purpose?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2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F18C31-15DE-E27D-73DF-692E364D2EEC}"/>
              </a:ext>
            </a:extLst>
          </p:cNvPr>
          <p:cNvSpPr txBox="1"/>
          <p:nvPr/>
        </p:nvSpPr>
        <p:spPr>
          <a:xfrm>
            <a:off x="74567" y="64008"/>
            <a:ext cx="12042866" cy="110799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Does my life really matter at all?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324164"/>
      </p:ext>
    </p:extLst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F18C31-15DE-E27D-73DF-692E364D2EEC}"/>
              </a:ext>
            </a:extLst>
          </p:cNvPr>
          <p:cNvSpPr txBox="1"/>
          <p:nvPr/>
        </p:nvSpPr>
        <p:spPr>
          <a:xfrm>
            <a:off x="74567" y="64008"/>
            <a:ext cx="12042866" cy="110799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Does my life really matter at all?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74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4ED6386-12DB-5EC5-872B-636F141E9135}"/>
              </a:ext>
            </a:extLst>
          </p:cNvPr>
          <p:cNvSpPr txBox="1"/>
          <p:nvPr/>
        </p:nvSpPr>
        <p:spPr>
          <a:xfrm>
            <a:off x="74567" y="64008"/>
            <a:ext cx="12042866" cy="1107996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Does my life really matter at all?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Picture 4" descr="Tim Berners-Lee - Simple English Wikipedia, the free encyclopedia">
            <a:extLst>
              <a:ext uri="{FF2B5EF4-FFF2-40B4-BE49-F238E27FC236}">
                <a16:creationId xmlns:a16="http://schemas.microsoft.com/office/drawing/2014/main" id="{42CA3920-4EE9-0843-F2CC-B3D19957D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4600" y="233924"/>
            <a:ext cx="5680136" cy="6390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6D473A-755D-DE94-3448-9DD5E8E67A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4" t="15172" r="3620" b="29939"/>
          <a:stretch/>
        </p:blipFill>
        <p:spPr>
          <a:xfrm>
            <a:off x="6324600" y="4419600"/>
            <a:ext cx="5680136" cy="63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39A79F-FECE-44FB-86BB-D2B7746DDC2D}"/>
              </a:ext>
            </a:extLst>
          </p:cNvPr>
          <p:cNvSpPr txBox="1"/>
          <p:nvPr/>
        </p:nvSpPr>
        <p:spPr>
          <a:xfrm>
            <a:off x="76200" y="70009"/>
            <a:ext cx="777239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Sheldon Solomon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(Psychology professor at Skidmore College)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Sheldon Solomon, Jeff Greenberg, and Tom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Pyszczynski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“Tales from the Crypt: On the Role of Death in Life,”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Zygon: Journal of Religion and Science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33, no. 1 (March 1998): 12.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62590A-4528-40EC-B22C-EAB7F6302DF4}"/>
              </a:ext>
            </a:extLst>
          </p:cNvPr>
          <p:cNvSpPr txBox="1"/>
          <p:nvPr/>
        </p:nvSpPr>
        <p:spPr>
          <a:xfrm>
            <a:off x="76200" y="2949476"/>
            <a:ext cx="77723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Humans would be riddled with abject terror if they were constantly plagued by the ongoing awareness of their vulnerability and mortality.</a:t>
            </a:r>
          </a:p>
        </p:txBody>
      </p:sp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1AF1C99F-BEC6-A29E-5D35-BF38252997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798" y="0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0061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62590A-4528-40EC-B22C-EAB7F6302DF4}"/>
              </a:ext>
            </a:extLst>
          </p:cNvPr>
          <p:cNvSpPr txBox="1"/>
          <p:nvPr/>
        </p:nvSpPr>
        <p:spPr>
          <a:xfrm>
            <a:off x="76200" y="2949476"/>
            <a:ext cx="77723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[Humans would be] twitching blobs of biological protoplasm completely perfused with anxiety and unable to effectively respond to the demands of their immediate surroundings.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C8FBF-9E2C-04C7-B51A-9579ABA8189A}"/>
              </a:ext>
            </a:extLst>
          </p:cNvPr>
          <p:cNvSpPr txBox="1"/>
          <p:nvPr/>
        </p:nvSpPr>
        <p:spPr>
          <a:xfrm>
            <a:off x="76200" y="70009"/>
            <a:ext cx="7772398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Sheldon Solomon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(Psychology professor at Skidmore College)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9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Sheldon Solomon, Jeff Greenberg, and Tom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Pyszczynski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“Tales from the Crypt: On the Role of Death in Life,”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Zygon: Journal of Religion and Science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9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33, no. 1 (March 1998): 12.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3D6BEA0A-9991-B796-72F6-F52E3B32BE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4798" y="0"/>
            <a:ext cx="4267200" cy="6858000"/>
          </a:xfrm>
          <a:prstGeom prst="rect">
            <a:avLst/>
          </a:prstGeom>
        </p:spPr>
      </p:pic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99B974ED-0233-C93D-FE4D-DA0C7A9C7043}"/>
              </a:ext>
            </a:extLst>
          </p:cNvPr>
          <p:cNvSpPr/>
          <p:nvPr/>
        </p:nvSpPr>
        <p:spPr>
          <a:xfrm>
            <a:off x="2047177" y="-32795"/>
            <a:ext cx="10068623" cy="313199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en-US" sz="44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Does the Fear of Death lead to Distraction?</a:t>
            </a:r>
          </a:p>
          <a:p>
            <a:pPr marL="234950" lvl="0">
              <a:defRPr/>
            </a:pPr>
            <a:r>
              <a:rPr lang="en-US" alt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#1. Given a flyer to help with </a:t>
            </a:r>
            <a:r>
              <a:rPr lang="en-US" altLang="en-US" sz="36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“back pain.”</a:t>
            </a:r>
          </a:p>
          <a:p>
            <a:pPr marL="234950" lvl="0">
              <a:defRPr/>
            </a:pPr>
            <a:r>
              <a:rPr lang="en-US" alt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#2. Given a flyer to help with </a:t>
            </a:r>
            <a:r>
              <a:rPr lang="en-US" altLang="en-US" sz="3600" b="1" u="sng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“fear of death.”</a:t>
            </a:r>
          </a:p>
          <a:p>
            <a:pPr marL="234950" lvl="0">
              <a:defRPr/>
            </a:pPr>
            <a:r>
              <a:rPr lang="en-US" altLang="en-US" sz="3600" b="1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“Alcoholic or non-alcoholic beverage?”</a:t>
            </a:r>
          </a:p>
          <a:p>
            <a:pPr marL="457200" lvl="0">
              <a:defRPr/>
            </a:pPr>
            <a:r>
              <a:rPr lang="en-US" altLang="en-US" sz="2000" b="1" dirty="0" err="1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Tsachi</a:t>
            </a:r>
            <a:r>
              <a:rPr lang="en-US" altLang="en-US" sz="20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Ein-</a:t>
            </a:r>
            <a:r>
              <a:rPr lang="en-US" altLang="en-US" sz="2000" b="1" dirty="0" err="1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Dor</a:t>
            </a:r>
            <a:r>
              <a:rPr lang="en-US" altLang="en-US" sz="20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et al., “Implicit Death Primes Increase Alcohol Consumption,” </a:t>
            </a:r>
            <a:r>
              <a:rPr lang="en-US" altLang="en-US" sz="2000" b="1" i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Health Psychology</a:t>
            </a:r>
            <a:r>
              <a:rPr lang="en-US" altLang="en-US" sz="2000" b="1" dirty="0"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33, no. 7 (2013): 748-51.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64B208-99F4-D47D-ED87-4969B2BEF7C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2000" y="2602920"/>
            <a:ext cx="4513801" cy="25191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11C151-A5D7-9459-AD51-A8C42783D0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81360" y="541191"/>
            <a:ext cx="1452163" cy="103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7471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62590A-4528-40EC-B22C-EAB7F6302DF4}"/>
              </a:ext>
            </a:extLst>
          </p:cNvPr>
          <p:cNvSpPr txBox="1"/>
          <p:nvPr/>
        </p:nvSpPr>
        <p:spPr>
          <a:xfrm>
            <a:off x="76200" y="2438400"/>
            <a:ext cx="77723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Some facts about me: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 think I am a broken person.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 seriously question the road my life has taken and I endlessly rehash the compromises I have made in my life.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C8FBF-9E2C-04C7-B51A-9579ABA8189A}"/>
              </a:ext>
            </a:extLst>
          </p:cNvPr>
          <p:cNvSpPr txBox="1"/>
          <p:nvPr/>
        </p:nvSpPr>
        <p:spPr>
          <a:xfrm>
            <a:off x="76200" y="70009"/>
            <a:ext cx="77723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Douglas Coupland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(Novelist and Artist)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Douglas Coupland,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Life After God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(London: Touchstone Books, 1994), 355-360.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FB186B-FAE8-BE95-82C6-53C5E4DEA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797" y="0"/>
            <a:ext cx="4267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487340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62590A-4528-40EC-B22C-EAB7F6302DF4}"/>
              </a:ext>
            </a:extLst>
          </p:cNvPr>
          <p:cNvSpPr txBox="1"/>
          <p:nvPr/>
        </p:nvSpPr>
        <p:spPr>
          <a:xfrm>
            <a:off x="76200" y="2438400"/>
            <a:ext cx="77723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 have an unsecure and vaguely crappy job with an amoral corporation so that I don’t have to worry about money.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C8FBF-9E2C-04C7-B51A-9579ABA8189A}"/>
              </a:ext>
            </a:extLst>
          </p:cNvPr>
          <p:cNvSpPr txBox="1"/>
          <p:nvPr/>
        </p:nvSpPr>
        <p:spPr>
          <a:xfrm>
            <a:off x="76200" y="70009"/>
            <a:ext cx="77723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Douglas Coupland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(Novelist and Artist)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Douglas Coupland,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Life After God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(London: Touchstone Books, 1994), 355-360.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FB186B-FAE8-BE95-82C6-53C5E4DEA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797" y="0"/>
            <a:ext cx="4267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96904"/>
      </p:ext>
    </p:extLst>
  </p:cSld>
  <p:clrMapOvr>
    <a:masterClrMapping/>
  </p:clrMapOvr>
  <p:transition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62590A-4528-40EC-B22C-EAB7F6302DF4}"/>
              </a:ext>
            </a:extLst>
          </p:cNvPr>
          <p:cNvSpPr txBox="1"/>
          <p:nvPr/>
        </p:nvSpPr>
        <p:spPr>
          <a:xfrm>
            <a:off x="76200" y="2438400"/>
            <a:ext cx="77723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put up with halfway relationships so as not to have to worry about loneliness.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C8FBF-9E2C-04C7-B51A-9579ABA8189A}"/>
              </a:ext>
            </a:extLst>
          </p:cNvPr>
          <p:cNvSpPr txBox="1"/>
          <p:nvPr/>
        </p:nvSpPr>
        <p:spPr>
          <a:xfrm>
            <a:off x="76200" y="70009"/>
            <a:ext cx="77723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Douglas Coupland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(Novelist and Artist)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Douglas Coupland,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Life After God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(London: Touchstone Books, 1994), 355-360.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FB186B-FAE8-BE95-82C6-53C5E4DEA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797" y="0"/>
            <a:ext cx="4267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539755"/>
      </p:ext>
    </p:extLst>
  </p:cSld>
  <p:clrMapOvr>
    <a:masterClrMapping/>
  </p:clrMapOvr>
  <p:transition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62590A-4528-40EC-B22C-EAB7F6302DF4}"/>
              </a:ext>
            </a:extLst>
          </p:cNvPr>
          <p:cNvSpPr txBox="1"/>
          <p:nvPr/>
        </p:nvSpPr>
        <p:spPr>
          <a:xfrm>
            <a:off x="76200" y="2438400"/>
            <a:ext cx="777239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have lost the ability to recapture the purer feelings of my younger years in exchange for a streamlined narrow-mindedness that I assumed would propel me to “the top.”</a:t>
            </a:r>
          </a:p>
          <a:p>
            <a:pPr algn="ctr"/>
            <a:r>
              <a:rPr lang="en-US" sz="60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a joke.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C8FBF-9E2C-04C7-B51A-9579ABA8189A}"/>
              </a:ext>
            </a:extLst>
          </p:cNvPr>
          <p:cNvSpPr txBox="1"/>
          <p:nvPr/>
        </p:nvSpPr>
        <p:spPr>
          <a:xfrm>
            <a:off x="76200" y="70009"/>
            <a:ext cx="77723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Douglas Coupland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(Novelist and Artist)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Douglas Coupland,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Life After God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(London: Touchstone Books, 1994), 355-360.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FB186B-FAE8-BE95-82C6-53C5E4DEA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797" y="0"/>
            <a:ext cx="4267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559398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5376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6:1) </a:t>
            </a:r>
            <a:r>
              <a:rPr lang="en-US" sz="4400" b="1" spc="-150" dirty="0" err="1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Some time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after this, Jesus crossed to the far shore of the Sea of Galilee (that is, the Sea of Tiberias).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 great crowd of people followed Jesus because they saw the signs he had performed by healing the sick.</a:t>
            </a:r>
          </a:p>
        </p:txBody>
      </p:sp>
      <p:sp>
        <p:nvSpPr>
          <p:cNvPr id="4" name="Rounded Rectangle 2">
            <a:extLst>
              <a:ext uri="{FF2B5EF4-FFF2-40B4-BE49-F238E27FC236}">
                <a16:creationId xmlns:a16="http://schemas.microsoft.com/office/drawing/2014/main" id="{E5EB0184-7541-B10F-6C6D-E5C2321A9455}"/>
              </a:ext>
            </a:extLst>
          </p:cNvPr>
          <p:cNvSpPr/>
          <p:nvPr/>
        </p:nvSpPr>
        <p:spPr>
          <a:xfrm>
            <a:off x="6324600" y="1524000"/>
            <a:ext cx="5489666" cy="48768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Grieving</a:t>
            </a:r>
          </a:p>
          <a:p>
            <a:pPr lvl="0" algn="ctr">
              <a:defRPr/>
            </a:pP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(Mt. 14:13) John the Baptist had just been beheaded.</a:t>
            </a:r>
          </a:p>
          <a:p>
            <a:pPr lvl="0" algn="ctr"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Hungry</a:t>
            </a:r>
          </a:p>
          <a:p>
            <a:pPr lvl="0" algn="ctr">
              <a:defRPr/>
            </a:pP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(Mk. 6:31) “The disciples did not even have a chance to eat.”</a:t>
            </a:r>
          </a:p>
          <a:p>
            <a:pPr lvl="0" algn="ctr"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Tired</a:t>
            </a:r>
          </a:p>
          <a:p>
            <a:pPr lvl="0" algn="ctr">
              <a:defRPr/>
            </a:pP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(Mk. 6:35) “By this time it was late in the day…”</a:t>
            </a:r>
          </a:p>
        </p:txBody>
      </p:sp>
    </p:spTree>
    <p:extLst>
      <p:ext uri="{BB962C8B-B14F-4D97-AF65-F5344CB8AC3E}">
        <p14:creationId xmlns:p14="http://schemas.microsoft.com/office/powerpoint/2010/main" val="119366854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62590A-4528-40EC-B22C-EAB7F6302DF4}"/>
              </a:ext>
            </a:extLst>
          </p:cNvPr>
          <p:cNvSpPr txBox="1"/>
          <p:nvPr/>
        </p:nvSpPr>
        <p:spPr>
          <a:xfrm>
            <a:off x="76200" y="2438400"/>
            <a:ext cx="77723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Compromise is said to be the way of the world and yet I find myself feeling sick trying to accept what it has done to me:</a:t>
            </a:r>
          </a:p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little yellow pills, the lost sleep.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C8FBF-9E2C-04C7-B51A-9579ABA8189A}"/>
              </a:ext>
            </a:extLst>
          </p:cNvPr>
          <p:cNvSpPr txBox="1"/>
          <p:nvPr/>
        </p:nvSpPr>
        <p:spPr>
          <a:xfrm>
            <a:off x="76200" y="70009"/>
            <a:ext cx="77723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Douglas Coupland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(Novelist and Artist)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Douglas Coupland,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Life After God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(London: Touchstone Books, 1994), 355-360.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FB186B-FAE8-BE95-82C6-53C5E4DEA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797" y="0"/>
            <a:ext cx="4267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25364"/>
      </p:ext>
    </p:extLst>
  </p:cSld>
  <p:clrMapOvr>
    <a:masterClrMapping/>
  </p:clrMapOvr>
  <p:transition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62590A-4528-40EC-B22C-EAB7F6302DF4}"/>
              </a:ext>
            </a:extLst>
          </p:cNvPr>
          <p:cNvSpPr txBox="1"/>
          <p:nvPr/>
        </p:nvSpPr>
        <p:spPr>
          <a:xfrm>
            <a:off x="76200" y="2438400"/>
            <a:ext cx="77723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This is not to say my life is bad.</a:t>
            </a:r>
          </a:p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know it isn’t... but my life is not what I expected it might have been when I was younger.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C8FBF-9E2C-04C7-B51A-9579ABA8189A}"/>
              </a:ext>
            </a:extLst>
          </p:cNvPr>
          <p:cNvSpPr txBox="1"/>
          <p:nvPr/>
        </p:nvSpPr>
        <p:spPr>
          <a:xfrm>
            <a:off x="76200" y="70009"/>
            <a:ext cx="77723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Douglas Coupland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(Novelist and Artist)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Douglas Coupland,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Life After God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(London: Touchstone Books, 1994), 355-360.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FB186B-FAE8-BE95-82C6-53C5E4DEA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797" y="0"/>
            <a:ext cx="4267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56895"/>
      </p:ext>
    </p:extLst>
  </p:cSld>
  <p:clrMapOvr>
    <a:masterClrMapping/>
  </p:clrMapOvr>
  <p:transition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62590A-4528-40EC-B22C-EAB7F6302DF4}"/>
              </a:ext>
            </a:extLst>
          </p:cNvPr>
          <p:cNvSpPr txBox="1"/>
          <p:nvPr/>
        </p:nvSpPr>
        <p:spPr>
          <a:xfrm>
            <a:off x="76200" y="2438400"/>
            <a:ext cx="777239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don’t feel sorry for myself in any way. I am merely coming to grips with what I know the world is truly like…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C8FBF-9E2C-04C7-B51A-9579ABA8189A}"/>
              </a:ext>
            </a:extLst>
          </p:cNvPr>
          <p:cNvSpPr txBox="1"/>
          <p:nvPr/>
        </p:nvSpPr>
        <p:spPr>
          <a:xfrm>
            <a:off x="76200" y="70009"/>
            <a:ext cx="77723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Douglas Coupland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(Novelist and Artist)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Douglas Coupland,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Life After God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(London: Touchstone Books, 1994), 355-360.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FB186B-FAE8-BE95-82C6-53C5E4DEA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797" y="0"/>
            <a:ext cx="4267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63565"/>
      </p:ext>
    </p:extLst>
  </p:cSld>
  <p:clrMapOvr>
    <a:masterClrMapping/>
  </p:clrMapOvr>
  <p:transition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62590A-4528-40EC-B22C-EAB7F6302DF4}"/>
              </a:ext>
            </a:extLst>
          </p:cNvPr>
          <p:cNvSpPr txBox="1"/>
          <p:nvPr/>
        </p:nvSpPr>
        <p:spPr>
          <a:xfrm>
            <a:off x="76200" y="2438400"/>
            <a:ext cx="777239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Now—here is my secret…</a:t>
            </a:r>
          </a:p>
          <a:p>
            <a:pPr algn="ctr"/>
            <a:r>
              <a:rPr lang="en-US" sz="5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My secret is that I need God</a:t>
            </a:r>
          </a:p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—that I am sick and can no longer make it alone.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C8FBF-9E2C-04C7-B51A-9579ABA8189A}"/>
              </a:ext>
            </a:extLst>
          </p:cNvPr>
          <p:cNvSpPr txBox="1"/>
          <p:nvPr/>
        </p:nvSpPr>
        <p:spPr>
          <a:xfrm>
            <a:off x="76200" y="70009"/>
            <a:ext cx="77723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Douglas Coupland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(Novelist and Artist)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Douglas Coupland,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Life After God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(London: Touchstone Books, 1994), 355-360.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FB186B-FAE8-BE95-82C6-53C5E4DEA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797" y="0"/>
            <a:ext cx="4267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3282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62590A-4528-40EC-B22C-EAB7F6302DF4}"/>
              </a:ext>
            </a:extLst>
          </p:cNvPr>
          <p:cNvSpPr txBox="1"/>
          <p:nvPr/>
        </p:nvSpPr>
        <p:spPr>
          <a:xfrm>
            <a:off x="76200" y="2438400"/>
            <a:ext cx="77723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need God to help me give, because I no longer seem to be capable of giving; </a:t>
            </a:r>
            <a:r>
              <a:rPr lang="en-US" sz="4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 help me be kind, as I no longer seem capable of kindness; to help me love, as I seem beyond being able to love.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C8FBF-9E2C-04C7-B51A-9579ABA8189A}"/>
              </a:ext>
            </a:extLst>
          </p:cNvPr>
          <p:cNvSpPr txBox="1"/>
          <p:nvPr/>
        </p:nvSpPr>
        <p:spPr>
          <a:xfrm>
            <a:off x="76200" y="70009"/>
            <a:ext cx="77723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Douglas Coupland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(Novelist and Artist)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Douglas Coupland,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Life After God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(London: Touchstone Books, 1994), 355-360.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FB186B-FAE8-BE95-82C6-53C5E4DEA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797" y="0"/>
            <a:ext cx="4267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014804"/>
      </p:ext>
    </p:extLst>
  </p:cSld>
  <p:clrMapOvr>
    <a:masterClrMapping/>
  </p:clrMapOvr>
  <p:transition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62590A-4528-40EC-B22C-EAB7F6302DF4}"/>
              </a:ext>
            </a:extLst>
          </p:cNvPr>
          <p:cNvSpPr txBox="1"/>
          <p:nvPr/>
        </p:nvSpPr>
        <p:spPr>
          <a:xfrm>
            <a:off x="76200" y="2438400"/>
            <a:ext cx="77723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need God to help me give, because I no longer seem to be capable of giving; to help me be kind, as I no longer seem capable of kindness; </a:t>
            </a:r>
            <a:r>
              <a:rPr lang="en-US" sz="4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 help me love, as I seem beyond being able to love.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C8FBF-9E2C-04C7-B51A-9579ABA8189A}"/>
              </a:ext>
            </a:extLst>
          </p:cNvPr>
          <p:cNvSpPr txBox="1"/>
          <p:nvPr/>
        </p:nvSpPr>
        <p:spPr>
          <a:xfrm>
            <a:off x="76200" y="70009"/>
            <a:ext cx="77723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Douglas Coupland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(Novelist and Artist)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Douglas Coupland,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Life After God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(London: Touchstone Books, 1994), 355-360.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FB186B-FAE8-BE95-82C6-53C5E4DEA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797" y="0"/>
            <a:ext cx="4267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683483"/>
      </p:ext>
    </p:extLst>
  </p:cSld>
  <p:clrMapOvr>
    <a:masterClrMapping/>
  </p:clrMapOvr>
  <p:transition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62590A-4528-40EC-B22C-EAB7F6302DF4}"/>
              </a:ext>
            </a:extLst>
          </p:cNvPr>
          <p:cNvSpPr txBox="1"/>
          <p:nvPr/>
        </p:nvSpPr>
        <p:spPr>
          <a:xfrm>
            <a:off x="76200" y="2438400"/>
            <a:ext cx="77723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need God to help me give, because I no longer seem to be capable of giving; to help me be kind, as I no longer seem capable of kindness; to help me love, as I seem beyond being able to love.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C8FBF-9E2C-04C7-B51A-9579ABA8189A}"/>
              </a:ext>
            </a:extLst>
          </p:cNvPr>
          <p:cNvSpPr txBox="1"/>
          <p:nvPr/>
        </p:nvSpPr>
        <p:spPr>
          <a:xfrm>
            <a:off x="76200" y="70009"/>
            <a:ext cx="77723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Douglas Coupland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(Novelist and Artist)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Douglas Coupland,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Life After God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(London: Touchstone Books, 1994), 355-360.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FB186B-FAE8-BE95-82C6-53C5E4DEA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797" y="0"/>
            <a:ext cx="4267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591457"/>
      </p:ext>
    </p:extLst>
  </p:cSld>
  <p:clrMapOvr>
    <a:masterClrMapping/>
  </p:clrMapOvr>
  <p:transition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3CF42C5-DD46-4C01-91A9-FEBD4BD4D79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62590A-4528-40EC-B22C-EAB7F6302DF4}"/>
              </a:ext>
            </a:extLst>
          </p:cNvPr>
          <p:cNvSpPr txBox="1"/>
          <p:nvPr/>
        </p:nvSpPr>
        <p:spPr>
          <a:xfrm>
            <a:off x="76200" y="2438400"/>
            <a:ext cx="777239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pc="-15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 need God to help me give, because I no longer seem to be capable of giving; to help me be kind, as I no longer seem capable of kindness; to help me love, as I seem beyond being able to love.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C8FBF-9E2C-04C7-B51A-9579ABA8189A}"/>
              </a:ext>
            </a:extLst>
          </p:cNvPr>
          <p:cNvSpPr txBox="1"/>
          <p:nvPr/>
        </p:nvSpPr>
        <p:spPr>
          <a:xfrm>
            <a:off x="76200" y="70009"/>
            <a:ext cx="777239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Douglas Coupland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(Novelist and Artist)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Douglas Coupland,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Life After God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(London: Touchstone Books, 1994), 355-360.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FB186B-FAE8-BE95-82C6-53C5E4DEAD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4797" y="0"/>
            <a:ext cx="4267204" cy="6858000"/>
          </a:xfrm>
          <a:prstGeom prst="rect">
            <a:avLst/>
          </a:prstGeom>
        </p:spPr>
      </p:pic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8DD58FC6-6B95-3D10-B015-840CEC33A9BC}"/>
              </a:ext>
            </a:extLst>
          </p:cNvPr>
          <p:cNvSpPr/>
          <p:nvPr/>
        </p:nvSpPr>
        <p:spPr>
          <a:xfrm>
            <a:off x="1828800" y="1371600"/>
            <a:ext cx="10060034" cy="31242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(Jn. 6:35) Jesus declared,</a:t>
            </a:r>
          </a:p>
          <a:p>
            <a:pPr lvl="0" algn="ctr">
              <a:defRPr/>
            </a:pPr>
            <a:r>
              <a:rPr lang="en-US" sz="66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“I am the bread of life.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Whoever comes to me will never go hungry.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Whoever believes in me will never be thirsty.”</a:t>
            </a:r>
          </a:p>
        </p:txBody>
      </p:sp>
    </p:spTree>
    <p:extLst>
      <p:ext uri="{BB962C8B-B14F-4D97-AF65-F5344CB8AC3E}">
        <p14:creationId xmlns:p14="http://schemas.microsoft.com/office/powerpoint/2010/main" val="2059964895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FC247-0DA9-DC90-DC87-67E56BAE081B}"/>
              </a:ext>
            </a:extLst>
          </p:cNvPr>
          <p:cNvSpPr txBox="1"/>
          <p:nvPr/>
        </p:nvSpPr>
        <p:spPr>
          <a:xfrm>
            <a:off x="72934" y="47423"/>
            <a:ext cx="861386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rgbClr val="BED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is the meaning or significance of this miracle?</a:t>
            </a:r>
          </a:p>
          <a:p>
            <a:pPr marL="231775"/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“The people saw the sign (</a:t>
            </a:r>
            <a:r>
              <a:rPr lang="en-US" sz="4400" b="1" i="1" spc="-150" dirty="0" err="1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sēmeion</a:t>
            </a:r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).”</a:t>
            </a:r>
          </a:p>
          <a:p>
            <a:pPr marL="463550"/>
            <a:r>
              <a:rPr lang="en-US" sz="2800" b="1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John 6:14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does the bread represent?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84AE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John 6:35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do the crowds represent?</a:t>
            </a: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ECF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John 6:2, 10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32601FF-31C0-B2C8-BF67-D6D50D7ECB54}"/>
              </a:ext>
            </a:extLst>
          </p:cNvPr>
          <p:cNvSpPr/>
          <p:nvPr/>
        </p:nvSpPr>
        <p:spPr>
          <a:xfrm>
            <a:off x="304800" y="2592441"/>
            <a:ext cx="9259824" cy="12954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72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Human Condition!</a:t>
            </a:r>
          </a:p>
        </p:txBody>
      </p:sp>
    </p:spTree>
    <p:extLst>
      <p:ext uri="{BB962C8B-B14F-4D97-AF65-F5344CB8AC3E}">
        <p14:creationId xmlns:p14="http://schemas.microsoft.com/office/powerpoint/2010/main" val="2632745175"/>
      </p:ext>
    </p:extLst>
  </p:cSld>
  <p:clrMapOvr>
    <a:masterClrMapping/>
  </p:clrMapOvr>
  <p:transition spd="slow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FC247-0DA9-DC90-DC87-67E56BAE081B}"/>
              </a:ext>
            </a:extLst>
          </p:cNvPr>
          <p:cNvSpPr txBox="1"/>
          <p:nvPr/>
        </p:nvSpPr>
        <p:spPr>
          <a:xfrm>
            <a:off x="72934" y="47423"/>
            <a:ext cx="861386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rgbClr val="BED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is the meaning or significance of this miracle?</a:t>
            </a:r>
          </a:p>
          <a:p>
            <a:pPr marL="231775"/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“The people saw the sign (</a:t>
            </a:r>
            <a:r>
              <a:rPr lang="en-US" sz="4400" b="1" i="1" spc="-150" dirty="0" err="1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sēmeion</a:t>
            </a:r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).”</a:t>
            </a:r>
          </a:p>
          <a:p>
            <a:pPr marL="463550"/>
            <a:r>
              <a:rPr lang="en-US" sz="2800" b="1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John 6:14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does the bread represent?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84AE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John 6:35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do the crowds represent?</a:t>
            </a: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John 6:2, 10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Why did Jesus utilize the disciples?</a:t>
            </a: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9ECF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Matthew 14:19; Mark 6:41; Luke 9:16</a:t>
            </a:r>
          </a:p>
        </p:txBody>
      </p:sp>
    </p:spTree>
    <p:extLst>
      <p:ext uri="{BB962C8B-B14F-4D97-AF65-F5344CB8AC3E}">
        <p14:creationId xmlns:p14="http://schemas.microsoft.com/office/powerpoint/2010/main" val="286270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537666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6:3) Then Jesus went up on a mountainside and sat down with his disciples.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 Jewish Passover Festival was near.</a:t>
            </a:r>
          </a:p>
        </p:txBody>
      </p:sp>
    </p:spTree>
    <p:extLst>
      <p:ext uri="{BB962C8B-B14F-4D97-AF65-F5344CB8AC3E}">
        <p14:creationId xmlns:p14="http://schemas.microsoft.com/office/powerpoint/2010/main" val="149573313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46FC247-0DA9-DC90-DC87-67E56BAE081B}"/>
              </a:ext>
            </a:extLst>
          </p:cNvPr>
          <p:cNvSpPr txBox="1"/>
          <p:nvPr/>
        </p:nvSpPr>
        <p:spPr>
          <a:xfrm>
            <a:off x="72934" y="47423"/>
            <a:ext cx="861386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>
                <a:solidFill>
                  <a:srgbClr val="BEDEE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is the meaning or significance of this miracle?</a:t>
            </a:r>
          </a:p>
          <a:p>
            <a:pPr marL="231775"/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“The people saw the sign (</a:t>
            </a:r>
            <a:r>
              <a:rPr lang="en-US" sz="4400" b="1" i="1" spc="-150" dirty="0" err="1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sēmeion</a:t>
            </a:r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).”</a:t>
            </a:r>
          </a:p>
          <a:p>
            <a:pPr marL="463550"/>
            <a:r>
              <a:rPr lang="en-US" sz="2800" b="1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John 6:14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What does the bread represent?</a:t>
            </a:r>
            <a:endParaRPr kumimoji="0" lang="en-US" sz="4400" b="1" i="0" u="none" strike="noStrike" kern="1200" cap="none" spc="-150" normalizeH="0" baseline="0" noProof="0" dirty="0">
              <a:ln>
                <a:noFill/>
              </a:ln>
              <a:solidFill>
                <a:srgbClr val="84AE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John 6:35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What do the crowds represent?</a:t>
            </a: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John 6:2, 10</a:t>
            </a:r>
          </a:p>
          <a:p>
            <a:pPr marL="23177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Why did Jesus utilize the disciples?</a:t>
            </a:r>
          </a:p>
          <a:p>
            <a:pPr marL="4635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srgbClr val="9ECFD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Matthew 14:19; Mark 6:41; Luke 9:16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7A69163-49DB-002E-FA2E-D72678699373}"/>
              </a:ext>
            </a:extLst>
          </p:cNvPr>
          <p:cNvSpPr/>
          <p:nvPr/>
        </p:nvSpPr>
        <p:spPr>
          <a:xfrm>
            <a:off x="4572000" y="283077"/>
            <a:ext cx="7010400" cy="57150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800" b="1" spc="-15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God uses human agency</a:t>
            </a:r>
          </a:p>
          <a:p>
            <a:pPr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There’s never a good time to serve others.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They were grieving (Mt. 14:13), hungry (Mk. 6:31), and tired (Mk. 6:35).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 feels awkward giving so little.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How did Andrew feel?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The issue is not ability, but availability.</a:t>
            </a:r>
          </a:p>
          <a:p>
            <a:pPr lvl="0" algn="ctr">
              <a:defRPr/>
            </a:pPr>
            <a:r>
              <a:rPr lang="en-US" sz="40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They received 12 full baskets!</a:t>
            </a:r>
          </a:p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John 6:13</a:t>
            </a:r>
          </a:p>
        </p:txBody>
      </p:sp>
    </p:spTree>
    <p:extLst>
      <p:ext uri="{BB962C8B-B14F-4D97-AF65-F5344CB8AC3E}">
        <p14:creationId xmlns:p14="http://schemas.microsoft.com/office/powerpoint/2010/main" val="200927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and white text on a black background&#10;&#10;Description automatically generated">
            <a:extLst>
              <a:ext uri="{FF2B5EF4-FFF2-40B4-BE49-F238E27FC236}">
                <a16:creationId xmlns:a16="http://schemas.microsoft.com/office/drawing/2014/main" id="{73F58CF7-3198-1D30-ABB0-90D67C9FD0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7431"/>
            <a:ext cx="6811483" cy="614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7230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53766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6:5) Jesus looked up and saw a </a:t>
            </a:r>
            <a:r>
              <a:rPr lang="en-US" sz="4400" b="1" u="sng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great crowd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coming toward him.</a:t>
            </a:r>
            <a:endParaRPr lang="en-US" sz="1600" b="1" spc="-150" dirty="0">
              <a:solidFill>
                <a:schemeClr val="accent5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ounded Rectangle 2">
            <a:extLst>
              <a:ext uri="{FF2B5EF4-FFF2-40B4-BE49-F238E27FC236}">
                <a16:creationId xmlns:a16="http://schemas.microsoft.com/office/drawing/2014/main" id="{D4350075-D82C-49FD-156C-09C969B10FA0}"/>
              </a:ext>
            </a:extLst>
          </p:cNvPr>
          <p:cNvSpPr/>
          <p:nvPr/>
        </p:nvSpPr>
        <p:spPr>
          <a:xfrm>
            <a:off x="137160" y="1676400"/>
            <a:ext cx="5257800" cy="204401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ctr">
              <a:defRPr/>
            </a:pPr>
            <a:r>
              <a:rPr lang="en-US" sz="4400" b="1" spc="-15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5,000 men plus women and children!</a:t>
            </a:r>
          </a:p>
          <a:p>
            <a:pPr lvl="0" algn="ctr">
              <a:defRPr/>
            </a:pP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Verse 10. Matthew 14:21</a:t>
            </a:r>
          </a:p>
        </p:txBody>
      </p:sp>
      <p:pic>
        <p:nvPicPr>
          <p:cNvPr id="2" name="Picture 1" descr="A large arena with a stage and seats&#10;&#10;Description automatically generated with medium confidence">
            <a:extLst>
              <a:ext uri="{FF2B5EF4-FFF2-40B4-BE49-F238E27FC236}">
                <a16:creationId xmlns:a16="http://schemas.microsoft.com/office/drawing/2014/main" id="{EAB4262B-B448-C93B-EB59-0740C811EA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3333" r="2051" b="3333"/>
          <a:stretch/>
        </p:blipFill>
        <p:spPr>
          <a:xfrm>
            <a:off x="3132738" y="1506165"/>
            <a:ext cx="8830663" cy="518724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8249639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537666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6:5) </a:t>
            </a:r>
            <a:r>
              <a:rPr lang="en-US" sz="4400" b="1" spc="-150" dirty="0">
                <a:solidFill>
                  <a:srgbClr val="84AE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 looked up and saw a great crowd coming toward him.</a:t>
            </a:r>
            <a:endParaRPr lang="en-US" sz="1600" b="1" spc="-150" dirty="0">
              <a:solidFill>
                <a:srgbClr val="84AE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 said to Philip,</a:t>
            </a:r>
          </a:p>
          <a:p>
            <a:r>
              <a:rPr lang="en-US" sz="5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“Where shall we buy bread for these people to eat?”</a:t>
            </a:r>
          </a:p>
          <a:p>
            <a:r>
              <a:rPr lang="en-US" sz="4400" b="1" spc="-150" baseline="3000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 </a:t>
            </a:r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Jesus asked this only to test him, for he already had in mind what he was going to do.</a:t>
            </a:r>
          </a:p>
        </p:txBody>
      </p:sp>
    </p:spTree>
    <p:extLst>
      <p:ext uri="{BB962C8B-B14F-4D97-AF65-F5344CB8AC3E}">
        <p14:creationId xmlns:p14="http://schemas.microsoft.com/office/powerpoint/2010/main" val="94090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853766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6:7) Philip answered him,</a:t>
            </a:r>
          </a:p>
          <a:p>
            <a:r>
              <a:rPr lang="en-US" sz="5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“It would take more than half a year’s wages to buy enough bread for each one to have a bite!”</a:t>
            </a:r>
          </a:p>
        </p:txBody>
      </p:sp>
    </p:spTree>
    <p:extLst>
      <p:ext uri="{BB962C8B-B14F-4D97-AF65-F5344CB8AC3E}">
        <p14:creationId xmlns:p14="http://schemas.microsoft.com/office/powerpoint/2010/main" val="244123731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C289AC-7973-876C-852D-6BFF7F95073D}"/>
              </a:ext>
            </a:extLst>
          </p:cNvPr>
          <p:cNvSpPr txBox="1"/>
          <p:nvPr/>
        </p:nvSpPr>
        <p:spPr>
          <a:xfrm>
            <a:off x="72934" y="59615"/>
            <a:ext cx="762326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pc="-150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(Jn. 6:8) Another of his disciples, Andrew, Simon Peter’s brother, spoke up, </a:t>
            </a:r>
          </a:p>
          <a:p>
            <a:r>
              <a:rPr lang="en-US" sz="5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“Here is a boy with five small barley loaves and two small fish,</a:t>
            </a:r>
          </a:p>
          <a:p>
            <a:r>
              <a:rPr lang="en-US" sz="5400" b="1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but how far will they go among so many?”</a:t>
            </a:r>
          </a:p>
        </p:txBody>
      </p:sp>
    </p:spTree>
    <p:extLst>
      <p:ext uri="{BB962C8B-B14F-4D97-AF65-F5344CB8AC3E}">
        <p14:creationId xmlns:p14="http://schemas.microsoft.com/office/powerpoint/2010/main" val="172112056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3600" dirty="0" smtClean="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DwellDark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elldark16x9.potx" id="{77470787-3BA3-4BA9-93AB-3419747B99F4}" vid="{A57E8D5C-484E-4496-B0FE-81ED5C544492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2445</Words>
  <Application>Microsoft Office PowerPoint</Application>
  <PresentationFormat>Widescreen</PresentationFormat>
  <Paragraphs>293</Paragraphs>
  <Slides>51</Slides>
  <Notes>51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Arial</vt:lpstr>
      <vt:lpstr>Calibri</vt:lpstr>
      <vt:lpstr>Calibri Light</vt:lpstr>
      <vt:lpstr>Lao UI</vt:lpstr>
      <vt:lpstr>Times New Roman</vt:lpstr>
      <vt:lpstr>Office Theme</vt:lpstr>
      <vt:lpstr>DwellDark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2024-04-02T13:09:11Z</dcterms:created>
  <dcterms:modified xsi:type="dcterms:W3CDTF">2024-04-02T13:09:21Z</dcterms:modified>
</cp:coreProperties>
</file>