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77"/>
  </p:notesMasterIdLst>
  <p:sldIdLst>
    <p:sldId id="262" r:id="rId2"/>
    <p:sldId id="3057" r:id="rId3"/>
    <p:sldId id="3129" r:id="rId4"/>
    <p:sldId id="3186" r:id="rId5"/>
    <p:sldId id="3219" r:id="rId6"/>
    <p:sldId id="3227" r:id="rId7"/>
    <p:sldId id="3220" r:id="rId8"/>
    <p:sldId id="3224" r:id="rId9"/>
    <p:sldId id="3225" r:id="rId10"/>
    <p:sldId id="3222" r:id="rId11"/>
    <p:sldId id="3226" r:id="rId12"/>
    <p:sldId id="3130" r:id="rId13"/>
    <p:sldId id="3133" r:id="rId14"/>
    <p:sldId id="3134" r:id="rId15"/>
    <p:sldId id="3135" r:id="rId16"/>
    <p:sldId id="3136" r:id="rId17"/>
    <p:sldId id="3228" r:id="rId18"/>
    <p:sldId id="3229" r:id="rId19"/>
    <p:sldId id="3230" r:id="rId20"/>
    <p:sldId id="1154" r:id="rId21"/>
    <p:sldId id="1216" r:id="rId22"/>
    <p:sldId id="1218" r:id="rId23"/>
    <p:sldId id="3195" r:id="rId24"/>
    <p:sldId id="3194" r:id="rId25"/>
    <p:sldId id="1217" r:id="rId26"/>
    <p:sldId id="1219" r:id="rId27"/>
    <p:sldId id="3196" r:id="rId28"/>
    <p:sldId id="3231" r:id="rId29"/>
    <p:sldId id="3146" r:id="rId30"/>
    <p:sldId id="3232" r:id="rId31"/>
    <p:sldId id="3233" r:id="rId32"/>
    <p:sldId id="3203" r:id="rId33"/>
    <p:sldId id="3234" r:id="rId34"/>
    <p:sldId id="3144" r:id="rId35"/>
    <p:sldId id="3148" r:id="rId36"/>
    <p:sldId id="3149" r:id="rId37"/>
    <p:sldId id="3151" r:id="rId38"/>
    <p:sldId id="3238" r:id="rId39"/>
    <p:sldId id="3198" r:id="rId40"/>
    <p:sldId id="3153" r:id="rId41"/>
    <p:sldId id="3209" r:id="rId42"/>
    <p:sldId id="3154" r:id="rId43"/>
    <p:sldId id="3241" r:id="rId44"/>
    <p:sldId id="3156" r:id="rId45"/>
    <p:sldId id="3201" r:id="rId46"/>
    <p:sldId id="3207" r:id="rId47"/>
    <p:sldId id="3206" r:id="rId48"/>
    <p:sldId id="3157" r:id="rId49"/>
    <p:sldId id="3160" r:id="rId50"/>
    <p:sldId id="3162" r:id="rId51"/>
    <p:sldId id="3163" r:id="rId52"/>
    <p:sldId id="3213" r:id="rId53"/>
    <p:sldId id="3214" r:id="rId54"/>
    <p:sldId id="3164" r:id="rId55"/>
    <p:sldId id="3211" r:id="rId56"/>
    <p:sldId id="3215" r:id="rId57"/>
    <p:sldId id="3165" r:id="rId58"/>
    <p:sldId id="3199" r:id="rId59"/>
    <p:sldId id="3239" r:id="rId60"/>
    <p:sldId id="3216" r:id="rId61"/>
    <p:sldId id="3217" r:id="rId62"/>
    <p:sldId id="3167" r:id="rId63"/>
    <p:sldId id="3218" r:id="rId64"/>
    <p:sldId id="3169" r:id="rId65"/>
    <p:sldId id="3170" r:id="rId66"/>
    <p:sldId id="3171" r:id="rId67"/>
    <p:sldId id="3172" r:id="rId68"/>
    <p:sldId id="3174" r:id="rId69"/>
    <p:sldId id="3175" r:id="rId70"/>
    <p:sldId id="3179" r:id="rId71"/>
    <p:sldId id="3180" r:id="rId72"/>
    <p:sldId id="3181" r:id="rId73"/>
    <p:sldId id="3184" r:id="rId74"/>
    <p:sldId id="3185" r:id="rId75"/>
    <p:sldId id="3122" r:id="rId76"/>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6111D"/>
    <a:srgbClr val="221A2C"/>
    <a:srgbClr val="003E1C"/>
    <a:srgbClr val="008000"/>
    <a:srgbClr val="4D2A1B"/>
    <a:srgbClr val="DCDC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81FF0B-1778-461D-BCEA-E21009FD7FE4}" v="387" dt="2023-06-21T23:18:56.8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490" autoAdjust="0"/>
    <p:restoredTop sz="93659" autoAdjust="0"/>
  </p:normalViewPr>
  <p:slideViewPr>
    <p:cSldViewPr>
      <p:cViewPr varScale="1">
        <p:scale>
          <a:sx n="72" d="100"/>
          <a:sy n="72" d="100"/>
        </p:scale>
        <p:origin x="88" y="144"/>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85"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ustB" userId="036fd538-e6a0-4478-b832-b99ce6775b9a" providerId="ADAL" clId="{0B81FF0B-1778-461D-BCEA-E21009FD7FE4}"/>
    <pc:docChg chg="custSel addSld delSld modSld">
      <pc:chgData name="FoustB" userId="036fd538-e6a0-4478-b832-b99ce6775b9a" providerId="ADAL" clId="{0B81FF0B-1778-461D-BCEA-E21009FD7FE4}" dt="2023-06-21T23:18:56.879" v="596" actId="20577"/>
      <pc:docMkLst>
        <pc:docMk/>
      </pc:docMkLst>
      <pc:sldChg chg="addSp modSp mod modAnim">
        <pc:chgData name="FoustB" userId="036fd538-e6a0-4478-b832-b99ce6775b9a" providerId="ADAL" clId="{0B81FF0B-1778-461D-BCEA-E21009FD7FE4}" dt="2023-06-21T23:18:56.879" v="596" actId="20577"/>
        <pc:sldMkLst>
          <pc:docMk/>
          <pc:sldMk cId="1751027787" sldId="3154"/>
        </pc:sldMkLst>
        <pc:spChg chg="add mod">
          <ac:chgData name="FoustB" userId="036fd538-e6a0-4478-b832-b99ce6775b9a" providerId="ADAL" clId="{0B81FF0B-1778-461D-BCEA-E21009FD7FE4}" dt="2023-06-21T23:18:56.879" v="596" actId="20577"/>
          <ac:spMkLst>
            <pc:docMk/>
            <pc:sldMk cId="1751027787" sldId="3154"/>
            <ac:spMk id="2" creationId="{3413F44F-3662-9724-0CA3-7FF1000F0584}"/>
          </ac:spMkLst>
        </pc:spChg>
      </pc:sldChg>
      <pc:sldChg chg="del">
        <pc:chgData name="FoustB" userId="036fd538-e6a0-4478-b832-b99ce6775b9a" providerId="ADAL" clId="{0B81FF0B-1778-461D-BCEA-E21009FD7FE4}" dt="2023-06-19T19:33:10.766" v="0" actId="47"/>
        <pc:sldMkLst>
          <pc:docMk/>
          <pc:sldMk cId="796938075" sldId="3210"/>
        </pc:sldMkLst>
      </pc:sldChg>
      <pc:sldChg chg="modSp add mod modAnim">
        <pc:chgData name="FoustB" userId="036fd538-e6a0-4478-b832-b99ce6775b9a" providerId="ADAL" clId="{0B81FF0B-1778-461D-BCEA-E21009FD7FE4}" dt="2023-06-21T16:19:13.831" v="443" actId="1036"/>
        <pc:sldMkLst>
          <pc:docMk/>
          <pc:sldMk cId="434366126" sldId="3241"/>
        </pc:sldMkLst>
        <pc:spChg chg="mod">
          <ac:chgData name="FoustB" userId="036fd538-e6a0-4478-b832-b99ce6775b9a" providerId="ADAL" clId="{0B81FF0B-1778-461D-BCEA-E21009FD7FE4}" dt="2023-06-21T16:19:11.008" v="440" actId="1076"/>
          <ac:spMkLst>
            <pc:docMk/>
            <pc:sldMk cId="434366126" sldId="3241"/>
            <ac:spMk id="8" creationId="{959C360A-9877-421A-906B-43DE126A331B}"/>
          </ac:spMkLst>
        </pc:spChg>
        <pc:spChg chg="mod">
          <ac:chgData name="FoustB" userId="036fd538-e6a0-4478-b832-b99ce6775b9a" providerId="ADAL" clId="{0B81FF0B-1778-461D-BCEA-E21009FD7FE4}" dt="2023-06-21T16:19:13.831" v="443" actId="1036"/>
          <ac:spMkLst>
            <pc:docMk/>
            <pc:sldMk cId="434366126" sldId="3241"/>
            <ac:spMk id="9" creationId="{EFD288AD-7519-455E-9553-B1432E528F0C}"/>
          </ac:spMkLst>
        </pc:spChg>
      </pc:sldChg>
      <pc:sldChg chg="modSp add del modAnim">
        <pc:chgData name="FoustB" userId="036fd538-e6a0-4478-b832-b99ce6775b9a" providerId="ADAL" clId="{0B81FF0B-1778-461D-BCEA-E21009FD7FE4}" dt="2023-06-21T23:18:32.184" v="594" actId="47"/>
        <pc:sldMkLst>
          <pc:docMk/>
          <pc:sldMk cId="853768185" sldId="3242"/>
        </pc:sldMkLst>
        <pc:spChg chg="mod">
          <ac:chgData name="FoustB" userId="036fd538-e6a0-4478-b832-b99ce6775b9a" providerId="ADAL" clId="{0B81FF0B-1778-461D-BCEA-E21009FD7FE4}" dt="2023-06-21T23:17:33.335" v="481" actId="20577"/>
          <ac:spMkLst>
            <pc:docMk/>
            <pc:sldMk cId="853768185" sldId="3242"/>
            <ac:spMk id="8" creationId="{959C360A-9877-421A-906B-43DE126A331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9B128E-639A-4DE8-9534-C974F2D0974C}" type="datetimeFigureOut">
              <a:rPr lang="en-US" smtClean="0"/>
              <a:pPr/>
              <a:t>7/3/2023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57CF2D-5C1B-4D3B-A31E-A8CB96FA523F}" type="slidenum">
              <a:rPr lang="en-US" smtClean="0"/>
              <a:pPr/>
              <a:t>‹#›</a:t>
            </a:fld>
            <a:endParaRPr lang="en-US"/>
          </a:p>
        </p:txBody>
      </p:sp>
    </p:spTree>
    <p:extLst>
      <p:ext uri="{BB962C8B-B14F-4D97-AF65-F5344CB8AC3E}">
        <p14:creationId xmlns:p14="http://schemas.microsoft.com/office/powerpoint/2010/main" val="1270026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1</a:t>
            </a:fld>
            <a:endParaRPr lang="en-US" dirty="0"/>
          </a:p>
        </p:txBody>
      </p:sp>
    </p:spTree>
    <p:extLst>
      <p:ext uri="{BB962C8B-B14F-4D97-AF65-F5344CB8AC3E}">
        <p14:creationId xmlns:p14="http://schemas.microsoft.com/office/powerpoint/2010/main" val="1959160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75</a:t>
            </a:fld>
            <a:endParaRPr lang="en-US" dirty="0"/>
          </a:p>
        </p:txBody>
      </p:sp>
    </p:spTree>
    <p:extLst>
      <p:ext uri="{BB962C8B-B14F-4D97-AF65-F5344CB8AC3E}">
        <p14:creationId xmlns:p14="http://schemas.microsoft.com/office/powerpoint/2010/main" val="2045968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E319295-0C85-4A4E-8D42-6A8342C803FE}" type="datetimeFigureOut">
              <a:rPr lang="en-US"/>
              <a:pPr>
                <a:defRPr/>
              </a:pPr>
              <a:t>7/3/2023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BF81D0-EEC1-43A7-84CA-31D44E3C44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C763C2F-B3AE-4CEB-921B-DB81A2E5A20A}" type="datetimeFigureOut">
              <a:rPr lang="en-US"/>
              <a:pPr>
                <a:defRPr/>
              </a:pPr>
              <a:t>7/3/2023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4E0AC3-2271-4234-AADF-B2DB8C57EA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D792E26-3310-4DE7-874C-187F525D031C}" type="datetimeFigureOut">
              <a:rPr lang="en-US"/>
              <a:pPr>
                <a:defRPr/>
              </a:pPr>
              <a:t>7/3/2023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2050C8-490A-40B4-A9C3-6C67EA6162C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A423E28-0EBC-4D0B-BA09-DA807CB13C5A}" type="datetimeFigureOut">
              <a:rPr lang="en-US"/>
              <a:pPr>
                <a:defRPr/>
              </a:pPr>
              <a:t>7/3/2023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C3670D-7CCE-4E1A-8CA7-75213A061DE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DB86E9F-FB8E-467A-863C-37FF07655976}" type="datetimeFigureOut">
              <a:rPr lang="en-US"/>
              <a:pPr>
                <a:defRPr/>
              </a:pPr>
              <a:t>7/3/2023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D0C91A-E1CC-4C72-88E9-18D854DD557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6356B57-B464-41C5-AEDD-B1861123536F}" type="datetimeFigureOut">
              <a:rPr lang="en-US"/>
              <a:pPr>
                <a:defRPr/>
              </a:pPr>
              <a:t>7/3/2023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30EE68C-7F07-4CAA-AFA1-77D0B9B90EF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CF414D3-807C-4519-B22E-C7E3909CD4F6}" type="datetimeFigureOut">
              <a:rPr lang="en-US"/>
              <a:pPr>
                <a:defRPr/>
              </a:pPr>
              <a:t>7/3/2023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0E3EB0-B6AC-4BC4-90AF-E0376AC715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15ED06D-634C-4CB2-B499-7026915CD6E8}" type="datetimeFigureOut">
              <a:rPr lang="en-US"/>
              <a:pPr>
                <a:defRPr/>
              </a:pPr>
              <a:t>7/3/2023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47C26E3-FF63-420A-83D3-C8525000244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542BCF-997D-425A-882E-6DA9E6E9EB13}" type="datetimeFigureOut">
              <a:rPr lang="en-US"/>
              <a:pPr>
                <a:defRPr/>
              </a:pPr>
              <a:t>7/3/2023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0915A70-30AA-4BDD-B342-9EC8DBCC298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D342E92-76DB-46E5-8771-B78C163E2EED}" type="datetimeFigureOut">
              <a:rPr lang="en-US"/>
              <a:pPr>
                <a:defRPr/>
              </a:pPr>
              <a:t>7/3/2023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CFBB5A-504F-48B6-A9C9-11E88346179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567C8F7-49BE-434A-AFFC-A2B1FDE13930}" type="datetimeFigureOut">
              <a:rPr lang="en-US"/>
              <a:pPr>
                <a:defRPr/>
              </a:pPr>
              <a:t>7/3/2023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0B6AC0-0094-48DD-A831-1F911938A60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EF897E3-8187-4814-B857-6E101B1BF1BE}" type="datetimeFigureOut">
              <a:rPr lang="en-US"/>
              <a:pPr>
                <a:defRPr/>
              </a:pPr>
              <a:t>7/3/2023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24D9034C-701C-42F1-9431-70E1940EDA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 xmlns:a16="http://schemas.microsoft.com/office/drawing/2014/main"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3210344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238297"/>
            <a:ext cx="51054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t>1 Peter 5 </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a:t>
            </a:r>
            <a:r>
              <a:rPr lang="en-US" sz="3000" b="1" u="sng" dirty="0">
                <a:solidFill>
                  <a:schemeClr val="bg1"/>
                </a:solidFill>
              </a:rPr>
              <a:t>under</a:t>
            </a:r>
            <a:r>
              <a:rPr lang="en-US" sz="3000" dirty="0">
                <a:solidFill>
                  <a:schemeClr val="bg1"/>
                </a:solidFill>
              </a:rPr>
              <a:t>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10" name="Speech Bubble: Rectangle 9">
            <a:extLst>
              <a:ext uri="{FF2B5EF4-FFF2-40B4-BE49-F238E27FC236}">
                <a16:creationId xmlns="" xmlns:a16="http://schemas.microsoft.com/office/drawing/2014/main" id="{E0BA6E15-9573-4C26-BC0D-96548847B59B}"/>
              </a:ext>
            </a:extLst>
          </p:cNvPr>
          <p:cNvSpPr/>
          <p:nvPr/>
        </p:nvSpPr>
        <p:spPr>
          <a:xfrm>
            <a:off x="609600" y="3192642"/>
            <a:ext cx="2895600" cy="675748"/>
          </a:xfrm>
          <a:prstGeom prst="wedgeRectCallout">
            <a:avLst>
              <a:gd name="adj1" fmla="val -45788"/>
              <a:gd name="adj2" fmla="val 32593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i="1" dirty="0">
                <a:solidFill>
                  <a:schemeClr val="tx1"/>
                </a:solidFill>
              </a:rPr>
              <a:t>hypo</a:t>
            </a:r>
            <a:r>
              <a:rPr lang="en-US" sz="3200" dirty="0"/>
              <a:t> </a:t>
            </a:r>
            <a:r>
              <a:rPr lang="en-US" sz="3200" b="1" i="1" dirty="0">
                <a:solidFill>
                  <a:schemeClr val="tx1"/>
                </a:solidFill>
              </a:rPr>
              <a:t>: </a:t>
            </a:r>
            <a:r>
              <a:rPr lang="en-US" sz="3200" i="1" dirty="0">
                <a:solidFill>
                  <a:schemeClr val="tx1"/>
                </a:solidFill>
              </a:rPr>
              <a:t>“</a:t>
            </a:r>
            <a:r>
              <a:rPr lang="en-US" sz="3200" dirty="0">
                <a:solidFill>
                  <a:schemeClr val="tx1"/>
                </a:solidFill>
              </a:rPr>
              <a:t>under”</a:t>
            </a:r>
            <a:endParaRPr lang="en-US" sz="3200" b="1" dirty="0">
              <a:solidFill>
                <a:schemeClr val="tx1"/>
              </a:solidFill>
            </a:endParaRPr>
          </a:p>
        </p:txBody>
      </p:sp>
    </p:spTree>
    <p:extLst>
      <p:ext uri="{BB962C8B-B14F-4D97-AF65-F5344CB8AC3E}">
        <p14:creationId xmlns:p14="http://schemas.microsoft.com/office/powerpoint/2010/main" val="955359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238297"/>
            <a:ext cx="51054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t>1 Peter 5 </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a:t>
            </a:r>
            <a:r>
              <a:rPr lang="en-US" sz="3000" b="1" u="sng" dirty="0">
                <a:solidFill>
                  <a:schemeClr val="bg1"/>
                </a:solidFill>
              </a:rPr>
              <a:t>under</a:t>
            </a:r>
            <a:r>
              <a:rPr lang="en-US" sz="3000" dirty="0">
                <a:solidFill>
                  <a:schemeClr val="bg1"/>
                </a:solidFill>
              </a:rPr>
              <a:t> the mighty hand of God, so that He may </a:t>
            </a:r>
            <a:r>
              <a:rPr lang="en-US" sz="3000" b="1" u="sng" dirty="0">
                <a:solidFill>
                  <a:schemeClr val="bg1"/>
                </a:solidFill>
              </a:rPr>
              <a:t>exalt</a:t>
            </a:r>
            <a:r>
              <a:rPr lang="en-US" sz="3000" dirty="0">
                <a:solidFill>
                  <a:schemeClr val="bg1"/>
                </a:solidFill>
              </a:rPr>
              <a: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9" name="Speech Bubble: Rectangle 8">
            <a:extLst>
              <a:ext uri="{FF2B5EF4-FFF2-40B4-BE49-F238E27FC236}">
                <a16:creationId xmlns="" xmlns:a16="http://schemas.microsoft.com/office/drawing/2014/main" id="{4C33DCF3-CAEF-4848-929A-7218FC6F1ED0}"/>
              </a:ext>
            </a:extLst>
          </p:cNvPr>
          <p:cNvSpPr/>
          <p:nvPr/>
        </p:nvSpPr>
        <p:spPr>
          <a:xfrm>
            <a:off x="609600" y="3192642"/>
            <a:ext cx="2895600" cy="675748"/>
          </a:xfrm>
          <a:prstGeom prst="wedgeRectCallout">
            <a:avLst>
              <a:gd name="adj1" fmla="val -45788"/>
              <a:gd name="adj2" fmla="val 32593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i="1" dirty="0">
                <a:solidFill>
                  <a:schemeClr val="tx1"/>
                </a:solidFill>
              </a:rPr>
              <a:t>hypo</a:t>
            </a:r>
            <a:r>
              <a:rPr lang="en-US" sz="3200" dirty="0"/>
              <a:t> </a:t>
            </a:r>
            <a:r>
              <a:rPr lang="en-US" sz="3200" b="1" i="1" dirty="0">
                <a:solidFill>
                  <a:schemeClr val="tx1"/>
                </a:solidFill>
              </a:rPr>
              <a:t>: </a:t>
            </a:r>
            <a:r>
              <a:rPr lang="en-US" sz="3200" i="1" dirty="0">
                <a:solidFill>
                  <a:schemeClr val="tx1"/>
                </a:solidFill>
              </a:rPr>
              <a:t>“</a:t>
            </a:r>
            <a:r>
              <a:rPr lang="en-US" sz="3200" dirty="0">
                <a:solidFill>
                  <a:schemeClr val="tx1"/>
                </a:solidFill>
              </a:rPr>
              <a:t>under”</a:t>
            </a:r>
            <a:endParaRPr lang="en-US" sz="3200" b="1" dirty="0">
              <a:solidFill>
                <a:schemeClr val="tx1"/>
              </a:solidFill>
            </a:endParaRPr>
          </a:p>
        </p:txBody>
      </p:sp>
      <p:sp>
        <p:nvSpPr>
          <p:cNvPr id="6" name="Speech Bubble: Rectangle 5">
            <a:extLst>
              <a:ext uri="{FF2B5EF4-FFF2-40B4-BE49-F238E27FC236}">
                <a16:creationId xmlns="" xmlns:a16="http://schemas.microsoft.com/office/drawing/2014/main" id="{FDCA8C40-3F86-456A-9FB9-1C0188898251}"/>
              </a:ext>
            </a:extLst>
          </p:cNvPr>
          <p:cNvSpPr/>
          <p:nvPr/>
        </p:nvSpPr>
        <p:spPr>
          <a:xfrm>
            <a:off x="6629400" y="3192642"/>
            <a:ext cx="3657600" cy="675748"/>
          </a:xfrm>
          <a:prstGeom prst="wedgeRectCallout">
            <a:avLst>
              <a:gd name="adj1" fmla="val -20363"/>
              <a:gd name="adj2" fmla="val 32807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i="1" dirty="0" err="1">
                <a:solidFill>
                  <a:schemeClr val="tx1"/>
                </a:solidFill>
              </a:rPr>
              <a:t>hypsoō</a:t>
            </a:r>
            <a:r>
              <a:rPr lang="en-US" sz="3200" b="1" i="1" dirty="0">
                <a:solidFill>
                  <a:schemeClr val="tx1"/>
                </a:solidFill>
              </a:rPr>
              <a:t>: </a:t>
            </a:r>
            <a:r>
              <a:rPr lang="en-US" sz="3200" i="1" dirty="0">
                <a:solidFill>
                  <a:schemeClr val="tx1"/>
                </a:solidFill>
              </a:rPr>
              <a:t>“</a:t>
            </a:r>
            <a:r>
              <a:rPr lang="en-US" sz="3200" dirty="0">
                <a:solidFill>
                  <a:schemeClr val="tx1"/>
                </a:solidFill>
              </a:rPr>
              <a:t>to lift up”</a:t>
            </a:r>
            <a:endParaRPr lang="en-US" sz="3200" b="1" dirty="0">
              <a:solidFill>
                <a:schemeClr val="tx1"/>
              </a:solidFill>
            </a:endParaRPr>
          </a:p>
        </p:txBody>
      </p:sp>
    </p:spTree>
    <p:extLst>
      <p:ext uri="{BB962C8B-B14F-4D97-AF65-F5344CB8AC3E}">
        <p14:creationId xmlns:p14="http://schemas.microsoft.com/office/powerpoint/2010/main" val="3831841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a:t>
            </a:r>
            <a:r>
              <a:rPr lang="en-US" sz="3000" b="1" u="sng" dirty="0">
                <a:solidFill>
                  <a:schemeClr val="bg1"/>
                </a:solidFill>
              </a:rPr>
              <a:t>clothe yourselves with humility</a:t>
            </a:r>
            <a:r>
              <a:rPr lang="en-US" sz="3000" b="1" dirty="0">
                <a:solidFill>
                  <a:schemeClr val="bg1"/>
                </a:solidFill>
              </a:rPr>
              <a:t> </a:t>
            </a:r>
            <a:r>
              <a:rPr lang="en-US" sz="3000" dirty="0">
                <a:solidFill>
                  <a:schemeClr val="bg1"/>
                </a:solidFill>
              </a:rPr>
              <a:t>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Tree>
    <p:extLst>
      <p:ext uri="{BB962C8B-B14F-4D97-AF65-F5344CB8AC3E}">
        <p14:creationId xmlns:p14="http://schemas.microsoft.com/office/powerpoint/2010/main" val="1463601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a:t>
            </a:r>
            <a:r>
              <a:rPr lang="en-US" sz="3000" b="1" u="sng" dirty="0">
                <a:solidFill>
                  <a:schemeClr val="bg1"/>
                </a:solidFill>
              </a:rPr>
              <a:t>clothe yourselves with humility</a:t>
            </a:r>
            <a:r>
              <a:rPr lang="en-US" sz="3000" b="1" dirty="0">
                <a:solidFill>
                  <a:schemeClr val="bg1"/>
                </a:solidFill>
              </a:rPr>
              <a:t> </a:t>
            </a:r>
            <a:r>
              <a:rPr lang="en-US" sz="3000" dirty="0">
                <a:solidFill>
                  <a:schemeClr val="bg1"/>
                </a:solidFill>
              </a:rPr>
              <a:t>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8" name="Rectangle: Rounded Corners 7">
            <a:extLst>
              <a:ext uri="{FF2B5EF4-FFF2-40B4-BE49-F238E27FC236}">
                <a16:creationId xmlns="" xmlns:a16="http://schemas.microsoft.com/office/drawing/2014/main" id="{43F611B8-DD33-41AB-AE10-1DC102B0BAFA}"/>
              </a:ext>
            </a:extLst>
          </p:cNvPr>
          <p:cNvSpPr/>
          <p:nvPr/>
        </p:nvSpPr>
        <p:spPr>
          <a:xfrm>
            <a:off x="683690" y="1575498"/>
            <a:ext cx="6351094" cy="798576"/>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Why this topic? </a:t>
            </a:r>
          </a:p>
        </p:txBody>
      </p:sp>
      <p:sp>
        <p:nvSpPr>
          <p:cNvPr id="9" name="Rectangle: Rounded Corners 8">
            <a:extLst>
              <a:ext uri="{FF2B5EF4-FFF2-40B4-BE49-F238E27FC236}">
                <a16:creationId xmlns="" xmlns:a16="http://schemas.microsoft.com/office/drawing/2014/main" id="{86E3B5B5-BA11-4107-82FA-BD4C7481A3AD}"/>
              </a:ext>
            </a:extLst>
          </p:cNvPr>
          <p:cNvSpPr/>
          <p:nvPr/>
        </p:nvSpPr>
        <p:spPr>
          <a:xfrm>
            <a:off x="1676400" y="2692749"/>
            <a:ext cx="9601199" cy="1277112"/>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A humble mindset is essential equipment </a:t>
            </a:r>
          </a:p>
          <a:p>
            <a:pPr algn="ctr"/>
            <a:r>
              <a:rPr lang="en-US" sz="4000" b="1" dirty="0"/>
              <a:t>for the “fiery ordeal” </a:t>
            </a:r>
          </a:p>
        </p:txBody>
      </p:sp>
    </p:spTree>
    <p:extLst>
      <p:ext uri="{BB962C8B-B14F-4D97-AF65-F5344CB8AC3E}">
        <p14:creationId xmlns:p14="http://schemas.microsoft.com/office/powerpoint/2010/main" val="2736621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a:t>
            </a:r>
            <a:r>
              <a:rPr lang="en-US" sz="3000" b="1" u="sng" dirty="0">
                <a:solidFill>
                  <a:schemeClr val="bg1"/>
                </a:solidFill>
              </a:rPr>
              <a:t>clothe yourselves with humility</a:t>
            </a:r>
            <a:r>
              <a:rPr lang="en-US" sz="3000" b="1" dirty="0">
                <a:solidFill>
                  <a:schemeClr val="bg1"/>
                </a:solidFill>
              </a:rPr>
              <a:t> </a:t>
            </a:r>
            <a:r>
              <a:rPr lang="en-US" sz="3000" dirty="0">
                <a:solidFill>
                  <a:schemeClr val="bg1"/>
                </a:solidFill>
              </a:rPr>
              <a:t>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7010400" y="990600"/>
            <a:ext cx="5437632"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i="1" dirty="0"/>
              <a:t>in 5 directions</a:t>
            </a:r>
          </a:p>
        </p:txBody>
      </p:sp>
      <p:sp>
        <p:nvSpPr>
          <p:cNvPr id="2" name="Oval 1">
            <a:extLst>
              <a:ext uri="{FF2B5EF4-FFF2-40B4-BE49-F238E27FC236}">
                <a16:creationId xmlns="" xmlns:a16="http://schemas.microsoft.com/office/drawing/2014/main" id="{B4EFDBA4-08C7-4EB7-A4EC-46FF5A3B899B}"/>
              </a:ext>
            </a:extLst>
          </p:cNvPr>
          <p:cNvSpPr/>
          <p:nvPr/>
        </p:nvSpPr>
        <p:spPr>
          <a:xfrm>
            <a:off x="0" y="4724400"/>
            <a:ext cx="1219200" cy="762000"/>
          </a:xfrm>
          <a:prstGeom prst="ellipse">
            <a:avLst/>
          </a:prstGeom>
          <a:noFill/>
          <a:ln w="698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 xmlns:a16="http://schemas.microsoft.com/office/drawing/2014/main" id="{C5DFD47A-8A2A-4A48-8856-06E2FA277603}"/>
              </a:ext>
            </a:extLst>
          </p:cNvPr>
          <p:cNvSpPr/>
          <p:nvPr/>
        </p:nvSpPr>
        <p:spPr>
          <a:xfrm>
            <a:off x="4953000" y="4696265"/>
            <a:ext cx="1371600" cy="762000"/>
          </a:xfrm>
          <a:prstGeom prst="ellipse">
            <a:avLst/>
          </a:prstGeom>
          <a:noFill/>
          <a:ln w="698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4917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left)">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animBg="1"/>
      <p:bldP spid="2" grpId="1"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a:t>
            </a:r>
            <a:r>
              <a:rPr lang="en-US" sz="3000" b="1" u="sng" dirty="0">
                <a:solidFill>
                  <a:schemeClr val="bg1"/>
                </a:solidFill>
              </a:rPr>
              <a:t>humble yourselves under the mighty hand of God</a:t>
            </a:r>
            <a:r>
              <a:rPr lang="en-US" sz="3000" dirty="0">
                <a:solidFill>
                  <a:schemeClr val="bg1"/>
                </a:solidFill>
              </a:rPr>
              <a:t>,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7010400" y="990600"/>
            <a:ext cx="5437632"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i="1" dirty="0"/>
              <a:t>#1 toward God</a:t>
            </a:r>
          </a:p>
        </p:txBody>
      </p:sp>
      <p:sp>
        <p:nvSpPr>
          <p:cNvPr id="8" name="Rectangle: Rounded Corners 7">
            <a:extLst>
              <a:ext uri="{FF2B5EF4-FFF2-40B4-BE49-F238E27FC236}">
                <a16:creationId xmlns="" xmlns:a16="http://schemas.microsoft.com/office/drawing/2014/main" id="{00377B4E-23F5-482F-8E70-51139EC78C03}"/>
              </a:ext>
            </a:extLst>
          </p:cNvPr>
          <p:cNvSpPr/>
          <p:nvPr/>
        </p:nvSpPr>
        <p:spPr>
          <a:xfrm>
            <a:off x="783336" y="1798637"/>
            <a:ext cx="5971032" cy="974725"/>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There is a created order</a:t>
            </a:r>
          </a:p>
        </p:txBody>
      </p:sp>
    </p:spTree>
    <p:extLst>
      <p:ext uri="{BB962C8B-B14F-4D97-AF65-F5344CB8AC3E}">
        <p14:creationId xmlns:p14="http://schemas.microsoft.com/office/powerpoint/2010/main" val="1875246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4E43C82C-8204-43A7-933E-EA8CA9A469B0}"/>
              </a:ext>
            </a:extLst>
          </p:cNvPr>
          <p:cNvSpPr/>
          <p:nvPr/>
        </p:nvSpPr>
        <p:spPr>
          <a:xfrm>
            <a:off x="3581400" y="0"/>
            <a:ext cx="86106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t>“When God created the universe, it was with the one object of making the creature</a:t>
            </a:r>
          </a:p>
          <a:p>
            <a:r>
              <a:rPr lang="en-US" sz="3600" dirty="0"/>
              <a:t>partaker of His perfection and blessedness, and so showing forth in it the glory of His </a:t>
            </a:r>
          </a:p>
          <a:p>
            <a:r>
              <a:rPr lang="en-US" sz="3600" dirty="0"/>
              <a:t>love and wisdom and power.</a:t>
            </a:r>
            <a:endParaRPr lang="en-US" sz="3600" dirty="0">
              <a:solidFill>
                <a:schemeClr val="tx1"/>
              </a:solidFill>
            </a:endParaRPr>
          </a:p>
        </p:txBody>
      </p:sp>
    </p:spTree>
    <p:extLst>
      <p:ext uri="{BB962C8B-B14F-4D97-AF65-F5344CB8AC3E}">
        <p14:creationId xmlns:p14="http://schemas.microsoft.com/office/powerpoint/2010/main" val="2023926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4E43C82C-8204-43A7-933E-EA8CA9A469B0}"/>
              </a:ext>
            </a:extLst>
          </p:cNvPr>
          <p:cNvSpPr/>
          <p:nvPr/>
        </p:nvSpPr>
        <p:spPr>
          <a:xfrm>
            <a:off x="3581400" y="0"/>
            <a:ext cx="86106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t>“But this was not a giving to the creature something which it could possess in itself… By no means. But as God is the ever-living, ever-present, ever-acting One, who upholds all things by the word of His power, and in whom all things exist, the relation of the creature to God could only be one of unceasing, absolute, universal dependence. </a:t>
            </a:r>
            <a:r>
              <a:rPr lang="en-US" sz="3600" dirty="0">
                <a:solidFill>
                  <a:schemeClr val="tx1"/>
                </a:solidFill>
              </a:rPr>
              <a:t>comfort</a:t>
            </a:r>
          </a:p>
        </p:txBody>
      </p:sp>
    </p:spTree>
    <p:extLst>
      <p:ext uri="{BB962C8B-B14F-4D97-AF65-F5344CB8AC3E}">
        <p14:creationId xmlns:p14="http://schemas.microsoft.com/office/powerpoint/2010/main" val="16939214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4E43C82C-8204-43A7-933E-EA8CA9A469B0}"/>
              </a:ext>
            </a:extLst>
          </p:cNvPr>
          <p:cNvSpPr/>
          <p:nvPr/>
        </p:nvSpPr>
        <p:spPr>
          <a:xfrm>
            <a:off x="3581400" y="0"/>
            <a:ext cx="86106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t>“The creature has not only to look back to the origin and first beginning of existence, and acknowledge that it there owes everything to God; </a:t>
            </a:r>
          </a:p>
          <a:p>
            <a:endParaRPr lang="en-US" sz="3600" dirty="0"/>
          </a:p>
          <a:p>
            <a:r>
              <a:rPr lang="en-US" sz="3600" dirty="0"/>
              <a:t>[but also] its chief care, its highest virtue, its only happiness, now and through all eternity, is to present itself an empty vessel, in which God can dwell and manifest His power and goodness.</a:t>
            </a:r>
          </a:p>
        </p:txBody>
      </p:sp>
    </p:spTree>
    <p:extLst>
      <p:ext uri="{BB962C8B-B14F-4D97-AF65-F5344CB8AC3E}">
        <p14:creationId xmlns:p14="http://schemas.microsoft.com/office/powerpoint/2010/main" val="1045054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4E43C82C-8204-43A7-933E-EA8CA9A469B0}"/>
              </a:ext>
            </a:extLst>
          </p:cNvPr>
          <p:cNvSpPr/>
          <p:nvPr/>
        </p:nvSpPr>
        <p:spPr>
          <a:xfrm>
            <a:off x="3581400" y="0"/>
            <a:ext cx="86106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t>“Humility, the place of entire dependence on God, is, from the very nature of things, the first duty and the highest virtue of the creature, and the root of every virtue.</a:t>
            </a:r>
          </a:p>
          <a:p>
            <a:endParaRPr lang="en-US" sz="3600" dirty="0"/>
          </a:p>
          <a:p>
            <a:endParaRPr lang="en-US" sz="3600" dirty="0"/>
          </a:p>
          <a:p>
            <a:r>
              <a:rPr lang="en-US" sz="3600" dirty="0"/>
              <a:t>And so pride, or the loss of this humility, is the root of every sin and evil.”</a:t>
            </a:r>
          </a:p>
        </p:txBody>
      </p:sp>
    </p:spTree>
    <p:extLst>
      <p:ext uri="{BB962C8B-B14F-4D97-AF65-F5344CB8AC3E}">
        <p14:creationId xmlns:p14="http://schemas.microsoft.com/office/powerpoint/2010/main" val="1371448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238297"/>
            <a:ext cx="51054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t>1 Peter 5 </a:t>
            </a:r>
          </a:p>
        </p:txBody>
      </p:sp>
      <p:sp>
        <p:nvSpPr>
          <p:cNvPr id="6" name="Rounded Rectangular Callout 12">
            <a:extLst>
              <a:ext uri="{FF2B5EF4-FFF2-40B4-BE49-F238E27FC236}">
                <a16:creationId xmlns="" xmlns:a16="http://schemas.microsoft.com/office/drawing/2014/main" id="{1ED874F3-B5B8-4986-B520-3A6F98416F7B}"/>
              </a:ext>
            </a:extLst>
          </p:cNvPr>
          <p:cNvSpPr/>
          <p:nvPr/>
        </p:nvSpPr>
        <p:spPr>
          <a:xfrm>
            <a:off x="0" y="5105400"/>
            <a:ext cx="12192000" cy="762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3600" b="1" baseline="30000" dirty="0"/>
              <a:t>1 Peter 5:1</a:t>
            </a:r>
            <a:r>
              <a:rPr lang="en-US" sz="3600" b="1" dirty="0"/>
              <a:t> </a:t>
            </a:r>
            <a:r>
              <a:rPr lang="en-US" sz="3600" dirty="0"/>
              <a:t>Therefore, I urge elders among you …  </a:t>
            </a:r>
          </a:p>
          <a:p>
            <a:pPr fontAlgn="auto">
              <a:spcBef>
                <a:spcPts val="0"/>
              </a:spcBef>
              <a:spcAft>
                <a:spcPts val="0"/>
              </a:spcAft>
              <a:defRPr/>
            </a:pPr>
            <a:r>
              <a:rPr lang="en-US" sz="3600" b="1" baseline="30000" dirty="0"/>
              <a:t>2 </a:t>
            </a:r>
            <a:r>
              <a:rPr lang="en-US" sz="3600" dirty="0"/>
              <a:t>shepherd the flock of God among you, </a:t>
            </a:r>
            <a:endParaRPr lang="en-US" sz="3600" b="1" dirty="0"/>
          </a:p>
        </p:txBody>
      </p:sp>
    </p:spTree>
    <p:extLst>
      <p:ext uri="{BB962C8B-B14F-4D97-AF65-F5344CB8AC3E}">
        <p14:creationId xmlns:p14="http://schemas.microsoft.com/office/powerpoint/2010/main" val="972502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 xmlns:a16="http://schemas.microsoft.com/office/drawing/2014/main" id="{3591B03D-D654-4EFA-9CCC-AAD4DCB64486}"/>
              </a:ext>
            </a:extLst>
          </p:cNvPr>
          <p:cNvSpPr txBox="1"/>
          <p:nvPr/>
        </p:nvSpPr>
        <p:spPr>
          <a:xfrm>
            <a:off x="1" y="234778"/>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Pride vs Humility</a:t>
            </a:r>
            <a:endParaRPr lang="en-US" sz="4800" i="1" dirty="0">
              <a:solidFill>
                <a:schemeClr val="bg1"/>
              </a:solidFill>
            </a:endParaRPr>
          </a:p>
        </p:txBody>
      </p:sp>
      <p:sp>
        <p:nvSpPr>
          <p:cNvPr id="4" name="Rounded Rectangle 3"/>
          <p:cNvSpPr/>
          <p:nvPr/>
        </p:nvSpPr>
        <p:spPr>
          <a:xfrm>
            <a:off x="4563725" y="4089834"/>
            <a:ext cx="6250814" cy="1921024"/>
          </a:xfrm>
          <a:prstGeom prst="roundRect">
            <a:avLst/>
          </a:prstGeom>
          <a:solidFill>
            <a:schemeClr val="tx1">
              <a:alpha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Oriented rightly under God </a:t>
            </a:r>
          </a:p>
          <a:p>
            <a:pPr algn="ctr"/>
            <a:r>
              <a:rPr lang="en-US" sz="3600" b="1" dirty="0"/>
              <a:t>vs </a:t>
            </a:r>
          </a:p>
          <a:p>
            <a:pPr algn="ctr"/>
            <a:r>
              <a:rPr lang="en-US" sz="3600" b="1" i="1" dirty="0"/>
              <a:t>Not</a:t>
            </a:r>
            <a:r>
              <a:rPr lang="en-US" sz="3600" b="1" dirty="0"/>
              <a:t> oriented under God </a:t>
            </a:r>
          </a:p>
        </p:txBody>
      </p:sp>
      <p:sp>
        <p:nvSpPr>
          <p:cNvPr id="11" name="Rounded Rectangle 10"/>
          <p:cNvSpPr/>
          <p:nvPr/>
        </p:nvSpPr>
        <p:spPr>
          <a:xfrm>
            <a:off x="7452304" y="5930153"/>
            <a:ext cx="4452482" cy="741448"/>
          </a:xfrm>
          <a:prstGeom prst="roundRect">
            <a:avLst/>
          </a:prstGeom>
          <a:solidFill>
            <a:schemeClr val="tx1">
              <a:alpha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oriented around </a:t>
            </a:r>
            <a:r>
              <a:rPr lang="en-US" sz="3600" b="1" i="1" dirty="0"/>
              <a:t>self </a:t>
            </a:r>
          </a:p>
        </p:txBody>
      </p:sp>
    </p:spTree>
    <p:extLst>
      <p:ext uri="{BB962C8B-B14F-4D97-AF65-F5344CB8AC3E}">
        <p14:creationId xmlns:p14="http://schemas.microsoft.com/office/powerpoint/2010/main" val="248284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 xmlns:a16="http://schemas.microsoft.com/office/drawing/2014/main" id="{3591B03D-D654-4EFA-9CCC-AAD4DCB64486}"/>
              </a:ext>
            </a:extLst>
          </p:cNvPr>
          <p:cNvSpPr txBox="1"/>
          <p:nvPr/>
        </p:nvSpPr>
        <p:spPr>
          <a:xfrm>
            <a:off x="1" y="234778"/>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Pride vs Humility</a:t>
            </a:r>
            <a:endParaRPr lang="en-US" sz="4800" i="1" dirty="0">
              <a:solidFill>
                <a:schemeClr val="bg1"/>
              </a:solidFill>
            </a:endParaRPr>
          </a:p>
        </p:txBody>
      </p:sp>
      <p:sp>
        <p:nvSpPr>
          <p:cNvPr id="5" name="Rectangle: Rounded Corners 4">
            <a:extLst>
              <a:ext uri="{FF2B5EF4-FFF2-40B4-BE49-F238E27FC236}">
                <a16:creationId xmlns="" xmlns:a16="http://schemas.microsoft.com/office/drawing/2014/main" id="{31AC694A-E371-49D7-8D62-7440E3C917CB}"/>
              </a:ext>
            </a:extLst>
          </p:cNvPr>
          <p:cNvSpPr/>
          <p:nvPr/>
        </p:nvSpPr>
        <p:spPr>
          <a:xfrm>
            <a:off x="419100" y="4953000"/>
            <a:ext cx="11353800" cy="1454214"/>
          </a:xfrm>
          <a:prstGeom prst="roundRect">
            <a:avLst/>
          </a:prstGeom>
          <a:solidFill>
            <a:schemeClr val="tx1">
              <a:alpha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Two different outlooks that render completely divergent views of God, self, and others</a:t>
            </a:r>
          </a:p>
        </p:txBody>
      </p:sp>
    </p:spTree>
    <p:extLst>
      <p:ext uri="{BB962C8B-B14F-4D97-AF65-F5344CB8AC3E}">
        <p14:creationId xmlns:p14="http://schemas.microsoft.com/office/powerpoint/2010/main" val="842235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 xmlns:a16="http://schemas.microsoft.com/office/drawing/2014/main" id="{3591B03D-D654-4EFA-9CCC-AAD4DCB64486}"/>
              </a:ext>
            </a:extLst>
          </p:cNvPr>
          <p:cNvSpPr txBox="1"/>
          <p:nvPr/>
        </p:nvSpPr>
        <p:spPr>
          <a:xfrm>
            <a:off x="1" y="234778"/>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Pride vs Humility</a:t>
            </a:r>
            <a:endParaRPr lang="en-US" sz="4800" i="1" dirty="0">
              <a:solidFill>
                <a:schemeClr val="bg1"/>
              </a:solidFill>
            </a:endParaRPr>
          </a:p>
        </p:txBody>
      </p:sp>
      <p:sp>
        <p:nvSpPr>
          <p:cNvPr id="4" name="Rounded Rectangle 3"/>
          <p:cNvSpPr/>
          <p:nvPr/>
        </p:nvSpPr>
        <p:spPr>
          <a:xfrm>
            <a:off x="304800" y="4567700"/>
            <a:ext cx="11564816" cy="1921024"/>
          </a:xfrm>
          <a:prstGeom prst="roundRect">
            <a:avLst/>
          </a:prstGeom>
          <a:solidFill>
            <a:schemeClr val="tx1">
              <a:alpha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Humility is rightly submitted under truth, whatever that may be</a:t>
            </a:r>
          </a:p>
          <a:p>
            <a:pPr algn="ctr"/>
            <a:r>
              <a:rPr lang="en-US" sz="3600" b="1" dirty="0"/>
              <a:t>vs </a:t>
            </a:r>
          </a:p>
          <a:p>
            <a:pPr algn="ctr"/>
            <a:r>
              <a:rPr lang="en-US" sz="3200" b="1" dirty="0"/>
              <a:t>Prides is always searching for truth that will submit to me </a:t>
            </a:r>
          </a:p>
        </p:txBody>
      </p:sp>
    </p:spTree>
    <p:extLst>
      <p:ext uri="{BB962C8B-B14F-4D97-AF65-F5344CB8AC3E}">
        <p14:creationId xmlns:p14="http://schemas.microsoft.com/office/powerpoint/2010/main" val="4238902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 xmlns:a16="http://schemas.microsoft.com/office/drawing/2014/main" id="{3591B03D-D654-4EFA-9CCC-AAD4DCB64486}"/>
              </a:ext>
            </a:extLst>
          </p:cNvPr>
          <p:cNvSpPr txBox="1"/>
          <p:nvPr/>
        </p:nvSpPr>
        <p:spPr>
          <a:xfrm>
            <a:off x="1" y="234778"/>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Pride vs Humility</a:t>
            </a:r>
            <a:endParaRPr lang="en-US" sz="4800" i="1" dirty="0">
              <a:solidFill>
                <a:schemeClr val="bg1"/>
              </a:solidFill>
            </a:endParaRPr>
          </a:p>
        </p:txBody>
      </p:sp>
      <p:sp>
        <p:nvSpPr>
          <p:cNvPr id="4" name="Rounded Rectangle 3"/>
          <p:cNvSpPr/>
          <p:nvPr/>
        </p:nvSpPr>
        <p:spPr>
          <a:xfrm>
            <a:off x="568569" y="4567700"/>
            <a:ext cx="11318631" cy="1921024"/>
          </a:xfrm>
          <a:prstGeom prst="roundRect">
            <a:avLst/>
          </a:prstGeom>
          <a:solidFill>
            <a:schemeClr val="tx1">
              <a:alpha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Humility is attracted to God: the orbit in which I belong</a:t>
            </a:r>
          </a:p>
          <a:p>
            <a:pPr algn="ctr"/>
            <a:r>
              <a:rPr lang="en-US" sz="3600" b="1" dirty="0"/>
              <a:t>vs </a:t>
            </a:r>
          </a:p>
          <a:p>
            <a:pPr algn="ctr"/>
            <a:r>
              <a:rPr lang="en-US" sz="3600" b="1" dirty="0"/>
              <a:t>Pride is repelled from God, as a threat to my self rule</a:t>
            </a:r>
          </a:p>
        </p:txBody>
      </p:sp>
    </p:spTree>
    <p:extLst>
      <p:ext uri="{BB962C8B-B14F-4D97-AF65-F5344CB8AC3E}">
        <p14:creationId xmlns:p14="http://schemas.microsoft.com/office/powerpoint/2010/main" val="1876668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 xmlns:a16="http://schemas.microsoft.com/office/drawing/2014/main" id="{3591B03D-D654-4EFA-9CCC-AAD4DCB64486}"/>
              </a:ext>
            </a:extLst>
          </p:cNvPr>
          <p:cNvSpPr txBox="1"/>
          <p:nvPr/>
        </p:nvSpPr>
        <p:spPr>
          <a:xfrm>
            <a:off x="1" y="234778"/>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Pride vs Humility</a:t>
            </a:r>
            <a:endParaRPr lang="en-US" sz="4800" i="1" dirty="0">
              <a:solidFill>
                <a:schemeClr val="bg1"/>
              </a:solidFill>
            </a:endParaRPr>
          </a:p>
        </p:txBody>
      </p:sp>
      <p:sp>
        <p:nvSpPr>
          <p:cNvPr id="4" name="Rounded Rectangle 3"/>
          <p:cNvSpPr/>
          <p:nvPr/>
        </p:nvSpPr>
        <p:spPr>
          <a:xfrm>
            <a:off x="3352800" y="4567700"/>
            <a:ext cx="8270631" cy="1921024"/>
          </a:xfrm>
          <a:prstGeom prst="roundRect">
            <a:avLst/>
          </a:prstGeom>
          <a:solidFill>
            <a:schemeClr val="tx1">
              <a:alpha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Pride needs to establish self-valuation</a:t>
            </a:r>
          </a:p>
          <a:p>
            <a:pPr algn="ctr"/>
            <a:r>
              <a:rPr lang="en-US" sz="3600" b="1" dirty="0"/>
              <a:t>vs </a:t>
            </a:r>
          </a:p>
          <a:p>
            <a:pPr algn="ctr"/>
            <a:r>
              <a:rPr lang="en-US" sz="3600" b="1" dirty="0"/>
              <a:t>Humility accepts God’s valuation of me</a:t>
            </a:r>
          </a:p>
        </p:txBody>
      </p:sp>
    </p:spTree>
    <p:extLst>
      <p:ext uri="{BB962C8B-B14F-4D97-AF65-F5344CB8AC3E}">
        <p14:creationId xmlns:p14="http://schemas.microsoft.com/office/powerpoint/2010/main" val="727008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 xmlns:a16="http://schemas.microsoft.com/office/drawing/2014/main" id="{3591B03D-D654-4EFA-9CCC-AAD4DCB64486}"/>
              </a:ext>
            </a:extLst>
          </p:cNvPr>
          <p:cNvSpPr txBox="1"/>
          <p:nvPr/>
        </p:nvSpPr>
        <p:spPr>
          <a:xfrm>
            <a:off x="1" y="234778"/>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Pride vs Humility</a:t>
            </a:r>
            <a:endParaRPr lang="en-US" sz="4800" i="1" dirty="0">
              <a:solidFill>
                <a:schemeClr val="bg1"/>
              </a:solidFill>
            </a:endParaRPr>
          </a:p>
        </p:txBody>
      </p:sp>
      <p:sp>
        <p:nvSpPr>
          <p:cNvPr id="4" name="Rounded Rectangle 3"/>
          <p:cNvSpPr/>
          <p:nvPr/>
        </p:nvSpPr>
        <p:spPr>
          <a:xfrm>
            <a:off x="4724401" y="4567700"/>
            <a:ext cx="6899030" cy="1921024"/>
          </a:xfrm>
          <a:prstGeom prst="roundRect">
            <a:avLst/>
          </a:prstGeom>
          <a:solidFill>
            <a:schemeClr val="tx1">
              <a:alpha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Pride compares against others </a:t>
            </a:r>
          </a:p>
          <a:p>
            <a:pPr algn="ctr"/>
            <a:r>
              <a:rPr lang="en-US" sz="3600" b="1" dirty="0"/>
              <a:t>vs </a:t>
            </a:r>
          </a:p>
          <a:p>
            <a:pPr algn="ctr"/>
            <a:r>
              <a:rPr lang="en-US" sz="3600" b="1" dirty="0"/>
              <a:t>Humility compares against God </a:t>
            </a:r>
          </a:p>
        </p:txBody>
      </p:sp>
    </p:spTree>
    <p:extLst>
      <p:ext uri="{BB962C8B-B14F-4D97-AF65-F5344CB8AC3E}">
        <p14:creationId xmlns:p14="http://schemas.microsoft.com/office/powerpoint/2010/main" val="33846868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 xmlns:a16="http://schemas.microsoft.com/office/drawing/2014/main" id="{3591B03D-D654-4EFA-9CCC-AAD4DCB64486}"/>
              </a:ext>
            </a:extLst>
          </p:cNvPr>
          <p:cNvSpPr txBox="1"/>
          <p:nvPr/>
        </p:nvSpPr>
        <p:spPr>
          <a:xfrm>
            <a:off x="1" y="234778"/>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Pride vs Humility</a:t>
            </a:r>
            <a:endParaRPr lang="en-US" sz="4800" i="1" dirty="0">
              <a:solidFill>
                <a:schemeClr val="bg1"/>
              </a:solidFill>
            </a:endParaRPr>
          </a:p>
        </p:txBody>
      </p:sp>
      <p:sp>
        <p:nvSpPr>
          <p:cNvPr id="4" name="Rounded Rectangle 3"/>
          <p:cNvSpPr/>
          <p:nvPr/>
        </p:nvSpPr>
        <p:spPr>
          <a:xfrm>
            <a:off x="5257800" y="4567700"/>
            <a:ext cx="6611816" cy="1921024"/>
          </a:xfrm>
          <a:prstGeom prst="roundRect">
            <a:avLst/>
          </a:prstGeom>
          <a:solidFill>
            <a:schemeClr val="tx1">
              <a:alpha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Pride is restless, hungry, anxious</a:t>
            </a:r>
          </a:p>
          <a:p>
            <a:pPr algn="ctr"/>
            <a:r>
              <a:rPr lang="en-US" sz="3600" b="1" dirty="0"/>
              <a:t>vs </a:t>
            </a:r>
          </a:p>
          <a:p>
            <a:pPr algn="ctr"/>
            <a:r>
              <a:rPr lang="en-US" sz="3600" b="1" dirty="0"/>
              <a:t>Humility is at peace </a:t>
            </a:r>
          </a:p>
        </p:txBody>
      </p:sp>
    </p:spTree>
    <p:extLst>
      <p:ext uri="{BB962C8B-B14F-4D97-AF65-F5344CB8AC3E}">
        <p14:creationId xmlns:p14="http://schemas.microsoft.com/office/powerpoint/2010/main" val="10181520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 xmlns:a16="http://schemas.microsoft.com/office/drawing/2014/main" id="{3591B03D-D654-4EFA-9CCC-AAD4DCB64486}"/>
              </a:ext>
            </a:extLst>
          </p:cNvPr>
          <p:cNvSpPr txBox="1"/>
          <p:nvPr/>
        </p:nvSpPr>
        <p:spPr>
          <a:xfrm>
            <a:off x="1" y="234778"/>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Pride vs Humility</a:t>
            </a:r>
            <a:endParaRPr lang="en-US" sz="4800" i="1" dirty="0">
              <a:solidFill>
                <a:schemeClr val="bg1"/>
              </a:solidFill>
            </a:endParaRPr>
          </a:p>
        </p:txBody>
      </p:sp>
      <p:sp>
        <p:nvSpPr>
          <p:cNvPr id="5" name="Rectangle: Rounded Corners 4">
            <a:extLst>
              <a:ext uri="{FF2B5EF4-FFF2-40B4-BE49-F238E27FC236}">
                <a16:creationId xmlns="" xmlns:a16="http://schemas.microsoft.com/office/drawing/2014/main" id="{55C1C338-98E0-4C82-ACC0-8E7AF38463F3}"/>
              </a:ext>
            </a:extLst>
          </p:cNvPr>
          <p:cNvSpPr/>
          <p:nvPr/>
        </p:nvSpPr>
        <p:spPr>
          <a:xfrm>
            <a:off x="419100" y="4267200"/>
            <a:ext cx="11353800" cy="1454214"/>
          </a:xfrm>
          <a:prstGeom prst="roundRect">
            <a:avLst/>
          </a:prstGeom>
          <a:solidFill>
            <a:schemeClr val="tx1">
              <a:alpha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When we factor God out of the equation, we are left with pride as the only alternative</a:t>
            </a:r>
          </a:p>
        </p:txBody>
      </p:sp>
      <p:sp>
        <p:nvSpPr>
          <p:cNvPr id="6" name="Rectangle: Rounded Corners 5">
            <a:extLst>
              <a:ext uri="{FF2B5EF4-FFF2-40B4-BE49-F238E27FC236}">
                <a16:creationId xmlns="" xmlns:a16="http://schemas.microsoft.com/office/drawing/2014/main" id="{07849703-5783-40A6-907A-F0CFCFBED810}"/>
              </a:ext>
            </a:extLst>
          </p:cNvPr>
          <p:cNvSpPr/>
          <p:nvPr/>
        </p:nvSpPr>
        <p:spPr>
          <a:xfrm>
            <a:off x="4724400" y="5833635"/>
            <a:ext cx="7388052" cy="789587"/>
          </a:xfrm>
          <a:prstGeom prst="roundRect">
            <a:avLst/>
          </a:prstGeom>
          <a:solidFill>
            <a:schemeClr val="tx1">
              <a:alpha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The fallen condition of mankind</a:t>
            </a:r>
          </a:p>
        </p:txBody>
      </p:sp>
    </p:spTree>
    <p:extLst>
      <p:ext uri="{BB962C8B-B14F-4D97-AF65-F5344CB8AC3E}">
        <p14:creationId xmlns:p14="http://schemas.microsoft.com/office/powerpoint/2010/main" val="3770505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a:t>
            </a:r>
            <a:r>
              <a:rPr lang="en-US" sz="3000" b="1" u="sng" dirty="0">
                <a:solidFill>
                  <a:schemeClr val="bg1"/>
                </a:solidFill>
              </a:rPr>
              <a:t>because </a:t>
            </a:r>
            <a:r>
              <a:rPr lang="en-US" sz="3000" b="1" u="sng"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7010400" y="990600"/>
            <a:ext cx="5437632"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i="1" dirty="0"/>
              <a:t>#1 toward God</a:t>
            </a:r>
          </a:p>
        </p:txBody>
      </p:sp>
      <p:sp>
        <p:nvSpPr>
          <p:cNvPr id="11" name="Rectangle 10">
            <a:extLst>
              <a:ext uri="{FF2B5EF4-FFF2-40B4-BE49-F238E27FC236}">
                <a16:creationId xmlns="" xmlns:a16="http://schemas.microsoft.com/office/drawing/2014/main" id="{B49F6320-1681-48BA-96D7-93C2B1CD9637}"/>
              </a:ext>
            </a:extLst>
          </p:cNvPr>
          <p:cNvSpPr/>
          <p:nvPr/>
        </p:nvSpPr>
        <p:spPr>
          <a:xfrm>
            <a:off x="35859" y="3212820"/>
            <a:ext cx="4532376"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i="1" dirty="0"/>
              <a:t>Proverbs 3:34</a:t>
            </a:r>
          </a:p>
        </p:txBody>
      </p:sp>
    </p:spTree>
    <p:extLst>
      <p:ext uri="{BB962C8B-B14F-4D97-AF65-F5344CB8AC3E}">
        <p14:creationId xmlns:p14="http://schemas.microsoft.com/office/powerpoint/2010/main" val="559742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6" name="Rectangle 5">
            <a:extLst>
              <a:ext uri="{FF2B5EF4-FFF2-40B4-BE49-F238E27FC236}">
                <a16:creationId xmlns="" xmlns:a16="http://schemas.microsoft.com/office/drawing/2014/main" id="{0E6AB0D2-EF9B-4A0D-828A-363378369337}"/>
              </a:ext>
            </a:extLst>
          </p:cNvPr>
          <p:cNvSpPr/>
          <p:nvPr/>
        </p:nvSpPr>
        <p:spPr>
          <a:xfrm>
            <a:off x="7010400" y="990600"/>
            <a:ext cx="5437632"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i="1" dirty="0"/>
              <a:t>#1 toward God</a:t>
            </a:r>
          </a:p>
        </p:txBody>
      </p:sp>
      <p:sp>
        <p:nvSpPr>
          <p:cNvPr id="14" name="Rectangle 13">
            <a:extLst>
              <a:ext uri="{FF2B5EF4-FFF2-40B4-BE49-F238E27FC236}">
                <a16:creationId xmlns="" xmlns:a16="http://schemas.microsoft.com/office/drawing/2014/main" id="{A86C5299-7A73-459A-808E-301DC7F5E829}"/>
              </a:ext>
            </a:extLst>
          </p:cNvPr>
          <p:cNvSpPr/>
          <p:nvPr/>
        </p:nvSpPr>
        <p:spPr>
          <a:xfrm>
            <a:off x="35859" y="3212820"/>
            <a:ext cx="4532376"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i="1" dirty="0"/>
              <a:t>Proverbs 3:34</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a:t>
            </a:r>
            <a:r>
              <a:rPr lang="en-US" sz="3000" b="1" u="sng" dirty="0">
                <a:solidFill>
                  <a:schemeClr val="bg1"/>
                </a:solidFill>
              </a:rPr>
              <a:t>because </a:t>
            </a:r>
            <a:r>
              <a:rPr lang="en-US" sz="3000" b="1" u="sng"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13" name="Speech Bubble: Rectangle 12">
            <a:extLst>
              <a:ext uri="{FF2B5EF4-FFF2-40B4-BE49-F238E27FC236}">
                <a16:creationId xmlns="" xmlns:a16="http://schemas.microsoft.com/office/drawing/2014/main" id="{8652EC49-AF22-4995-8196-A748DAE6524A}"/>
              </a:ext>
            </a:extLst>
          </p:cNvPr>
          <p:cNvSpPr/>
          <p:nvPr/>
        </p:nvSpPr>
        <p:spPr>
          <a:xfrm>
            <a:off x="249757" y="3329778"/>
            <a:ext cx="4748784" cy="675748"/>
          </a:xfrm>
          <a:prstGeom prst="wedgeRectCallout">
            <a:avLst>
              <a:gd name="adj1" fmla="val 76144"/>
              <a:gd name="adj2" fmla="val 129921"/>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i="1" dirty="0" err="1">
                <a:solidFill>
                  <a:schemeClr val="tx1"/>
                </a:solidFill>
              </a:rPr>
              <a:t>hypotassō</a:t>
            </a:r>
            <a:r>
              <a:rPr lang="en-US" sz="3200" b="1" i="1" dirty="0">
                <a:solidFill>
                  <a:schemeClr val="tx1"/>
                </a:solidFill>
              </a:rPr>
              <a:t>: </a:t>
            </a:r>
            <a:r>
              <a:rPr lang="en-US" sz="3200" i="1" dirty="0">
                <a:solidFill>
                  <a:schemeClr val="tx1"/>
                </a:solidFill>
              </a:rPr>
              <a:t>“</a:t>
            </a:r>
            <a:r>
              <a:rPr lang="en-US" sz="3200" dirty="0">
                <a:solidFill>
                  <a:schemeClr val="tx1"/>
                </a:solidFill>
              </a:rPr>
              <a:t>to put under”</a:t>
            </a:r>
            <a:endParaRPr lang="en-US" sz="3200" b="1" dirty="0">
              <a:solidFill>
                <a:schemeClr val="tx1"/>
              </a:solidFill>
            </a:endParaRPr>
          </a:p>
        </p:txBody>
      </p:sp>
      <p:sp>
        <p:nvSpPr>
          <p:cNvPr id="9" name="Speech Bubble: Rectangle 8">
            <a:extLst>
              <a:ext uri="{FF2B5EF4-FFF2-40B4-BE49-F238E27FC236}">
                <a16:creationId xmlns="" xmlns:a16="http://schemas.microsoft.com/office/drawing/2014/main" id="{55A3A966-D433-4198-AF59-5AF9C9C00985}"/>
              </a:ext>
            </a:extLst>
          </p:cNvPr>
          <p:cNvSpPr/>
          <p:nvPr/>
        </p:nvSpPr>
        <p:spPr>
          <a:xfrm>
            <a:off x="8153400" y="3099063"/>
            <a:ext cx="3797808" cy="974725"/>
          </a:xfrm>
          <a:prstGeom prst="wedgeRectCallout">
            <a:avLst>
              <a:gd name="adj1" fmla="val 23445"/>
              <a:gd name="adj2" fmla="val 13478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i="1" dirty="0" err="1">
                <a:solidFill>
                  <a:schemeClr val="tx1"/>
                </a:solidFill>
              </a:rPr>
              <a:t>antitassō</a:t>
            </a:r>
            <a:r>
              <a:rPr lang="en-US" sz="3200" i="1" dirty="0">
                <a:solidFill>
                  <a:schemeClr val="tx1"/>
                </a:solidFill>
              </a:rPr>
              <a:t>: </a:t>
            </a:r>
            <a:r>
              <a:rPr lang="en-US" sz="3200" dirty="0">
                <a:solidFill>
                  <a:schemeClr val="tx1"/>
                </a:solidFill>
              </a:rPr>
              <a:t>“to array against in battle” </a:t>
            </a:r>
            <a:endParaRPr lang="en-US" sz="3200" b="1" dirty="0">
              <a:solidFill>
                <a:schemeClr val="tx1"/>
              </a:solidFill>
            </a:endParaRPr>
          </a:p>
        </p:txBody>
      </p:sp>
    </p:spTree>
    <p:extLst>
      <p:ext uri="{BB962C8B-B14F-4D97-AF65-F5344CB8AC3E}">
        <p14:creationId xmlns:p14="http://schemas.microsoft.com/office/powerpoint/2010/main" val="2228709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down)">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238297"/>
            <a:ext cx="51054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t>1 Peter 5 </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Tree>
    <p:extLst>
      <p:ext uri="{BB962C8B-B14F-4D97-AF65-F5344CB8AC3E}">
        <p14:creationId xmlns:p14="http://schemas.microsoft.com/office/powerpoint/2010/main" val="3235563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6" name="Rectangle 5">
            <a:extLst>
              <a:ext uri="{FF2B5EF4-FFF2-40B4-BE49-F238E27FC236}">
                <a16:creationId xmlns="" xmlns:a16="http://schemas.microsoft.com/office/drawing/2014/main" id="{0E6AB0D2-EF9B-4A0D-828A-363378369337}"/>
              </a:ext>
            </a:extLst>
          </p:cNvPr>
          <p:cNvSpPr/>
          <p:nvPr/>
        </p:nvSpPr>
        <p:spPr>
          <a:xfrm>
            <a:off x="7010400" y="990600"/>
            <a:ext cx="5437632"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i="1" dirty="0"/>
              <a:t>#1 toward God</a:t>
            </a:r>
          </a:p>
        </p:txBody>
      </p:sp>
      <p:sp>
        <p:nvSpPr>
          <p:cNvPr id="14" name="Rectangle 13">
            <a:extLst>
              <a:ext uri="{FF2B5EF4-FFF2-40B4-BE49-F238E27FC236}">
                <a16:creationId xmlns="" xmlns:a16="http://schemas.microsoft.com/office/drawing/2014/main" id="{A86C5299-7A73-459A-808E-301DC7F5E829}"/>
              </a:ext>
            </a:extLst>
          </p:cNvPr>
          <p:cNvSpPr/>
          <p:nvPr/>
        </p:nvSpPr>
        <p:spPr>
          <a:xfrm>
            <a:off x="35859" y="3212820"/>
            <a:ext cx="4532376"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i="1" dirty="0"/>
              <a:t>Proverbs 3:34</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a:t>
            </a:r>
            <a:r>
              <a:rPr lang="en-US" sz="3000" b="1" u="sng" dirty="0">
                <a:solidFill>
                  <a:schemeClr val="bg1"/>
                </a:solidFill>
              </a:rPr>
              <a:t>because </a:t>
            </a:r>
            <a:r>
              <a:rPr lang="en-US" sz="3000" b="1" u="sng"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10" name="Rectangle: Rounded Corners 9">
            <a:extLst>
              <a:ext uri="{FF2B5EF4-FFF2-40B4-BE49-F238E27FC236}">
                <a16:creationId xmlns="" xmlns:a16="http://schemas.microsoft.com/office/drawing/2014/main" id="{AD5D43F7-710D-4382-BD03-ABDA2C6B5E52}"/>
              </a:ext>
            </a:extLst>
          </p:cNvPr>
          <p:cNvSpPr/>
          <p:nvPr/>
        </p:nvSpPr>
        <p:spPr>
          <a:xfrm>
            <a:off x="90656" y="1981200"/>
            <a:ext cx="9639300" cy="974725"/>
          </a:xfrm>
          <a:prstGeom prst="roundRect">
            <a:avLst/>
          </a:prstGeom>
          <a:solidFill>
            <a:schemeClr val="tx1">
              <a:alpha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God has a problem with human pride</a:t>
            </a:r>
          </a:p>
        </p:txBody>
      </p:sp>
    </p:spTree>
    <p:extLst>
      <p:ext uri="{BB962C8B-B14F-4D97-AF65-F5344CB8AC3E}">
        <p14:creationId xmlns:p14="http://schemas.microsoft.com/office/powerpoint/2010/main" val="3086603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6" name="Rectangle 5">
            <a:extLst>
              <a:ext uri="{FF2B5EF4-FFF2-40B4-BE49-F238E27FC236}">
                <a16:creationId xmlns="" xmlns:a16="http://schemas.microsoft.com/office/drawing/2014/main" id="{0E6AB0D2-EF9B-4A0D-828A-363378369337}"/>
              </a:ext>
            </a:extLst>
          </p:cNvPr>
          <p:cNvSpPr/>
          <p:nvPr/>
        </p:nvSpPr>
        <p:spPr>
          <a:xfrm>
            <a:off x="7010400" y="990600"/>
            <a:ext cx="5437632"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i="1" dirty="0"/>
              <a:t>#1 toward God</a:t>
            </a:r>
          </a:p>
        </p:txBody>
      </p:sp>
      <p:sp>
        <p:nvSpPr>
          <p:cNvPr id="14" name="Rectangle 13">
            <a:extLst>
              <a:ext uri="{FF2B5EF4-FFF2-40B4-BE49-F238E27FC236}">
                <a16:creationId xmlns="" xmlns:a16="http://schemas.microsoft.com/office/drawing/2014/main" id="{A86C5299-7A73-459A-808E-301DC7F5E829}"/>
              </a:ext>
            </a:extLst>
          </p:cNvPr>
          <p:cNvSpPr/>
          <p:nvPr/>
        </p:nvSpPr>
        <p:spPr>
          <a:xfrm>
            <a:off x="35859" y="3212820"/>
            <a:ext cx="4532376"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i="1" dirty="0"/>
              <a:t>Proverbs 3:34</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a:t>
            </a:r>
            <a:r>
              <a:rPr lang="en-US" sz="3000" b="1" u="sng" dirty="0">
                <a:solidFill>
                  <a:schemeClr val="bg1"/>
                </a:solidFill>
              </a:rPr>
              <a:t>because </a:t>
            </a:r>
            <a:r>
              <a:rPr lang="en-US" sz="3000" b="1" u="sng"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10" name="Rectangle: Rounded Corners 9">
            <a:extLst>
              <a:ext uri="{FF2B5EF4-FFF2-40B4-BE49-F238E27FC236}">
                <a16:creationId xmlns="" xmlns:a16="http://schemas.microsoft.com/office/drawing/2014/main" id="{AD5D43F7-710D-4382-BD03-ABDA2C6B5E52}"/>
              </a:ext>
            </a:extLst>
          </p:cNvPr>
          <p:cNvSpPr/>
          <p:nvPr/>
        </p:nvSpPr>
        <p:spPr>
          <a:xfrm>
            <a:off x="-10245" y="1819922"/>
            <a:ext cx="9639300" cy="974725"/>
          </a:xfrm>
          <a:prstGeom prst="roundRect">
            <a:avLst/>
          </a:prstGeom>
          <a:solidFill>
            <a:schemeClr val="tx1">
              <a:alpha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God has a problem with human pride</a:t>
            </a:r>
          </a:p>
        </p:txBody>
      </p:sp>
      <p:sp>
        <p:nvSpPr>
          <p:cNvPr id="9" name="Rectangle 8">
            <a:extLst>
              <a:ext uri="{FF2B5EF4-FFF2-40B4-BE49-F238E27FC236}">
                <a16:creationId xmlns="" xmlns:a16="http://schemas.microsoft.com/office/drawing/2014/main" id="{B9D27202-9F77-4A1A-BE2B-624F1DA88854}"/>
              </a:ext>
            </a:extLst>
          </p:cNvPr>
          <p:cNvSpPr/>
          <p:nvPr/>
        </p:nvSpPr>
        <p:spPr>
          <a:xfrm>
            <a:off x="-4012" y="2667000"/>
            <a:ext cx="12191998" cy="4208742"/>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t>C.S. Lewis, </a:t>
            </a:r>
            <a:r>
              <a:rPr lang="en-US" sz="3600" i="1" dirty="0"/>
              <a:t>Mere Christianity</a:t>
            </a:r>
          </a:p>
          <a:p>
            <a:r>
              <a:rPr lang="en-US" sz="3600" dirty="0"/>
              <a:t>The essential vice, the utmost evil, is Pride.  </a:t>
            </a:r>
            <a:r>
              <a:rPr lang="en-US" sz="3600" dirty="0" err="1"/>
              <a:t>Unchastity</a:t>
            </a:r>
            <a:r>
              <a:rPr lang="en-US" sz="3600" dirty="0"/>
              <a:t>, anger, greed, drunkenness, and all that, are mere flea bites in comparison: it was through Pride that the devil became the devil: Pride leads to every other vice: it is the complete anti-God state of mind… it is Pride which has been the chief cause of misery in every nation and every family since the world began.</a:t>
            </a:r>
          </a:p>
        </p:txBody>
      </p:sp>
    </p:spTree>
    <p:extLst>
      <p:ext uri="{BB962C8B-B14F-4D97-AF65-F5344CB8AC3E}">
        <p14:creationId xmlns:p14="http://schemas.microsoft.com/office/powerpoint/2010/main" val="17607066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a:t>
            </a:r>
            <a:r>
              <a:rPr lang="en-US" sz="3000" b="1" u="sng" dirty="0">
                <a:solidFill>
                  <a:schemeClr val="bg1"/>
                </a:solidFill>
              </a:rPr>
              <a:t>because </a:t>
            </a:r>
            <a:r>
              <a:rPr lang="en-US" sz="3000" b="1" u="sng"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7010400" y="990600"/>
            <a:ext cx="5437632"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i="1" dirty="0"/>
              <a:t>#1 toward God</a:t>
            </a:r>
          </a:p>
        </p:txBody>
      </p:sp>
      <p:sp>
        <p:nvSpPr>
          <p:cNvPr id="9" name="Rounded Rectangle 3">
            <a:extLst>
              <a:ext uri="{FF2B5EF4-FFF2-40B4-BE49-F238E27FC236}">
                <a16:creationId xmlns="" xmlns:a16="http://schemas.microsoft.com/office/drawing/2014/main" id="{C31B23E9-EB93-4BBB-8D44-C58D1BB6F95F}"/>
              </a:ext>
            </a:extLst>
          </p:cNvPr>
          <p:cNvSpPr/>
          <p:nvPr/>
        </p:nvSpPr>
        <p:spPr>
          <a:xfrm>
            <a:off x="330559" y="1233339"/>
            <a:ext cx="6984641" cy="974725"/>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Humility is the root of all virtue</a:t>
            </a:r>
          </a:p>
        </p:txBody>
      </p:sp>
      <p:sp>
        <p:nvSpPr>
          <p:cNvPr id="12" name="Rounded Rectangle 4">
            <a:extLst>
              <a:ext uri="{FF2B5EF4-FFF2-40B4-BE49-F238E27FC236}">
                <a16:creationId xmlns="" xmlns:a16="http://schemas.microsoft.com/office/drawing/2014/main" id="{759DA228-0063-4A97-AA00-7844B5BA2CD7}"/>
              </a:ext>
            </a:extLst>
          </p:cNvPr>
          <p:cNvSpPr/>
          <p:nvPr/>
        </p:nvSpPr>
        <p:spPr>
          <a:xfrm>
            <a:off x="467285" y="2414854"/>
            <a:ext cx="11257429" cy="1384974"/>
          </a:xfrm>
          <a:prstGeom prst="roundRect">
            <a:avLst/>
          </a:prstGeom>
          <a:solidFill>
            <a:schemeClr val="tx2">
              <a:lumMod val="50000"/>
            </a:schemeClr>
          </a:solidFill>
          <a:ln w="349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 To acknowledge the awesomeness of God and then to act in accordance in our attitude and actions. </a:t>
            </a:r>
            <a:endParaRPr lang="en-US" sz="4000" b="1" i="1" dirty="0"/>
          </a:p>
        </p:txBody>
      </p:sp>
      <p:sp>
        <p:nvSpPr>
          <p:cNvPr id="13" name="Rounded Rectangle 8">
            <a:extLst>
              <a:ext uri="{FF2B5EF4-FFF2-40B4-BE49-F238E27FC236}">
                <a16:creationId xmlns="" xmlns:a16="http://schemas.microsoft.com/office/drawing/2014/main" id="{8D3BEDCD-CC7B-4CD8-8FDF-962358BE016D}"/>
              </a:ext>
            </a:extLst>
          </p:cNvPr>
          <p:cNvSpPr/>
          <p:nvPr/>
        </p:nvSpPr>
        <p:spPr>
          <a:xfrm>
            <a:off x="1376643" y="3725529"/>
            <a:ext cx="10739157" cy="930943"/>
          </a:xfrm>
          <a:prstGeom prst="roundRect">
            <a:avLst/>
          </a:prstGeom>
          <a:solidFill>
            <a:schemeClr val="tx2">
              <a:lumMod val="50000"/>
            </a:schemeClr>
          </a:solidFill>
          <a:ln w="349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Acting out of a settled understanding of our place</a:t>
            </a:r>
            <a:endParaRPr lang="en-US" sz="4000" b="1" i="1" dirty="0"/>
          </a:p>
        </p:txBody>
      </p:sp>
    </p:spTree>
    <p:extLst>
      <p:ext uri="{BB962C8B-B14F-4D97-AF65-F5344CB8AC3E}">
        <p14:creationId xmlns:p14="http://schemas.microsoft.com/office/powerpoint/2010/main" val="4060658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4E43C82C-8204-43A7-933E-EA8CA9A469B0}"/>
              </a:ext>
            </a:extLst>
          </p:cNvPr>
          <p:cNvSpPr/>
          <p:nvPr/>
        </p:nvSpPr>
        <p:spPr>
          <a:xfrm>
            <a:off x="3581400" y="0"/>
            <a:ext cx="86106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t>“When the creature realizes that this is the true nobility, and consents to be with his will, his mind, and his affections, the form, the vessel in which the life and glory of God are to work and manifest themselves, he sees that humility is simply acknowledging the truth of his position as creature, and yielding to God His place.”</a:t>
            </a:r>
          </a:p>
        </p:txBody>
      </p:sp>
    </p:spTree>
    <p:extLst>
      <p:ext uri="{BB962C8B-B14F-4D97-AF65-F5344CB8AC3E}">
        <p14:creationId xmlns:p14="http://schemas.microsoft.com/office/powerpoint/2010/main" val="14869978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a:t>
            </a:r>
            <a:r>
              <a:rPr lang="en-US" sz="3000" b="1" u="sng" dirty="0">
                <a:solidFill>
                  <a:schemeClr val="bg1"/>
                </a:solidFill>
              </a:rPr>
              <a:t>humble yourselves under the mighty hand of God</a:t>
            </a:r>
            <a:r>
              <a:rPr lang="en-US" sz="3000" dirty="0">
                <a:solidFill>
                  <a:schemeClr val="bg1"/>
                </a:solidFill>
              </a:rPr>
              <a:t>,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7010400" y="990600"/>
            <a:ext cx="5437632"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i="1" dirty="0"/>
              <a:t>#1 toward God</a:t>
            </a:r>
          </a:p>
        </p:txBody>
      </p:sp>
      <p:sp>
        <p:nvSpPr>
          <p:cNvPr id="8" name="Rectangle: Rounded Corners 7">
            <a:extLst>
              <a:ext uri="{FF2B5EF4-FFF2-40B4-BE49-F238E27FC236}">
                <a16:creationId xmlns="" xmlns:a16="http://schemas.microsoft.com/office/drawing/2014/main" id="{00377B4E-23F5-482F-8E70-51139EC78C03}"/>
              </a:ext>
            </a:extLst>
          </p:cNvPr>
          <p:cNvSpPr/>
          <p:nvPr/>
        </p:nvSpPr>
        <p:spPr>
          <a:xfrm>
            <a:off x="368808" y="1225164"/>
            <a:ext cx="6172200" cy="1298036"/>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Humility is the essence of being grounded in reality</a:t>
            </a:r>
          </a:p>
        </p:txBody>
      </p:sp>
    </p:spTree>
    <p:extLst>
      <p:ext uri="{BB962C8B-B14F-4D97-AF65-F5344CB8AC3E}">
        <p14:creationId xmlns:p14="http://schemas.microsoft.com/office/powerpoint/2010/main" val="1423926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because </a:t>
            </a:r>
            <a:r>
              <a:rPr lang="en-US" sz="3000" cap="small" dirty="0">
                <a:solidFill>
                  <a:schemeClr val="bg1"/>
                </a:solidFill>
              </a:rPr>
              <a:t>God is opposed to the proud, </a:t>
            </a:r>
            <a:r>
              <a:rPr lang="en-US" sz="3000" b="1" u="sng" cap="small" dirty="0">
                <a:solidFill>
                  <a:schemeClr val="bg1"/>
                </a:solidFill>
              </a:rPr>
              <a:t>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7010400" y="990600"/>
            <a:ext cx="5437632"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i="1" dirty="0"/>
              <a:t>#1 toward God</a:t>
            </a:r>
          </a:p>
        </p:txBody>
      </p:sp>
      <p:sp>
        <p:nvSpPr>
          <p:cNvPr id="10" name="Rectangle: Rounded Corners 9">
            <a:extLst>
              <a:ext uri="{FF2B5EF4-FFF2-40B4-BE49-F238E27FC236}">
                <a16:creationId xmlns="" xmlns:a16="http://schemas.microsoft.com/office/drawing/2014/main" id="{5D10A4FB-3693-4A4C-8CA3-9FE427AD21A7}"/>
              </a:ext>
            </a:extLst>
          </p:cNvPr>
          <p:cNvSpPr/>
          <p:nvPr/>
        </p:nvSpPr>
        <p:spPr>
          <a:xfrm>
            <a:off x="228600" y="1219200"/>
            <a:ext cx="7010400" cy="95858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Humility allows us to receive grace</a:t>
            </a:r>
          </a:p>
        </p:txBody>
      </p:sp>
    </p:spTree>
    <p:extLst>
      <p:ext uri="{BB962C8B-B14F-4D97-AF65-F5344CB8AC3E}">
        <p14:creationId xmlns:p14="http://schemas.microsoft.com/office/powerpoint/2010/main" val="3239536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because </a:t>
            </a:r>
            <a:r>
              <a:rPr lang="en-US" sz="3000" cap="small" dirty="0">
                <a:solidFill>
                  <a:schemeClr val="bg1"/>
                </a:solidFill>
              </a:rPr>
              <a:t>God is opposed to the proud, </a:t>
            </a:r>
            <a:r>
              <a:rPr lang="en-US" sz="3000" b="1" u="sng" cap="small" dirty="0">
                <a:solidFill>
                  <a:schemeClr val="bg1"/>
                </a:solidFill>
              </a:rPr>
              <a:t>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7010400" y="990600"/>
            <a:ext cx="5437632"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i="1" dirty="0"/>
              <a:t>#1 toward God</a:t>
            </a:r>
          </a:p>
        </p:txBody>
      </p:sp>
      <p:sp>
        <p:nvSpPr>
          <p:cNvPr id="10" name="Rectangle 9">
            <a:extLst>
              <a:ext uri="{FF2B5EF4-FFF2-40B4-BE49-F238E27FC236}">
                <a16:creationId xmlns="" xmlns:a16="http://schemas.microsoft.com/office/drawing/2014/main" id="{6F6C89FE-257C-4CCD-8F8E-19B6B48368B4}"/>
              </a:ext>
            </a:extLst>
          </p:cNvPr>
          <p:cNvSpPr/>
          <p:nvPr/>
        </p:nvSpPr>
        <p:spPr>
          <a:xfrm>
            <a:off x="457200" y="3066838"/>
            <a:ext cx="11360859" cy="1124163"/>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1"/>
            <a:r>
              <a:rPr lang="en-US" sz="3600" b="1" baseline="30000" dirty="0">
                <a:solidFill>
                  <a:schemeClr val="tx1"/>
                </a:solidFill>
              </a:rPr>
              <a:t>Ephesians 2:8 </a:t>
            </a:r>
            <a:r>
              <a:rPr lang="en-US" sz="3600" dirty="0">
                <a:solidFill>
                  <a:schemeClr val="tx1"/>
                </a:solidFill>
              </a:rPr>
              <a:t>“God saved you by his </a:t>
            </a:r>
            <a:r>
              <a:rPr lang="en-US" sz="3600" b="1" u="sng" dirty="0">
                <a:solidFill>
                  <a:srgbClr val="002060"/>
                </a:solidFill>
              </a:rPr>
              <a:t>grace</a:t>
            </a:r>
            <a:r>
              <a:rPr lang="en-US" sz="3600" dirty="0">
                <a:solidFill>
                  <a:schemeClr val="tx1"/>
                </a:solidFill>
              </a:rPr>
              <a:t> when you believed.  And you can’t take credit for this; it is a gift from God.”</a:t>
            </a:r>
            <a:endParaRPr lang="en-US" sz="4000" dirty="0">
              <a:solidFill>
                <a:schemeClr val="tx1"/>
              </a:solidFill>
            </a:endParaRPr>
          </a:p>
        </p:txBody>
      </p:sp>
      <p:sp>
        <p:nvSpPr>
          <p:cNvPr id="9" name="Rectangle: Rounded Corners 8">
            <a:extLst>
              <a:ext uri="{FF2B5EF4-FFF2-40B4-BE49-F238E27FC236}">
                <a16:creationId xmlns="" xmlns:a16="http://schemas.microsoft.com/office/drawing/2014/main" id="{CE45ECF0-9F71-4351-B10C-A6BDEFEE3476}"/>
              </a:ext>
            </a:extLst>
          </p:cNvPr>
          <p:cNvSpPr/>
          <p:nvPr/>
        </p:nvSpPr>
        <p:spPr>
          <a:xfrm>
            <a:off x="228600" y="1219200"/>
            <a:ext cx="7010400" cy="95858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Humility allows us to receive grace</a:t>
            </a:r>
          </a:p>
        </p:txBody>
      </p:sp>
      <p:sp>
        <p:nvSpPr>
          <p:cNvPr id="8" name="Rectangle: Rounded Corners 7">
            <a:extLst>
              <a:ext uri="{FF2B5EF4-FFF2-40B4-BE49-F238E27FC236}">
                <a16:creationId xmlns="" xmlns:a16="http://schemas.microsoft.com/office/drawing/2014/main" id="{8F5E8FA8-68D2-4FAE-9CC5-3419A83A17F0}"/>
              </a:ext>
            </a:extLst>
          </p:cNvPr>
          <p:cNvSpPr/>
          <p:nvPr/>
        </p:nvSpPr>
        <p:spPr>
          <a:xfrm>
            <a:off x="5162534" y="2124517"/>
            <a:ext cx="6712634" cy="831407"/>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Which is essential for salvation!</a:t>
            </a:r>
          </a:p>
        </p:txBody>
      </p:sp>
    </p:spTree>
    <p:extLst>
      <p:ext uri="{BB962C8B-B14F-4D97-AF65-F5344CB8AC3E}">
        <p14:creationId xmlns:p14="http://schemas.microsoft.com/office/powerpoint/2010/main" val="2014390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because </a:t>
            </a:r>
            <a:r>
              <a:rPr lang="en-US" sz="3000" cap="small" dirty="0">
                <a:solidFill>
                  <a:schemeClr val="bg1"/>
                </a:solidFill>
              </a:rPr>
              <a:t>God is opposed to the proud, </a:t>
            </a:r>
            <a:r>
              <a:rPr lang="en-US" sz="3000" b="1" u="sng" cap="small" dirty="0">
                <a:solidFill>
                  <a:schemeClr val="bg1"/>
                </a:solidFill>
              </a:rPr>
              <a:t>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7010400" y="990600"/>
            <a:ext cx="5437632"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i="1" dirty="0"/>
              <a:t>#1 toward God</a:t>
            </a:r>
          </a:p>
        </p:txBody>
      </p:sp>
      <p:sp>
        <p:nvSpPr>
          <p:cNvPr id="9" name="Rectangle: Rounded Corners 8">
            <a:extLst>
              <a:ext uri="{FF2B5EF4-FFF2-40B4-BE49-F238E27FC236}">
                <a16:creationId xmlns="" xmlns:a16="http://schemas.microsoft.com/office/drawing/2014/main" id="{EC4EE4ED-0059-44C6-B70E-3F94F7C9C61C}"/>
              </a:ext>
            </a:extLst>
          </p:cNvPr>
          <p:cNvSpPr/>
          <p:nvPr/>
        </p:nvSpPr>
        <p:spPr>
          <a:xfrm>
            <a:off x="228600" y="1219200"/>
            <a:ext cx="6781800" cy="1264747"/>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This principle remains relevant as we follow Him</a:t>
            </a:r>
          </a:p>
        </p:txBody>
      </p:sp>
      <p:sp>
        <p:nvSpPr>
          <p:cNvPr id="8" name="Rectangle: Rounded Corners 7">
            <a:extLst>
              <a:ext uri="{FF2B5EF4-FFF2-40B4-BE49-F238E27FC236}">
                <a16:creationId xmlns="" xmlns:a16="http://schemas.microsoft.com/office/drawing/2014/main" id="{959C360A-9877-421A-906B-43DE126A331B}"/>
              </a:ext>
            </a:extLst>
          </p:cNvPr>
          <p:cNvSpPr/>
          <p:nvPr/>
        </p:nvSpPr>
        <p:spPr>
          <a:xfrm>
            <a:off x="228600" y="2606675"/>
            <a:ext cx="11509248" cy="1203325"/>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Although our heart is always inclined toward pride, we can choose a posture of humility toward God</a:t>
            </a:r>
          </a:p>
        </p:txBody>
      </p:sp>
      <p:sp>
        <p:nvSpPr>
          <p:cNvPr id="10" name="Rounded Rectangle 8">
            <a:extLst>
              <a:ext uri="{FF2B5EF4-FFF2-40B4-BE49-F238E27FC236}">
                <a16:creationId xmlns="" xmlns:a16="http://schemas.microsoft.com/office/drawing/2014/main" id="{086D6D7B-AAE3-488D-B089-4475ECC70FCC}"/>
              </a:ext>
            </a:extLst>
          </p:cNvPr>
          <p:cNvSpPr/>
          <p:nvPr/>
        </p:nvSpPr>
        <p:spPr>
          <a:xfrm>
            <a:off x="2035494" y="3733800"/>
            <a:ext cx="10168538" cy="768768"/>
          </a:xfrm>
          <a:prstGeom prst="roundRect">
            <a:avLst>
              <a:gd name="adj" fmla="val 22456"/>
            </a:avLst>
          </a:prstGeom>
          <a:solidFill>
            <a:schemeClr val="tx2">
              <a:lumMod val="50000"/>
            </a:schemeClr>
          </a:solidFill>
          <a:ln w="349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And when we do, God takes notice and rewards us </a:t>
            </a:r>
            <a:endParaRPr lang="en-US" sz="3600" dirty="0"/>
          </a:p>
        </p:txBody>
      </p:sp>
    </p:spTree>
    <p:extLst>
      <p:ext uri="{BB962C8B-B14F-4D97-AF65-F5344CB8AC3E}">
        <p14:creationId xmlns:p14="http://schemas.microsoft.com/office/powerpoint/2010/main" val="2145443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a:t>
            </a:r>
            <a:r>
              <a:rPr lang="en-US" sz="3000" b="1" u="sng" dirty="0">
                <a:solidFill>
                  <a:schemeClr val="bg1"/>
                </a:solidFill>
              </a:rPr>
              <a:t>Therefore humble yourselves under the mighty hand of God, so that He may exalt you at the proper time</a:t>
            </a:r>
            <a:r>
              <a:rPr lang="en-US" sz="3000" dirty="0">
                <a:solidFill>
                  <a:schemeClr val="bg1"/>
                </a:solidFill>
              </a:rPr>
              <a:t>,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7010400" y="990600"/>
            <a:ext cx="5437632"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i="1" dirty="0"/>
              <a:t>#1 toward God</a:t>
            </a:r>
          </a:p>
        </p:txBody>
      </p:sp>
      <p:sp>
        <p:nvSpPr>
          <p:cNvPr id="9" name="Rectangle: Rounded Corners 8">
            <a:extLst>
              <a:ext uri="{FF2B5EF4-FFF2-40B4-BE49-F238E27FC236}">
                <a16:creationId xmlns="" xmlns:a16="http://schemas.microsoft.com/office/drawing/2014/main" id="{EC4EE4ED-0059-44C6-B70E-3F94F7C9C61C}"/>
              </a:ext>
            </a:extLst>
          </p:cNvPr>
          <p:cNvSpPr/>
          <p:nvPr/>
        </p:nvSpPr>
        <p:spPr>
          <a:xfrm>
            <a:off x="228600" y="1219200"/>
            <a:ext cx="6781800" cy="1264747"/>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This principle remains relevant as we follow Him</a:t>
            </a:r>
          </a:p>
        </p:txBody>
      </p:sp>
      <p:sp>
        <p:nvSpPr>
          <p:cNvPr id="8" name="Rectangle: Rounded Corners 7">
            <a:extLst>
              <a:ext uri="{FF2B5EF4-FFF2-40B4-BE49-F238E27FC236}">
                <a16:creationId xmlns="" xmlns:a16="http://schemas.microsoft.com/office/drawing/2014/main" id="{959C360A-9877-421A-906B-43DE126A331B}"/>
              </a:ext>
            </a:extLst>
          </p:cNvPr>
          <p:cNvSpPr/>
          <p:nvPr/>
        </p:nvSpPr>
        <p:spPr>
          <a:xfrm>
            <a:off x="228600" y="2606675"/>
            <a:ext cx="11509248" cy="1203325"/>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Although our heart is always inclined toward pride, we can choose a posture of humility toward God</a:t>
            </a:r>
          </a:p>
        </p:txBody>
      </p:sp>
      <p:sp>
        <p:nvSpPr>
          <p:cNvPr id="10" name="Rounded Rectangle 8">
            <a:extLst>
              <a:ext uri="{FF2B5EF4-FFF2-40B4-BE49-F238E27FC236}">
                <a16:creationId xmlns="" xmlns:a16="http://schemas.microsoft.com/office/drawing/2014/main" id="{086D6D7B-AAE3-488D-B089-4475ECC70FCC}"/>
              </a:ext>
            </a:extLst>
          </p:cNvPr>
          <p:cNvSpPr/>
          <p:nvPr/>
        </p:nvSpPr>
        <p:spPr>
          <a:xfrm>
            <a:off x="2035494" y="3733800"/>
            <a:ext cx="10168538" cy="768768"/>
          </a:xfrm>
          <a:prstGeom prst="roundRect">
            <a:avLst>
              <a:gd name="adj" fmla="val 22456"/>
            </a:avLst>
          </a:prstGeom>
          <a:solidFill>
            <a:schemeClr val="tx2">
              <a:lumMod val="50000"/>
            </a:schemeClr>
          </a:solidFill>
          <a:ln w="349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And when we do, God takes notice and rewards us </a:t>
            </a:r>
            <a:endParaRPr lang="en-US" sz="3600" dirty="0"/>
          </a:p>
        </p:txBody>
      </p:sp>
    </p:spTree>
    <p:extLst>
      <p:ext uri="{BB962C8B-B14F-4D97-AF65-F5344CB8AC3E}">
        <p14:creationId xmlns:p14="http://schemas.microsoft.com/office/powerpoint/2010/main" val="16465848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a:t>
            </a:r>
            <a:r>
              <a:rPr lang="en-US" sz="3000" b="1" u="sng" dirty="0">
                <a:solidFill>
                  <a:schemeClr val="bg1"/>
                </a:solidFill>
              </a:rPr>
              <a:t>Therefore humble yourselves under the mighty hand of God, so that He may exalt you at the proper time</a:t>
            </a:r>
            <a:r>
              <a:rPr lang="en-US" sz="3000" dirty="0">
                <a:solidFill>
                  <a:schemeClr val="bg1"/>
                </a:solidFill>
              </a:rPr>
              <a:t>,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7010400" y="990600"/>
            <a:ext cx="5437632"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i="1" dirty="0"/>
              <a:t>#1 toward God</a:t>
            </a:r>
          </a:p>
        </p:txBody>
      </p:sp>
      <p:sp>
        <p:nvSpPr>
          <p:cNvPr id="8" name="Rectangle 7">
            <a:extLst>
              <a:ext uri="{FF2B5EF4-FFF2-40B4-BE49-F238E27FC236}">
                <a16:creationId xmlns="" xmlns:a16="http://schemas.microsoft.com/office/drawing/2014/main" id="{4F72A81F-1AF8-432B-B355-F5B29E3E025D}"/>
              </a:ext>
            </a:extLst>
          </p:cNvPr>
          <p:cNvSpPr/>
          <p:nvPr/>
        </p:nvSpPr>
        <p:spPr>
          <a:xfrm>
            <a:off x="914400" y="2446337"/>
            <a:ext cx="10363199" cy="1203325"/>
          </a:xfrm>
          <a:prstGeom prst="rect">
            <a:avLst/>
          </a:prstGeom>
          <a:solidFill>
            <a:schemeClr val="accent6">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Luke 14:11</a:t>
            </a:r>
            <a:r>
              <a:rPr lang="en-US" sz="3600" dirty="0">
                <a:solidFill>
                  <a:schemeClr val="tx1"/>
                </a:solidFill>
              </a:rPr>
              <a:t> For everyone who exalts himself will be humbled, and he who humbles himself will be exalted.</a:t>
            </a:r>
          </a:p>
        </p:txBody>
      </p:sp>
    </p:spTree>
    <p:extLst>
      <p:ext uri="{BB962C8B-B14F-4D97-AF65-F5344CB8AC3E}">
        <p14:creationId xmlns:p14="http://schemas.microsoft.com/office/powerpoint/2010/main" val="164649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238297"/>
            <a:ext cx="51054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t>1 Peter 5 </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a:t>
            </a:r>
            <a:r>
              <a:rPr lang="en-US" sz="3000" b="1" u="sng" dirty="0">
                <a:solidFill>
                  <a:schemeClr val="bg1"/>
                </a:solidFill>
              </a:rPr>
              <a:t>humble yourselves </a:t>
            </a:r>
            <a:r>
              <a:rPr lang="en-US" sz="3000" dirty="0">
                <a:solidFill>
                  <a:schemeClr val="bg1"/>
                </a:solidFill>
              </a:rPr>
              <a:t>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8" name="Speech Bubble: Rectangle 7">
            <a:extLst>
              <a:ext uri="{FF2B5EF4-FFF2-40B4-BE49-F238E27FC236}">
                <a16:creationId xmlns="" xmlns:a16="http://schemas.microsoft.com/office/drawing/2014/main" id="{A34DC018-57B0-4921-859C-1070BA62A20C}"/>
              </a:ext>
            </a:extLst>
          </p:cNvPr>
          <p:cNvSpPr/>
          <p:nvPr/>
        </p:nvSpPr>
        <p:spPr>
          <a:xfrm>
            <a:off x="7239000" y="3420794"/>
            <a:ext cx="4748784" cy="675748"/>
          </a:xfrm>
          <a:prstGeom prst="wedgeRectCallout">
            <a:avLst>
              <a:gd name="adj1" fmla="val 10193"/>
              <a:gd name="adj2" fmla="val 24645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i="1" dirty="0" err="1">
                <a:solidFill>
                  <a:schemeClr val="tx1"/>
                </a:solidFill>
              </a:rPr>
              <a:t>tapeinoo</a:t>
            </a:r>
            <a:r>
              <a:rPr lang="en-US" sz="3200" b="1" i="1" dirty="0">
                <a:solidFill>
                  <a:schemeClr val="tx1"/>
                </a:solidFill>
              </a:rPr>
              <a:t>: </a:t>
            </a:r>
            <a:r>
              <a:rPr lang="en-US" sz="3200" i="1" dirty="0">
                <a:solidFill>
                  <a:schemeClr val="tx1"/>
                </a:solidFill>
              </a:rPr>
              <a:t>“</a:t>
            </a:r>
            <a:r>
              <a:rPr lang="en-US" sz="3200" dirty="0">
                <a:solidFill>
                  <a:schemeClr val="tx1"/>
                </a:solidFill>
              </a:rPr>
              <a:t>to make low”</a:t>
            </a:r>
            <a:endParaRPr lang="en-US" sz="3200" b="1" dirty="0">
              <a:solidFill>
                <a:schemeClr val="tx1"/>
              </a:solidFill>
            </a:endParaRPr>
          </a:p>
        </p:txBody>
      </p:sp>
    </p:spTree>
    <p:extLst>
      <p:ext uri="{BB962C8B-B14F-4D97-AF65-F5344CB8AC3E}">
        <p14:creationId xmlns:p14="http://schemas.microsoft.com/office/powerpoint/2010/main" val="1954955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a:t>
            </a:r>
            <a:r>
              <a:rPr lang="en-US" sz="3000" b="1" u="sng" dirty="0">
                <a:solidFill>
                  <a:schemeClr val="bg1"/>
                </a:solidFill>
              </a:rPr>
              <a:t>toward one another</a:t>
            </a:r>
            <a:r>
              <a:rPr lang="en-US" sz="3000" dirty="0">
                <a:solidFill>
                  <a:schemeClr val="bg1"/>
                </a:solidFill>
              </a:rPr>
              <a:t>,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7010400" y="990600"/>
            <a:ext cx="5437632"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i="1" dirty="0"/>
              <a:t>#1 toward God</a:t>
            </a:r>
          </a:p>
        </p:txBody>
      </p:sp>
      <p:sp>
        <p:nvSpPr>
          <p:cNvPr id="10" name="Rectangle: Rounded Corners 9">
            <a:extLst>
              <a:ext uri="{FF2B5EF4-FFF2-40B4-BE49-F238E27FC236}">
                <a16:creationId xmlns="" xmlns:a16="http://schemas.microsoft.com/office/drawing/2014/main" id="{6274D702-CD5B-40B9-9482-029668F70D02}"/>
              </a:ext>
            </a:extLst>
          </p:cNvPr>
          <p:cNvSpPr/>
          <p:nvPr/>
        </p:nvSpPr>
        <p:spPr>
          <a:xfrm>
            <a:off x="0" y="2378075"/>
            <a:ext cx="12192000" cy="120332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It’s one thing to say “humble yourself under God,” it’s quite another thing to say “humble yourself under </a:t>
            </a:r>
            <a:r>
              <a:rPr lang="en-US" sz="3600" b="1" i="1" dirty="0"/>
              <a:t>people</a:t>
            </a:r>
            <a:r>
              <a:rPr lang="en-US" sz="3600" b="1" dirty="0"/>
              <a:t>!”</a:t>
            </a:r>
          </a:p>
        </p:txBody>
      </p:sp>
    </p:spTree>
    <p:extLst>
      <p:ext uri="{BB962C8B-B14F-4D97-AF65-F5344CB8AC3E}">
        <p14:creationId xmlns:p14="http://schemas.microsoft.com/office/powerpoint/2010/main" val="3004426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b="1" u="sng" dirty="0">
                <a:solidFill>
                  <a:schemeClr val="bg1"/>
                </a:solidFill>
              </a:rPr>
              <a:t>You younger men, likewise, be subject to your elders</a:t>
            </a:r>
            <a:r>
              <a:rPr lang="en-US" sz="3000" dirty="0">
                <a:solidFill>
                  <a:schemeClr val="bg1"/>
                </a:solidFill>
              </a:rPr>
              <a:t>;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5181600" y="990600"/>
            <a:ext cx="70104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#2 toward those “over” us</a:t>
            </a:r>
          </a:p>
        </p:txBody>
      </p:sp>
      <p:sp>
        <p:nvSpPr>
          <p:cNvPr id="8" name="Rectangle: Rounded Corners 7">
            <a:extLst>
              <a:ext uri="{FF2B5EF4-FFF2-40B4-BE49-F238E27FC236}">
                <a16:creationId xmlns="" xmlns:a16="http://schemas.microsoft.com/office/drawing/2014/main" id="{959C360A-9877-421A-906B-43DE126A331B}"/>
              </a:ext>
            </a:extLst>
          </p:cNvPr>
          <p:cNvSpPr/>
          <p:nvPr/>
        </p:nvSpPr>
        <p:spPr>
          <a:xfrm>
            <a:off x="174458" y="3124200"/>
            <a:ext cx="11843084" cy="1203325"/>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But the picture changes when we factor God in at the center of the solar system</a:t>
            </a:r>
          </a:p>
        </p:txBody>
      </p:sp>
      <p:sp>
        <p:nvSpPr>
          <p:cNvPr id="9" name="Rectangle: Rounded Corners 8">
            <a:extLst>
              <a:ext uri="{FF2B5EF4-FFF2-40B4-BE49-F238E27FC236}">
                <a16:creationId xmlns="" xmlns:a16="http://schemas.microsoft.com/office/drawing/2014/main" id="{16E70C8B-1183-4B48-8646-4B0EC4A4D6C3}"/>
              </a:ext>
            </a:extLst>
          </p:cNvPr>
          <p:cNvSpPr/>
          <p:nvPr/>
        </p:nvSpPr>
        <p:spPr>
          <a:xfrm>
            <a:off x="174458" y="1828800"/>
            <a:ext cx="11843084" cy="1203325"/>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Nowhere is our pride more evident than when it comes to </a:t>
            </a:r>
            <a:r>
              <a:rPr lang="en-US" sz="3600" b="1" i="1" dirty="0"/>
              <a:t>leading</a:t>
            </a:r>
            <a:r>
              <a:rPr lang="en-US" sz="3600" b="1" dirty="0"/>
              <a:t> and </a:t>
            </a:r>
            <a:r>
              <a:rPr lang="en-US" sz="3600" b="1" i="1" dirty="0"/>
              <a:t>following</a:t>
            </a:r>
          </a:p>
        </p:txBody>
      </p:sp>
    </p:spTree>
    <p:extLst>
      <p:ext uri="{BB962C8B-B14F-4D97-AF65-F5344CB8AC3E}">
        <p14:creationId xmlns:p14="http://schemas.microsoft.com/office/powerpoint/2010/main" val="4209881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P spid="9"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b="1" u="sng" dirty="0">
                <a:solidFill>
                  <a:schemeClr val="bg1"/>
                </a:solidFill>
              </a:rPr>
              <a:t>You younger men, likewise, be subject to your elders</a:t>
            </a:r>
            <a:r>
              <a:rPr lang="en-US" sz="3000" dirty="0">
                <a:solidFill>
                  <a:schemeClr val="bg1"/>
                </a:solidFill>
              </a:rPr>
              <a:t>;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5181600" y="990600"/>
            <a:ext cx="70104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#2 toward those “over” us</a:t>
            </a:r>
          </a:p>
        </p:txBody>
      </p:sp>
      <p:sp>
        <p:nvSpPr>
          <p:cNvPr id="8" name="Rectangle: Rounded Corners 7">
            <a:extLst>
              <a:ext uri="{FF2B5EF4-FFF2-40B4-BE49-F238E27FC236}">
                <a16:creationId xmlns="" xmlns:a16="http://schemas.microsoft.com/office/drawing/2014/main" id="{959C360A-9877-421A-906B-43DE126A331B}"/>
              </a:ext>
            </a:extLst>
          </p:cNvPr>
          <p:cNvSpPr/>
          <p:nvPr/>
        </p:nvSpPr>
        <p:spPr>
          <a:xfrm>
            <a:off x="453671" y="1894130"/>
            <a:ext cx="11049000" cy="879232"/>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Human authority is a feature of the created order</a:t>
            </a:r>
          </a:p>
        </p:txBody>
      </p:sp>
      <p:sp>
        <p:nvSpPr>
          <p:cNvPr id="9" name="Rectangle: Rounded Corners 8">
            <a:extLst>
              <a:ext uri="{FF2B5EF4-FFF2-40B4-BE49-F238E27FC236}">
                <a16:creationId xmlns="" xmlns:a16="http://schemas.microsoft.com/office/drawing/2014/main" id="{EFD288AD-7519-455E-9553-B1432E528F0C}"/>
              </a:ext>
            </a:extLst>
          </p:cNvPr>
          <p:cNvSpPr/>
          <p:nvPr/>
        </p:nvSpPr>
        <p:spPr>
          <a:xfrm>
            <a:off x="341376" y="2979737"/>
            <a:ext cx="11509248" cy="1203325"/>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Having a right orientation toward God allows me to take a right orientation toward others  </a:t>
            </a:r>
          </a:p>
        </p:txBody>
      </p:sp>
      <p:sp>
        <p:nvSpPr>
          <p:cNvPr id="2" name="Rectangle: Rounded Corners 1">
            <a:extLst>
              <a:ext uri="{FF2B5EF4-FFF2-40B4-BE49-F238E27FC236}">
                <a16:creationId xmlns="" xmlns:a16="http://schemas.microsoft.com/office/drawing/2014/main" id="{3413F44F-3662-9724-0CA3-7FF1000F0584}"/>
              </a:ext>
            </a:extLst>
          </p:cNvPr>
          <p:cNvSpPr/>
          <p:nvPr/>
        </p:nvSpPr>
        <p:spPr>
          <a:xfrm>
            <a:off x="453671" y="4343400"/>
            <a:ext cx="11049000" cy="2082558"/>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t>Because 	1) I know that’s how He created the world</a:t>
            </a:r>
          </a:p>
          <a:p>
            <a:r>
              <a:rPr lang="en-US" sz="3600" b="1" dirty="0"/>
              <a:t>		2) I know I’m not the ‘sun’</a:t>
            </a:r>
          </a:p>
          <a:p>
            <a:r>
              <a:rPr lang="en-US" sz="3600" b="1" dirty="0"/>
              <a:t>		3) I know He will exult me at the proper time </a:t>
            </a:r>
          </a:p>
        </p:txBody>
      </p:sp>
    </p:spTree>
    <p:extLst>
      <p:ext uri="{BB962C8B-B14F-4D97-AF65-F5344CB8AC3E}">
        <p14:creationId xmlns:p14="http://schemas.microsoft.com/office/powerpoint/2010/main" val="1751027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fire horizon">
            <a:extLst>
              <a:ext uri="{FF2B5EF4-FFF2-40B4-BE49-F238E27FC236}">
                <a16:creationId xmlns="" xmlns:a16="http://schemas.microsoft.com/office/drawing/2014/main" id="{307E7064-9250-4286-8A2B-32362719FCC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b="1" u="sng" dirty="0">
                <a:solidFill>
                  <a:schemeClr val="bg1"/>
                </a:solidFill>
              </a:rPr>
              <a:t>You younger men, likewise, be subject to your elders</a:t>
            </a:r>
            <a:r>
              <a:rPr lang="en-US" sz="3000" dirty="0">
                <a:solidFill>
                  <a:schemeClr val="bg1"/>
                </a:solidFill>
              </a:rPr>
              <a:t>;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5181600" y="990600"/>
            <a:ext cx="70104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#2 toward those “over” us</a:t>
            </a:r>
          </a:p>
        </p:txBody>
      </p:sp>
      <p:sp>
        <p:nvSpPr>
          <p:cNvPr id="8" name="Rectangle: Rounded Corners 7">
            <a:extLst>
              <a:ext uri="{FF2B5EF4-FFF2-40B4-BE49-F238E27FC236}">
                <a16:creationId xmlns="" xmlns:a16="http://schemas.microsoft.com/office/drawing/2014/main" id="{959C360A-9877-421A-906B-43DE126A331B}"/>
              </a:ext>
            </a:extLst>
          </p:cNvPr>
          <p:cNvSpPr/>
          <p:nvPr/>
        </p:nvSpPr>
        <p:spPr>
          <a:xfrm>
            <a:off x="0" y="3065718"/>
            <a:ext cx="12192000" cy="1352041"/>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But that my prevailing attitude is one of intent to play my role in God’s ordered universe, whatever that role may be today</a:t>
            </a:r>
          </a:p>
        </p:txBody>
      </p:sp>
      <p:sp>
        <p:nvSpPr>
          <p:cNvPr id="9" name="Rectangle: Rounded Corners 8">
            <a:extLst>
              <a:ext uri="{FF2B5EF4-FFF2-40B4-BE49-F238E27FC236}">
                <a16:creationId xmlns="" xmlns:a16="http://schemas.microsoft.com/office/drawing/2014/main" id="{EFD288AD-7519-455E-9553-B1432E528F0C}"/>
              </a:ext>
            </a:extLst>
          </p:cNvPr>
          <p:cNvSpPr/>
          <p:nvPr/>
        </p:nvSpPr>
        <p:spPr>
          <a:xfrm>
            <a:off x="341376" y="1768475"/>
            <a:ext cx="11509248" cy="1203325"/>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It doesn’t mean I blindly follow authority, never dissent, and become a doormat</a:t>
            </a:r>
          </a:p>
        </p:txBody>
      </p:sp>
    </p:spTree>
    <p:extLst>
      <p:ext uri="{BB962C8B-B14F-4D97-AF65-F5344CB8AC3E}">
        <p14:creationId xmlns:p14="http://schemas.microsoft.com/office/powerpoint/2010/main" val="434366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b="1" u="sng" dirty="0">
                <a:solidFill>
                  <a:schemeClr val="bg1"/>
                </a:solidFill>
              </a:rPr>
              <a:t>You younger men, likewise, be subject to your elders</a:t>
            </a:r>
            <a:r>
              <a:rPr lang="en-US" sz="3000" dirty="0">
                <a:solidFill>
                  <a:schemeClr val="bg1"/>
                </a:solidFill>
              </a:rPr>
              <a:t>;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5181600" y="990600"/>
            <a:ext cx="70104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#2 toward those “over” us</a:t>
            </a:r>
          </a:p>
        </p:txBody>
      </p:sp>
      <p:sp>
        <p:nvSpPr>
          <p:cNvPr id="9" name="Rectangle: Rounded Corners 8">
            <a:extLst>
              <a:ext uri="{FF2B5EF4-FFF2-40B4-BE49-F238E27FC236}">
                <a16:creationId xmlns="" xmlns:a16="http://schemas.microsoft.com/office/drawing/2014/main" id="{4DD5598E-AAAD-405A-A183-9DDC42BEAE88}"/>
              </a:ext>
            </a:extLst>
          </p:cNvPr>
          <p:cNvSpPr/>
          <p:nvPr/>
        </p:nvSpPr>
        <p:spPr>
          <a:xfrm>
            <a:off x="1428750" y="2528886"/>
            <a:ext cx="9334500" cy="854076"/>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What are you like under authority? </a:t>
            </a:r>
          </a:p>
        </p:txBody>
      </p:sp>
    </p:spTree>
    <p:extLst>
      <p:ext uri="{BB962C8B-B14F-4D97-AF65-F5344CB8AC3E}">
        <p14:creationId xmlns:p14="http://schemas.microsoft.com/office/powerpoint/2010/main" val="11773138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b="1" u="sng" dirty="0">
                <a:solidFill>
                  <a:schemeClr val="bg1"/>
                </a:solidFill>
              </a:rPr>
              <a:t>You younger men, likewise, be subject to your elders</a:t>
            </a:r>
            <a:r>
              <a:rPr lang="en-US" sz="3000" dirty="0">
                <a:solidFill>
                  <a:schemeClr val="bg1"/>
                </a:solidFill>
              </a:rPr>
              <a:t>;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5181600" y="990600"/>
            <a:ext cx="70104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#2 toward those “over” us</a:t>
            </a:r>
          </a:p>
        </p:txBody>
      </p:sp>
      <p:sp>
        <p:nvSpPr>
          <p:cNvPr id="2" name="Speech Bubble: Rectangle with Corners Rounded 1">
            <a:extLst>
              <a:ext uri="{FF2B5EF4-FFF2-40B4-BE49-F238E27FC236}">
                <a16:creationId xmlns="" xmlns:a16="http://schemas.microsoft.com/office/drawing/2014/main" id="{5FA8E92B-3C8F-4C4A-AFEB-5A77A5FA4430}"/>
              </a:ext>
            </a:extLst>
          </p:cNvPr>
          <p:cNvSpPr/>
          <p:nvPr/>
        </p:nvSpPr>
        <p:spPr>
          <a:xfrm>
            <a:off x="685800" y="1660525"/>
            <a:ext cx="4114800" cy="1190173"/>
          </a:xfrm>
          <a:prstGeom prst="wedgeRoundRectCallout">
            <a:avLst>
              <a:gd name="adj1" fmla="val -72769"/>
              <a:gd name="adj2" fmla="val -7272"/>
              <a:gd name="adj3" fmla="val 16667"/>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3200" b="1" dirty="0">
                <a:solidFill>
                  <a:schemeClr val="tx1"/>
                </a:solidFill>
              </a:rPr>
              <a:t>Pride: </a:t>
            </a:r>
            <a:r>
              <a:rPr lang="en-US" sz="3200" dirty="0">
                <a:solidFill>
                  <a:schemeClr val="tx1"/>
                </a:solidFill>
              </a:rPr>
              <a:t>“I can do it better” </a:t>
            </a:r>
          </a:p>
        </p:txBody>
      </p:sp>
      <p:sp>
        <p:nvSpPr>
          <p:cNvPr id="9" name="Speech Bubble: Rectangle with Corners Rounded 8">
            <a:extLst>
              <a:ext uri="{FF2B5EF4-FFF2-40B4-BE49-F238E27FC236}">
                <a16:creationId xmlns="" xmlns:a16="http://schemas.microsoft.com/office/drawing/2014/main" id="{56ED04BB-CFA8-47FC-8926-2AD70ABE9813}"/>
              </a:ext>
            </a:extLst>
          </p:cNvPr>
          <p:cNvSpPr/>
          <p:nvPr/>
        </p:nvSpPr>
        <p:spPr>
          <a:xfrm>
            <a:off x="6460671" y="2057399"/>
            <a:ext cx="5045529" cy="1844675"/>
          </a:xfrm>
          <a:prstGeom prst="wedgeRoundRectCallout">
            <a:avLst>
              <a:gd name="adj1" fmla="val 70973"/>
              <a:gd name="adj2" fmla="val -21345"/>
              <a:gd name="adj3" fmla="val 16667"/>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3200" b="1" dirty="0">
                <a:solidFill>
                  <a:schemeClr val="tx1"/>
                </a:solidFill>
              </a:rPr>
              <a:t>Humility: </a:t>
            </a:r>
            <a:r>
              <a:rPr lang="en-US" sz="3200" dirty="0">
                <a:solidFill>
                  <a:schemeClr val="tx1"/>
                </a:solidFill>
              </a:rPr>
              <a:t>“God has others in authority…  what can I learn from them?”  </a:t>
            </a:r>
          </a:p>
        </p:txBody>
      </p:sp>
      <p:sp>
        <p:nvSpPr>
          <p:cNvPr id="10" name="Speech Bubble: Rectangle with Corners Rounded 9">
            <a:extLst>
              <a:ext uri="{FF2B5EF4-FFF2-40B4-BE49-F238E27FC236}">
                <a16:creationId xmlns="" xmlns:a16="http://schemas.microsoft.com/office/drawing/2014/main" id="{A37E1865-A457-41F2-A4E9-CA2670A46EC1}"/>
              </a:ext>
            </a:extLst>
          </p:cNvPr>
          <p:cNvSpPr/>
          <p:nvPr/>
        </p:nvSpPr>
        <p:spPr>
          <a:xfrm>
            <a:off x="1066800" y="2979737"/>
            <a:ext cx="4114800" cy="1203325"/>
          </a:xfrm>
          <a:prstGeom prst="wedgeRoundRectCallout">
            <a:avLst>
              <a:gd name="adj1" fmla="val -80956"/>
              <a:gd name="adj2" fmla="val -58536"/>
              <a:gd name="adj3" fmla="val 16667"/>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3200" b="1" dirty="0">
                <a:solidFill>
                  <a:schemeClr val="tx1"/>
                </a:solidFill>
              </a:rPr>
              <a:t>Pride: </a:t>
            </a:r>
            <a:r>
              <a:rPr lang="en-US" sz="3200" dirty="0">
                <a:solidFill>
                  <a:schemeClr val="tx1"/>
                </a:solidFill>
              </a:rPr>
              <a:t>“My opinion is VERY important” </a:t>
            </a:r>
          </a:p>
        </p:txBody>
      </p:sp>
      <p:sp>
        <p:nvSpPr>
          <p:cNvPr id="11" name="Rectangle: Rounded Corners 10">
            <a:extLst>
              <a:ext uri="{FF2B5EF4-FFF2-40B4-BE49-F238E27FC236}">
                <a16:creationId xmlns="" xmlns:a16="http://schemas.microsoft.com/office/drawing/2014/main" id="{B56DAC39-77CE-432E-BEEB-457A9BCA5D07}"/>
              </a:ext>
            </a:extLst>
          </p:cNvPr>
          <p:cNvSpPr/>
          <p:nvPr/>
        </p:nvSpPr>
        <p:spPr>
          <a:xfrm>
            <a:off x="0" y="4343400"/>
            <a:ext cx="12192000" cy="2514600"/>
          </a:xfrm>
          <a:prstGeom prst="roundRect">
            <a:avLst>
              <a:gd name="adj" fmla="val 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t>What would it look like to be “clothed with humility” when I am under the authority of someone else? </a:t>
            </a:r>
          </a:p>
        </p:txBody>
      </p:sp>
    </p:spTree>
    <p:extLst>
      <p:ext uri="{BB962C8B-B14F-4D97-AF65-F5344CB8AC3E}">
        <p14:creationId xmlns:p14="http://schemas.microsoft.com/office/powerpoint/2010/main" val="67011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right)">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11"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b="1" u="sng" dirty="0">
                <a:solidFill>
                  <a:schemeClr val="bg1"/>
                </a:solidFill>
              </a:rPr>
              <a:t>You younger men, likewise, be subject to your elders</a:t>
            </a:r>
            <a:r>
              <a:rPr lang="en-US" sz="3000" dirty="0">
                <a:solidFill>
                  <a:schemeClr val="bg1"/>
                </a:solidFill>
              </a:rPr>
              <a:t>;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5181600" y="990600"/>
            <a:ext cx="70104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#2 toward those “over” us</a:t>
            </a:r>
          </a:p>
        </p:txBody>
      </p:sp>
      <p:sp>
        <p:nvSpPr>
          <p:cNvPr id="2" name="Speech Bubble: Rectangle with Corners Rounded 1">
            <a:extLst>
              <a:ext uri="{FF2B5EF4-FFF2-40B4-BE49-F238E27FC236}">
                <a16:creationId xmlns="" xmlns:a16="http://schemas.microsoft.com/office/drawing/2014/main" id="{5FA8E92B-3C8F-4C4A-AFEB-5A77A5FA4430}"/>
              </a:ext>
            </a:extLst>
          </p:cNvPr>
          <p:cNvSpPr/>
          <p:nvPr/>
        </p:nvSpPr>
        <p:spPr>
          <a:xfrm>
            <a:off x="685800" y="1660525"/>
            <a:ext cx="4800600" cy="1295399"/>
          </a:xfrm>
          <a:prstGeom prst="wedgeRoundRectCallout">
            <a:avLst>
              <a:gd name="adj1" fmla="val -70513"/>
              <a:gd name="adj2" fmla="val 39015"/>
              <a:gd name="adj3" fmla="val 16667"/>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3200" b="1" dirty="0">
                <a:solidFill>
                  <a:schemeClr val="tx1"/>
                </a:solidFill>
              </a:rPr>
              <a:t>Pride: </a:t>
            </a:r>
            <a:r>
              <a:rPr lang="en-US" sz="3200" dirty="0">
                <a:solidFill>
                  <a:schemeClr val="tx1"/>
                </a:solidFill>
              </a:rPr>
              <a:t>“I’m not getting the recognition I deserve” </a:t>
            </a:r>
          </a:p>
        </p:txBody>
      </p:sp>
      <p:sp>
        <p:nvSpPr>
          <p:cNvPr id="9" name="Speech Bubble: Rectangle with Corners Rounded 8">
            <a:extLst>
              <a:ext uri="{FF2B5EF4-FFF2-40B4-BE49-F238E27FC236}">
                <a16:creationId xmlns="" xmlns:a16="http://schemas.microsoft.com/office/drawing/2014/main" id="{56ED04BB-CFA8-47FC-8926-2AD70ABE9813}"/>
              </a:ext>
            </a:extLst>
          </p:cNvPr>
          <p:cNvSpPr/>
          <p:nvPr/>
        </p:nvSpPr>
        <p:spPr>
          <a:xfrm>
            <a:off x="6586858" y="2250072"/>
            <a:ext cx="4504684" cy="1178928"/>
          </a:xfrm>
          <a:prstGeom prst="wedgeRoundRectCallout">
            <a:avLst>
              <a:gd name="adj1" fmla="val 77287"/>
              <a:gd name="adj2" fmla="val -21649"/>
              <a:gd name="adj3" fmla="val 16667"/>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3200" b="1" dirty="0">
                <a:solidFill>
                  <a:schemeClr val="tx1"/>
                </a:solidFill>
              </a:rPr>
              <a:t>Humility: </a:t>
            </a:r>
            <a:r>
              <a:rPr lang="en-US" sz="3200" dirty="0">
                <a:solidFill>
                  <a:schemeClr val="tx1"/>
                </a:solidFill>
              </a:rPr>
              <a:t>“God will exult me at the proper time” </a:t>
            </a:r>
          </a:p>
        </p:txBody>
      </p:sp>
      <p:sp>
        <p:nvSpPr>
          <p:cNvPr id="10" name="Speech Bubble: Rectangle with Corners Rounded 9">
            <a:extLst>
              <a:ext uri="{FF2B5EF4-FFF2-40B4-BE49-F238E27FC236}">
                <a16:creationId xmlns="" xmlns:a16="http://schemas.microsoft.com/office/drawing/2014/main" id="{4DFC752C-5D8D-4640-B297-560F4DD9E832}"/>
              </a:ext>
            </a:extLst>
          </p:cNvPr>
          <p:cNvSpPr/>
          <p:nvPr/>
        </p:nvSpPr>
        <p:spPr>
          <a:xfrm>
            <a:off x="983155" y="3047999"/>
            <a:ext cx="4800600" cy="1203325"/>
          </a:xfrm>
          <a:prstGeom prst="wedgeRoundRectCallout">
            <a:avLst>
              <a:gd name="adj1" fmla="val -75024"/>
              <a:gd name="adj2" fmla="val -40538"/>
              <a:gd name="adj3" fmla="val 16667"/>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3200" b="1" dirty="0">
                <a:solidFill>
                  <a:schemeClr val="tx1"/>
                </a:solidFill>
              </a:rPr>
              <a:t>Pride: </a:t>
            </a:r>
            <a:r>
              <a:rPr lang="en-US" sz="3200" dirty="0">
                <a:solidFill>
                  <a:schemeClr val="tx1"/>
                </a:solidFill>
              </a:rPr>
              <a:t>“Rank and titles are </a:t>
            </a:r>
            <a:r>
              <a:rPr lang="en-US" sz="3200" i="1" dirty="0">
                <a:solidFill>
                  <a:schemeClr val="tx1"/>
                </a:solidFill>
              </a:rPr>
              <a:t>extremely</a:t>
            </a:r>
            <a:r>
              <a:rPr lang="en-US" sz="3200" dirty="0">
                <a:solidFill>
                  <a:schemeClr val="tx1"/>
                </a:solidFill>
              </a:rPr>
              <a:t> important.”</a:t>
            </a:r>
          </a:p>
        </p:txBody>
      </p:sp>
      <p:sp>
        <p:nvSpPr>
          <p:cNvPr id="11" name="Rectangle: Rounded Corners 10">
            <a:extLst>
              <a:ext uri="{FF2B5EF4-FFF2-40B4-BE49-F238E27FC236}">
                <a16:creationId xmlns="" xmlns:a16="http://schemas.microsoft.com/office/drawing/2014/main" id="{54417A13-FE3A-461B-AE18-A1A750730466}"/>
              </a:ext>
            </a:extLst>
          </p:cNvPr>
          <p:cNvSpPr/>
          <p:nvPr/>
        </p:nvSpPr>
        <p:spPr>
          <a:xfrm>
            <a:off x="0" y="4343400"/>
            <a:ext cx="12192000" cy="2514600"/>
          </a:xfrm>
          <a:prstGeom prst="roundRect">
            <a:avLst>
              <a:gd name="adj" fmla="val 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t>What would it look like to be “clothed with humility” when I am under the authority of someone else? </a:t>
            </a:r>
          </a:p>
        </p:txBody>
      </p:sp>
    </p:spTree>
    <p:extLst>
      <p:ext uri="{BB962C8B-B14F-4D97-AF65-F5344CB8AC3E}">
        <p14:creationId xmlns:p14="http://schemas.microsoft.com/office/powerpoint/2010/main" val="2210391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right)">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b="1" u="sng" dirty="0">
                <a:solidFill>
                  <a:schemeClr val="bg1"/>
                </a:solidFill>
              </a:rPr>
              <a:t>You younger men, likewise, be subject to your elders</a:t>
            </a:r>
            <a:r>
              <a:rPr lang="en-US" sz="3000" dirty="0">
                <a:solidFill>
                  <a:schemeClr val="bg1"/>
                </a:solidFill>
              </a:rPr>
              <a:t>;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5181600" y="990600"/>
            <a:ext cx="70104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#2 toward those “over” us</a:t>
            </a:r>
          </a:p>
        </p:txBody>
      </p:sp>
      <p:sp>
        <p:nvSpPr>
          <p:cNvPr id="2" name="Speech Bubble: Rectangle with Corners Rounded 1">
            <a:extLst>
              <a:ext uri="{FF2B5EF4-FFF2-40B4-BE49-F238E27FC236}">
                <a16:creationId xmlns="" xmlns:a16="http://schemas.microsoft.com/office/drawing/2014/main" id="{5FA8E92B-3C8F-4C4A-AFEB-5A77A5FA4430}"/>
              </a:ext>
            </a:extLst>
          </p:cNvPr>
          <p:cNvSpPr/>
          <p:nvPr/>
        </p:nvSpPr>
        <p:spPr>
          <a:xfrm>
            <a:off x="574221" y="3363955"/>
            <a:ext cx="5312230" cy="703114"/>
          </a:xfrm>
          <a:prstGeom prst="wedgeRoundRectCallout">
            <a:avLst>
              <a:gd name="adj1" fmla="val -65456"/>
              <a:gd name="adj2" fmla="val -32956"/>
              <a:gd name="adj3" fmla="val 16667"/>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dirty="0">
                <a:solidFill>
                  <a:schemeClr val="tx1"/>
                </a:solidFill>
              </a:rPr>
              <a:t>Pride: </a:t>
            </a:r>
            <a:r>
              <a:rPr lang="en-US" sz="3200" dirty="0">
                <a:solidFill>
                  <a:schemeClr val="tx1"/>
                </a:solidFill>
              </a:rPr>
              <a:t>“How can I find fault?” </a:t>
            </a:r>
          </a:p>
        </p:txBody>
      </p:sp>
      <p:sp>
        <p:nvSpPr>
          <p:cNvPr id="9" name="Speech Bubble: Rectangle with Corners Rounded 8">
            <a:extLst>
              <a:ext uri="{FF2B5EF4-FFF2-40B4-BE49-F238E27FC236}">
                <a16:creationId xmlns="" xmlns:a16="http://schemas.microsoft.com/office/drawing/2014/main" id="{56ED04BB-CFA8-47FC-8926-2AD70ABE9813}"/>
              </a:ext>
            </a:extLst>
          </p:cNvPr>
          <p:cNvSpPr/>
          <p:nvPr/>
        </p:nvSpPr>
        <p:spPr>
          <a:xfrm>
            <a:off x="6484734" y="2055961"/>
            <a:ext cx="5157108" cy="2225677"/>
          </a:xfrm>
          <a:prstGeom prst="wedgeRoundRectCallout">
            <a:avLst>
              <a:gd name="adj1" fmla="val 67176"/>
              <a:gd name="adj2" fmla="val 40928"/>
              <a:gd name="adj3" fmla="val 16667"/>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3200" b="1" dirty="0">
                <a:solidFill>
                  <a:schemeClr val="tx1"/>
                </a:solidFill>
              </a:rPr>
              <a:t>Humility: </a:t>
            </a:r>
            <a:r>
              <a:rPr lang="en-US" sz="3200" dirty="0">
                <a:solidFill>
                  <a:schemeClr val="tx1"/>
                </a:solidFill>
              </a:rPr>
              <a:t>“How can I encourage and pray for their success?” “How can I get behind their efforts?” </a:t>
            </a:r>
          </a:p>
        </p:txBody>
      </p:sp>
      <p:sp>
        <p:nvSpPr>
          <p:cNvPr id="10" name="Speech Bubble: Rectangle with Corners Rounded 9">
            <a:extLst>
              <a:ext uri="{FF2B5EF4-FFF2-40B4-BE49-F238E27FC236}">
                <a16:creationId xmlns="" xmlns:a16="http://schemas.microsoft.com/office/drawing/2014/main" id="{4DA2752F-D917-4FFC-8FF9-00A17CA650CD}"/>
              </a:ext>
            </a:extLst>
          </p:cNvPr>
          <p:cNvSpPr/>
          <p:nvPr/>
        </p:nvSpPr>
        <p:spPr>
          <a:xfrm>
            <a:off x="231321" y="2001420"/>
            <a:ext cx="5998030" cy="1167380"/>
          </a:xfrm>
          <a:prstGeom prst="wedgeRoundRectCallout">
            <a:avLst>
              <a:gd name="adj1" fmla="val -59673"/>
              <a:gd name="adj2" fmla="val 38835"/>
              <a:gd name="adj3" fmla="val 16667"/>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3200" b="1" dirty="0">
                <a:solidFill>
                  <a:schemeClr val="tx1"/>
                </a:solidFill>
              </a:rPr>
              <a:t>Pride: </a:t>
            </a:r>
            <a:r>
              <a:rPr lang="en-US" sz="3200" dirty="0">
                <a:solidFill>
                  <a:schemeClr val="tx1"/>
                </a:solidFill>
              </a:rPr>
              <a:t>“Prove to me why I should submit in every single instance.”</a:t>
            </a:r>
          </a:p>
        </p:txBody>
      </p:sp>
      <p:sp>
        <p:nvSpPr>
          <p:cNvPr id="12" name="Rectangle: Rounded Corners 11">
            <a:extLst>
              <a:ext uri="{FF2B5EF4-FFF2-40B4-BE49-F238E27FC236}">
                <a16:creationId xmlns="" xmlns:a16="http://schemas.microsoft.com/office/drawing/2014/main" id="{02B69819-8B06-41EC-847B-FBE3B36F4646}"/>
              </a:ext>
            </a:extLst>
          </p:cNvPr>
          <p:cNvSpPr/>
          <p:nvPr/>
        </p:nvSpPr>
        <p:spPr>
          <a:xfrm>
            <a:off x="0" y="4343400"/>
            <a:ext cx="12192000" cy="2514600"/>
          </a:xfrm>
          <a:prstGeom prst="roundRect">
            <a:avLst>
              <a:gd name="adj" fmla="val 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t>What would it look like to be “clothed with humility” when I am under the authority of someone else? </a:t>
            </a:r>
          </a:p>
        </p:txBody>
      </p:sp>
    </p:spTree>
    <p:extLst>
      <p:ext uri="{BB962C8B-B14F-4D97-AF65-F5344CB8AC3E}">
        <p14:creationId xmlns:p14="http://schemas.microsoft.com/office/powerpoint/2010/main" val="353274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right)">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b="1" u="sng" dirty="0">
                <a:solidFill>
                  <a:schemeClr val="bg1"/>
                </a:solidFill>
              </a:rPr>
              <a:t>You younger men, likewise, be subject to your elders</a:t>
            </a:r>
            <a:r>
              <a:rPr lang="en-US" sz="3000" dirty="0">
                <a:solidFill>
                  <a:schemeClr val="bg1"/>
                </a:solidFill>
              </a:rPr>
              <a:t>;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5181600" y="990600"/>
            <a:ext cx="70104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#2 toward those “over” us</a:t>
            </a:r>
          </a:p>
        </p:txBody>
      </p:sp>
      <p:sp>
        <p:nvSpPr>
          <p:cNvPr id="11" name="Rectangle 10">
            <a:extLst>
              <a:ext uri="{FF2B5EF4-FFF2-40B4-BE49-F238E27FC236}">
                <a16:creationId xmlns="" xmlns:a16="http://schemas.microsoft.com/office/drawing/2014/main" id="{BF2DA090-90B4-41D6-BC81-975C86BDC628}"/>
              </a:ext>
            </a:extLst>
          </p:cNvPr>
          <p:cNvSpPr/>
          <p:nvPr/>
        </p:nvSpPr>
        <p:spPr>
          <a:xfrm>
            <a:off x="368808" y="2245978"/>
            <a:ext cx="11454384" cy="1600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Heb 13:17 </a:t>
            </a:r>
            <a:r>
              <a:rPr lang="en-US" sz="3200" dirty="0">
                <a:solidFill>
                  <a:schemeClr val="tx1"/>
                </a:solidFill>
              </a:rPr>
              <a:t>Obey your leaders and submit to them—for they keep watch over your souls as those who will give an account—so that they may do this with joy, not groaning; for this would be unhelpful for you. </a:t>
            </a:r>
            <a:endParaRPr lang="en-US" sz="3400" dirty="0">
              <a:solidFill>
                <a:schemeClr val="tx1"/>
              </a:solidFill>
            </a:endParaRPr>
          </a:p>
        </p:txBody>
      </p:sp>
      <p:sp>
        <p:nvSpPr>
          <p:cNvPr id="10" name="Rectangle: Rounded Corners 9">
            <a:extLst>
              <a:ext uri="{FF2B5EF4-FFF2-40B4-BE49-F238E27FC236}">
                <a16:creationId xmlns="" xmlns:a16="http://schemas.microsoft.com/office/drawing/2014/main" id="{8664B964-5EB0-4AC9-B504-2347A67A8F1C}"/>
              </a:ext>
            </a:extLst>
          </p:cNvPr>
          <p:cNvSpPr/>
          <p:nvPr/>
        </p:nvSpPr>
        <p:spPr>
          <a:xfrm>
            <a:off x="0" y="4343400"/>
            <a:ext cx="12192000" cy="2514600"/>
          </a:xfrm>
          <a:prstGeom prst="roundRect">
            <a:avLst>
              <a:gd name="adj" fmla="val 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t>What would it look like to be “clothed with humility” when I am under the authority of someone else? </a:t>
            </a:r>
          </a:p>
        </p:txBody>
      </p:sp>
    </p:spTree>
    <p:extLst>
      <p:ext uri="{BB962C8B-B14F-4D97-AF65-F5344CB8AC3E}">
        <p14:creationId xmlns:p14="http://schemas.microsoft.com/office/powerpoint/2010/main" val="3841620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b="1" u="sng" dirty="0">
                <a:solidFill>
                  <a:schemeClr val="bg1"/>
                </a:solidFill>
              </a:rPr>
              <a:t>You younger men, likewise, be subject to your elders</a:t>
            </a:r>
            <a:r>
              <a:rPr lang="en-US" sz="3000" dirty="0">
                <a:solidFill>
                  <a:schemeClr val="bg1"/>
                </a:solidFill>
              </a:rPr>
              <a:t>;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2" name="Oval 1">
            <a:extLst>
              <a:ext uri="{FF2B5EF4-FFF2-40B4-BE49-F238E27FC236}">
                <a16:creationId xmlns="" xmlns:a16="http://schemas.microsoft.com/office/drawing/2014/main" id="{FC8E984F-B15C-4512-B4CB-1FF4C539A243}"/>
              </a:ext>
            </a:extLst>
          </p:cNvPr>
          <p:cNvSpPr/>
          <p:nvPr/>
        </p:nvSpPr>
        <p:spPr>
          <a:xfrm>
            <a:off x="3810000" y="4267200"/>
            <a:ext cx="1600200" cy="679704"/>
          </a:xfrm>
          <a:prstGeom prst="ellipse">
            <a:avLst/>
          </a:prstGeom>
          <a:noFill/>
          <a:ln w="1111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 xmlns:a16="http://schemas.microsoft.com/office/drawing/2014/main" id="{5A7EE603-3235-42D4-904F-125381C6C65A}"/>
              </a:ext>
            </a:extLst>
          </p:cNvPr>
          <p:cNvSpPr/>
          <p:nvPr/>
        </p:nvSpPr>
        <p:spPr>
          <a:xfrm>
            <a:off x="9372600" y="4298576"/>
            <a:ext cx="2514600" cy="679704"/>
          </a:xfrm>
          <a:prstGeom prst="ellipse">
            <a:avLst/>
          </a:prstGeom>
          <a:noFill/>
          <a:ln w="1111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 xmlns:a16="http://schemas.microsoft.com/office/drawing/2014/main" id="{BF376941-6E4C-4556-93C9-4F259B219734}"/>
              </a:ext>
            </a:extLst>
          </p:cNvPr>
          <p:cNvSpPr/>
          <p:nvPr/>
        </p:nvSpPr>
        <p:spPr>
          <a:xfrm>
            <a:off x="4800600" y="990600"/>
            <a:ext cx="73914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#3 toward those “under” us</a:t>
            </a:r>
          </a:p>
        </p:txBody>
      </p:sp>
      <p:sp>
        <p:nvSpPr>
          <p:cNvPr id="10" name="Rectangle: Rounded Corners 9">
            <a:extLst>
              <a:ext uri="{FF2B5EF4-FFF2-40B4-BE49-F238E27FC236}">
                <a16:creationId xmlns="" xmlns:a16="http://schemas.microsoft.com/office/drawing/2014/main" id="{BC96C1D2-F46D-4ACF-AF9A-A195C64ECB12}"/>
              </a:ext>
            </a:extLst>
          </p:cNvPr>
          <p:cNvSpPr/>
          <p:nvPr/>
        </p:nvSpPr>
        <p:spPr>
          <a:xfrm>
            <a:off x="819150" y="2145357"/>
            <a:ext cx="10553700" cy="1450421"/>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Humility is just as essential when you are </a:t>
            </a:r>
            <a:r>
              <a:rPr lang="en-US" sz="4000" b="1" i="1" dirty="0"/>
              <a:t>leading</a:t>
            </a:r>
            <a:r>
              <a:rPr lang="en-US" sz="4000" b="1" dirty="0"/>
              <a:t> as it is when you are </a:t>
            </a:r>
            <a:r>
              <a:rPr lang="en-US" sz="4000" b="1" i="1" dirty="0"/>
              <a:t>following</a:t>
            </a:r>
            <a:r>
              <a:rPr lang="en-US" sz="4000" b="1" dirty="0"/>
              <a:t>!</a:t>
            </a:r>
          </a:p>
        </p:txBody>
      </p:sp>
    </p:spTree>
    <p:extLst>
      <p:ext uri="{BB962C8B-B14F-4D97-AF65-F5344CB8AC3E}">
        <p14:creationId xmlns:p14="http://schemas.microsoft.com/office/powerpoint/2010/main" val="4108303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8" grpId="0"/>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238297"/>
            <a:ext cx="51054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t>1 Peter 5 </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a:t>
            </a:r>
            <a:r>
              <a:rPr lang="en-US" sz="3000" b="1" u="sng" dirty="0">
                <a:solidFill>
                  <a:schemeClr val="bg1"/>
                </a:solidFill>
              </a:rPr>
              <a:t>be subject</a:t>
            </a:r>
            <a:r>
              <a:rPr lang="en-US" sz="3000" dirty="0">
                <a:solidFill>
                  <a:schemeClr val="bg1"/>
                </a:solidFill>
              </a:rPr>
              <a:t> to your elders;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Speech Bubble: Rectangle 5">
            <a:extLst>
              <a:ext uri="{FF2B5EF4-FFF2-40B4-BE49-F238E27FC236}">
                <a16:creationId xmlns="" xmlns:a16="http://schemas.microsoft.com/office/drawing/2014/main" id="{82F43C00-4AD1-4C46-AFCC-3021F3A2EC64}"/>
              </a:ext>
            </a:extLst>
          </p:cNvPr>
          <p:cNvSpPr/>
          <p:nvPr/>
        </p:nvSpPr>
        <p:spPr>
          <a:xfrm>
            <a:off x="7063623" y="2448906"/>
            <a:ext cx="4748784" cy="675748"/>
          </a:xfrm>
          <a:prstGeom prst="wedgeRectCallout">
            <a:avLst>
              <a:gd name="adj1" fmla="val -56756"/>
              <a:gd name="adj2" fmla="val 236051"/>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i="1" dirty="0" err="1">
                <a:solidFill>
                  <a:schemeClr val="tx1"/>
                </a:solidFill>
              </a:rPr>
              <a:t>hypotassō</a:t>
            </a:r>
            <a:r>
              <a:rPr lang="en-US" sz="3200" b="1" i="1" dirty="0">
                <a:solidFill>
                  <a:schemeClr val="tx1"/>
                </a:solidFill>
              </a:rPr>
              <a:t>: </a:t>
            </a:r>
            <a:r>
              <a:rPr lang="en-US" sz="3200" i="1" dirty="0">
                <a:solidFill>
                  <a:schemeClr val="tx1"/>
                </a:solidFill>
              </a:rPr>
              <a:t>“</a:t>
            </a:r>
            <a:r>
              <a:rPr lang="en-US" sz="3200" dirty="0">
                <a:solidFill>
                  <a:schemeClr val="tx1"/>
                </a:solidFill>
              </a:rPr>
              <a:t>to put under”</a:t>
            </a:r>
            <a:endParaRPr lang="en-US" sz="3200" b="1" dirty="0">
              <a:solidFill>
                <a:schemeClr val="tx1"/>
              </a:solidFill>
            </a:endParaRPr>
          </a:p>
        </p:txBody>
      </p:sp>
    </p:spTree>
    <p:extLst>
      <p:ext uri="{BB962C8B-B14F-4D97-AF65-F5344CB8AC3E}">
        <p14:creationId xmlns:p14="http://schemas.microsoft.com/office/powerpoint/2010/main" val="1762487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b="1" u="sng" dirty="0">
                <a:solidFill>
                  <a:schemeClr val="bg1"/>
                </a:solidFill>
              </a:rPr>
              <a:t>You younger men, likewise, be subject to your elders</a:t>
            </a:r>
            <a:r>
              <a:rPr lang="en-US" sz="3000" dirty="0">
                <a:solidFill>
                  <a:schemeClr val="bg1"/>
                </a:solidFill>
              </a:rPr>
              <a:t>;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4800600" y="990600"/>
            <a:ext cx="73914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#3 toward those “under” us</a:t>
            </a:r>
          </a:p>
        </p:txBody>
      </p:sp>
      <p:sp>
        <p:nvSpPr>
          <p:cNvPr id="2" name="Oval 1">
            <a:extLst>
              <a:ext uri="{FF2B5EF4-FFF2-40B4-BE49-F238E27FC236}">
                <a16:creationId xmlns="" xmlns:a16="http://schemas.microsoft.com/office/drawing/2014/main" id="{FC8E984F-B15C-4512-B4CB-1FF4C539A243}"/>
              </a:ext>
            </a:extLst>
          </p:cNvPr>
          <p:cNvSpPr/>
          <p:nvPr/>
        </p:nvSpPr>
        <p:spPr>
          <a:xfrm>
            <a:off x="3810000" y="4267200"/>
            <a:ext cx="1600200" cy="679704"/>
          </a:xfrm>
          <a:prstGeom prst="ellipse">
            <a:avLst/>
          </a:prstGeom>
          <a:noFill/>
          <a:ln w="1111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 xmlns:a16="http://schemas.microsoft.com/office/drawing/2014/main" id="{5A7EE603-3235-42D4-904F-125381C6C65A}"/>
              </a:ext>
            </a:extLst>
          </p:cNvPr>
          <p:cNvSpPr/>
          <p:nvPr/>
        </p:nvSpPr>
        <p:spPr>
          <a:xfrm>
            <a:off x="9372600" y="4298576"/>
            <a:ext cx="2514600" cy="679704"/>
          </a:xfrm>
          <a:prstGeom prst="ellipse">
            <a:avLst/>
          </a:prstGeom>
          <a:noFill/>
          <a:ln w="1111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 xmlns:a16="http://schemas.microsoft.com/office/drawing/2014/main" id="{0E3F71FE-BD0D-4B73-902B-3A1C2DF223C3}"/>
              </a:ext>
            </a:extLst>
          </p:cNvPr>
          <p:cNvSpPr/>
          <p:nvPr/>
        </p:nvSpPr>
        <p:spPr>
          <a:xfrm>
            <a:off x="368808" y="2155824"/>
            <a:ext cx="11454384" cy="1600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 5:2  </a:t>
            </a:r>
            <a:r>
              <a:rPr lang="en-US" sz="3200" dirty="0">
                <a:solidFill>
                  <a:schemeClr val="tx1"/>
                </a:solidFill>
              </a:rPr>
              <a:t>shepherd the flock of God among you… </a:t>
            </a:r>
            <a:r>
              <a:rPr lang="en-US" sz="3200" b="1" baseline="30000" dirty="0">
                <a:solidFill>
                  <a:schemeClr val="tx1"/>
                </a:solidFill>
              </a:rPr>
              <a:t>3 </a:t>
            </a:r>
            <a:r>
              <a:rPr lang="en-US" sz="3200" dirty="0">
                <a:solidFill>
                  <a:schemeClr val="tx1"/>
                </a:solidFill>
              </a:rPr>
              <a:t>nor yet as  domineering over those assigned to your care, but by proving to be examples to the flock </a:t>
            </a:r>
            <a:r>
              <a:rPr lang="en-US" sz="3200" b="1" baseline="30000" dirty="0">
                <a:solidFill>
                  <a:schemeClr val="tx1"/>
                </a:solidFill>
              </a:rPr>
              <a:t>4 </a:t>
            </a:r>
            <a:r>
              <a:rPr lang="en-US" sz="3200" dirty="0">
                <a:solidFill>
                  <a:schemeClr val="tx1"/>
                </a:solidFill>
              </a:rPr>
              <a:t>And when the Chief Shepherd appears … </a:t>
            </a:r>
          </a:p>
        </p:txBody>
      </p:sp>
    </p:spTree>
    <p:extLst>
      <p:ext uri="{BB962C8B-B14F-4D97-AF65-F5344CB8AC3E}">
        <p14:creationId xmlns:p14="http://schemas.microsoft.com/office/powerpoint/2010/main" val="8716853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b="1" u="sng" dirty="0">
                <a:solidFill>
                  <a:schemeClr val="bg1"/>
                </a:solidFill>
              </a:rPr>
              <a:t>You younger men, likewise, be subject to your elders</a:t>
            </a:r>
            <a:r>
              <a:rPr lang="en-US" sz="3000" dirty="0">
                <a:solidFill>
                  <a:schemeClr val="bg1"/>
                </a:solidFill>
              </a:rPr>
              <a:t>;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4800600" y="990600"/>
            <a:ext cx="73914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#3 toward those “under” us</a:t>
            </a:r>
          </a:p>
        </p:txBody>
      </p:sp>
      <p:sp>
        <p:nvSpPr>
          <p:cNvPr id="11" name="Rectangle: Rounded Corners 10">
            <a:extLst>
              <a:ext uri="{FF2B5EF4-FFF2-40B4-BE49-F238E27FC236}">
                <a16:creationId xmlns="" xmlns:a16="http://schemas.microsoft.com/office/drawing/2014/main" id="{7A312C79-3454-4291-86A2-F370EFDE6CCE}"/>
              </a:ext>
            </a:extLst>
          </p:cNvPr>
          <p:cNvSpPr/>
          <p:nvPr/>
        </p:nvSpPr>
        <p:spPr>
          <a:xfrm>
            <a:off x="0" y="4343400"/>
            <a:ext cx="12192000" cy="2514600"/>
          </a:xfrm>
          <a:prstGeom prst="roundRect">
            <a:avLst>
              <a:gd name="adj" fmla="val 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t>What would it look like to be “clothed with humility” when I have authority? </a:t>
            </a:r>
          </a:p>
        </p:txBody>
      </p:sp>
    </p:spTree>
    <p:extLst>
      <p:ext uri="{BB962C8B-B14F-4D97-AF65-F5344CB8AC3E}">
        <p14:creationId xmlns:p14="http://schemas.microsoft.com/office/powerpoint/2010/main" val="3840403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b="1" u="sng" dirty="0">
                <a:solidFill>
                  <a:schemeClr val="bg1"/>
                </a:solidFill>
              </a:rPr>
              <a:t>You younger men, likewise, be subject to your elders</a:t>
            </a:r>
            <a:r>
              <a:rPr lang="en-US" sz="3000" dirty="0">
                <a:solidFill>
                  <a:schemeClr val="bg1"/>
                </a:solidFill>
              </a:rPr>
              <a:t>;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4800600" y="990600"/>
            <a:ext cx="73914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#3 toward those “under” us</a:t>
            </a:r>
          </a:p>
        </p:txBody>
      </p:sp>
      <p:sp>
        <p:nvSpPr>
          <p:cNvPr id="11" name="Speech Bubble: Rectangle with Corners Rounded 10">
            <a:extLst>
              <a:ext uri="{FF2B5EF4-FFF2-40B4-BE49-F238E27FC236}">
                <a16:creationId xmlns="" xmlns:a16="http://schemas.microsoft.com/office/drawing/2014/main" id="{50CE0AF0-A292-467D-B4AA-AB35811EDC62}"/>
              </a:ext>
            </a:extLst>
          </p:cNvPr>
          <p:cNvSpPr/>
          <p:nvPr/>
        </p:nvSpPr>
        <p:spPr>
          <a:xfrm>
            <a:off x="607452" y="1987135"/>
            <a:ext cx="4255167" cy="1768475"/>
          </a:xfrm>
          <a:prstGeom prst="wedgeRoundRectCallout">
            <a:avLst>
              <a:gd name="adj1" fmla="val -72009"/>
              <a:gd name="adj2" fmla="val 46208"/>
              <a:gd name="adj3" fmla="val 16667"/>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3200" b="1" dirty="0">
                <a:solidFill>
                  <a:schemeClr val="tx1"/>
                </a:solidFill>
              </a:rPr>
              <a:t>Pride: </a:t>
            </a:r>
            <a:r>
              <a:rPr lang="en-US" sz="3200" dirty="0">
                <a:solidFill>
                  <a:schemeClr val="tx1"/>
                </a:solidFill>
              </a:rPr>
              <a:t>“Guess that makes me the center of the solar system.”</a:t>
            </a:r>
          </a:p>
        </p:txBody>
      </p:sp>
      <p:sp>
        <p:nvSpPr>
          <p:cNvPr id="12" name="Speech Bubble: Rectangle with Corners Rounded 11">
            <a:extLst>
              <a:ext uri="{FF2B5EF4-FFF2-40B4-BE49-F238E27FC236}">
                <a16:creationId xmlns="" xmlns:a16="http://schemas.microsoft.com/office/drawing/2014/main" id="{7568BEBB-DAC5-4D6C-8169-4D1F3874498A}"/>
              </a:ext>
            </a:extLst>
          </p:cNvPr>
          <p:cNvSpPr/>
          <p:nvPr/>
        </p:nvSpPr>
        <p:spPr>
          <a:xfrm>
            <a:off x="5135335" y="1987135"/>
            <a:ext cx="6721930" cy="1768475"/>
          </a:xfrm>
          <a:prstGeom prst="wedgeRoundRectCallout">
            <a:avLst>
              <a:gd name="adj1" fmla="val 59503"/>
              <a:gd name="adj2" fmla="val 52784"/>
              <a:gd name="adj3" fmla="val 16667"/>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3200" b="1" dirty="0">
                <a:solidFill>
                  <a:schemeClr val="tx1"/>
                </a:solidFill>
              </a:rPr>
              <a:t>Humility: </a:t>
            </a:r>
            <a:r>
              <a:rPr lang="en-US" sz="3200" dirty="0">
                <a:solidFill>
                  <a:schemeClr val="tx1"/>
                </a:solidFill>
              </a:rPr>
              <a:t>“I serve the Chief Shepherd by His grace, and I need helped and checked by both God and man”</a:t>
            </a:r>
          </a:p>
        </p:txBody>
      </p:sp>
      <p:sp>
        <p:nvSpPr>
          <p:cNvPr id="13" name="Rectangle: Rounded Corners 12">
            <a:extLst>
              <a:ext uri="{FF2B5EF4-FFF2-40B4-BE49-F238E27FC236}">
                <a16:creationId xmlns="" xmlns:a16="http://schemas.microsoft.com/office/drawing/2014/main" id="{94260C7A-91C1-457B-867F-1E3B4833ED78}"/>
              </a:ext>
            </a:extLst>
          </p:cNvPr>
          <p:cNvSpPr/>
          <p:nvPr/>
        </p:nvSpPr>
        <p:spPr>
          <a:xfrm>
            <a:off x="0" y="4343400"/>
            <a:ext cx="12192000" cy="2514600"/>
          </a:xfrm>
          <a:prstGeom prst="roundRect">
            <a:avLst>
              <a:gd name="adj" fmla="val 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t>What would it look like to be “clothed with humility” when I have authority? </a:t>
            </a:r>
          </a:p>
        </p:txBody>
      </p:sp>
    </p:spTree>
    <p:extLst>
      <p:ext uri="{BB962C8B-B14F-4D97-AF65-F5344CB8AC3E}">
        <p14:creationId xmlns:p14="http://schemas.microsoft.com/office/powerpoint/2010/main" val="2180566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right)">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b="1" u="sng" dirty="0">
                <a:solidFill>
                  <a:schemeClr val="bg1"/>
                </a:solidFill>
              </a:rPr>
              <a:t>You younger men, likewise, be subject to your elders</a:t>
            </a:r>
            <a:r>
              <a:rPr lang="en-US" sz="3000" dirty="0">
                <a:solidFill>
                  <a:schemeClr val="bg1"/>
                </a:solidFill>
              </a:rPr>
              <a:t>;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4800600" y="990600"/>
            <a:ext cx="73914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#3 toward those “under” us</a:t>
            </a:r>
          </a:p>
        </p:txBody>
      </p:sp>
      <p:sp>
        <p:nvSpPr>
          <p:cNvPr id="11" name="Speech Bubble: Rectangle with Corners Rounded 10">
            <a:extLst>
              <a:ext uri="{FF2B5EF4-FFF2-40B4-BE49-F238E27FC236}">
                <a16:creationId xmlns="" xmlns:a16="http://schemas.microsoft.com/office/drawing/2014/main" id="{50CE0AF0-A292-467D-B4AA-AB35811EDC62}"/>
              </a:ext>
            </a:extLst>
          </p:cNvPr>
          <p:cNvSpPr/>
          <p:nvPr/>
        </p:nvSpPr>
        <p:spPr>
          <a:xfrm>
            <a:off x="685800" y="1660525"/>
            <a:ext cx="4114800" cy="1203325"/>
          </a:xfrm>
          <a:prstGeom prst="wedgeRoundRectCallout">
            <a:avLst>
              <a:gd name="adj1" fmla="val -79201"/>
              <a:gd name="adj2" fmla="val 47450"/>
              <a:gd name="adj3" fmla="val 16667"/>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3200" b="1" dirty="0">
                <a:solidFill>
                  <a:schemeClr val="tx1"/>
                </a:solidFill>
              </a:rPr>
              <a:t>Pride: </a:t>
            </a:r>
            <a:r>
              <a:rPr lang="en-US" sz="3200" dirty="0">
                <a:solidFill>
                  <a:schemeClr val="tx1"/>
                </a:solidFill>
              </a:rPr>
              <a:t>“My opinion is VERY important.” </a:t>
            </a:r>
          </a:p>
        </p:txBody>
      </p:sp>
      <p:sp>
        <p:nvSpPr>
          <p:cNvPr id="15" name="Speech Bubble: Rectangle with Corners Rounded 14">
            <a:extLst>
              <a:ext uri="{FF2B5EF4-FFF2-40B4-BE49-F238E27FC236}">
                <a16:creationId xmlns="" xmlns:a16="http://schemas.microsoft.com/office/drawing/2014/main" id="{9958EA0E-8936-43C5-9230-B418467BECA8}"/>
              </a:ext>
            </a:extLst>
          </p:cNvPr>
          <p:cNvSpPr/>
          <p:nvPr/>
        </p:nvSpPr>
        <p:spPr>
          <a:xfrm>
            <a:off x="1049563" y="3001962"/>
            <a:ext cx="4361544" cy="1203325"/>
          </a:xfrm>
          <a:prstGeom prst="wedgeRoundRectCallout">
            <a:avLst>
              <a:gd name="adj1" fmla="val -80834"/>
              <a:gd name="adj2" fmla="val -40538"/>
              <a:gd name="adj3" fmla="val 16667"/>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3200" b="1" dirty="0">
                <a:solidFill>
                  <a:schemeClr val="tx1"/>
                </a:solidFill>
              </a:rPr>
              <a:t>Pride: </a:t>
            </a:r>
            <a:r>
              <a:rPr lang="en-US" sz="3200" dirty="0">
                <a:solidFill>
                  <a:schemeClr val="tx1"/>
                </a:solidFill>
              </a:rPr>
              <a:t>“Feedback is a threat to my authority.”</a:t>
            </a:r>
          </a:p>
        </p:txBody>
      </p:sp>
      <p:sp>
        <p:nvSpPr>
          <p:cNvPr id="13" name="Rectangle: Rounded Corners 12">
            <a:extLst>
              <a:ext uri="{FF2B5EF4-FFF2-40B4-BE49-F238E27FC236}">
                <a16:creationId xmlns="" xmlns:a16="http://schemas.microsoft.com/office/drawing/2014/main" id="{49A8B69C-A64D-4730-8B03-4DF56ADA9C12}"/>
              </a:ext>
            </a:extLst>
          </p:cNvPr>
          <p:cNvSpPr/>
          <p:nvPr/>
        </p:nvSpPr>
        <p:spPr>
          <a:xfrm>
            <a:off x="0" y="4343400"/>
            <a:ext cx="12192000" cy="2514600"/>
          </a:xfrm>
          <a:prstGeom prst="roundRect">
            <a:avLst>
              <a:gd name="adj" fmla="val 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t>What would it look like to be “clothed with humility” when I have authority? </a:t>
            </a:r>
          </a:p>
        </p:txBody>
      </p:sp>
      <p:sp>
        <p:nvSpPr>
          <p:cNvPr id="12" name="Speech Bubble: Rectangle with Corners Rounded 11">
            <a:extLst>
              <a:ext uri="{FF2B5EF4-FFF2-40B4-BE49-F238E27FC236}">
                <a16:creationId xmlns="" xmlns:a16="http://schemas.microsoft.com/office/drawing/2014/main" id="{7568BEBB-DAC5-4D6C-8169-4D1F3874498A}"/>
              </a:ext>
            </a:extLst>
          </p:cNvPr>
          <p:cNvSpPr/>
          <p:nvPr/>
        </p:nvSpPr>
        <p:spPr>
          <a:xfrm>
            <a:off x="5257800" y="1820067"/>
            <a:ext cx="6476999" cy="2225677"/>
          </a:xfrm>
          <a:prstGeom prst="wedgeRoundRectCallout">
            <a:avLst>
              <a:gd name="adj1" fmla="val 60966"/>
              <a:gd name="adj2" fmla="val 40928"/>
              <a:gd name="adj3" fmla="val 16667"/>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dirty="0">
                <a:solidFill>
                  <a:schemeClr val="tx1"/>
                </a:solidFill>
              </a:rPr>
              <a:t>Humility: </a:t>
            </a:r>
            <a:r>
              <a:rPr lang="en-US" sz="3200" dirty="0">
                <a:solidFill>
                  <a:schemeClr val="tx1"/>
                </a:solidFill>
              </a:rPr>
              <a:t>“I’m a fool half the time! I relish feedback.  Only God’s opinion matters, and that may well come to me from those “under” me.”</a:t>
            </a:r>
          </a:p>
        </p:txBody>
      </p:sp>
    </p:spTree>
    <p:extLst>
      <p:ext uri="{BB962C8B-B14F-4D97-AF65-F5344CB8AC3E}">
        <p14:creationId xmlns:p14="http://schemas.microsoft.com/office/powerpoint/2010/main" val="1679183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right)">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animBg="1"/>
      <p:bldP spid="12"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b="1" u="sng" dirty="0">
                <a:solidFill>
                  <a:schemeClr val="bg1"/>
                </a:solidFill>
              </a:rPr>
              <a:t>You younger men, likewise, be subject to your elders</a:t>
            </a:r>
            <a:r>
              <a:rPr lang="en-US" sz="3000" dirty="0">
                <a:solidFill>
                  <a:schemeClr val="bg1"/>
                </a:solidFill>
              </a:rPr>
              <a:t>;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4800600" y="990600"/>
            <a:ext cx="73914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#3 toward those “under” us</a:t>
            </a:r>
          </a:p>
        </p:txBody>
      </p:sp>
      <p:sp>
        <p:nvSpPr>
          <p:cNvPr id="11" name="Speech Bubble: Rectangle with Corners Rounded 10">
            <a:extLst>
              <a:ext uri="{FF2B5EF4-FFF2-40B4-BE49-F238E27FC236}">
                <a16:creationId xmlns="" xmlns:a16="http://schemas.microsoft.com/office/drawing/2014/main" id="{50CE0AF0-A292-467D-B4AA-AB35811EDC62}"/>
              </a:ext>
            </a:extLst>
          </p:cNvPr>
          <p:cNvSpPr/>
          <p:nvPr/>
        </p:nvSpPr>
        <p:spPr>
          <a:xfrm>
            <a:off x="547563" y="1328894"/>
            <a:ext cx="4114800" cy="1295399"/>
          </a:xfrm>
          <a:prstGeom prst="wedgeRoundRectCallout">
            <a:avLst>
              <a:gd name="adj1" fmla="val -71599"/>
              <a:gd name="adj2" fmla="val 57590"/>
              <a:gd name="adj3" fmla="val 16667"/>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3200" b="1" dirty="0">
                <a:solidFill>
                  <a:schemeClr val="tx1"/>
                </a:solidFill>
              </a:rPr>
              <a:t>Pride: </a:t>
            </a:r>
            <a:r>
              <a:rPr lang="en-US" sz="3200" dirty="0">
                <a:solidFill>
                  <a:schemeClr val="tx1"/>
                </a:solidFill>
              </a:rPr>
              <a:t>“My rank makes me important.” </a:t>
            </a:r>
          </a:p>
        </p:txBody>
      </p:sp>
      <p:sp>
        <p:nvSpPr>
          <p:cNvPr id="13" name="Speech Bubble: Rectangle with Corners Rounded 12">
            <a:extLst>
              <a:ext uri="{FF2B5EF4-FFF2-40B4-BE49-F238E27FC236}">
                <a16:creationId xmlns="" xmlns:a16="http://schemas.microsoft.com/office/drawing/2014/main" id="{6E84D740-D58F-4D84-BC1D-BC43B8C83FF0}"/>
              </a:ext>
            </a:extLst>
          </p:cNvPr>
          <p:cNvSpPr/>
          <p:nvPr/>
        </p:nvSpPr>
        <p:spPr>
          <a:xfrm>
            <a:off x="701842" y="2709268"/>
            <a:ext cx="5410200" cy="1134156"/>
          </a:xfrm>
          <a:prstGeom prst="wedgeRoundRectCallout">
            <a:avLst>
              <a:gd name="adj1" fmla="val -72991"/>
              <a:gd name="adj2" fmla="val 23379"/>
              <a:gd name="adj3" fmla="val 16667"/>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3200" b="1" dirty="0">
                <a:solidFill>
                  <a:schemeClr val="tx1"/>
                </a:solidFill>
              </a:rPr>
              <a:t>Pride: </a:t>
            </a:r>
            <a:r>
              <a:rPr lang="en-US" sz="3200" dirty="0">
                <a:solidFill>
                  <a:schemeClr val="tx1"/>
                </a:solidFill>
              </a:rPr>
              <a:t>“Every outcome renders a verdict on my worth.” </a:t>
            </a:r>
          </a:p>
        </p:txBody>
      </p:sp>
      <p:sp>
        <p:nvSpPr>
          <p:cNvPr id="15" name="Rectangle: Rounded Corners 14">
            <a:extLst>
              <a:ext uri="{FF2B5EF4-FFF2-40B4-BE49-F238E27FC236}">
                <a16:creationId xmlns="" xmlns:a16="http://schemas.microsoft.com/office/drawing/2014/main" id="{074A1A63-5524-41FB-8802-4AA4496C0523}"/>
              </a:ext>
            </a:extLst>
          </p:cNvPr>
          <p:cNvSpPr/>
          <p:nvPr/>
        </p:nvSpPr>
        <p:spPr>
          <a:xfrm>
            <a:off x="0" y="4343400"/>
            <a:ext cx="12192000" cy="2514600"/>
          </a:xfrm>
          <a:prstGeom prst="roundRect">
            <a:avLst>
              <a:gd name="adj" fmla="val 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t>What would it look like to be “clothed with humility” when I have authority? </a:t>
            </a:r>
          </a:p>
        </p:txBody>
      </p:sp>
      <p:sp>
        <p:nvSpPr>
          <p:cNvPr id="14" name="Speech Bubble: Rectangle with Corners Rounded 13">
            <a:extLst>
              <a:ext uri="{FF2B5EF4-FFF2-40B4-BE49-F238E27FC236}">
                <a16:creationId xmlns="" xmlns:a16="http://schemas.microsoft.com/office/drawing/2014/main" id="{9DA19C4E-A140-434F-BFD0-3FDD22B0EED1}"/>
              </a:ext>
            </a:extLst>
          </p:cNvPr>
          <p:cNvSpPr/>
          <p:nvPr/>
        </p:nvSpPr>
        <p:spPr>
          <a:xfrm>
            <a:off x="415216" y="3980743"/>
            <a:ext cx="7391399" cy="692249"/>
          </a:xfrm>
          <a:prstGeom prst="wedgeRoundRectCallout">
            <a:avLst>
              <a:gd name="adj1" fmla="val -61537"/>
              <a:gd name="adj2" fmla="val -51786"/>
              <a:gd name="adj3" fmla="val 16667"/>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3200" b="1" dirty="0">
                <a:solidFill>
                  <a:schemeClr val="tx1"/>
                </a:solidFill>
              </a:rPr>
              <a:t>Pride: </a:t>
            </a:r>
            <a:r>
              <a:rPr lang="en-US" sz="3200" dirty="0">
                <a:solidFill>
                  <a:schemeClr val="tx1"/>
                </a:solidFill>
              </a:rPr>
              <a:t>“What are they saying about me?”</a:t>
            </a:r>
          </a:p>
        </p:txBody>
      </p:sp>
      <p:sp>
        <p:nvSpPr>
          <p:cNvPr id="12" name="Speech Bubble: Rectangle with Corners Rounded 11">
            <a:extLst>
              <a:ext uri="{FF2B5EF4-FFF2-40B4-BE49-F238E27FC236}">
                <a16:creationId xmlns="" xmlns:a16="http://schemas.microsoft.com/office/drawing/2014/main" id="{7568BEBB-DAC5-4D6C-8169-4D1F3874498A}"/>
              </a:ext>
            </a:extLst>
          </p:cNvPr>
          <p:cNvSpPr/>
          <p:nvPr/>
        </p:nvSpPr>
        <p:spPr>
          <a:xfrm>
            <a:off x="6096001" y="1843085"/>
            <a:ext cx="5886950" cy="2225677"/>
          </a:xfrm>
          <a:prstGeom prst="wedgeRoundRectCallout">
            <a:avLst>
              <a:gd name="adj1" fmla="val 58445"/>
              <a:gd name="adj2" fmla="val 35523"/>
              <a:gd name="adj3" fmla="val 16667"/>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3200" b="1" dirty="0">
                <a:solidFill>
                  <a:schemeClr val="tx1"/>
                </a:solidFill>
              </a:rPr>
              <a:t>Humility: </a:t>
            </a:r>
            <a:r>
              <a:rPr lang="en-US" sz="3200" dirty="0">
                <a:solidFill>
                  <a:schemeClr val="tx1"/>
                </a:solidFill>
              </a:rPr>
              <a:t>“My security comes only from the grace of God. God has given me a stewardship to carry out in His name.” </a:t>
            </a:r>
          </a:p>
        </p:txBody>
      </p:sp>
    </p:spTree>
    <p:extLst>
      <p:ext uri="{BB962C8B-B14F-4D97-AF65-F5344CB8AC3E}">
        <p14:creationId xmlns:p14="http://schemas.microsoft.com/office/powerpoint/2010/main" val="2496256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right)">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4" grpId="0" animBg="1"/>
      <p:bldP spid="12"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b="1" u="sng" dirty="0">
                <a:solidFill>
                  <a:schemeClr val="bg1"/>
                </a:solidFill>
              </a:rPr>
              <a:t>You younger men, likewise, be subject to your elders</a:t>
            </a:r>
            <a:r>
              <a:rPr lang="en-US" sz="3000" dirty="0">
                <a:solidFill>
                  <a:schemeClr val="bg1"/>
                </a:solidFill>
              </a:rPr>
              <a:t>;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4800600" y="990600"/>
            <a:ext cx="73914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#3 toward those “under” us</a:t>
            </a:r>
          </a:p>
        </p:txBody>
      </p:sp>
      <p:sp>
        <p:nvSpPr>
          <p:cNvPr id="2" name="Oval 1">
            <a:extLst>
              <a:ext uri="{FF2B5EF4-FFF2-40B4-BE49-F238E27FC236}">
                <a16:creationId xmlns="" xmlns:a16="http://schemas.microsoft.com/office/drawing/2014/main" id="{FC8E984F-B15C-4512-B4CB-1FF4C539A243}"/>
              </a:ext>
            </a:extLst>
          </p:cNvPr>
          <p:cNvSpPr/>
          <p:nvPr/>
        </p:nvSpPr>
        <p:spPr>
          <a:xfrm>
            <a:off x="3810000" y="4267200"/>
            <a:ext cx="1600200" cy="679704"/>
          </a:xfrm>
          <a:prstGeom prst="ellipse">
            <a:avLst/>
          </a:prstGeom>
          <a:noFill/>
          <a:ln w="1111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 xmlns:a16="http://schemas.microsoft.com/office/drawing/2014/main" id="{5A7EE603-3235-42D4-904F-125381C6C65A}"/>
              </a:ext>
            </a:extLst>
          </p:cNvPr>
          <p:cNvSpPr/>
          <p:nvPr/>
        </p:nvSpPr>
        <p:spPr>
          <a:xfrm>
            <a:off x="9372600" y="4298576"/>
            <a:ext cx="2514600" cy="679704"/>
          </a:xfrm>
          <a:prstGeom prst="ellipse">
            <a:avLst/>
          </a:prstGeom>
          <a:noFill/>
          <a:ln w="1111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 xmlns:a16="http://schemas.microsoft.com/office/drawing/2014/main" id="{18523F2B-D400-4D6E-A582-B940CEDC2C85}"/>
              </a:ext>
            </a:extLst>
          </p:cNvPr>
          <p:cNvSpPr/>
          <p:nvPr/>
        </p:nvSpPr>
        <p:spPr>
          <a:xfrm>
            <a:off x="5422232" y="2947390"/>
            <a:ext cx="6629400" cy="78641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Again, what’s missing? </a:t>
            </a:r>
          </a:p>
        </p:txBody>
      </p:sp>
      <p:sp>
        <p:nvSpPr>
          <p:cNvPr id="10" name="Rectangle: Rounded Corners 9">
            <a:extLst>
              <a:ext uri="{FF2B5EF4-FFF2-40B4-BE49-F238E27FC236}">
                <a16:creationId xmlns="" xmlns:a16="http://schemas.microsoft.com/office/drawing/2014/main" id="{AC1CC829-C6C2-4F2E-B9AD-1659ED90E40B}"/>
              </a:ext>
            </a:extLst>
          </p:cNvPr>
          <p:cNvSpPr/>
          <p:nvPr/>
        </p:nvSpPr>
        <p:spPr>
          <a:xfrm>
            <a:off x="480785" y="1827561"/>
            <a:ext cx="11154229" cy="1001068"/>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Prideful leaders can look overbearing or timid</a:t>
            </a:r>
          </a:p>
        </p:txBody>
      </p:sp>
    </p:spTree>
    <p:extLst>
      <p:ext uri="{BB962C8B-B14F-4D97-AF65-F5344CB8AC3E}">
        <p14:creationId xmlns:p14="http://schemas.microsoft.com/office/powerpoint/2010/main" val="479993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b="1" u="sng" dirty="0">
                <a:solidFill>
                  <a:schemeClr val="bg1"/>
                </a:solidFill>
              </a:rPr>
              <a:t>You younger men, likewise, be subject to your elders</a:t>
            </a:r>
            <a:r>
              <a:rPr lang="en-US" sz="3000" dirty="0">
                <a:solidFill>
                  <a:schemeClr val="bg1"/>
                </a:solidFill>
              </a:rPr>
              <a:t>;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4800600" y="990600"/>
            <a:ext cx="73914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#3 toward those “under” us</a:t>
            </a:r>
          </a:p>
        </p:txBody>
      </p:sp>
      <p:sp>
        <p:nvSpPr>
          <p:cNvPr id="2" name="Oval 1">
            <a:extLst>
              <a:ext uri="{FF2B5EF4-FFF2-40B4-BE49-F238E27FC236}">
                <a16:creationId xmlns="" xmlns:a16="http://schemas.microsoft.com/office/drawing/2014/main" id="{FC8E984F-B15C-4512-B4CB-1FF4C539A243}"/>
              </a:ext>
            </a:extLst>
          </p:cNvPr>
          <p:cNvSpPr/>
          <p:nvPr/>
        </p:nvSpPr>
        <p:spPr>
          <a:xfrm>
            <a:off x="3810000" y="4267200"/>
            <a:ext cx="1600200" cy="679704"/>
          </a:xfrm>
          <a:prstGeom prst="ellipse">
            <a:avLst/>
          </a:prstGeom>
          <a:noFill/>
          <a:ln w="1111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 xmlns:a16="http://schemas.microsoft.com/office/drawing/2014/main" id="{5A7EE603-3235-42D4-904F-125381C6C65A}"/>
              </a:ext>
            </a:extLst>
          </p:cNvPr>
          <p:cNvSpPr/>
          <p:nvPr/>
        </p:nvSpPr>
        <p:spPr>
          <a:xfrm>
            <a:off x="9372600" y="4298576"/>
            <a:ext cx="2514600" cy="679704"/>
          </a:xfrm>
          <a:prstGeom prst="ellipse">
            <a:avLst/>
          </a:prstGeom>
          <a:noFill/>
          <a:ln w="1111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 xmlns:a16="http://schemas.microsoft.com/office/drawing/2014/main" id="{18523F2B-D400-4D6E-A582-B940CEDC2C85}"/>
              </a:ext>
            </a:extLst>
          </p:cNvPr>
          <p:cNvSpPr/>
          <p:nvPr/>
        </p:nvSpPr>
        <p:spPr>
          <a:xfrm>
            <a:off x="152400" y="2904829"/>
            <a:ext cx="11963400" cy="1438571"/>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Bringing our leadership under God’s authority produces </a:t>
            </a:r>
            <a:r>
              <a:rPr lang="en-US" sz="4000" b="1" i="1" dirty="0"/>
              <a:t>humble confidence </a:t>
            </a:r>
            <a:r>
              <a:rPr lang="en-US" sz="4000" b="1" dirty="0"/>
              <a:t>rather than </a:t>
            </a:r>
            <a:r>
              <a:rPr lang="en-US" sz="4000" b="1" i="1" dirty="0"/>
              <a:t>insecure pride</a:t>
            </a:r>
          </a:p>
        </p:txBody>
      </p:sp>
      <p:sp>
        <p:nvSpPr>
          <p:cNvPr id="10" name="Rectangle: Rounded Corners 9">
            <a:extLst>
              <a:ext uri="{FF2B5EF4-FFF2-40B4-BE49-F238E27FC236}">
                <a16:creationId xmlns="" xmlns:a16="http://schemas.microsoft.com/office/drawing/2014/main" id="{527F4AB8-FB86-498F-9E87-9C29DAFFB5D4}"/>
              </a:ext>
            </a:extLst>
          </p:cNvPr>
          <p:cNvSpPr/>
          <p:nvPr/>
        </p:nvSpPr>
        <p:spPr>
          <a:xfrm>
            <a:off x="480785" y="1827561"/>
            <a:ext cx="11154229" cy="1001068"/>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Prideful leaders can look overbearing or timid</a:t>
            </a:r>
          </a:p>
        </p:txBody>
      </p:sp>
    </p:spTree>
    <p:extLst>
      <p:ext uri="{BB962C8B-B14F-4D97-AF65-F5344CB8AC3E}">
        <p14:creationId xmlns:p14="http://schemas.microsoft.com/office/powerpoint/2010/main" val="51680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a:t>
            </a:r>
            <a:r>
              <a:rPr lang="en-US" sz="3000" b="1" u="sng" dirty="0">
                <a:solidFill>
                  <a:schemeClr val="bg1"/>
                </a:solidFill>
              </a:rPr>
              <a:t>toward one another</a:t>
            </a:r>
            <a:r>
              <a:rPr lang="en-US" sz="3000" dirty="0">
                <a:solidFill>
                  <a:schemeClr val="bg1"/>
                </a:solidFill>
              </a:rPr>
              <a:t>,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4800600" y="990600"/>
            <a:ext cx="73914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#4 toward one another</a:t>
            </a:r>
          </a:p>
        </p:txBody>
      </p:sp>
      <p:sp>
        <p:nvSpPr>
          <p:cNvPr id="8" name="Rectangle: Rounded Corners 7">
            <a:extLst>
              <a:ext uri="{FF2B5EF4-FFF2-40B4-BE49-F238E27FC236}">
                <a16:creationId xmlns="" xmlns:a16="http://schemas.microsoft.com/office/drawing/2014/main" id="{A8D6FC63-ED79-41EF-945E-C1B6BE94C3F9}"/>
              </a:ext>
            </a:extLst>
          </p:cNvPr>
          <p:cNvSpPr/>
          <p:nvPr/>
        </p:nvSpPr>
        <p:spPr>
          <a:xfrm>
            <a:off x="381000" y="2514600"/>
            <a:ext cx="11154229" cy="1001068"/>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In the fiery ordeal, you’re </a:t>
            </a:r>
            <a:r>
              <a:rPr lang="en-US" sz="4000" b="1" dirty="0" err="1"/>
              <a:t>gonna</a:t>
            </a:r>
            <a:r>
              <a:rPr lang="en-US" sz="4000" b="1" dirty="0"/>
              <a:t> need each other</a:t>
            </a:r>
          </a:p>
        </p:txBody>
      </p:sp>
    </p:spTree>
    <p:extLst>
      <p:ext uri="{BB962C8B-B14F-4D97-AF65-F5344CB8AC3E}">
        <p14:creationId xmlns:p14="http://schemas.microsoft.com/office/powerpoint/2010/main" val="4241631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a:t>
            </a:r>
            <a:r>
              <a:rPr lang="en-US" sz="3000" b="1" u="sng" dirty="0">
                <a:solidFill>
                  <a:schemeClr val="bg1"/>
                </a:solidFill>
              </a:rPr>
              <a:t>toward one another</a:t>
            </a:r>
            <a:r>
              <a:rPr lang="en-US" sz="3000" dirty="0">
                <a:solidFill>
                  <a:schemeClr val="bg1"/>
                </a:solidFill>
              </a:rPr>
              <a:t>,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4800600" y="990600"/>
            <a:ext cx="73914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#4 toward one another</a:t>
            </a:r>
          </a:p>
        </p:txBody>
      </p:sp>
      <p:sp>
        <p:nvSpPr>
          <p:cNvPr id="9" name="Rectangle: Rounded Corners 8">
            <a:extLst>
              <a:ext uri="{FF2B5EF4-FFF2-40B4-BE49-F238E27FC236}">
                <a16:creationId xmlns="" xmlns:a16="http://schemas.microsoft.com/office/drawing/2014/main" id="{770EA898-B4D9-4382-9486-DA88B0EC8158}"/>
              </a:ext>
            </a:extLst>
          </p:cNvPr>
          <p:cNvSpPr/>
          <p:nvPr/>
        </p:nvSpPr>
        <p:spPr>
          <a:xfrm>
            <a:off x="199571" y="1839095"/>
            <a:ext cx="8030029" cy="124566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Pride is at the heart of most (all?) of our relational problems</a:t>
            </a:r>
          </a:p>
        </p:txBody>
      </p:sp>
    </p:spTree>
    <p:extLst>
      <p:ext uri="{BB962C8B-B14F-4D97-AF65-F5344CB8AC3E}">
        <p14:creationId xmlns:p14="http://schemas.microsoft.com/office/powerpoint/2010/main" val="24202525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4E43C82C-8204-43A7-933E-EA8CA9A469B0}"/>
              </a:ext>
            </a:extLst>
          </p:cNvPr>
          <p:cNvSpPr/>
          <p:nvPr/>
        </p:nvSpPr>
        <p:spPr>
          <a:xfrm>
            <a:off x="3581400" y="0"/>
            <a:ext cx="86106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t>“Consider how all lack of love, all indifference to others’ needs, feelings, the weakness of others; all sharp and hasty judgments and utterances, so often excused under the plea of being outright and honest; all manifestations of temper and touchiness and irritation; all feelings of bitterness and estrangement, have their root in nothing but pride.”</a:t>
            </a:r>
            <a:endParaRPr lang="en-US" sz="2400" dirty="0"/>
          </a:p>
        </p:txBody>
      </p:sp>
    </p:spTree>
    <p:extLst>
      <p:ext uri="{BB962C8B-B14F-4D97-AF65-F5344CB8AC3E}">
        <p14:creationId xmlns:p14="http://schemas.microsoft.com/office/powerpoint/2010/main" val="364146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238297"/>
            <a:ext cx="51054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t>1 Peter 5 </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a:t>
            </a:r>
            <a:r>
              <a:rPr lang="en-US" sz="3000" b="1" u="sng" dirty="0">
                <a:solidFill>
                  <a:schemeClr val="bg1"/>
                </a:solidFill>
              </a:rPr>
              <a:t>be subject</a:t>
            </a:r>
            <a:r>
              <a:rPr lang="en-US" sz="3000" dirty="0">
                <a:solidFill>
                  <a:schemeClr val="bg1"/>
                </a:solidFill>
              </a:rPr>
              <a:t> to your elders; and all of you, clothe yourselves with </a:t>
            </a:r>
            <a:r>
              <a:rPr lang="en-US" sz="3000" b="1" u="sng" dirty="0">
                <a:solidFill>
                  <a:schemeClr val="bg1"/>
                </a:solidFill>
              </a:rPr>
              <a:t>humility</a:t>
            </a:r>
            <a:r>
              <a:rPr lang="en-US" sz="3000" dirty="0">
                <a:solidFill>
                  <a:schemeClr val="bg1"/>
                </a:solidFill>
              </a:rPr>
              <a:t>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8" name="Speech Bubble: Rectangle 7">
            <a:extLst>
              <a:ext uri="{FF2B5EF4-FFF2-40B4-BE49-F238E27FC236}">
                <a16:creationId xmlns="" xmlns:a16="http://schemas.microsoft.com/office/drawing/2014/main" id="{A34DC018-57B0-4921-859C-1070BA62A20C}"/>
              </a:ext>
            </a:extLst>
          </p:cNvPr>
          <p:cNvSpPr/>
          <p:nvPr/>
        </p:nvSpPr>
        <p:spPr>
          <a:xfrm>
            <a:off x="7063623" y="2448906"/>
            <a:ext cx="4748784" cy="675748"/>
          </a:xfrm>
          <a:prstGeom prst="wedgeRectCallout">
            <a:avLst>
              <a:gd name="adj1" fmla="val -56756"/>
              <a:gd name="adj2" fmla="val 236051"/>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i="1" dirty="0" err="1">
                <a:solidFill>
                  <a:schemeClr val="tx1"/>
                </a:solidFill>
              </a:rPr>
              <a:t>hypotassō</a:t>
            </a:r>
            <a:r>
              <a:rPr lang="en-US" sz="3200" b="1" i="1" dirty="0">
                <a:solidFill>
                  <a:schemeClr val="tx1"/>
                </a:solidFill>
              </a:rPr>
              <a:t>: </a:t>
            </a:r>
            <a:r>
              <a:rPr lang="en-US" sz="3200" i="1" dirty="0">
                <a:solidFill>
                  <a:schemeClr val="tx1"/>
                </a:solidFill>
              </a:rPr>
              <a:t>“</a:t>
            </a:r>
            <a:r>
              <a:rPr lang="en-US" sz="3200" dirty="0">
                <a:solidFill>
                  <a:schemeClr val="tx1"/>
                </a:solidFill>
              </a:rPr>
              <a:t>to put under”</a:t>
            </a:r>
            <a:endParaRPr lang="en-US" sz="3200" b="1" dirty="0">
              <a:solidFill>
                <a:schemeClr val="tx1"/>
              </a:solidFill>
            </a:endParaRPr>
          </a:p>
        </p:txBody>
      </p:sp>
      <p:sp>
        <p:nvSpPr>
          <p:cNvPr id="6" name="Speech Bubble: Rectangle 5">
            <a:extLst>
              <a:ext uri="{FF2B5EF4-FFF2-40B4-BE49-F238E27FC236}">
                <a16:creationId xmlns="" xmlns:a16="http://schemas.microsoft.com/office/drawing/2014/main" id="{470494C8-F3EA-4EC9-9DD6-9141767DCC47}"/>
              </a:ext>
            </a:extLst>
          </p:cNvPr>
          <p:cNvSpPr/>
          <p:nvPr/>
        </p:nvSpPr>
        <p:spPr>
          <a:xfrm>
            <a:off x="202692" y="3124654"/>
            <a:ext cx="6658239" cy="675748"/>
          </a:xfrm>
          <a:prstGeom prst="wedgeRectCallout">
            <a:avLst>
              <a:gd name="adj1" fmla="val 11038"/>
              <a:gd name="adj2" fmla="val 21106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i="1" dirty="0" err="1">
                <a:solidFill>
                  <a:schemeClr val="tx1"/>
                </a:solidFill>
              </a:rPr>
              <a:t>tapeinophrosunē</a:t>
            </a:r>
            <a:r>
              <a:rPr lang="en-US" sz="3200" b="1" i="1" dirty="0">
                <a:solidFill>
                  <a:schemeClr val="tx1"/>
                </a:solidFill>
              </a:rPr>
              <a:t>: </a:t>
            </a:r>
            <a:r>
              <a:rPr lang="en-US" sz="3200" i="1" dirty="0">
                <a:solidFill>
                  <a:schemeClr val="tx1"/>
                </a:solidFill>
              </a:rPr>
              <a:t>“</a:t>
            </a:r>
            <a:r>
              <a:rPr lang="en-US" sz="3200" dirty="0">
                <a:solidFill>
                  <a:schemeClr val="tx1"/>
                </a:solidFill>
              </a:rPr>
              <a:t>lowliness of mind”</a:t>
            </a:r>
            <a:endParaRPr lang="en-US" sz="3200" b="1" dirty="0">
              <a:solidFill>
                <a:schemeClr val="tx1"/>
              </a:solidFill>
            </a:endParaRPr>
          </a:p>
        </p:txBody>
      </p:sp>
    </p:spTree>
    <p:extLst>
      <p:ext uri="{BB962C8B-B14F-4D97-AF65-F5344CB8AC3E}">
        <p14:creationId xmlns:p14="http://schemas.microsoft.com/office/powerpoint/2010/main" val="4012732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a:t>
            </a:r>
            <a:r>
              <a:rPr lang="en-US" sz="3000" b="1" u="sng" dirty="0">
                <a:solidFill>
                  <a:schemeClr val="bg1"/>
                </a:solidFill>
              </a:rPr>
              <a:t>toward one another</a:t>
            </a:r>
            <a:r>
              <a:rPr lang="en-US" sz="3000" dirty="0">
                <a:solidFill>
                  <a:schemeClr val="bg1"/>
                </a:solidFill>
              </a:rPr>
              <a:t>,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4800600" y="990600"/>
            <a:ext cx="73914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#4 toward one another</a:t>
            </a:r>
          </a:p>
        </p:txBody>
      </p:sp>
      <p:sp>
        <p:nvSpPr>
          <p:cNvPr id="9" name="Rectangle: Rounded Corners 8">
            <a:extLst>
              <a:ext uri="{FF2B5EF4-FFF2-40B4-BE49-F238E27FC236}">
                <a16:creationId xmlns="" xmlns:a16="http://schemas.microsoft.com/office/drawing/2014/main" id="{DBB22056-B16D-49CF-883F-CEC84CC3A659}"/>
              </a:ext>
            </a:extLst>
          </p:cNvPr>
          <p:cNvSpPr/>
          <p:nvPr/>
        </p:nvSpPr>
        <p:spPr>
          <a:xfrm>
            <a:off x="609600" y="2093742"/>
            <a:ext cx="11049000" cy="1868658"/>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Think: How many of your recent conflicts in marriage, parenting, friendship, work, fellowship… arose from pride on both sides? </a:t>
            </a:r>
          </a:p>
        </p:txBody>
      </p:sp>
    </p:spTree>
    <p:extLst>
      <p:ext uri="{BB962C8B-B14F-4D97-AF65-F5344CB8AC3E}">
        <p14:creationId xmlns:p14="http://schemas.microsoft.com/office/powerpoint/2010/main" val="7029784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a:t>
            </a:r>
            <a:r>
              <a:rPr lang="en-US" sz="3000" b="1" u="sng" dirty="0">
                <a:solidFill>
                  <a:schemeClr val="bg1"/>
                </a:solidFill>
              </a:rPr>
              <a:t>toward one another</a:t>
            </a:r>
            <a:r>
              <a:rPr lang="en-US" sz="3000" dirty="0">
                <a:solidFill>
                  <a:schemeClr val="bg1"/>
                </a:solidFill>
              </a:rPr>
              <a:t>,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4800600" y="990600"/>
            <a:ext cx="73914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#4 toward one another</a:t>
            </a:r>
          </a:p>
        </p:txBody>
      </p:sp>
      <p:sp>
        <p:nvSpPr>
          <p:cNvPr id="9" name="Rectangle: Rounded Corners 8">
            <a:extLst>
              <a:ext uri="{FF2B5EF4-FFF2-40B4-BE49-F238E27FC236}">
                <a16:creationId xmlns="" xmlns:a16="http://schemas.microsoft.com/office/drawing/2014/main" id="{DBB22056-B16D-49CF-883F-CEC84CC3A659}"/>
              </a:ext>
            </a:extLst>
          </p:cNvPr>
          <p:cNvSpPr/>
          <p:nvPr/>
        </p:nvSpPr>
        <p:spPr>
          <a:xfrm>
            <a:off x="114300" y="1965997"/>
            <a:ext cx="8724900" cy="84438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Why is pride so bad for relationships? </a:t>
            </a:r>
          </a:p>
        </p:txBody>
      </p:sp>
      <p:sp>
        <p:nvSpPr>
          <p:cNvPr id="11" name="Rectangle: Rounded Corners 10">
            <a:extLst>
              <a:ext uri="{FF2B5EF4-FFF2-40B4-BE49-F238E27FC236}">
                <a16:creationId xmlns="" xmlns:a16="http://schemas.microsoft.com/office/drawing/2014/main" id="{E81A8D4E-D8AA-417B-B64A-370203E43ACE}"/>
              </a:ext>
            </a:extLst>
          </p:cNvPr>
          <p:cNvSpPr/>
          <p:nvPr/>
        </p:nvSpPr>
        <p:spPr>
          <a:xfrm>
            <a:off x="0" y="3183745"/>
            <a:ext cx="12192000" cy="3521858"/>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Because it is overconfident and insecure at the same time. It has something to prove. It </a:t>
            </a:r>
            <a:r>
              <a:rPr lang="en-US" sz="3200" b="1" i="1" dirty="0"/>
              <a:t>needs</a:t>
            </a:r>
            <a:r>
              <a:rPr lang="en-US" sz="3200" b="1" dirty="0"/>
              <a:t> you for something. Pride is defensive. Pride is competitive. Pride can’t apologize. Pride hates to be corrected. Pride won’t take help. Pride can only see the other’s fault, and can’t allow that it has fault of it’s own.  Pride is afraid of being exposed and embarrassed, so it can’t be real. Pride makes you fake.   </a:t>
            </a:r>
          </a:p>
        </p:txBody>
      </p:sp>
    </p:spTree>
    <p:extLst>
      <p:ext uri="{BB962C8B-B14F-4D97-AF65-F5344CB8AC3E}">
        <p14:creationId xmlns:p14="http://schemas.microsoft.com/office/powerpoint/2010/main" val="1116655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a:t>
            </a:r>
            <a:r>
              <a:rPr lang="en-US" sz="3000" b="1" u="sng" dirty="0">
                <a:solidFill>
                  <a:schemeClr val="bg1"/>
                </a:solidFill>
              </a:rPr>
              <a:t>toward one another</a:t>
            </a:r>
            <a:r>
              <a:rPr lang="en-US" sz="3000" dirty="0">
                <a:solidFill>
                  <a:schemeClr val="bg1"/>
                </a:solidFill>
              </a:rPr>
              <a:t>,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4800600" y="990600"/>
            <a:ext cx="73914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#4 toward one another</a:t>
            </a:r>
          </a:p>
        </p:txBody>
      </p:sp>
      <p:sp>
        <p:nvSpPr>
          <p:cNvPr id="9" name="Rectangle: Rounded Corners 8">
            <a:extLst>
              <a:ext uri="{FF2B5EF4-FFF2-40B4-BE49-F238E27FC236}">
                <a16:creationId xmlns="" xmlns:a16="http://schemas.microsoft.com/office/drawing/2014/main" id="{DBB22056-B16D-49CF-883F-CEC84CC3A659}"/>
              </a:ext>
            </a:extLst>
          </p:cNvPr>
          <p:cNvSpPr/>
          <p:nvPr/>
        </p:nvSpPr>
        <p:spPr>
          <a:xfrm>
            <a:off x="533400" y="1989675"/>
            <a:ext cx="9372600" cy="753525"/>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Humility is the key to great relationships!</a:t>
            </a:r>
          </a:p>
        </p:txBody>
      </p:sp>
      <p:sp>
        <p:nvSpPr>
          <p:cNvPr id="8" name="Rectangle: Rounded Corners 7">
            <a:extLst>
              <a:ext uri="{FF2B5EF4-FFF2-40B4-BE49-F238E27FC236}">
                <a16:creationId xmlns="" xmlns:a16="http://schemas.microsoft.com/office/drawing/2014/main" id="{79E25ACD-FE4E-4EA5-B3FE-8A8EE6792116}"/>
              </a:ext>
            </a:extLst>
          </p:cNvPr>
          <p:cNvSpPr/>
          <p:nvPr/>
        </p:nvSpPr>
        <p:spPr>
          <a:xfrm>
            <a:off x="24063" y="3390896"/>
            <a:ext cx="12192000" cy="3314706"/>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Because it is secure in its station.  It’s oriented in reality.  It’s free from the project of proving your worth. It’s free from comparing. It doesn’t need people to prop it up, but it can receive help.  It doesn’t need to hide faults or posture.  It’s not surprised or threatened by correction.  It can own mistakes and ask for forgiveness.  It’s free from self obsession, and therefore free to genuinely love.  </a:t>
            </a:r>
          </a:p>
        </p:txBody>
      </p:sp>
    </p:spTree>
    <p:extLst>
      <p:ext uri="{BB962C8B-B14F-4D97-AF65-F5344CB8AC3E}">
        <p14:creationId xmlns:p14="http://schemas.microsoft.com/office/powerpoint/2010/main" val="3291137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a:t>
            </a:r>
            <a:r>
              <a:rPr lang="en-US" sz="3000" b="1" u="sng" dirty="0">
                <a:solidFill>
                  <a:schemeClr val="bg1"/>
                </a:solidFill>
              </a:rPr>
              <a:t>toward one another</a:t>
            </a:r>
            <a:r>
              <a:rPr lang="en-US" sz="3000" dirty="0">
                <a:solidFill>
                  <a:schemeClr val="bg1"/>
                </a:solidFill>
              </a:rPr>
              <a:t>,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4800600" y="990600"/>
            <a:ext cx="73914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#4 toward one another</a:t>
            </a:r>
          </a:p>
        </p:txBody>
      </p:sp>
      <p:sp>
        <p:nvSpPr>
          <p:cNvPr id="9" name="Rectangle: Rounded Corners 8">
            <a:extLst>
              <a:ext uri="{FF2B5EF4-FFF2-40B4-BE49-F238E27FC236}">
                <a16:creationId xmlns="" xmlns:a16="http://schemas.microsoft.com/office/drawing/2014/main" id="{DBB22056-B16D-49CF-883F-CEC84CC3A659}"/>
              </a:ext>
            </a:extLst>
          </p:cNvPr>
          <p:cNvSpPr/>
          <p:nvPr/>
        </p:nvSpPr>
        <p:spPr>
          <a:xfrm>
            <a:off x="381000" y="1989674"/>
            <a:ext cx="11430000" cy="753525"/>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Is there a relationship in your life that is fraught? </a:t>
            </a:r>
          </a:p>
        </p:txBody>
      </p:sp>
      <p:sp>
        <p:nvSpPr>
          <p:cNvPr id="10" name="Rectangle: Rounded Corners 9">
            <a:extLst>
              <a:ext uri="{FF2B5EF4-FFF2-40B4-BE49-F238E27FC236}">
                <a16:creationId xmlns="" xmlns:a16="http://schemas.microsoft.com/office/drawing/2014/main" id="{ACFF776E-32C2-48F3-ADA5-734D7F3EC84D}"/>
              </a:ext>
            </a:extLst>
          </p:cNvPr>
          <p:cNvSpPr/>
          <p:nvPr/>
        </p:nvSpPr>
        <p:spPr>
          <a:xfrm>
            <a:off x="1219200" y="2926794"/>
            <a:ext cx="9753600" cy="117686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Perhaps the need is to bring the matter in humility under the mighty hand of God!</a:t>
            </a:r>
          </a:p>
        </p:txBody>
      </p:sp>
    </p:spTree>
    <p:extLst>
      <p:ext uri="{BB962C8B-B14F-4D97-AF65-F5344CB8AC3E}">
        <p14:creationId xmlns:p14="http://schemas.microsoft.com/office/powerpoint/2010/main" val="712626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t>
            </a:r>
            <a:r>
              <a:rPr lang="en-US" sz="3000" b="1" u="sng" dirty="0">
                <a:solidFill>
                  <a:schemeClr val="bg1"/>
                </a:solidFill>
              </a:rPr>
              <a:t>all your anxiety</a:t>
            </a:r>
            <a:r>
              <a:rPr lang="en-US" sz="3000" b="1" dirty="0">
                <a:solidFill>
                  <a:schemeClr val="bg1"/>
                </a:solidFill>
              </a:rPr>
              <a:t> </a:t>
            </a:r>
            <a:r>
              <a:rPr lang="en-US" sz="3000" dirty="0">
                <a:solidFill>
                  <a:schemeClr val="bg1"/>
                </a:solidFill>
              </a:rPr>
              <a:t>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5715000" y="990600"/>
            <a:ext cx="64770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#5 toward your worries</a:t>
            </a:r>
          </a:p>
        </p:txBody>
      </p:sp>
      <p:sp>
        <p:nvSpPr>
          <p:cNvPr id="9" name="Speech Bubble: Rectangle 8">
            <a:extLst>
              <a:ext uri="{FF2B5EF4-FFF2-40B4-BE49-F238E27FC236}">
                <a16:creationId xmlns="" xmlns:a16="http://schemas.microsoft.com/office/drawing/2014/main" id="{7C1A3460-F913-4E7E-BB1E-4C705B17A298}"/>
              </a:ext>
            </a:extLst>
          </p:cNvPr>
          <p:cNvSpPr/>
          <p:nvPr/>
        </p:nvSpPr>
        <p:spPr>
          <a:xfrm>
            <a:off x="457200" y="3667652"/>
            <a:ext cx="6617208" cy="675748"/>
          </a:xfrm>
          <a:prstGeom prst="wedgeRectCallout">
            <a:avLst>
              <a:gd name="adj1" fmla="val 1376"/>
              <a:gd name="adj2" fmla="val 32140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i="1" dirty="0" err="1">
                <a:solidFill>
                  <a:schemeClr val="tx1"/>
                </a:solidFill>
              </a:rPr>
              <a:t>Merimna</a:t>
            </a:r>
            <a:r>
              <a:rPr lang="en-US" sz="2800" b="1" dirty="0">
                <a:solidFill>
                  <a:schemeClr val="tx1"/>
                </a:solidFill>
              </a:rPr>
              <a:t>:</a:t>
            </a:r>
            <a:r>
              <a:rPr lang="en-US" sz="2800" dirty="0">
                <a:solidFill>
                  <a:schemeClr val="tx1"/>
                </a:solidFill>
              </a:rPr>
              <a:t> To be troubled with cares</a:t>
            </a:r>
          </a:p>
        </p:txBody>
      </p:sp>
    </p:spTree>
    <p:extLst>
      <p:ext uri="{BB962C8B-B14F-4D97-AF65-F5344CB8AC3E}">
        <p14:creationId xmlns:p14="http://schemas.microsoft.com/office/powerpoint/2010/main" val="2282292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a:t>
            </a:r>
            <a:r>
              <a:rPr lang="en-US" sz="3000" b="1" u="sng" dirty="0">
                <a:solidFill>
                  <a:schemeClr val="bg1"/>
                </a:solidFill>
              </a:rPr>
              <a:t>humble yourselves under the mighty hand of God</a:t>
            </a:r>
            <a:r>
              <a:rPr lang="en-US" sz="3000" dirty="0">
                <a:solidFill>
                  <a:schemeClr val="bg1"/>
                </a:solidFill>
              </a:rPr>
              <a:t>, so that He may exalt you at the proper time,  </a:t>
            </a:r>
            <a:r>
              <a:rPr lang="en-US" sz="3000" b="1" baseline="30000" dirty="0">
                <a:solidFill>
                  <a:schemeClr val="bg1"/>
                </a:solidFill>
              </a:rPr>
              <a:t>7 </a:t>
            </a:r>
            <a:r>
              <a:rPr lang="en-US" sz="3000" dirty="0">
                <a:solidFill>
                  <a:schemeClr val="bg1"/>
                </a:solidFill>
              </a:rPr>
              <a:t>having cast </a:t>
            </a:r>
            <a:r>
              <a:rPr lang="en-US" sz="3000" b="1" u="sng" dirty="0">
                <a:solidFill>
                  <a:schemeClr val="bg1"/>
                </a:solidFill>
              </a:rPr>
              <a:t>all your anxiety</a:t>
            </a:r>
            <a:r>
              <a:rPr lang="en-US" sz="3000" b="1" dirty="0">
                <a:solidFill>
                  <a:schemeClr val="bg1"/>
                </a:solidFill>
              </a:rPr>
              <a:t> </a:t>
            </a:r>
            <a:r>
              <a:rPr lang="en-US" sz="3000" dirty="0">
                <a:solidFill>
                  <a:schemeClr val="bg1"/>
                </a:solidFill>
              </a:rPr>
              <a:t>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5715000" y="990600"/>
            <a:ext cx="64770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#5 toward your worries</a:t>
            </a:r>
          </a:p>
        </p:txBody>
      </p:sp>
      <p:sp>
        <p:nvSpPr>
          <p:cNvPr id="8" name="Rounded Rectangular Callout 17">
            <a:extLst>
              <a:ext uri="{FF2B5EF4-FFF2-40B4-BE49-F238E27FC236}">
                <a16:creationId xmlns="" xmlns:a16="http://schemas.microsoft.com/office/drawing/2014/main" id="{81F4A4B6-86F9-4342-96FE-80795709F33D}"/>
              </a:ext>
            </a:extLst>
          </p:cNvPr>
          <p:cNvSpPr/>
          <p:nvPr/>
        </p:nvSpPr>
        <p:spPr>
          <a:xfrm>
            <a:off x="228600" y="1987037"/>
            <a:ext cx="9029700" cy="820029"/>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How does humility help in my worries?</a:t>
            </a:r>
          </a:p>
        </p:txBody>
      </p:sp>
      <p:sp>
        <p:nvSpPr>
          <p:cNvPr id="10" name="Rectangle: Rounded Corners 9">
            <a:extLst>
              <a:ext uri="{FF2B5EF4-FFF2-40B4-BE49-F238E27FC236}">
                <a16:creationId xmlns="" xmlns:a16="http://schemas.microsoft.com/office/drawing/2014/main" id="{4D5A8820-46EE-492A-A653-4D7F94044ECE}"/>
              </a:ext>
            </a:extLst>
          </p:cNvPr>
          <p:cNvSpPr/>
          <p:nvPr/>
        </p:nvSpPr>
        <p:spPr>
          <a:xfrm>
            <a:off x="1409700" y="3181899"/>
            <a:ext cx="9372600" cy="774334"/>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What drives a lot of anxiety is </a:t>
            </a:r>
            <a:r>
              <a:rPr lang="en-US" sz="4000" b="1" i="1" dirty="0"/>
              <a:t>pride</a:t>
            </a:r>
          </a:p>
        </p:txBody>
      </p:sp>
    </p:spTree>
    <p:extLst>
      <p:ext uri="{BB962C8B-B14F-4D97-AF65-F5344CB8AC3E}">
        <p14:creationId xmlns:p14="http://schemas.microsoft.com/office/powerpoint/2010/main" val="1713116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a:t>
            </a:r>
            <a:r>
              <a:rPr lang="en-US" sz="3000" b="1" u="sng" dirty="0">
                <a:solidFill>
                  <a:schemeClr val="bg1"/>
                </a:solidFill>
              </a:rPr>
              <a:t>humble yourselves under the mighty hand of God</a:t>
            </a:r>
            <a:r>
              <a:rPr lang="en-US" sz="3000" dirty="0">
                <a:solidFill>
                  <a:schemeClr val="bg1"/>
                </a:solidFill>
              </a:rPr>
              <a:t>, so that He may exalt you at the proper time,  </a:t>
            </a:r>
            <a:r>
              <a:rPr lang="en-US" sz="3000" b="1" baseline="30000" dirty="0">
                <a:solidFill>
                  <a:schemeClr val="bg1"/>
                </a:solidFill>
              </a:rPr>
              <a:t>7 </a:t>
            </a:r>
            <a:r>
              <a:rPr lang="en-US" sz="3000" dirty="0">
                <a:solidFill>
                  <a:schemeClr val="bg1"/>
                </a:solidFill>
              </a:rPr>
              <a:t>having cast </a:t>
            </a:r>
            <a:r>
              <a:rPr lang="en-US" sz="3000" b="1" u="sng" dirty="0">
                <a:solidFill>
                  <a:schemeClr val="bg1"/>
                </a:solidFill>
              </a:rPr>
              <a:t>all your anxiety</a:t>
            </a:r>
            <a:r>
              <a:rPr lang="en-US" sz="3000" b="1" dirty="0">
                <a:solidFill>
                  <a:schemeClr val="bg1"/>
                </a:solidFill>
              </a:rPr>
              <a:t> </a:t>
            </a:r>
            <a:r>
              <a:rPr lang="en-US" sz="3000" dirty="0">
                <a:solidFill>
                  <a:schemeClr val="bg1"/>
                </a:solidFill>
              </a:rPr>
              <a:t>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5715000" y="990600"/>
            <a:ext cx="64770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#5 toward your worries</a:t>
            </a:r>
          </a:p>
        </p:txBody>
      </p:sp>
      <p:sp>
        <p:nvSpPr>
          <p:cNvPr id="10" name="Rectangle: Rounded Corners 9">
            <a:extLst>
              <a:ext uri="{FF2B5EF4-FFF2-40B4-BE49-F238E27FC236}">
                <a16:creationId xmlns="" xmlns:a16="http://schemas.microsoft.com/office/drawing/2014/main" id="{4D5A8820-46EE-492A-A653-4D7F94044ECE}"/>
              </a:ext>
            </a:extLst>
          </p:cNvPr>
          <p:cNvSpPr/>
          <p:nvPr/>
        </p:nvSpPr>
        <p:spPr>
          <a:xfrm>
            <a:off x="685800" y="1940485"/>
            <a:ext cx="10820400" cy="2198141"/>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a:t>Anxiety therapies often emphasize 2 keys</a:t>
            </a:r>
            <a:r>
              <a:rPr lang="en-US" sz="3600" b="1" dirty="0"/>
              <a:t>:</a:t>
            </a:r>
          </a:p>
          <a:p>
            <a:endParaRPr lang="en-US" sz="1400" b="1" dirty="0"/>
          </a:p>
          <a:p>
            <a:pPr lvl="1"/>
            <a:r>
              <a:rPr lang="en-US" sz="3600" b="1" dirty="0"/>
              <a:t>1) Accepting our limitations</a:t>
            </a:r>
            <a:endParaRPr lang="en-US" sz="3600" dirty="0"/>
          </a:p>
          <a:p>
            <a:pPr lvl="1"/>
            <a:r>
              <a:rPr lang="en-US" sz="3600" b="1" dirty="0"/>
              <a:t>2) Accepting uncertainty</a:t>
            </a:r>
            <a:endParaRPr lang="en-US" dirty="0"/>
          </a:p>
        </p:txBody>
      </p:sp>
      <p:sp>
        <p:nvSpPr>
          <p:cNvPr id="9" name="Rectangle: Rounded Corners 8">
            <a:extLst>
              <a:ext uri="{FF2B5EF4-FFF2-40B4-BE49-F238E27FC236}">
                <a16:creationId xmlns="" xmlns:a16="http://schemas.microsoft.com/office/drawing/2014/main" id="{04CC59AB-7D0C-46ED-AE32-512588AED937}"/>
              </a:ext>
            </a:extLst>
          </p:cNvPr>
          <p:cNvSpPr/>
          <p:nvPr/>
        </p:nvSpPr>
        <p:spPr>
          <a:xfrm>
            <a:off x="6172200" y="3469105"/>
            <a:ext cx="5867400" cy="2703095"/>
          </a:xfrm>
          <a:prstGeom prst="roundRect">
            <a:avLst/>
          </a:prstGeom>
          <a:solidFill>
            <a:schemeClr val="accent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Having a God (with a capital G) in the field of view really helps in accepting these facts of life!</a:t>
            </a:r>
            <a:endParaRPr lang="en-US" sz="3600" dirty="0"/>
          </a:p>
        </p:txBody>
      </p:sp>
    </p:spTree>
    <p:extLst>
      <p:ext uri="{BB962C8B-B14F-4D97-AF65-F5344CB8AC3E}">
        <p14:creationId xmlns:p14="http://schemas.microsoft.com/office/powerpoint/2010/main" val="3890340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a:t>
            </a:r>
            <a:r>
              <a:rPr lang="en-US" sz="3000" b="1" u="sng" dirty="0">
                <a:solidFill>
                  <a:schemeClr val="bg1"/>
                </a:solidFill>
              </a:rPr>
              <a:t>humble yourselves under the mighty hand of God</a:t>
            </a:r>
            <a:r>
              <a:rPr lang="en-US" sz="3000" dirty="0">
                <a:solidFill>
                  <a:schemeClr val="bg1"/>
                </a:solidFill>
              </a:rPr>
              <a:t>,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5715000" y="990600"/>
            <a:ext cx="64770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#5 toward your worries</a:t>
            </a:r>
          </a:p>
        </p:txBody>
      </p:sp>
      <p:sp>
        <p:nvSpPr>
          <p:cNvPr id="10" name="Rectangle: Rounded Corners 9">
            <a:extLst>
              <a:ext uri="{FF2B5EF4-FFF2-40B4-BE49-F238E27FC236}">
                <a16:creationId xmlns="" xmlns:a16="http://schemas.microsoft.com/office/drawing/2014/main" id="{9138DB23-543B-4501-B686-7498AC7474E0}"/>
              </a:ext>
            </a:extLst>
          </p:cNvPr>
          <p:cNvSpPr/>
          <p:nvPr/>
        </p:nvSpPr>
        <p:spPr>
          <a:xfrm>
            <a:off x="7315200" y="2057400"/>
            <a:ext cx="4229100" cy="893028"/>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He is in control </a:t>
            </a:r>
            <a:endParaRPr lang="en-US" sz="4400" dirty="0"/>
          </a:p>
        </p:txBody>
      </p:sp>
    </p:spTree>
    <p:extLst>
      <p:ext uri="{BB962C8B-B14F-4D97-AF65-F5344CB8AC3E}">
        <p14:creationId xmlns:p14="http://schemas.microsoft.com/office/powerpoint/2010/main" val="2832134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a:t>
            </a:r>
            <a:r>
              <a:rPr lang="en-US" sz="3000" b="1" u="sng" dirty="0">
                <a:solidFill>
                  <a:schemeClr val="bg1"/>
                </a:solidFill>
              </a:rPr>
              <a:t>humble yourselves under the mighty hand of God</a:t>
            </a:r>
            <a:r>
              <a:rPr lang="en-US" sz="3000" dirty="0">
                <a:solidFill>
                  <a:schemeClr val="bg1"/>
                </a:solidFill>
              </a:rPr>
              <a:t>, so that He may exalt you at the proper time,  </a:t>
            </a:r>
            <a:r>
              <a:rPr lang="en-US" sz="3000" b="1" baseline="30000" dirty="0">
                <a:solidFill>
                  <a:schemeClr val="bg1"/>
                </a:solidFill>
              </a:rPr>
              <a:t>7 </a:t>
            </a:r>
            <a:r>
              <a:rPr lang="en-US" sz="3000" dirty="0">
                <a:solidFill>
                  <a:schemeClr val="bg1"/>
                </a:solidFill>
              </a:rPr>
              <a:t>having cast all your anxiety on Him, </a:t>
            </a:r>
            <a:r>
              <a:rPr lang="en-US" sz="3000" b="1" u="sng" dirty="0">
                <a:solidFill>
                  <a:schemeClr val="bg1"/>
                </a:solidFill>
              </a:rPr>
              <a:t>because He cares about you. </a:t>
            </a:r>
          </a:p>
          <a:p>
            <a:endParaRPr lang="en-US" sz="3400" dirty="0">
              <a:solidFill>
                <a:schemeClr val="tx1"/>
              </a:solidFill>
            </a:endParaRPr>
          </a:p>
        </p:txBody>
      </p:sp>
      <p:sp>
        <p:nvSpPr>
          <p:cNvPr id="9" name="Rectangle: Rounded Corners 8">
            <a:extLst>
              <a:ext uri="{FF2B5EF4-FFF2-40B4-BE49-F238E27FC236}">
                <a16:creationId xmlns="" xmlns:a16="http://schemas.microsoft.com/office/drawing/2014/main" id="{04CC59AB-7D0C-46ED-AE32-512588AED937}"/>
              </a:ext>
            </a:extLst>
          </p:cNvPr>
          <p:cNvSpPr/>
          <p:nvPr/>
        </p:nvSpPr>
        <p:spPr>
          <a:xfrm>
            <a:off x="7315200" y="3069372"/>
            <a:ext cx="4229100" cy="893028"/>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He cares for you </a:t>
            </a:r>
            <a:endParaRPr lang="en-US" sz="4400" dirty="0"/>
          </a:p>
        </p:txBody>
      </p:sp>
      <p:sp>
        <p:nvSpPr>
          <p:cNvPr id="6" name="Rectangle 5">
            <a:extLst>
              <a:ext uri="{FF2B5EF4-FFF2-40B4-BE49-F238E27FC236}">
                <a16:creationId xmlns="" xmlns:a16="http://schemas.microsoft.com/office/drawing/2014/main" id="{0E6AB0D2-EF9B-4A0D-828A-363378369337}"/>
              </a:ext>
            </a:extLst>
          </p:cNvPr>
          <p:cNvSpPr/>
          <p:nvPr/>
        </p:nvSpPr>
        <p:spPr>
          <a:xfrm>
            <a:off x="5715000" y="990600"/>
            <a:ext cx="64770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#5 toward your worries</a:t>
            </a:r>
          </a:p>
        </p:txBody>
      </p:sp>
      <p:sp>
        <p:nvSpPr>
          <p:cNvPr id="10" name="Rectangle: Rounded Corners 9">
            <a:extLst>
              <a:ext uri="{FF2B5EF4-FFF2-40B4-BE49-F238E27FC236}">
                <a16:creationId xmlns="" xmlns:a16="http://schemas.microsoft.com/office/drawing/2014/main" id="{2E75ADF6-274D-4A91-848C-76E11018F23A}"/>
              </a:ext>
            </a:extLst>
          </p:cNvPr>
          <p:cNvSpPr/>
          <p:nvPr/>
        </p:nvSpPr>
        <p:spPr>
          <a:xfrm>
            <a:off x="7315200" y="2057400"/>
            <a:ext cx="4229100" cy="893028"/>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He is in control </a:t>
            </a:r>
            <a:endParaRPr lang="en-US" sz="4400" dirty="0"/>
          </a:p>
        </p:txBody>
      </p:sp>
    </p:spTree>
    <p:extLst>
      <p:ext uri="{BB962C8B-B14F-4D97-AF65-F5344CB8AC3E}">
        <p14:creationId xmlns:p14="http://schemas.microsoft.com/office/powerpoint/2010/main" val="3736419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t>
            </a:r>
            <a:r>
              <a:rPr lang="en-US" sz="3000" b="1" u="sng" dirty="0">
                <a:solidFill>
                  <a:schemeClr val="bg1"/>
                </a:solidFill>
              </a:rPr>
              <a:t>anxiety</a:t>
            </a:r>
            <a:r>
              <a:rPr lang="en-US" sz="3000" dirty="0">
                <a:solidFill>
                  <a:schemeClr val="bg1"/>
                </a:solidFill>
              </a:rPr>
              <a:t> on Him, because He </a:t>
            </a:r>
            <a:r>
              <a:rPr lang="en-US" sz="3000" b="1" u="sng" dirty="0">
                <a:solidFill>
                  <a:schemeClr val="bg1"/>
                </a:solidFill>
              </a:rPr>
              <a:t>cares</a:t>
            </a:r>
            <a:r>
              <a:rPr lang="en-US" sz="3000" dirty="0">
                <a:solidFill>
                  <a:schemeClr val="bg1"/>
                </a:solidFill>
              </a:rPr>
              <a:t>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5715000" y="990600"/>
            <a:ext cx="64770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#5 toward your worries</a:t>
            </a:r>
          </a:p>
        </p:txBody>
      </p:sp>
      <p:sp>
        <p:nvSpPr>
          <p:cNvPr id="10" name="Rectangle: Rounded Corners 9">
            <a:extLst>
              <a:ext uri="{FF2B5EF4-FFF2-40B4-BE49-F238E27FC236}">
                <a16:creationId xmlns="" xmlns:a16="http://schemas.microsoft.com/office/drawing/2014/main" id="{7369FB87-C69E-4C31-A4E8-9518406CA9DB}"/>
              </a:ext>
            </a:extLst>
          </p:cNvPr>
          <p:cNvSpPr/>
          <p:nvPr/>
        </p:nvSpPr>
        <p:spPr>
          <a:xfrm>
            <a:off x="7315200" y="3069372"/>
            <a:ext cx="4229100" cy="893028"/>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He cares for you </a:t>
            </a:r>
            <a:endParaRPr lang="en-US" sz="4400" dirty="0"/>
          </a:p>
        </p:txBody>
      </p:sp>
      <p:sp>
        <p:nvSpPr>
          <p:cNvPr id="11" name="Rectangle: Rounded Corners 10">
            <a:extLst>
              <a:ext uri="{FF2B5EF4-FFF2-40B4-BE49-F238E27FC236}">
                <a16:creationId xmlns="" xmlns:a16="http://schemas.microsoft.com/office/drawing/2014/main" id="{F1368B5F-4EBA-4601-A1F6-F235DFBBAA2E}"/>
              </a:ext>
            </a:extLst>
          </p:cNvPr>
          <p:cNvSpPr/>
          <p:nvPr/>
        </p:nvSpPr>
        <p:spPr>
          <a:xfrm>
            <a:off x="7315200" y="2057400"/>
            <a:ext cx="4229100" cy="893028"/>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He is in control </a:t>
            </a:r>
            <a:endParaRPr lang="en-US" sz="4400" dirty="0"/>
          </a:p>
        </p:txBody>
      </p:sp>
    </p:spTree>
    <p:extLst>
      <p:ext uri="{BB962C8B-B14F-4D97-AF65-F5344CB8AC3E}">
        <p14:creationId xmlns:p14="http://schemas.microsoft.com/office/powerpoint/2010/main" val="2358112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238297"/>
            <a:ext cx="51054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t>1 Peter 5 </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because </a:t>
            </a:r>
            <a:r>
              <a:rPr lang="en-US" sz="3000" cap="small" dirty="0">
                <a:solidFill>
                  <a:schemeClr val="bg1"/>
                </a:solidFill>
              </a:rPr>
              <a:t>God is opposed to the </a:t>
            </a:r>
            <a:r>
              <a:rPr lang="en-US" sz="3000" b="1" u="sng" cap="small" dirty="0">
                <a:solidFill>
                  <a:schemeClr val="bg1"/>
                </a:solidFill>
              </a:rPr>
              <a:t>proud</a:t>
            </a:r>
            <a:r>
              <a:rPr lang="en-US" sz="3000" cap="small" dirty="0">
                <a:solidFill>
                  <a:schemeClr val="bg1"/>
                </a:solidFill>
              </a:rPr>
              <a:t>,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6" name="Speech Bubble: Rectangle 5">
            <a:extLst>
              <a:ext uri="{FF2B5EF4-FFF2-40B4-BE49-F238E27FC236}">
                <a16:creationId xmlns="" xmlns:a16="http://schemas.microsoft.com/office/drawing/2014/main" id="{F562F782-5702-495D-A6BA-9211ED18A091}"/>
              </a:ext>
            </a:extLst>
          </p:cNvPr>
          <p:cNvSpPr/>
          <p:nvPr/>
        </p:nvSpPr>
        <p:spPr>
          <a:xfrm>
            <a:off x="190500" y="3299460"/>
            <a:ext cx="6667500" cy="675748"/>
          </a:xfrm>
          <a:prstGeom prst="wedgeRectCallout">
            <a:avLst>
              <a:gd name="adj1" fmla="val -32613"/>
              <a:gd name="adj2" fmla="val 25062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i="1" dirty="0" err="1">
                <a:solidFill>
                  <a:schemeClr val="tx1"/>
                </a:solidFill>
              </a:rPr>
              <a:t>hyperēphanos</a:t>
            </a:r>
            <a:r>
              <a:rPr lang="en-US" sz="3200" b="1" i="1" dirty="0">
                <a:solidFill>
                  <a:schemeClr val="tx1"/>
                </a:solidFill>
              </a:rPr>
              <a:t>: </a:t>
            </a:r>
            <a:r>
              <a:rPr lang="en-US" sz="3200" i="1" dirty="0">
                <a:solidFill>
                  <a:schemeClr val="tx1"/>
                </a:solidFill>
              </a:rPr>
              <a:t>“</a:t>
            </a:r>
            <a:r>
              <a:rPr lang="en-US" sz="3200" dirty="0">
                <a:solidFill>
                  <a:schemeClr val="tx1"/>
                </a:solidFill>
              </a:rPr>
              <a:t>thinking of self above”</a:t>
            </a:r>
            <a:endParaRPr lang="en-US" sz="3200" b="1" dirty="0">
              <a:solidFill>
                <a:schemeClr val="tx1"/>
              </a:solidFill>
            </a:endParaRPr>
          </a:p>
        </p:txBody>
      </p:sp>
    </p:spTree>
    <p:extLst>
      <p:ext uri="{BB962C8B-B14F-4D97-AF65-F5344CB8AC3E}">
        <p14:creationId xmlns:p14="http://schemas.microsoft.com/office/powerpoint/2010/main" val="3368283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b="1" u="sng" dirty="0">
                <a:solidFill>
                  <a:schemeClr val="bg1"/>
                </a:solidFill>
              </a:rPr>
              <a:t>having cast all your anxiety on Him</a:t>
            </a:r>
            <a:r>
              <a:rPr lang="en-US" sz="3000" dirty="0">
                <a:solidFill>
                  <a:schemeClr val="bg1"/>
                </a:solidFill>
              </a:rPr>
              <a:t>,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5715000" y="990600"/>
            <a:ext cx="64770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#5 toward your worries</a:t>
            </a:r>
          </a:p>
        </p:txBody>
      </p:sp>
      <p:sp>
        <p:nvSpPr>
          <p:cNvPr id="9" name="Rectangle: Rounded Corners 8">
            <a:extLst>
              <a:ext uri="{FF2B5EF4-FFF2-40B4-BE49-F238E27FC236}">
                <a16:creationId xmlns="" xmlns:a16="http://schemas.microsoft.com/office/drawing/2014/main" id="{04CC59AB-7D0C-46ED-AE32-512588AED937}"/>
              </a:ext>
            </a:extLst>
          </p:cNvPr>
          <p:cNvSpPr/>
          <p:nvPr/>
        </p:nvSpPr>
        <p:spPr>
          <a:xfrm>
            <a:off x="6172200" y="1965324"/>
            <a:ext cx="5943600" cy="2149476"/>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We can leave our worries with the one person who can do something</a:t>
            </a:r>
            <a:endParaRPr lang="en-US" sz="4000" dirty="0"/>
          </a:p>
        </p:txBody>
      </p:sp>
    </p:spTree>
    <p:extLst>
      <p:ext uri="{BB962C8B-B14F-4D97-AF65-F5344CB8AC3E}">
        <p14:creationId xmlns:p14="http://schemas.microsoft.com/office/powerpoint/2010/main" val="3142859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b="1" u="sng" dirty="0">
                <a:solidFill>
                  <a:schemeClr val="bg1"/>
                </a:solidFill>
              </a:rPr>
              <a:t>having cast all your anxiety on Him</a:t>
            </a:r>
            <a:r>
              <a:rPr lang="en-US" sz="3000" dirty="0">
                <a:solidFill>
                  <a:schemeClr val="bg1"/>
                </a:solidFill>
              </a:rPr>
              <a:t>,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5715000" y="990600"/>
            <a:ext cx="64770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#5 toward your worries</a:t>
            </a:r>
          </a:p>
        </p:txBody>
      </p:sp>
      <p:sp>
        <p:nvSpPr>
          <p:cNvPr id="10" name="Rectangle: Rounded Corners 9">
            <a:extLst>
              <a:ext uri="{FF2B5EF4-FFF2-40B4-BE49-F238E27FC236}">
                <a16:creationId xmlns="" xmlns:a16="http://schemas.microsoft.com/office/drawing/2014/main" id="{C08F33D7-B0EB-44C5-A10B-9EFCFB7DFD09}"/>
              </a:ext>
            </a:extLst>
          </p:cNvPr>
          <p:cNvSpPr/>
          <p:nvPr/>
        </p:nvSpPr>
        <p:spPr>
          <a:xfrm>
            <a:off x="190500" y="2007517"/>
            <a:ext cx="11811000" cy="1360582"/>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When something is bothering you, how far down the list of things to do is talking to God? </a:t>
            </a:r>
            <a:endParaRPr lang="en-US" sz="3600" dirty="0"/>
          </a:p>
        </p:txBody>
      </p:sp>
      <p:sp>
        <p:nvSpPr>
          <p:cNvPr id="8" name="Rectangle: Rounded Corners 7">
            <a:extLst>
              <a:ext uri="{FF2B5EF4-FFF2-40B4-BE49-F238E27FC236}">
                <a16:creationId xmlns="" xmlns:a16="http://schemas.microsoft.com/office/drawing/2014/main" id="{92C498A5-B45A-4B08-A3C3-78F324E5CFC2}"/>
              </a:ext>
            </a:extLst>
          </p:cNvPr>
          <p:cNvSpPr/>
          <p:nvPr/>
        </p:nvSpPr>
        <p:spPr>
          <a:xfrm>
            <a:off x="5606716" y="3486057"/>
            <a:ext cx="6553200" cy="85734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But you see, this is your pride!</a:t>
            </a:r>
            <a:endParaRPr lang="en-US" sz="3600" dirty="0"/>
          </a:p>
        </p:txBody>
      </p:sp>
    </p:spTree>
    <p:extLst>
      <p:ext uri="{BB962C8B-B14F-4D97-AF65-F5344CB8AC3E}">
        <p14:creationId xmlns:p14="http://schemas.microsoft.com/office/powerpoint/2010/main" val="3116098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b="1" u="sng" dirty="0">
                <a:solidFill>
                  <a:schemeClr val="bg1"/>
                </a:solidFill>
              </a:rPr>
              <a:t>having cast all your anxiety on Him</a:t>
            </a:r>
            <a:r>
              <a:rPr lang="en-US" sz="3000" dirty="0">
                <a:solidFill>
                  <a:schemeClr val="bg1"/>
                </a:solidFill>
              </a:rPr>
              <a:t>,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5715000" y="990600"/>
            <a:ext cx="64770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#5 toward your worries</a:t>
            </a:r>
          </a:p>
        </p:txBody>
      </p:sp>
      <p:sp>
        <p:nvSpPr>
          <p:cNvPr id="10" name="Rectangle: Rounded Corners 9">
            <a:extLst>
              <a:ext uri="{FF2B5EF4-FFF2-40B4-BE49-F238E27FC236}">
                <a16:creationId xmlns="" xmlns:a16="http://schemas.microsoft.com/office/drawing/2014/main" id="{C08F33D7-B0EB-44C5-A10B-9EFCFB7DFD09}"/>
              </a:ext>
            </a:extLst>
          </p:cNvPr>
          <p:cNvSpPr/>
          <p:nvPr/>
        </p:nvSpPr>
        <p:spPr>
          <a:xfrm>
            <a:off x="190500" y="2471642"/>
            <a:ext cx="11811000" cy="1360582"/>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When difficulties come, that’s my cue that it’s time to take up my place under the mighty hand of God</a:t>
            </a:r>
          </a:p>
        </p:txBody>
      </p:sp>
    </p:spTree>
    <p:extLst>
      <p:ext uri="{BB962C8B-B14F-4D97-AF65-F5344CB8AC3E}">
        <p14:creationId xmlns:p14="http://schemas.microsoft.com/office/powerpoint/2010/main" val="345847663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because </a:t>
            </a:r>
            <a:r>
              <a:rPr lang="en-US" sz="3000" cap="small" dirty="0">
                <a:solidFill>
                  <a:schemeClr val="bg1"/>
                </a:solidFill>
              </a:rPr>
              <a:t>God is opposed to the proud, but He gives grace to the 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b="1" u="sng" dirty="0">
                <a:solidFill>
                  <a:schemeClr val="bg1"/>
                </a:solidFill>
              </a:rPr>
              <a:t>having cast all your anxiety on Him</a:t>
            </a:r>
            <a:r>
              <a:rPr lang="en-US" sz="3000" dirty="0">
                <a:solidFill>
                  <a:schemeClr val="bg1"/>
                </a:solidFill>
              </a:rPr>
              <a:t>, because He cares about you. </a:t>
            </a:r>
          </a:p>
          <a:p>
            <a:endParaRPr lang="en-US" sz="3400" dirty="0">
              <a:solidFill>
                <a:schemeClr val="tx1"/>
              </a:solidFill>
            </a:endParaRPr>
          </a:p>
        </p:txBody>
      </p:sp>
      <p:sp>
        <p:nvSpPr>
          <p:cNvPr id="6" name="Rectangle 5">
            <a:extLst>
              <a:ext uri="{FF2B5EF4-FFF2-40B4-BE49-F238E27FC236}">
                <a16:creationId xmlns="" xmlns:a16="http://schemas.microsoft.com/office/drawing/2014/main" id="{0E6AB0D2-EF9B-4A0D-828A-363378369337}"/>
              </a:ext>
            </a:extLst>
          </p:cNvPr>
          <p:cNvSpPr/>
          <p:nvPr/>
        </p:nvSpPr>
        <p:spPr>
          <a:xfrm>
            <a:off x="5715000" y="990600"/>
            <a:ext cx="64770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#5 toward your worries</a:t>
            </a:r>
          </a:p>
        </p:txBody>
      </p:sp>
      <p:sp>
        <p:nvSpPr>
          <p:cNvPr id="10" name="Rectangle: Rounded Corners 9">
            <a:extLst>
              <a:ext uri="{FF2B5EF4-FFF2-40B4-BE49-F238E27FC236}">
                <a16:creationId xmlns="" xmlns:a16="http://schemas.microsoft.com/office/drawing/2014/main" id="{C08F33D7-B0EB-44C5-A10B-9EFCFB7DFD09}"/>
              </a:ext>
            </a:extLst>
          </p:cNvPr>
          <p:cNvSpPr/>
          <p:nvPr/>
        </p:nvSpPr>
        <p:spPr>
          <a:xfrm>
            <a:off x="857250" y="2454275"/>
            <a:ext cx="10477500" cy="974725"/>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A great encouragement to Peter’s readers!</a:t>
            </a:r>
          </a:p>
        </p:txBody>
      </p:sp>
    </p:spTree>
    <p:extLst>
      <p:ext uri="{BB962C8B-B14F-4D97-AF65-F5344CB8AC3E}">
        <p14:creationId xmlns:p14="http://schemas.microsoft.com/office/powerpoint/2010/main" val="2005035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Clothe yourself with humility</a:t>
            </a:r>
          </a:p>
        </p:txBody>
      </p:sp>
      <p:sp>
        <p:nvSpPr>
          <p:cNvPr id="6" name="Rectangle 5">
            <a:extLst>
              <a:ext uri="{FF2B5EF4-FFF2-40B4-BE49-F238E27FC236}">
                <a16:creationId xmlns="" xmlns:a16="http://schemas.microsoft.com/office/drawing/2014/main" id="{0E6AB0D2-EF9B-4A0D-828A-363378369337}"/>
              </a:ext>
            </a:extLst>
          </p:cNvPr>
          <p:cNvSpPr/>
          <p:nvPr/>
        </p:nvSpPr>
        <p:spPr>
          <a:xfrm>
            <a:off x="152400" y="5029200"/>
            <a:ext cx="11887200" cy="974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t>This is God’s way!</a:t>
            </a:r>
          </a:p>
          <a:p>
            <a:pPr algn="ctr"/>
            <a:r>
              <a:rPr lang="en-US" sz="1400" b="1" i="1" dirty="0"/>
              <a:t> </a:t>
            </a:r>
          </a:p>
          <a:p>
            <a:pPr algn="ctr"/>
            <a:r>
              <a:rPr lang="en-US" sz="4800" b="1" i="1" dirty="0"/>
              <a:t>It’s hard on the pride, but it is the way of truth and freedom and confidence!</a:t>
            </a:r>
          </a:p>
        </p:txBody>
      </p:sp>
    </p:spTree>
    <p:extLst>
      <p:ext uri="{BB962C8B-B14F-4D97-AF65-F5344CB8AC3E}">
        <p14:creationId xmlns:p14="http://schemas.microsoft.com/office/powerpoint/2010/main" val="111879313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 xmlns:a16="http://schemas.microsoft.com/office/drawing/2014/main"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2816526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238297"/>
            <a:ext cx="51054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t>1 Peter 5 </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because </a:t>
            </a:r>
            <a:r>
              <a:rPr lang="en-US" sz="3000" cap="small" dirty="0">
                <a:solidFill>
                  <a:schemeClr val="bg1"/>
                </a:solidFill>
              </a:rPr>
              <a:t>God is opposed to the </a:t>
            </a:r>
            <a:r>
              <a:rPr lang="en-US" sz="3000" b="1" u="sng" cap="small" dirty="0">
                <a:solidFill>
                  <a:schemeClr val="bg1"/>
                </a:solidFill>
              </a:rPr>
              <a:t>proud</a:t>
            </a:r>
            <a:r>
              <a:rPr lang="en-US" sz="3000" cap="small" dirty="0">
                <a:solidFill>
                  <a:schemeClr val="bg1"/>
                </a:solidFill>
              </a:rPr>
              <a:t>, but He gives grace to the </a:t>
            </a:r>
            <a:r>
              <a:rPr lang="en-US" sz="3000" b="1" u="sng" cap="small" dirty="0">
                <a:solidFill>
                  <a:schemeClr val="bg1"/>
                </a:solidFill>
              </a:rPr>
              <a:t>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humble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9" name="Speech Bubble: Rectangle 8">
            <a:extLst>
              <a:ext uri="{FF2B5EF4-FFF2-40B4-BE49-F238E27FC236}">
                <a16:creationId xmlns="" xmlns:a16="http://schemas.microsoft.com/office/drawing/2014/main" id="{FFA377BB-DBC4-49E4-8004-196D3D0B6B21}"/>
              </a:ext>
            </a:extLst>
          </p:cNvPr>
          <p:cNvSpPr/>
          <p:nvPr/>
        </p:nvSpPr>
        <p:spPr>
          <a:xfrm>
            <a:off x="190500" y="3299460"/>
            <a:ext cx="6667500" cy="675748"/>
          </a:xfrm>
          <a:prstGeom prst="wedgeRectCallout">
            <a:avLst>
              <a:gd name="adj1" fmla="val -32613"/>
              <a:gd name="adj2" fmla="val 25062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i="1" dirty="0" err="1">
                <a:solidFill>
                  <a:schemeClr val="tx1"/>
                </a:solidFill>
              </a:rPr>
              <a:t>hyperēphanos</a:t>
            </a:r>
            <a:r>
              <a:rPr lang="en-US" sz="3200" b="1" i="1" dirty="0">
                <a:solidFill>
                  <a:schemeClr val="tx1"/>
                </a:solidFill>
              </a:rPr>
              <a:t>: </a:t>
            </a:r>
            <a:r>
              <a:rPr lang="en-US" sz="3200" i="1" dirty="0">
                <a:solidFill>
                  <a:schemeClr val="tx1"/>
                </a:solidFill>
              </a:rPr>
              <a:t>“</a:t>
            </a:r>
            <a:r>
              <a:rPr lang="en-US" sz="3200" dirty="0">
                <a:solidFill>
                  <a:schemeClr val="tx1"/>
                </a:solidFill>
              </a:rPr>
              <a:t>thinking of self above”</a:t>
            </a:r>
            <a:endParaRPr lang="en-US" sz="3200" b="1" dirty="0">
              <a:solidFill>
                <a:schemeClr val="tx1"/>
              </a:solidFill>
            </a:endParaRPr>
          </a:p>
        </p:txBody>
      </p:sp>
      <p:sp>
        <p:nvSpPr>
          <p:cNvPr id="10" name="Speech Bubble: Rectangle 9">
            <a:extLst>
              <a:ext uri="{FF2B5EF4-FFF2-40B4-BE49-F238E27FC236}">
                <a16:creationId xmlns="" xmlns:a16="http://schemas.microsoft.com/office/drawing/2014/main" id="{BB34DF02-F939-4A0D-9F88-399DD20E6A85}"/>
              </a:ext>
            </a:extLst>
          </p:cNvPr>
          <p:cNvSpPr/>
          <p:nvPr/>
        </p:nvSpPr>
        <p:spPr>
          <a:xfrm>
            <a:off x="6400800" y="2433712"/>
            <a:ext cx="3505200" cy="675748"/>
          </a:xfrm>
          <a:prstGeom prst="wedgeRectCallout">
            <a:avLst>
              <a:gd name="adj1" fmla="val -42566"/>
              <a:gd name="adj2" fmla="val 39218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i="1" dirty="0" err="1">
                <a:solidFill>
                  <a:schemeClr val="tx1"/>
                </a:solidFill>
              </a:rPr>
              <a:t>tapeinos</a:t>
            </a:r>
            <a:r>
              <a:rPr lang="en-US" sz="3200" b="1" i="1" dirty="0">
                <a:solidFill>
                  <a:schemeClr val="tx1"/>
                </a:solidFill>
              </a:rPr>
              <a:t>: </a:t>
            </a:r>
            <a:r>
              <a:rPr lang="en-US" sz="3200" i="1" dirty="0">
                <a:solidFill>
                  <a:schemeClr val="tx1"/>
                </a:solidFill>
              </a:rPr>
              <a:t>“</a:t>
            </a:r>
            <a:r>
              <a:rPr lang="en-US" sz="3200" dirty="0">
                <a:solidFill>
                  <a:schemeClr val="tx1"/>
                </a:solidFill>
              </a:rPr>
              <a:t>lowly”</a:t>
            </a:r>
            <a:endParaRPr lang="en-US" sz="3200" b="1" dirty="0">
              <a:solidFill>
                <a:schemeClr val="tx1"/>
              </a:solidFill>
            </a:endParaRPr>
          </a:p>
        </p:txBody>
      </p:sp>
    </p:spTree>
    <p:extLst>
      <p:ext uri="{BB962C8B-B14F-4D97-AF65-F5344CB8AC3E}">
        <p14:creationId xmlns:p14="http://schemas.microsoft.com/office/powerpoint/2010/main" val="3823362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238297"/>
            <a:ext cx="51054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t>1 Peter 5 </a:t>
            </a:r>
          </a:p>
        </p:txBody>
      </p:sp>
      <p:sp>
        <p:nvSpPr>
          <p:cNvPr id="7" name="Rectangle 6">
            <a:extLst>
              <a:ext uri="{FF2B5EF4-FFF2-40B4-BE49-F238E27FC236}">
                <a16:creationId xmlns="" xmlns:a16="http://schemas.microsoft.com/office/drawing/2014/main" id="{FF6109C5-6A8C-49A4-8377-2B88625E9470}"/>
              </a:ext>
            </a:extLst>
          </p:cNvPr>
          <p:cNvSpPr/>
          <p:nvPr/>
        </p:nvSpPr>
        <p:spPr>
          <a:xfrm>
            <a:off x="0" y="4343400"/>
            <a:ext cx="12192000" cy="236220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5:5 </a:t>
            </a:r>
            <a:r>
              <a:rPr lang="en-US" sz="3000" dirty="0">
                <a:solidFill>
                  <a:schemeClr val="bg1"/>
                </a:solidFill>
              </a:rPr>
              <a:t>You younger men, likewise, be subject to your elders; and all of you, clothe yourselves with humility toward one another, because </a:t>
            </a:r>
            <a:r>
              <a:rPr lang="en-US" sz="3000" cap="small" dirty="0">
                <a:solidFill>
                  <a:schemeClr val="bg1"/>
                </a:solidFill>
              </a:rPr>
              <a:t>God is opposed to the </a:t>
            </a:r>
            <a:r>
              <a:rPr lang="en-US" sz="3000" b="1" u="sng" cap="small" dirty="0">
                <a:solidFill>
                  <a:schemeClr val="bg1"/>
                </a:solidFill>
              </a:rPr>
              <a:t>proud</a:t>
            </a:r>
            <a:r>
              <a:rPr lang="en-US" sz="3000" cap="small" dirty="0">
                <a:solidFill>
                  <a:schemeClr val="bg1"/>
                </a:solidFill>
              </a:rPr>
              <a:t>, but He gives grace to the </a:t>
            </a:r>
            <a:r>
              <a:rPr lang="en-US" sz="3000" b="1" u="sng" cap="small" dirty="0">
                <a:solidFill>
                  <a:schemeClr val="bg1"/>
                </a:solidFill>
              </a:rPr>
              <a:t>humble</a:t>
            </a:r>
            <a:r>
              <a:rPr lang="en-US" sz="3000" dirty="0">
                <a:solidFill>
                  <a:schemeClr val="bg1"/>
                </a:solidFill>
              </a:rPr>
              <a:t>. </a:t>
            </a:r>
            <a:r>
              <a:rPr lang="en-US" sz="3000" b="1" baseline="30000" dirty="0">
                <a:solidFill>
                  <a:schemeClr val="bg1"/>
                </a:solidFill>
              </a:rPr>
              <a:t>6</a:t>
            </a:r>
            <a:r>
              <a:rPr lang="en-US" sz="3000" dirty="0">
                <a:solidFill>
                  <a:schemeClr val="bg1"/>
                </a:solidFill>
              </a:rPr>
              <a:t> Therefore </a:t>
            </a:r>
            <a:r>
              <a:rPr lang="en-US" sz="3000" b="1" u="sng" dirty="0">
                <a:solidFill>
                  <a:schemeClr val="bg1"/>
                </a:solidFill>
              </a:rPr>
              <a:t>humble</a:t>
            </a:r>
            <a:r>
              <a:rPr lang="en-US" sz="3000" dirty="0">
                <a:solidFill>
                  <a:schemeClr val="bg1"/>
                </a:solidFill>
              </a:rPr>
              <a:t> yourselves under the mighty hand of God, so that He may exalt you at the proper time,  </a:t>
            </a:r>
            <a:r>
              <a:rPr lang="en-US" sz="3000" b="1" baseline="30000" dirty="0">
                <a:solidFill>
                  <a:schemeClr val="bg1"/>
                </a:solidFill>
              </a:rPr>
              <a:t>7 </a:t>
            </a:r>
            <a:r>
              <a:rPr lang="en-US" sz="3000" dirty="0">
                <a:solidFill>
                  <a:schemeClr val="bg1"/>
                </a:solidFill>
              </a:rPr>
              <a:t>having cast all your anxiety on Him, because He cares about you. </a:t>
            </a:r>
          </a:p>
          <a:p>
            <a:endParaRPr lang="en-US" sz="3400" dirty="0">
              <a:solidFill>
                <a:schemeClr val="tx1"/>
              </a:solidFill>
            </a:endParaRPr>
          </a:p>
        </p:txBody>
      </p:sp>
      <p:sp>
        <p:nvSpPr>
          <p:cNvPr id="8" name="Speech Bubble: Rectangle 7">
            <a:extLst>
              <a:ext uri="{FF2B5EF4-FFF2-40B4-BE49-F238E27FC236}">
                <a16:creationId xmlns="" xmlns:a16="http://schemas.microsoft.com/office/drawing/2014/main" id="{A34DC018-57B0-4921-859C-1070BA62A20C}"/>
              </a:ext>
            </a:extLst>
          </p:cNvPr>
          <p:cNvSpPr/>
          <p:nvPr/>
        </p:nvSpPr>
        <p:spPr>
          <a:xfrm>
            <a:off x="190500" y="3299460"/>
            <a:ext cx="6667500" cy="675748"/>
          </a:xfrm>
          <a:prstGeom prst="wedgeRectCallout">
            <a:avLst>
              <a:gd name="adj1" fmla="val -32613"/>
              <a:gd name="adj2" fmla="val 25062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i="1" dirty="0" err="1">
                <a:solidFill>
                  <a:schemeClr val="tx1"/>
                </a:solidFill>
              </a:rPr>
              <a:t>hyperēphanos</a:t>
            </a:r>
            <a:r>
              <a:rPr lang="en-US" sz="3200" b="1" i="1" dirty="0">
                <a:solidFill>
                  <a:schemeClr val="tx1"/>
                </a:solidFill>
              </a:rPr>
              <a:t>: </a:t>
            </a:r>
            <a:r>
              <a:rPr lang="en-US" sz="3200" i="1" dirty="0">
                <a:solidFill>
                  <a:schemeClr val="tx1"/>
                </a:solidFill>
              </a:rPr>
              <a:t>“</a:t>
            </a:r>
            <a:r>
              <a:rPr lang="en-US" sz="3200" dirty="0">
                <a:solidFill>
                  <a:schemeClr val="tx1"/>
                </a:solidFill>
              </a:rPr>
              <a:t>thinking of self above”</a:t>
            </a:r>
            <a:endParaRPr lang="en-US" sz="3200" b="1" dirty="0">
              <a:solidFill>
                <a:schemeClr val="tx1"/>
              </a:solidFill>
            </a:endParaRPr>
          </a:p>
        </p:txBody>
      </p:sp>
      <p:sp>
        <p:nvSpPr>
          <p:cNvPr id="6" name="Speech Bubble: Rectangle 5">
            <a:extLst>
              <a:ext uri="{FF2B5EF4-FFF2-40B4-BE49-F238E27FC236}">
                <a16:creationId xmlns="" xmlns:a16="http://schemas.microsoft.com/office/drawing/2014/main" id="{933FEADF-E13A-409A-B53B-2335BC1D62BE}"/>
              </a:ext>
            </a:extLst>
          </p:cNvPr>
          <p:cNvSpPr/>
          <p:nvPr/>
        </p:nvSpPr>
        <p:spPr>
          <a:xfrm>
            <a:off x="6400800" y="2433712"/>
            <a:ext cx="3505200" cy="675748"/>
          </a:xfrm>
          <a:prstGeom prst="wedgeRectCallout">
            <a:avLst>
              <a:gd name="adj1" fmla="val -42566"/>
              <a:gd name="adj2" fmla="val 39218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i="1" dirty="0" err="1">
                <a:solidFill>
                  <a:schemeClr val="tx1"/>
                </a:solidFill>
              </a:rPr>
              <a:t>tapeinos</a:t>
            </a:r>
            <a:r>
              <a:rPr lang="en-US" sz="3200" b="1" i="1" dirty="0">
                <a:solidFill>
                  <a:schemeClr val="tx1"/>
                </a:solidFill>
              </a:rPr>
              <a:t>: </a:t>
            </a:r>
            <a:r>
              <a:rPr lang="en-US" sz="3200" i="1" dirty="0">
                <a:solidFill>
                  <a:schemeClr val="tx1"/>
                </a:solidFill>
              </a:rPr>
              <a:t>“</a:t>
            </a:r>
            <a:r>
              <a:rPr lang="en-US" sz="3200" dirty="0">
                <a:solidFill>
                  <a:schemeClr val="tx1"/>
                </a:solidFill>
              </a:rPr>
              <a:t>lowly”</a:t>
            </a:r>
            <a:endParaRPr lang="en-US" sz="3200" b="1" dirty="0">
              <a:solidFill>
                <a:schemeClr val="tx1"/>
              </a:solidFill>
            </a:endParaRPr>
          </a:p>
        </p:txBody>
      </p:sp>
      <p:sp>
        <p:nvSpPr>
          <p:cNvPr id="9" name="Speech Bubble: Rectangle 8">
            <a:extLst>
              <a:ext uri="{FF2B5EF4-FFF2-40B4-BE49-F238E27FC236}">
                <a16:creationId xmlns="" xmlns:a16="http://schemas.microsoft.com/office/drawing/2014/main" id="{EED4B732-5F7A-47DD-BFB8-04D55C0D4AB7}"/>
              </a:ext>
            </a:extLst>
          </p:cNvPr>
          <p:cNvSpPr/>
          <p:nvPr/>
        </p:nvSpPr>
        <p:spPr>
          <a:xfrm>
            <a:off x="7620000" y="3388556"/>
            <a:ext cx="4443984" cy="675748"/>
          </a:xfrm>
          <a:prstGeom prst="wedgeRectCallout">
            <a:avLst>
              <a:gd name="adj1" fmla="val 3972"/>
              <a:gd name="adj2" fmla="val 23605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i="1" dirty="0" err="1">
                <a:solidFill>
                  <a:schemeClr val="tx1"/>
                </a:solidFill>
              </a:rPr>
              <a:t>tapeinoo</a:t>
            </a:r>
            <a:r>
              <a:rPr lang="en-US" sz="3200" b="1" i="1" dirty="0">
                <a:solidFill>
                  <a:schemeClr val="tx1"/>
                </a:solidFill>
              </a:rPr>
              <a:t>: </a:t>
            </a:r>
            <a:r>
              <a:rPr lang="en-US" sz="3200" i="1" dirty="0">
                <a:solidFill>
                  <a:schemeClr val="tx1"/>
                </a:solidFill>
              </a:rPr>
              <a:t>“</a:t>
            </a:r>
            <a:r>
              <a:rPr lang="en-US" sz="3200" dirty="0">
                <a:solidFill>
                  <a:schemeClr val="tx1"/>
                </a:solidFill>
              </a:rPr>
              <a:t>to make low”</a:t>
            </a:r>
            <a:endParaRPr lang="en-US" sz="3200" b="1" dirty="0">
              <a:solidFill>
                <a:schemeClr val="tx1"/>
              </a:solidFill>
            </a:endParaRPr>
          </a:p>
        </p:txBody>
      </p:sp>
    </p:spTree>
    <p:extLst>
      <p:ext uri="{BB962C8B-B14F-4D97-AF65-F5344CB8AC3E}">
        <p14:creationId xmlns:p14="http://schemas.microsoft.com/office/powerpoint/2010/main" val="3127885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2638</Words>
  <Application>Microsoft Office PowerPoint</Application>
  <PresentationFormat>Widescreen</PresentationFormat>
  <Paragraphs>325</Paragraphs>
  <Slides>75</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75</vt:i4>
      </vt:variant>
    </vt:vector>
  </HeadingPairs>
  <TitlesOfParts>
    <vt:vector size="78"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2023-07-03T15:23:43Z</dcterms:created>
  <dcterms:modified xsi:type="dcterms:W3CDTF">2023-07-03T15:45:08Z</dcterms:modified>
</cp:coreProperties>
</file>