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43" r:id="rId2"/>
  </p:sldMasterIdLst>
  <p:sldIdLst>
    <p:sldId id="256" r:id="rId3"/>
    <p:sldId id="257" r:id="rId4"/>
    <p:sldId id="258" r:id="rId5"/>
    <p:sldId id="266" r:id="rId6"/>
    <p:sldId id="267" r:id="rId7"/>
    <p:sldId id="275" r:id="rId8"/>
    <p:sldId id="268" r:id="rId9"/>
    <p:sldId id="270" r:id="rId10"/>
    <p:sldId id="271" r:id="rId11"/>
    <p:sldId id="272" r:id="rId12"/>
    <p:sldId id="259" r:id="rId13"/>
    <p:sldId id="265" r:id="rId14"/>
    <p:sldId id="273" r:id="rId15"/>
    <p:sldId id="276" r:id="rId16"/>
    <p:sldId id="264" r:id="rId17"/>
    <p:sldId id="260" r:id="rId18"/>
    <p:sldId id="282" r:id="rId19"/>
    <p:sldId id="277" r:id="rId20"/>
    <p:sldId id="278" r:id="rId21"/>
    <p:sldId id="279" r:id="rId22"/>
    <p:sldId id="261" r:id="rId23"/>
    <p:sldId id="280" r:id="rId24"/>
    <p:sldId id="281"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00E853-9E03-4077-BADC-CD06CD0CB38B}" v="116" dt="2023-06-18T11:47:15.1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42"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124691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6/29/2023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4159311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6/29/2023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2931859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6/29/2023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227240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6/29/2023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3912926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2FF1F3E6-039F-43C4-83D5-C01D3E0DA0E0}" type="datetimeFigureOut">
              <a:rPr lang="en-US" smtClean="0"/>
              <a:pPr>
                <a:defRPr/>
              </a:pPr>
              <a:t>6/29/2023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243323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2FF1F3E6-039F-43C4-83D5-C01D3E0DA0E0}" type="datetimeFigureOut">
              <a:rPr lang="en-US" smtClean="0"/>
              <a:pPr>
                <a:defRPr/>
              </a:pPr>
              <a:t>6/29/2023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111629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672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68047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2354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00810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3" y="618518"/>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3" y="2249488"/>
            <a:ext cx="11798135" cy="4466009"/>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85604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598533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680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17878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9865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25459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655018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14527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07692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4732288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6130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BAC8FB6-89FA-4C4A-9553-0E26B7D2BBFF}" type="datetimeFigureOut">
              <a:rPr lang="en-US" smtClean="0"/>
              <a:pPr>
                <a:defRPr/>
              </a:pPr>
              <a:t>6/29/2023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581A2B-BDBB-4FB2-BC67-329F61924C3F}" type="slidenum">
              <a:rPr lang="en-US" altLang="en-US" smtClean="0"/>
              <a:pPr>
                <a:defRPr/>
              </a:pPr>
              <a:t>‹#›</a:t>
            </a:fld>
            <a:endParaRPr lang="en-US" altLang="en-US"/>
          </a:p>
        </p:txBody>
      </p:sp>
    </p:spTree>
    <p:extLst>
      <p:ext uri="{BB962C8B-B14F-4D97-AF65-F5344CB8AC3E}">
        <p14:creationId xmlns:p14="http://schemas.microsoft.com/office/powerpoint/2010/main" val="2017743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429044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2938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1E04A8A2-E901-406E-8EBE-FF1C72C95AE1}" type="datetimeFigureOut">
              <a:rPr lang="en-US" smtClean="0"/>
              <a:pPr>
                <a:defRPr/>
              </a:pPr>
              <a:t>6/29/2023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CE0E281-298C-4912-BD98-86F4546FA8AE}" type="slidenum">
              <a:rPr lang="en-US" altLang="en-US" smtClean="0"/>
              <a:pPr>
                <a:defRPr/>
              </a:pPr>
              <a:t>‹#›</a:t>
            </a:fld>
            <a:endParaRPr lang="en-US" altLang="en-US"/>
          </a:p>
        </p:txBody>
      </p:sp>
    </p:spTree>
    <p:extLst>
      <p:ext uri="{BB962C8B-B14F-4D97-AF65-F5344CB8AC3E}">
        <p14:creationId xmlns:p14="http://schemas.microsoft.com/office/powerpoint/2010/main" val="1958735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E84AD6F-4F9F-45F7-9D7C-A2EAE6978E8E}" type="datetimeFigureOut">
              <a:rPr lang="en-US" smtClean="0"/>
              <a:pPr>
                <a:defRPr/>
              </a:pPr>
              <a:t>6/29/2023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D39D13F-7AD0-47BE-B6BB-EE616FE3A4A1}" type="slidenum">
              <a:rPr lang="en-US" altLang="en-US" smtClean="0"/>
              <a:pPr>
                <a:defRPr/>
              </a:pPr>
              <a:t>‹#›</a:t>
            </a:fld>
            <a:endParaRPr lang="en-US" altLang="en-US"/>
          </a:p>
        </p:txBody>
      </p:sp>
    </p:spTree>
    <p:extLst>
      <p:ext uri="{BB962C8B-B14F-4D97-AF65-F5344CB8AC3E}">
        <p14:creationId xmlns:p14="http://schemas.microsoft.com/office/powerpoint/2010/main" val="3833051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8D401FF5-36BE-4E26-805E-01511069605B}" type="datetimeFigureOut">
              <a:rPr lang="en-US" smtClean="0"/>
              <a:pPr>
                <a:defRPr/>
              </a:pPr>
              <a:t>6/29/2023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AB96A20-F3E9-4E1C-AD9B-4CC707E2CF54}" type="slidenum">
              <a:rPr lang="en-US" altLang="en-US" smtClean="0"/>
              <a:pPr>
                <a:defRPr/>
              </a:pPr>
              <a:t>‹#›</a:t>
            </a:fld>
            <a:endParaRPr lang="en-US" altLang="en-US"/>
          </a:p>
        </p:txBody>
      </p:sp>
    </p:spTree>
    <p:extLst>
      <p:ext uri="{BB962C8B-B14F-4D97-AF65-F5344CB8AC3E}">
        <p14:creationId xmlns:p14="http://schemas.microsoft.com/office/powerpoint/2010/main" val="3085021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3CD88A4-8C78-469F-91AA-6B414AB02073}" type="datetimeFigureOut">
              <a:rPr lang="en-US" smtClean="0"/>
              <a:pPr>
                <a:defRPr/>
              </a:pPr>
              <a:t>6/29/2023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5EA8A58-9A5D-4358-AF91-73411033BAA3}" type="slidenum">
              <a:rPr lang="en-US" altLang="en-US" smtClean="0"/>
              <a:pPr>
                <a:defRPr/>
              </a:pPr>
              <a:t>‹#›</a:t>
            </a:fld>
            <a:endParaRPr lang="en-US" altLang="en-US"/>
          </a:p>
        </p:txBody>
      </p:sp>
    </p:spTree>
    <p:extLst>
      <p:ext uri="{BB962C8B-B14F-4D97-AF65-F5344CB8AC3E}">
        <p14:creationId xmlns:p14="http://schemas.microsoft.com/office/powerpoint/2010/main" val="195680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EABFFD4-88A8-4912-8E78-27BDF156EAE6}" type="datetimeFigureOut">
              <a:rPr lang="en-US" smtClean="0"/>
              <a:pPr>
                <a:defRPr/>
              </a:pPr>
              <a:t>6/29/2023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00C2485-2EEE-4DC1-B42E-D293479EA9AD}" type="slidenum">
              <a:rPr lang="en-US" altLang="en-US" smtClean="0"/>
              <a:pPr>
                <a:defRPr/>
              </a:pPr>
              <a:t>‹#›</a:t>
            </a:fld>
            <a:endParaRPr lang="en-US" altLang="en-US"/>
          </a:p>
        </p:txBody>
      </p:sp>
    </p:spTree>
    <p:extLst>
      <p:ext uri="{BB962C8B-B14F-4D97-AF65-F5344CB8AC3E}">
        <p14:creationId xmlns:p14="http://schemas.microsoft.com/office/powerpoint/2010/main" val="2053187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6770B60-E9E4-4BFB-B926-156029B76E26}" type="datetimeFigureOut">
              <a:rPr lang="en-US" smtClean="0"/>
              <a:pPr>
                <a:defRPr/>
              </a:pPr>
              <a:t>6/29/2023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672F738-1EF5-40B6-8179-1806EC20C86D}" type="slidenum">
              <a:rPr lang="en-US" altLang="en-US" smtClean="0"/>
              <a:pPr>
                <a:defRPr/>
              </a:pPr>
              <a:t>‹#›</a:t>
            </a:fld>
            <a:endParaRPr lang="en-US" altLang="en-US"/>
          </a:p>
        </p:txBody>
      </p:sp>
    </p:spTree>
    <p:extLst>
      <p:ext uri="{BB962C8B-B14F-4D97-AF65-F5344CB8AC3E}">
        <p14:creationId xmlns:p14="http://schemas.microsoft.com/office/powerpoint/2010/main" val="430621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2FF1F3E6-039F-43C4-83D5-C01D3E0DA0E0}" type="datetimeFigureOut">
              <a:rPr lang="en-US" smtClean="0"/>
              <a:pPr>
                <a:defRPr/>
              </a:pPr>
              <a:t>6/29/2023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382634867"/>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6/29/2023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99601059"/>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B17D85-0F1A-275A-5BBB-1C044CB95446}"/>
              </a:ext>
            </a:extLst>
          </p:cNvPr>
          <p:cNvSpPr>
            <a:spLocks noGrp="1"/>
          </p:cNvSpPr>
          <p:nvPr>
            <p:ph type="ctrTitle"/>
          </p:nvPr>
        </p:nvSpPr>
        <p:spPr/>
        <p:txBody>
          <a:bodyPr>
            <a:normAutofit/>
          </a:bodyPr>
          <a:lstStyle/>
          <a:p>
            <a:pPr>
              <a:defRPr/>
            </a:pPr>
            <a:r>
              <a:rPr lang="en-US" sz="6000" dirty="0"/>
              <a:t>1 Corinthians 13</a:t>
            </a:r>
          </a:p>
        </p:txBody>
      </p:sp>
      <p:sp>
        <p:nvSpPr>
          <p:cNvPr id="9219" name="Subtitle 2">
            <a:extLst>
              <a:ext uri="{FF2B5EF4-FFF2-40B4-BE49-F238E27FC236}">
                <a16:creationId xmlns:a16="http://schemas.microsoft.com/office/drawing/2014/main" xmlns="" id="{DD3F4F1E-3E18-B208-306E-C0DC86CB3729}"/>
              </a:ext>
            </a:extLst>
          </p:cNvPr>
          <p:cNvSpPr>
            <a:spLocks noGrp="1"/>
          </p:cNvSpPr>
          <p:nvPr>
            <p:ph type="subTitle" idx="1"/>
          </p:nvPr>
        </p:nvSpPr>
        <p:spPr/>
        <p:txBody>
          <a:bodyPr>
            <a:normAutofit/>
          </a:bodyPr>
          <a:lstStyle/>
          <a:p>
            <a:pPr eaLnBrk="1" hangingPunct="1">
              <a:defRPr/>
            </a:pPr>
            <a:r>
              <a:rPr lang="en-US" sz="4400" dirty="0"/>
              <a:t>love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D74B7-C474-0D6A-AD22-2B2749FD58EB}"/>
              </a:ext>
            </a:extLst>
          </p:cNvPr>
          <p:cNvSpPr>
            <a:spLocks noGrp="1"/>
          </p:cNvSpPr>
          <p:nvPr>
            <p:ph type="title"/>
          </p:nvPr>
        </p:nvSpPr>
        <p:spPr/>
        <p:txBody>
          <a:bodyPr/>
          <a:lstStyle/>
          <a:p>
            <a:r>
              <a:rPr lang="en-US" dirty="0"/>
              <a:t>LOVE</a:t>
            </a:r>
          </a:p>
        </p:txBody>
      </p:sp>
      <p:sp>
        <p:nvSpPr>
          <p:cNvPr id="3" name="Content Placeholder 2">
            <a:extLst>
              <a:ext uri="{FF2B5EF4-FFF2-40B4-BE49-F238E27FC236}">
                <a16:creationId xmlns:a16="http://schemas.microsoft.com/office/drawing/2014/main" xmlns="" id="{03B811DF-5045-F9DA-418E-18C9DDC0ACC9}"/>
              </a:ext>
            </a:extLst>
          </p:cNvPr>
          <p:cNvSpPr>
            <a:spLocks noGrp="1"/>
          </p:cNvSpPr>
          <p:nvPr>
            <p:ph idx="1"/>
          </p:nvPr>
        </p:nvSpPr>
        <p:spPr/>
        <p:txBody>
          <a:bodyPr>
            <a:normAutofit/>
          </a:bodyPr>
          <a:lstStyle/>
          <a:p>
            <a:r>
              <a:rPr lang="en-US" sz="4400" dirty="0"/>
              <a:t>What is Biblical love? 	</a:t>
            </a:r>
          </a:p>
          <a:p>
            <a:pPr marL="0" indent="0" algn="l" rtl="0">
              <a:buNone/>
            </a:pPr>
            <a:r>
              <a:rPr lang="en-US" dirty="0"/>
              <a:t>John 15:13 (NASB95) — 13 “Greater love has no one than this, that one lay down his life for his friends.</a:t>
            </a:r>
          </a:p>
          <a:p>
            <a:pPr marL="0" indent="0">
              <a:buNone/>
            </a:pPr>
            <a:endParaRPr lang="en-US" sz="4400" dirty="0"/>
          </a:p>
        </p:txBody>
      </p:sp>
      <p:sp>
        <p:nvSpPr>
          <p:cNvPr id="5" name="TextBox 4">
            <a:extLst>
              <a:ext uri="{FF2B5EF4-FFF2-40B4-BE49-F238E27FC236}">
                <a16:creationId xmlns:a16="http://schemas.microsoft.com/office/drawing/2014/main" xmlns="" id="{64BD0D39-001A-D455-30E8-1D4443EC5B0E}"/>
              </a:ext>
            </a:extLst>
          </p:cNvPr>
          <p:cNvSpPr txBox="1"/>
          <p:nvPr/>
        </p:nvSpPr>
        <p:spPr>
          <a:xfrm>
            <a:off x="5105400" y="1173137"/>
            <a:ext cx="1981200" cy="107721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r>
              <a:rPr lang="en-US" sz="3200" b="1" dirty="0"/>
              <a:t>Agape </a:t>
            </a:r>
            <a:r>
              <a:rPr lang="en-US" sz="3200" dirty="0"/>
              <a:t>(</a:t>
            </a:r>
            <a:r>
              <a:rPr lang="en-US" sz="3200" dirty="0" err="1"/>
              <a:t>ἀγά</a:t>
            </a:r>
            <a:r>
              <a:rPr lang="en-US" sz="3200" dirty="0"/>
              <a:t>πη): </a:t>
            </a:r>
          </a:p>
        </p:txBody>
      </p:sp>
      <p:cxnSp>
        <p:nvCxnSpPr>
          <p:cNvPr id="9" name="Straight Arrow Connector 8">
            <a:extLst>
              <a:ext uri="{FF2B5EF4-FFF2-40B4-BE49-F238E27FC236}">
                <a16:creationId xmlns:a16="http://schemas.microsoft.com/office/drawing/2014/main" xmlns="" id="{719C55A6-157C-4661-2114-C1F717860C8F}"/>
              </a:ext>
            </a:extLst>
          </p:cNvPr>
          <p:cNvCxnSpPr>
            <a:cxnSpLocks/>
          </p:cNvCxnSpPr>
          <p:nvPr/>
        </p:nvCxnSpPr>
        <p:spPr>
          <a:xfrm>
            <a:off x="6858000" y="2138151"/>
            <a:ext cx="533400" cy="121464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049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up)">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C9899-F7A8-D2AA-48C3-5F553DB61095}"/>
              </a:ext>
            </a:extLst>
          </p:cNvPr>
          <p:cNvSpPr>
            <a:spLocks noGrp="1"/>
          </p:cNvSpPr>
          <p:nvPr>
            <p:ph type="title"/>
          </p:nvPr>
        </p:nvSpPr>
        <p:spPr/>
        <p:txBody>
          <a:bodyPr/>
          <a:lstStyle/>
          <a:p>
            <a:r>
              <a:rPr lang="en-US" b="1" dirty="0"/>
              <a:t>1 Corinthians 13:1–13 (NASB95) </a:t>
            </a:r>
            <a:endParaRPr lang="en-US" dirty="0"/>
          </a:p>
        </p:txBody>
      </p:sp>
      <p:sp>
        <p:nvSpPr>
          <p:cNvPr id="3" name="Content Placeholder 2">
            <a:extLst>
              <a:ext uri="{FF2B5EF4-FFF2-40B4-BE49-F238E27FC236}">
                <a16:creationId xmlns:a16="http://schemas.microsoft.com/office/drawing/2014/main" xmlns="" id="{2FB4E587-59DE-3358-EE7B-A40A64DF7278}"/>
              </a:ext>
            </a:extLst>
          </p:cNvPr>
          <p:cNvSpPr>
            <a:spLocks noGrp="1"/>
          </p:cNvSpPr>
          <p:nvPr>
            <p:ph idx="1"/>
          </p:nvPr>
        </p:nvSpPr>
        <p:spPr>
          <a:xfrm>
            <a:off x="225633" y="1828800"/>
            <a:ext cx="11798135" cy="4466009"/>
          </a:xfrm>
        </p:spPr>
        <p:txBody>
          <a:bodyPr>
            <a:normAutofit fontScale="92500"/>
          </a:bodyPr>
          <a:lstStyle/>
          <a:p>
            <a:pPr marL="0" indent="0">
              <a:buNone/>
            </a:pPr>
            <a:r>
              <a:rPr lang="en-US" sz="3600" b="1" i="0" u="none" baseline="0" dirty="0"/>
              <a:t>1</a:t>
            </a:r>
            <a:r>
              <a:rPr lang="en-US" sz="3600" b="0" i="0" u="none" baseline="0" dirty="0"/>
              <a:t> If I speak with the tongues of men and of angels, but do not have love, I have become a noisy gong or a clanging cymbal. </a:t>
            </a:r>
            <a:r>
              <a:rPr lang="en-US" sz="3600" b="1" i="0" u="none" baseline="0" dirty="0"/>
              <a:t>2</a:t>
            </a:r>
            <a:r>
              <a:rPr lang="en-US" sz="3600" b="0" i="0" u="none" baseline="0" dirty="0"/>
              <a:t> If I have the gift of prophecy, and know all mysteries and all knowledge; and if I have all faith, so as to remove mountains, but do not have love, I am nothing. </a:t>
            </a:r>
            <a:r>
              <a:rPr lang="en-US" sz="3600" b="1" i="0" u="none" baseline="0" dirty="0"/>
              <a:t>3</a:t>
            </a:r>
            <a:r>
              <a:rPr lang="en-US" sz="3600" b="0" i="0" u="none" baseline="0" dirty="0"/>
              <a:t> And if I give all my possessions to feed the poor, and if I surrender my body to be burned, but do not have love, it profits me nothing. </a:t>
            </a:r>
            <a:endParaRPr lang="en-US" sz="3600" dirty="0"/>
          </a:p>
          <a:p>
            <a:pPr marL="0" indent="0">
              <a:buNone/>
            </a:pPr>
            <a:endParaRPr lang="en-US" sz="3600" dirty="0"/>
          </a:p>
        </p:txBody>
      </p:sp>
    </p:spTree>
    <p:extLst>
      <p:ext uri="{BB962C8B-B14F-4D97-AF65-F5344CB8AC3E}">
        <p14:creationId xmlns:p14="http://schemas.microsoft.com/office/powerpoint/2010/main" val="1958346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1491-D116-CC65-E13E-790A2FCA8399}"/>
              </a:ext>
            </a:extLst>
          </p:cNvPr>
          <p:cNvSpPr>
            <a:spLocks noGrp="1"/>
          </p:cNvSpPr>
          <p:nvPr>
            <p:ph type="title"/>
          </p:nvPr>
        </p:nvSpPr>
        <p:spPr/>
        <p:txBody>
          <a:bodyPr>
            <a:normAutofit/>
          </a:bodyPr>
          <a:lstStyle/>
          <a:p>
            <a:r>
              <a:rPr lang="en-US" sz="3600" dirty="0"/>
              <a:t>Love is the heart of the Christian faith</a:t>
            </a:r>
          </a:p>
        </p:txBody>
      </p:sp>
      <p:sp>
        <p:nvSpPr>
          <p:cNvPr id="3" name="Content Placeholder 2">
            <a:extLst>
              <a:ext uri="{FF2B5EF4-FFF2-40B4-BE49-F238E27FC236}">
                <a16:creationId xmlns:a16="http://schemas.microsoft.com/office/drawing/2014/main" xmlns="" id="{8ED020B3-4C8B-CBE7-D36A-F17A1D82EAB1}"/>
              </a:ext>
            </a:extLst>
          </p:cNvPr>
          <p:cNvSpPr>
            <a:spLocks noGrp="1"/>
          </p:cNvSpPr>
          <p:nvPr>
            <p:ph idx="1"/>
          </p:nvPr>
        </p:nvSpPr>
        <p:spPr/>
        <p:txBody>
          <a:bodyPr/>
          <a:lstStyle/>
          <a:p>
            <a:r>
              <a:rPr lang="en-US" dirty="0"/>
              <a:t>Tongues</a:t>
            </a:r>
          </a:p>
          <a:p>
            <a:r>
              <a:rPr lang="en-US" dirty="0"/>
              <a:t>Prophecy</a:t>
            </a:r>
          </a:p>
          <a:p>
            <a:r>
              <a:rPr lang="en-US" dirty="0"/>
              <a:t>Faith</a:t>
            </a:r>
          </a:p>
          <a:p>
            <a:r>
              <a:rPr lang="en-US" dirty="0"/>
              <a:t>Giving</a:t>
            </a:r>
          </a:p>
          <a:p>
            <a:r>
              <a:rPr lang="en-US" dirty="0"/>
              <a:t>Martyrdom</a:t>
            </a:r>
          </a:p>
        </p:txBody>
      </p:sp>
      <p:sp>
        <p:nvSpPr>
          <p:cNvPr id="4" name="Right Brace 3">
            <a:extLst>
              <a:ext uri="{FF2B5EF4-FFF2-40B4-BE49-F238E27FC236}">
                <a16:creationId xmlns:a16="http://schemas.microsoft.com/office/drawing/2014/main" xmlns="" id="{A7F09181-6F88-B7DD-D122-70D4EDE956B1}"/>
              </a:ext>
            </a:extLst>
          </p:cNvPr>
          <p:cNvSpPr/>
          <p:nvPr/>
        </p:nvSpPr>
        <p:spPr>
          <a:xfrm>
            <a:off x="1981200" y="2209800"/>
            <a:ext cx="1600200" cy="402968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xmlns="" id="{61A369AA-36AD-3FF4-76D9-0FA6B48838D0}"/>
              </a:ext>
            </a:extLst>
          </p:cNvPr>
          <p:cNvSpPr txBox="1"/>
          <p:nvPr/>
        </p:nvSpPr>
        <p:spPr>
          <a:xfrm>
            <a:off x="3733800" y="3870698"/>
            <a:ext cx="6629400" cy="707886"/>
          </a:xfrm>
          <a:prstGeom prst="rect">
            <a:avLst/>
          </a:prstGeom>
          <a:noFill/>
        </p:spPr>
        <p:txBody>
          <a:bodyPr wrap="square">
            <a:spAutoFit/>
          </a:bodyPr>
          <a:lstStyle/>
          <a:p>
            <a:pPr marL="0" indent="0">
              <a:buNone/>
            </a:pPr>
            <a:r>
              <a:rPr lang="en-US" sz="4000" b="0" i="0" u="none" baseline="0" dirty="0"/>
              <a:t>“It profits me nothing.” </a:t>
            </a:r>
            <a:endParaRPr lang="en-US" sz="4000" dirty="0"/>
          </a:p>
        </p:txBody>
      </p:sp>
    </p:spTree>
    <p:extLst>
      <p:ext uri="{BB962C8B-B14F-4D97-AF65-F5344CB8AC3E}">
        <p14:creationId xmlns:p14="http://schemas.microsoft.com/office/powerpoint/2010/main" val="388094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1491-D116-CC65-E13E-790A2FCA8399}"/>
              </a:ext>
            </a:extLst>
          </p:cNvPr>
          <p:cNvSpPr>
            <a:spLocks noGrp="1"/>
          </p:cNvSpPr>
          <p:nvPr>
            <p:ph type="title"/>
          </p:nvPr>
        </p:nvSpPr>
        <p:spPr/>
        <p:txBody>
          <a:bodyPr/>
          <a:lstStyle/>
          <a:p>
            <a:r>
              <a:rPr lang="en-US" sz="4400" dirty="0"/>
              <a:t>Love is the heart of the Christian faith</a:t>
            </a:r>
            <a:endParaRPr lang="en-US" dirty="0"/>
          </a:p>
        </p:txBody>
      </p:sp>
      <p:sp>
        <p:nvSpPr>
          <p:cNvPr id="3" name="Content Placeholder 2">
            <a:extLst>
              <a:ext uri="{FF2B5EF4-FFF2-40B4-BE49-F238E27FC236}">
                <a16:creationId xmlns:a16="http://schemas.microsoft.com/office/drawing/2014/main" xmlns="" id="{8ED020B3-4C8B-CBE7-D36A-F17A1D82EAB1}"/>
              </a:ext>
            </a:extLst>
          </p:cNvPr>
          <p:cNvSpPr>
            <a:spLocks noGrp="1"/>
          </p:cNvSpPr>
          <p:nvPr>
            <p:ph idx="1"/>
          </p:nvPr>
        </p:nvSpPr>
        <p:spPr/>
        <p:txBody>
          <a:bodyPr/>
          <a:lstStyle/>
          <a:p>
            <a:r>
              <a:rPr lang="en-US" dirty="0"/>
              <a:t>God is love</a:t>
            </a:r>
          </a:p>
          <a:p>
            <a:r>
              <a:rPr lang="en-US" dirty="0"/>
              <a:t>To understand Biblical love, is to understand the character and nature of God</a:t>
            </a:r>
          </a:p>
          <a:p>
            <a:r>
              <a:rPr lang="en-US" dirty="0"/>
              <a:t>1 Cor 13- Maybe the most direct insightful and clear picture of who God is</a:t>
            </a:r>
          </a:p>
        </p:txBody>
      </p:sp>
    </p:spTree>
    <p:extLst>
      <p:ext uri="{BB962C8B-B14F-4D97-AF65-F5344CB8AC3E}">
        <p14:creationId xmlns:p14="http://schemas.microsoft.com/office/powerpoint/2010/main" val="48657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1491-D116-CC65-E13E-790A2FCA8399}"/>
              </a:ext>
            </a:extLst>
          </p:cNvPr>
          <p:cNvSpPr>
            <a:spLocks noGrp="1"/>
          </p:cNvSpPr>
          <p:nvPr>
            <p:ph type="title"/>
          </p:nvPr>
        </p:nvSpPr>
        <p:spPr/>
        <p:txBody>
          <a:bodyPr/>
          <a:lstStyle/>
          <a:p>
            <a:r>
              <a:rPr lang="en-US" dirty="0"/>
              <a:t>Love as the </a:t>
            </a:r>
            <a:r>
              <a:rPr lang="en-US"/>
              <a:t>definitive attribute of God</a:t>
            </a:r>
            <a:endParaRPr lang="en-US" dirty="0"/>
          </a:p>
        </p:txBody>
      </p:sp>
      <p:sp>
        <p:nvSpPr>
          <p:cNvPr id="3" name="Content Placeholder 2">
            <a:extLst>
              <a:ext uri="{FF2B5EF4-FFF2-40B4-BE49-F238E27FC236}">
                <a16:creationId xmlns:a16="http://schemas.microsoft.com/office/drawing/2014/main" xmlns="" id="{8ED020B3-4C8B-CBE7-D36A-F17A1D82EAB1}"/>
              </a:ext>
            </a:extLst>
          </p:cNvPr>
          <p:cNvSpPr>
            <a:spLocks noGrp="1"/>
          </p:cNvSpPr>
          <p:nvPr>
            <p:ph idx="1"/>
          </p:nvPr>
        </p:nvSpPr>
        <p:spPr/>
        <p:txBody>
          <a:bodyPr/>
          <a:lstStyle/>
          <a:p>
            <a:r>
              <a:rPr lang="en-US" sz="4000" dirty="0"/>
              <a:t>How do we read this?</a:t>
            </a:r>
          </a:p>
          <a:p>
            <a:pPr lvl="1"/>
            <a:r>
              <a:rPr lang="en-US" sz="3200" dirty="0"/>
              <a:t>What we are looking for in others</a:t>
            </a:r>
          </a:p>
          <a:p>
            <a:pPr lvl="1"/>
            <a:r>
              <a:rPr lang="en-US" sz="3200" dirty="0"/>
              <a:t>What we would like to be toward others</a:t>
            </a:r>
          </a:p>
          <a:p>
            <a:pPr lvl="1"/>
            <a:r>
              <a:rPr lang="en-US" sz="3200" dirty="0"/>
              <a:t>A clear description of who God is and His character</a:t>
            </a:r>
          </a:p>
        </p:txBody>
      </p:sp>
    </p:spTree>
    <p:extLst>
      <p:ext uri="{BB962C8B-B14F-4D97-AF65-F5344CB8AC3E}">
        <p14:creationId xmlns:p14="http://schemas.microsoft.com/office/powerpoint/2010/main" val="360391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C9899-F7A8-D2AA-48C3-5F553DB61095}"/>
              </a:ext>
            </a:extLst>
          </p:cNvPr>
          <p:cNvSpPr>
            <a:spLocks noGrp="1"/>
          </p:cNvSpPr>
          <p:nvPr>
            <p:ph type="title"/>
          </p:nvPr>
        </p:nvSpPr>
        <p:spPr/>
        <p:txBody>
          <a:bodyPr/>
          <a:lstStyle/>
          <a:p>
            <a:r>
              <a:rPr lang="en-US" b="1" dirty="0"/>
              <a:t>1 Corinthians 13:1–13 (NASB95)</a:t>
            </a:r>
            <a:endParaRPr lang="en-US" dirty="0"/>
          </a:p>
        </p:txBody>
      </p:sp>
      <p:sp>
        <p:nvSpPr>
          <p:cNvPr id="3" name="Content Placeholder 2">
            <a:extLst>
              <a:ext uri="{FF2B5EF4-FFF2-40B4-BE49-F238E27FC236}">
                <a16:creationId xmlns:a16="http://schemas.microsoft.com/office/drawing/2014/main" xmlns="" id="{2FB4E587-59DE-3358-EE7B-A40A64DF7278}"/>
              </a:ext>
            </a:extLst>
          </p:cNvPr>
          <p:cNvSpPr>
            <a:spLocks noGrp="1"/>
          </p:cNvSpPr>
          <p:nvPr>
            <p:ph idx="1"/>
          </p:nvPr>
        </p:nvSpPr>
        <p:spPr>
          <a:xfrm>
            <a:off x="225633" y="1828800"/>
            <a:ext cx="11798135" cy="4466009"/>
          </a:xfrm>
        </p:spPr>
        <p:txBody>
          <a:bodyPr>
            <a:normAutofit lnSpcReduction="10000"/>
          </a:bodyPr>
          <a:lstStyle/>
          <a:p>
            <a:pPr marL="0" indent="0">
              <a:buNone/>
            </a:pPr>
            <a:r>
              <a:rPr lang="en-US" sz="4000" b="1" i="0" u="none" baseline="0" dirty="0"/>
              <a:t>4</a:t>
            </a:r>
            <a:r>
              <a:rPr lang="en-US" sz="4000" b="0" i="0" u="none" baseline="0" dirty="0"/>
              <a:t> Love is patient, love is kind and is not jealous; love does not brag and is not arrogant, </a:t>
            </a:r>
            <a:r>
              <a:rPr lang="en-US" sz="4000" b="1" i="0" u="none" baseline="0" dirty="0"/>
              <a:t>5</a:t>
            </a:r>
            <a:r>
              <a:rPr lang="en-US" sz="4000" b="0" i="0" u="none" baseline="0" dirty="0"/>
              <a:t> does not act unbecomingly; it does not seek its own, is not provoked, does not take into account a wrong suffered, </a:t>
            </a:r>
            <a:r>
              <a:rPr lang="en-US" sz="4000" b="1" i="0" u="none" baseline="0" dirty="0"/>
              <a:t>6</a:t>
            </a:r>
            <a:r>
              <a:rPr lang="en-US" sz="4000" b="0" i="0" u="none" baseline="0" dirty="0"/>
              <a:t> does not rejoice in unrighteousness, but rejoices with the truth;</a:t>
            </a:r>
            <a:endParaRPr lang="en-US" sz="4000" dirty="0"/>
          </a:p>
        </p:txBody>
      </p:sp>
    </p:spTree>
    <p:extLst>
      <p:ext uri="{BB962C8B-B14F-4D97-AF65-F5344CB8AC3E}">
        <p14:creationId xmlns:p14="http://schemas.microsoft.com/office/powerpoint/2010/main" val="1061771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C9899-F7A8-D2AA-48C3-5F553DB61095}"/>
              </a:ext>
            </a:extLst>
          </p:cNvPr>
          <p:cNvSpPr>
            <a:spLocks noGrp="1"/>
          </p:cNvSpPr>
          <p:nvPr>
            <p:ph type="title"/>
          </p:nvPr>
        </p:nvSpPr>
        <p:spPr/>
        <p:txBody>
          <a:bodyPr/>
          <a:lstStyle/>
          <a:p>
            <a:r>
              <a:rPr lang="en-US" b="1" dirty="0"/>
              <a:t>1 Corinthians 13:1–13 (NASB95) </a:t>
            </a:r>
            <a:endParaRPr lang="en-US" dirty="0"/>
          </a:p>
        </p:txBody>
      </p:sp>
      <p:sp>
        <p:nvSpPr>
          <p:cNvPr id="3" name="Content Placeholder 2">
            <a:extLst>
              <a:ext uri="{FF2B5EF4-FFF2-40B4-BE49-F238E27FC236}">
                <a16:creationId xmlns:a16="http://schemas.microsoft.com/office/drawing/2014/main" xmlns="" id="{2FB4E587-59DE-3358-EE7B-A40A64DF7278}"/>
              </a:ext>
            </a:extLst>
          </p:cNvPr>
          <p:cNvSpPr>
            <a:spLocks noGrp="1"/>
          </p:cNvSpPr>
          <p:nvPr>
            <p:ph idx="1"/>
          </p:nvPr>
        </p:nvSpPr>
        <p:spPr>
          <a:xfrm>
            <a:off x="225633" y="1828800"/>
            <a:ext cx="11798135" cy="4466009"/>
          </a:xfrm>
        </p:spPr>
        <p:txBody>
          <a:bodyPr>
            <a:normAutofit lnSpcReduction="10000"/>
          </a:bodyPr>
          <a:lstStyle/>
          <a:p>
            <a:pPr marL="0" indent="0">
              <a:buNone/>
            </a:pPr>
            <a:r>
              <a:rPr lang="en-US" sz="3600" b="1" i="0" u="none" baseline="0" dirty="0"/>
              <a:t>7</a:t>
            </a:r>
            <a:r>
              <a:rPr lang="en-US" sz="3600" b="0" i="0" u="none" baseline="0" dirty="0"/>
              <a:t> bears all things, believes all things, hopes all things, endures all things. </a:t>
            </a:r>
            <a:r>
              <a:rPr lang="en-US" sz="3600" b="1" i="0" u="none" baseline="0" dirty="0"/>
              <a:t>8</a:t>
            </a:r>
            <a:r>
              <a:rPr lang="en-US" sz="3600" b="0" i="0" u="none" baseline="0" dirty="0"/>
              <a:t> Love never fails; but if there are gifts of prophecy, they will be done away; if there are tongues, they will cease; if there is knowledge, it will be done away. </a:t>
            </a:r>
          </a:p>
          <a:p>
            <a:pPr marL="0" indent="0">
              <a:buNone/>
            </a:pPr>
            <a:endParaRPr lang="en-US" dirty="0"/>
          </a:p>
          <a:p>
            <a:pPr marL="0" indent="0">
              <a:buNone/>
            </a:pPr>
            <a:r>
              <a:rPr lang="en-US" dirty="0"/>
              <a:t>Gifts of prophecy, tongues, and knowledge will be done away?</a:t>
            </a:r>
            <a:endParaRPr lang="en-US" b="0" i="0" u="none" baseline="0" dirty="0"/>
          </a:p>
        </p:txBody>
      </p:sp>
    </p:spTree>
    <p:extLst>
      <p:ext uri="{BB962C8B-B14F-4D97-AF65-F5344CB8AC3E}">
        <p14:creationId xmlns:p14="http://schemas.microsoft.com/office/powerpoint/2010/main" val="237250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C9899-F7A8-D2AA-48C3-5F553DB61095}"/>
              </a:ext>
            </a:extLst>
          </p:cNvPr>
          <p:cNvSpPr>
            <a:spLocks noGrp="1"/>
          </p:cNvSpPr>
          <p:nvPr>
            <p:ph type="title"/>
          </p:nvPr>
        </p:nvSpPr>
        <p:spPr/>
        <p:txBody>
          <a:bodyPr/>
          <a:lstStyle/>
          <a:p>
            <a:r>
              <a:rPr lang="en-US" b="1" dirty="0"/>
              <a:t>1 Corinthians 13:1–13 (NASB95) </a:t>
            </a:r>
            <a:endParaRPr lang="en-US" dirty="0"/>
          </a:p>
        </p:txBody>
      </p:sp>
      <p:sp>
        <p:nvSpPr>
          <p:cNvPr id="3" name="Content Placeholder 2">
            <a:extLst>
              <a:ext uri="{FF2B5EF4-FFF2-40B4-BE49-F238E27FC236}">
                <a16:creationId xmlns:a16="http://schemas.microsoft.com/office/drawing/2014/main" xmlns="" id="{2FB4E587-59DE-3358-EE7B-A40A64DF7278}"/>
              </a:ext>
            </a:extLst>
          </p:cNvPr>
          <p:cNvSpPr>
            <a:spLocks noGrp="1"/>
          </p:cNvSpPr>
          <p:nvPr>
            <p:ph idx="1"/>
          </p:nvPr>
        </p:nvSpPr>
        <p:spPr>
          <a:xfrm>
            <a:off x="225633" y="1828800"/>
            <a:ext cx="11798135" cy="4466009"/>
          </a:xfrm>
        </p:spPr>
        <p:txBody>
          <a:bodyPr>
            <a:normAutofit/>
          </a:bodyPr>
          <a:lstStyle/>
          <a:p>
            <a:pPr marL="0" indent="0">
              <a:buNone/>
            </a:pPr>
            <a:r>
              <a:rPr lang="en-US" b="1" i="0" u="none" baseline="0" dirty="0"/>
              <a:t>9</a:t>
            </a:r>
            <a:r>
              <a:rPr lang="en-US" b="0" i="0" u="none" baseline="0" dirty="0"/>
              <a:t> For we know in part and we prophesy in part; </a:t>
            </a:r>
            <a:r>
              <a:rPr lang="en-US" b="1" i="0" u="none" baseline="0" dirty="0"/>
              <a:t>10</a:t>
            </a:r>
            <a:r>
              <a:rPr lang="en-US" b="0" i="0" u="none" baseline="0" dirty="0"/>
              <a:t> but when the perfect comes, the partial will be done away.</a:t>
            </a:r>
            <a:r>
              <a:rPr lang="en-US" b="1" dirty="0"/>
              <a:t> </a:t>
            </a:r>
            <a:endParaRPr lang="en-US" b="0" i="0" u="none" baseline="0" dirty="0"/>
          </a:p>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xmlns="" id="{D3D7850E-C1DA-953C-ECFC-5F3EB242EA52}"/>
              </a:ext>
            </a:extLst>
          </p:cNvPr>
          <p:cNvSpPr txBox="1"/>
          <p:nvPr/>
        </p:nvSpPr>
        <p:spPr>
          <a:xfrm>
            <a:off x="304800" y="3429000"/>
            <a:ext cx="11353800" cy="1754326"/>
          </a:xfrm>
          <a:prstGeom prst="rect">
            <a:avLst/>
          </a:prstGeom>
          <a:noFill/>
        </p:spPr>
        <p:txBody>
          <a:bodyPr wrap="square">
            <a:spAutoFit/>
          </a:bodyPr>
          <a:lstStyle/>
          <a:p>
            <a:pPr algn="l" rtl="0"/>
            <a:r>
              <a:rPr lang="en-US" sz="3600" b="1" dirty="0"/>
              <a:t>1 Corinthians 13:12 (NASB95) — </a:t>
            </a:r>
            <a:r>
              <a:rPr lang="en-US" sz="3600" b="1" i="0" u="none" baseline="0" dirty="0"/>
              <a:t>12</a:t>
            </a:r>
            <a:r>
              <a:rPr lang="en-US" sz="3600" b="0" i="0" u="none" baseline="0" dirty="0"/>
              <a:t> For now we see in a mirror dimly, but then face to face; now I know in part, but then I will know fully just as I also have been fully known.</a:t>
            </a:r>
          </a:p>
        </p:txBody>
      </p:sp>
    </p:spTree>
    <p:extLst>
      <p:ext uri="{BB962C8B-B14F-4D97-AF65-F5344CB8AC3E}">
        <p14:creationId xmlns:p14="http://schemas.microsoft.com/office/powerpoint/2010/main" val="397841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AD9391-7A55-017E-2FAB-D7D358B0DB39}"/>
              </a:ext>
            </a:extLst>
          </p:cNvPr>
          <p:cNvSpPr>
            <a:spLocks noGrp="1"/>
          </p:cNvSpPr>
          <p:nvPr>
            <p:ph type="title"/>
          </p:nvPr>
        </p:nvSpPr>
        <p:spPr>
          <a:xfrm>
            <a:off x="225633" y="609600"/>
            <a:ext cx="11798135" cy="1478570"/>
          </a:xfrm>
        </p:spPr>
        <p:txBody>
          <a:bodyPr/>
          <a:lstStyle/>
          <a:p>
            <a:r>
              <a:rPr lang="en-US" dirty="0"/>
              <a:t>Love is the opposite of selfishness</a:t>
            </a:r>
          </a:p>
        </p:txBody>
      </p:sp>
      <p:sp>
        <p:nvSpPr>
          <p:cNvPr id="3" name="Content Placeholder 2">
            <a:extLst>
              <a:ext uri="{FF2B5EF4-FFF2-40B4-BE49-F238E27FC236}">
                <a16:creationId xmlns:a16="http://schemas.microsoft.com/office/drawing/2014/main" xmlns="" id="{4D904DEE-0D0D-BF2E-B080-EB6B2E0C5C9D}"/>
              </a:ext>
            </a:extLst>
          </p:cNvPr>
          <p:cNvSpPr>
            <a:spLocks noGrp="1"/>
          </p:cNvSpPr>
          <p:nvPr>
            <p:ph idx="1"/>
          </p:nvPr>
        </p:nvSpPr>
        <p:spPr>
          <a:xfrm>
            <a:off x="234389" y="2286000"/>
            <a:ext cx="11798135" cy="4466009"/>
          </a:xfrm>
        </p:spPr>
        <p:txBody>
          <a:bodyPr>
            <a:normAutofit/>
          </a:bodyPr>
          <a:lstStyle/>
          <a:p>
            <a:r>
              <a:rPr lang="en-US" sz="4000" dirty="0"/>
              <a:t>Why is it difficult to be…</a:t>
            </a:r>
          </a:p>
          <a:p>
            <a:pPr lvl="1"/>
            <a:r>
              <a:rPr lang="en-US" sz="3200" dirty="0"/>
              <a:t>Patient?</a:t>
            </a:r>
          </a:p>
          <a:p>
            <a:pPr lvl="1"/>
            <a:r>
              <a:rPr lang="en-US" sz="3200" dirty="0"/>
              <a:t>Kind?</a:t>
            </a:r>
          </a:p>
          <a:p>
            <a:pPr lvl="1"/>
            <a:r>
              <a:rPr lang="en-US" sz="3200" dirty="0"/>
              <a:t>Humble?</a:t>
            </a:r>
          </a:p>
          <a:p>
            <a:pPr lvl="1"/>
            <a:r>
              <a:rPr lang="en-US" sz="3200" dirty="0"/>
              <a:t>Forgiving?</a:t>
            </a:r>
          </a:p>
          <a:p>
            <a:pPr lvl="1"/>
            <a:r>
              <a:rPr lang="en-US" sz="3200" dirty="0"/>
              <a:t>Persistent? </a:t>
            </a:r>
          </a:p>
        </p:txBody>
      </p:sp>
      <p:sp>
        <p:nvSpPr>
          <p:cNvPr id="4" name="Oval 3">
            <a:extLst>
              <a:ext uri="{FF2B5EF4-FFF2-40B4-BE49-F238E27FC236}">
                <a16:creationId xmlns:a16="http://schemas.microsoft.com/office/drawing/2014/main" xmlns="" id="{FE26CD18-EA95-23C8-B94D-0BBB025B6C7B}"/>
              </a:ext>
            </a:extLst>
          </p:cNvPr>
          <p:cNvSpPr/>
          <p:nvPr/>
        </p:nvSpPr>
        <p:spPr>
          <a:xfrm>
            <a:off x="4600700" y="4191000"/>
            <a:ext cx="1524000" cy="1447800"/>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5400" dirty="0"/>
              <a:t>ME</a:t>
            </a:r>
          </a:p>
        </p:txBody>
      </p:sp>
      <p:cxnSp>
        <p:nvCxnSpPr>
          <p:cNvPr id="6" name="Straight Arrow Connector 5">
            <a:extLst>
              <a:ext uri="{FF2B5EF4-FFF2-40B4-BE49-F238E27FC236}">
                <a16:creationId xmlns:a16="http://schemas.microsoft.com/office/drawing/2014/main" xmlns="" id="{7D174910-4732-8236-8F06-619B0C852651}"/>
              </a:ext>
            </a:extLst>
          </p:cNvPr>
          <p:cNvCxnSpPr/>
          <p:nvPr/>
        </p:nvCxnSpPr>
        <p:spPr>
          <a:xfrm>
            <a:off x="3832306" y="3420082"/>
            <a:ext cx="838200" cy="8382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B716C471-3BD8-083D-6CC6-1FF248816974}"/>
              </a:ext>
            </a:extLst>
          </p:cNvPr>
          <p:cNvCxnSpPr>
            <a:cxnSpLocks/>
          </p:cNvCxnSpPr>
          <p:nvPr/>
        </p:nvCxnSpPr>
        <p:spPr>
          <a:xfrm>
            <a:off x="3222706" y="4905982"/>
            <a:ext cx="1219200" cy="891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xmlns="" id="{86CE950D-54B7-DF5D-C54C-3AA44B3B8067}"/>
              </a:ext>
            </a:extLst>
          </p:cNvPr>
          <p:cNvCxnSpPr>
            <a:cxnSpLocks/>
          </p:cNvCxnSpPr>
          <p:nvPr/>
        </p:nvCxnSpPr>
        <p:spPr>
          <a:xfrm flipV="1">
            <a:off x="5432506" y="5782282"/>
            <a:ext cx="0" cy="7620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FE5D8D57-7F9F-2F86-6EFD-E8EADD860EDA}"/>
              </a:ext>
            </a:extLst>
          </p:cNvPr>
          <p:cNvCxnSpPr>
            <a:cxnSpLocks/>
          </p:cNvCxnSpPr>
          <p:nvPr/>
        </p:nvCxnSpPr>
        <p:spPr>
          <a:xfrm flipV="1">
            <a:off x="3847226" y="5562600"/>
            <a:ext cx="823280" cy="61990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43BEFE04-8953-242B-C62A-25DD669F4D6F}"/>
              </a:ext>
            </a:extLst>
          </p:cNvPr>
          <p:cNvCxnSpPr>
            <a:cxnSpLocks/>
          </p:cNvCxnSpPr>
          <p:nvPr/>
        </p:nvCxnSpPr>
        <p:spPr>
          <a:xfrm flipH="1">
            <a:off x="6034190" y="3648682"/>
            <a:ext cx="922317" cy="75594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xmlns="" id="{57FCC89C-DAF8-E017-BAB9-EF1F398027DA}"/>
              </a:ext>
            </a:extLst>
          </p:cNvPr>
          <p:cNvCxnSpPr>
            <a:cxnSpLocks/>
          </p:cNvCxnSpPr>
          <p:nvPr/>
        </p:nvCxnSpPr>
        <p:spPr>
          <a:xfrm>
            <a:off x="5362700" y="3138155"/>
            <a:ext cx="0" cy="92355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E7A75139-6BE5-1C52-6379-F927E1733A30}"/>
              </a:ext>
            </a:extLst>
          </p:cNvPr>
          <p:cNvCxnSpPr>
            <a:cxnSpLocks/>
          </p:cNvCxnSpPr>
          <p:nvPr/>
        </p:nvCxnSpPr>
        <p:spPr>
          <a:xfrm flipH="1" flipV="1">
            <a:off x="6194507" y="5488545"/>
            <a:ext cx="762000" cy="63854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E4A9B308-3008-F076-4555-D3C5B563F067}"/>
              </a:ext>
            </a:extLst>
          </p:cNvPr>
          <p:cNvSpPr/>
          <p:nvPr/>
        </p:nvSpPr>
        <p:spPr>
          <a:xfrm>
            <a:off x="9115379" y="4040745"/>
            <a:ext cx="1524000" cy="1447800"/>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5400" dirty="0"/>
              <a:t>ME</a:t>
            </a:r>
          </a:p>
        </p:txBody>
      </p:sp>
      <p:cxnSp>
        <p:nvCxnSpPr>
          <p:cNvPr id="22" name="Straight Arrow Connector 21">
            <a:extLst>
              <a:ext uri="{FF2B5EF4-FFF2-40B4-BE49-F238E27FC236}">
                <a16:creationId xmlns:a16="http://schemas.microsoft.com/office/drawing/2014/main" xmlns="" id="{65D97675-1823-BC6C-CAC7-061EF8F17B57}"/>
              </a:ext>
            </a:extLst>
          </p:cNvPr>
          <p:cNvCxnSpPr>
            <a:cxnSpLocks/>
          </p:cNvCxnSpPr>
          <p:nvPr/>
        </p:nvCxnSpPr>
        <p:spPr>
          <a:xfrm flipH="1" flipV="1">
            <a:off x="8428476" y="3476295"/>
            <a:ext cx="762000" cy="76760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xmlns="" id="{BFFBBBA0-0FE0-B44A-35E1-8EBF1225D2AB}"/>
              </a:ext>
            </a:extLst>
          </p:cNvPr>
          <p:cNvCxnSpPr>
            <a:cxnSpLocks/>
          </p:cNvCxnSpPr>
          <p:nvPr/>
        </p:nvCxnSpPr>
        <p:spPr>
          <a:xfrm flipH="1">
            <a:off x="7997919" y="4769329"/>
            <a:ext cx="103178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xmlns="" id="{153653BB-815B-7ED2-D8E1-19BDCC775896}"/>
              </a:ext>
            </a:extLst>
          </p:cNvPr>
          <p:cNvCxnSpPr>
            <a:cxnSpLocks/>
          </p:cNvCxnSpPr>
          <p:nvPr/>
        </p:nvCxnSpPr>
        <p:spPr>
          <a:xfrm>
            <a:off x="9887658" y="5603608"/>
            <a:ext cx="0" cy="84497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00050576-B599-3CDC-DAB4-CE759F263D34}"/>
              </a:ext>
            </a:extLst>
          </p:cNvPr>
          <p:cNvCxnSpPr>
            <a:cxnSpLocks/>
          </p:cNvCxnSpPr>
          <p:nvPr/>
        </p:nvCxnSpPr>
        <p:spPr>
          <a:xfrm flipH="1">
            <a:off x="8464045" y="5418773"/>
            <a:ext cx="807409" cy="68324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9C3A9B8B-C7EF-659F-405E-5EAD80F3DCB1}"/>
              </a:ext>
            </a:extLst>
          </p:cNvPr>
          <p:cNvCxnSpPr>
            <a:cxnSpLocks/>
          </p:cNvCxnSpPr>
          <p:nvPr/>
        </p:nvCxnSpPr>
        <p:spPr>
          <a:xfrm flipV="1">
            <a:off x="10634050" y="3276600"/>
            <a:ext cx="837135" cy="79470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99AF5AE0-5174-5750-896C-EB9401191CD5}"/>
              </a:ext>
            </a:extLst>
          </p:cNvPr>
          <p:cNvCxnSpPr>
            <a:cxnSpLocks/>
          </p:cNvCxnSpPr>
          <p:nvPr/>
        </p:nvCxnSpPr>
        <p:spPr>
          <a:xfrm flipV="1">
            <a:off x="9877379" y="2878632"/>
            <a:ext cx="0" cy="10829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B7191D4B-5B01-3F0B-0D1C-C0E1082639E5}"/>
              </a:ext>
            </a:extLst>
          </p:cNvPr>
          <p:cNvCxnSpPr>
            <a:cxnSpLocks/>
          </p:cNvCxnSpPr>
          <p:nvPr/>
        </p:nvCxnSpPr>
        <p:spPr>
          <a:xfrm>
            <a:off x="10639379" y="5363355"/>
            <a:ext cx="731419" cy="73866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xmlns="" id="{02FE6469-662C-7045-8F81-E81ED13F2BB7}"/>
              </a:ext>
            </a:extLst>
          </p:cNvPr>
          <p:cNvCxnSpPr>
            <a:cxnSpLocks/>
          </p:cNvCxnSpPr>
          <p:nvPr/>
        </p:nvCxnSpPr>
        <p:spPr>
          <a:xfrm flipH="1" flipV="1">
            <a:off x="6254225" y="4910441"/>
            <a:ext cx="1203404" cy="891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xmlns="" id="{CAE8EA8B-8892-9A79-FBD5-207EC67F9560}"/>
              </a:ext>
            </a:extLst>
          </p:cNvPr>
          <p:cNvCxnSpPr>
            <a:cxnSpLocks/>
          </p:cNvCxnSpPr>
          <p:nvPr/>
        </p:nvCxnSpPr>
        <p:spPr>
          <a:xfrm flipV="1">
            <a:off x="10740395" y="4709317"/>
            <a:ext cx="1292129" cy="1922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191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par>
                                <p:cTn id="32" presetID="22" presetClass="entr" presetSubtype="2"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right)">
                                      <p:cBhvr>
                                        <p:cTn id="34" dur="500"/>
                                        <p:tgtEl>
                                          <p:spTgt spid="6"/>
                                        </p:tgtEl>
                                      </p:cBhvr>
                                    </p:animEffect>
                                  </p:childTnLst>
                                </p:cTn>
                              </p:par>
                              <p:par>
                                <p:cTn id="35" presetID="22" presetClass="entr" presetSubtype="2"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right)">
                                      <p:cBhvr>
                                        <p:cTn id="37" dur="500"/>
                                        <p:tgtEl>
                                          <p:spTgt spid="7"/>
                                        </p:tgtEl>
                                      </p:cBhvr>
                                    </p:animEffect>
                                  </p:childTnLst>
                                </p:cTn>
                              </p:par>
                              <p:par>
                                <p:cTn id="38" presetID="22" presetClass="entr" presetSubtype="2" fill="hold"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right)">
                                      <p:cBhvr>
                                        <p:cTn id="40" dur="500"/>
                                        <p:tgtEl>
                                          <p:spTgt spid="11"/>
                                        </p:tgtEl>
                                      </p:cBhvr>
                                    </p:animEffect>
                                  </p:childTnLst>
                                </p:cTn>
                              </p:par>
                              <p:par>
                                <p:cTn id="41" presetID="22" presetClass="entr" presetSubtype="2" fill="hold"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right)">
                                      <p:cBhvr>
                                        <p:cTn id="43" dur="500"/>
                                        <p:tgtEl>
                                          <p:spTgt spid="9"/>
                                        </p:tgtEl>
                                      </p:cBhvr>
                                    </p:animEffect>
                                  </p:childTnLst>
                                </p:cTn>
                              </p:par>
                              <p:par>
                                <p:cTn id="44" presetID="22" presetClass="entr" presetSubtype="2"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right)">
                                      <p:cBhvr>
                                        <p:cTn id="46" dur="500"/>
                                        <p:tgtEl>
                                          <p:spTgt spid="18"/>
                                        </p:tgtEl>
                                      </p:cBhvr>
                                    </p:animEffect>
                                  </p:childTnLst>
                                </p:cTn>
                              </p:par>
                              <p:par>
                                <p:cTn id="47" presetID="22" presetClass="entr" presetSubtype="2" fill="hold" nodeType="with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right)">
                                      <p:cBhvr>
                                        <p:cTn id="49" dur="500"/>
                                        <p:tgtEl>
                                          <p:spTgt spid="38"/>
                                        </p:tgtEl>
                                      </p:cBhvr>
                                    </p:animEffect>
                                  </p:childTnLst>
                                </p:cTn>
                              </p:par>
                              <p:par>
                                <p:cTn id="50" presetID="22" presetClass="entr" presetSubtype="2" fill="hold"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right)">
                                      <p:cBhvr>
                                        <p:cTn id="52" dur="500"/>
                                        <p:tgtEl>
                                          <p:spTgt spid="13"/>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right)">
                                      <p:cBhvr>
                                        <p:cTn id="55" dur="500"/>
                                        <p:tgtEl>
                                          <p:spTgt spid="4"/>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37" fill="hold" grpId="0"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barn(outVertical)">
                                      <p:cBhvr>
                                        <p:cTn id="60" dur="500"/>
                                        <p:tgtEl>
                                          <p:spTgt spid="21"/>
                                        </p:tgtEl>
                                      </p:cBhvr>
                                    </p:animEffect>
                                  </p:childTnLst>
                                </p:cTn>
                              </p:par>
                              <p:par>
                                <p:cTn id="61" presetID="16" presetClass="entr" presetSubtype="37"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barn(outVertical)">
                                      <p:cBhvr>
                                        <p:cTn id="63" dur="500"/>
                                        <p:tgtEl>
                                          <p:spTgt spid="27"/>
                                        </p:tgtEl>
                                      </p:cBhvr>
                                    </p:animEffect>
                                  </p:childTnLst>
                                </p:cTn>
                              </p:par>
                              <p:par>
                                <p:cTn id="64" presetID="16" presetClass="entr" presetSubtype="37" fill="hold" nodeType="with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barn(outVertical)">
                                      <p:cBhvr>
                                        <p:cTn id="66" dur="500"/>
                                        <p:tgtEl>
                                          <p:spTgt spid="22"/>
                                        </p:tgtEl>
                                      </p:cBhvr>
                                    </p:animEffect>
                                  </p:childTnLst>
                                </p:cTn>
                              </p:par>
                              <p:par>
                                <p:cTn id="67" presetID="16" presetClass="entr" presetSubtype="37" fill="hold" nodeType="with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barn(outVertical)">
                                      <p:cBhvr>
                                        <p:cTn id="69" dur="500"/>
                                        <p:tgtEl>
                                          <p:spTgt spid="23"/>
                                        </p:tgtEl>
                                      </p:cBhvr>
                                    </p:animEffect>
                                  </p:childTnLst>
                                </p:cTn>
                              </p:par>
                              <p:par>
                                <p:cTn id="70" presetID="16" presetClass="entr" presetSubtype="37" fill="hold" nodeType="with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barn(outVertical)">
                                      <p:cBhvr>
                                        <p:cTn id="72" dur="500"/>
                                        <p:tgtEl>
                                          <p:spTgt spid="25"/>
                                        </p:tgtEl>
                                      </p:cBhvr>
                                    </p:animEffect>
                                  </p:childTnLst>
                                </p:cTn>
                              </p:par>
                              <p:par>
                                <p:cTn id="73" presetID="16" presetClass="entr" presetSubtype="37" fill="hold" nodeType="with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barn(outVertical)">
                                      <p:cBhvr>
                                        <p:cTn id="75" dur="500"/>
                                        <p:tgtEl>
                                          <p:spTgt spid="24"/>
                                        </p:tgtEl>
                                      </p:cBhvr>
                                    </p:animEffect>
                                  </p:childTnLst>
                                </p:cTn>
                              </p:par>
                              <p:par>
                                <p:cTn id="76" presetID="16" presetClass="entr" presetSubtype="37" fill="hold" nodeType="with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barn(outVertical)">
                                      <p:cBhvr>
                                        <p:cTn id="78" dur="500"/>
                                        <p:tgtEl>
                                          <p:spTgt spid="28"/>
                                        </p:tgtEl>
                                      </p:cBhvr>
                                    </p:animEffect>
                                  </p:childTnLst>
                                </p:cTn>
                              </p:par>
                              <p:par>
                                <p:cTn id="79" presetID="16" presetClass="entr" presetSubtype="37" fill="hold" nodeType="with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barn(outVertical)">
                                      <p:cBhvr>
                                        <p:cTn id="81" dur="500"/>
                                        <p:tgtEl>
                                          <p:spTgt spid="40"/>
                                        </p:tgtEl>
                                      </p:cBhvr>
                                    </p:animEffect>
                                  </p:childTnLst>
                                </p:cTn>
                              </p:par>
                              <p:par>
                                <p:cTn id="82" presetID="16" presetClass="entr" presetSubtype="37" fill="hold" nodeType="with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barn(outVertical)">
                                      <p:cBhvr>
                                        <p:cTn id="8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AD9391-7A55-017E-2FAB-D7D358B0DB39}"/>
              </a:ext>
            </a:extLst>
          </p:cNvPr>
          <p:cNvSpPr>
            <a:spLocks noGrp="1"/>
          </p:cNvSpPr>
          <p:nvPr>
            <p:ph type="title"/>
          </p:nvPr>
        </p:nvSpPr>
        <p:spPr>
          <a:xfrm>
            <a:off x="225633" y="609600"/>
            <a:ext cx="11798135" cy="1478570"/>
          </a:xfrm>
        </p:spPr>
        <p:txBody>
          <a:bodyPr/>
          <a:lstStyle/>
          <a:p>
            <a:r>
              <a:rPr lang="en-US" dirty="0"/>
              <a:t>Love is Spiritual and Emotional maturity</a:t>
            </a:r>
          </a:p>
        </p:txBody>
      </p:sp>
      <p:sp>
        <p:nvSpPr>
          <p:cNvPr id="3" name="Content Placeholder 2">
            <a:extLst>
              <a:ext uri="{FF2B5EF4-FFF2-40B4-BE49-F238E27FC236}">
                <a16:creationId xmlns:a16="http://schemas.microsoft.com/office/drawing/2014/main" xmlns="" id="{4D904DEE-0D0D-BF2E-B080-EB6B2E0C5C9D}"/>
              </a:ext>
            </a:extLst>
          </p:cNvPr>
          <p:cNvSpPr>
            <a:spLocks noGrp="1"/>
          </p:cNvSpPr>
          <p:nvPr>
            <p:ph idx="1"/>
          </p:nvPr>
        </p:nvSpPr>
        <p:spPr/>
        <p:txBody>
          <a:bodyPr/>
          <a:lstStyle/>
          <a:p>
            <a:r>
              <a:rPr lang="en-US" dirty="0"/>
              <a:t>Children are naturally selfishness</a:t>
            </a:r>
          </a:p>
          <a:p>
            <a:r>
              <a:rPr lang="en-US" dirty="0"/>
              <a:t>Many adults are spiritual and emotional children</a:t>
            </a:r>
          </a:p>
          <a:p>
            <a:endParaRPr lang="en-US" dirty="0"/>
          </a:p>
        </p:txBody>
      </p:sp>
    </p:spTree>
    <p:extLst>
      <p:ext uri="{BB962C8B-B14F-4D97-AF65-F5344CB8AC3E}">
        <p14:creationId xmlns:p14="http://schemas.microsoft.com/office/powerpoint/2010/main" val="68701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F7DC4AD2-C93F-DFE4-9FB3-E3E400943FF8}"/>
              </a:ext>
            </a:extLst>
          </p:cNvPr>
          <p:cNvSpPr>
            <a:spLocks noGrp="1"/>
          </p:cNvSpPr>
          <p:nvPr>
            <p:ph type="title"/>
          </p:nvPr>
        </p:nvSpPr>
        <p:spPr/>
        <p:txBody>
          <a:bodyPr/>
          <a:lstStyle/>
          <a:p>
            <a:pPr eaLnBrk="1" hangingPunct="1"/>
            <a:r>
              <a:rPr lang="en-US" altLang="en-US"/>
              <a:t>Problems in the Corinth</a:t>
            </a:r>
          </a:p>
        </p:txBody>
      </p:sp>
      <p:sp>
        <p:nvSpPr>
          <p:cNvPr id="10243" name="Content Placeholder 2">
            <a:extLst>
              <a:ext uri="{FF2B5EF4-FFF2-40B4-BE49-F238E27FC236}">
                <a16:creationId xmlns:a16="http://schemas.microsoft.com/office/drawing/2014/main" xmlns="" id="{27DE40E1-F01C-709F-1040-F1197CBEB6F2}"/>
              </a:ext>
            </a:extLst>
          </p:cNvPr>
          <p:cNvSpPr>
            <a:spLocks noGrp="1"/>
          </p:cNvSpPr>
          <p:nvPr>
            <p:ph idx="1"/>
          </p:nvPr>
        </p:nvSpPr>
        <p:spPr/>
        <p:txBody>
          <a:bodyPr/>
          <a:lstStyle/>
          <a:p>
            <a:pPr eaLnBrk="1" hangingPunct="1"/>
            <a:r>
              <a:rPr lang="en-US" altLang="en-US" sz="4400"/>
              <a:t>Rampant Selfishness</a:t>
            </a:r>
          </a:p>
          <a:p>
            <a:pPr lvl="1" eaLnBrk="1" hangingPunct="1"/>
            <a:r>
              <a:rPr lang="en-US" altLang="en-US" sz="4000"/>
              <a:t>Infighting</a:t>
            </a:r>
          </a:p>
          <a:p>
            <a:pPr lvl="1" eaLnBrk="1" hangingPunct="1"/>
            <a:r>
              <a:rPr lang="en-US" altLang="en-US" sz="4000"/>
              <a:t>Division</a:t>
            </a:r>
          </a:p>
          <a:p>
            <a:pPr lvl="1" eaLnBrk="1" hangingPunct="1"/>
            <a:r>
              <a:rPr lang="en-US" altLang="en-US" sz="4000"/>
              <a:t>Sexual Immorality</a:t>
            </a:r>
          </a:p>
          <a:p>
            <a:pPr eaLnBrk="1" hangingPunct="1">
              <a:buFont typeface="Wingdings" panose="05000000000000000000" pitchFamily="2" charset="2"/>
              <a:buNone/>
            </a:pPr>
            <a:endParaRPr lang="en-US" altLang="en-US" sz="430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C9899-F7A8-D2AA-48C3-5F553DB61095}"/>
              </a:ext>
            </a:extLst>
          </p:cNvPr>
          <p:cNvSpPr>
            <a:spLocks noGrp="1"/>
          </p:cNvSpPr>
          <p:nvPr>
            <p:ph type="title"/>
          </p:nvPr>
        </p:nvSpPr>
        <p:spPr/>
        <p:txBody>
          <a:bodyPr/>
          <a:lstStyle/>
          <a:p>
            <a:r>
              <a:rPr lang="en-US" b="1" dirty="0"/>
              <a:t>1 Corinthians 13:1–13 (NASB95) </a:t>
            </a:r>
            <a:endParaRPr lang="en-US" dirty="0"/>
          </a:p>
        </p:txBody>
      </p:sp>
      <p:sp>
        <p:nvSpPr>
          <p:cNvPr id="3" name="Content Placeholder 2">
            <a:extLst>
              <a:ext uri="{FF2B5EF4-FFF2-40B4-BE49-F238E27FC236}">
                <a16:creationId xmlns:a16="http://schemas.microsoft.com/office/drawing/2014/main" xmlns="" id="{2FB4E587-59DE-3358-EE7B-A40A64DF7278}"/>
              </a:ext>
            </a:extLst>
          </p:cNvPr>
          <p:cNvSpPr>
            <a:spLocks noGrp="1"/>
          </p:cNvSpPr>
          <p:nvPr>
            <p:ph idx="1"/>
          </p:nvPr>
        </p:nvSpPr>
        <p:spPr>
          <a:xfrm>
            <a:off x="225633" y="1828800"/>
            <a:ext cx="11798135" cy="4466009"/>
          </a:xfrm>
        </p:spPr>
        <p:txBody>
          <a:bodyPr>
            <a:normAutofit/>
          </a:bodyPr>
          <a:lstStyle/>
          <a:p>
            <a:pPr marL="0" indent="0">
              <a:buNone/>
            </a:pPr>
            <a:r>
              <a:rPr lang="en-US" b="1" i="0" u="none" baseline="0" dirty="0"/>
              <a:t>11</a:t>
            </a:r>
            <a:r>
              <a:rPr lang="en-US" b="0" i="0" u="none" baseline="0" dirty="0"/>
              <a:t> When I was a child, I used to speak like a child, think like a child, reason like a child; when I became a man, I did away with childish things. </a:t>
            </a:r>
          </a:p>
          <a:p>
            <a:pPr marL="0" indent="0">
              <a:buNone/>
            </a:pPr>
            <a:r>
              <a:rPr lang="en-US" b="0" i="0" u="none" baseline="0" dirty="0"/>
              <a:t> </a:t>
            </a:r>
          </a:p>
        </p:txBody>
      </p:sp>
    </p:spTree>
    <p:extLst>
      <p:ext uri="{BB962C8B-B14F-4D97-AF65-F5344CB8AC3E}">
        <p14:creationId xmlns:p14="http://schemas.microsoft.com/office/powerpoint/2010/main" val="1162222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C9899-F7A8-D2AA-48C3-5F553DB61095}"/>
              </a:ext>
            </a:extLst>
          </p:cNvPr>
          <p:cNvSpPr>
            <a:spLocks noGrp="1"/>
          </p:cNvSpPr>
          <p:nvPr>
            <p:ph type="title"/>
          </p:nvPr>
        </p:nvSpPr>
        <p:spPr/>
        <p:txBody>
          <a:bodyPr/>
          <a:lstStyle/>
          <a:p>
            <a:r>
              <a:rPr lang="en-US" dirty="0"/>
              <a:t>Love is spiritual and emotional Maturity</a:t>
            </a:r>
          </a:p>
        </p:txBody>
      </p:sp>
      <p:sp>
        <p:nvSpPr>
          <p:cNvPr id="3" name="Content Placeholder 2">
            <a:extLst>
              <a:ext uri="{FF2B5EF4-FFF2-40B4-BE49-F238E27FC236}">
                <a16:creationId xmlns:a16="http://schemas.microsoft.com/office/drawing/2014/main" xmlns="" id="{2FB4E587-59DE-3358-EE7B-A40A64DF7278}"/>
              </a:ext>
            </a:extLst>
          </p:cNvPr>
          <p:cNvSpPr>
            <a:spLocks noGrp="1"/>
          </p:cNvSpPr>
          <p:nvPr>
            <p:ph idx="1"/>
          </p:nvPr>
        </p:nvSpPr>
        <p:spPr>
          <a:xfrm>
            <a:off x="225633" y="1828800"/>
            <a:ext cx="11798135" cy="4466009"/>
          </a:xfrm>
        </p:spPr>
        <p:txBody>
          <a:bodyPr>
            <a:normAutofit/>
          </a:bodyPr>
          <a:lstStyle/>
          <a:p>
            <a:r>
              <a:rPr lang="en-US" dirty="0"/>
              <a:t>There are a lot of problems in the world</a:t>
            </a:r>
          </a:p>
          <a:p>
            <a:r>
              <a:rPr lang="en-US" b="0" i="0" u="none" baseline="0" dirty="0"/>
              <a:t>People are trying to change things</a:t>
            </a:r>
          </a:p>
          <a:p>
            <a:pPr lvl="1"/>
            <a:r>
              <a:rPr lang="en-US" dirty="0"/>
              <a:t>Complaining</a:t>
            </a:r>
          </a:p>
          <a:p>
            <a:pPr lvl="1"/>
            <a:r>
              <a:rPr lang="en-US" b="0" i="0" u="none" baseline="0" dirty="0"/>
              <a:t>Attack</a:t>
            </a:r>
            <a:r>
              <a:rPr lang="en-US" dirty="0"/>
              <a:t>ing</a:t>
            </a:r>
          </a:p>
          <a:p>
            <a:pPr lvl="1"/>
            <a:r>
              <a:rPr lang="en-US" b="0" i="0" u="none" baseline="0" dirty="0"/>
              <a:t>Canceling</a:t>
            </a:r>
          </a:p>
          <a:p>
            <a:pPr marL="342918" lvl="1" indent="0">
              <a:buNone/>
            </a:pPr>
            <a:endParaRPr lang="en-US" b="0" i="0" u="none" baseline="0" dirty="0"/>
          </a:p>
        </p:txBody>
      </p:sp>
    </p:spTree>
    <p:extLst>
      <p:ext uri="{BB962C8B-B14F-4D97-AF65-F5344CB8AC3E}">
        <p14:creationId xmlns:p14="http://schemas.microsoft.com/office/powerpoint/2010/main" val="291910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C9899-F7A8-D2AA-48C3-5F553DB61095}"/>
              </a:ext>
            </a:extLst>
          </p:cNvPr>
          <p:cNvSpPr>
            <a:spLocks noGrp="1"/>
          </p:cNvSpPr>
          <p:nvPr>
            <p:ph type="title"/>
          </p:nvPr>
        </p:nvSpPr>
        <p:spPr/>
        <p:txBody>
          <a:bodyPr/>
          <a:lstStyle/>
          <a:p>
            <a:r>
              <a:rPr lang="en-US" dirty="0"/>
              <a:t>Love is spiritual and emotional Maturity</a:t>
            </a:r>
          </a:p>
        </p:txBody>
      </p:sp>
      <p:sp>
        <p:nvSpPr>
          <p:cNvPr id="3" name="Content Placeholder 2">
            <a:extLst>
              <a:ext uri="{FF2B5EF4-FFF2-40B4-BE49-F238E27FC236}">
                <a16:creationId xmlns:a16="http://schemas.microsoft.com/office/drawing/2014/main" xmlns="" id="{2FB4E587-59DE-3358-EE7B-A40A64DF7278}"/>
              </a:ext>
            </a:extLst>
          </p:cNvPr>
          <p:cNvSpPr>
            <a:spLocks noGrp="1"/>
          </p:cNvSpPr>
          <p:nvPr>
            <p:ph idx="1"/>
          </p:nvPr>
        </p:nvSpPr>
        <p:spPr>
          <a:xfrm>
            <a:off x="225633" y="1828800"/>
            <a:ext cx="11798135" cy="4466009"/>
          </a:xfrm>
        </p:spPr>
        <p:txBody>
          <a:bodyPr>
            <a:normAutofit/>
          </a:bodyPr>
          <a:lstStyle/>
          <a:p>
            <a:r>
              <a:rPr lang="en-US" dirty="0"/>
              <a:t>There is a strong consensus that things need to change</a:t>
            </a:r>
          </a:p>
          <a:p>
            <a:r>
              <a:rPr lang="en-US" b="0" i="0" u="none" baseline="0" dirty="0"/>
              <a:t>ONLY God’s love can bring really change</a:t>
            </a:r>
          </a:p>
          <a:p>
            <a:r>
              <a:rPr lang="en-US" b="0" i="0" u="none" baseline="0" dirty="0"/>
              <a:t>But it’s much easier</a:t>
            </a:r>
          </a:p>
        </p:txBody>
      </p:sp>
    </p:spTree>
    <p:extLst>
      <p:ext uri="{BB962C8B-B14F-4D97-AF65-F5344CB8AC3E}">
        <p14:creationId xmlns:p14="http://schemas.microsoft.com/office/powerpoint/2010/main" val="316639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0440E1-6545-754A-82AB-4E6E1D408E0F}"/>
              </a:ext>
            </a:extLst>
          </p:cNvPr>
          <p:cNvSpPr>
            <a:spLocks noGrp="1"/>
          </p:cNvSpPr>
          <p:nvPr>
            <p:ph type="title"/>
          </p:nvPr>
        </p:nvSpPr>
        <p:spPr/>
        <p:txBody>
          <a:bodyPr/>
          <a:lstStyle/>
          <a:p>
            <a:r>
              <a:rPr lang="en-US" b="1" dirty="0"/>
              <a:t>1 Corinthians 13:13 (NASB95) </a:t>
            </a:r>
            <a:endParaRPr lang="en-US" dirty="0"/>
          </a:p>
        </p:txBody>
      </p:sp>
      <p:sp>
        <p:nvSpPr>
          <p:cNvPr id="3" name="Content Placeholder 2">
            <a:extLst>
              <a:ext uri="{FF2B5EF4-FFF2-40B4-BE49-F238E27FC236}">
                <a16:creationId xmlns:a16="http://schemas.microsoft.com/office/drawing/2014/main" xmlns="" id="{C2F75A26-4DAD-31FD-2D36-0E060012DE9D}"/>
              </a:ext>
            </a:extLst>
          </p:cNvPr>
          <p:cNvSpPr>
            <a:spLocks noGrp="1"/>
          </p:cNvSpPr>
          <p:nvPr>
            <p:ph idx="1"/>
          </p:nvPr>
        </p:nvSpPr>
        <p:spPr/>
        <p:txBody>
          <a:bodyPr/>
          <a:lstStyle/>
          <a:p>
            <a:pPr marL="0" indent="0">
              <a:buNone/>
            </a:pPr>
            <a:r>
              <a:rPr lang="en-US" b="1" i="0" u="none" baseline="0" dirty="0"/>
              <a:t>13</a:t>
            </a:r>
            <a:r>
              <a:rPr lang="en-US" b="0" i="0" u="none" baseline="0" dirty="0"/>
              <a:t> But now faith, hope, love, abide these three; but the greatest of these is love.</a:t>
            </a:r>
          </a:p>
          <a:p>
            <a:pPr marL="0" indent="0">
              <a:buNone/>
            </a:pPr>
            <a:endParaRPr lang="en-US" dirty="0"/>
          </a:p>
          <a:p>
            <a:pPr marL="0" indent="0">
              <a:buNone/>
            </a:pPr>
            <a:r>
              <a:rPr lang="en-US" dirty="0"/>
              <a:t>Faith releases the power of God’s love to change your life</a:t>
            </a:r>
          </a:p>
          <a:p>
            <a:pPr marL="0" indent="0">
              <a:buNone/>
            </a:pPr>
            <a:r>
              <a:rPr lang="en-US" dirty="0"/>
              <a:t>Hope gives you the courage to give all of yourself to others</a:t>
            </a:r>
          </a:p>
          <a:p>
            <a:pPr marL="0" indent="0">
              <a:buNone/>
            </a:pPr>
            <a:r>
              <a:rPr lang="en-US" dirty="0"/>
              <a:t>The love of God released in you can change the world</a:t>
            </a:r>
          </a:p>
        </p:txBody>
      </p:sp>
    </p:spTree>
    <p:extLst>
      <p:ext uri="{BB962C8B-B14F-4D97-AF65-F5344CB8AC3E}">
        <p14:creationId xmlns:p14="http://schemas.microsoft.com/office/powerpoint/2010/main" val="91250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550889-0E57-F7FF-7B21-B98B34C4DBE3}"/>
              </a:ext>
            </a:extLst>
          </p:cNvPr>
          <p:cNvSpPr>
            <a:spLocks noGrp="1"/>
          </p:cNvSpPr>
          <p:nvPr>
            <p:ph type="title"/>
          </p:nvPr>
        </p:nvSpPr>
        <p:spPr/>
        <p:txBody>
          <a:bodyPr/>
          <a:lstStyle/>
          <a:p>
            <a:r>
              <a:rPr lang="en-US" dirty="0"/>
              <a:t>Next Week</a:t>
            </a:r>
          </a:p>
        </p:txBody>
      </p:sp>
      <p:sp>
        <p:nvSpPr>
          <p:cNvPr id="3" name="Content Placeholder 2">
            <a:extLst>
              <a:ext uri="{FF2B5EF4-FFF2-40B4-BE49-F238E27FC236}">
                <a16:creationId xmlns:a16="http://schemas.microsoft.com/office/drawing/2014/main" xmlns="" id="{C84ED5D2-8DB9-5D92-CEFA-301C9ED1B895}"/>
              </a:ext>
            </a:extLst>
          </p:cNvPr>
          <p:cNvSpPr>
            <a:spLocks noGrp="1"/>
          </p:cNvSpPr>
          <p:nvPr>
            <p:ph idx="1"/>
          </p:nvPr>
        </p:nvSpPr>
        <p:spPr/>
        <p:txBody>
          <a:bodyPr/>
          <a:lstStyle/>
          <a:p>
            <a:r>
              <a:rPr lang="en-US" dirty="0"/>
              <a:t>1 Cor 15- Why a literal resurrection of Christ is essential </a:t>
            </a:r>
          </a:p>
          <a:p>
            <a:endParaRPr lang="en-US" dirty="0"/>
          </a:p>
        </p:txBody>
      </p:sp>
    </p:spTree>
    <p:extLst>
      <p:ext uri="{BB962C8B-B14F-4D97-AF65-F5344CB8AC3E}">
        <p14:creationId xmlns:p14="http://schemas.microsoft.com/office/powerpoint/2010/main" val="1941367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a:t>Problems in the Corinth</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Solutions</a:t>
            </a:r>
          </a:p>
          <a:p>
            <a:pPr lvl="1" eaLnBrk="1" hangingPunct="1"/>
            <a:r>
              <a:rPr lang="en-US" altLang="en-US" sz="4000" dirty="0"/>
              <a:t>Outward focus</a:t>
            </a:r>
          </a:p>
          <a:p>
            <a:pPr lvl="1" eaLnBrk="1" hangingPunct="1"/>
            <a:r>
              <a:rPr lang="en-US" altLang="en-US" sz="4000" dirty="0"/>
              <a:t>Sacrificing rights for others</a:t>
            </a:r>
          </a:p>
          <a:p>
            <a:pPr lvl="1" eaLnBrk="1" hangingPunct="1"/>
            <a:r>
              <a:rPr lang="en-US" altLang="en-US" sz="4000" dirty="0"/>
              <a:t>Learning from other’s mistakes</a:t>
            </a:r>
          </a:p>
          <a:p>
            <a:pPr lvl="1" eaLnBrk="1" hangingPunct="1"/>
            <a:r>
              <a:rPr lang="en-US" altLang="en-US" sz="4000" dirty="0"/>
              <a:t>Having roles within the community</a:t>
            </a:r>
          </a:p>
          <a:p>
            <a:pPr eaLnBrk="1" hangingPunct="1">
              <a:buFont typeface="Wingdings" panose="05000000000000000000" pitchFamily="2" charset="2"/>
              <a:buNone/>
            </a:pPr>
            <a:endParaRPr lang="en-US" altLang="en-US" sz="43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a:t>Problems in the Corinth</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Solutions</a:t>
            </a:r>
          </a:p>
          <a:p>
            <a:pPr lvl="1" eaLnBrk="1" hangingPunct="1"/>
            <a:r>
              <a:rPr lang="en-US" altLang="en-US" sz="4000" dirty="0"/>
              <a:t>Understanding your gifts</a:t>
            </a:r>
          </a:p>
          <a:p>
            <a:pPr lvl="1" eaLnBrk="1" hangingPunct="1"/>
            <a:r>
              <a:rPr lang="en-US" altLang="en-US" sz="4000" dirty="0"/>
              <a:t>Serving others</a:t>
            </a:r>
          </a:p>
          <a:p>
            <a:pPr eaLnBrk="1" hangingPunct="1">
              <a:buFont typeface="Wingdings" panose="05000000000000000000" pitchFamily="2" charset="2"/>
              <a:buNone/>
            </a:pPr>
            <a:endParaRPr lang="en-US" altLang="en-US" sz="4300" dirty="0"/>
          </a:p>
        </p:txBody>
      </p:sp>
    </p:spTree>
    <p:extLst>
      <p:ext uri="{BB962C8B-B14F-4D97-AF65-F5344CB8AC3E}">
        <p14:creationId xmlns:p14="http://schemas.microsoft.com/office/powerpoint/2010/main" val="353024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D74B7-C474-0D6A-AD22-2B2749FD58EB}"/>
              </a:ext>
            </a:extLst>
          </p:cNvPr>
          <p:cNvSpPr>
            <a:spLocks noGrp="1"/>
          </p:cNvSpPr>
          <p:nvPr>
            <p:ph type="title"/>
          </p:nvPr>
        </p:nvSpPr>
        <p:spPr/>
        <p:txBody>
          <a:bodyPr/>
          <a:lstStyle/>
          <a:p>
            <a:r>
              <a:rPr lang="en-US" dirty="0"/>
              <a:t>LOVE</a:t>
            </a:r>
          </a:p>
        </p:txBody>
      </p:sp>
      <p:sp>
        <p:nvSpPr>
          <p:cNvPr id="3" name="Content Placeholder 2">
            <a:extLst>
              <a:ext uri="{FF2B5EF4-FFF2-40B4-BE49-F238E27FC236}">
                <a16:creationId xmlns:a16="http://schemas.microsoft.com/office/drawing/2014/main" xmlns="" id="{03B811DF-5045-F9DA-418E-18C9DDC0ACC9}"/>
              </a:ext>
            </a:extLst>
          </p:cNvPr>
          <p:cNvSpPr>
            <a:spLocks noGrp="1"/>
          </p:cNvSpPr>
          <p:nvPr>
            <p:ph idx="1"/>
          </p:nvPr>
        </p:nvSpPr>
        <p:spPr/>
        <p:txBody>
          <a:bodyPr>
            <a:normAutofit/>
          </a:bodyPr>
          <a:lstStyle/>
          <a:p>
            <a:r>
              <a:rPr lang="en-US" sz="4400" dirty="0"/>
              <a:t>What is love?</a:t>
            </a:r>
          </a:p>
          <a:p>
            <a:pPr lvl="1"/>
            <a:r>
              <a:rPr lang="en-US" sz="3800" dirty="0"/>
              <a:t>Desire?</a:t>
            </a:r>
          </a:p>
          <a:p>
            <a:pPr lvl="1"/>
            <a:r>
              <a:rPr lang="en-US" sz="3800" dirty="0"/>
              <a:t>Affection?</a:t>
            </a:r>
          </a:p>
          <a:p>
            <a:pPr lvl="1"/>
            <a:r>
              <a:rPr lang="en-US" sz="3800" dirty="0"/>
              <a:t>Commitment?</a:t>
            </a:r>
          </a:p>
          <a:p>
            <a:pPr lvl="1"/>
            <a:r>
              <a:rPr lang="en-US" sz="3800" dirty="0"/>
              <a:t>Lust?	</a:t>
            </a:r>
          </a:p>
        </p:txBody>
      </p:sp>
    </p:spTree>
    <p:extLst>
      <p:ext uri="{BB962C8B-B14F-4D97-AF65-F5344CB8AC3E}">
        <p14:creationId xmlns:p14="http://schemas.microsoft.com/office/powerpoint/2010/main" val="291298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D74B7-C474-0D6A-AD22-2B2749FD58EB}"/>
              </a:ext>
            </a:extLst>
          </p:cNvPr>
          <p:cNvSpPr>
            <a:spLocks noGrp="1"/>
          </p:cNvSpPr>
          <p:nvPr>
            <p:ph type="title"/>
          </p:nvPr>
        </p:nvSpPr>
        <p:spPr/>
        <p:txBody>
          <a:bodyPr/>
          <a:lstStyle/>
          <a:p>
            <a:r>
              <a:rPr lang="en-US" dirty="0"/>
              <a:t>LOVE</a:t>
            </a:r>
          </a:p>
        </p:txBody>
      </p:sp>
      <p:sp>
        <p:nvSpPr>
          <p:cNvPr id="3" name="Content Placeholder 2">
            <a:extLst>
              <a:ext uri="{FF2B5EF4-FFF2-40B4-BE49-F238E27FC236}">
                <a16:creationId xmlns:a16="http://schemas.microsoft.com/office/drawing/2014/main" xmlns="" id="{03B811DF-5045-F9DA-418E-18C9DDC0ACC9}"/>
              </a:ext>
            </a:extLst>
          </p:cNvPr>
          <p:cNvSpPr>
            <a:spLocks noGrp="1"/>
          </p:cNvSpPr>
          <p:nvPr>
            <p:ph idx="1"/>
          </p:nvPr>
        </p:nvSpPr>
        <p:spPr/>
        <p:txBody>
          <a:bodyPr>
            <a:normAutofit/>
          </a:bodyPr>
          <a:lstStyle/>
          <a:p>
            <a:r>
              <a:rPr lang="en-US" sz="4400" dirty="0"/>
              <a:t>What is love?</a:t>
            </a:r>
          </a:p>
          <a:p>
            <a:pPr lvl="1"/>
            <a:r>
              <a:rPr lang="en-US" sz="3800" dirty="0"/>
              <a:t>Everyone wants/needs it</a:t>
            </a:r>
          </a:p>
          <a:p>
            <a:pPr lvl="1"/>
            <a:r>
              <a:rPr lang="en-US" sz="3800" dirty="0"/>
              <a:t>Different people define it in different ways</a:t>
            </a:r>
          </a:p>
        </p:txBody>
      </p:sp>
      <p:pic>
        <p:nvPicPr>
          <p:cNvPr id="4" name="Picture 3">
            <a:extLst>
              <a:ext uri="{FF2B5EF4-FFF2-40B4-BE49-F238E27FC236}">
                <a16:creationId xmlns:a16="http://schemas.microsoft.com/office/drawing/2014/main" xmlns="" id="{B4F9C1DA-FBF0-DDA6-6CD0-FC28304C15C3}"/>
              </a:ext>
            </a:extLst>
          </p:cNvPr>
          <p:cNvPicPr>
            <a:picLocks noChangeAspect="1"/>
          </p:cNvPicPr>
          <p:nvPr/>
        </p:nvPicPr>
        <p:blipFill>
          <a:blip r:embed="rId2"/>
          <a:stretch>
            <a:fillRect/>
          </a:stretch>
        </p:blipFill>
        <p:spPr>
          <a:xfrm>
            <a:off x="72342" y="1719043"/>
            <a:ext cx="11894025" cy="2743200"/>
          </a:xfrm>
          <a:prstGeom prst="rect">
            <a:avLst/>
          </a:prstGeom>
        </p:spPr>
      </p:pic>
    </p:spTree>
    <p:extLst>
      <p:ext uri="{BB962C8B-B14F-4D97-AF65-F5344CB8AC3E}">
        <p14:creationId xmlns:p14="http://schemas.microsoft.com/office/powerpoint/2010/main" val="127872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D74B7-C474-0D6A-AD22-2B2749FD58EB}"/>
              </a:ext>
            </a:extLst>
          </p:cNvPr>
          <p:cNvSpPr>
            <a:spLocks noGrp="1"/>
          </p:cNvSpPr>
          <p:nvPr>
            <p:ph type="title"/>
          </p:nvPr>
        </p:nvSpPr>
        <p:spPr/>
        <p:txBody>
          <a:bodyPr/>
          <a:lstStyle/>
          <a:p>
            <a:r>
              <a:rPr lang="en-US" dirty="0"/>
              <a:t>LOVE</a:t>
            </a:r>
          </a:p>
        </p:txBody>
      </p:sp>
      <p:sp>
        <p:nvSpPr>
          <p:cNvPr id="3" name="Content Placeholder 2">
            <a:extLst>
              <a:ext uri="{FF2B5EF4-FFF2-40B4-BE49-F238E27FC236}">
                <a16:creationId xmlns:a16="http://schemas.microsoft.com/office/drawing/2014/main" xmlns="" id="{03B811DF-5045-F9DA-418E-18C9DDC0ACC9}"/>
              </a:ext>
            </a:extLst>
          </p:cNvPr>
          <p:cNvSpPr>
            <a:spLocks noGrp="1"/>
          </p:cNvSpPr>
          <p:nvPr>
            <p:ph idx="1"/>
          </p:nvPr>
        </p:nvSpPr>
        <p:spPr/>
        <p:txBody>
          <a:bodyPr>
            <a:normAutofit/>
          </a:bodyPr>
          <a:lstStyle/>
          <a:p>
            <a:r>
              <a:rPr lang="en-US" sz="4400" dirty="0"/>
              <a:t>What is love?	</a:t>
            </a:r>
          </a:p>
          <a:p>
            <a:pPr marL="0" indent="0">
              <a:buNone/>
            </a:pPr>
            <a:r>
              <a:rPr lang="en-US" b="1" dirty="0"/>
              <a:t>Agape </a:t>
            </a:r>
            <a:r>
              <a:rPr lang="en-US" dirty="0"/>
              <a:t>(</a:t>
            </a:r>
            <a:r>
              <a:rPr lang="en-US" dirty="0" err="1"/>
              <a:t>ἀγά</a:t>
            </a:r>
            <a:r>
              <a:rPr lang="en-US" dirty="0"/>
              <a:t>πη): selfless, unconditional love. </a:t>
            </a:r>
          </a:p>
          <a:p>
            <a:pPr marL="0" indent="0">
              <a:buNone/>
            </a:pPr>
            <a:r>
              <a:rPr lang="en-US" b="1" dirty="0"/>
              <a:t>Eros</a:t>
            </a:r>
            <a:r>
              <a:rPr lang="en-US" dirty="0"/>
              <a:t> (</a:t>
            </a:r>
            <a:r>
              <a:rPr lang="en-US" dirty="0" err="1"/>
              <a:t>ἔρως</a:t>
            </a:r>
            <a:r>
              <a:rPr lang="en-US" dirty="0"/>
              <a:t>): Named after the Greek god of love and desire, </a:t>
            </a:r>
          </a:p>
          <a:p>
            <a:pPr marL="0" indent="0">
              <a:buNone/>
            </a:pPr>
            <a:r>
              <a:rPr lang="en-US" b="1" dirty="0"/>
              <a:t>Philia</a:t>
            </a:r>
            <a:r>
              <a:rPr lang="en-US" dirty="0"/>
              <a:t> (</a:t>
            </a:r>
            <a:r>
              <a:rPr lang="en-US" dirty="0" err="1"/>
              <a:t>φιλί</a:t>
            </a:r>
            <a:r>
              <a:rPr lang="en-US" dirty="0"/>
              <a:t>α): Often translated as "friendship" or "affection,“</a:t>
            </a:r>
          </a:p>
          <a:p>
            <a:pPr marL="0" indent="0">
              <a:buNone/>
            </a:pPr>
            <a:r>
              <a:rPr lang="en-US" b="1" dirty="0"/>
              <a:t>Storge</a:t>
            </a:r>
            <a:r>
              <a:rPr lang="en-US" dirty="0"/>
              <a:t> (στοργή): The natural affection one feels for family. </a:t>
            </a:r>
          </a:p>
        </p:txBody>
      </p:sp>
    </p:spTree>
    <p:extLst>
      <p:ext uri="{BB962C8B-B14F-4D97-AF65-F5344CB8AC3E}">
        <p14:creationId xmlns:p14="http://schemas.microsoft.com/office/powerpoint/2010/main" val="405695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D74B7-C474-0D6A-AD22-2B2749FD58EB}"/>
              </a:ext>
            </a:extLst>
          </p:cNvPr>
          <p:cNvSpPr>
            <a:spLocks noGrp="1"/>
          </p:cNvSpPr>
          <p:nvPr>
            <p:ph type="title"/>
          </p:nvPr>
        </p:nvSpPr>
        <p:spPr/>
        <p:txBody>
          <a:bodyPr/>
          <a:lstStyle/>
          <a:p>
            <a:r>
              <a:rPr lang="en-US" dirty="0"/>
              <a:t>LOVE</a:t>
            </a:r>
          </a:p>
        </p:txBody>
      </p:sp>
      <p:sp>
        <p:nvSpPr>
          <p:cNvPr id="3" name="Content Placeholder 2">
            <a:extLst>
              <a:ext uri="{FF2B5EF4-FFF2-40B4-BE49-F238E27FC236}">
                <a16:creationId xmlns:a16="http://schemas.microsoft.com/office/drawing/2014/main" xmlns="" id="{03B811DF-5045-F9DA-418E-18C9DDC0ACC9}"/>
              </a:ext>
            </a:extLst>
          </p:cNvPr>
          <p:cNvSpPr>
            <a:spLocks noGrp="1"/>
          </p:cNvSpPr>
          <p:nvPr>
            <p:ph idx="1"/>
          </p:nvPr>
        </p:nvSpPr>
        <p:spPr/>
        <p:txBody>
          <a:bodyPr>
            <a:normAutofit/>
          </a:bodyPr>
          <a:lstStyle/>
          <a:p>
            <a:r>
              <a:rPr lang="en-US" sz="4400" dirty="0"/>
              <a:t>What is Biblical love?	</a:t>
            </a:r>
          </a:p>
          <a:p>
            <a:pPr marL="0" indent="0">
              <a:buNone/>
            </a:pPr>
            <a:endParaRPr lang="en-US" sz="4400" dirty="0"/>
          </a:p>
        </p:txBody>
      </p:sp>
      <p:sp>
        <p:nvSpPr>
          <p:cNvPr id="5" name="TextBox 4">
            <a:extLst>
              <a:ext uri="{FF2B5EF4-FFF2-40B4-BE49-F238E27FC236}">
                <a16:creationId xmlns:a16="http://schemas.microsoft.com/office/drawing/2014/main" xmlns="" id="{64BD0D39-001A-D455-30E8-1D4443EC5B0E}"/>
              </a:ext>
            </a:extLst>
          </p:cNvPr>
          <p:cNvSpPr txBox="1"/>
          <p:nvPr/>
        </p:nvSpPr>
        <p:spPr>
          <a:xfrm>
            <a:off x="5105400" y="1173137"/>
            <a:ext cx="1981200" cy="107721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r>
              <a:rPr lang="en-US" sz="3200" b="1" dirty="0"/>
              <a:t>Agape </a:t>
            </a:r>
            <a:r>
              <a:rPr lang="en-US" sz="3200" dirty="0"/>
              <a:t>(</a:t>
            </a:r>
            <a:r>
              <a:rPr lang="en-US" sz="3200" dirty="0" err="1"/>
              <a:t>ἀγά</a:t>
            </a:r>
            <a:r>
              <a:rPr lang="en-US" sz="3200" dirty="0"/>
              <a:t>πη): </a:t>
            </a:r>
          </a:p>
        </p:txBody>
      </p:sp>
      <p:cxnSp>
        <p:nvCxnSpPr>
          <p:cNvPr id="7" name="Straight Arrow Connector 6">
            <a:extLst>
              <a:ext uri="{FF2B5EF4-FFF2-40B4-BE49-F238E27FC236}">
                <a16:creationId xmlns:a16="http://schemas.microsoft.com/office/drawing/2014/main" xmlns="" id="{F590701A-0E31-8EA7-F69E-440C8B60371E}"/>
              </a:ext>
            </a:extLst>
          </p:cNvPr>
          <p:cNvCxnSpPr>
            <a:cxnSpLocks/>
          </p:cNvCxnSpPr>
          <p:nvPr/>
        </p:nvCxnSpPr>
        <p:spPr>
          <a:xfrm flipH="1">
            <a:off x="4191000" y="2282145"/>
            <a:ext cx="1371600" cy="175645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xmlns="" id="{719C55A6-157C-4661-2114-C1F717860C8F}"/>
              </a:ext>
            </a:extLst>
          </p:cNvPr>
          <p:cNvCxnSpPr>
            <a:cxnSpLocks/>
          </p:cNvCxnSpPr>
          <p:nvPr/>
        </p:nvCxnSpPr>
        <p:spPr>
          <a:xfrm>
            <a:off x="5943600" y="2362200"/>
            <a:ext cx="3962400" cy="16002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39A3F22A-9C9E-653D-7F4F-72F8FC7E53AA}"/>
              </a:ext>
            </a:extLst>
          </p:cNvPr>
          <p:cNvCxnSpPr>
            <a:cxnSpLocks/>
          </p:cNvCxnSpPr>
          <p:nvPr/>
        </p:nvCxnSpPr>
        <p:spPr>
          <a:xfrm flipH="1">
            <a:off x="5638800" y="2272692"/>
            <a:ext cx="68424" cy="230832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xmlns="" id="{A1255FED-E28E-03A8-DA43-92D5E5A7040B}"/>
              </a:ext>
            </a:extLst>
          </p:cNvPr>
          <p:cNvSpPr txBox="1"/>
          <p:nvPr/>
        </p:nvSpPr>
        <p:spPr>
          <a:xfrm>
            <a:off x="281196" y="3227316"/>
            <a:ext cx="10920204" cy="2308324"/>
          </a:xfrm>
          <a:prstGeom prst="rect">
            <a:avLst/>
          </a:prstGeom>
          <a:noFill/>
        </p:spPr>
        <p:txBody>
          <a:bodyPr wrap="square">
            <a:spAutoFit/>
          </a:bodyPr>
          <a:lstStyle/>
          <a:p>
            <a:pPr marL="0" indent="0">
              <a:buNone/>
            </a:pPr>
            <a:r>
              <a:rPr lang="en-US" sz="3600" b="1" dirty="0"/>
              <a:t>1 John 4:16 (NASB95) — </a:t>
            </a:r>
            <a:r>
              <a:rPr lang="en-US" sz="3600" b="1" i="0" u="none" baseline="0" dirty="0"/>
              <a:t>16</a:t>
            </a:r>
            <a:r>
              <a:rPr lang="en-US" sz="3600" b="0" i="0" u="none" baseline="0" dirty="0"/>
              <a:t> We have come to know and have believed the love which God has for us. God is love, and the one who abides in love abides in God, and God abides in him.</a:t>
            </a:r>
          </a:p>
        </p:txBody>
      </p:sp>
    </p:spTree>
    <p:extLst>
      <p:ext uri="{BB962C8B-B14F-4D97-AF65-F5344CB8AC3E}">
        <p14:creationId xmlns:p14="http://schemas.microsoft.com/office/powerpoint/2010/main" val="36757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par>
                                <p:cTn id="12" presetID="22" presetClass="entr" presetSubtype="1" fill="hold"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up)">
                                      <p:cBhvr>
                                        <p:cTn id="14" dur="500"/>
                                        <p:tgtEl>
                                          <p:spTgt spid="11"/>
                                        </p:tgtEl>
                                      </p:cBhvr>
                                    </p:animEffect>
                                  </p:childTnLst>
                                </p:cTn>
                              </p:par>
                              <p:par>
                                <p:cTn id="15" presetID="22" presetClass="entr" presetSubtype="1"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up)">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D74B7-C474-0D6A-AD22-2B2749FD58EB}"/>
              </a:ext>
            </a:extLst>
          </p:cNvPr>
          <p:cNvSpPr>
            <a:spLocks noGrp="1"/>
          </p:cNvSpPr>
          <p:nvPr>
            <p:ph type="title"/>
          </p:nvPr>
        </p:nvSpPr>
        <p:spPr/>
        <p:txBody>
          <a:bodyPr/>
          <a:lstStyle/>
          <a:p>
            <a:r>
              <a:rPr lang="en-US" dirty="0"/>
              <a:t>LOVE</a:t>
            </a:r>
          </a:p>
        </p:txBody>
      </p:sp>
      <p:sp>
        <p:nvSpPr>
          <p:cNvPr id="3" name="Content Placeholder 2">
            <a:extLst>
              <a:ext uri="{FF2B5EF4-FFF2-40B4-BE49-F238E27FC236}">
                <a16:creationId xmlns:a16="http://schemas.microsoft.com/office/drawing/2014/main" xmlns="" id="{03B811DF-5045-F9DA-418E-18C9DDC0ACC9}"/>
              </a:ext>
            </a:extLst>
          </p:cNvPr>
          <p:cNvSpPr>
            <a:spLocks noGrp="1"/>
          </p:cNvSpPr>
          <p:nvPr>
            <p:ph idx="1"/>
          </p:nvPr>
        </p:nvSpPr>
        <p:spPr/>
        <p:txBody>
          <a:bodyPr>
            <a:normAutofit/>
          </a:bodyPr>
          <a:lstStyle/>
          <a:p>
            <a:r>
              <a:rPr lang="en-US" sz="4400" dirty="0"/>
              <a:t>What is Biblical love? </a:t>
            </a:r>
          </a:p>
          <a:p>
            <a:pPr marL="0" indent="0">
              <a:buNone/>
            </a:pPr>
            <a:r>
              <a:rPr lang="en-US" dirty="0"/>
              <a:t>John 3:16 (NASB95) — 16 “For God so loved the world, that He gave His only begotten Son, that whoever believes in Him shall not perish, but have eternal life.</a:t>
            </a:r>
          </a:p>
          <a:p>
            <a:pPr marL="0" indent="0">
              <a:buNone/>
            </a:pPr>
            <a:endParaRPr lang="en-US" sz="4400" dirty="0"/>
          </a:p>
        </p:txBody>
      </p:sp>
      <p:sp>
        <p:nvSpPr>
          <p:cNvPr id="5" name="TextBox 4">
            <a:extLst>
              <a:ext uri="{FF2B5EF4-FFF2-40B4-BE49-F238E27FC236}">
                <a16:creationId xmlns:a16="http://schemas.microsoft.com/office/drawing/2014/main" xmlns="" id="{64BD0D39-001A-D455-30E8-1D4443EC5B0E}"/>
              </a:ext>
            </a:extLst>
          </p:cNvPr>
          <p:cNvSpPr txBox="1"/>
          <p:nvPr/>
        </p:nvSpPr>
        <p:spPr>
          <a:xfrm>
            <a:off x="5105400" y="1173137"/>
            <a:ext cx="1981200" cy="107721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r>
              <a:rPr lang="en-US" sz="3200" b="1" dirty="0"/>
              <a:t>Agape </a:t>
            </a:r>
            <a:r>
              <a:rPr lang="en-US" sz="3200" dirty="0"/>
              <a:t>(</a:t>
            </a:r>
            <a:r>
              <a:rPr lang="en-US" sz="3200" dirty="0" err="1"/>
              <a:t>ἀγά</a:t>
            </a:r>
            <a:r>
              <a:rPr lang="en-US" sz="3200" dirty="0"/>
              <a:t>πη): </a:t>
            </a:r>
          </a:p>
        </p:txBody>
      </p:sp>
      <p:cxnSp>
        <p:nvCxnSpPr>
          <p:cNvPr id="9" name="Straight Arrow Connector 8">
            <a:extLst>
              <a:ext uri="{FF2B5EF4-FFF2-40B4-BE49-F238E27FC236}">
                <a16:creationId xmlns:a16="http://schemas.microsoft.com/office/drawing/2014/main" xmlns="" id="{719C55A6-157C-4661-2114-C1F717860C8F}"/>
              </a:ext>
            </a:extLst>
          </p:cNvPr>
          <p:cNvCxnSpPr>
            <a:cxnSpLocks/>
          </p:cNvCxnSpPr>
          <p:nvPr/>
        </p:nvCxnSpPr>
        <p:spPr>
          <a:xfrm>
            <a:off x="5715000" y="2249488"/>
            <a:ext cx="1828800" cy="110331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472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docProps/app.xml><?xml version="1.0" encoding="utf-8"?>
<Properties xmlns="http://schemas.openxmlformats.org/officeDocument/2006/extended-properties" xmlns:vt="http://schemas.openxmlformats.org/officeDocument/2006/docPropsVTypes">
  <Template>new dwell</Template>
  <TotalTime>2457</TotalTime>
  <Words>826</Words>
  <Application>Microsoft Office PowerPoint</Application>
  <PresentationFormat>Widescreen</PresentationFormat>
  <Paragraphs>105</Paragraphs>
  <Slides>24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Lao UI</vt:lpstr>
      <vt:lpstr>Trebuchet MS</vt:lpstr>
      <vt:lpstr>Tw Cen MT</vt:lpstr>
      <vt:lpstr>Wingdings</vt:lpstr>
      <vt:lpstr>Dwell-Theme</vt:lpstr>
      <vt:lpstr>Dwell-Light-Theme</vt:lpstr>
      <vt:lpstr>1 Corinthians 13</vt:lpstr>
      <vt:lpstr>Problems in the Corinth</vt:lpstr>
      <vt:lpstr>Problems in the Corinth</vt:lpstr>
      <vt:lpstr>Problems in the Corinth</vt:lpstr>
      <vt:lpstr>LOVE</vt:lpstr>
      <vt:lpstr>LOVE</vt:lpstr>
      <vt:lpstr>LOVE</vt:lpstr>
      <vt:lpstr>LOVE</vt:lpstr>
      <vt:lpstr>LOVE</vt:lpstr>
      <vt:lpstr>LOVE</vt:lpstr>
      <vt:lpstr>1 Corinthians 13:1–13 (NASB95) </vt:lpstr>
      <vt:lpstr>Love is the heart of the Christian faith</vt:lpstr>
      <vt:lpstr>Love is the heart of the Christian faith</vt:lpstr>
      <vt:lpstr>Love as the definitive attribute of God</vt:lpstr>
      <vt:lpstr>1 Corinthians 13:1–13 (NASB95)</vt:lpstr>
      <vt:lpstr>1 Corinthians 13:1–13 (NASB95) </vt:lpstr>
      <vt:lpstr>1 Corinthians 13:1–13 (NASB95) </vt:lpstr>
      <vt:lpstr>Love is the opposite of selfishness</vt:lpstr>
      <vt:lpstr>Love is Spiritual and Emotional maturity</vt:lpstr>
      <vt:lpstr>1 Corinthians 13:1–13 (NASB95) </vt:lpstr>
      <vt:lpstr>Love is spiritual and emotional Maturity</vt:lpstr>
      <vt:lpstr>Love is spiritual and emotional Maturity</vt:lpstr>
      <vt:lpstr>1 Corinthians 13:13 (NASB95) </vt:lpstr>
      <vt:lpstr>Next Week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12</dc:title>
  <dc:creator>Ryan Lowery</dc:creator>
  <cp:lastModifiedBy>DoddH</cp:lastModifiedBy>
  <cp:revision>32</cp:revision>
  <dcterms:created xsi:type="dcterms:W3CDTF">2010-05-22T15:09:58Z</dcterms:created>
  <dcterms:modified xsi:type="dcterms:W3CDTF">2023-06-29T14:40:18Z</dcterms:modified>
</cp:coreProperties>
</file>