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21"/>
  </p:notesMasterIdLst>
  <p:sldIdLst>
    <p:sldId id="257" r:id="rId2"/>
    <p:sldId id="641" r:id="rId3"/>
    <p:sldId id="643" r:id="rId4"/>
    <p:sldId id="648" r:id="rId5"/>
    <p:sldId id="649" r:id="rId6"/>
    <p:sldId id="650" r:id="rId7"/>
    <p:sldId id="651" r:id="rId8"/>
    <p:sldId id="652" r:id="rId9"/>
    <p:sldId id="654" r:id="rId10"/>
    <p:sldId id="655" r:id="rId11"/>
    <p:sldId id="653" r:id="rId12"/>
    <p:sldId id="656" r:id="rId13"/>
    <p:sldId id="657" r:id="rId14"/>
    <p:sldId id="658" r:id="rId15"/>
    <p:sldId id="667" r:id="rId16"/>
    <p:sldId id="659" r:id="rId17"/>
    <p:sldId id="660" r:id="rId18"/>
    <p:sldId id="668" r:id="rId19"/>
    <p:sldId id="669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0665" autoAdjust="0"/>
    <p:restoredTop sz="94660"/>
  </p:normalViewPr>
  <p:slideViewPr>
    <p:cSldViewPr snapToGrid="0">
      <p:cViewPr varScale="1">
        <p:scale>
          <a:sx n="66" d="100"/>
          <a:sy n="66" d="100"/>
        </p:scale>
        <p:origin x="84" y="4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B60DA6-87C6-4CEC-8F80-9B83DF652A62}" type="datetimeFigureOut">
              <a:rPr lang="en-US" smtClean="0"/>
              <a:t>2/1/2023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FA5E03-0E74-44C6-87B9-F2969E20486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55033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696305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531D0AA2-F4FA-499F-A738-F0854131651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24079792"/>
      </p:ext>
    </p:extLst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118A37CC-6666-4508-A466-006D4401CBF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09141703"/>
      </p:ext>
    </p:extLst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F098BB40-330C-4DD4-83BF-D7E7DD1994B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90967681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3B410D6E-DEE6-434E-8A5C-36AF544EB629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56867088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3616A811-ED26-457D-8223-6EBA10C6E2E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16705693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52601"/>
            <a:ext cx="5384800" cy="4373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52601"/>
            <a:ext cx="5384800" cy="4373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F8F3ED38-B590-4FE0-AD16-75B8BB94834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79784039"/>
      </p:ext>
    </p:extLst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F38A72CC-0545-493C-A18E-8B6DAA65703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68995579"/>
      </p:ext>
    </p:extLst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12E0CC90-5724-4D22-8245-F2C1A36EE25A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60800510"/>
      </p:ext>
    </p:extLst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BCE3E13C-1E37-4BE7-831B-68A49B62E09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08444206"/>
      </p:ext>
    </p:extLst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5AA9D254-92B9-46D3-88F6-D0BE456B05A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64542569"/>
      </p:ext>
    </p:extLst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0585815C-196A-4621-A778-E68AA8E65C70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93390385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D4D4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752601"/>
            <a:ext cx="109728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dirty="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B339B3B-227A-4E1D-9DAC-D8A3C6F475A3}" type="slidenum"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31" name="Group 7"/>
          <p:cNvGrpSpPr>
            <a:grpSpLocks/>
          </p:cNvGrpSpPr>
          <p:nvPr userDrawn="1"/>
        </p:nvGrpSpPr>
        <p:grpSpPr bwMode="auto">
          <a:xfrm>
            <a:off x="0" y="1447800"/>
            <a:ext cx="12192000" cy="228600"/>
            <a:chOff x="0" y="864"/>
            <a:chExt cx="5760" cy="192"/>
          </a:xfrm>
        </p:grpSpPr>
        <p:sp>
          <p:nvSpPr>
            <p:cNvPr id="8200" name="Rectangle 8"/>
            <p:cNvSpPr>
              <a:spLocks noChangeArrowheads="1"/>
            </p:cNvSpPr>
            <p:nvPr userDrawn="1"/>
          </p:nvSpPr>
          <p:spPr bwMode="auto">
            <a:xfrm>
              <a:off x="0" y="864"/>
              <a:ext cx="5760" cy="192"/>
            </a:xfrm>
            <a:prstGeom prst="rect">
              <a:avLst/>
            </a:prstGeom>
            <a:solidFill>
              <a:srgbClr val="0066FF"/>
            </a:solidFill>
            <a:ln w="38100">
              <a:solidFill>
                <a:srgbClr val="EAEAEA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8201" name="Rectangle 9"/>
            <p:cNvSpPr>
              <a:spLocks noChangeArrowheads="1"/>
            </p:cNvSpPr>
            <p:nvPr userDrawn="1"/>
          </p:nvSpPr>
          <p:spPr bwMode="auto">
            <a:xfrm>
              <a:off x="0" y="864"/>
              <a:ext cx="480" cy="192"/>
            </a:xfrm>
            <a:prstGeom prst="rect">
              <a:avLst/>
            </a:prstGeom>
            <a:solidFill>
              <a:srgbClr val="FF9900"/>
            </a:solidFill>
            <a:ln w="38100">
              <a:solidFill>
                <a:srgbClr val="EAEAEA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8202" name="Rectangle 10"/>
            <p:cNvSpPr>
              <a:spLocks noChangeArrowheads="1"/>
            </p:cNvSpPr>
            <p:nvPr userDrawn="1"/>
          </p:nvSpPr>
          <p:spPr bwMode="auto">
            <a:xfrm>
              <a:off x="5280" y="864"/>
              <a:ext cx="480" cy="192"/>
            </a:xfrm>
            <a:prstGeom prst="rect">
              <a:avLst/>
            </a:prstGeom>
            <a:solidFill>
              <a:srgbClr val="FF9900"/>
            </a:solidFill>
            <a:ln w="38100">
              <a:solidFill>
                <a:srgbClr val="EAEAEA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</p:grpSp>
      <p:grpSp>
        <p:nvGrpSpPr>
          <p:cNvPr id="1032" name="Group 11"/>
          <p:cNvGrpSpPr>
            <a:grpSpLocks/>
          </p:cNvGrpSpPr>
          <p:nvPr userDrawn="1"/>
        </p:nvGrpSpPr>
        <p:grpSpPr bwMode="auto">
          <a:xfrm>
            <a:off x="0" y="6858000"/>
            <a:ext cx="12192000" cy="76200"/>
            <a:chOff x="0" y="4176"/>
            <a:chExt cx="5760" cy="144"/>
          </a:xfrm>
        </p:grpSpPr>
        <p:sp>
          <p:nvSpPr>
            <p:cNvPr id="8204" name="Rectangle 12"/>
            <p:cNvSpPr>
              <a:spLocks noChangeArrowheads="1"/>
            </p:cNvSpPr>
            <p:nvPr userDrawn="1"/>
          </p:nvSpPr>
          <p:spPr bwMode="auto">
            <a:xfrm>
              <a:off x="0" y="4176"/>
              <a:ext cx="5328" cy="144"/>
            </a:xfrm>
            <a:prstGeom prst="rect">
              <a:avLst/>
            </a:prstGeom>
            <a:solidFill>
              <a:srgbClr val="0066FF"/>
            </a:solidFill>
            <a:ln w="19050">
              <a:solidFill>
                <a:srgbClr val="EAEAEA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8205" name="Rectangle 13"/>
            <p:cNvSpPr>
              <a:spLocks noChangeArrowheads="1"/>
            </p:cNvSpPr>
            <p:nvPr userDrawn="1"/>
          </p:nvSpPr>
          <p:spPr bwMode="auto">
            <a:xfrm>
              <a:off x="0" y="4176"/>
              <a:ext cx="440" cy="144"/>
            </a:xfrm>
            <a:prstGeom prst="rect">
              <a:avLst/>
            </a:prstGeom>
            <a:solidFill>
              <a:srgbClr val="FF9900"/>
            </a:solidFill>
            <a:ln w="19050">
              <a:solidFill>
                <a:srgbClr val="EAEAEA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8206" name="Rectangle 14"/>
            <p:cNvSpPr>
              <a:spLocks noChangeArrowheads="1"/>
            </p:cNvSpPr>
            <p:nvPr userDrawn="1"/>
          </p:nvSpPr>
          <p:spPr bwMode="auto">
            <a:xfrm>
              <a:off x="5320" y="4176"/>
              <a:ext cx="440" cy="144"/>
            </a:xfrm>
            <a:prstGeom prst="rect">
              <a:avLst/>
            </a:prstGeom>
            <a:solidFill>
              <a:srgbClr val="FF9900"/>
            </a:solidFill>
            <a:ln w="19050">
              <a:solidFill>
                <a:srgbClr val="EAEAEA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52153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ipe dir="r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0C0C0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0C0C0"/>
          </a:solidFill>
          <a:effectLst>
            <a:outerShdw blurRad="38100" dist="38100" dir="2700000" algn="tl">
              <a:srgbClr val="000000"/>
            </a:outerShdw>
          </a:effectLst>
          <a:latin typeface="Trebuchet MS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0C0C0"/>
          </a:solidFill>
          <a:effectLst>
            <a:outerShdw blurRad="38100" dist="38100" dir="2700000" algn="tl">
              <a:srgbClr val="000000"/>
            </a:outerShdw>
          </a:effectLst>
          <a:latin typeface="Trebuchet MS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0C0C0"/>
          </a:solidFill>
          <a:effectLst>
            <a:outerShdw blurRad="38100" dist="38100" dir="2700000" algn="tl">
              <a:srgbClr val="000000"/>
            </a:outerShdw>
          </a:effectLst>
          <a:latin typeface="Trebuchet MS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0C0C0"/>
          </a:solidFill>
          <a:effectLst>
            <a:outerShdw blurRad="38100" dist="38100" dir="2700000" algn="tl">
              <a:srgbClr val="000000"/>
            </a:outerShdw>
          </a:effectLst>
          <a:latin typeface="Trebuchet MS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rgbClr val="C0C0C0"/>
          </a:solidFill>
          <a:effectLst>
            <a:outerShdw blurRad="38100" dist="38100" dir="2700000" algn="tl">
              <a:srgbClr val="000000"/>
            </a:outerShdw>
          </a:effectLst>
          <a:latin typeface="Trebuchet M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rgbClr val="C0C0C0"/>
          </a:solidFill>
          <a:effectLst>
            <a:outerShdw blurRad="38100" dist="38100" dir="2700000" algn="tl">
              <a:srgbClr val="000000"/>
            </a:outerShdw>
          </a:effectLst>
          <a:latin typeface="Trebuchet M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rgbClr val="C0C0C0"/>
          </a:solidFill>
          <a:effectLst>
            <a:outerShdw blurRad="38100" dist="38100" dir="2700000" algn="tl">
              <a:srgbClr val="000000"/>
            </a:outerShdw>
          </a:effectLst>
          <a:latin typeface="Trebuchet M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rgbClr val="C0C0C0"/>
          </a:solidFill>
          <a:effectLst>
            <a:outerShdw blurRad="38100" dist="38100" dir="2700000" algn="tl">
              <a:srgbClr val="000000"/>
            </a:outerShdw>
          </a:effectLst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32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1"/>
            <a:ext cx="12192024" cy="685800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86333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Luke 2:25-38</a:t>
            </a:r>
            <a:br>
              <a:rPr lang="en-US" sz="4400" dirty="0"/>
            </a:br>
            <a:r>
              <a:rPr lang="en-US" sz="4400" dirty="0"/>
              <a:t>Simeon &amp; Anna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WHAT WE LEARN ABOUT </a:t>
            </a:r>
            <a:r>
              <a:rPr lang="en-US" sz="4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SIMEON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&amp; ANNA</a:t>
            </a:r>
            <a:endParaRPr lang="en-US" sz="4000" b="0" dirty="0">
              <a:effectLst/>
              <a:cs typeface="Times New Roman" pitchFamily="18" charset="0"/>
            </a:endParaRPr>
          </a:p>
          <a:p>
            <a:pPr marL="1028700" lvl="1" indent="-571500" eaLnBrk="1" hangingPunct="1">
              <a:lnSpc>
                <a:spcPct val="70000"/>
              </a:lnSpc>
              <a:spcBef>
                <a:spcPts val="1440"/>
              </a:spcBef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cs typeface="Times New Roman" pitchFamily="18" charset="0"/>
              </a:rPr>
              <a:t>He is an OT believer</a:t>
            </a:r>
          </a:p>
          <a:p>
            <a:pPr marL="1028700" lvl="1" indent="-571500" eaLnBrk="1" hangingPunct="1">
              <a:lnSpc>
                <a:spcPct val="70000"/>
              </a:lnSpc>
              <a:spcBef>
                <a:spcPts val="1440"/>
              </a:spcBef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cs typeface="Times New Roman" pitchFamily="18" charset="0"/>
              </a:rPr>
              <a:t>He is a senior citizen</a:t>
            </a:r>
          </a:p>
          <a:p>
            <a:pPr marL="1028700" lvl="1" indent="-571500" eaLnBrk="1" hangingPunct="1">
              <a:lnSpc>
                <a:spcPct val="70000"/>
              </a:lnSpc>
              <a:spcBef>
                <a:spcPts val="1440"/>
              </a:spcBef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cs typeface="Times New Roman" pitchFamily="18" charset="0"/>
              </a:rPr>
              <a:t>The Holy Spirit is “upon” him</a:t>
            </a: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xmlns="" id="{9B9AF9FC-706F-45E1-8CE5-C57BBF6B99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200" y="5109627"/>
            <a:ext cx="11785600" cy="173380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2:25</a:t>
            </a:r>
            <a:r>
              <a:rPr lang="en-US" sz="3200" dirty="0"/>
              <a:t> . . . and the Holy Spirit was upon him. </a:t>
            </a:r>
            <a:r>
              <a:rPr lang="en-US" sz="3200" baseline="30000" dirty="0"/>
              <a:t>26</a:t>
            </a:r>
            <a:r>
              <a:rPr lang="en-US" sz="3200" dirty="0"/>
              <a:t> And it had been revealed to him by the Holy Spirit that he would not see death before he had seen the Lord’s Christ. </a:t>
            </a:r>
            <a:r>
              <a:rPr lang="en-US" sz="3200" baseline="30000" dirty="0"/>
              <a:t>27</a:t>
            </a:r>
            <a:r>
              <a:rPr lang="en-US" sz="3200" dirty="0"/>
              <a:t> And he came in the Spirit into the temple . . . </a:t>
            </a:r>
          </a:p>
        </p:txBody>
      </p:sp>
    </p:spTree>
    <p:extLst>
      <p:ext uri="{BB962C8B-B14F-4D97-AF65-F5344CB8AC3E}">
        <p14:creationId xmlns:p14="http://schemas.microsoft.com/office/powerpoint/2010/main" val="2866544410"/>
      </p:ext>
    </p:extLst>
  </p:cSld>
  <p:clrMapOvr>
    <a:masterClrMapping/>
  </p:clrMapOvr>
  <p:transition spd="med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Luke 2:25-38</a:t>
            </a:r>
            <a:br>
              <a:rPr lang="en-US" sz="4400" dirty="0"/>
            </a:br>
            <a:r>
              <a:rPr lang="en-US" sz="4400" dirty="0"/>
              <a:t>Simeon &amp; Anna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WHAT WE LEARN ABOUT SIMEON &amp; </a:t>
            </a:r>
            <a:r>
              <a:rPr lang="en-US" sz="4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ANNA</a:t>
            </a:r>
            <a:endParaRPr lang="en-US" sz="4000" b="0" u="sng" dirty="0">
              <a:effectLst/>
              <a:cs typeface="Times New Roman" pitchFamily="18" charset="0"/>
            </a:endParaRPr>
          </a:p>
          <a:p>
            <a:pPr marL="1028700" lvl="1" indent="-571500" eaLnBrk="1" hangingPunct="1">
              <a:lnSpc>
                <a:spcPct val="70000"/>
              </a:lnSpc>
              <a:spcBef>
                <a:spcPts val="1440"/>
              </a:spcBef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cs typeface="Times New Roman" pitchFamily="18" charset="0"/>
              </a:rPr>
              <a:t>She is a prophetess</a:t>
            </a: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xmlns="" id="{53D95AB1-76B4-42D4-9C89-26A24AF162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200" y="5919252"/>
            <a:ext cx="11785600" cy="91307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2:36</a:t>
            </a:r>
            <a:r>
              <a:rPr lang="en-US" sz="3200" dirty="0"/>
              <a:t> And there was a prophetess, Anna the daughter of Phanuel, of the tribe of Asher . . . </a:t>
            </a:r>
          </a:p>
        </p:txBody>
      </p:sp>
    </p:spTree>
    <p:extLst>
      <p:ext uri="{BB962C8B-B14F-4D97-AF65-F5344CB8AC3E}">
        <p14:creationId xmlns:p14="http://schemas.microsoft.com/office/powerpoint/2010/main" val="651267444"/>
      </p:ext>
    </p:extLst>
  </p:cSld>
  <p:clrMapOvr>
    <a:masterClrMapping/>
  </p:clrMapOvr>
  <p:transition spd="med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Luke 2:25-38</a:t>
            </a:r>
            <a:br>
              <a:rPr lang="en-US" sz="4400" dirty="0"/>
            </a:br>
            <a:r>
              <a:rPr lang="en-US" sz="4400" dirty="0"/>
              <a:t>Simeon &amp; Anna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WHAT WE LEARN ABOUT SIMEON &amp; </a:t>
            </a:r>
            <a:r>
              <a:rPr lang="en-US" sz="4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ANNA</a:t>
            </a:r>
            <a:endParaRPr lang="en-US" sz="4000" b="0" u="sng" dirty="0">
              <a:effectLst/>
              <a:cs typeface="Times New Roman" pitchFamily="18" charset="0"/>
            </a:endParaRPr>
          </a:p>
          <a:p>
            <a:pPr marL="1028700" lvl="1" indent="-571500" eaLnBrk="1" hangingPunct="1">
              <a:lnSpc>
                <a:spcPct val="70000"/>
              </a:lnSpc>
              <a:spcBef>
                <a:spcPts val="1440"/>
              </a:spcBef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cs typeface="Times New Roman" pitchFamily="18" charset="0"/>
              </a:rPr>
              <a:t>She is a prophetess</a:t>
            </a:r>
          </a:p>
          <a:p>
            <a:pPr marL="1028700" lvl="1" indent="-571500" eaLnBrk="1" hangingPunct="1">
              <a:lnSpc>
                <a:spcPct val="70000"/>
              </a:lnSpc>
              <a:spcBef>
                <a:spcPts val="1440"/>
              </a:spcBef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cs typeface="Times New Roman" pitchFamily="18" charset="0"/>
              </a:rPr>
              <a:t>She is a senior citizen</a:t>
            </a: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xmlns="" id="{8ECC4D8A-455E-4F12-8EE9-DD8BCE73EA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200" y="5519202"/>
            <a:ext cx="11785600" cy="132343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2:36</a:t>
            </a:r>
            <a:r>
              <a:rPr lang="en-US" sz="3200" dirty="0"/>
              <a:t> . . . She was advanced in years and had lived with her husband seven years after her marriage, </a:t>
            </a:r>
            <a:r>
              <a:rPr lang="en-US" sz="3200" baseline="30000" dirty="0"/>
              <a:t>37</a:t>
            </a:r>
            <a:r>
              <a:rPr lang="en-US" sz="3200" dirty="0"/>
              <a:t> and then as a widow to the age of eighty-four . . . </a:t>
            </a:r>
          </a:p>
        </p:txBody>
      </p:sp>
    </p:spTree>
    <p:extLst>
      <p:ext uri="{BB962C8B-B14F-4D97-AF65-F5344CB8AC3E}">
        <p14:creationId xmlns:p14="http://schemas.microsoft.com/office/powerpoint/2010/main" val="2923512927"/>
      </p:ext>
    </p:extLst>
  </p:cSld>
  <p:clrMapOvr>
    <a:masterClrMapping/>
  </p:clrMapOvr>
  <p:transition spd="med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Luke 2:25-38</a:t>
            </a:r>
            <a:br>
              <a:rPr lang="en-US" sz="4400" dirty="0"/>
            </a:br>
            <a:r>
              <a:rPr lang="en-US" sz="4400" dirty="0"/>
              <a:t>Simeon &amp; Anna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WHAT WE LEARN ABOUT SIMEON &amp; </a:t>
            </a:r>
            <a:r>
              <a:rPr lang="en-US" sz="4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ANNA</a:t>
            </a:r>
            <a:endParaRPr lang="en-US" sz="4000" b="0" u="sng" dirty="0">
              <a:effectLst/>
              <a:cs typeface="Times New Roman" pitchFamily="18" charset="0"/>
            </a:endParaRPr>
          </a:p>
          <a:p>
            <a:pPr marL="1028700" lvl="1" indent="-571500" eaLnBrk="1" hangingPunct="1">
              <a:lnSpc>
                <a:spcPct val="70000"/>
              </a:lnSpc>
              <a:spcBef>
                <a:spcPts val="1440"/>
              </a:spcBef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cs typeface="Times New Roman" pitchFamily="18" charset="0"/>
              </a:rPr>
              <a:t>She is a prophetess</a:t>
            </a:r>
          </a:p>
          <a:p>
            <a:pPr marL="1028700" lvl="1" indent="-571500" eaLnBrk="1" hangingPunct="1">
              <a:lnSpc>
                <a:spcPct val="70000"/>
              </a:lnSpc>
              <a:spcBef>
                <a:spcPts val="1440"/>
              </a:spcBef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cs typeface="Times New Roman" pitchFamily="18" charset="0"/>
              </a:rPr>
              <a:t>She is a senior citizen</a:t>
            </a:r>
          </a:p>
          <a:p>
            <a:pPr marL="1028700" lvl="1" indent="-571500" eaLnBrk="1" hangingPunct="1">
              <a:lnSpc>
                <a:spcPct val="70000"/>
              </a:lnSpc>
              <a:spcBef>
                <a:spcPts val="1440"/>
              </a:spcBef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cs typeface="Times New Roman" pitchFamily="18" charset="0"/>
              </a:rPr>
              <a:t>She is a prayer-warrior</a:t>
            </a: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xmlns="" id="{C4D113F2-D0A3-4CED-976B-AB69AB77C1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200" y="5919252"/>
            <a:ext cx="11785600" cy="91307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2:37</a:t>
            </a:r>
            <a:r>
              <a:rPr lang="en-US" sz="3200" dirty="0"/>
              <a:t> She never left the temple, serving night and day with fastings and prayers. </a:t>
            </a:r>
          </a:p>
        </p:txBody>
      </p:sp>
    </p:spTree>
    <p:extLst>
      <p:ext uri="{BB962C8B-B14F-4D97-AF65-F5344CB8AC3E}">
        <p14:creationId xmlns:p14="http://schemas.microsoft.com/office/powerpoint/2010/main" val="2922769621"/>
      </p:ext>
    </p:extLst>
  </p:cSld>
  <p:clrMapOvr>
    <a:masterClrMapping/>
  </p:clrMapOvr>
  <p:transition spd="med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Luke 2:25-38</a:t>
            </a:r>
            <a:br>
              <a:rPr lang="en-US" sz="4400" dirty="0"/>
            </a:br>
            <a:r>
              <a:rPr lang="en-US" sz="4400" dirty="0"/>
              <a:t>Simeon &amp; Anna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WHAT WE LEARN ABOUT SIMEON &amp; </a:t>
            </a:r>
            <a:r>
              <a:rPr lang="en-US" sz="4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ANNA</a:t>
            </a:r>
            <a:endParaRPr lang="en-US" sz="4000" b="0" u="sng" dirty="0">
              <a:effectLst/>
              <a:cs typeface="Times New Roman" pitchFamily="18" charset="0"/>
            </a:endParaRPr>
          </a:p>
          <a:p>
            <a:pPr marL="1028700" lvl="1" indent="-571500" eaLnBrk="1" hangingPunct="1">
              <a:lnSpc>
                <a:spcPct val="70000"/>
              </a:lnSpc>
              <a:spcBef>
                <a:spcPts val="1440"/>
              </a:spcBef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cs typeface="Times New Roman" pitchFamily="18" charset="0"/>
              </a:rPr>
              <a:t>She is a prophetess</a:t>
            </a:r>
          </a:p>
          <a:p>
            <a:pPr marL="1028700" lvl="1" indent="-571500" eaLnBrk="1" hangingPunct="1">
              <a:lnSpc>
                <a:spcPct val="70000"/>
              </a:lnSpc>
              <a:spcBef>
                <a:spcPts val="1440"/>
              </a:spcBef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cs typeface="Times New Roman" pitchFamily="18" charset="0"/>
              </a:rPr>
              <a:t>She is a senior citizen</a:t>
            </a:r>
          </a:p>
          <a:p>
            <a:pPr marL="1028700" lvl="1" indent="-571500" eaLnBrk="1" hangingPunct="1">
              <a:lnSpc>
                <a:spcPct val="70000"/>
              </a:lnSpc>
              <a:spcBef>
                <a:spcPts val="1440"/>
              </a:spcBef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cs typeface="Times New Roman" pitchFamily="18" charset="0"/>
              </a:rPr>
              <a:t>She is a prayer-warrior</a:t>
            </a:r>
          </a:p>
          <a:p>
            <a:pPr marL="1028700" lvl="1" indent="-571500" eaLnBrk="1" hangingPunct="1">
              <a:lnSpc>
                <a:spcPct val="70000"/>
              </a:lnSpc>
              <a:spcBef>
                <a:spcPts val="1440"/>
              </a:spcBef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cs typeface="Times New Roman" pitchFamily="18" charset="0"/>
              </a:rPr>
              <a:t>She spreads the news of Jesus to others</a:t>
            </a: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xmlns="" id="{9F2BB979-C6C3-4A94-800F-8D363E963A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200" y="5919252"/>
            <a:ext cx="11785600" cy="91307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2:38</a:t>
            </a:r>
            <a:r>
              <a:rPr lang="en-US" sz="3200" dirty="0"/>
              <a:t> . . . (She) and continued to speak of Him to all those who were looking for the redemption of Jerusalem. </a:t>
            </a:r>
          </a:p>
        </p:txBody>
      </p:sp>
    </p:spTree>
    <p:extLst>
      <p:ext uri="{BB962C8B-B14F-4D97-AF65-F5344CB8AC3E}">
        <p14:creationId xmlns:p14="http://schemas.microsoft.com/office/powerpoint/2010/main" val="4119094068"/>
      </p:ext>
    </p:extLst>
  </p:cSld>
  <p:clrMapOvr>
    <a:masterClrMapping/>
  </p:clrMapOvr>
  <p:transition spd="med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Luke 2:25-38</a:t>
            </a:r>
            <a:br>
              <a:rPr lang="en-US" sz="4400" dirty="0"/>
            </a:br>
            <a:r>
              <a:rPr lang="en-US" sz="4400" dirty="0"/>
              <a:t>Simeon &amp; Anna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WHAT WE LEARN ABOUT SIMEON &amp; ANNA</a:t>
            </a:r>
            <a:endParaRPr lang="en-US" sz="4000" b="0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400" b="0" i="1" dirty="0">
                <a:effectLst/>
                <a:cs typeface="Times New Roman" pitchFamily="18" charset="0"/>
              </a:rPr>
              <a:t>Not waiting to die or living for self – </a:t>
            </a:r>
            <a:br>
              <a:rPr lang="en-US" sz="4400" b="0" i="1" dirty="0">
                <a:effectLst/>
                <a:cs typeface="Times New Roman" pitchFamily="18" charset="0"/>
              </a:rPr>
            </a:br>
            <a:r>
              <a:rPr lang="en-US" sz="4400" b="0" i="1" dirty="0">
                <a:effectLst/>
                <a:cs typeface="Times New Roman" pitchFamily="18" charset="0"/>
              </a:rPr>
              <a:t>but spiritually vibrant &amp; </a:t>
            </a:r>
            <a:br>
              <a:rPr lang="en-US" sz="4400" b="0" i="1" dirty="0">
                <a:effectLst/>
                <a:cs typeface="Times New Roman" pitchFamily="18" charset="0"/>
              </a:rPr>
            </a:br>
            <a:r>
              <a:rPr lang="en-US" sz="4400" b="0" i="1" dirty="0">
                <a:effectLst/>
                <a:cs typeface="Times New Roman" pitchFamily="18" charset="0"/>
              </a:rPr>
              <a:t>faithfully serving God!</a:t>
            </a:r>
          </a:p>
        </p:txBody>
      </p:sp>
    </p:spTree>
    <p:extLst>
      <p:ext uri="{BB962C8B-B14F-4D97-AF65-F5344CB8AC3E}">
        <p14:creationId xmlns:p14="http://schemas.microsoft.com/office/powerpoint/2010/main" val="1389961531"/>
      </p:ext>
    </p:extLst>
  </p:cSld>
  <p:clrMapOvr>
    <a:masterClrMapping/>
  </p:clrMapOvr>
  <p:transition spd="med">
    <p:randomBar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Luke 2:25-38</a:t>
            </a:r>
            <a:br>
              <a:rPr lang="en-US" sz="4400" dirty="0"/>
            </a:br>
            <a:r>
              <a:rPr lang="en-US" sz="4400" dirty="0"/>
              <a:t>Simeon &amp; Anna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A PICTURE OF WHAT OUR LIVES CAN BE LIKE </a:t>
            </a:r>
            <a:b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</a:b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AS SENIORS</a:t>
            </a:r>
            <a:endParaRPr lang="en-US" sz="4000" dirty="0">
              <a:cs typeface="Times New Roman" pitchFamily="18" charset="0"/>
            </a:endParaRPr>
          </a:p>
          <a:p>
            <a:pPr marL="1028700" lvl="1" indent="-571500" eaLnBrk="1" hangingPunct="1">
              <a:lnSpc>
                <a:spcPct val="70000"/>
              </a:lnSpc>
              <a:spcBef>
                <a:spcPts val="1440"/>
              </a:spcBef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cs typeface="Times New Roman" pitchFamily="18" charset="0"/>
              </a:rPr>
              <a:t>We can have right standing with God</a:t>
            </a: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xmlns="" id="{7B74C021-56D2-41B3-AD67-298E1CAD3C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200" y="3337977"/>
            <a:ext cx="11785600" cy="91307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John 1:12</a:t>
            </a:r>
            <a:r>
              <a:rPr lang="en-US" sz="3200" dirty="0"/>
              <a:t> But to all who believe in Jesus and receive Him, He gives the right to become children of God. </a:t>
            </a:r>
          </a:p>
        </p:txBody>
      </p:sp>
    </p:spTree>
    <p:extLst>
      <p:ext uri="{BB962C8B-B14F-4D97-AF65-F5344CB8AC3E}">
        <p14:creationId xmlns:p14="http://schemas.microsoft.com/office/powerpoint/2010/main" val="1772877837"/>
      </p:ext>
    </p:extLst>
  </p:cSld>
  <p:clrMapOvr>
    <a:masterClrMapping/>
  </p:clrMapOvr>
  <p:transition spd="med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Luke 2:25-38</a:t>
            </a:r>
            <a:br>
              <a:rPr lang="en-US" sz="4400" dirty="0"/>
            </a:br>
            <a:r>
              <a:rPr lang="en-US" sz="4400" dirty="0"/>
              <a:t>Simeon &amp; Anna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A PICTURE OF WHAT OUR LIVES CAN BE LIKE </a:t>
            </a:r>
            <a:b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</a:b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AS SENIORS</a:t>
            </a:r>
            <a:endParaRPr lang="en-US" sz="4000" dirty="0">
              <a:cs typeface="Times New Roman" pitchFamily="18" charset="0"/>
            </a:endParaRPr>
          </a:p>
          <a:p>
            <a:pPr marL="1028700" lvl="1" indent="-571500" eaLnBrk="1" hangingPunct="1">
              <a:lnSpc>
                <a:spcPct val="70000"/>
              </a:lnSpc>
              <a:spcBef>
                <a:spcPts val="1440"/>
              </a:spcBef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cs typeface="Times New Roman" pitchFamily="18" charset="0"/>
              </a:rPr>
              <a:t>We can have right standing with God</a:t>
            </a:r>
          </a:p>
          <a:p>
            <a:pPr marL="1028700" lvl="1" indent="-571500" eaLnBrk="1" hangingPunct="1">
              <a:lnSpc>
                <a:spcPct val="70000"/>
              </a:lnSpc>
              <a:spcBef>
                <a:spcPts val="1440"/>
              </a:spcBef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cs typeface="Times New Roman" pitchFamily="18" charset="0"/>
              </a:rPr>
              <a:t>We can be liberated from the fear of death</a:t>
            </a: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xmlns="" id="{852AA27B-027B-42C2-B96E-02086799D8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200" y="3890427"/>
            <a:ext cx="11785600" cy="91307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2:29</a:t>
            </a:r>
            <a:r>
              <a:rPr lang="en-US" sz="3200" dirty="0"/>
              <a:t> “Now Lord, You are releasing Your bond-servant to depart in peace, according to Your word . . .”</a:t>
            </a:r>
          </a:p>
        </p:txBody>
      </p:sp>
    </p:spTree>
    <p:extLst>
      <p:ext uri="{BB962C8B-B14F-4D97-AF65-F5344CB8AC3E}">
        <p14:creationId xmlns:p14="http://schemas.microsoft.com/office/powerpoint/2010/main" val="4032544311"/>
      </p:ext>
    </p:extLst>
  </p:cSld>
  <p:clrMapOvr>
    <a:masterClrMapping/>
  </p:clrMapOvr>
  <p:transition spd="med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Luke 2:25-38</a:t>
            </a:r>
            <a:br>
              <a:rPr lang="en-US" sz="4400" dirty="0"/>
            </a:br>
            <a:r>
              <a:rPr lang="en-US" sz="4400" dirty="0"/>
              <a:t>Simeon &amp; Anna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A PICTURE OF WHAT OUR LIVES CAN BE LIKE </a:t>
            </a:r>
            <a:b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</a:b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AS SENIORS</a:t>
            </a:r>
            <a:endParaRPr lang="en-US" sz="4000" dirty="0">
              <a:cs typeface="Times New Roman" pitchFamily="18" charset="0"/>
            </a:endParaRPr>
          </a:p>
          <a:p>
            <a:pPr marL="1028700" lvl="1" indent="-571500" eaLnBrk="1" hangingPunct="1">
              <a:lnSpc>
                <a:spcPct val="70000"/>
              </a:lnSpc>
              <a:spcBef>
                <a:spcPts val="1440"/>
              </a:spcBef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cs typeface="Times New Roman" pitchFamily="18" charset="0"/>
              </a:rPr>
              <a:t>We can have right standing with God</a:t>
            </a:r>
          </a:p>
          <a:p>
            <a:pPr marL="1028700" lvl="1" indent="-571500" eaLnBrk="1" hangingPunct="1">
              <a:lnSpc>
                <a:spcPct val="70000"/>
              </a:lnSpc>
              <a:spcBef>
                <a:spcPts val="1440"/>
              </a:spcBef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cs typeface="Times New Roman" pitchFamily="18" charset="0"/>
              </a:rPr>
              <a:t>We can be liberated from the fear of death</a:t>
            </a:r>
          </a:p>
          <a:p>
            <a:pPr marL="1028700" lvl="1" indent="-571500" eaLnBrk="1" hangingPunct="1">
              <a:lnSpc>
                <a:spcPct val="70000"/>
              </a:lnSpc>
              <a:spcBef>
                <a:spcPts val="1440"/>
              </a:spcBef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cs typeface="Times New Roman" pitchFamily="18" charset="0"/>
              </a:rPr>
              <a:t>We can experience the Holy Spirit</a:t>
            </a: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xmlns="" id="{C20EEA6E-5880-4DC9-93EE-90E49A8198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200" y="4557177"/>
            <a:ext cx="11785600" cy="214417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John 7:37</a:t>
            </a:r>
            <a:r>
              <a:rPr lang="en-US" sz="3200" dirty="0"/>
              <a:t> “If anyone is thirsty, let him come to Me and drink. </a:t>
            </a:r>
            <a:br>
              <a:rPr lang="en-US" sz="3200" dirty="0"/>
            </a:br>
            <a:r>
              <a:rPr lang="en-US" sz="3200" baseline="30000" dirty="0"/>
              <a:t>38</a:t>
            </a:r>
            <a:r>
              <a:rPr lang="en-US" sz="3200" dirty="0"/>
              <a:t> He who believes in Me, as the Scripture said, ‘From his innermost being will flow rivers of living water.’” </a:t>
            </a:r>
            <a:r>
              <a:rPr lang="en-US" sz="3200" baseline="30000" dirty="0"/>
              <a:t>39</a:t>
            </a:r>
            <a:r>
              <a:rPr lang="en-US" sz="3200" dirty="0"/>
              <a:t> But this Jesus spoke of the Spirit, whom those who believed in Him were to receive . . . </a:t>
            </a:r>
          </a:p>
        </p:txBody>
      </p:sp>
    </p:spTree>
    <p:extLst>
      <p:ext uri="{BB962C8B-B14F-4D97-AF65-F5344CB8AC3E}">
        <p14:creationId xmlns:p14="http://schemas.microsoft.com/office/powerpoint/2010/main" val="4215742462"/>
      </p:ext>
    </p:extLst>
  </p:cSld>
  <p:clrMapOvr>
    <a:masterClrMapping/>
  </p:clrMapOvr>
  <p:transition spd="med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Luke 2:25-38</a:t>
            </a:r>
            <a:br>
              <a:rPr lang="en-US" sz="4400" dirty="0"/>
            </a:br>
            <a:r>
              <a:rPr lang="en-US" sz="4400" dirty="0"/>
              <a:t>Simeon &amp; Anna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A PICTURE OF WHAT OUR LIVES CAN BE LIKE </a:t>
            </a:r>
            <a:b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</a:b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AS SENIORS</a:t>
            </a:r>
            <a:endParaRPr lang="en-US" sz="4000" dirty="0">
              <a:cs typeface="Times New Roman" pitchFamily="18" charset="0"/>
            </a:endParaRPr>
          </a:p>
          <a:p>
            <a:pPr marL="1028700" lvl="1" indent="-571500" eaLnBrk="1" hangingPunct="1">
              <a:lnSpc>
                <a:spcPct val="70000"/>
              </a:lnSpc>
              <a:spcBef>
                <a:spcPts val="1440"/>
              </a:spcBef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cs typeface="Times New Roman" pitchFamily="18" charset="0"/>
              </a:rPr>
              <a:t>We can serve God in significant ways:</a:t>
            </a:r>
          </a:p>
          <a:p>
            <a:pPr marL="1428750" lvl="2" indent="-571500" eaLnBrk="1" hangingPunct="1">
              <a:lnSpc>
                <a:spcPct val="70000"/>
              </a:lnSpc>
              <a:spcBef>
                <a:spcPts val="1440"/>
              </a:spcBef>
              <a:buFont typeface="Wingdings" panose="05000000000000000000" pitchFamily="2" charset="2"/>
              <a:buChar char="Ø"/>
              <a:defRPr/>
            </a:pPr>
            <a:r>
              <a:rPr lang="en-US" sz="4000" dirty="0">
                <a:cs typeface="Times New Roman" pitchFamily="18" charset="0"/>
              </a:rPr>
              <a:t>PRAISING &amp; THANKING GOD</a:t>
            </a:r>
          </a:p>
          <a:p>
            <a:pPr marL="1428750" lvl="2" indent="-571500" eaLnBrk="1" hangingPunct="1">
              <a:lnSpc>
                <a:spcPct val="70000"/>
              </a:lnSpc>
              <a:spcBef>
                <a:spcPts val="1440"/>
              </a:spcBef>
              <a:buFont typeface="Wingdings" panose="05000000000000000000" pitchFamily="2" charset="2"/>
              <a:buChar char="Ø"/>
              <a:defRPr/>
            </a:pPr>
            <a:r>
              <a:rPr lang="en-US" sz="4000" dirty="0">
                <a:cs typeface="Times New Roman" pitchFamily="18" charset="0"/>
              </a:rPr>
              <a:t>ENCOURAGING YOUNGER BELIEVERS</a:t>
            </a:r>
          </a:p>
          <a:p>
            <a:pPr marL="1428750" lvl="2" indent="-571500" eaLnBrk="1" hangingPunct="1">
              <a:lnSpc>
                <a:spcPct val="70000"/>
              </a:lnSpc>
              <a:spcBef>
                <a:spcPts val="1440"/>
              </a:spcBef>
              <a:buFont typeface="Wingdings" panose="05000000000000000000" pitchFamily="2" charset="2"/>
              <a:buChar char="Ø"/>
              <a:defRPr/>
            </a:pPr>
            <a:r>
              <a:rPr lang="en-US" sz="4000" dirty="0">
                <a:cs typeface="Times New Roman" pitchFamily="18" charset="0"/>
              </a:rPr>
              <a:t>ADVANCING GOD’S WORK THROUGH PRAYER</a:t>
            </a:r>
          </a:p>
          <a:p>
            <a:pPr marL="1428750" lvl="2" indent="-571500" eaLnBrk="1" hangingPunct="1">
              <a:lnSpc>
                <a:spcPct val="70000"/>
              </a:lnSpc>
              <a:spcBef>
                <a:spcPts val="1440"/>
              </a:spcBef>
              <a:buFont typeface="Wingdings" panose="05000000000000000000" pitchFamily="2" charset="2"/>
              <a:buChar char="Ø"/>
              <a:defRPr/>
            </a:pPr>
            <a:r>
              <a:rPr lang="en-US" sz="4000" dirty="0">
                <a:cs typeface="Times New Roman" pitchFamily="18" charset="0"/>
              </a:rPr>
              <a:t>TELLING OTHERS ABOUT JESUS</a:t>
            </a:r>
            <a:endParaRPr lang="en-US" sz="4400" dirty="0">
              <a:cs typeface="Times New Roman" pitchFamily="18" charset="0"/>
            </a:endParaRPr>
          </a:p>
          <a:p>
            <a:pPr marL="57150" indent="0" algn="ctr"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400" b="0" i="1" dirty="0">
                <a:effectLst/>
                <a:cs typeface="Times New Roman" pitchFamily="18" charset="0"/>
              </a:rPr>
              <a:t>Why “Pacesetters” is a fitting name for us!</a:t>
            </a:r>
          </a:p>
        </p:txBody>
      </p:sp>
    </p:spTree>
    <p:extLst>
      <p:ext uri="{BB962C8B-B14F-4D97-AF65-F5344CB8AC3E}">
        <p14:creationId xmlns:p14="http://schemas.microsoft.com/office/powerpoint/2010/main" val="302659958"/>
      </p:ext>
    </p:extLst>
  </p:cSld>
  <p:clrMapOvr>
    <a:masterClrMapping/>
  </p:clrMapOvr>
  <p:transition spd="med">
    <p:randomBa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Luke 2:25-38</a:t>
            </a:r>
            <a:br>
              <a:rPr lang="en-US" sz="4400" dirty="0"/>
            </a:br>
            <a:r>
              <a:rPr lang="en-US" sz="4400" dirty="0"/>
              <a:t>Simeon &amp; Anna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xmlns="" id="{96D580C8-32D6-464A-89FA-63104150E8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432977"/>
            <a:ext cx="12192000" cy="542712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Luke 2:25</a:t>
            </a:r>
            <a:r>
              <a:rPr lang="en-US" sz="3200" dirty="0"/>
              <a:t> And there was a man in Jerusalem whose name was Simeon; and this man was righteous and devout, looking for the consolation of Israel; and the Holy Spirit was upon him. </a:t>
            </a:r>
            <a:r>
              <a:rPr lang="en-US" sz="3200" baseline="30000" dirty="0"/>
              <a:t>26</a:t>
            </a:r>
            <a:r>
              <a:rPr lang="en-US" sz="3200" dirty="0"/>
              <a:t> And it had been revealed to him by the Holy Spirit that he would not see death before he had seen the Lord’s Christ. </a:t>
            </a:r>
            <a:r>
              <a:rPr lang="en-US" sz="3200" baseline="30000" dirty="0"/>
              <a:t>27</a:t>
            </a:r>
            <a:r>
              <a:rPr lang="en-US" sz="3200" dirty="0"/>
              <a:t> And he came in the Spirit into the temple; and when the parents brought in the child Jesus, to carry out for Him the custom of the Law, </a:t>
            </a:r>
            <a:br>
              <a:rPr lang="en-US" sz="3200" dirty="0"/>
            </a:br>
            <a:r>
              <a:rPr lang="en-US" sz="3200" baseline="30000" dirty="0"/>
              <a:t>28</a:t>
            </a:r>
            <a:r>
              <a:rPr lang="en-US" sz="3200" dirty="0"/>
              <a:t> then he took Him into his arms, and blessed God, and said, </a:t>
            </a:r>
            <a:br>
              <a:rPr lang="en-US" sz="3200" dirty="0"/>
            </a:br>
            <a:r>
              <a:rPr lang="en-US" sz="3200" baseline="30000" dirty="0"/>
              <a:t>29</a:t>
            </a:r>
            <a:r>
              <a:rPr lang="en-US" sz="3200" dirty="0"/>
              <a:t> “Now Lord, You are releasing Your bond-servant to depart in peace, According to Your word; </a:t>
            </a:r>
            <a:r>
              <a:rPr lang="en-US" sz="3200" baseline="30000" dirty="0"/>
              <a:t>30</a:t>
            </a:r>
            <a:r>
              <a:rPr lang="en-US" sz="3200" dirty="0"/>
              <a:t> For my eyes have seen Your salvation, </a:t>
            </a:r>
            <a:r>
              <a:rPr lang="en-US" sz="3200" baseline="30000" dirty="0"/>
              <a:t>31</a:t>
            </a:r>
            <a:r>
              <a:rPr lang="en-US" sz="3200" dirty="0"/>
              <a:t> Which You have prepared in the presence of all peoples, </a:t>
            </a:r>
            <a:r>
              <a:rPr lang="en-US" sz="3200" baseline="30000" dirty="0"/>
              <a:t>32</a:t>
            </a:r>
            <a:r>
              <a:rPr lang="en-US" sz="3200" dirty="0"/>
              <a:t> A </a:t>
            </a:r>
            <a:r>
              <a:rPr lang="en-US" sz="3200" cap="small" dirty="0"/>
              <a:t>Light</a:t>
            </a:r>
            <a:r>
              <a:rPr lang="en-US" sz="3200" dirty="0"/>
              <a:t> </a:t>
            </a:r>
            <a:r>
              <a:rPr lang="en-US" sz="3200" cap="small" dirty="0"/>
              <a:t>of revelation to the Gentiles</a:t>
            </a:r>
            <a:r>
              <a:rPr lang="en-US" sz="3200" dirty="0"/>
              <a:t>, And the glory of Your people Israel.”</a:t>
            </a:r>
          </a:p>
        </p:txBody>
      </p:sp>
    </p:spTree>
    <p:extLst>
      <p:ext uri="{BB962C8B-B14F-4D97-AF65-F5344CB8AC3E}">
        <p14:creationId xmlns:p14="http://schemas.microsoft.com/office/powerpoint/2010/main" val="2462022044"/>
      </p:ext>
    </p:extLst>
  </p:cSld>
  <p:clrMapOvr>
    <a:masterClrMapping/>
  </p:clrMapOvr>
  <p:transition spd="med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Luke 2:25-38</a:t>
            </a:r>
            <a:br>
              <a:rPr lang="en-US" sz="4400" dirty="0"/>
            </a:br>
            <a:r>
              <a:rPr lang="en-US" sz="4400" dirty="0"/>
              <a:t>Simeon &amp; Anna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xmlns="" id="{96D580C8-32D6-464A-89FA-63104150E8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264014"/>
            <a:ext cx="12192000" cy="583749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100"/>
              </a:lnSpc>
            </a:pPr>
            <a:r>
              <a:rPr lang="en-US" sz="3200" baseline="30000" dirty="0"/>
              <a:t>33</a:t>
            </a:r>
            <a:r>
              <a:rPr lang="en-US" sz="3200" dirty="0"/>
              <a:t> And His father and mother were amazed at the things which were being said about Him. </a:t>
            </a:r>
            <a:r>
              <a:rPr lang="en-US" sz="3200" baseline="30000" dirty="0"/>
              <a:t>34</a:t>
            </a:r>
            <a:r>
              <a:rPr lang="en-US" sz="3200" dirty="0"/>
              <a:t> And Simeon blessed them and said to Mary His mother, “Behold, this Child is appointed for the fall and rise of many in Israel, and for a sign to be opposed— </a:t>
            </a:r>
            <a:r>
              <a:rPr lang="en-US" sz="3200" baseline="30000" dirty="0"/>
              <a:t>35</a:t>
            </a:r>
            <a:r>
              <a:rPr lang="en-US" sz="3200" dirty="0"/>
              <a:t> and a sword will pierce even your own soul—to the end that thoughts from many hearts may be revealed.” </a:t>
            </a:r>
            <a:br>
              <a:rPr lang="en-US" sz="3200" dirty="0"/>
            </a:br>
            <a:r>
              <a:rPr lang="en-US" sz="3200" baseline="30000" dirty="0"/>
              <a:t>36</a:t>
            </a:r>
            <a:r>
              <a:rPr lang="en-US" sz="3200" dirty="0"/>
              <a:t> And there was a prophetess, Anna the daughter of Phanuel, of the tribe of Asher. She was advanced in years and had lived with her husband seven years after her marriage, </a:t>
            </a:r>
            <a:r>
              <a:rPr lang="en-US" sz="3200" baseline="30000" dirty="0"/>
              <a:t>37</a:t>
            </a:r>
            <a:r>
              <a:rPr lang="en-US" sz="3200" dirty="0"/>
              <a:t> and then as a widow to the age of eighty-four. She never left the temple, serving night and day with fastings and prayers. </a:t>
            </a:r>
            <a:r>
              <a:rPr lang="en-US" sz="3200" baseline="30000" dirty="0"/>
              <a:t>38</a:t>
            </a:r>
            <a:r>
              <a:rPr lang="en-US" sz="3200" dirty="0"/>
              <a:t> At that very moment she came up and began giving thanks to God, and continued to speak of Him to all those who were looking for the redemption of Jerusalem.</a:t>
            </a:r>
          </a:p>
        </p:txBody>
      </p:sp>
    </p:spTree>
    <p:extLst>
      <p:ext uri="{BB962C8B-B14F-4D97-AF65-F5344CB8AC3E}">
        <p14:creationId xmlns:p14="http://schemas.microsoft.com/office/powerpoint/2010/main" val="287346805"/>
      </p:ext>
    </p:extLst>
  </p:cSld>
  <p:clrMapOvr>
    <a:masterClrMapping/>
  </p:clrMapOvr>
  <p:transition spd="med">
    <p:split orient="vert" dir="in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Luke 2:25-38</a:t>
            </a:r>
            <a:br>
              <a:rPr lang="en-US" sz="4400" dirty="0"/>
            </a:br>
            <a:r>
              <a:rPr lang="en-US" sz="4400" dirty="0"/>
              <a:t>Simeon &amp; Anna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WHAT WE LEARN ABOUT JESUS</a:t>
            </a:r>
          </a:p>
          <a:p>
            <a:pPr marL="1028700" lvl="1" indent="-571500" eaLnBrk="1" hangingPunct="1">
              <a:lnSpc>
                <a:spcPct val="70000"/>
              </a:lnSpc>
              <a:spcBef>
                <a:spcPts val="1440"/>
              </a:spcBef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cs typeface="Times New Roman" pitchFamily="18" charset="0"/>
              </a:rPr>
              <a:t>He is God’s Messiah</a:t>
            </a:r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xmlns="" id="{C1504720-78CF-4D1E-A307-10604E5980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200" y="5919252"/>
            <a:ext cx="11785600" cy="91307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lvl="0">
              <a:lnSpc>
                <a:spcPts val="3200"/>
              </a:lnSpc>
            </a:pPr>
            <a:r>
              <a:rPr lang="en-US" sz="3200" baseline="30000" dirty="0"/>
              <a:t>2:26</a:t>
            </a:r>
            <a:r>
              <a:rPr lang="en-US" sz="3200" dirty="0"/>
              <a:t> And it had been revealed to him by the Holy Spirit that he would not see death before he had seen </a:t>
            </a:r>
            <a:r>
              <a:rPr lang="en-US" sz="3200" u="sng" dirty="0"/>
              <a:t>the Lord’s Christ</a:t>
            </a:r>
            <a:r>
              <a:rPr lang="en-US" sz="3200" dirty="0"/>
              <a:t>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0071129"/>
      </p:ext>
    </p:extLst>
  </p:cSld>
  <p:clrMapOvr>
    <a:masterClrMapping/>
  </p:clrMapOvr>
  <p:transition spd="med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Luke 2:25-38</a:t>
            </a:r>
            <a:br>
              <a:rPr lang="en-US" sz="4400" dirty="0"/>
            </a:br>
            <a:r>
              <a:rPr lang="en-US" sz="4400" dirty="0"/>
              <a:t>Simeon &amp; Anna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WHAT WE LEARN ABOUT JESUS</a:t>
            </a:r>
          </a:p>
          <a:p>
            <a:pPr marL="1028700" lvl="1" indent="-571500" eaLnBrk="1" hangingPunct="1">
              <a:lnSpc>
                <a:spcPct val="70000"/>
              </a:lnSpc>
              <a:spcBef>
                <a:spcPts val="1440"/>
              </a:spcBef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cs typeface="Times New Roman" pitchFamily="18" charset="0"/>
              </a:rPr>
              <a:t>He is God’s Messiah</a:t>
            </a:r>
          </a:p>
          <a:p>
            <a:pPr marL="1028700" lvl="1" indent="-571500" eaLnBrk="1" hangingPunct="1">
              <a:lnSpc>
                <a:spcPct val="70000"/>
              </a:lnSpc>
              <a:spcBef>
                <a:spcPts val="1440"/>
              </a:spcBef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cs typeface="Times New Roman" pitchFamily="18" charset="0"/>
              </a:rPr>
              <a:t>He is the Savior of God’s chosen nation</a:t>
            </a:r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xmlns="" id="{6C756F22-B838-4D38-8173-DD5D5ED3A1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200" y="5519202"/>
            <a:ext cx="11785600" cy="132343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2:30</a:t>
            </a:r>
            <a:r>
              <a:rPr lang="en-US" sz="3200" dirty="0"/>
              <a:t> “. . . For my eyes have seen </a:t>
            </a:r>
            <a:r>
              <a:rPr lang="en-US" sz="3200" u="sng" dirty="0"/>
              <a:t>Your salvation</a:t>
            </a:r>
            <a:r>
              <a:rPr lang="en-US" sz="3200" dirty="0"/>
              <a:t> . . .” (see also 2:25 – “the consolation of Israel” &amp; 2:38 – “the redemption of Jerusalem”) </a:t>
            </a:r>
          </a:p>
        </p:txBody>
      </p:sp>
    </p:spTree>
    <p:extLst>
      <p:ext uri="{BB962C8B-B14F-4D97-AF65-F5344CB8AC3E}">
        <p14:creationId xmlns:p14="http://schemas.microsoft.com/office/powerpoint/2010/main" val="4015630627"/>
      </p:ext>
    </p:extLst>
  </p:cSld>
  <p:clrMapOvr>
    <a:masterClrMapping/>
  </p:clrMapOvr>
  <p:transition spd="med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Luke 2:25-38</a:t>
            </a:r>
            <a:br>
              <a:rPr lang="en-US" sz="4400" dirty="0"/>
            </a:br>
            <a:r>
              <a:rPr lang="en-US" sz="4400" dirty="0"/>
              <a:t>Simeon &amp; Anna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WHAT WE LEARN ABOUT JESUS</a:t>
            </a:r>
          </a:p>
          <a:p>
            <a:pPr marL="1028700" lvl="1" indent="-571500" eaLnBrk="1" hangingPunct="1">
              <a:lnSpc>
                <a:spcPct val="70000"/>
              </a:lnSpc>
              <a:spcBef>
                <a:spcPts val="1440"/>
              </a:spcBef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cs typeface="Times New Roman" pitchFamily="18" charset="0"/>
              </a:rPr>
              <a:t>He is God’s Messiah</a:t>
            </a:r>
          </a:p>
          <a:p>
            <a:pPr marL="1028700" lvl="1" indent="-571500" eaLnBrk="1" hangingPunct="1">
              <a:lnSpc>
                <a:spcPct val="70000"/>
              </a:lnSpc>
              <a:spcBef>
                <a:spcPts val="1440"/>
              </a:spcBef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cs typeface="Times New Roman" pitchFamily="18" charset="0"/>
              </a:rPr>
              <a:t>He is the Savior of God’s chosen nation</a:t>
            </a:r>
          </a:p>
          <a:p>
            <a:pPr marL="1028700" lvl="1" indent="-571500" eaLnBrk="1" hangingPunct="1">
              <a:lnSpc>
                <a:spcPct val="70000"/>
              </a:lnSpc>
              <a:spcBef>
                <a:spcPts val="1440"/>
              </a:spcBef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cs typeface="Times New Roman" pitchFamily="18" charset="0"/>
              </a:rPr>
              <a:t>He is the revelation of God to humanity</a:t>
            </a:r>
          </a:p>
          <a:p>
            <a:pPr marL="457200" lvl="1" indent="0"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marL="1028700" lvl="1" indent="-571500" eaLnBrk="1" hangingPunct="1">
              <a:lnSpc>
                <a:spcPct val="70000"/>
              </a:lnSpc>
              <a:spcBef>
                <a:spcPts val="1440"/>
              </a:spcBef>
              <a:buFont typeface="Arial" panose="020B0604020202020204" pitchFamily="34" charset="0"/>
              <a:buChar char="•"/>
              <a:defRPr/>
            </a:pP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xmlns="" id="{686A26A9-8AF1-419C-A76F-8A71598816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200" y="5919252"/>
            <a:ext cx="11785600" cy="91307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2:32</a:t>
            </a:r>
            <a:r>
              <a:rPr lang="en-US" sz="3200" dirty="0"/>
              <a:t> “. . . A </a:t>
            </a:r>
            <a:r>
              <a:rPr lang="en-US" sz="3200" cap="small" dirty="0"/>
              <a:t>Light</a:t>
            </a:r>
            <a:r>
              <a:rPr lang="en-US" sz="3200" dirty="0"/>
              <a:t> </a:t>
            </a:r>
            <a:r>
              <a:rPr lang="en-US" sz="3200" cap="small" dirty="0"/>
              <a:t>of revelation to the Gentiles</a:t>
            </a:r>
            <a:r>
              <a:rPr lang="en-US" sz="3200" dirty="0"/>
              <a:t>, and the glory of Your people Israel.” (see Isa. 49:6 &amp; John 8:12)</a:t>
            </a:r>
          </a:p>
        </p:txBody>
      </p:sp>
    </p:spTree>
    <p:extLst>
      <p:ext uri="{BB962C8B-B14F-4D97-AF65-F5344CB8AC3E}">
        <p14:creationId xmlns:p14="http://schemas.microsoft.com/office/powerpoint/2010/main" val="1858105494"/>
      </p:ext>
    </p:extLst>
  </p:cSld>
  <p:clrMapOvr>
    <a:masterClrMapping/>
  </p:clrMapOvr>
  <p:transition spd="med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Luke 2:25-38</a:t>
            </a:r>
            <a:br>
              <a:rPr lang="en-US" sz="4400" dirty="0"/>
            </a:br>
            <a:r>
              <a:rPr lang="en-US" sz="4400" dirty="0"/>
              <a:t>Simeon &amp; Anna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WHAT WE LEARN ABOUT JESUS</a:t>
            </a:r>
          </a:p>
          <a:p>
            <a:pPr marL="1028700" lvl="1" indent="-571500" eaLnBrk="1" hangingPunct="1">
              <a:lnSpc>
                <a:spcPct val="70000"/>
              </a:lnSpc>
              <a:spcBef>
                <a:spcPts val="1440"/>
              </a:spcBef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cs typeface="Times New Roman" pitchFamily="18" charset="0"/>
              </a:rPr>
              <a:t>He is God’s Messiah</a:t>
            </a:r>
          </a:p>
          <a:p>
            <a:pPr marL="1028700" lvl="1" indent="-571500" eaLnBrk="1" hangingPunct="1">
              <a:lnSpc>
                <a:spcPct val="70000"/>
              </a:lnSpc>
              <a:spcBef>
                <a:spcPts val="1440"/>
              </a:spcBef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cs typeface="Times New Roman" pitchFamily="18" charset="0"/>
              </a:rPr>
              <a:t>He is the Savior of God’s chosen nation</a:t>
            </a:r>
          </a:p>
          <a:p>
            <a:pPr marL="1028700" lvl="1" indent="-571500" eaLnBrk="1" hangingPunct="1">
              <a:lnSpc>
                <a:spcPct val="70000"/>
              </a:lnSpc>
              <a:spcBef>
                <a:spcPts val="1440"/>
              </a:spcBef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cs typeface="Times New Roman" pitchFamily="18" charset="0"/>
              </a:rPr>
              <a:t>He is the revelation of God to humanity</a:t>
            </a:r>
          </a:p>
          <a:p>
            <a:pPr marL="1028700" lvl="1" indent="-571500" eaLnBrk="1" hangingPunct="1">
              <a:lnSpc>
                <a:spcPct val="70000"/>
              </a:lnSpc>
              <a:spcBef>
                <a:spcPts val="1440"/>
              </a:spcBef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cs typeface="Times New Roman" pitchFamily="18" charset="0"/>
              </a:rPr>
              <a:t>He will polarize Israelites &amp; be opposed</a:t>
            </a:r>
          </a:p>
          <a:p>
            <a:pPr marL="457200" lvl="1" indent="0"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marL="1028700" lvl="1" indent="-571500" eaLnBrk="1" hangingPunct="1">
              <a:lnSpc>
                <a:spcPct val="70000"/>
              </a:lnSpc>
              <a:spcBef>
                <a:spcPts val="1440"/>
              </a:spcBef>
              <a:buFont typeface="Arial" panose="020B0604020202020204" pitchFamily="34" charset="0"/>
              <a:buChar char="•"/>
              <a:defRPr/>
            </a:pP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xmlns="" id="{C87FD436-48C7-4B26-AB6A-A9F9BCF65E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200" y="4690527"/>
            <a:ext cx="11785600" cy="214417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2:34</a:t>
            </a:r>
            <a:r>
              <a:rPr lang="en-US" sz="3200" dirty="0"/>
              <a:t> And Simeon blessed them and said to Mary His mother, “Behold, this Child is appointed for the fall and rise of many in Israel, and for a sign to be opposed— </a:t>
            </a:r>
            <a:r>
              <a:rPr lang="en-US" sz="3200" baseline="30000" dirty="0"/>
              <a:t>35</a:t>
            </a:r>
            <a:r>
              <a:rPr lang="en-US" sz="3200" dirty="0"/>
              <a:t> and a sword will pierce even your own soul—to the end that thoughts from many hearts may be revealed.” (see Matt. 12:30)</a:t>
            </a:r>
          </a:p>
        </p:txBody>
      </p:sp>
    </p:spTree>
    <p:extLst>
      <p:ext uri="{BB962C8B-B14F-4D97-AF65-F5344CB8AC3E}">
        <p14:creationId xmlns:p14="http://schemas.microsoft.com/office/powerpoint/2010/main" val="180082831"/>
      </p:ext>
    </p:extLst>
  </p:cSld>
  <p:clrMapOvr>
    <a:masterClrMapping/>
  </p:clrMapOvr>
  <p:transition spd="med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Luke 2:25-38</a:t>
            </a:r>
            <a:br>
              <a:rPr lang="en-US" sz="4400" dirty="0"/>
            </a:br>
            <a:r>
              <a:rPr lang="en-US" sz="4400" dirty="0"/>
              <a:t>Simeon &amp; Anna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WHAT WE LEARN ABOUT </a:t>
            </a:r>
            <a:r>
              <a:rPr lang="en-US" sz="4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SIMEON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&amp; ANNA</a:t>
            </a:r>
            <a:endParaRPr lang="en-US" sz="4000" b="0" dirty="0">
              <a:effectLst/>
              <a:cs typeface="Times New Roman" pitchFamily="18" charset="0"/>
            </a:endParaRPr>
          </a:p>
          <a:p>
            <a:pPr marL="1028700" lvl="1" indent="-571500" eaLnBrk="1" hangingPunct="1">
              <a:lnSpc>
                <a:spcPct val="70000"/>
              </a:lnSpc>
              <a:spcBef>
                <a:spcPts val="1440"/>
              </a:spcBef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cs typeface="Times New Roman" pitchFamily="18" charset="0"/>
              </a:rPr>
              <a:t>He is an OT believer</a:t>
            </a: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xmlns="" id="{532273D0-F3C2-45EE-BDA9-5564A73E4B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200" y="5509677"/>
            <a:ext cx="11785600" cy="132343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2:25</a:t>
            </a:r>
            <a:r>
              <a:rPr lang="en-US" sz="3200" dirty="0"/>
              <a:t> And there was a man in Jerusalem whose name was Simeon; and this man was </a:t>
            </a:r>
            <a:r>
              <a:rPr lang="en-US" sz="3200" u="sng" dirty="0"/>
              <a:t>righteous</a:t>
            </a:r>
            <a:r>
              <a:rPr lang="en-US" sz="3200" dirty="0"/>
              <a:t> and </a:t>
            </a:r>
            <a:r>
              <a:rPr lang="en-US" sz="3200" u="sng" dirty="0"/>
              <a:t>devout</a:t>
            </a:r>
            <a:r>
              <a:rPr lang="en-US" sz="3200" dirty="0"/>
              <a:t>, looking for the consolation of Israel . . .</a:t>
            </a:r>
          </a:p>
        </p:txBody>
      </p:sp>
    </p:spTree>
    <p:extLst>
      <p:ext uri="{BB962C8B-B14F-4D97-AF65-F5344CB8AC3E}">
        <p14:creationId xmlns:p14="http://schemas.microsoft.com/office/powerpoint/2010/main" val="3757609381"/>
      </p:ext>
    </p:extLst>
  </p:cSld>
  <p:clrMapOvr>
    <a:masterClrMapping/>
  </p:clrMapOvr>
  <p:transition spd="med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Luke 2:25-38</a:t>
            </a:r>
            <a:br>
              <a:rPr lang="en-US" sz="4400" dirty="0"/>
            </a:br>
            <a:r>
              <a:rPr lang="en-US" sz="4400" dirty="0"/>
              <a:t>Simeon &amp; Anna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WHAT WE LEARN ABOUT </a:t>
            </a:r>
            <a:r>
              <a:rPr lang="en-US" sz="4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SIMEON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&amp; ANNA</a:t>
            </a:r>
            <a:endParaRPr lang="en-US" sz="4000" b="0" dirty="0">
              <a:effectLst/>
              <a:cs typeface="Times New Roman" pitchFamily="18" charset="0"/>
            </a:endParaRPr>
          </a:p>
          <a:p>
            <a:pPr marL="1028700" lvl="1" indent="-571500" eaLnBrk="1" hangingPunct="1">
              <a:lnSpc>
                <a:spcPct val="70000"/>
              </a:lnSpc>
              <a:spcBef>
                <a:spcPts val="1440"/>
              </a:spcBef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cs typeface="Times New Roman" pitchFamily="18" charset="0"/>
              </a:rPr>
              <a:t>He is an OT believer</a:t>
            </a:r>
          </a:p>
          <a:p>
            <a:pPr marL="1028700" lvl="1" indent="-571500" eaLnBrk="1" hangingPunct="1">
              <a:lnSpc>
                <a:spcPct val="70000"/>
              </a:lnSpc>
              <a:spcBef>
                <a:spcPts val="1440"/>
              </a:spcBef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cs typeface="Times New Roman" pitchFamily="18" charset="0"/>
              </a:rPr>
              <a:t>He is a senior citizen</a:t>
            </a: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xmlns="" id="{B60A8ACC-48B4-4ED2-BB6E-014AA35383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200" y="5100102"/>
            <a:ext cx="11785600" cy="173380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2:26</a:t>
            </a:r>
            <a:r>
              <a:rPr lang="en-US" sz="3200" dirty="0"/>
              <a:t> And it had been revealed to him . . . that he would not see death before he had seen the Lord’s Christ . . . </a:t>
            </a:r>
            <a:r>
              <a:rPr lang="en-US" sz="3200" baseline="30000" dirty="0"/>
              <a:t>29</a:t>
            </a:r>
            <a:r>
              <a:rPr lang="en-US" sz="3200" dirty="0"/>
              <a:t> “Now Lord, You are releasing Your bond-servant to depart in peace, according to Your word . . .”</a:t>
            </a:r>
          </a:p>
        </p:txBody>
      </p:sp>
    </p:spTree>
    <p:extLst>
      <p:ext uri="{BB962C8B-B14F-4D97-AF65-F5344CB8AC3E}">
        <p14:creationId xmlns:p14="http://schemas.microsoft.com/office/powerpoint/2010/main" val="1185732109"/>
      </p:ext>
    </p:extLst>
  </p:cSld>
  <p:clrMapOvr>
    <a:masterClrMapping/>
  </p:clrMapOvr>
  <p:transition spd="med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912</Words>
  <Application>Microsoft Office PowerPoint</Application>
  <PresentationFormat>Widescreen</PresentationFormat>
  <Paragraphs>89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Times New Roman</vt:lpstr>
      <vt:lpstr>Trebuchet MS</vt:lpstr>
      <vt:lpstr>Wingdings</vt:lpstr>
      <vt:lpstr>1_Default Design</vt:lpstr>
      <vt:lpstr>PowerPoint Presentation</vt:lpstr>
      <vt:lpstr>Luke 2:25-38 Simeon &amp; Anna</vt:lpstr>
      <vt:lpstr>Luke 2:25-38 Simeon &amp; Anna</vt:lpstr>
      <vt:lpstr>Luke 2:25-38 Simeon &amp; Anna</vt:lpstr>
      <vt:lpstr>Luke 2:25-38 Simeon &amp; Anna</vt:lpstr>
      <vt:lpstr>Luke 2:25-38 Simeon &amp; Anna</vt:lpstr>
      <vt:lpstr>Luke 2:25-38 Simeon &amp; Anna</vt:lpstr>
      <vt:lpstr>Luke 2:25-38 Simeon &amp; Anna</vt:lpstr>
      <vt:lpstr>Luke 2:25-38 Simeon &amp; Anna</vt:lpstr>
      <vt:lpstr>Luke 2:25-38 Simeon &amp; Anna</vt:lpstr>
      <vt:lpstr>Luke 2:25-38 Simeon &amp; Anna</vt:lpstr>
      <vt:lpstr>Luke 2:25-38 Simeon &amp; Anna</vt:lpstr>
      <vt:lpstr>Luke 2:25-38 Simeon &amp; Anna</vt:lpstr>
      <vt:lpstr>Luke 2:25-38 Simeon &amp; Anna</vt:lpstr>
      <vt:lpstr>Luke 2:25-38 Simeon &amp; Anna</vt:lpstr>
      <vt:lpstr>Luke 2:25-38 Simeon &amp; Anna</vt:lpstr>
      <vt:lpstr>Luke 2:25-38 Simeon &amp; Anna</vt:lpstr>
      <vt:lpstr>Luke 2:25-38 Simeon &amp; Anna</vt:lpstr>
      <vt:lpstr>Luke 2:25-38 Simeon &amp; Anna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2023-02-01T18:47:06Z</dcterms:created>
  <dcterms:modified xsi:type="dcterms:W3CDTF">2023-02-01T18:47:10Z</dcterms:modified>
</cp:coreProperties>
</file>