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29"/>
  </p:notesMasterIdLst>
  <p:sldIdLst>
    <p:sldId id="8541" r:id="rId2"/>
    <p:sldId id="9720" r:id="rId3"/>
    <p:sldId id="9835" r:id="rId4"/>
    <p:sldId id="9863" r:id="rId5"/>
    <p:sldId id="9846" r:id="rId6"/>
    <p:sldId id="9847" r:id="rId7"/>
    <p:sldId id="9836" r:id="rId8"/>
    <p:sldId id="9838" r:id="rId9"/>
    <p:sldId id="9839" r:id="rId10"/>
    <p:sldId id="9840" r:id="rId11"/>
    <p:sldId id="9841" r:id="rId12"/>
    <p:sldId id="9842" r:id="rId13"/>
    <p:sldId id="9844" r:id="rId14"/>
    <p:sldId id="9864" r:id="rId15"/>
    <p:sldId id="9848" r:id="rId16"/>
    <p:sldId id="9849" r:id="rId17"/>
    <p:sldId id="9850" r:id="rId18"/>
    <p:sldId id="9851" r:id="rId19"/>
    <p:sldId id="9852" r:id="rId20"/>
    <p:sldId id="9854" r:id="rId21"/>
    <p:sldId id="9855" r:id="rId22"/>
    <p:sldId id="9856" r:id="rId23"/>
    <p:sldId id="9857" r:id="rId24"/>
    <p:sldId id="9858" r:id="rId25"/>
    <p:sldId id="9859" r:id="rId26"/>
    <p:sldId id="9860" r:id="rId27"/>
    <p:sldId id="9551"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051F48-6B5A-9646-96E3-EADF47E28009}" v="898" dt="2024-07-15T23:48:52.82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588" autoAdjust="0"/>
    <p:restoredTop sz="71050" autoAdjust="0"/>
  </p:normalViewPr>
  <p:slideViewPr>
    <p:cSldViewPr snapToGrid="0" snapToObjects="1">
      <p:cViewPr varScale="1">
        <p:scale>
          <a:sx n="54" d="100"/>
          <a:sy n="54" d="100"/>
        </p:scale>
        <p:origin x="13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688112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89921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6577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67610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59846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8537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90061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5780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1411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39371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0865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02038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6977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616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236834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719807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89655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27</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9874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36378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70707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87618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72657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39660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9904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7/18/2024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7/18/2024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7/18/2024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7/18/2024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7/18/2024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7/18/2024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7/18/2024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7/18/2024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7/18/2024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7/18/2024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7/18/2024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7/18/2024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Do not love this world nor the things it offers you, for when you love the world, you do not have the love of the Father in you.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the world offers only a craving for physical pleasure, a craving for everything we see, and </a:t>
            </a:r>
            <a:r>
              <a:rPr lang="en-US" sz="3800" dirty="0">
                <a:solidFill>
                  <a:schemeClr val="bg1"/>
                </a:solidFill>
                <a:latin typeface="Calibri Light" panose="020F0302020204030204" pitchFamily="34" charset="0"/>
                <a:cs typeface="Calibri Light" panose="020F0302020204030204" pitchFamily="34" charset="0"/>
              </a:rPr>
              <a:t>pride in our achievements and possessions</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These are not from the Father, but are from this world.</a:t>
            </a:r>
          </a:p>
        </p:txBody>
      </p:sp>
      <p:sp>
        <p:nvSpPr>
          <p:cNvPr id="2" name="TextBox 1">
            <a:extLst>
              <a:ext uri="{FF2B5EF4-FFF2-40B4-BE49-F238E27FC236}">
                <a16:creationId xmlns:a16="http://schemas.microsoft.com/office/drawing/2014/main" id="{7E14C7BD-F66A-2E37-92FE-8A20A424404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1 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51090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Do not love this world nor the things it offers you, for when you love the world, you do not have the love of the Father in you.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the world offers only a </a:t>
            </a:r>
            <a:r>
              <a:rPr lang="en-US" sz="3800" dirty="0">
                <a:solidFill>
                  <a:schemeClr val="bg1"/>
                </a:solidFill>
                <a:latin typeface="Calibri Light" panose="020F0302020204030204" pitchFamily="34" charset="0"/>
                <a:cs typeface="Calibri Light" panose="020F0302020204030204" pitchFamily="34" charset="0"/>
              </a:rPr>
              <a:t>craving for physical pleasure, a craving for everything we see, and pride in our achievements and possessions</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These are not from the Father, but are from this world.</a:t>
            </a:r>
          </a:p>
        </p:txBody>
      </p:sp>
      <p:sp>
        <p:nvSpPr>
          <p:cNvPr id="2" name="Rectangle 1">
            <a:extLst>
              <a:ext uri="{FF2B5EF4-FFF2-40B4-BE49-F238E27FC236}">
                <a16:creationId xmlns:a16="http://schemas.microsoft.com/office/drawing/2014/main" id="{48441B83-200D-EEA5-7A1B-B2B7810135AF}"/>
              </a:ext>
            </a:extLst>
          </p:cNvPr>
          <p:cNvSpPr>
            <a:spLocks noChangeArrowheads="1"/>
          </p:cNvSpPr>
          <p:nvPr/>
        </p:nvSpPr>
        <p:spPr bwMode="auto">
          <a:xfrm>
            <a:off x="2667000" y="1204280"/>
            <a:ext cx="9060930" cy="118110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D38B4BA-8369-0CBF-4420-1CCC3C957F36}"/>
              </a:ext>
            </a:extLst>
          </p:cNvPr>
          <p:cNvSpPr txBox="1">
            <a:spLocks noChangeArrowheads="1"/>
          </p:cNvSpPr>
          <p:nvPr/>
        </p:nvSpPr>
        <p:spPr bwMode="auto">
          <a:xfrm>
            <a:off x="2709035" y="1441636"/>
            <a:ext cx="8983404" cy="6740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200" dirty="0">
                <a:solidFill>
                  <a:prstClr val="white"/>
                </a:solidFill>
                <a:latin typeface="Calibri Light" panose="020F0302020204030204" pitchFamily="34" charset="0"/>
                <a:cs typeface="Calibri Light" panose="020F0302020204030204" pitchFamily="34" charset="0"/>
              </a:rPr>
              <a:t>“What’s wrong with these?”</a:t>
            </a:r>
            <a:r>
              <a:rPr lang="en-US" sz="3500" dirty="0">
                <a:solidFill>
                  <a:prstClr val="white"/>
                </a:solidFill>
                <a:latin typeface="Calibri Light" panose="020F0302020204030204" pitchFamily="34" charset="0"/>
                <a:cs typeface="Calibri Light" panose="020F0302020204030204" pitchFamily="34" charset="0"/>
              </a:rPr>
              <a:t> </a:t>
            </a:r>
          </a:p>
        </p:txBody>
      </p:sp>
      <p:sp>
        <p:nvSpPr>
          <p:cNvPr id="4" name="TextBox 3">
            <a:extLst>
              <a:ext uri="{FF2B5EF4-FFF2-40B4-BE49-F238E27FC236}">
                <a16:creationId xmlns:a16="http://schemas.microsoft.com/office/drawing/2014/main" id="{4E034F56-991E-A57F-3D32-3BFD827222C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1 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5015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Do not love this world nor the things it offers you, for when you love the world, you do not have the love of the Father in you.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the world offers only a craving for physical pleasure, a craving for everything we see, and pride in our achievements and possessions. These are not from the Father, but are from this world. </a:t>
            </a:r>
            <a:r>
              <a:rPr lang="en-US" sz="3800" baseline="30000" dirty="0">
                <a:solidFill>
                  <a:schemeClr val="bg1"/>
                </a:solidFill>
                <a:latin typeface="Calibri Light" panose="020F0302020204030204" pitchFamily="34" charset="0"/>
                <a:cs typeface="Calibri Light" panose="020F0302020204030204" pitchFamily="34" charset="0"/>
              </a:rPr>
              <a:t>17</a:t>
            </a:r>
            <a:r>
              <a:rPr lang="en-US" sz="3800" dirty="0">
                <a:solidFill>
                  <a:schemeClr val="bg1"/>
                </a:solidFill>
                <a:latin typeface="Calibri Light" panose="020F0302020204030204" pitchFamily="34" charset="0"/>
                <a:cs typeface="Calibri Light" panose="020F0302020204030204" pitchFamily="34" charset="0"/>
              </a:rPr>
              <a:t> And this world is fading away, along with everything that people crave.</a:t>
            </a:r>
          </a:p>
          <a:p>
            <a:pPr lvl="1">
              <a:lnSpc>
                <a:spcPct val="90000"/>
              </a:lnSpc>
            </a:pP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48409671-F82E-FB7E-1D54-D75C6619B951}"/>
              </a:ext>
            </a:extLst>
          </p:cNvPr>
          <p:cNvSpPr>
            <a:spLocks noChangeArrowheads="1"/>
          </p:cNvSpPr>
          <p:nvPr/>
        </p:nvSpPr>
        <p:spPr bwMode="auto">
          <a:xfrm>
            <a:off x="485774" y="5149271"/>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2E2706B9-F8C6-BC20-9F71-F6CF3538D4CD}"/>
              </a:ext>
            </a:extLst>
          </p:cNvPr>
          <p:cNvSpPr txBox="1">
            <a:spLocks noChangeArrowheads="1"/>
          </p:cNvSpPr>
          <p:nvPr/>
        </p:nvSpPr>
        <p:spPr bwMode="auto">
          <a:xfrm>
            <a:off x="527809" y="5308520"/>
            <a:ext cx="10938211"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16:33: “In this world you will have trouble. But take heart! I have overcome the world.” </a:t>
            </a:r>
          </a:p>
        </p:txBody>
      </p:sp>
      <p:sp>
        <p:nvSpPr>
          <p:cNvPr id="7" name="TextBox 6">
            <a:extLst>
              <a:ext uri="{FF2B5EF4-FFF2-40B4-BE49-F238E27FC236}">
                <a16:creationId xmlns:a16="http://schemas.microsoft.com/office/drawing/2014/main" id="{E692631B-0730-A6DB-A3B7-4F8B0021C2C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1 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5188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308324"/>
          </a:xfrm>
          <a:prstGeom prst="rect">
            <a:avLst/>
          </a:prstGeom>
          <a:noFill/>
          <a:ln w="9525">
            <a:noFill/>
            <a:miter lim="800000"/>
            <a:headEnd/>
            <a:tailEnd/>
          </a:ln>
        </p:spPr>
        <p:txBody>
          <a:bodyPr wrap="square">
            <a:spAutoFit/>
          </a:bodyPr>
          <a:lstStyle/>
          <a:p>
            <a:pPr marL="587375" lvl="1" indent="-569913">
              <a:lnSpc>
                <a:spcPct val="90000"/>
              </a:lnSpc>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God enemy wants to neutralize you preoccupying you with the world.</a:t>
            </a:r>
          </a:p>
          <a:p>
            <a:pPr marL="587375" lvl="1" indent="-569913">
              <a:lnSpc>
                <a:spcPct val="90000"/>
              </a:lnSpc>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God’s enemy wants blind and distract you from ever forming a relationship with God.</a:t>
            </a:r>
            <a:endParaRPr lang="en-US" sz="40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179195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Why should we reject it</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13" name="Rectangle 12">
            <a:extLst>
              <a:ext uri="{FF2B5EF4-FFF2-40B4-BE49-F238E27FC236}">
                <a16:creationId xmlns:a16="http://schemas.microsoft.com/office/drawing/2014/main" id="{C2CDC9BF-C08C-CEDD-DBAC-7DA29A79C41C}"/>
              </a:ext>
            </a:extLst>
          </p:cNvPr>
          <p:cNvSpPr>
            <a:spLocks noChangeArrowheads="1"/>
          </p:cNvSpPr>
          <p:nvPr/>
        </p:nvSpPr>
        <p:spPr bwMode="auto">
          <a:xfrm>
            <a:off x="485774" y="4196771"/>
            <a:ext cx="11032606" cy="18374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4" name="TextBox 13">
            <a:extLst>
              <a:ext uri="{FF2B5EF4-FFF2-40B4-BE49-F238E27FC236}">
                <a16:creationId xmlns:a16="http://schemas.microsoft.com/office/drawing/2014/main" id="{CC309E0F-C877-1FA0-9947-CF5F1D0C329A}"/>
              </a:ext>
            </a:extLst>
          </p:cNvPr>
          <p:cNvSpPr txBox="1">
            <a:spLocks noChangeArrowheads="1"/>
          </p:cNvSpPr>
          <p:nvPr/>
        </p:nvSpPr>
        <p:spPr bwMode="auto">
          <a:xfrm>
            <a:off x="527809" y="4317920"/>
            <a:ext cx="10938211"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2 Corinthians 4:4: “Satan, who is the god of this world, has blinded the minds of those who don’t believe. So that they are unable to see the...light of the Good News.”  </a:t>
            </a:r>
          </a:p>
        </p:txBody>
      </p:sp>
    </p:spTree>
    <p:extLst>
      <p:ext uri="{BB962C8B-B14F-4D97-AF65-F5344CB8AC3E}">
        <p14:creationId xmlns:p14="http://schemas.microsoft.com/office/powerpoint/2010/main" val="306836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308324"/>
          </a:xfrm>
          <a:prstGeom prst="rect">
            <a:avLst/>
          </a:prstGeom>
          <a:noFill/>
          <a:ln w="9525">
            <a:noFill/>
            <a:miter lim="800000"/>
            <a:headEnd/>
            <a:tailEnd/>
          </a:ln>
        </p:spPr>
        <p:txBody>
          <a:bodyPr wrap="square">
            <a:spAutoFit/>
          </a:bodyPr>
          <a:lstStyle/>
          <a:p>
            <a:pPr marL="587375" lvl="1" indent="-569913">
              <a:lnSpc>
                <a:spcPct val="90000"/>
              </a:lnSpc>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God enemy wants to neutralize you preoccupying you with the world.</a:t>
            </a:r>
          </a:p>
          <a:p>
            <a:pPr marL="587375" lvl="1" indent="-569913">
              <a:lnSpc>
                <a:spcPct val="90000"/>
              </a:lnSpc>
              <a:buFont typeface="Arial" panose="020B0604020202020204" pitchFamily="34" charset="0"/>
              <a:buChar char="•"/>
            </a:pPr>
            <a:r>
              <a:rPr lang="en-US" sz="4000" dirty="0">
                <a:solidFill>
                  <a:schemeClr val="bg1"/>
                </a:solidFill>
                <a:latin typeface="Calibri Light" panose="020F0302020204030204" pitchFamily="34" charset="0"/>
                <a:cs typeface="Calibri Light" panose="020F0302020204030204" pitchFamily="34" charset="0"/>
              </a:rPr>
              <a:t>God’s enemy wants blind and distract you from ever forming a relationship with God.</a:t>
            </a:r>
            <a:endParaRPr lang="en-US" sz="40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179195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Why should we reject it</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13" name="Rectangle 12">
            <a:extLst>
              <a:ext uri="{FF2B5EF4-FFF2-40B4-BE49-F238E27FC236}">
                <a16:creationId xmlns:a16="http://schemas.microsoft.com/office/drawing/2014/main" id="{C2CDC9BF-C08C-CEDD-DBAC-7DA29A79C41C}"/>
              </a:ext>
            </a:extLst>
          </p:cNvPr>
          <p:cNvSpPr>
            <a:spLocks noChangeArrowheads="1"/>
          </p:cNvSpPr>
          <p:nvPr/>
        </p:nvSpPr>
        <p:spPr bwMode="auto">
          <a:xfrm>
            <a:off x="485774" y="4196771"/>
            <a:ext cx="11032606" cy="183742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4" name="TextBox 13">
            <a:extLst>
              <a:ext uri="{FF2B5EF4-FFF2-40B4-BE49-F238E27FC236}">
                <a16:creationId xmlns:a16="http://schemas.microsoft.com/office/drawing/2014/main" id="{CC309E0F-C877-1FA0-9947-CF5F1D0C329A}"/>
              </a:ext>
            </a:extLst>
          </p:cNvPr>
          <p:cNvSpPr txBox="1">
            <a:spLocks noChangeArrowheads="1"/>
          </p:cNvSpPr>
          <p:nvPr/>
        </p:nvSpPr>
        <p:spPr bwMode="auto">
          <a:xfrm>
            <a:off x="527809" y="4317920"/>
            <a:ext cx="10938211"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2 Corinthians 4:4: “Satan, who is the god of this world, has blinded the minds of those who don’t believe. So that they are unable to see the...light of the Good News.”  </a:t>
            </a:r>
          </a:p>
        </p:txBody>
      </p:sp>
      <p:sp>
        <p:nvSpPr>
          <p:cNvPr id="15" name="Rectangle 14">
            <a:extLst>
              <a:ext uri="{FF2B5EF4-FFF2-40B4-BE49-F238E27FC236}">
                <a16:creationId xmlns:a16="http://schemas.microsoft.com/office/drawing/2014/main" id="{34C46C3A-DCFB-5659-1532-98B5C1DE2025}"/>
              </a:ext>
            </a:extLst>
          </p:cNvPr>
          <p:cNvSpPr>
            <a:spLocks noChangeArrowheads="1"/>
          </p:cNvSpPr>
          <p:nvPr/>
        </p:nvSpPr>
        <p:spPr bwMode="auto">
          <a:xfrm>
            <a:off x="457199" y="2025071"/>
            <a:ext cx="11206991" cy="4343400"/>
          </a:xfrm>
          <a:prstGeom prst="rect">
            <a:avLst/>
          </a:prstGeom>
          <a:solidFill>
            <a:srgbClr val="254061"/>
          </a:solidFill>
          <a:ln w="38100">
            <a:solidFill>
              <a:sysClr val="window" lastClr="FFFFFF"/>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Light" panose="020F0302020204030204" pitchFamily="34" charset="0"/>
              <a:cs typeface="Arial" charset="0"/>
            </a:endParaRPr>
          </a:p>
        </p:txBody>
      </p:sp>
      <p:sp>
        <p:nvSpPr>
          <p:cNvPr id="17" name="TextBox 16">
            <a:extLst>
              <a:ext uri="{FF2B5EF4-FFF2-40B4-BE49-F238E27FC236}">
                <a16:creationId xmlns:a16="http://schemas.microsoft.com/office/drawing/2014/main" id="{B7C0EED2-58F9-AB09-BE06-ADFF1003EA53}"/>
              </a:ext>
            </a:extLst>
          </p:cNvPr>
          <p:cNvSpPr txBox="1"/>
          <p:nvPr/>
        </p:nvSpPr>
        <p:spPr>
          <a:xfrm>
            <a:off x="5224790" y="2480894"/>
            <a:ext cx="6222180" cy="3323987"/>
          </a:xfrm>
          <a:prstGeom prst="rect">
            <a:avLst/>
          </a:prstGeom>
          <a:noFill/>
        </p:spPr>
        <p:txBody>
          <a:bodyPr wrap="square" rtlCol="0">
            <a:spAutoFit/>
          </a:bodyPr>
          <a:lstStyle/>
          <a:p>
            <a:r>
              <a:rPr lang="en-US" sz="3000" dirty="0">
                <a:solidFill>
                  <a:schemeClr val="bg1"/>
                </a:solidFill>
                <a:latin typeface="Calibri Light" panose="020F0302020204030204" pitchFamily="34" charset="0"/>
                <a:cs typeface="Calibri Light" panose="020F0302020204030204" pitchFamily="34" charset="0"/>
              </a:rPr>
              <a:t>Baitfish skitter and scatter when they are pursued by predators– it's this erratic and evasive action that triggers the strike. The Scatter Rap Crank consistently swims with an erratic and evasive sweeping action – perfectly mimicking vulnerable baitfish.</a:t>
            </a:r>
          </a:p>
        </p:txBody>
      </p:sp>
      <p:sp>
        <p:nvSpPr>
          <p:cNvPr id="18" name="TextBox 17">
            <a:extLst>
              <a:ext uri="{FF2B5EF4-FFF2-40B4-BE49-F238E27FC236}">
                <a16:creationId xmlns:a16="http://schemas.microsoft.com/office/drawing/2014/main" id="{F01BA75E-3246-D558-8890-5DDD98560753}"/>
              </a:ext>
            </a:extLst>
          </p:cNvPr>
          <p:cNvSpPr txBox="1"/>
          <p:nvPr/>
        </p:nvSpPr>
        <p:spPr>
          <a:xfrm>
            <a:off x="944373" y="2158632"/>
            <a:ext cx="4131109" cy="1261884"/>
          </a:xfrm>
          <a:prstGeom prst="rect">
            <a:avLst/>
          </a:prstGeom>
          <a:noFill/>
        </p:spPr>
        <p:txBody>
          <a:bodyPr wrap="square" rtlCol="0">
            <a:spAutoFit/>
          </a:bodyPr>
          <a:lstStyle/>
          <a:p>
            <a:r>
              <a:rPr lang="en-US" sz="3800" b="1" dirty="0" err="1">
                <a:solidFill>
                  <a:schemeClr val="bg1"/>
                </a:solidFill>
                <a:latin typeface="Century Gothic" panose="020B0502020202020204" pitchFamily="34" charset="0"/>
              </a:rPr>
              <a:t>Rapala</a:t>
            </a:r>
            <a:r>
              <a:rPr lang="en-US" sz="3800" dirty="0">
                <a:solidFill>
                  <a:schemeClr val="bg1"/>
                </a:solidFill>
                <a:latin typeface="Century Gothic" panose="020B0502020202020204" pitchFamily="34" charset="0"/>
              </a:rPr>
              <a:t> “Scatter Rap Crank”</a:t>
            </a:r>
          </a:p>
        </p:txBody>
      </p:sp>
    </p:spTree>
    <p:extLst>
      <p:ext uri="{BB962C8B-B14F-4D97-AF65-F5344CB8AC3E}">
        <p14:creationId xmlns:p14="http://schemas.microsoft.com/office/powerpoint/2010/main" val="300999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C72FCDD-BBA4-8790-A6FB-406870A56A20}"/>
              </a:ext>
            </a:extLst>
          </p:cNvPr>
          <p:cNvSpPr txBox="1"/>
          <p:nvPr/>
        </p:nvSpPr>
        <p:spPr>
          <a:xfrm>
            <a:off x="466725" y="2767280"/>
            <a:ext cx="11258550" cy="1323439"/>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How do you escape it</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87264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942618"/>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a:t>
            </a:r>
            <a:r>
              <a:rPr lang="en-US" sz="4000" dirty="0">
                <a:solidFill>
                  <a:schemeClr val="bg1"/>
                </a:solidFill>
                <a:latin typeface="Calibri Light" panose="020F0302020204030204" pitchFamily="34" charset="0"/>
                <a:cs typeface="Calibri Light" panose="020F0302020204030204" pitchFamily="34" charset="0"/>
              </a:rPr>
              <a:t>you do not belong to the world, but I have chosen you out of the 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That is why the world hates you.</a:t>
            </a:r>
          </a:p>
          <a:p>
            <a:pPr marL="576263" indent="-576263">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33002CD2-D087-1C9B-98A7-E16DC53043EA}"/>
              </a:ext>
            </a:extLst>
          </p:cNvPr>
          <p:cNvSpPr>
            <a:spLocks noChangeArrowheads="1"/>
          </p:cNvSpPr>
          <p:nvPr/>
        </p:nvSpPr>
        <p:spPr bwMode="auto">
          <a:xfrm>
            <a:off x="579697" y="4713847"/>
            <a:ext cx="11032606" cy="14610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CABA6FB-B46A-4B82-8991-6A45037DB066}"/>
              </a:ext>
            </a:extLst>
          </p:cNvPr>
          <p:cNvSpPr txBox="1">
            <a:spLocks noChangeArrowheads="1"/>
          </p:cNvSpPr>
          <p:nvPr/>
        </p:nvSpPr>
        <p:spPr bwMode="auto">
          <a:xfrm>
            <a:off x="674092" y="4721296"/>
            <a:ext cx="10938211"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14:27: “Peace I leave with you; my peace I give you. I do not give to you as the world gives.” </a:t>
            </a:r>
          </a:p>
        </p:txBody>
      </p:sp>
    </p:spTree>
    <p:extLst>
      <p:ext uri="{BB962C8B-B14F-4D97-AF65-F5344CB8AC3E}">
        <p14:creationId xmlns:p14="http://schemas.microsoft.com/office/powerpoint/2010/main" val="84463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C72FCDD-BBA4-8790-A6FB-406870A56A20}"/>
              </a:ext>
            </a:extLst>
          </p:cNvPr>
          <p:cNvSpPr txBox="1"/>
          <p:nvPr/>
        </p:nvSpPr>
        <p:spPr>
          <a:xfrm>
            <a:off x="466725" y="2151727"/>
            <a:ext cx="11258550" cy="2554545"/>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What happens if you are no longer part of it</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98171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942618"/>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4000" dirty="0">
                <a:solidFill>
                  <a:schemeClr val="bg1"/>
                </a:solidFill>
                <a:latin typeface="Calibri Light" panose="020F0302020204030204" pitchFamily="34" charset="0"/>
                <a:cs typeface="Calibri Light" panose="020F0302020204030204" pitchFamily="34" charset="0"/>
              </a:rPr>
              <a:t>If the world hates you, keep in mind that it hated me first</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33002CD2-D087-1C9B-98A7-E16DC53043EA}"/>
              </a:ext>
            </a:extLst>
          </p:cNvPr>
          <p:cNvSpPr>
            <a:spLocks noChangeArrowheads="1"/>
          </p:cNvSpPr>
          <p:nvPr/>
        </p:nvSpPr>
        <p:spPr bwMode="auto">
          <a:xfrm>
            <a:off x="485774" y="4177721"/>
            <a:ext cx="11032606" cy="17277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CABA6FB-B46A-4B82-8991-6A45037DB066}"/>
              </a:ext>
            </a:extLst>
          </p:cNvPr>
          <p:cNvSpPr txBox="1">
            <a:spLocks noChangeArrowheads="1"/>
          </p:cNvSpPr>
          <p:nvPr/>
        </p:nvSpPr>
        <p:spPr bwMode="auto">
          <a:xfrm>
            <a:off x="527809" y="4375070"/>
            <a:ext cx="10938211"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prstClr val="white"/>
                </a:solidFill>
                <a:latin typeface="Calibri Light" panose="020F0302020204030204" pitchFamily="34" charset="0"/>
                <a:cs typeface="Calibri Light" panose="020F0302020204030204" pitchFamily="34" charset="0"/>
              </a:rPr>
              <a:t>Jesus suffered humiliation and shame though he was innocent; should we expect better treatment? </a:t>
            </a:r>
          </a:p>
        </p:txBody>
      </p:sp>
    </p:spTree>
    <p:extLst>
      <p:ext uri="{BB962C8B-B14F-4D97-AF65-F5344CB8AC3E}">
        <p14:creationId xmlns:p14="http://schemas.microsoft.com/office/powerpoint/2010/main" val="336259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58AE3C2E-19C7-35BE-44D3-C138996FCDB2}"/>
              </a:ext>
            </a:extLst>
          </p:cNvPr>
          <p:cNvSpPr>
            <a:spLocks noChangeArrowheads="1"/>
          </p:cNvSpPr>
          <p:nvPr/>
        </p:nvSpPr>
        <p:spPr bwMode="auto">
          <a:xfrm>
            <a:off x="737523" y="2542639"/>
            <a:ext cx="10716953" cy="191506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5278B95-76CE-5D83-522F-C0BDF8C207C7}"/>
              </a:ext>
            </a:extLst>
          </p:cNvPr>
          <p:cNvSpPr txBox="1">
            <a:spLocks noChangeArrowheads="1"/>
          </p:cNvSpPr>
          <p:nvPr/>
        </p:nvSpPr>
        <p:spPr bwMode="auto">
          <a:xfrm>
            <a:off x="776858" y="3079669"/>
            <a:ext cx="10625259" cy="85408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5500" dirty="0">
                <a:solidFill>
                  <a:prstClr val="white"/>
                </a:solidFill>
                <a:latin typeface="Calibri Light" panose="020F0302020204030204" pitchFamily="34" charset="0"/>
                <a:cs typeface="Calibri Light" panose="020F0302020204030204" pitchFamily="34" charset="0"/>
              </a:rPr>
              <a:t>To be forewarned is to be forearmed.</a:t>
            </a:r>
          </a:p>
        </p:txBody>
      </p:sp>
    </p:spTree>
    <p:extLst>
      <p:ext uri="{BB962C8B-B14F-4D97-AF65-F5344CB8AC3E}">
        <p14:creationId xmlns:p14="http://schemas.microsoft.com/office/powerpoint/2010/main" val="353941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942618"/>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bg1"/>
                </a:solidFill>
                <a:latin typeface="Calibri Light" panose="020F0302020204030204" pitchFamily="34" charset="0"/>
                <a:cs typeface="Calibri Light" panose="020F0302020204030204" pitchFamily="34" charset="0"/>
              </a:rPr>
              <a:t>18 	</a:t>
            </a:r>
            <a:r>
              <a:rPr lang="en-US" sz="4000" dirty="0">
                <a:solidFill>
                  <a:schemeClr val="bg1"/>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bg1"/>
                </a:solidFill>
                <a:latin typeface="Calibri Light" panose="020F0302020204030204" pitchFamily="34" charset="0"/>
                <a:cs typeface="Calibri Light" panose="020F0302020204030204" pitchFamily="34" charset="0"/>
              </a:rPr>
              <a:t>19 	</a:t>
            </a:r>
            <a:r>
              <a:rPr lang="en-US" sz="4000" dirty="0">
                <a:solidFill>
                  <a:schemeClr val="bg1"/>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58AE3C2E-19C7-35BE-44D3-C138996FCDB2}"/>
              </a:ext>
            </a:extLst>
          </p:cNvPr>
          <p:cNvSpPr>
            <a:spLocks noChangeArrowheads="1"/>
          </p:cNvSpPr>
          <p:nvPr/>
        </p:nvSpPr>
        <p:spPr bwMode="auto">
          <a:xfrm>
            <a:off x="737523" y="2542639"/>
            <a:ext cx="10716953" cy="191506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05278B95-76CE-5D83-522F-C0BDF8C207C7}"/>
              </a:ext>
            </a:extLst>
          </p:cNvPr>
          <p:cNvSpPr txBox="1">
            <a:spLocks noChangeArrowheads="1"/>
          </p:cNvSpPr>
          <p:nvPr/>
        </p:nvSpPr>
        <p:spPr bwMode="auto">
          <a:xfrm>
            <a:off x="776858" y="2679619"/>
            <a:ext cx="10625259"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1 Peter 4:12: “Do not be surprised at the fiery ordeal that has come on you to test you, as though something strange were happening to you.” </a:t>
            </a:r>
          </a:p>
        </p:txBody>
      </p:sp>
    </p:spTree>
    <p:extLst>
      <p:ext uri="{BB962C8B-B14F-4D97-AF65-F5344CB8AC3E}">
        <p14:creationId xmlns:p14="http://schemas.microsoft.com/office/powerpoint/2010/main" val="2618224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B7EF8F7-C655-F1BF-6A1B-7AC098C32190}"/>
              </a:ext>
            </a:extLst>
          </p:cNvPr>
          <p:cNvSpPr>
            <a:spLocks noChangeArrowheads="1"/>
          </p:cNvSpPr>
          <p:nvPr/>
        </p:nvSpPr>
        <p:spPr bwMode="auto">
          <a:xfrm>
            <a:off x="4252557" y="209039"/>
            <a:ext cx="7589673" cy="254633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A3A3FC7-A4A9-0C34-753E-B3B58113D0E2}"/>
              </a:ext>
            </a:extLst>
          </p:cNvPr>
          <p:cNvSpPr txBox="1">
            <a:spLocks noChangeArrowheads="1"/>
          </p:cNvSpPr>
          <p:nvPr/>
        </p:nvSpPr>
        <p:spPr bwMode="auto">
          <a:xfrm>
            <a:off x="4294593" y="332094"/>
            <a:ext cx="7524735" cy="1089529"/>
          </a:xfrm>
          <a:prstGeom prst="rect">
            <a:avLst/>
          </a:prstGeom>
          <a:noFill/>
          <a:ln w="38100">
            <a:noFill/>
            <a:miter lim="800000"/>
            <a:headEnd/>
            <a:tailEnd/>
          </a:ln>
        </p:spPr>
        <p:txBody>
          <a:bodyPr wrap="square">
            <a:spAutoFit/>
          </a:bodyPr>
          <a:lstStyle/>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Calibri Light" panose="020F0302020204030204" pitchFamily="34" charset="0"/>
                <a:cs typeface="Calibri Light" panose="020F0302020204030204" pitchFamily="34" charset="0"/>
              </a:rPr>
              <a:t>Detainment, Exclusion and Physical Harm </a:t>
            </a:r>
          </a:p>
        </p:txBody>
      </p:sp>
      <p:sp>
        <p:nvSpPr>
          <p:cNvPr id="6" name="Rectangle 5">
            <a:extLst>
              <a:ext uri="{FF2B5EF4-FFF2-40B4-BE49-F238E27FC236}">
                <a16:creationId xmlns:a16="http://schemas.microsoft.com/office/drawing/2014/main" id="{D83EF2B6-2664-7A5D-9EC7-43CE9B6266B9}"/>
              </a:ext>
            </a:extLst>
          </p:cNvPr>
          <p:cNvSpPr>
            <a:spLocks noChangeArrowheads="1"/>
          </p:cNvSpPr>
          <p:nvPr/>
        </p:nvSpPr>
        <p:spPr bwMode="auto">
          <a:xfrm>
            <a:off x="375573" y="2904589"/>
            <a:ext cx="11466657" cy="380101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B93E46EF-48EB-889C-7200-E77FAD4F401A}"/>
              </a:ext>
            </a:extLst>
          </p:cNvPr>
          <p:cNvSpPr txBox="1">
            <a:spLocks noChangeArrowheads="1"/>
          </p:cNvSpPr>
          <p:nvPr/>
        </p:nvSpPr>
        <p:spPr bwMode="auto">
          <a:xfrm>
            <a:off x="414908" y="3041569"/>
            <a:ext cx="11368549" cy="35825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16:2-4: “They will put you out of the synagogue; in fact, a time is coming when anyone who kills you will think he is offering a service to God. They will do such things because they have not known the Father or me. I have told you this, so that when the time comes you will remember that I warned you. I did not tell you this at first because I was with you.” </a:t>
            </a:r>
          </a:p>
        </p:txBody>
      </p:sp>
    </p:spTree>
    <p:extLst>
      <p:ext uri="{BB962C8B-B14F-4D97-AF65-F5344CB8AC3E}">
        <p14:creationId xmlns:p14="http://schemas.microsoft.com/office/powerpoint/2010/main" val="203075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B7EF8F7-C655-F1BF-6A1B-7AC098C32190}"/>
              </a:ext>
            </a:extLst>
          </p:cNvPr>
          <p:cNvSpPr>
            <a:spLocks noChangeArrowheads="1"/>
          </p:cNvSpPr>
          <p:nvPr/>
        </p:nvSpPr>
        <p:spPr bwMode="auto">
          <a:xfrm>
            <a:off x="4252557" y="209039"/>
            <a:ext cx="7553493" cy="254633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A3A3FC7-A4A9-0C34-753E-B3B58113D0E2}"/>
              </a:ext>
            </a:extLst>
          </p:cNvPr>
          <p:cNvSpPr txBox="1">
            <a:spLocks noChangeArrowheads="1"/>
          </p:cNvSpPr>
          <p:nvPr/>
        </p:nvSpPr>
        <p:spPr bwMode="auto">
          <a:xfrm>
            <a:off x="4294593" y="332094"/>
            <a:ext cx="7488864" cy="1665071"/>
          </a:xfrm>
          <a:prstGeom prst="rect">
            <a:avLst/>
          </a:prstGeom>
          <a:noFill/>
          <a:ln w="38100">
            <a:noFill/>
            <a:miter lim="800000"/>
            <a:headEnd/>
            <a:tailEnd/>
          </a:ln>
        </p:spPr>
        <p:txBody>
          <a:bodyPr wrap="square">
            <a:spAutoFit/>
          </a:bodyPr>
          <a:lstStyle/>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Calibri Light" panose="020F0302020204030204" pitchFamily="34" charset="0"/>
                <a:cs typeface="Calibri Light" panose="020F0302020204030204" pitchFamily="34" charset="0"/>
              </a:rPr>
              <a:t>Detainment, Exclusion and Physical Harm </a:t>
            </a:r>
          </a:p>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Calibri Light" panose="020F0302020204030204" pitchFamily="34" charset="0"/>
                <a:cs typeface="Calibri Light" panose="020F0302020204030204" pitchFamily="34" charset="0"/>
              </a:rPr>
              <a:t>Contempt and Hostility</a:t>
            </a:r>
          </a:p>
        </p:txBody>
      </p:sp>
      <p:sp>
        <p:nvSpPr>
          <p:cNvPr id="6" name="Rectangle 5">
            <a:extLst>
              <a:ext uri="{FF2B5EF4-FFF2-40B4-BE49-F238E27FC236}">
                <a16:creationId xmlns:a16="http://schemas.microsoft.com/office/drawing/2014/main" id="{D83EF2B6-2664-7A5D-9EC7-43CE9B6266B9}"/>
              </a:ext>
            </a:extLst>
          </p:cNvPr>
          <p:cNvSpPr>
            <a:spLocks noChangeArrowheads="1"/>
          </p:cNvSpPr>
          <p:nvPr/>
        </p:nvSpPr>
        <p:spPr bwMode="auto">
          <a:xfrm>
            <a:off x="375573" y="2904589"/>
            <a:ext cx="11466657" cy="380101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B93E46EF-48EB-889C-7200-E77FAD4F401A}"/>
              </a:ext>
            </a:extLst>
          </p:cNvPr>
          <p:cNvSpPr txBox="1">
            <a:spLocks noChangeArrowheads="1"/>
          </p:cNvSpPr>
          <p:nvPr/>
        </p:nvSpPr>
        <p:spPr bwMode="auto">
          <a:xfrm>
            <a:off x="414908" y="3041569"/>
            <a:ext cx="11368549" cy="35825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16:2-4: “They will put you out of the synagogue; in fact, a time is coming when anyone who kills you will think he is offering a service to God. They will do such things because they have not known the Father or me. I have told you this, so that when the time comes you will remember that I warned you. I did not tell you this at first because I was with you.” </a:t>
            </a:r>
          </a:p>
        </p:txBody>
      </p:sp>
    </p:spTree>
    <p:extLst>
      <p:ext uri="{BB962C8B-B14F-4D97-AF65-F5344CB8AC3E}">
        <p14:creationId xmlns:p14="http://schemas.microsoft.com/office/powerpoint/2010/main" val="281506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B7EF8F7-C655-F1BF-6A1B-7AC098C32190}"/>
              </a:ext>
            </a:extLst>
          </p:cNvPr>
          <p:cNvSpPr>
            <a:spLocks noChangeArrowheads="1"/>
          </p:cNvSpPr>
          <p:nvPr/>
        </p:nvSpPr>
        <p:spPr bwMode="auto">
          <a:xfrm>
            <a:off x="4252557" y="209039"/>
            <a:ext cx="7553493" cy="254633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A3A3FC7-A4A9-0C34-753E-B3B58113D0E2}"/>
              </a:ext>
            </a:extLst>
          </p:cNvPr>
          <p:cNvSpPr txBox="1">
            <a:spLocks noChangeArrowheads="1"/>
          </p:cNvSpPr>
          <p:nvPr/>
        </p:nvSpPr>
        <p:spPr bwMode="auto">
          <a:xfrm>
            <a:off x="4294593" y="332094"/>
            <a:ext cx="7488864" cy="2240613"/>
          </a:xfrm>
          <a:prstGeom prst="rect">
            <a:avLst/>
          </a:prstGeom>
          <a:noFill/>
          <a:ln w="38100">
            <a:noFill/>
            <a:miter lim="800000"/>
            <a:headEnd/>
            <a:tailEnd/>
          </a:ln>
        </p:spPr>
        <p:txBody>
          <a:bodyPr wrap="square">
            <a:spAutoFit/>
          </a:bodyPr>
          <a:lstStyle/>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Calibri Light" panose="020F0302020204030204" pitchFamily="34" charset="0"/>
                <a:cs typeface="Calibri Light" panose="020F0302020204030204" pitchFamily="34" charset="0"/>
              </a:rPr>
              <a:t>Detainment, Exclusion and Physical Harm </a:t>
            </a:r>
          </a:p>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Calibri Light" panose="020F0302020204030204" pitchFamily="34" charset="0"/>
                <a:cs typeface="Calibri Light" panose="020F0302020204030204" pitchFamily="34" charset="0"/>
              </a:rPr>
              <a:t>Contempt and Hostility</a:t>
            </a:r>
          </a:p>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Calibri Light" panose="020F0302020204030204" pitchFamily="34" charset="0"/>
                <a:cs typeface="Calibri Light" panose="020F0302020204030204" pitchFamily="34" charset="0"/>
              </a:rPr>
              <a:t>Negative Response from Family</a:t>
            </a:r>
          </a:p>
        </p:txBody>
      </p:sp>
      <p:sp>
        <p:nvSpPr>
          <p:cNvPr id="6" name="Rectangle 5">
            <a:extLst>
              <a:ext uri="{FF2B5EF4-FFF2-40B4-BE49-F238E27FC236}">
                <a16:creationId xmlns:a16="http://schemas.microsoft.com/office/drawing/2014/main" id="{D83EF2B6-2664-7A5D-9EC7-43CE9B6266B9}"/>
              </a:ext>
            </a:extLst>
          </p:cNvPr>
          <p:cNvSpPr>
            <a:spLocks noChangeArrowheads="1"/>
          </p:cNvSpPr>
          <p:nvPr/>
        </p:nvSpPr>
        <p:spPr bwMode="auto">
          <a:xfrm>
            <a:off x="375573" y="2904589"/>
            <a:ext cx="11466657" cy="380101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B93E46EF-48EB-889C-7200-E77FAD4F401A}"/>
              </a:ext>
            </a:extLst>
          </p:cNvPr>
          <p:cNvSpPr txBox="1">
            <a:spLocks noChangeArrowheads="1"/>
          </p:cNvSpPr>
          <p:nvPr/>
        </p:nvSpPr>
        <p:spPr bwMode="auto">
          <a:xfrm>
            <a:off x="414908" y="3041569"/>
            <a:ext cx="11368549" cy="35825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16:2-4: “They will put you out of the synagogue; in fact, a time is coming when anyone who kills you will think he is offering a service to God. They will do such things because they have not known the Father or me. I have told you this, so that when the time comes you will remember that I warned you. I did not tell you this at first because I was with you.” </a:t>
            </a:r>
          </a:p>
        </p:txBody>
      </p:sp>
    </p:spTree>
    <p:extLst>
      <p:ext uri="{BB962C8B-B14F-4D97-AF65-F5344CB8AC3E}">
        <p14:creationId xmlns:p14="http://schemas.microsoft.com/office/powerpoint/2010/main" val="1979612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B7EF8F7-C655-F1BF-6A1B-7AC098C32190}"/>
              </a:ext>
            </a:extLst>
          </p:cNvPr>
          <p:cNvSpPr>
            <a:spLocks noChangeArrowheads="1"/>
          </p:cNvSpPr>
          <p:nvPr/>
        </p:nvSpPr>
        <p:spPr bwMode="auto">
          <a:xfrm>
            <a:off x="4290657" y="2056889"/>
            <a:ext cx="7553493" cy="11144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A3A3FC7-A4A9-0C34-753E-B3B58113D0E2}"/>
              </a:ext>
            </a:extLst>
          </p:cNvPr>
          <p:cNvSpPr txBox="1">
            <a:spLocks noChangeArrowheads="1"/>
          </p:cNvSpPr>
          <p:nvPr/>
        </p:nvSpPr>
        <p:spPr bwMode="auto">
          <a:xfrm>
            <a:off x="4332693" y="2122794"/>
            <a:ext cx="7488864" cy="99257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6500" dirty="0">
                <a:solidFill>
                  <a:prstClr val="white"/>
                </a:solidFill>
                <a:latin typeface="Calibri Light" panose="020F0302020204030204" pitchFamily="34" charset="0"/>
                <a:cs typeface="Calibri Light" panose="020F0302020204030204" pitchFamily="34" charset="0"/>
              </a:rPr>
              <a:t>You must choose</a:t>
            </a:r>
          </a:p>
        </p:txBody>
      </p:sp>
      <p:sp>
        <p:nvSpPr>
          <p:cNvPr id="6" name="Rectangle 5">
            <a:extLst>
              <a:ext uri="{FF2B5EF4-FFF2-40B4-BE49-F238E27FC236}">
                <a16:creationId xmlns:a16="http://schemas.microsoft.com/office/drawing/2014/main" id="{D83EF2B6-2664-7A5D-9EC7-43CE9B6266B9}"/>
              </a:ext>
            </a:extLst>
          </p:cNvPr>
          <p:cNvSpPr>
            <a:spLocks noChangeArrowheads="1"/>
          </p:cNvSpPr>
          <p:nvPr/>
        </p:nvSpPr>
        <p:spPr bwMode="auto">
          <a:xfrm>
            <a:off x="401493" y="3292105"/>
            <a:ext cx="11466657" cy="148944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B93E46EF-48EB-889C-7200-E77FAD4F401A}"/>
              </a:ext>
            </a:extLst>
          </p:cNvPr>
          <p:cNvSpPr txBox="1">
            <a:spLocks noChangeArrowheads="1"/>
          </p:cNvSpPr>
          <p:nvPr/>
        </p:nvSpPr>
        <p:spPr bwMode="auto">
          <a:xfrm>
            <a:off x="440828" y="3486234"/>
            <a:ext cx="11368549"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15:15: “I have called you friends, for all things that I have heard from My Father I have made known to you. </a:t>
            </a:r>
          </a:p>
        </p:txBody>
      </p:sp>
    </p:spTree>
    <p:extLst>
      <p:ext uri="{BB962C8B-B14F-4D97-AF65-F5344CB8AC3E}">
        <p14:creationId xmlns:p14="http://schemas.microsoft.com/office/powerpoint/2010/main" val="246020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bg1"/>
                </a:solidFill>
                <a:latin typeface="Calibri Light" panose="020F0302020204030204" pitchFamily="34" charset="0"/>
                <a:cs typeface="Calibri Light" panose="020F0302020204030204" pitchFamily="34" charset="0"/>
              </a:rPr>
              <a:t>18 	</a:t>
            </a:r>
            <a:r>
              <a:rPr lang="en-US" sz="4000" dirty="0">
                <a:solidFill>
                  <a:schemeClr val="bg1"/>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B7EF8F7-C655-F1BF-6A1B-7AC098C32190}"/>
              </a:ext>
            </a:extLst>
          </p:cNvPr>
          <p:cNvSpPr>
            <a:spLocks noChangeArrowheads="1"/>
          </p:cNvSpPr>
          <p:nvPr/>
        </p:nvSpPr>
        <p:spPr bwMode="auto">
          <a:xfrm>
            <a:off x="4290657" y="2056889"/>
            <a:ext cx="7553493" cy="11144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A3A3FC7-A4A9-0C34-753E-B3B58113D0E2}"/>
              </a:ext>
            </a:extLst>
          </p:cNvPr>
          <p:cNvSpPr txBox="1">
            <a:spLocks noChangeArrowheads="1"/>
          </p:cNvSpPr>
          <p:nvPr/>
        </p:nvSpPr>
        <p:spPr bwMode="auto">
          <a:xfrm>
            <a:off x="4332693" y="2122794"/>
            <a:ext cx="7488864" cy="99257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6500" dirty="0">
                <a:solidFill>
                  <a:prstClr val="white"/>
                </a:solidFill>
                <a:latin typeface="Calibri Light" panose="020F0302020204030204" pitchFamily="34" charset="0"/>
                <a:cs typeface="Calibri Light" panose="020F0302020204030204" pitchFamily="34" charset="0"/>
              </a:rPr>
              <a:t>You must choose</a:t>
            </a:r>
          </a:p>
        </p:txBody>
      </p:sp>
      <p:sp>
        <p:nvSpPr>
          <p:cNvPr id="6" name="Rectangle 5">
            <a:extLst>
              <a:ext uri="{FF2B5EF4-FFF2-40B4-BE49-F238E27FC236}">
                <a16:creationId xmlns:a16="http://schemas.microsoft.com/office/drawing/2014/main" id="{D83EF2B6-2664-7A5D-9EC7-43CE9B6266B9}"/>
              </a:ext>
            </a:extLst>
          </p:cNvPr>
          <p:cNvSpPr>
            <a:spLocks noChangeArrowheads="1"/>
          </p:cNvSpPr>
          <p:nvPr/>
        </p:nvSpPr>
        <p:spPr bwMode="auto">
          <a:xfrm>
            <a:off x="342720" y="3292105"/>
            <a:ext cx="11466657" cy="148944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B93E46EF-48EB-889C-7200-E77FAD4F401A}"/>
              </a:ext>
            </a:extLst>
          </p:cNvPr>
          <p:cNvSpPr txBox="1">
            <a:spLocks noChangeArrowheads="1"/>
          </p:cNvSpPr>
          <p:nvPr/>
        </p:nvSpPr>
        <p:spPr bwMode="auto">
          <a:xfrm>
            <a:off x="440828" y="3486234"/>
            <a:ext cx="11368549"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15:15: “I have called you friends, for all things that I have heard from My Father I have made known to you. </a:t>
            </a:r>
          </a:p>
        </p:txBody>
      </p:sp>
    </p:spTree>
    <p:extLst>
      <p:ext uri="{BB962C8B-B14F-4D97-AF65-F5344CB8AC3E}">
        <p14:creationId xmlns:p14="http://schemas.microsoft.com/office/powerpoint/2010/main" val="2806171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078313"/>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bg1"/>
                </a:solidFill>
                <a:latin typeface="Calibri Light" panose="020F0302020204030204" pitchFamily="34" charset="0"/>
                <a:cs typeface="Calibri Light" panose="020F0302020204030204" pitchFamily="34" charset="0"/>
              </a:rPr>
              <a:t>18 	</a:t>
            </a:r>
            <a:r>
              <a:rPr lang="en-US" sz="4000" dirty="0">
                <a:solidFill>
                  <a:schemeClr val="bg1"/>
                </a:solidFill>
                <a:latin typeface="Calibri Light" panose="020F0302020204030204" pitchFamily="34" charset="0"/>
                <a:cs typeface="Calibri Light" panose="020F0302020204030204" pitchFamily="34" charset="0"/>
              </a:rPr>
              <a:t>“If the world 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 world, it would love you as its own. As it is, you do not belong to the world, but I have chosen you out of the world. That is why the world hates you.</a:t>
            </a:r>
          </a:p>
          <a:p>
            <a:pPr marL="576263" indent="-576263">
              <a:lnSpc>
                <a:spcPct val="90000"/>
              </a:lnSpc>
            </a:pPr>
            <a:r>
              <a:rPr lang="en-US" sz="40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20</a:t>
            </a:r>
            <a:r>
              <a:rPr lang="en-US" sz="4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Remember the words I spoke to you: ‘No servant is greater than his master.’ If they persecuted me, they will persecute you also. </a:t>
            </a:r>
            <a:endParaRPr lang="en-US" sz="40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B7EF8F7-C655-F1BF-6A1B-7AC098C32190}"/>
              </a:ext>
            </a:extLst>
          </p:cNvPr>
          <p:cNvSpPr>
            <a:spLocks noChangeArrowheads="1"/>
          </p:cNvSpPr>
          <p:nvPr/>
        </p:nvSpPr>
        <p:spPr bwMode="auto">
          <a:xfrm>
            <a:off x="4290657" y="2056889"/>
            <a:ext cx="7553493" cy="111440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A3A3FC7-A4A9-0C34-753E-B3B58113D0E2}"/>
              </a:ext>
            </a:extLst>
          </p:cNvPr>
          <p:cNvSpPr txBox="1">
            <a:spLocks noChangeArrowheads="1"/>
          </p:cNvSpPr>
          <p:nvPr/>
        </p:nvSpPr>
        <p:spPr bwMode="auto">
          <a:xfrm>
            <a:off x="4332693" y="2122794"/>
            <a:ext cx="7488864" cy="99257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6500" dirty="0">
                <a:solidFill>
                  <a:prstClr val="white"/>
                </a:solidFill>
                <a:latin typeface="Calibri Light" panose="020F0302020204030204" pitchFamily="34" charset="0"/>
                <a:cs typeface="Calibri Light" panose="020F0302020204030204" pitchFamily="34" charset="0"/>
              </a:rPr>
              <a:t>You must choose</a:t>
            </a:r>
          </a:p>
        </p:txBody>
      </p:sp>
      <p:sp>
        <p:nvSpPr>
          <p:cNvPr id="6" name="Rectangle 5">
            <a:extLst>
              <a:ext uri="{FF2B5EF4-FFF2-40B4-BE49-F238E27FC236}">
                <a16:creationId xmlns:a16="http://schemas.microsoft.com/office/drawing/2014/main" id="{D83EF2B6-2664-7A5D-9EC7-43CE9B6266B9}"/>
              </a:ext>
            </a:extLst>
          </p:cNvPr>
          <p:cNvSpPr>
            <a:spLocks noChangeArrowheads="1"/>
          </p:cNvSpPr>
          <p:nvPr/>
        </p:nvSpPr>
        <p:spPr bwMode="auto">
          <a:xfrm>
            <a:off x="401493" y="3292105"/>
            <a:ext cx="11466657" cy="148944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B93E46EF-48EB-889C-7200-E77FAD4F401A}"/>
              </a:ext>
            </a:extLst>
          </p:cNvPr>
          <p:cNvSpPr txBox="1">
            <a:spLocks noChangeArrowheads="1"/>
          </p:cNvSpPr>
          <p:nvPr/>
        </p:nvSpPr>
        <p:spPr bwMode="auto">
          <a:xfrm>
            <a:off x="440828" y="3486234"/>
            <a:ext cx="11368549"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John 15:15: “I have called you friends, for all things that I have heard from My Father I have made known to you. </a:t>
            </a:r>
          </a:p>
        </p:txBody>
      </p:sp>
      <p:sp>
        <p:nvSpPr>
          <p:cNvPr id="4" name="Rectangle 3">
            <a:extLst>
              <a:ext uri="{FF2B5EF4-FFF2-40B4-BE49-F238E27FC236}">
                <a16:creationId xmlns:a16="http://schemas.microsoft.com/office/drawing/2014/main" id="{1C4EF032-0EB4-F195-AB9E-7A619756FEA7}"/>
              </a:ext>
            </a:extLst>
          </p:cNvPr>
          <p:cNvSpPr>
            <a:spLocks noChangeArrowheads="1"/>
          </p:cNvSpPr>
          <p:nvPr/>
        </p:nvSpPr>
        <p:spPr bwMode="auto">
          <a:xfrm>
            <a:off x="382623" y="3256979"/>
            <a:ext cx="11466657" cy="242885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D4C10C3C-77CB-0ABB-D07E-EB47C3E29BD3}"/>
              </a:ext>
            </a:extLst>
          </p:cNvPr>
          <p:cNvSpPr txBox="1">
            <a:spLocks noChangeArrowheads="1"/>
          </p:cNvSpPr>
          <p:nvPr/>
        </p:nvSpPr>
        <p:spPr bwMode="auto">
          <a:xfrm>
            <a:off x="475601" y="3475874"/>
            <a:ext cx="11368549" cy="208672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Galatians 1;10: “Am I now trying to win the approval of human beings, or of God? Or am I trying to please people? If I were still trying to please people, I would not be a servant of Christ . </a:t>
            </a:r>
          </a:p>
        </p:txBody>
      </p:sp>
    </p:spTree>
    <p:extLst>
      <p:ext uri="{BB962C8B-B14F-4D97-AF65-F5344CB8AC3E}">
        <p14:creationId xmlns:p14="http://schemas.microsoft.com/office/powerpoint/2010/main" val="90656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416320"/>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a:t>
            </a:r>
            <a:r>
              <a:rPr lang="en-US" sz="4000" dirty="0">
                <a:solidFill>
                  <a:schemeClr val="bg1"/>
                </a:solidFill>
                <a:latin typeface="Calibri Light" panose="020F0302020204030204" pitchFamily="34" charset="0"/>
                <a:cs typeface="Calibri Light" panose="020F0302020204030204" pitchFamily="34" charset="0"/>
              </a:rPr>
              <a:t>world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a:t>
            </a:r>
            <a:r>
              <a:rPr lang="en-US" sz="4000" dirty="0">
                <a:solidFill>
                  <a:schemeClr val="bg1"/>
                </a:solidFill>
                <a:latin typeface="Calibri Light" panose="020F0302020204030204" pitchFamily="34" charset="0"/>
                <a:cs typeface="Calibri Light" panose="020F0302020204030204" pitchFamily="34" charset="0"/>
              </a:rPr>
              <a:t> 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it would love you as its own. As it is, you do not belong to the </a:t>
            </a:r>
            <a:r>
              <a:rPr lang="en-US" sz="4000" dirty="0">
                <a:solidFill>
                  <a:schemeClr val="bg1"/>
                </a:solidFill>
                <a:latin typeface="Calibri Light" panose="020F0302020204030204" pitchFamily="34" charset="0"/>
                <a:cs typeface="Calibri Light" panose="020F0302020204030204" pitchFamily="34" charset="0"/>
              </a:rPr>
              <a:t>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but I have chosen you out of the</a:t>
            </a:r>
            <a:r>
              <a:rPr lang="en-US" sz="4000" dirty="0">
                <a:solidFill>
                  <a:schemeClr val="bg1"/>
                </a:solidFill>
                <a:latin typeface="Calibri Light" panose="020F0302020204030204" pitchFamily="34" charset="0"/>
                <a:cs typeface="Calibri Light" panose="020F0302020204030204" pitchFamily="34" charset="0"/>
              </a:rPr>
              <a:t> 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That is why the</a:t>
            </a:r>
            <a:r>
              <a:rPr lang="en-US" sz="4000" dirty="0">
                <a:solidFill>
                  <a:schemeClr val="bg1"/>
                </a:solidFill>
                <a:latin typeface="Calibri Light" panose="020F0302020204030204" pitchFamily="34" charset="0"/>
                <a:cs typeface="Calibri Light" panose="020F0302020204030204" pitchFamily="34" charset="0"/>
              </a:rPr>
              <a:t> world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hates you.</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504E805F-1210-1EEA-5A70-0C0A41DBEDBB}"/>
              </a:ext>
            </a:extLst>
          </p:cNvPr>
          <p:cNvSpPr>
            <a:spLocks noChangeArrowheads="1"/>
          </p:cNvSpPr>
          <p:nvPr/>
        </p:nvSpPr>
        <p:spPr bwMode="auto">
          <a:xfrm>
            <a:off x="4641330" y="4133339"/>
            <a:ext cx="7277100" cy="249606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81CB402-7B40-C079-C34F-435862108D95}"/>
              </a:ext>
            </a:extLst>
          </p:cNvPr>
          <p:cNvSpPr txBox="1">
            <a:spLocks noChangeArrowheads="1"/>
          </p:cNvSpPr>
          <p:nvPr/>
        </p:nvSpPr>
        <p:spPr bwMode="auto">
          <a:xfrm>
            <a:off x="4683365" y="4256394"/>
            <a:ext cx="7214837" cy="230370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Gk. </a:t>
            </a:r>
            <a:r>
              <a:rPr lang="en-US" sz="3800" i="1" dirty="0" err="1">
                <a:solidFill>
                  <a:prstClr val="white"/>
                </a:solidFill>
                <a:latin typeface="Calibri Light" panose="020F0302020204030204" pitchFamily="34" charset="0"/>
                <a:cs typeface="Calibri Light" panose="020F0302020204030204" pitchFamily="34" charset="0"/>
              </a:rPr>
              <a:t>kosmos</a:t>
            </a:r>
            <a:endParaRPr lang="en-US" sz="3800" dirty="0">
              <a:solidFill>
                <a:prstClr val="white"/>
              </a:solidFill>
              <a:latin typeface="Calibri Light" panose="020F0302020204030204" pitchFamily="34" charset="0"/>
              <a:cs typeface="Calibri Light" panose="020F0302020204030204" pitchFamily="34" charset="0"/>
            </a:endParaRPr>
          </a:p>
          <a:p>
            <a:pPr marL="473075" lvl="3" indent="-455613">
              <a:lnSpc>
                <a:spcPct val="90000"/>
              </a:lnSpc>
              <a:spcBef>
                <a:spcPts val="0"/>
              </a:spcBef>
              <a:spcAft>
                <a:spcPts val="600"/>
              </a:spcAft>
              <a:buSzPct val="100000"/>
              <a:buFont typeface="Arial" panose="020B0604020202020204" pitchFamily="34" charset="0"/>
              <a:buChar char="•"/>
            </a:pPr>
            <a:r>
              <a:rPr lang="en-US" sz="3500" i="1" dirty="0">
                <a:solidFill>
                  <a:prstClr val="white"/>
                </a:solidFill>
                <a:latin typeface="Calibri Light" panose="020F0302020204030204" pitchFamily="34" charset="0"/>
                <a:cs typeface="Calibri Light" panose="020F0302020204030204" pitchFamily="34" charset="0"/>
              </a:rPr>
              <a:t>Earth</a:t>
            </a:r>
          </a:p>
          <a:p>
            <a:pPr marL="473075" lvl="3" indent="-455613">
              <a:lnSpc>
                <a:spcPct val="90000"/>
              </a:lnSpc>
              <a:spcBef>
                <a:spcPts val="0"/>
              </a:spcBef>
              <a:spcAft>
                <a:spcPts val="600"/>
              </a:spcAft>
              <a:buSzPct val="100000"/>
              <a:buFont typeface="Arial" panose="020B0604020202020204" pitchFamily="34" charset="0"/>
              <a:buChar char="•"/>
            </a:pPr>
            <a:r>
              <a:rPr lang="en-US" sz="3500" i="1" dirty="0">
                <a:solidFill>
                  <a:prstClr val="white"/>
                </a:solidFill>
                <a:latin typeface="Calibri Light" panose="020F0302020204030204" pitchFamily="34" charset="0"/>
                <a:cs typeface="Calibri Light" panose="020F0302020204030204" pitchFamily="34" charset="0"/>
              </a:rPr>
              <a:t>Human civilization</a:t>
            </a:r>
          </a:p>
          <a:p>
            <a:pPr marL="473075" lvl="3" indent="-455613">
              <a:lnSpc>
                <a:spcPct val="90000"/>
              </a:lnSpc>
              <a:spcBef>
                <a:spcPts val="0"/>
              </a:spcBef>
              <a:spcAft>
                <a:spcPts val="600"/>
              </a:spcAft>
              <a:buSzPct val="100000"/>
              <a:buFont typeface="Arial" panose="020B0604020202020204" pitchFamily="34" charset="0"/>
              <a:buChar char="•"/>
            </a:pPr>
            <a:r>
              <a:rPr lang="en-US" sz="3500" i="1" dirty="0">
                <a:solidFill>
                  <a:prstClr val="white"/>
                </a:solidFill>
                <a:latin typeface="Calibri Light" panose="020F0302020204030204" pitchFamily="34" charset="0"/>
                <a:cs typeface="Calibri Light" panose="020F0302020204030204" pitchFamily="34" charset="0"/>
              </a:rPr>
              <a:t>Everything hostile toward God</a:t>
            </a:r>
          </a:p>
        </p:txBody>
      </p:sp>
    </p:spTree>
    <p:extLst>
      <p:ext uri="{BB962C8B-B14F-4D97-AF65-F5344CB8AC3E}">
        <p14:creationId xmlns:p14="http://schemas.microsoft.com/office/powerpoint/2010/main" val="115019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416320"/>
          </a:xfrm>
          <a:prstGeom prst="rect">
            <a:avLst/>
          </a:prstGeom>
          <a:noFill/>
          <a:ln w="9525">
            <a:noFill/>
            <a:miter lim="800000"/>
            <a:headEnd/>
            <a:tailEnd/>
          </a:ln>
        </p:spPr>
        <p:txBody>
          <a:bodyPr wrap="square">
            <a:spAutoFit/>
          </a:bodyPr>
          <a:lstStyle/>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the </a:t>
            </a:r>
            <a:r>
              <a:rPr lang="en-US" sz="4000" dirty="0">
                <a:solidFill>
                  <a:schemeClr val="bg1"/>
                </a:solidFill>
                <a:latin typeface="Calibri Light" panose="020F0302020204030204" pitchFamily="34" charset="0"/>
                <a:cs typeface="Calibri Light" panose="020F0302020204030204" pitchFamily="34" charset="0"/>
              </a:rPr>
              <a:t>world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hates you, keep in mind that it hated me first. </a:t>
            </a:r>
          </a:p>
          <a:p>
            <a:pPr marL="576263" indent="-576263">
              <a:lnSpc>
                <a:spcPct val="90000"/>
              </a:lnSpc>
            </a:pPr>
            <a:r>
              <a:rPr lang="en-US" sz="4000" baseline="30000" dirty="0">
                <a:solidFill>
                  <a:schemeClr val="tx1">
                    <a:lumMod val="50000"/>
                    <a:lumOff val="50000"/>
                  </a:schemeClr>
                </a:solidFill>
                <a:latin typeface="Calibri Light" panose="020F0302020204030204" pitchFamily="34" charset="0"/>
                <a:cs typeface="Calibri Light" panose="020F0302020204030204" pitchFamily="34" charset="0"/>
              </a:rPr>
              <a:t>19 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If you belonged to the</a:t>
            </a:r>
            <a:r>
              <a:rPr lang="en-US" sz="4000" dirty="0">
                <a:solidFill>
                  <a:schemeClr val="bg1"/>
                </a:solidFill>
                <a:latin typeface="Calibri Light" panose="020F0302020204030204" pitchFamily="34" charset="0"/>
                <a:cs typeface="Calibri Light" panose="020F0302020204030204" pitchFamily="34" charset="0"/>
              </a:rPr>
              <a:t> 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it would love you as its own. As it is, you do not belong to the </a:t>
            </a:r>
            <a:r>
              <a:rPr lang="en-US" sz="4000" dirty="0">
                <a:solidFill>
                  <a:schemeClr val="bg1"/>
                </a:solidFill>
                <a:latin typeface="Calibri Light" panose="020F0302020204030204" pitchFamily="34" charset="0"/>
                <a:cs typeface="Calibri Light" panose="020F0302020204030204" pitchFamily="34" charset="0"/>
              </a:rPr>
              <a:t>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but I have chosen you out of the</a:t>
            </a:r>
            <a:r>
              <a:rPr lang="en-US" sz="4000" dirty="0">
                <a:solidFill>
                  <a:schemeClr val="bg1"/>
                </a:solidFill>
                <a:latin typeface="Calibri Light" panose="020F0302020204030204" pitchFamily="34" charset="0"/>
                <a:cs typeface="Calibri Light" panose="020F0302020204030204" pitchFamily="34" charset="0"/>
              </a:rPr>
              <a:t> world.</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That is why the</a:t>
            </a:r>
            <a:r>
              <a:rPr lang="en-US" sz="4000" dirty="0">
                <a:solidFill>
                  <a:schemeClr val="bg1"/>
                </a:solidFill>
                <a:latin typeface="Calibri Light" panose="020F0302020204030204" pitchFamily="34" charset="0"/>
                <a:cs typeface="Calibri Light" panose="020F0302020204030204" pitchFamily="34" charset="0"/>
              </a:rPr>
              <a:t> world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hates you.</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15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504E805F-1210-1EEA-5A70-0C0A41DBEDBB}"/>
              </a:ext>
            </a:extLst>
          </p:cNvPr>
          <p:cNvSpPr>
            <a:spLocks noChangeArrowheads="1"/>
          </p:cNvSpPr>
          <p:nvPr/>
        </p:nvSpPr>
        <p:spPr bwMode="auto">
          <a:xfrm>
            <a:off x="4641330" y="4133339"/>
            <a:ext cx="7277100" cy="249606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81CB402-7B40-C079-C34F-435862108D95}"/>
              </a:ext>
            </a:extLst>
          </p:cNvPr>
          <p:cNvSpPr txBox="1">
            <a:spLocks noChangeArrowheads="1"/>
          </p:cNvSpPr>
          <p:nvPr/>
        </p:nvSpPr>
        <p:spPr bwMode="auto">
          <a:xfrm>
            <a:off x="4683365" y="4256394"/>
            <a:ext cx="7214837" cy="21498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Gk. </a:t>
            </a:r>
            <a:r>
              <a:rPr lang="en-US" sz="3800" i="1" dirty="0" err="1">
                <a:solidFill>
                  <a:prstClr val="white"/>
                </a:solidFill>
                <a:latin typeface="Calibri Light" panose="020F0302020204030204" pitchFamily="34" charset="0"/>
                <a:cs typeface="Calibri Light" panose="020F0302020204030204" pitchFamily="34" charset="0"/>
              </a:rPr>
              <a:t>kosmos</a:t>
            </a:r>
            <a:endParaRPr lang="en-US" sz="3800" dirty="0">
              <a:solidFill>
                <a:prstClr val="white"/>
              </a:solidFill>
              <a:latin typeface="Calibri Light" panose="020F0302020204030204" pitchFamily="34" charset="0"/>
              <a:cs typeface="Calibri Light" panose="020F0302020204030204" pitchFamily="34" charset="0"/>
            </a:endParaRPr>
          </a:p>
          <a:p>
            <a:pPr marL="473075" lvl="3" indent="-455613">
              <a:lnSpc>
                <a:spcPct val="90000"/>
              </a:lnSpc>
              <a:spcBef>
                <a:spcPts val="0"/>
              </a:spcBef>
              <a:spcAft>
                <a:spcPts val="600"/>
              </a:spcAft>
              <a:buSzPct val="100000"/>
              <a:buFont typeface="Arial" panose="020B0604020202020204" pitchFamily="34" charset="0"/>
              <a:buChar char="•"/>
            </a:pPr>
            <a:r>
              <a:rPr lang="en-US" sz="3500" i="1" dirty="0">
                <a:solidFill>
                  <a:prstClr val="white"/>
                </a:solidFill>
                <a:latin typeface="Calibri Light" panose="020F0302020204030204" pitchFamily="34" charset="0"/>
                <a:cs typeface="Calibri Light" panose="020F0302020204030204" pitchFamily="34" charset="0"/>
              </a:rPr>
              <a:t>A system of values God’s enemy, uses to ensnare and distract us from God’s purposes</a:t>
            </a:r>
          </a:p>
        </p:txBody>
      </p:sp>
    </p:spTree>
    <p:extLst>
      <p:ext uri="{BB962C8B-B14F-4D97-AF65-F5344CB8AC3E}">
        <p14:creationId xmlns:p14="http://schemas.microsoft.com/office/powerpoint/2010/main" val="2835747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AC72FCDD-BBA4-8790-A6FB-406870A56A20}"/>
              </a:ext>
            </a:extLst>
          </p:cNvPr>
          <p:cNvSpPr txBox="1"/>
          <p:nvPr/>
        </p:nvSpPr>
        <p:spPr>
          <a:xfrm>
            <a:off x="609600" y="2767280"/>
            <a:ext cx="10972800" cy="1323439"/>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What is it</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51917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Do not love this world nor the things it offers you, for when you love the world, you do not have the love of the Father in you. </a:t>
            </a: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For the world offers only a craving for physical pleasure, a craving for everything we see, and pride in our achievements and possessions. These are not from the Father, but are from this world.</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1 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1840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Do not love this world nor the things it offers you, for when you love the world, you do not have the love of the Father in you.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the world offers only a craving for physical pleasure,</a:t>
            </a:r>
            <a:r>
              <a:rPr lang="en-US" sz="3800" dirty="0">
                <a:solidFill>
                  <a:schemeClr val="bg1"/>
                </a:solidFill>
                <a:latin typeface="Calibri Light" panose="020F0302020204030204" pitchFamily="34" charset="0"/>
                <a:cs typeface="Calibri Light" panose="020F0302020204030204" pitchFamily="34" charset="0"/>
              </a:rPr>
              <a:t> a craving for everything we see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and pride in our achievements and possessions. These are not from the Father, but are from this world.</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1 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5DF50E7B-AE3A-4243-2767-DBE7DDB3B959}"/>
              </a:ext>
            </a:extLst>
          </p:cNvPr>
          <p:cNvSpPr>
            <a:spLocks noChangeArrowheads="1"/>
          </p:cNvSpPr>
          <p:nvPr/>
        </p:nvSpPr>
        <p:spPr bwMode="auto">
          <a:xfrm>
            <a:off x="183630" y="2011457"/>
            <a:ext cx="11779770" cy="452195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2B7839AC-AB52-0094-717F-CBC190E0275D}"/>
              </a:ext>
            </a:extLst>
          </p:cNvPr>
          <p:cNvSpPr txBox="1">
            <a:spLocks noChangeArrowheads="1"/>
          </p:cNvSpPr>
          <p:nvPr/>
        </p:nvSpPr>
        <p:spPr bwMode="auto">
          <a:xfrm>
            <a:off x="225666" y="2208807"/>
            <a:ext cx="11678982" cy="408881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i="1" dirty="0">
                <a:solidFill>
                  <a:prstClr val="white"/>
                </a:solidFill>
                <a:latin typeface="Calibri Light" panose="020F0302020204030204" pitchFamily="34" charset="0"/>
                <a:cs typeface="Calibri Light" panose="020F0302020204030204" pitchFamily="34" charset="0"/>
              </a:rPr>
              <a:t>def.</a:t>
            </a:r>
            <a:r>
              <a:rPr lang="en-US" sz="3800" dirty="0">
                <a:solidFill>
                  <a:prstClr val="white"/>
                </a:solidFill>
                <a:latin typeface="Calibri Light" panose="020F0302020204030204" pitchFamily="34" charset="0"/>
                <a:cs typeface="Calibri Light" panose="020F0302020204030204" pitchFamily="34" charset="0"/>
              </a:rPr>
              <a:t> </a:t>
            </a:r>
            <a:r>
              <a:rPr lang="en-US" sz="3800" dirty="0" err="1">
                <a:solidFill>
                  <a:prstClr val="white"/>
                </a:solidFill>
                <a:latin typeface="Calibri Light" panose="020F0302020204030204" pitchFamily="34" charset="0"/>
                <a:cs typeface="Calibri Light" panose="020F0302020204030204" pitchFamily="34" charset="0"/>
              </a:rPr>
              <a:t>ma·te·ri·al·ism</a:t>
            </a:r>
            <a:r>
              <a:rPr lang="en-US" sz="3800" dirty="0">
                <a:solidFill>
                  <a:prstClr val="white"/>
                </a:solidFill>
                <a:latin typeface="Calibri Light" panose="020F0302020204030204" pitchFamily="34" charset="0"/>
                <a:cs typeface="Calibri Light" panose="020F0302020204030204" pitchFamily="34" charset="0"/>
              </a:rPr>
              <a:t> </a:t>
            </a:r>
            <a:r>
              <a:rPr lang="en-US" sz="3500" dirty="0">
                <a:solidFill>
                  <a:prstClr val="white"/>
                </a:solidFill>
                <a:latin typeface="Calibri Light" panose="020F0302020204030204" pitchFamily="34" charset="0"/>
                <a:cs typeface="Calibri Light" panose="020F0302020204030204" pitchFamily="34" charset="0"/>
              </a:rPr>
              <a:t>[</a:t>
            </a:r>
            <a:r>
              <a:rPr lang="en-US" sz="3500" dirty="0" err="1">
                <a:solidFill>
                  <a:prstClr val="white"/>
                </a:solidFill>
                <a:latin typeface="Calibri Light" panose="020F0302020204030204" pitchFamily="34" charset="0"/>
                <a:cs typeface="Calibri Light" panose="020F0302020204030204" pitchFamily="34" charset="0"/>
              </a:rPr>
              <a:t>muh</a:t>
            </a:r>
            <a:r>
              <a:rPr lang="en-US" sz="3500" dirty="0">
                <a:solidFill>
                  <a:prstClr val="white"/>
                </a:solidFill>
                <a:latin typeface="Calibri Light" panose="020F0302020204030204" pitchFamily="34" charset="0"/>
                <a:cs typeface="Calibri Light" panose="020F0302020204030204" pitchFamily="34" charset="0"/>
              </a:rPr>
              <a:t>-teer-</a:t>
            </a:r>
            <a:r>
              <a:rPr lang="en-US" sz="3500" dirty="0" err="1">
                <a:solidFill>
                  <a:prstClr val="white"/>
                </a:solidFill>
                <a:latin typeface="Calibri Light" panose="020F0302020204030204" pitchFamily="34" charset="0"/>
                <a:cs typeface="Calibri Light" panose="020F0302020204030204" pitchFamily="34" charset="0"/>
              </a:rPr>
              <a:t>ee</a:t>
            </a:r>
            <a:r>
              <a:rPr lang="en-US" sz="3500" dirty="0">
                <a:solidFill>
                  <a:prstClr val="white"/>
                </a:solidFill>
                <a:latin typeface="Calibri Light" panose="020F0302020204030204" pitchFamily="34" charset="0"/>
                <a:cs typeface="Calibri Light" panose="020F0302020204030204" pitchFamily="34" charset="0"/>
              </a:rPr>
              <a:t>-uh-</a:t>
            </a:r>
            <a:r>
              <a:rPr lang="en-US" sz="3500" dirty="0" err="1">
                <a:solidFill>
                  <a:prstClr val="white"/>
                </a:solidFill>
                <a:latin typeface="Calibri Light" panose="020F0302020204030204" pitchFamily="34" charset="0"/>
                <a:cs typeface="Calibri Light" panose="020F0302020204030204" pitchFamily="34" charset="0"/>
              </a:rPr>
              <a:t>liz</a:t>
            </a:r>
            <a:r>
              <a:rPr lang="en-US" sz="3500" dirty="0">
                <a:solidFill>
                  <a:prstClr val="white"/>
                </a:solidFill>
                <a:latin typeface="Calibri Light" panose="020F0302020204030204" pitchFamily="34" charset="0"/>
                <a:cs typeface="Calibri Light" panose="020F0302020204030204" pitchFamily="34" charset="0"/>
              </a:rPr>
              <a:t>-uhm] n. </a:t>
            </a:r>
          </a:p>
          <a:p>
            <a:pPr marL="527050" lvl="3" indent="-514350">
              <a:lnSpc>
                <a:spcPct val="90000"/>
              </a:lnSpc>
              <a:spcBef>
                <a:spcPts val="0"/>
              </a:spcBef>
              <a:spcAft>
                <a:spcPts val="0"/>
              </a:spcAft>
              <a:buSzPct val="100000"/>
              <a:buAutoNum type="arabicPeriod"/>
            </a:pPr>
            <a:r>
              <a:rPr lang="en-US" sz="3500" dirty="0">
                <a:solidFill>
                  <a:prstClr val="white"/>
                </a:solidFill>
                <a:latin typeface="Calibri Light" panose="020F0302020204030204" pitchFamily="34" charset="0"/>
                <a:cs typeface="Calibri Light" panose="020F0302020204030204" pitchFamily="34" charset="0"/>
              </a:rPr>
              <a:t>Philosophy: The theory that physical matter is the only reality and that everything, including thought, feeling, mind, and will, can be explained in terms of matter and physical phenomena.</a:t>
            </a:r>
          </a:p>
          <a:p>
            <a:pPr marL="473075" lvl="3" indent="-460375">
              <a:lnSpc>
                <a:spcPct val="90000"/>
              </a:lnSpc>
              <a:spcBef>
                <a:spcPts val="0"/>
              </a:spcBef>
              <a:spcAft>
                <a:spcPts val="0"/>
              </a:spcAft>
              <a:buSzPct val="100000"/>
            </a:pPr>
            <a:r>
              <a:rPr lang="en-US" sz="3500" dirty="0">
                <a:solidFill>
                  <a:prstClr val="white"/>
                </a:solidFill>
                <a:latin typeface="Calibri Light" panose="020F0302020204030204" pitchFamily="34" charset="0"/>
                <a:cs typeface="Calibri Light" panose="020F0302020204030204" pitchFamily="34" charset="0"/>
              </a:rPr>
              <a:t>2. 	The theory or attitude that physical well-being and worldly possessions constitute the greatest good and highest value in life.</a:t>
            </a:r>
          </a:p>
        </p:txBody>
      </p:sp>
    </p:spTree>
    <p:extLst>
      <p:ext uri="{BB962C8B-B14F-4D97-AF65-F5344CB8AC3E}">
        <p14:creationId xmlns:p14="http://schemas.microsoft.com/office/powerpoint/2010/main" val="54805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Do not love this world nor the things it offers you, for when you love the world, you do not have the love of the Father in you.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the world offers only a craving for physical pleasure,</a:t>
            </a:r>
            <a:r>
              <a:rPr lang="en-US" sz="3800" dirty="0">
                <a:solidFill>
                  <a:schemeClr val="bg1"/>
                </a:solidFill>
                <a:latin typeface="Calibri Light" panose="020F0302020204030204" pitchFamily="34" charset="0"/>
                <a:cs typeface="Calibri Light" panose="020F0302020204030204" pitchFamily="34" charset="0"/>
              </a:rPr>
              <a:t> a craving for everything we see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and pride in our achievements and possessions. These are not from the Father, but are from this world.</a:t>
            </a:r>
          </a:p>
        </p:txBody>
      </p:sp>
      <p:sp>
        <p:nvSpPr>
          <p:cNvPr id="2" name="Rectangle 1">
            <a:extLst>
              <a:ext uri="{FF2B5EF4-FFF2-40B4-BE49-F238E27FC236}">
                <a16:creationId xmlns:a16="http://schemas.microsoft.com/office/drawing/2014/main" id="{5DF50E7B-AE3A-4243-2767-DBE7DDB3B959}"/>
              </a:ext>
            </a:extLst>
          </p:cNvPr>
          <p:cNvSpPr>
            <a:spLocks noChangeArrowheads="1"/>
          </p:cNvSpPr>
          <p:nvPr/>
        </p:nvSpPr>
        <p:spPr bwMode="auto">
          <a:xfrm>
            <a:off x="183630" y="2011457"/>
            <a:ext cx="11779770" cy="452195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2B7839AC-AB52-0094-717F-CBC190E0275D}"/>
              </a:ext>
            </a:extLst>
          </p:cNvPr>
          <p:cNvSpPr txBox="1">
            <a:spLocks noChangeArrowheads="1"/>
          </p:cNvSpPr>
          <p:nvPr/>
        </p:nvSpPr>
        <p:spPr bwMode="auto">
          <a:xfrm>
            <a:off x="225666" y="2208807"/>
            <a:ext cx="11678982" cy="214981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i="1" dirty="0">
                <a:solidFill>
                  <a:prstClr val="white"/>
                </a:solidFill>
                <a:latin typeface="Calibri Light" panose="020F0302020204030204" pitchFamily="34" charset="0"/>
                <a:cs typeface="Calibri Light" panose="020F0302020204030204" pitchFamily="34" charset="0"/>
              </a:rPr>
              <a:t>def.</a:t>
            </a:r>
            <a:r>
              <a:rPr lang="en-US" sz="3800" dirty="0">
                <a:solidFill>
                  <a:prstClr val="white"/>
                </a:solidFill>
                <a:latin typeface="Calibri Light" panose="020F0302020204030204" pitchFamily="34" charset="0"/>
                <a:cs typeface="Calibri Light" panose="020F0302020204030204" pitchFamily="34" charset="0"/>
              </a:rPr>
              <a:t> </a:t>
            </a:r>
            <a:r>
              <a:rPr lang="en-US" sz="3800" dirty="0" err="1">
                <a:solidFill>
                  <a:prstClr val="white"/>
                </a:solidFill>
                <a:latin typeface="Calibri Light" panose="020F0302020204030204" pitchFamily="34" charset="0"/>
                <a:cs typeface="Calibri Light" panose="020F0302020204030204" pitchFamily="34" charset="0"/>
              </a:rPr>
              <a:t>ma·te·ri·al·ism</a:t>
            </a:r>
            <a:r>
              <a:rPr lang="en-US" sz="3800" dirty="0">
                <a:solidFill>
                  <a:prstClr val="white"/>
                </a:solidFill>
                <a:latin typeface="Calibri Light" panose="020F0302020204030204" pitchFamily="34" charset="0"/>
                <a:cs typeface="Calibri Light" panose="020F0302020204030204" pitchFamily="34" charset="0"/>
              </a:rPr>
              <a:t> </a:t>
            </a:r>
            <a:r>
              <a:rPr lang="en-US" sz="3500" dirty="0">
                <a:solidFill>
                  <a:prstClr val="white"/>
                </a:solidFill>
                <a:latin typeface="Calibri Light" panose="020F0302020204030204" pitchFamily="34" charset="0"/>
                <a:cs typeface="Calibri Light" panose="020F0302020204030204" pitchFamily="34" charset="0"/>
              </a:rPr>
              <a:t>[</a:t>
            </a:r>
            <a:r>
              <a:rPr lang="en-US" sz="3500" dirty="0" err="1">
                <a:solidFill>
                  <a:prstClr val="white"/>
                </a:solidFill>
                <a:latin typeface="Calibri Light" panose="020F0302020204030204" pitchFamily="34" charset="0"/>
                <a:cs typeface="Calibri Light" panose="020F0302020204030204" pitchFamily="34" charset="0"/>
              </a:rPr>
              <a:t>muh</a:t>
            </a:r>
            <a:r>
              <a:rPr lang="en-US" sz="3500" dirty="0">
                <a:solidFill>
                  <a:prstClr val="white"/>
                </a:solidFill>
                <a:latin typeface="Calibri Light" panose="020F0302020204030204" pitchFamily="34" charset="0"/>
                <a:cs typeface="Calibri Light" panose="020F0302020204030204" pitchFamily="34" charset="0"/>
              </a:rPr>
              <a:t>-teer-</a:t>
            </a:r>
            <a:r>
              <a:rPr lang="en-US" sz="3500" dirty="0" err="1">
                <a:solidFill>
                  <a:prstClr val="white"/>
                </a:solidFill>
                <a:latin typeface="Calibri Light" panose="020F0302020204030204" pitchFamily="34" charset="0"/>
                <a:cs typeface="Calibri Light" panose="020F0302020204030204" pitchFamily="34" charset="0"/>
              </a:rPr>
              <a:t>ee</a:t>
            </a:r>
            <a:r>
              <a:rPr lang="en-US" sz="3500" dirty="0">
                <a:solidFill>
                  <a:prstClr val="white"/>
                </a:solidFill>
                <a:latin typeface="Calibri Light" panose="020F0302020204030204" pitchFamily="34" charset="0"/>
                <a:cs typeface="Calibri Light" panose="020F0302020204030204" pitchFamily="34" charset="0"/>
              </a:rPr>
              <a:t>-uh-</a:t>
            </a:r>
            <a:r>
              <a:rPr lang="en-US" sz="3500" dirty="0" err="1">
                <a:solidFill>
                  <a:prstClr val="white"/>
                </a:solidFill>
                <a:latin typeface="Calibri Light" panose="020F0302020204030204" pitchFamily="34" charset="0"/>
                <a:cs typeface="Calibri Light" panose="020F0302020204030204" pitchFamily="34" charset="0"/>
              </a:rPr>
              <a:t>liz</a:t>
            </a:r>
            <a:r>
              <a:rPr lang="en-US" sz="3500" dirty="0">
                <a:solidFill>
                  <a:prstClr val="white"/>
                </a:solidFill>
                <a:latin typeface="Calibri Light" panose="020F0302020204030204" pitchFamily="34" charset="0"/>
                <a:cs typeface="Calibri Light" panose="020F0302020204030204" pitchFamily="34" charset="0"/>
              </a:rPr>
              <a:t>-uhm] n. </a:t>
            </a:r>
          </a:p>
          <a:p>
            <a:pPr marL="473075" lvl="3" indent="-460375">
              <a:lnSpc>
                <a:spcPct val="90000"/>
              </a:lnSpc>
              <a:spcBef>
                <a:spcPts val="0"/>
              </a:spcBef>
              <a:spcAft>
                <a:spcPts val="0"/>
              </a:spcAft>
              <a:buSzPct val="100000"/>
            </a:pPr>
            <a:r>
              <a:rPr lang="en-US" sz="3500" dirty="0">
                <a:solidFill>
                  <a:prstClr val="white"/>
                </a:solidFill>
                <a:latin typeface="Calibri Light" panose="020F0302020204030204" pitchFamily="34" charset="0"/>
                <a:cs typeface="Calibri Light" panose="020F0302020204030204" pitchFamily="34" charset="0"/>
              </a:rPr>
              <a:t>3.	Preoccupation with or emphasis on material objects, comforts, and considerations, as opposed to spiritual or intellectual values. </a:t>
            </a:r>
          </a:p>
        </p:txBody>
      </p:sp>
      <p:sp>
        <p:nvSpPr>
          <p:cNvPr id="6" name="TextBox 5">
            <a:extLst>
              <a:ext uri="{FF2B5EF4-FFF2-40B4-BE49-F238E27FC236}">
                <a16:creationId xmlns:a16="http://schemas.microsoft.com/office/drawing/2014/main" id="{372EF9C0-CB57-C332-EB45-343E3CA8A96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1 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46931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Do not love this world nor the things it offers you, for when you love the world, you do not have the love of the Father in you.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the world offers only a </a:t>
            </a:r>
            <a:r>
              <a:rPr lang="en-US" sz="3800" dirty="0">
                <a:solidFill>
                  <a:schemeClr val="bg1"/>
                </a:solidFill>
                <a:latin typeface="Calibri Light" panose="020F0302020204030204" pitchFamily="34" charset="0"/>
                <a:cs typeface="Calibri Light" panose="020F0302020204030204" pitchFamily="34" charset="0"/>
              </a:rPr>
              <a:t>craving for physical pleasure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 craving for everything we see, and pride in our achievements and possessions. These are not from the Father, but are from this world.</a:t>
            </a:r>
          </a:p>
        </p:txBody>
      </p:sp>
      <p:sp>
        <p:nvSpPr>
          <p:cNvPr id="3" name="TextBox 2">
            <a:extLst>
              <a:ext uri="{FF2B5EF4-FFF2-40B4-BE49-F238E27FC236}">
                <a16:creationId xmlns:a16="http://schemas.microsoft.com/office/drawing/2014/main" id="{7424E046-259F-2DA1-AB2B-595CA92B24E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1 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7221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2606</Words>
  <Application>Microsoft Office PowerPoint</Application>
  <PresentationFormat>Widescreen</PresentationFormat>
  <Paragraphs>138</Paragraphs>
  <Slides>27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ＭＳ Ｐゴシック</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2024-07-18T13:37:07Z</dcterms:created>
  <dcterms:modified xsi:type="dcterms:W3CDTF">2024-07-18T13:37:13Z</dcterms:modified>
</cp:coreProperties>
</file>