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48" r:id="rId1"/>
    <p:sldMasterId id="2147483660" r:id="rId2"/>
    <p:sldMasterId id="2147483665" r:id="rId3"/>
    <p:sldMasterId id="2147483677" r:id="rId4"/>
  </p:sldMasterIdLst>
  <p:notesMasterIdLst>
    <p:notesMasterId r:id="rId30"/>
  </p:notesMasterIdLst>
  <p:sldIdLst>
    <p:sldId id="1561" r:id="rId5"/>
    <p:sldId id="1766" r:id="rId6"/>
    <p:sldId id="1773" r:id="rId7"/>
    <p:sldId id="1771" r:id="rId8"/>
    <p:sldId id="1774" r:id="rId9"/>
    <p:sldId id="1775" r:id="rId10"/>
    <p:sldId id="1767" r:id="rId11"/>
    <p:sldId id="1759" r:id="rId12"/>
    <p:sldId id="1760" r:id="rId13"/>
    <p:sldId id="1758" r:id="rId14"/>
    <p:sldId id="1778" r:id="rId15"/>
    <p:sldId id="1777" r:id="rId16"/>
    <p:sldId id="1776" r:id="rId17"/>
    <p:sldId id="1753" r:id="rId18"/>
    <p:sldId id="1764" r:id="rId19"/>
    <p:sldId id="1765" r:id="rId20"/>
    <p:sldId id="1779" r:id="rId21"/>
    <p:sldId id="1763" r:id="rId22"/>
    <p:sldId id="1754" r:id="rId23"/>
    <p:sldId id="1755" r:id="rId24"/>
    <p:sldId id="1761" r:id="rId25"/>
    <p:sldId id="1762" r:id="rId26"/>
    <p:sldId id="1780" r:id="rId27"/>
    <p:sldId id="1387" r:id="rId28"/>
    <p:sldId id="178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2626"/>
    <a:srgbClr val="FFFF99"/>
    <a:srgbClr val="FF9966"/>
    <a:srgbClr val="BD815F"/>
    <a:srgbClr val="B6734E"/>
    <a:srgbClr val="BE8362"/>
    <a:srgbClr val="AB8383"/>
    <a:srgbClr val="B67676"/>
    <a:srgbClr val="7E3232"/>
    <a:srgbClr val="F7F4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1CDBA2-271F-4A15-ABE4-34A19B6EFD25}" v="40" dt="2023-03-09T19:40:45.5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403" autoAdjust="0"/>
    <p:restoredTop sz="88497" autoAdjust="0"/>
  </p:normalViewPr>
  <p:slideViewPr>
    <p:cSldViewPr>
      <p:cViewPr varScale="1">
        <p:scale>
          <a:sx n="67" d="100"/>
          <a:sy n="67" d="100"/>
        </p:scale>
        <p:origin x="64" y="1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5C749-4993-4E44-A439-8E1EDE8A1D92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3B516-1BB5-4C80-B268-F5F2C570A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4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97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429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76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576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6710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39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3081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813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724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32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25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170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507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376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864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2779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969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809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92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32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89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29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56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24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300890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5FEF0AC-57F3-46C3-A067-AF9767D0141E}"/>
              </a:ext>
            </a:extLst>
          </p:cNvPr>
          <p:cNvSpPr/>
          <p:nvPr userDrawn="1"/>
        </p:nvSpPr>
        <p:spPr>
          <a:xfrm>
            <a:off x="982436" y="2008415"/>
            <a:ext cx="7581900" cy="2906486"/>
          </a:xfrm>
          <a:prstGeom prst="rect">
            <a:avLst/>
          </a:prstGeom>
          <a:solidFill>
            <a:srgbClr val="000000">
              <a:alpha val="21176"/>
            </a:srgbClr>
          </a:solidFill>
          <a:ln>
            <a:solidFill>
              <a:srgbClr val="034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C4E82F-64D4-4769-BE3C-6E5329F7A7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057" y="1231220"/>
            <a:ext cx="8599714" cy="2387600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13C1D05-4FCF-4AE8-B4DD-1BA6EC2A19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6057" y="3710895"/>
            <a:ext cx="8599714" cy="1655762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4187823804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43" y="136525"/>
            <a:ext cx="115062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50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43" y="1597024"/>
            <a:ext cx="11506200" cy="4945289"/>
          </a:xfrm>
        </p:spPr>
        <p:txBody>
          <a:bodyPr/>
          <a:lstStyle>
            <a:lvl1pPr>
              <a:lnSpc>
                <a:spcPct val="100000"/>
              </a:lnSpc>
              <a:defRPr sz="46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4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  <a:lvl5pPr>
              <a:lnSpc>
                <a:spcPct val="100000"/>
              </a:lnSpc>
              <a:defRPr sz="38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12145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A01C-E34D-4C3C-8E2D-FB95F254D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B559-7634-44D8-AA3A-E62B6CDFB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6345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85818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70644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11813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2972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70106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02475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70719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37903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29543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55780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07990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52790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53574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70353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879911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15557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07063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924079"/>
      </p:ext>
    </p:extLst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83343"/>
      </p:ext>
    </p:extLst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716444"/>
      </p:ext>
    </p:extLst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125812"/>
      </p:ext>
    </p:extLst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92801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3A01C-E34D-4C3C-8E2D-FB95F254D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3B559-7634-44D8-AA3A-E62B6CDFB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2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668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75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xmlns="" id="{D568AFDA-E3A4-D899-3D66-BC68A88877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8" t="6600" r="9638" b="1001"/>
          <a:stretch/>
        </p:blipFill>
        <p:spPr>
          <a:xfrm>
            <a:off x="3810000" y="3505200"/>
            <a:ext cx="4572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5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832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20:4) “You shall not make for yourself an image in the form of anything in heaven above or on the earth beneath or in the waters below.”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E1D3042-FF9E-7CF2-C70C-0B6309DD72DC}"/>
              </a:ext>
            </a:extLst>
          </p:cNvPr>
          <p:cNvSpPr/>
          <p:nvPr/>
        </p:nvSpPr>
        <p:spPr>
          <a:xfrm>
            <a:off x="197269" y="5879542"/>
            <a:ext cx="7651331" cy="76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#2. Do not create idols</a:t>
            </a:r>
          </a:p>
        </p:txBody>
      </p:sp>
    </p:spTree>
    <p:extLst>
      <p:ext uri="{BB962C8B-B14F-4D97-AF65-F5344CB8AC3E}">
        <p14:creationId xmlns:p14="http://schemas.microsoft.com/office/powerpoint/2010/main" val="137843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832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20:4) “You shall not make for yourself an image in the form of anything in heaven above or on the earth beneath or in the waters below.”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E1D3042-FF9E-7CF2-C70C-0B6309DD72DC}"/>
              </a:ext>
            </a:extLst>
          </p:cNvPr>
          <p:cNvSpPr/>
          <p:nvPr/>
        </p:nvSpPr>
        <p:spPr>
          <a:xfrm>
            <a:off x="197269" y="5879542"/>
            <a:ext cx="7651331" cy="76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#2. Do not create idols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E98B5416-AFE0-22BF-62B9-4CF3A6697011}"/>
              </a:ext>
            </a:extLst>
          </p:cNvPr>
          <p:cNvSpPr/>
          <p:nvPr/>
        </p:nvSpPr>
        <p:spPr>
          <a:xfrm>
            <a:off x="4276494" y="449759"/>
            <a:ext cx="7467600" cy="610344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shouldn’t we create idols or images to worship?</a:t>
            </a:r>
          </a:p>
          <a:p>
            <a:pPr marL="228600"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Man-made images distort God’s infinitude and transcendence.</a:t>
            </a:r>
          </a:p>
          <a:p>
            <a:pPr marL="457200" lvl="0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Genesis 1:1; Isaiah 45:5</a:t>
            </a:r>
            <a:endParaRPr lang="en-US" sz="40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God made us in his image—not the other way around!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Genesis 1:26-27; Romans 1:23-25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 become what we worship.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Psalm 115:4, 8-9</a:t>
            </a:r>
          </a:p>
        </p:txBody>
      </p:sp>
    </p:spTree>
    <p:extLst>
      <p:ext uri="{BB962C8B-B14F-4D97-AF65-F5344CB8AC3E}">
        <p14:creationId xmlns:p14="http://schemas.microsoft.com/office/powerpoint/2010/main" val="234788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832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20:4) “You shall not make for yourself an image in the form of anything in heaven above or on the earth beneath or in the waters below.”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E1D3042-FF9E-7CF2-C70C-0B6309DD72DC}"/>
              </a:ext>
            </a:extLst>
          </p:cNvPr>
          <p:cNvSpPr/>
          <p:nvPr/>
        </p:nvSpPr>
        <p:spPr>
          <a:xfrm>
            <a:off x="197269" y="5879542"/>
            <a:ext cx="7651331" cy="76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#2. Do not create idols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E98B5416-AFE0-22BF-62B9-4CF3A6697011}"/>
              </a:ext>
            </a:extLst>
          </p:cNvPr>
          <p:cNvSpPr/>
          <p:nvPr/>
        </p:nvSpPr>
        <p:spPr>
          <a:xfrm>
            <a:off x="4276494" y="449759"/>
            <a:ext cx="7467600" cy="610344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shouldn’t we create idols or images to worship?</a:t>
            </a:r>
          </a:p>
          <a:p>
            <a:pPr marL="228600"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Man-made images distort God’s infinitude and transcendence.</a:t>
            </a:r>
          </a:p>
          <a:p>
            <a:pPr marL="457200" lvl="0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Genesis 1:1; Isaiah 45:5</a:t>
            </a:r>
            <a:endParaRPr lang="en-US" sz="40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God made us in his image—not the other way around!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Genesis 1:26-27; Romans 1:23-25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 become what we worship.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Psalm 115:4, 8-9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xmlns="" id="{E12FDB19-F79D-605F-610F-8272BAC1A7DE}"/>
              </a:ext>
            </a:extLst>
          </p:cNvPr>
          <p:cNvSpPr/>
          <p:nvPr/>
        </p:nvSpPr>
        <p:spPr>
          <a:xfrm>
            <a:off x="228600" y="1752600"/>
            <a:ext cx="6400800" cy="362331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(Ps. 115:4) Their idols are merely things shaped by human hands.</a:t>
            </a:r>
          </a:p>
          <a:p>
            <a:pPr lvl="0">
              <a:defRPr/>
            </a:pPr>
            <a:r>
              <a:rPr lang="en-US" sz="3600" b="1" spc="-15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 </a:t>
            </a:r>
            <a:r>
              <a:rPr lang="en-US" sz="3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those who make </a:t>
            </a:r>
            <a:r>
              <a:rPr lang="en-US" sz="3600" b="1" u="sng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idols</a:t>
            </a:r>
          </a:p>
          <a:p>
            <a:pPr lvl="0">
              <a:defRPr/>
            </a:pPr>
            <a:r>
              <a:rPr lang="en-US" sz="3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3600" b="1" u="sng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just like them</a:t>
            </a:r>
            <a:r>
              <a:rPr lang="en-US" sz="3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>
              <a:defRPr/>
            </a:pPr>
            <a:r>
              <a:rPr lang="en-US" sz="3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 are all who </a:t>
            </a:r>
            <a:r>
              <a:rPr lang="en-US" sz="3600" b="1" u="sng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trust in them</a:t>
            </a:r>
            <a:r>
              <a:rPr lang="en-US" sz="3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>
              <a:defRPr/>
            </a:pPr>
            <a:r>
              <a:rPr lang="en-US" sz="3600" b="1" spc="-15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3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 Israel, </a:t>
            </a:r>
            <a:r>
              <a:rPr lang="en-US" sz="3600" b="1" u="sng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trust the LORD</a:t>
            </a:r>
            <a:r>
              <a:rPr lang="en-US" sz="3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2532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832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20:4) “You shall not make for yourself an image in the form of anything in heaven above or on the earth beneath or in the waters below.”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E1D3042-FF9E-7CF2-C70C-0B6309DD72DC}"/>
              </a:ext>
            </a:extLst>
          </p:cNvPr>
          <p:cNvSpPr/>
          <p:nvPr/>
        </p:nvSpPr>
        <p:spPr>
          <a:xfrm>
            <a:off x="197269" y="5879542"/>
            <a:ext cx="7651331" cy="76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#2. Do not create idols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E98B5416-AFE0-22BF-62B9-4CF3A6697011}"/>
              </a:ext>
            </a:extLst>
          </p:cNvPr>
          <p:cNvSpPr/>
          <p:nvPr/>
        </p:nvSpPr>
        <p:spPr>
          <a:xfrm>
            <a:off x="4276494" y="449759"/>
            <a:ext cx="7467600" cy="610344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shouldn’t we create idols or images to worship?</a:t>
            </a:r>
          </a:p>
          <a:p>
            <a:pPr marL="228600"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Man-made images distort God’s infinitude and transcendence.</a:t>
            </a:r>
          </a:p>
          <a:p>
            <a:pPr marL="457200" lvl="0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Genesis 1:1; Isaiah 45:5</a:t>
            </a:r>
            <a:endParaRPr lang="en-US" sz="40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God made us in his image—not the other way around!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Genesis 1:26-27; Romans 1:23-25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 become what we worship.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Psalm 115:4, 8-9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xmlns="" id="{E12FDB19-F79D-605F-610F-8272BAC1A7DE}"/>
              </a:ext>
            </a:extLst>
          </p:cNvPr>
          <p:cNvSpPr/>
          <p:nvPr/>
        </p:nvSpPr>
        <p:spPr>
          <a:xfrm>
            <a:off x="228600" y="1752600"/>
            <a:ext cx="6400800" cy="362331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makes you emotional?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do you daydream about?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Where do you spend your time, talent, and treasure?</a:t>
            </a:r>
          </a:p>
        </p:txBody>
      </p:sp>
    </p:spTree>
    <p:extLst>
      <p:ext uri="{BB962C8B-B14F-4D97-AF65-F5344CB8AC3E}">
        <p14:creationId xmlns:p14="http://schemas.microsoft.com/office/powerpoint/2010/main" val="218627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832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20:5) You shall not bow down to them or worship them. For I, the LORD your God, am a jealous God, punishing the children for the sin of the parents to the third and fourth generation of those who hate me.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EF5EC1A-E420-233C-299D-A3BA8E4D0009}"/>
              </a:ext>
            </a:extLst>
          </p:cNvPr>
          <p:cNvSpPr/>
          <p:nvPr/>
        </p:nvSpPr>
        <p:spPr>
          <a:xfrm>
            <a:off x="197269" y="5879542"/>
            <a:ext cx="7651331" cy="76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#2. Do not create idols</a:t>
            </a:r>
          </a:p>
        </p:txBody>
      </p:sp>
    </p:spTree>
    <p:extLst>
      <p:ext uri="{BB962C8B-B14F-4D97-AF65-F5344CB8AC3E}">
        <p14:creationId xmlns:p14="http://schemas.microsoft.com/office/powerpoint/2010/main" val="712161671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832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BD81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20:5) You shall not bow down to them or worship them. 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I, the LORD your God, am a jealous God, </a:t>
            </a:r>
            <a:r>
              <a:rPr lang="en-US" sz="4000" b="1" spc="-150" dirty="0">
                <a:solidFill>
                  <a:srgbClr val="BD81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punishing the children for the sin of the parents to the third and fourth generation of those who hate me.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EF5EC1A-E420-233C-299D-A3BA8E4D0009}"/>
              </a:ext>
            </a:extLst>
          </p:cNvPr>
          <p:cNvSpPr/>
          <p:nvPr/>
        </p:nvSpPr>
        <p:spPr>
          <a:xfrm>
            <a:off x="197269" y="5879542"/>
            <a:ext cx="7651331" cy="76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#2. Do not create idols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9884ABE7-F483-DDE2-7618-8760B10F50A8}"/>
              </a:ext>
            </a:extLst>
          </p:cNvPr>
          <p:cNvSpPr/>
          <p:nvPr/>
        </p:nvSpPr>
        <p:spPr>
          <a:xfrm>
            <a:off x="1879181" y="2133600"/>
            <a:ext cx="10134600" cy="382214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is jealous?</a:t>
            </a:r>
          </a:p>
          <a:p>
            <a:pPr marL="228600"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“Jealous” (</a:t>
            </a:r>
            <a:r>
              <a:rPr lang="en-US" sz="4000" b="1" i="1" spc="-1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qannāʾ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can be rendered “zealous.”</a:t>
            </a:r>
          </a:p>
          <a:p>
            <a:pPr marL="457200" lvl="0">
              <a:defRPr/>
            </a:pPr>
            <a:r>
              <a:rPr 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Theological Wordbook of the Old Testament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(Chicago, 1999), 802.</a:t>
            </a:r>
          </a:p>
          <a:p>
            <a:pPr marL="457200" lvl="0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Isaiah 9:7; 42:13; Psalm 69:9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would it say about God if he felt nothing when we worship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fictional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harmful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idols?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(e.g. Flirting with your spouse; 2 Corinthians 11:2)</a:t>
            </a:r>
          </a:p>
        </p:txBody>
      </p:sp>
    </p:spTree>
    <p:extLst>
      <p:ext uri="{BB962C8B-B14F-4D97-AF65-F5344CB8AC3E}">
        <p14:creationId xmlns:p14="http://schemas.microsoft.com/office/powerpoint/2010/main" val="302033623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832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BD81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20:5) You shall not bow down to them or worship them. For I, the LORD your God, am a jealous God, </a:t>
            </a:r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punishing the children for the sin of the parents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to the third and fourth generation of those who hate me.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EF5EC1A-E420-233C-299D-A3BA8E4D0009}"/>
              </a:ext>
            </a:extLst>
          </p:cNvPr>
          <p:cNvSpPr/>
          <p:nvPr/>
        </p:nvSpPr>
        <p:spPr>
          <a:xfrm>
            <a:off x="197269" y="5879542"/>
            <a:ext cx="7651331" cy="76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#2. Do not create idols</a:t>
            </a:r>
          </a:p>
        </p:txBody>
      </p:sp>
    </p:spTree>
    <p:extLst>
      <p:ext uri="{BB962C8B-B14F-4D97-AF65-F5344CB8AC3E}">
        <p14:creationId xmlns:p14="http://schemas.microsoft.com/office/powerpoint/2010/main" val="41857673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832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BD81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20:5) You shall not bow down to them or worship them. For I, the LORD your God, am a jealous God, </a:t>
            </a:r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punishing the children for the sin of the parents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to the third and fourth generation of those who hate me.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EF5EC1A-E420-233C-299D-A3BA8E4D0009}"/>
              </a:ext>
            </a:extLst>
          </p:cNvPr>
          <p:cNvSpPr/>
          <p:nvPr/>
        </p:nvSpPr>
        <p:spPr>
          <a:xfrm>
            <a:off x="197269" y="5879542"/>
            <a:ext cx="7651331" cy="76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#2. Do not create idols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C387EDF7-9A3B-10E3-A817-D5D410883ADE}"/>
              </a:ext>
            </a:extLst>
          </p:cNvPr>
          <p:cNvSpPr/>
          <p:nvPr/>
        </p:nvSpPr>
        <p:spPr>
          <a:xfrm>
            <a:off x="3908209" y="342900"/>
            <a:ext cx="8108531" cy="60579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(Ezek. 18:20) The person who sins will die. The son will not bear the punishment for the father’s iniquity.</a:t>
            </a:r>
          </a:p>
          <a:p>
            <a:pPr marL="228600" lvl="0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(cf. Deuteronomy 24:16; 2 Kings 14:6)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“Scriptural language frequently attributes directly to God what he merely permits.”</a:t>
            </a:r>
          </a:p>
          <a:p>
            <a:pPr marL="2286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Walter C. Kaiser,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Hard Sayings of the Bible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(Downers Grove, IL: InterVarsity, 1996), 196-197.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passive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wrath of God.</a:t>
            </a:r>
          </a:p>
          <a:p>
            <a:pPr marL="228600">
              <a:defRPr/>
            </a:pP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Kings 17:41 (i.e. cause and effect)</a:t>
            </a:r>
          </a:p>
        </p:txBody>
      </p:sp>
    </p:spTree>
    <p:extLst>
      <p:ext uri="{BB962C8B-B14F-4D97-AF65-F5344CB8AC3E}">
        <p14:creationId xmlns:p14="http://schemas.microsoft.com/office/powerpoint/2010/main" val="13865631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832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BD81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20:5) You shall not bow down to them or worship them. For I, the LORD your God, am a jealous God, 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punishing the children for the sin of the parents to the third and fourth generation of those who hate me.</a:t>
            </a:r>
          </a:p>
          <a:p>
            <a:r>
              <a:rPr lang="en-US" sz="4000" b="1" spc="-150" baseline="3000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showing love to a thousand generations of those who love me and keep my commandments.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EF5EC1A-E420-233C-299D-A3BA8E4D0009}"/>
              </a:ext>
            </a:extLst>
          </p:cNvPr>
          <p:cNvSpPr/>
          <p:nvPr/>
        </p:nvSpPr>
        <p:spPr>
          <a:xfrm>
            <a:off x="197269" y="5879542"/>
            <a:ext cx="7651331" cy="76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#2. Do not create idols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7CE5AFE3-6E86-D211-F142-FD11DEA347BD}"/>
              </a:ext>
            </a:extLst>
          </p:cNvPr>
          <p:cNvSpPr/>
          <p:nvPr/>
        </p:nvSpPr>
        <p:spPr>
          <a:xfrm>
            <a:off x="3666894" y="2637561"/>
            <a:ext cx="3505200" cy="647105"/>
          </a:xfrm>
          <a:prstGeom prst="roundRect">
            <a:avLst/>
          </a:prstGeom>
          <a:noFill/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480F8B12-B0D8-9906-1037-DC75E6A7E25F}"/>
              </a:ext>
            </a:extLst>
          </p:cNvPr>
          <p:cNvSpPr/>
          <p:nvPr/>
        </p:nvSpPr>
        <p:spPr>
          <a:xfrm>
            <a:off x="161694" y="2038364"/>
            <a:ext cx="2124306" cy="647105"/>
          </a:xfrm>
          <a:prstGeom prst="roundRect">
            <a:avLst/>
          </a:prstGeom>
          <a:noFill/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6D4BAAC0-B86D-D898-5476-E2F07A58B8B8}"/>
              </a:ext>
            </a:extLst>
          </p:cNvPr>
          <p:cNvCxnSpPr>
            <a:stCxn id="6" idx="3"/>
            <a:endCxn id="2" idx="1"/>
          </p:cNvCxnSpPr>
          <p:nvPr/>
        </p:nvCxnSpPr>
        <p:spPr>
          <a:xfrm>
            <a:off x="2286000" y="2361917"/>
            <a:ext cx="1380894" cy="59919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FF929AA-0A10-B4EC-A259-6D6C73598CEA}"/>
              </a:ext>
            </a:extLst>
          </p:cNvPr>
          <p:cNvCxnSpPr>
            <a:cxnSpLocks/>
          </p:cNvCxnSpPr>
          <p:nvPr/>
        </p:nvCxnSpPr>
        <p:spPr>
          <a:xfrm flipV="1">
            <a:off x="3962399" y="4191821"/>
            <a:ext cx="685801" cy="5056"/>
          </a:xfrm>
          <a:prstGeom prst="line">
            <a:avLst/>
          </a:prstGeom>
          <a:ln w="76200">
            <a:solidFill>
              <a:srgbClr val="FFFF99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B92810D3-1D30-E82E-59F8-23F6AED59C9E}"/>
              </a:ext>
            </a:extLst>
          </p:cNvPr>
          <p:cNvSpPr/>
          <p:nvPr/>
        </p:nvSpPr>
        <p:spPr>
          <a:xfrm>
            <a:off x="4648200" y="3868268"/>
            <a:ext cx="2133600" cy="647105"/>
          </a:xfrm>
          <a:prstGeom prst="roundRect">
            <a:avLst/>
          </a:prstGeom>
          <a:noFill/>
          <a:ln w="76200">
            <a:solidFill>
              <a:srgbClr val="FFFF99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32D7C825-BFD6-2EAA-43D9-DA85F291C844}"/>
              </a:ext>
            </a:extLst>
          </p:cNvPr>
          <p:cNvSpPr/>
          <p:nvPr/>
        </p:nvSpPr>
        <p:spPr>
          <a:xfrm>
            <a:off x="1223846" y="3873324"/>
            <a:ext cx="2738553" cy="647105"/>
          </a:xfrm>
          <a:prstGeom prst="roundRect">
            <a:avLst/>
          </a:prstGeom>
          <a:noFill/>
          <a:ln w="76200">
            <a:solidFill>
              <a:srgbClr val="FFFF99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9697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832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20:7) You shall not </a:t>
            </a:r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misuse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the name of the LORD your God, for the LORD will not hold anyone guiltless who </a:t>
            </a:r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misuses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his name.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701E0C9-B057-3675-F197-C23C9BEA01A3}"/>
              </a:ext>
            </a:extLst>
          </p:cNvPr>
          <p:cNvSpPr/>
          <p:nvPr/>
        </p:nvSpPr>
        <p:spPr>
          <a:xfrm>
            <a:off x="197269" y="5879542"/>
            <a:ext cx="7651331" cy="76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#3. Do not misuse God’s name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4C939A60-DFB1-E194-10CA-F1BFEA043B3A}"/>
              </a:ext>
            </a:extLst>
          </p:cNvPr>
          <p:cNvSpPr/>
          <p:nvPr/>
        </p:nvSpPr>
        <p:spPr>
          <a:xfrm>
            <a:off x="3810000" y="2594073"/>
            <a:ext cx="7521791" cy="33909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#1. Swearing an </a:t>
            </a:r>
            <a:r>
              <a:rPr lang="en-US" sz="40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oath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Using God’s name as an effective way to lie.</a:t>
            </a:r>
          </a:p>
          <a:p>
            <a:pPr marL="228600" lvl="0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Leviticus 19:12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#2. Swearing an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incantation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Using God’s name as a form of power.</a:t>
            </a:r>
          </a:p>
          <a:p>
            <a:pPr marL="2286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person’s name carried power and authority.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20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83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20:1) God spoke all these words: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A92AAD34-92C0-AB45-F862-0A59026AAD78}"/>
              </a:ext>
            </a:extLst>
          </p:cNvPr>
          <p:cNvSpPr/>
          <p:nvPr/>
        </p:nvSpPr>
        <p:spPr>
          <a:xfrm>
            <a:off x="2186940" y="209550"/>
            <a:ext cx="1089660" cy="647105"/>
          </a:xfrm>
          <a:prstGeom prst="roundRect">
            <a:avLst/>
          </a:prstGeom>
          <a:noFill/>
          <a:ln w="76200">
            <a:solidFill>
              <a:srgbClr val="FFFF99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DC37DC89-BDF4-8EAC-68A5-F81DDD98E912}"/>
              </a:ext>
            </a:extLst>
          </p:cNvPr>
          <p:cNvSpPr/>
          <p:nvPr/>
        </p:nvSpPr>
        <p:spPr>
          <a:xfrm>
            <a:off x="335824" y="914400"/>
            <a:ext cx="11680916" cy="4572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we need God to have morality?</a:t>
            </a:r>
          </a:p>
          <a:p>
            <a:pPr marL="228600"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No. If God doesn’t exist, we can still:</a:t>
            </a:r>
          </a:p>
          <a:p>
            <a:pPr marL="800100" indent="-571500">
              <a:buFont typeface="Wingdings" panose="05000000000000000000" pitchFamily="2" charset="2"/>
              <a:buChar char="ü"/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kind and loving to others.</a:t>
            </a:r>
          </a:p>
          <a:p>
            <a:pPr marL="800100" indent="-571500">
              <a:buFont typeface="Wingdings" panose="05000000000000000000" pitchFamily="2" charset="2"/>
              <a:buChar char="ü"/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Make social contracts.</a:t>
            </a:r>
          </a:p>
          <a:p>
            <a:pPr marL="800100" indent="-571500">
              <a:buFont typeface="Wingdings" panose="05000000000000000000" pitchFamily="2" charset="2"/>
              <a:buChar char="ü"/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Pass legislation that promotes fairness and equality.</a:t>
            </a:r>
          </a:p>
          <a:p>
            <a:pPr marL="800100" indent="-571500">
              <a:buFont typeface="Wingdings" panose="05000000000000000000" pitchFamily="2" charset="2"/>
              <a:buChar char="ü"/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Enforce rules that lead to pleasure—not pain.</a:t>
            </a:r>
          </a:p>
          <a:p>
            <a:pPr marL="800100" lvl="0" indent="-571500">
              <a:buFont typeface="Wingdings" panose="05000000000000000000" pitchFamily="2" charset="2"/>
              <a:buChar char="ü"/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Have Police arrest violent criminals.</a:t>
            </a:r>
          </a:p>
        </p:txBody>
      </p:sp>
    </p:spTree>
    <p:extLst>
      <p:ext uri="{BB962C8B-B14F-4D97-AF65-F5344CB8AC3E}">
        <p14:creationId xmlns:p14="http://schemas.microsoft.com/office/powerpoint/2010/main" val="72997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832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20:8) Remember the Sabbath day by keeping it holy.</a:t>
            </a:r>
          </a:p>
          <a:p>
            <a:r>
              <a:rPr lang="en-US" sz="4000" b="1" spc="-150" baseline="3000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Six days you shall labor and do all your work, but the seventh day is a sabbath to the LORD your God.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96BDEDB-76D4-8309-3666-2F30F0973FAA}"/>
              </a:ext>
            </a:extLst>
          </p:cNvPr>
          <p:cNvSpPr/>
          <p:nvPr/>
        </p:nvSpPr>
        <p:spPr>
          <a:xfrm>
            <a:off x="197269" y="5879542"/>
            <a:ext cx="7651331" cy="76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#4. Do not work on the Sabbath</a:t>
            </a:r>
          </a:p>
        </p:txBody>
      </p:sp>
    </p:spTree>
    <p:extLst>
      <p:ext uri="{BB962C8B-B14F-4D97-AF65-F5344CB8AC3E}">
        <p14:creationId xmlns:p14="http://schemas.microsoft.com/office/powerpoint/2010/main" val="11338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832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20:10) On it you shall not do any work, neither you, nor your son or daughter, nor your male or female servant, nor your animals, nor any foreigner residing in your towns.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96BDEDB-76D4-8309-3666-2F30F0973FAA}"/>
              </a:ext>
            </a:extLst>
          </p:cNvPr>
          <p:cNvSpPr/>
          <p:nvPr/>
        </p:nvSpPr>
        <p:spPr>
          <a:xfrm>
            <a:off x="197269" y="5879542"/>
            <a:ext cx="7651331" cy="76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#4. Do not work on the Sabbath</a:t>
            </a:r>
          </a:p>
        </p:txBody>
      </p:sp>
    </p:spTree>
    <p:extLst>
      <p:ext uri="{BB962C8B-B14F-4D97-AF65-F5344CB8AC3E}">
        <p14:creationId xmlns:p14="http://schemas.microsoft.com/office/powerpoint/2010/main" val="4136097663"/>
      </p:ext>
    </p:extLst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832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20:11) For in six days the LORD made the heavens and the earth, the sea, and all that is in them, but he rested on the seventh day.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Therefore the LORD blessed the Sabbath day and made it holy.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96BDEDB-76D4-8309-3666-2F30F0973FAA}"/>
              </a:ext>
            </a:extLst>
          </p:cNvPr>
          <p:cNvSpPr/>
          <p:nvPr/>
        </p:nvSpPr>
        <p:spPr>
          <a:xfrm>
            <a:off x="197269" y="5879542"/>
            <a:ext cx="7651331" cy="76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#4. Do not work on the Sabbath</a:t>
            </a:r>
          </a:p>
        </p:txBody>
      </p:sp>
    </p:spTree>
    <p:extLst>
      <p:ext uri="{BB962C8B-B14F-4D97-AF65-F5344CB8AC3E}">
        <p14:creationId xmlns:p14="http://schemas.microsoft.com/office/powerpoint/2010/main" val="359128590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832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20:11) For in six days the LORD made the heavens and the earth, the sea, and all that is in them, but he rested on the seventh day.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Therefore the LORD blessed the Sabbath day and made it holy.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96BDEDB-76D4-8309-3666-2F30F0973FAA}"/>
              </a:ext>
            </a:extLst>
          </p:cNvPr>
          <p:cNvSpPr/>
          <p:nvPr/>
        </p:nvSpPr>
        <p:spPr>
          <a:xfrm>
            <a:off x="197269" y="5879542"/>
            <a:ext cx="7651331" cy="76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#4. Do not work on the Sabbath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39064291-F95F-E3EF-9BB8-8E5982100992}"/>
              </a:ext>
            </a:extLst>
          </p:cNvPr>
          <p:cNvSpPr/>
          <p:nvPr/>
        </p:nvSpPr>
        <p:spPr>
          <a:xfrm>
            <a:off x="160564" y="3352800"/>
            <a:ext cx="9138865" cy="217551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required because of the New Covenant.</a:t>
            </a:r>
          </a:p>
          <a:p>
            <a:pPr marL="228600" lvl="0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Mark 2:27-28; Colossians 2:16; Galatians 4:10; Romans 14:5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Still a good biblical principle.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Hebrews 4:9-10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84847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0667291-7B4D-31DF-1BB3-25BDF5402106}"/>
              </a:ext>
            </a:extLst>
          </p:cNvPr>
          <p:cNvSpPr/>
          <p:nvPr/>
        </p:nvSpPr>
        <p:spPr>
          <a:xfrm>
            <a:off x="76200" y="1368880"/>
            <a:ext cx="118872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do we learn about</a:t>
            </a:r>
            <a:r>
              <a:rPr kumimoji="0" lang="en-US" sz="6000" b="1" i="0" u="none" strike="noStrike" kern="0" cap="none" spc="-150" normalizeH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God?</a:t>
            </a:r>
            <a:endParaRPr kumimoji="0" lang="en-US" sz="6000" b="1" i="0" u="none" strike="noStrike" kern="0" cap="none" spc="-15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34950" lvl="0">
              <a:defRPr/>
            </a:pPr>
            <a:r>
              <a:rPr lang="en-US" sz="4400" b="1" kern="0" spc="-150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(1) God needs to exist for objective morality to exist.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B43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(e.g. not knowing your biological father)</a:t>
            </a:r>
          </a:p>
          <a:p>
            <a:pPr marL="234950" lvl="0">
              <a:defRPr/>
            </a:pPr>
            <a:r>
              <a:rPr lang="en-US" sz="4400" b="1" kern="0" spc="-150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 God’s moral design for us is good.</a:t>
            </a:r>
          </a:p>
          <a:p>
            <a:pPr marL="457200" lvl="0">
              <a:defRPr/>
            </a:pPr>
            <a:r>
              <a:rPr lang="en-US" sz="3200" b="1" kern="0" dirty="0">
                <a:solidFill>
                  <a:srgbClr val="B43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“Obey the LORD’s commands </a:t>
            </a:r>
            <a:r>
              <a:rPr lang="en-US" sz="3200" b="1" i="1" kern="0" dirty="0">
                <a:solidFill>
                  <a:srgbClr val="B43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your own good</a:t>
            </a:r>
            <a:r>
              <a:rPr lang="en-US" sz="3200" b="1" kern="0" dirty="0">
                <a:solidFill>
                  <a:srgbClr val="B43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(Deut. 10:13).</a:t>
            </a:r>
            <a:endParaRPr lang="en-US" sz="4400" b="1" kern="0" spc="-150" dirty="0">
              <a:solidFill>
                <a:srgbClr val="B436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4950" lvl="0">
              <a:defRPr/>
            </a:pPr>
            <a:r>
              <a:rPr lang="en-US" sz="4400" b="1" kern="0" spc="-150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(3) We don’t break God’s laws. They break us!</a:t>
            </a:r>
          </a:p>
          <a:p>
            <a:pPr marL="457200" lvl="0">
              <a:defRPr/>
            </a:pPr>
            <a:r>
              <a:rPr lang="en-US" sz="3200" b="1" kern="0" dirty="0">
                <a:solidFill>
                  <a:srgbClr val="B43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Like other kinds of laws.</a:t>
            </a:r>
            <a:endParaRPr lang="en-US" sz="4400" b="1" kern="0" spc="-150" dirty="0">
              <a:solidFill>
                <a:srgbClr val="B436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4950" lvl="0">
              <a:defRPr/>
            </a:pPr>
            <a:r>
              <a:rPr lang="en-US" sz="4400" b="1" kern="0" spc="-150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(4) We learn where to begin with God…</a:t>
            </a:r>
          </a:p>
        </p:txBody>
      </p:sp>
    </p:spTree>
    <p:extLst>
      <p:ext uri="{BB962C8B-B14F-4D97-AF65-F5344CB8AC3E}">
        <p14:creationId xmlns:p14="http://schemas.microsoft.com/office/powerpoint/2010/main" val="206054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0667291-7B4D-31DF-1BB3-25BDF5402106}"/>
              </a:ext>
            </a:extLst>
          </p:cNvPr>
          <p:cNvSpPr/>
          <p:nvPr/>
        </p:nvSpPr>
        <p:spPr>
          <a:xfrm>
            <a:off x="76200" y="1368880"/>
            <a:ext cx="118872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do we learn about</a:t>
            </a:r>
            <a:r>
              <a:rPr kumimoji="0" lang="en-US" sz="6000" b="1" i="0" u="none" strike="noStrike" kern="0" cap="none" spc="-150" normalizeH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God?</a:t>
            </a:r>
            <a:endParaRPr kumimoji="0" lang="en-US" sz="6000" b="1" i="0" u="none" strike="noStrike" kern="0" cap="none" spc="-15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34950" lvl="0">
              <a:defRPr/>
            </a:pPr>
            <a:r>
              <a:rPr lang="en-US" sz="4400" b="1" kern="0" spc="-150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(1) God needs to exist for objective morality to exist.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B43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(e.g. not knowing your biological father)</a:t>
            </a:r>
          </a:p>
          <a:p>
            <a:pPr marL="234950" lvl="0">
              <a:defRPr/>
            </a:pPr>
            <a:r>
              <a:rPr lang="en-US" sz="4400" b="1" kern="0" spc="-150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 God’s moral design for us is good.</a:t>
            </a:r>
          </a:p>
          <a:p>
            <a:pPr marL="457200" lvl="0">
              <a:defRPr/>
            </a:pPr>
            <a:r>
              <a:rPr lang="en-US" sz="3200" b="1" kern="0" dirty="0">
                <a:solidFill>
                  <a:srgbClr val="B43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“Obey the LORD’s commands </a:t>
            </a:r>
            <a:r>
              <a:rPr lang="en-US" sz="3200" b="1" i="1" kern="0" dirty="0">
                <a:solidFill>
                  <a:srgbClr val="B43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your own good</a:t>
            </a:r>
            <a:r>
              <a:rPr lang="en-US" sz="3200" b="1" kern="0" dirty="0">
                <a:solidFill>
                  <a:srgbClr val="B43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(Deut. 10:13).</a:t>
            </a:r>
            <a:endParaRPr lang="en-US" sz="4400" b="1" kern="0" spc="-150" dirty="0">
              <a:solidFill>
                <a:srgbClr val="B436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4950" lvl="0">
              <a:defRPr/>
            </a:pPr>
            <a:r>
              <a:rPr lang="en-US" sz="4400" b="1" kern="0" spc="-150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(3) We don’t break God’s laws. They break us!</a:t>
            </a:r>
          </a:p>
          <a:p>
            <a:pPr marL="457200" lvl="0">
              <a:defRPr/>
            </a:pPr>
            <a:r>
              <a:rPr lang="en-US" sz="3200" b="1" kern="0" dirty="0">
                <a:solidFill>
                  <a:srgbClr val="B43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Like other kinds of laws.</a:t>
            </a:r>
            <a:endParaRPr lang="en-US" sz="4400" b="1" kern="0" spc="-150" dirty="0">
              <a:solidFill>
                <a:srgbClr val="B436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4950" lvl="0">
              <a:defRPr/>
            </a:pPr>
            <a:r>
              <a:rPr lang="en-US" sz="4400" b="1" kern="0" spc="-150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(4) We learn where to begin with God…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6544C994-67CF-48F9-9FFC-1B5E0885E86B}"/>
              </a:ext>
            </a:extLst>
          </p:cNvPr>
          <p:cNvSpPr/>
          <p:nvPr/>
        </p:nvSpPr>
        <p:spPr>
          <a:xfrm>
            <a:off x="2971800" y="990600"/>
            <a:ext cx="8837341" cy="316611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wants you to begin by:</a:t>
            </a:r>
          </a:p>
          <a:p>
            <a:pPr marL="234950" lvl="0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(1) focusing on him.</a:t>
            </a:r>
          </a:p>
          <a:p>
            <a:pPr marL="234950" lvl="0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 focusing on what he has done.</a:t>
            </a:r>
          </a:p>
          <a:p>
            <a:pPr marL="234950" lvl="0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(3) Resting and repeating #1 and #2.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04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83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(Ex. 20:1) God spoke all these words: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A92AAD34-92C0-AB45-F862-0A59026AAD78}"/>
              </a:ext>
            </a:extLst>
          </p:cNvPr>
          <p:cNvSpPr/>
          <p:nvPr/>
        </p:nvSpPr>
        <p:spPr>
          <a:xfrm>
            <a:off x="2186940" y="209550"/>
            <a:ext cx="1089660" cy="647105"/>
          </a:xfrm>
          <a:prstGeom prst="roundRect">
            <a:avLst/>
          </a:prstGeom>
          <a:noFill/>
          <a:ln w="76200">
            <a:solidFill>
              <a:srgbClr val="FFFF99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DC37DC89-BDF4-8EAC-68A5-F81DDD98E912}"/>
              </a:ext>
            </a:extLst>
          </p:cNvPr>
          <p:cNvSpPr/>
          <p:nvPr/>
        </p:nvSpPr>
        <p:spPr>
          <a:xfrm>
            <a:off x="335824" y="914400"/>
            <a:ext cx="11680916" cy="4572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we need </a:t>
            </a: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God</a:t>
            </a: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 have </a:t>
            </a:r>
            <a:r>
              <a:rPr kumimoji="0" lang="en-US" sz="48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objective</a:t>
            </a: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morality</a:t>
            </a: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No. If God doesn’t exist, we can still:</a:t>
            </a:r>
          </a:p>
          <a:p>
            <a:pPr marL="8001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 kind and loving to others.</a:t>
            </a:r>
          </a:p>
          <a:p>
            <a:pPr marL="8001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Make social contracts.</a:t>
            </a:r>
          </a:p>
          <a:p>
            <a:pPr marL="8001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Pass legislation that promotes fairness and equality.</a:t>
            </a:r>
          </a:p>
          <a:p>
            <a:pPr marL="8001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Enforce rules that lead to pleasure—not pain.</a:t>
            </a:r>
          </a:p>
          <a:p>
            <a:pPr marL="8001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Have Police arrest violent criminals.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135F3C6-B6AC-4CE9-1986-65C9BD45D438}"/>
              </a:ext>
            </a:extLst>
          </p:cNvPr>
          <p:cNvSpPr/>
          <p:nvPr/>
        </p:nvSpPr>
        <p:spPr>
          <a:xfrm>
            <a:off x="2090853" y="2343392"/>
            <a:ext cx="3166947" cy="671155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sadistic &amp; selfish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D7E6E5A-CDD2-F3AF-B21B-44FDC78332E3}"/>
              </a:ext>
            </a:extLst>
          </p:cNvPr>
          <p:cNvSpPr/>
          <p:nvPr/>
        </p:nvSpPr>
        <p:spPr>
          <a:xfrm>
            <a:off x="1306550" y="2949498"/>
            <a:ext cx="1371601" cy="671155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Break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74550F4-0F28-24FD-852B-4A88DE457AFE}"/>
              </a:ext>
            </a:extLst>
          </p:cNvPr>
          <p:cNvSpPr/>
          <p:nvPr/>
        </p:nvSpPr>
        <p:spPr>
          <a:xfrm>
            <a:off x="7411844" y="3577908"/>
            <a:ext cx="1633653" cy="671155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racism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B76948C-29E6-1048-A8E3-74D22BCB9413}"/>
              </a:ext>
            </a:extLst>
          </p:cNvPr>
          <p:cNvSpPr/>
          <p:nvPr/>
        </p:nvSpPr>
        <p:spPr>
          <a:xfrm>
            <a:off x="9961755" y="3572557"/>
            <a:ext cx="1773045" cy="671155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sexism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B7E5497-1A8C-87C0-C525-C49B9F7A0EF2}"/>
              </a:ext>
            </a:extLst>
          </p:cNvPr>
          <p:cNvSpPr/>
          <p:nvPr/>
        </p:nvSpPr>
        <p:spPr>
          <a:xfrm>
            <a:off x="6553200" y="4196576"/>
            <a:ext cx="4038600" cy="671155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pleasure for the rich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366DF85-88C3-F839-5603-CF04417CB7E9}"/>
              </a:ext>
            </a:extLst>
          </p:cNvPr>
          <p:cNvSpPr/>
          <p:nvPr/>
        </p:nvSpPr>
        <p:spPr>
          <a:xfrm>
            <a:off x="5181600" y="4819186"/>
            <a:ext cx="3464312" cy="671155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anyone we choose</a:t>
            </a:r>
          </a:p>
        </p:txBody>
      </p:sp>
    </p:spTree>
    <p:extLst>
      <p:ext uri="{BB962C8B-B14F-4D97-AF65-F5344CB8AC3E}">
        <p14:creationId xmlns:p14="http://schemas.microsoft.com/office/powerpoint/2010/main" val="257775663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83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20:1) God spoke all these words: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A92AAD34-92C0-AB45-F862-0A59026AAD78}"/>
              </a:ext>
            </a:extLst>
          </p:cNvPr>
          <p:cNvSpPr/>
          <p:nvPr/>
        </p:nvSpPr>
        <p:spPr>
          <a:xfrm>
            <a:off x="2186940" y="209550"/>
            <a:ext cx="1089660" cy="647105"/>
          </a:xfrm>
          <a:prstGeom prst="roundRect">
            <a:avLst/>
          </a:prstGeom>
          <a:noFill/>
          <a:ln w="76200">
            <a:solidFill>
              <a:srgbClr val="FFFF99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DC37DC89-BDF4-8EAC-68A5-F81DDD98E912}"/>
              </a:ext>
            </a:extLst>
          </p:cNvPr>
          <p:cNvSpPr/>
          <p:nvPr/>
        </p:nvSpPr>
        <p:spPr>
          <a:xfrm>
            <a:off x="335824" y="914400"/>
            <a:ext cx="11680916" cy="4572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800" b="1" spc="-15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we need </a:t>
            </a:r>
            <a:r>
              <a:rPr 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</a:t>
            </a:r>
            <a:r>
              <a:rPr lang="en-US" sz="4800" b="1" spc="-15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 have </a:t>
            </a:r>
            <a:r>
              <a:rPr lang="en-US" sz="4800" b="1" u="sng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  <a:r>
              <a:rPr 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morality</a:t>
            </a:r>
            <a:r>
              <a:rPr lang="en-US" sz="4800" b="1" spc="-15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28600"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Yes!</a:t>
            </a:r>
          </a:p>
          <a:p>
            <a:pPr marL="8001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If Nature is all, then all is natural.</a:t>
            </a:r>
          </a:p>
          <a:p>
            <a:pPr marL="11493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Physical law would control and determine everything.</a:t>
            </a:r>
          </a:p>
          <a:p>
            <a:pPr marL="11493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Mao’s Revolution, Hitler’s Holocaust, The Rape of Nanking, Crusades, Inquisition, etc.</a:t>
            </a:r>
          </a:p>
          <a:p>
            <a:pPr marL="800100" indent="-571500">
              <a:buFont typeface="Wingdings" panose="05000000000000000000" pitchFamily="2" charset="2"/>
              <a:buChar char="ü"/>
              <a:defRPr/>
            </a:pPr>
            <a:endParaRPr lang="en-US" sz="40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9350">
              <a:defRPr/>
            </a:pPr>
            <a:endParaRPr lang="en-US" sz="20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1493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79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83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20:1) God spoke all these words: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A92AAD34-92C0-AB45-F862-0A59026AAD78}"/>
              </a:ext>
            </a:extLst>
          </p:cNvPr>
          <p:cNvSpPr/>
          <p:nvPr/>
        </p:nvSpPr>
        <p:spPr>
          <a:xfrm>
            <a:off x="2186940" y="209550"/>
            <a:ext cx="1089660" cy="647105"/>
          </a:xfrm>
          <a:prstGeom prst="roundRect">
            <a:avLst/>
          </a:prstGeom>
          <a:noFill/>
          <a:ln w="76200">
            <a:solidFill>
              <a:srgbClr val="FFFF99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DC37DC89-BDF4-8EAC-68A5-F81DDD98E912}"/>
              </a:ext>
            </a:extLst>
          </p:cNvPr>
          <p:cNvSpPr/>
          <p:nvPr/>
        </p:nvSpPr>
        <p:spPr>
          <a:xfrm>
            <a:off x="335824" y="914400"/>
            <a:ext cx="11680916" cy="4572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800" b="1" spc="-15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we need </a:t>
            </a:r>
            <a:r>
              <a:rPr 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</a:t>
            </a:r>
            <a:r>
              <a:rPr lang="en-US" sz="4800" b="1" spc="-15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 have </a:t>
            </a:r>
            <a:r>
              <a:rPr lang="en-US" sz="4800" b="1" u="sng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  <a:r>
              <a:rPr 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morality</a:t>
            </a:r>
            <a:r>
              <a:rPr lang="en-US" sz="4800" b="1" spc="-15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28600"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Yes!</a:t>
            </a:r>
          </a:p>
          <a:p>
            <a:pPr marL="8001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If Nature is all, then all is natural.</a:t>
            </a:r>
          </a:p>
          <a:p>
            <a:pPr marL="1149350"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Physical law would control and determine everything.</a:t>
            </a:r>
          </a:p>
          <a:p>
            <a:pPr marL="11493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Mao’s Revolution, Hitler’s Holocaust, The Rape of Nanking, Crusades, Inquisition, etc.</a:t>
            </a:r>
          </a:p>
          <a:p>
            <a:pPr marL="800100" indent="-571500">
              <a:buFont typeface="Wingdings" panose="05000000000000000000" pitchFamily="2" charset="2"/>
              <a:buChar char="ü"/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Human value is an illusion.</a:t>
            </a:r>
          </a:p>
          <a:p>
            <a:pPr marL="1149350">
              <a:defRPr/>
            </a:pPr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accidental pregnancy of energy acting on matter—just a collection of cells.</a:t>
            </a:r>
          </a:p>
          <a:p>
            <a:pPr marL="8001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1493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82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83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20:1) God spoke all these words: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A92AAD34-92C0-AB45-F862-0A59026AAD78}"/>
              </a:ext>
            </a:extLst>
          </p:cNvPr>
          <p:cNvSpPr/>
          <p:nvPr/>
        </p:nvSpPr>
        <p:spPr>
          <a:xfrm>
            <a:off x="2186940" y="209550"/>
            <a:ext cx="1089660" cy="647105"/>
          </a:xfrm>
          <a:prstGeom prst="roundRect">
            <a:avLst/>
          </a:prstGeom>
          <a:noFill/>
          <a:ln w="76200">
            <a:solidFill>
              <a:srgbClr val="FFFF99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DC37DC89-BDF4-8EAC-68A5-F81DDD98E912}"/>
              </a:ext>
            </a:extLst>
          </p:cNvPr>
          <p:cNvSpPr/>
          <p:nvPr/>
        </p:nvSpPr>
        <p:spPr>
          <a:xfrm>
            <a:off x="335824" y="914400"/>
            <a:ext cx="11680916" cy="4572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800" b="1" spc="-15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we need </a:t>
            </a:r>
            <a:r>
              <a:rPr 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</a:t>
            </a:r>
            <a:r>
              <a:rPr lang="en-US" sz="4800" b="1" spc="-15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 have </a:t>
            </a:r>
            <a:r>
              <a:rPr lang="en-US" sz="4800" b="1" u="sng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  <a:r>
              <a:rPr 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morality</a:t>
            </a:r>
            <a:r>
              <a:rPr lang="en-US" sz="4800" b="1" spc="-15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28600"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Yes!</a:t>
            </a:r>
          </a:p>
          <a:p>
            <a:pPr marL="8001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If Nature is all, then all is natural.</a:t>
            </a:r>
          </a:p>
          <a:p>
            <a:pPr marL="1149350"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Physical law would control and determine everything.</a:t>
            </a:r>
          </a:p>
          <a:p>
            <a:pPr marL="11493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Mao’s Revolution, Hitler’s Holocaust, The Rape of Nanking, Crusades, Inquisition, etc.</a:t>
            </a:r>
          </a:p>
          <a:p>
            <a:pPr marL="800100" indent="-571500">
              <a:buFont typeface="Wingdings" panose="05000000000000000000" pitchFamily="2" charset="2"/>
              <a:buChar char="ü"/>
              <a:defRPr/>
            </a:pPr>
            <a:r>
              <a:rPr lang="en-US" sz="4000" b="1" spc="-15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Human value is an illusion.</a:t>
            </a:r>
          </a:p>
          <a:p>
            <a:pPr marL="1149350">
              <a:defRPr/>
            </a:pP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accidental pregnancy of energy acting on matter—just a collection of cells.</a:t>
            </a:r>
          </a:p>
          <a:p>
            <a:pPr marL="8001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Human equality is demonstrably false.</a:t>
            </a:r>
          </a:p>
          <a:p>
            <a:pPr marL="11493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Human being—not human doing.</a:t>
            </a:r>
          </a:p>
        </p:txBody>
      </p:sp>
      <p:pic>
        <p:nvPicPr>
          <p:cNvPr id="9" name="Picture 4" descr="2006 Toyota Matrix Hard cargo floor w/ anchors Review|Island Ford - YouTube">
            <a:extLst>
              <a:ext uri="{FF2B5EF4-FFF2-40B4-BE49-F238E27FC236}">
                <a16:creationId xmlns:a16="http://schemas.microsoft.com/office/drawing/2014/main" xmlns="" id="{AE507F02-21E5-9B2C-5C02-1F7BE59CB2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35931" y="209550"/>
            <a:ext cx="3518274" cy="2027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6" descr="2006 TOYOTA COROLLA MATRIX XR for Sale | FL - ORLANDO NORTH | Mon. Aug 01,  2022 - Used &amp; Repairable Salvage Cars - Copart USA">
            <a:extLst>
              <a:ext uri="{FF2B5EF4-FFF2-40B4-BE49-F238E27FC236}">
                <a16:creationId xmlns:a16="http://schemas.microsoft.com/office/drawing/2014/main" xmlns="" id="{B90375C4-FE8A-68A7-8672-41945E0324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7696200" y="209550"/>
            <a:ext cx="2910887" cy="2025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 descr="A close-up of a child&#10;&#10;Description automatically generated with medium confidence">
            <a:extLst>
              <a:ext uri="{FF2B5EF4-FFF2-40B4-BE49-F238E27FC236}">
                <a16:creationId xmlns:a16="http://schemas.microsoft.com/office/drawing/2014/main" xmlns="" id="{E8FC415E-A10F-CF02-8A98-BD0809E64F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157" y="2415169"/>
            <a:ext cx="3517464" cy="2027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Helping disabled children in Africa - a Politics crowdfunding project in  Devon by em-ridley">
            <a:extLst>
              <a:ext uri="{FF2B5EF4-FFF2-40B4-BE49-F238E27FC236}">
                <a16:creationId xmlns:a16="http://schemas.microsoft.com/office/drawing/2014/main" xmlns="" id="{7FA97D11-CABB-D5BF-47D4-5410C20317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96200" y="2415169"/>
            <a:ext cx="2910887" cy="2025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4649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83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20:1) God spoke all these words: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271973A3-4D25-9329-3394-CC2CA93F021D}"/>
              </a:ext>
            </a:extLst>
          </p:cNvPr>
          <p:cNvSpPr/>
          <p:nvPr/>
        </p:nvSpPr>
        <p:spPr>
          <a:xfrm>
            <a:off x="304800" y="1066800"/>
            <a:ext cx="6858000" cy="48768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Decalogue</a:t>
            </a:r>
          </a:p>
          <a:p>
            <a:pPr marL="228600"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“Words” (</a:t>
            </a:r>
            <a:r>
              <a:rPr lang="en-US" sz="4000" b="1" i="1" spc="-1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dĕbārı̂m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28600"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Two tablets of the Law.</a:t>
            </a:r>
          </a:p>
          <a:p>
            <a:pPr marL="457200" lvl="0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First tablet (1-4): Relating to God.</a:t>
            </a:r>
          </a:p>
          <a:p>
            <a:pPr marL="457200" lvl="0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Second tablet (5-10): Relating to others.</a:t>
            </a:r>
          </a:p>
          <a:p>
            <a:pPr marL="228600"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Based on creation.</a:t>
            </a:r>
          </a:p>
          <a:p>
            <a:pPr marL="457200" lvl="0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Genesis 1-2</a:t>
            </a:r>
          </a:p>
          <a:p>
            <a:pPr marL="22860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Foundation for the civil laws.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Exodus 21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90357E99-4ED0-3D30-1612-AB01DFA1BE46}"/>
              </a:ext>
            </a:extLst>
          </p:cNvPr>
          <p:cNvSpPr/>
          <p:nvPr/>
        </p:nvSpPr>
        <p:spPr>
          <a:xfrm>
            <a:off x="3155796" y="209550"/>
            <a:ext cx="4495800" cy="647105"/>
          </a:xfrm>
          <a:prstGeom prst="roundRect">
            <a:avLst/>
          </a:prstGeom>
          <a:noFill/>
          <a:ln w="76200">
            <a:solidFill>
              <a:srgbClr val="FFFF99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8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832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20:2) “I am the LORD your God.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brought you out of </a:t>
            </a:r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Egypt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out of the land of </a:t>
            </a:r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slavery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56B0E2A2-11D2-B692-59D8-31BB5020EAC7}"/>
              </a:ext>
            </a:extLst>
          </p:cNvPr>
          <p:cNvSpPr/>
          <p:nvPr/>
        </p:nvSpPr>
        <p:spPr>
          <a:xfrm>
            <a:off x="1447800" y="2083951"/>
            <a:ext cx="7696200" cy="175339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“Consider what I’ve </a:t>
            </a:r>
            <a:r>
              <a:rPr lang="en-US" sz="48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done</a:t>
            </a:r>
            <a:r>
              <a:rPr 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before what you need to </a:t>
            </a:r>
            <a:r>
              <a:rPr lang="en-US" sz="48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35151242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832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20:3) “You shall have no other gods before me.”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C85737D-C5F4-2110-433E-7571295A5B42}"/>
              </a:ext>
            </a:extLst>
          </p:cNvPr>
          <p:cNvSpPr/>
          <p:nvPr/>
        </p:nvSpPr>
        <p:spPr>
          <a:xfrm>
            <a:off x="197269" y="5879542"/>
            <a:ext cx="7651331" cy="76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#1. Do not worship other gods</a:t>
            </a:r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xmlns="" id="{92D8B1EC-BB49-B4B3-D207-867B6B905F41}"/>
              </a:ext>
            </a:extLst>
          </p:cNvPr>
          <p:cNvSpPr/>
          <p:nvPr/>
        </p:nvSpPr>
        <p:spPr>
          <a:xfrm>
            <a:off x="3657600" y="914400"/>
            <a:ext cx="6248400" cy="475592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shouldn’t we worship other gods?</a:t>
            </a:r>
          </a:p>
          <a:p>
            <a:pPr marL="228600"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There are no other gods!</a:t>
            </a:r>
          </a:p>
          <a:p>
            <a:pPr marL="457200" lvl="0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Genesis 1:1; Isaiah 45:5</a:t>
            </a:r>
            <a:endParaRPr lang="en-US" sz="40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“Before Me” (</a:t>
            </a:r>
            <a:r>
              <a:rPr kumimoji="0" lang="en-US" sz="4000" b="1" i="1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ʿal-pānı̂m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This phrase was “used of taking a second wife while the first is still alive.”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R. Alan Cole,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Exodus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(Downers Grove, IL: InterVarsity Press, 1973), 161.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A2194015-DED5-6BB1-CA98-38BE62145B23}"/>
              </a:ext>
            </a:extLst>
          </p:cNvPr>
          <p:cNvSpPr/>
          <p:nvPr/>
        </p:nvSpPr>
        <p:spPr>
          <a:xfrm>
            <a:off x="1165022" y="821293"/>
            <a:ext cx="2263977" cy="647105"/>
          </a:xfrm>
          <a:prstGeom prst="roundRect">
            <a:avLst/>
          </a:prstGeom>
          <a:noFill/>
          <a:ln w="76200">
            <a:solidFill>
              <a:srgbClr val="FFFF99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6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  <p:bldP spid="6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wellDar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welldark16x9.potx" id="{77470787-3BA3-4BA9-93AB-3419747B99F4}" vid="{A57E8D5C-484E-4496-B0FE-81ED5C544492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1922</Words>
  <Application>Microsoft Office PowerPoint</Application>
  <PresentationFormat>Widescreen</PresentationFormat>
  <Paragraphs>196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Calibri Light</vt:lpstr>
      <vt:lpstr>Lao UI</vt:lpstr>
      <vt:lpstr>Times New Roman</vt:lpstr>
      <vt:lpstr>Wingdings</vt:lpstr>
      <vt:lpstr>Office Theme</vt:lpstr>
      <vt:lpstr>DwellDark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2023-03-15T20:03:42Z</dcterms:created>
  <dcterms:modified xsi:type="dcterms:W3CDTF">2023-03-15T20:03:58Z</dcterms:modified>
</cp:coreProperties>
</file>