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52"/>
  </p:notesMasterIdLst>
  <p:handoutMasterIdLst>
    <p:handoutMasterId r:id="rId53"/>
  </p:handoutMasterIdLst>
  <p:sldIdLst>
    <p:sldId id="257" r:id="rId2"/>
    <p:sldId id="970" r:id="rId3"/>
    <p:sldId id="971" r:id="rId4"/>
    <p:sldId id="783" r:id="rId5"/>
    <p:sldId id="972" r:id="rId6"/>
    <p:sldId id="866" r:id="rId7"/>
    <p:sldId id="868" r:id="rId8"/>
    <p:sldId id="975" r:id="rId9"/>
    <p:sldId id="915" r:id="rId10"/>
    <p:sldId id="906" r:id="rId11"/>
    <p:sldId id="965" r:id="rId12"/>
    <p:sldId id="980" r:id="rId13"/>
    <p:sldId id="966" r:id="rId14"/>
    <p:sldId id="976" r:id="rId15"/>
    <p:sldId id="981" r:id="rId16"/>
    <p:sldId id="916" r:id="rId17"/>
    <p:sldId id="919" r:id="rId18"/>
    <p:sldId id="967" r:id="rId19"/>
    <p:sldId id="977" r:id="rId20"/>
    <p:sldId id="978" r:id="rId21"/>
    <p:sldId id="979" r:id="rId22"/>
    <p:sldId id="869" r:id="rId23"/>
    <p:sldId id="920" r:id="rId24"/>
    <p:sldId id="954" r:id="rId25"/>
    <p:sldId id="927" r:id="rId26"/>
    <p:sldId id="929" r:id="rId27"/>
    <p:sldId id="950" r:id="rId28"/>
    <p:sldId id="931" r:id="rId29"/>
    <p:sldId id="870" r:id="rId30"/>
    <p:sldId id="955" r:id="rId31"/>
    <p:sldId id="933" r:id="rId32"/>
    <p:sldId id="982" r:id="rId33"/>
    <p:sldId id="956" r:id="rId34"/>
    <p:sldId id="973" r:id="rId35"/>
    <p:sldId id="958" r:id="rId36"/>
    <p:sldId id="953" r:id="rId37"/>
    <p:sldId id="937" r:id="rId38"/>
    <p:sldId id="957" r:id="rId39"/>
    <p:sldId id="894" r:id="rId40"/>
    <p:sldId id="896" r:id="rId41"/>
    <p:sldId id="898" r:id="rId42"/>
    <p:sldId id="900" r:id="rId43"/>
    <p:sldId id="902" r:id="rId44"/>
    <p:sldId id="904" r:id="rId45"/>
    <p:sldId id="968" r:id="rId46"/>
    <p:sldId id="960" r:id="rId47"/>
    <p:sldId id="961" r:id="rId48"/>
    <p:sldId id="969" r:id="rId49"/>
    <p:sldId id="983" r:id="rId50"/>
    <p:sldId id="944" r:id="rId51"/>
  </p:sldIdLst>
  <p:sldSz cx="9144000" cy="6858000" type="letter"/>
  <p:notesSz cx="6858000" cy="9144000"/>
  <p:kinsoku lang="ja-JP" invalStChars="" invalEndChars=""/>
  <p:defaultTextStyle>
    <a:defPPr>
      <a:defRPr lang="en-US"/>
    </a:defPPr>
    <a:lvl1pPr algn="l" rtl="0" eaLnBrk="0" fontAlgn="base" hangingPunct="0">
      <a:spcBef>
        <a:spcPct val="0"/>
      </a:spcBef>
      <a:spcAft>
        <a:spcPct val="0"/>
      </a:spcAft>
      <a:defRPr sz="1400" b="1" kern="1200">
        <a:solidFill>
          <a:schemeClr val="tx1"/>
        </a:solidFill>
        <a:latin typeface="Arial" charset="0"/>
        <a:ea typeface="+mn-ea"/>
        <a:cs typeface="+mn-cs"/>
      </a:defRPr>
    </a:lvl1pPr>
    <a:lvl2pPr marL="457200" algn="l" rtl="0" eaLnBrk="0" fontAlgn="base" hangingPunct="0">
      <a:spcBef>
        <a:spcPct val="0"/>
      </a:spcBef>
      <a:spcAft>
        <a:spcPct val="0"/>
      </a:spcAft>
      <a:defRPr sz="1400" b="1" kern="1200">
        <a:solidFill>
          <a:schemeClr val="tx1"/>
        </a:solidFill>
        <a:latin typeface="Arial" charset="0"/>
        <a:ea typeface="+mn-ea"/>
        <a:cs typeface="+mn-cs"/>
      </a:defRPr>
    </a:lvl2pPr>
    <a:lvl3pPr marL="914400" algn="l" rtl="0" eaLnBrk="0" fontAlgn="base" hangingPunct="0">
      <a:spcBef>
        <a:spcPct val="0"/>
      </a:spcBef>
      <a:spcAft>
        <a:spcPct val="0"/>
      </a:spcAft>
      <a:defRPr sz="1400" b="1" kern="1200">
        <a:solidFill>
          <a:schemeClr val="tx1"/>
        </a:solidFill>
        <a:latin typeface="Arial" charset="0"/>
        <a:ea typeface="+mn-ea"/>
        <a:cs typeface="+mn-cs"/>
      </a:defRPr>
    </a:lvl3pPr>
    <a:lvl4pPr marL="1371600" algn="l" rtl="0" eaLnBrk="0" fontAlgn="base" hangingPunct="0">
      <a:spcBef>
        <a:spcPct val="0"/>
      </a:spcBef>
      <a:spcAft>
        <a:spcPct val="0"/>
      </a:spcAft>
      <a:defRPr sz="1400" b="1" kern="1200">
        <a:solidFill>
          <a:schemeClr val="tx1"/>
        </a:solidFill>
        <a:latin typeface="Arial" charset="0"/>
        <a:ea typeface="+mn-ea"/>
        <a:cs typeface="+mn-cs"/>
      </a:defRPr>
    </a:lvl4pPr>
    <a:lvl5pPr marL="1828800" algn="l"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F3F9"/>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76" autoAdjust="0"/>
    <p:restoredTop sz="94660"/>
  </p:normalViewPr>
  <p:slideViewPr>
    <p:cSldViewPr>
      <p:cViewPr varScale="1">
        <p:scale>
          <a:sx n="83" d="100"/>
          <a:sy n="83" d="100"/>
        </p:scale>
        <p:origin x="468" y="9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sz="1200" b="0"/>
              <a:t>Page </a:t>
            </a:r>
            <a:fld id="{D4797B12-7A1E-498A-B553-F83CD5DBC44B}" type="slidenum">
              <a:rPr lang="en-US" sz="1200" b="0"/>
              <a:pPr algn="ctr" defTabSz="868363">
                <a:lnSpc>
                  <a:spcPct val="90000"/>
                </a:lnSpc>
                <a:defRPr/>
              </a:pPr>
              <a:t>‹#›</a:t>
            </a:fld>
            <a:endParaRPr lang="en-US" sz="1200" b="0"/>
          </a:p>
        </p:txBody>
      </p:sp>
    </p:spTree>
    <p:extLst>
      <p:ext uri="{BB962C8B-B14F-4D97-AF65-F5344CB8AC3E}">
        <p14:creationId xmlns:p14="http://schemas.microsoft.com/office/powerpoint/2010/main" val="1848422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sz="1200" b="0"/>
              <a:t>Page </a:t>
            </a:r>
            <a:fld id="{2CF260B7-7268-4D4C-A26E-2690EA990F23}" type="slidenum">
              <a:rPr lang="en-US" sz="1200" b="0"/>
              <a:pPr algn="ctr" defTabSz="868363">
                <a:lnSpc>
                  <a:spcPct val="90000"/>
                </a:lnSpc>
                <a:defRPr/>
              </a:pPr>
              <a:t>‹#›</a:t>
            </a:fld>
            <a:endParaRPr lang="en-US" sz="1200" b="0"/>
          </a:p>
        </p:txBody>
      </p:sp>
      <p:sp>
        <p:nvSpPr>
          <p:cNvPr id="77827"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184488633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1150938" y="692150"/>
            <a:ext cx="4556125" cy="3416300"/>
          </a:xfrm>
          <a:ln/>
        </p:spPr>
      </p:sp>
      <p:sp>
        <p:nvSpPr>
          <p:cNvPr id="788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428620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1150938" y="692150"/>
            <a:ext cx="4556125" cy="3416300"/>
          </a:xfrm>
          <a:ln/>
        </p:spPr>
      </p:sp>
      <p:sp>
        <p:nvSpPr>
          <p:cNvPr id="880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955630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0938" y="692150"/>
            <a:ext cx="4556125" cy="3416300"/>
          </a:xfrm>
          <a:ln/>
        </p:spPr>
      </p:sp>
      <p:sp>
        <p:nvSpPr>
          <p:cNvPr id="9011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807853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0938" y="692150"/>
            <a:ext cx="4556125" cy="3416300"/>
          </a:xfrm>
          <a:ln/>
        </p:spPr>
      </p:sp>
      <p:sp>
        <p:nvSpPr>
          <p:cNvPr id="9011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016118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1150938" y="692150"/>
            <a:ext cx="4556125" cy="3416300"/>
          </a:xfrm>
          <a:ln/>
        </p:spPr>
      </p:sp>
      <p:sp>
        <p:nvSpPr>
          <p:cNvPr id="9216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322952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1150938" y="692150"/>
            <a:ext cx="4556125" cy="3416300"/>
          </a:xfrm>
          <a:ln/>
        </p:spPr>
      </p:sp>
      <p:sp>
        <p:nvSpPr>
          <p:cNvPr id="9625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00180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1150938" y="692150"/>
            <a:ext cx="4556125" cy="3416300"/>
          </a:xfrm>
          <a:ln/>
        </p:spPr>
      </p:sp>
      <p:sp>
        <p:nvSpPr>
          <p:cNvPr id="9625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660799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xfrm>
            <a:off x="1150938" y="692150"/>
            <a:ext cx="4556125" cy="3416300"/>
          </a:xfrm>
          <a:ln/>
        </p:spPr>
      </p:sp>
      <p:sp>
        <p:nvSpPr>
          <p:cNvPr id="9728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8116655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1150938" y="692150"/>
            <a:ext cx="4556125" cy="3416300"/>
          </a:xfrm>
          <a:ln/>
        </p:spPr>
      </p:sp>
      <p:sp>
        <p:nvSpPr>
          <p:cNvPr id="9830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6264260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66079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38237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1150938" y="692150"/>
            <a:ext cx="4556125" cy="3416300"/>
          </a:xfrm>
          <a:ln/>
        </p:spPr>
      </p:sp>
      <p:sp>
        <p:nvSpPr>
          <p:cNvPr id="788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274915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51146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966630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1150938" y="692150"/>
            <a:ext cx="4556125" cy="3416300"/>
          </a:xfrm>
          <a:ln/>
        </p:spPr>
      </p:sp>
      <p:sp>
        <p:nvSpPr>
          <p:cNvPr id="1044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1497076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xfrm>
            <a:off x="1150938" y="692150"/>
            <a:ext cx="4556125" cy="3416300"/>
          </a:xfrm>
          <a:ln/>
        </p:spPr>
      </p:sp>
      <p:sp>
        <p:nvSpPr>
          <p:cNvPr id="10547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096169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1150938" y="692150"/>
            <a:ext cx="4556125" cy="3416300"/>
          </a:xfrm>
          <a:ln/>
        </p:spPr>
      </p:sp>
      <p:sp>
        <p:nvSpPr>
          <p:cNvPr id="10649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4964431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150938" y="692150"/>
            <a:ext cx="4556125" cy="3416300"/>
          </a:xfrm>
          <a:ln/>
        </p:spPr>
      </p:sp>
      <p:sp>
        <p:nvSpPr>
          <p:cNvPr id="11059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666628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xfrm>
            <a:off x="1150938" y="692150"/>
            <a:ext cx="4556125" cy="3416300"/>
          </a:xfrm>
          <a:ln/>
        </p:spPr>
      </p:sp>
      <p:sp>
        <p:nvSpPr>
          <p:cNvPr id="1116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0818670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xfrm>
            <a:off x="1150938" y="692150"/>
            <a:ext cx="4556125" cy="3416300"/>
          </a:xfrm>
          <a:ln/>
        </p:spPr>
      </p:sp>
      <p:sp>
        <p:nvSpPr>
          <p:cNvPr id="1126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1872907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1150938" y="692150"/>
            <a:ext cx="4556125" cy="3416300"/>
          </a:xfrm>
          <a:ln/>
        </p:spPr>
      </p:sp>
      <p:sp>
        <p:nvSpPr>
          <p:cNvPr id="1136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8222473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xfrm>
            <a:off x="1150938" y="692150"/>
            <a:ext cx="4556125" cy="3416300"/>
          </a:xfrm>
          <a:ln/>
        </p:spPr>
      </p:sp>
      <p:sp>
        <p:nvSpPr>
          <p:cNvPr id="11469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583890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1150938" y="692150"/>
            <a:ext cx="4556125" cy="3416300"/>
          </a:xfrm>
          <a:ln/>
        </p:spPr>
      </p:sp>
      <p:sp>
        <p:nvSpPr>
          <p:cNvPr id="788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6112506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xfrm>
            <a:off x="1150938" y="692150"/>
            <a:ext cx="4556125" cy="3416300"/>
          </a:xfrm>
          <a:ln/>
        </p:spPr>
      </p:sp>
      <p:sp>
        <p:nvSpPr>
          <p:cNvPr id="11673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8447400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xfrm>
            <a:off x="1150938" y="692150"/>
            <a:ext cx="4556125" cy="3416300"/>
          </a:xfrm>
          <a:ln/>
        </p:spPr>
      </p:sp>
      <p:sp>
        <p:nvSpPr>
          <p:cNvPr id="1187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5047807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xfrm>
            <a:off x="1150938" y="692150"/>
            <a:ext cx="4556125" cy="3416300"/>
          </a:xfrm>
          <a:ln/>
        </p:spPr>
      </p:sp>
      <p:sp>
        <p:nvSpPr>
          <p:cNvPr id="1187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2870549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1150938" y="692150"/>
            <a:ext cx="4556125" cy="3416300"/>
          </a:xfrm>
          <a:ln/>
        </p:spPr>
      </p:sp>
      <p:sp>
        <p:nvSpPr>
          <p:cNvPr id="12083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6414462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1150938" y="692150"/>
            <a:ext cx="4556125" cy="3416300"/>
          </a:xfrm>
          <a:ln/>
        </p:spPr>
      </p:sp>
      <p:sp>
        <p:nvSpPr>
          <p:cNvPr id="12083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9860976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xfrm>
            <a:off x="1150938" y="692150"/>
            <a:ext cx="4556125" cy="3416300"/>
          </a:xfrm>
          <a:ln/>
        </p:spPr>
      </p:sp>
      <p:sp>
        <p:nvSpPr>
          <p:cNvPr id="12185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2876990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xfrm>
            <a:off x="1150938" y="692150"/>
            <a:ext cx="4556125" cy="3416300"/>
          </a:xfrm>
          <a:ln/>
        </p:spPr>
      </p:sp>
      <p:sp>
        <p:nvSpPr>
          <p:cNvPr id="12390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8393778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1150938" y="692150"/>
            <a:ext cx="4556125" cy="3416300"/>
          </a:xfrm>
          <a:ln/>
        </p:spPr>
      </p:sp>
      <p:sp>
        <p:nvSpPr>
          <p:cNvPr id="1249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39103447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xfrm>
            <a:off x="1150938" y="692150"/>
            <a:ext cx="4556125" cy="3416300"/>
          </a:xfrm>
          <a:ln/>
        </p:spPr>
      </p:sp>
      <p:sp>
        <p:nvSpPr>
          <p:cNvPr id="1259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6595222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xfrm>
            <a:off x="1150938" y="692150"/>
            <a:ext cx="4556125" cy="3416300"/>
          </a:xfrm>
          <a:ln/>
        </p:spPr>
      </p:sp>
      <p:sp>
        <p:nvSpPr>
          <p:cNvPr id="12902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418366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0938" y="692150"/>
            <a:ext cx="4556125" cy="3416300"/>
          </a:xfrm>
          <a:ln/>
        </p:spPr>
      </p:sp>
      <p:sp>
        <p:nvSpPr>
          <p:cNvPr id="7987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2699839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1150938" y="692150"/>
            <a:ext cx="4556125" cy="3416300"/>
          </a:xfrm>
          <a:ln/>
        </p:spPr>
      </p:sp>
      <p:sp>
        <p:nvSpPr>
          <p:cNvPr id="13107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8996548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xfrm>
            <a:off x="1150938" y="692150"/>
            <a:ext cx="4556125" cy="3416300"/>
          </a:xfrm>
          <a:ln/>
        </p:spPr>
      </p:sp>
      <p:sp>
        <p:nvSpPr>
          <p:cNvPr id="13312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3171573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xfrm>
            <a:off x="1150938" y="692150"/>
            <a:ext cx="4556125" cy="3416300"/>
          </a:xfrm>
          <a:ln/>
        </p:spPr>
      </p:sp>
      <p:sp>
        <p:nvSpPr>
          <p:cNvPr id="13619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19813627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xfrm>
            <a:off x="1150938" y="692150"/>
            <a:ext cx="4556125" cy="3416300"/>
          </a:xfrm>
          <a:ln/>
        </p:spPr>
      </p:sp>
      <p:sp>
        <p:nvSpPr>
          <p:cNvPr id="1382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03082109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xfrm>
            <a:off x="1150938" y="692150"/>
            <a:ext cx="4556125" cy="3416300"/>
          </a:xfrm>
          <a:ln/>
        </p:spPr>
      </p:sp>
      <p:sp>
        <p:nvSpPr>
          <p:cNvPr id="14029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8859269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xfrm>
            <a:off x="1150938" y="692150"/>
            <a:ext cx="4556125" cy="3416300"/>
          </a:xfrm>
          <a:ln/>
        </p:spPr>
      </p:sp>
      <p:sp>
        <p:nvSpPr>
          <p:cNvPr id="14131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332301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xfrm>
            <a:off x="1150938" y="692150"/>
            <a:ext cx="4556125" cy="3416300"/>
          </a:xfrm>
          <a:ln/>
        </p:spPr>
      </p:sp>
      <p:sp>
        <p:nvSpPr>
          <p:cNvPr id="14233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704235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xfrm>
            <a:off x="1150938" y="692150"/>
            <a:ext cx="4556125" cy="3416300"/>
          </a:xfrm>
          <a:ln/>
        </p:spPr>
      </p:sp>
      <p:sp>
        <p:nvSpPr>
          <p:cNvPr id="1443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639941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xfrm>
            <a:off x="1150938" y="692150"/>
            <a:ext cx="4556125" cy="3416300"/>
          </a:xfrm>
          <a:ln/>
        </p:spPr>
      </p:sp>
      <p:sp>
        <p:nvSpPr>
          <p:cNvPr id="14745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84008746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xfrm>
            <a:off x="1150938" y="692150"/>
            <a:ext cx="4556125" cy="3416300"/>
          </a:xfrm>
          <a:ln/>
        </p:spPr>
      </p:sp>
      <p:sp>
        <p:nvSpPr>
          <p:cNvPr id="14745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953469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0938" y="692150"/>
            <a:ext cx="4556125" cy="3416300"/>
          </a:xfrm>
          <a:ln/>
        </p:spPr>
      </p:sp>
      <p:sp>
        <p:nvSpPr>
          <p:cNvPr id="7987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6199617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xfrm>
            <a:off x="1150938" y="692150"/>
            <a:ext cx="4556125" cy="3416300"/>
          </a:xfrm>
          <a:ln/>
        </p:spPr>
      </p:sp>
      <p:sp>
        <p:nvSpPr>
          <p:cNvPr id="15257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675649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0938" y="692150"/>
            <a:ext cx="4556125" cy="3416300"/>
          </a:xfrm>
          <a:ln/>
        </p:spPr>
      </p:sp>
      <p:sp>
        <p:nvSpPr>
          <p:cNvPr id="8089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275147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1150938" y="692150"/>
            <a:ext cx="4556125" cy="3416300"/>
          </a:xfrm>
          <a:ln/>
        </p:spPr>
      </p:sp>
      <p:sp>
        <p:nvSpPr>
          <p:cNvPr id="8499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99800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1150938" y="692150"/>
            <a:ext cx="4556125" cy="3416300"/>
          </a:xfrm>
          <a:ln/>
        </p:spPr>
      </p:sp>
      <p:sp>
        <p:nvSpPr>
          <p:cNvPr id="8499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48701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xfrm>
            <a:off x="1150938" y="692150"/>
            <a:ext cx="4556125" cy="3416300"/>
          </a:xfrm>
          <a:ln/>
        </p:spPr>
      </p:sp>
      <p:sp>
        <p:nvSpPr>
          <p:cNvPr id="860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66353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Lst>
  <p:transition>
    <p:wipe dir="r"/>
  </p:transition>
  <p:txStyles>
    <p:titleStyle>
      <a:lvl1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8000" dirty="0" smtClean="0"/>
              <a:t>1 Thessalonians 5</a:t>
            </a:r>
            <a:endParaRPr lang="en-US" sz="9600" dirty="0" smtClean="0"/>
          </a:p>
        </p:txBody>
      </p:sp>
      <p:sp>
        <p:nvSpPr>
          <p:cNvPr id="5123" name="Rectangle 3"/>
          <p:cNvSpPr>
            <a:spLocks noGrp="1" noChangeArrowheads="1"/>
          </p:cNvSpPr>
          <p:nvPr>
            <p:ph type="body" idx="1"/>
          </p:nvPr>
        </p:nvSpPr>
        <p:spPr>
          <a:xfrm>
            <a:off x="76200" y="2895600"/>
            <a:ext cx="8382000" cy="2514600"/>
          </a:xfrm>
        </p:spPr>
        <p:txBody>
          <a:bodyPr lIns="90488" tIns="44450" rIns="90488" bIns="44450"/>
          <a:lstStyle/>
          <a:p>
            <a:pPr>
              <a:defRPr/>
            </a:pPr>
            <a:r>
              <a:rPr lang="en-US" sz="6600" smtClean="0"/>
              <a:t>Serving Love in the </a:t>
            </a:r>
            <a:br>
              <a:rPr lang="en-US" sz="6600" smtClean="0"/>
            </a:br>
            <a:r>
              <a:rPr lang="en-US" sz="6600" smtClean="0"/>
              <a:t>    Body of Christ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88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188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18852" name="Rectangle 4"/>
          <p:cNvSpPr>
            <a:spLocks noChangeArrowheads="1"/>
          </p:cNvSpPr>
          <p:nvPr/>
        </p:nvSpPr>
        <p:spPr bwMode="auto">
          <a:xfrm>
            <a:off x="152400" y="4953000"/>
            <a:ext cx="6248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5981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59813" name="Rectangle 5"/>
          <p:cNvSpPr>
            <a:spLocks noChangeArrowheads="1"/>
          </p:cNvSpPr>
          <p:nvPr/>
        </p:nvSpPr>
        <p:spPr bwMode="auto">
          <a:xfrm>
            <a:off x="3962400" y="304800"/>
            <a:ext cx="4953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The Body of Christ has a mission to accomplish</a:t>
            </a:r>
            <a:r>
              <a:rPr lang="en-US" sz="4800" b="0" dirty="0" smtClean="0">
                <a:effectLst>
                  <a:outerShdw blurRad="38100" dist="38100" dir="2700000" algn="tl">
                    <a:srgbClr val="000000"/>
                  </a:outerShdw>
                </a:effectLst>
                <a:latin typeface="Times New Roman" pitchFamily="18" charset="0"/>
              </a:rPr>
              <a:t>!</a:t>
            </a:r>
            <a:endParaRPr lang="en-US" sz="4800" b="0" dirty="0">
              <a:effectLst>
                <a:outerShdw blurRad="38100" dist="38100" dir="2700000" algn="tl">
                  <a:srgbClr val="000000"/>
                </a:outerShdw>
              </a:effectLst>
              <a:latin typeface="Times New Roman" pitchFamily="18" charset="0"/>
            </a:endParaRPr>
          </a:p>
        </p:txBody>
      </p:sp>
      <p:sp>
        <p:nvSpPr>
          <p:cNvPr id="7" name="Rectangle 4"/>
          <p:cNvSpPr>
            <a:spLocks noChangeArrowheads="1"/>
          </p:cNvSpPr>
          <p:nvPr/>
        </p:nvSpPr>
        <p:spPr bwMode="auto">
          <a:xfrm>
            <a:off x="152400" y="4953000"/>
            <a:ext cx="6248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5981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59813" name="Rectangle 5"/>
          <p:cNvSpPr>
            <a:spLocks noChangeArrowheads="1"/>
          </p:cNvSpPr>
          <p:nvPr/>
        </p:nvSpPr>
        <p:spPr bwMode="auto">
          <a:xfrm>
            <a:off x="3962400" y="304800"/>
            <a:ext cx="4953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a:effectLst>
                  <a:outerShdw blurRad="38100" dist="38100" dir="2700000" algn="tl">
                    <a:srgbClr val="000000"/>
                  </a:outerShdw>
                </a:effectLst>
                <a:latin typeface="Times New Roman" pitchFamily="18" charset="0"/>
              </a:rPr>
              <a:t>The Body of Christ has a mission to accomplish!</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Not just a place I enjoy hanging around</a:t>
            </a:r>
          </a:p>
        </p:txBody>
      </p:sp>
      <p:sp>
        <p:nvSpPr>
          <p:cNvPr id="7" name="Rectangle 4"/>
          <p:cNvSpPr>
            <a:spLocks noChangeArrowheads="1"/>
          </p:cNvSpPr>
          <p:nvPr/>
        </p:nvSpPr>
        <p:spPr bwMode="auto">
          <a:xfrm>
            <a:off x="152400" y="4953000"/>
            <a:ext cx="6248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083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083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60837" name="Rectangle 5"/>
          <p:cNvSpPr>
            <a:spLocks noChangeArrowheads="1"/>
          </p:cNvSpPr>
          <p:nvPr/>
        </p:nvSpPr>
        <p:spPr bwMode="auto">
          <a:xfrm>
            <a:off x="3429000" y="304800"/>
            <a:ext cx="54864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a:effectLst>
                  <a:outerShdw blurRad="38100" dist="38100" dir="2700000" algn="tl">
                    <a:srgbClr val="000000"/>
                  </a:outerShdw>
                </a:effectLst>
                <a:latin typeface="Times New Roman" pitchFamily="18" charset="0"/>
              </a:rPr>
              <a:t>The lazy make themselves miserable</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Their misery is contagious</a:t>
            </a:r>
          </a:p>
        </p:txBody>
      </p:sp>
      <p:sp>
        <p:nvSpPr>
          <p:cNvPr id="7" name="Rectangle 4"/>
          <p:cNvSpPr>
            <a:spLocks noChangeArrowheads="1"/>
          </p:cNvSpPr>
          <p:nvPr/>
        </p:nvSpPr>
        <p:spPr bwMode="auto">
          <a:xfrm>
            <a:off x="152400" y="4953000"/>
            <a:ext cx="6248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953000"/>
            <a:ext cx="68580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
        <p:nvSpPr>
          <p:cNvPr id="73113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3113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31141" name="Rectangle 5"/>
          <p:cNvSpPr>
            <a:spLocks noChangeArrowheads="1"/>
          </p:cNvSpPr>
          <p:nvPr/>
        </p:nvSpPr>
        <p:spPr bwMode="auto">
          <a:xfrm>
            <a:off x="3429000" y="304800"/>
            <a:ext cx="5486400" cy="5638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Warning </a:t>
            </a:r>
            <a:br>
              <a:rPr lang="en-US" sz="4800" b="0" dirty="0">
                <a:effectLst>
                  <a:outerShdw blurRad="38100" dist="38100" dir="2700000" algn="tl">
                    <a:srgbClr val="000000"/>
                  </a:outerShdw>
                </a:effectLst>
                <a:latin typeface="Times New Roman" pitchFamily="18" charset="0"/>
              </a:rPr>
            </a:br>
            <a:r>
              <a:rPr lang="en-US" sz="4800" b="0" dirty="0">
                <a:effectLst>
                  <a:outerShdw blurRad="38100" dist="38100" dir="2700000" algn="tl">
                    <a:srgbClr val="000000"/>
                  </a:outerShdw>
                </a:effectLst>
                <a:latin typeface="Times New Roman" pitchFamily="18" charset="0"/>
              </a:rPr>
              <a:t>= “admonition</a:t>
            </a:r>
            <a:r>
              <a:rPr lang="en-US" sz="4800" b="0" dirty="0" smtClean="0">
                <a:effectLst>
                  <a:outerShdw blurRad="38100" dist="38100" dir="2700000" algn="tl">
                    <a:srgbClr val="000000"/>
                  </a:outerShdw>
                </a:effectLst>
                <a:latin typeface="Times New Roman" pitchFamily="18" charset="0"/>
              </a:rPr>
              <a:t>”</a:t>
            </a:r>
            <a:endParaRPr lang="en-US" sz="48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953000"/>
            <a:ext cx="68580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
        <p:nvSpPr>
          <p:cNvPr id="73113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3113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31141" name="Rectangle 5"/>
          <p:cNvSpPr>
            <a:spLocks noChangeArrowheads="1"/>
          </p:cNvSpPr>
          <p:nvPr/>
        </p:nvSpPr>
        <p:spPr bwMode="auto">
          <a:xfrm>
            <a:off x="3429000" y="304800"/>
            <a:ext cx="5486400" cy="5638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Warning </a:t>
            </a:r>
            <a:br>
              <a:rPr lang="en-US" sz="4800" b="0" dirty="0">
                <a:effectLst>
                  <a:outerShdw blurRad="38100" dist="38100" dir="2700000" algn="tl">
                    <a:srgbClr val="000000"/>
                  </a:outerShdw>
                </a:effectLst>
                <a:latin typeface="Times New Roman" pitchFamily="18" charset="0"/>
              </a:rPr>
            </a:br>
            <a:r>
              <a:rPr lang="en-US" sz="4800" b="0" dirty="0">
                <a:effectLst>
                  <a:outerShdw blurRad="38100" dist="38100" dir="2700000" algn="tl">
                    <a:srgbClr val="000000"/>
                  </a:outerShdw>
                </a:effectLst>
                <a:latin typeface="Times New Roman" pitchFamily="18" charset="0"/>
              </a:rPr>
              <a:t>= “admonition”</a:t>
            </a:r>
          </a:p>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Acts 20:31 “Therefore be on the alert, remembering that night and day for a period of three years I did not cease to </a:t>
            </a:r>
            <a:r>
              <a:rPr lang="en-US" sz="4800" b="0" u="sng" dirty="0">
                <a:effectLst>
                  <a:outerShdw blurRad="38100" dist="38100" dir="2700000" algn="tl">
                    <a:srgbClr val="000000"/>
                  </a:outerShdw>
                </a:effectLst>
                <a:latin typeface="Times New Roman" pitchFamily="18" charset="0"/>
              </a:rPr>
              <a:t>admonish</a:t>
            </a:r>
            <a:r>
              <a:rPr lang="en-US" sz="4800" b="0" dirty="0">
                <a:effectLst>
                  <a:outerShdw blurRad="38100" dist="38100" dir="2700000" algn="tl">
                    <a:srgbClr val="000000"/>
                  </a:outerShdw>
                </a:effectLst>
                <a:latin typeface="Times New Roman" pitchFamily="18" charset="0"/>
              </a:rPr>
              <a:t> each one with tears.”</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290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29093" name="Rectangle 5"/>
          <p:cNvSpPr>
            <a:spLocks noChangeArrowheads="1"/>
          </p:cNvSpPr>
          <p:nvPr/>
        </p:nvSpPr>
        <p:spPr bwMode="auto">
          <a:xfrm>
            <a:off x="3429000" y="304800"/>
            <a:ext cx="5486400" cy="3962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Warning </a:t>
            </a:r>
            <a:br>
              <a:rPr lang="en-US" sz="4800" b="0" dirty="0">
                <a:effectLst>
                  <a:outerShdw blurRad="38100" dist="38100" dir="2700000" algn="tl">
                    <a:srgbClr val="000000"/>
                  </a:outerShdw>
                </a:effectLst>
                <a:latin typeface="Times New Roman" pitchFamily="18" charset="0"/>
              </a:rPr>
            </a:br>
            <a:r>
              <a:rPr lang="en-US" sz="4800" b="0" dirty="0">
                <a:effectLst>
                  <a:outerShdw blurRad="38100" dist="38100" dir="2700000" algn="tl">
                    <a:srgbClr val="000000"/>
                  </a:outerShdw>
                </a:effectLst>
                <a:latin typeface="Times New Roman" pitchFamily="18" charset="0"/>
              </a:rPr>
              <a:t>= “admonition”</a:t>
            </a:r>
          </a:p>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1Cor 4:14 I do not write these things to shame you, but to </a:t>
            </a:r>
            <a:r>
              <a:rPr lang="en-US" sz="4800" b="0" u="sng" dirty="0">
                <a:effectLst>
                  <a:outerShdw blurRad="38100" dist="38100" dir="2700000" algn="tl">
                    <a:srgbClr val="000000"/>
                  </a:outerShdw>
                </a:effectLst>
                <a:latin typeface="Times New Roman" pitchFamily="18" charset="0"/>
              </a:rPr>
              <a:t>admonish</a:t>
            </a:r>
            <a:r>
              <a:rPr lang="en-US" sz="4800" b="0" dirty="0">
                <a:effectLst>
                  <a:outerShdw blurRad="38100" dist="38100" dir="2700000" algn="tl">
                    <a:srgbClr val="000000"/>
                  </a:outerShdw>
                </a:effectLst>
                <a:latin typeface="Times New Roman" pitchFamily="18" charset="0"/>
              </a:rPr>
              <a:t> you as my beloved children</a:t>
            </a:r>
          </a:p>
        </p:txBody>
      </p:sp>
      <p:sp>
        <p:nvSpPr>
          <p:cNvPr id="7" name="Rectangle 4"/>
          <p:cNvSpPr>
            <a:spLocks noChangeArrowheads="1"/>
          </p:cNvSpPr>
          <p:nvPr/>
        </p:nvSpPr>
        <p:spPr bwMode="auto">
          <a:xfrm>
            <a:off x="152400" y="4953000"/>
            <a:ext cx="6248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953000"/>
            <a:ext cx="68580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
        <p:nvSpPr>
          <p:cNvPr id="73216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3216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32165" name="Rectangle 5"/>
          <p:cNvSpPr>
            <a:spLocks noChangeArrowheads="1"/>
          </p:cNvSpPr>
          <p:nvPr/>
        </p:nvSpPr>
        <p:spPr bwMode="auto">
          <a:xfrm>
            <a:off x="3429000" y="304800"/>
            <a:ext cx="5486400" cy="579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Warning </a:t>
            </a:r>
            <a:br>
              <a:rPr lang="en-US" sz="4800" b="0" dirty="0">
                <a:effectLst>
                  <a:outerShdw blurRad="38100" dist="38100" dir="2700000" algn="tl">
                    <a:srgbClr val="000000"/>
                  </a:outerShdw>
                </a:effectLst>
                <a:latin typeface="Times New Roman" pitchFamily="18" charset="0"/>
              </a:rPr>
            </a:br>
            <a:r>
              <a:rPr lang="en-US" sz="4800" b="0" dirty="0">
                <a:effectLst>
                  <a:outerShdw blurRad="38100" dist="38100" dir="2700000" algn="tl">
                    <a:srgbClr val="000000"/>
                  </a:outerShdw>
                </a:effectLst>
                <a:latin typeface="Times New Roman" pitchFamily="18" charset="0"/>
              </a:rPr>
              <a:t>= “admonition”</a:t>
            </a:r>
          </a:p>
          <a:p>
            <a:pPr>
              <a:lnSpc>
                <a:spcPct val="75000"/>
              </a:lnSpc>
              <a:spcBef>
                <a:spcPct val="10000"/>
              </a:spcBef>
              <a:defRPr/>
            </a:pPr>
            <a:r>
              <a:rPr lang="en-US" sz="4400" b="0" dirty="0">
                <a:effectLst>
                  <a:outerShdw blurRad="38100" dist="38100" dir="2700000" algn="tl">
                    <a:srgbClr val="000000"/>
                  </a:outerShdw>
                </a:effectLst>
                <a:latin typeface="Times New Roman" pitchFamily="18" charset="0"/>
              </a:rPr>
              <a:t>Rom 15:14 And concerning you, my brethren, I myself also am convinced that you yourselves are full of goodness, filled with all knowledge, and able also to </a:t>
            </a:r>
            <a:r>
              <a:rPr lang="en-US" sz="4400" b="0" u="sng" dirty="0">
                <a:effectLst>
                  <a:outerShdw blurRad="38100" dist="38100" dir="2700000" algn="tl">
                    <a:srgbClr val="000000"/>
                  </a:outerShdw>
                </a:effectLst>
                <a:latin typeface="Times New Roman" pitchFamily="18" charset="0"/>
              </a:rPr>
              <a:t>admonish</a:t>
            </a:r>
            <a:r>
              <a:rPr lang="en-US" sz="4400" b="0" dirty="0">
                <a:effectLst>
                  <a:outerShdw blurRad="38100" dist="38100" dir="2700000" algn="tl">
                    <a:srgbClr val="000000"/>
                  </a:outerShdw>
                </a:effectLst>
                <a:latin typeface="Times New Roman" pitchFamily="18" charset="0"/>
              </a:rPr>
              <a:t> one another.</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390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63909" name="Rectangle 5"/>
          <p:cNvSpPr>
            <a:spLocks noChangeArrowheads="1"/>
          </p:cNvSpPr>
          <p:nvPr/>
        </p:nvSpPr>
        <p:spPr bwMode="auto">
          <a:xfrm>
            <a:off x="3429000" y="304800"/>
            <a:ext cx="5486400" cy="3581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a:effectLst>
                  <a:outerShdw blurRad="38100" dist="38100" dir="2700000" algn="tl">
                    <a:srgbClr val="000000"/>
                  </a:outerShdw>
                </a:effectLst>
                <a:latin typeface="Times New Roman" pitchFamily="18" charset="0"/>
              </a:rPr>
              <a:t>Warning </a:t>
            </a:r>
            <a:br>
              <a:rPr lang="en-US" sz="4800" b="0">
                <a:effectLst>
                  <a:outerShdw blurRad="38100" dist="38100" dir="2700000" algn="tl">
                    <a:srgbClr val="000000"/>
                  </a:outerShdw>
                </a:effectLst>
                <a:latin typeface="Times New Roman" pitchFamily="18" charset="0"/>
              </a:rPr>
            </a:br>
            <a:r>
              <a:rPr lang="en-US" sz="4800" b="0">
                <a:effectLst>
                  <a:outerShdw blurRad="38100" dist="38100" dir="2700000" algn="tl">
                    <a:srgbClr val="000000"/>
                  </a:outerShdw>
                </a:effectLst>
                <a:latin typeface="Times New Roman" pitchFamily="18" charset="0"/>
              </a:rPr>
              <a:t>= “admonition”</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Effectiveness:</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Speak the truth to each other in a loving context.</a:t>
            </a:r>
          </a:p>
        </p:txBody>
      </p:sp>
      <p:sp>
        <p:nvSpPr>
          <p:cNvPr id="7" name="Rectangle 4"/>
          <p:cNvSpPr>
            <a:spLocks noChangeArrowheads="1"/>
          </p:cNvSpPr>
          <p:nvPr/>
        </p:nvSpPr>
        <p:spPr bwMode="auto">
          <a:xfrm>
            <a:off x="152400" y="4953000"/>
            <a:ext cx="6248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390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63909" name="Rectangle 5"/>
          <p:cNvSpPr>
            <a:spLocks noChangeArrowheads="1"/>
          </p:cNvSpPr>
          <p:nvPr/>
        </p:nvSpPr>
        <p:spPr bwMode="auto">
          <a:xfrm>
            <a:off x="3429000" y="304800"/>
            <a:ext cx="5486400" cy="3581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Warning </a:t>
            </a:r>
            <a:br>
              <a:rPr lang="en-US" sz="4800" b="0" dirty="0">
                <a:effectLst>
                  <a:outerShdw blurRad="38100" dist="38100" dir="2700000" algn="tl">
                    <a:srgbClr val="000000"/>
                  </a:outerShdw>
                </a:effectLst>
                <a:latin typeface="Times New Roman" pitchFamily="18" charset="0"/>
              </a:rPr>
            </a:br>
            <a:r>
              <a:rPr lang="en-US" sz="4800" b="0" dirty="0">
                <a:effectLst>
                  <a:outerShdw blurRad="38100" dist="38100" dir="2700000" algn="tl">
                    <a:srgbClr val="000000"/>
                  </a:outerShdw>
                </a:effectLst>
                <a:latin typeface="Times New Roman" pitchFamily="18" charset="0"/>
              </a:rPr>
              <a:t>= “admonition”</a:t>
            </a:r>
          </a:p>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Effectiveness:</a:t>
            </a:r>
          </a:p>
          <a:p>
            <a:pPr>
              <a:lnSpc>
                <a:spcPct val="75000"/>
              </a:lnSpc>
              <a:spcBef>
                <a:spcPct val="10000"/>
              </a:spcBef>
              <a:defRPr/>
            </a:pPr>
            <a:r>
              <a:rPr lang="en-US" sz="4800" b="0" dirty="0" smtClean="0">
                <a:effectLst>
                  <a:outerShdw blurRad="38100" dist="38100" dir="2700000" algn="tl">
                    <a:srgbClr val="000000"/>
                  </a:outerShdw>
                </a:effectLst>
                <a:latin typeface="Times New Roman" pitchFamily="18" charset="0"/>
              </a:rPr>
              <a:t>Choose which issues need to be addressed and which can wait.</a:t>
            </a:r>
            <a:endParaRPr lang="en-US" sz="4800" b="0" dirty="0">
              <a:effectLst>
                <a:outerShdw blurRad="38100" dist="38100" dir="2700000" algn="tl">
                  <a:srgbClr val="000000"/>
                </a:outerShdw>
              </a:effectLst>
              <a:latin typeface="Times New Roman" pitchFamily="18" charset="0"/>
            </a:endParaRPr>
          </a:p>
        </p:txBody>
      </p:sp>
      <p:sp>
        <p:nvSpPr>
          <p:cNvPr id="7" name="Rectangle 4"/>
          <p:cNvSpPr>
            <a:spLocks noChangeArrowheads="1"/>
          </p:cNvSpPr>
          <p:nvPr/>
        </p:nvSpPr>
        <p:spPr bwMode="auto">
          <a:xfrm>
            <a:off x="152400" y="4953000"/>
            <a:ext cx="6248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8000" dirty="0" smtClean="0"/>
              <a:t>1 Thessalonians 5</a:t>
            </a:r>
            <a:endParaRPr lang="en-US" sz="9600" dirty="0" smtClean="0"/>
          </a:p>
        </p:txBody>
      </p:sp>
      <p:sp>
        <p:nvSpPr>
          <p:cNvPr id="5123" name="Rectangle 3"/>
          <p:cNvSpPr>
            <a:spLocks noGrp="1" noChangeArrowheads="1"/>
          </p:cNvSpPr>
          <p:nvPr>
            <p:ph type="body" idx="1"/>
          </p:nvPr>
        </p:nvSpPr>
        <p:spPr>
          <a:xfrm>
            <a:off x="76200" y="2895600"/>
            <a:ext cx="8382000" cy="2514600"/>
          </a:xfrm>
        </p:spPr>
        <p:txBody>
          <a:bodyPr lIns="90488" tIns="44450" rIns="90488" bIns="44450"/>
          <a:lstStyle/>
          <a:p>
            <a:pPr>
              <a:defRPr/>
            </a:pPr>
            <a:r>
              <a:rPr lang="en-US" sz="6600" dirty="0" smtClean="0"/>
              <a:t>Serving love</a:t>
            </a:r>
          </a:p>
          <a:p>
            <a:pPr>
              <a:defRPr/>
            </a:pPr>
            <a:r>
              <a:rPr lang="en-US" sz="6600" dirty="0" smtClean="0"/>
              <a:t>The body of Christ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wipe(left)">
                                      <p:cBhvr>
                                        <p:cTn id="7"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390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63909" name="Rectangle 5"/>
          <p:cNvSpPr>
            <a:spLocks noChangeArrowheads="1"/>
          </p:cNvSpPr>
          <p:nvPr/>
        </p:nvSpPr>
        <p:spPr bwMode="auto">
          <a:xfrm>
            <a:off x="3429000" y="304800"/>
            <a:ext cx="5486400" cy="3581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Warning </a:t>
            </a:r>
            <a:br>
              <a:rPr lang="en-US" sz="4800" b="0" dirty="0">
                <a:effectLst>
                  <a:outerShdw blurRad="38100" dist="38100" dir="2700000" algn="tl">
                    <a:srgbClr val="000000"/>
                  </a:outerShdw>
                </a:effectLst>
                <a:latin typeface="Times New Roman" pitchFamily="18" charset="0"/>
              </a:rPr>
            </a:br>
            <a:r>
              <a:rPr lang="en-US" sz="4800" b="0" dirty="0">
                <a:effectLst>
                  <a:outerShdw blurRad="38100" dist="38100" dir="2700000" algn="tl">
                    <a:srgbClr val="000000"/>
                  </a:outerShdw>
                </a:effectLst>
                <a:latin typeface="Times New Roman" pitchFamily="18" charset="0"/>
              </a:rPr>
              <a:t>= “admonition”</a:t>
            </a:r>
          </a:p>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Effectiveness:</a:t>
            </a:r>
          </a:p>
          <a:p>
            <a:pPr>
              <a:lnSpc>
                <a:spcPct val="75000"/>
              </a:lnSpc>
              <a:spcBef>
                <a:spcPct val="10000"/>
              </a:spcBef>
              <a:defRPr/>
            </a:pPr>
            <a:r>
              <a:rPr lang="en-US" sz="4800" b="0" dirty="0" smtClean="0">
                <a:effectLst>
                  <a:outerShdw blurRad="38100" dist="38100" dir="2700000" algn="tl">
                    <a:srgbClr val="000000"/>
                  </a:outerShdw>
                </a:effectLst>
                <a:latin typeface="Times New Roman" pitchFamily="18" charset="0"/>
              </a:rPr>
              <a:t>Back up your points with scripture</a:t>
            </a:r>
            <a:endParaRPr lang="en-US" sz="4800" b="0" dirty="0">
              <a:effectLst>
                <a:outerShdw blurRad="38100" dist="38100" dir="2700000" algn="tl">
                  <a:srgbClr val="000000"/>
                </a:outerShdw>
              </a:effectLst>
              <a:latin typeface="Times New Roman" pitchFamily="18" charset="0"/>
            </a:endParaRPr>
          </a:p>
        </p:txBody>
      </p:sp>
      <p:sp>
        <p:nvSpPr>
          <p:cNvPr id="7" name="Rectangle 4"/>
          <p:cNvSpPr>
            <a:spLocks noChangeArrowheads="1"/>
          </p:cNvSpPr>
          <p:nvPr/>
        </p:nvSpPr>
        <p:spPr bwMode="auto">
          <a:xfrm>
            <a:off x="152400" y="4953000"/>
            <a:ext cx="6248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390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a:t>
            </a:r>
            <a:r>
              <a:rPr lang="en-US" sz="4800" u="sng" smtClean="0"/>
              <a:t>warn those who are lazy</a:t>
            </a:r>
            <a:r>
              <a:rPr lang="en-US" sz="4800" smtClean="0"/>
              <a:t>. encourage ﻿﻿the fainthearted, help ﻿﻿the weak, be patient with everyone.</a:t>
            </a:r>
          </a:p>
        </p:txBody>
      </p:sp>
      <p:sp>
        <p:nvSpPr>
          <p:cNvPr id="763909" name="Rectangle 5"/>
          <p:cNvSpPr>
            <a:spLocks noChangeArrowheads="1"/>
          </p:cNvSpPr>
          <p:nvPr/>
        </p:nvSpPr>
        <p:spPr bwMode="auto">
          <a:xfrm>
            <a:off x="3429000" y="304800"/>
            <a:ext cx="5486400" cy="3581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Warning </a:t>
            </a:r>
            <a:br>
              <a:rPr lang="en-US" sz="4800" b="0" dirty="0">
                <a:effectLst>
                  <a:outerShdw blurRad="38100" dist="38100" dir="2700000" algn="tl">
                    <a:srgbClr val="000000"/>
                  </a:outerShdw>
                </a:effectLst>
                <a:latin typeface="Times New Roman" pitchFamily="18" charset="0"/>
              </a:rPr>
            </a:br>
            <a:r>
              <a:rPr lang="en-US" sz="4800" b="0" dirty="0">
                <a:effectLst>
                  <a:outerShdw blurRad="38100" dist="38100" dir="2700000" algn="tl">
                    <a:srgbClr val="000000"/>
                  </a:outerShdw>
                </a:effectLst>
                <a:latin typeface="Times New Roman" pitchFamily="18" charset="0"/>
              </a:rPr>
              <a:t>= “admonition”</a:t>
            </a:r>
          </a:p>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Effectiveness:</a:t>
            </a:r>
          </a:p>
          <a:p>
            <a:pPr>
              <a:lnSpc>
                <a:spcPct val="75000"/>
              </a:lnSpc>
              <a:spcBef>
                <a:spcPct val="10000"/>
              </a:spcBef>
              <a:defRPr/>
            </a:pPr>
            <a:r>
              <a:rPr lang="en-US" sz="4800" b="0" dirty="0" smtClean="0">
                <a:effectLst>
                  <a:outerShdw blurRad="38100" dist="38100" dir="2700000" algn="tl">
                    <a:srgbClr val="000000"/>
                  </a:outerShdw>
                </a:effectLst>
                <a:latin typeface="Times New Roman" pitchFamily="18" charset="0"/>
              </a:rPr>
              <a:t>Include ideas for seeking change</a:t>
            </a:r>
            <a:endParaRPr lang="en-US" sz="4800" b="0" dirty="0">
              <a:effectLst>
                <a:outerShdw blurRad="38100" dist="38100" dir="2700000" algn="tl">
                  <a:srgbClr val="000000"/>
                </a:outerShdw>
              </a:effectLst>
              <a:latin typeface="Times New Roman" pitchFamily="18" charset="0"/>
            </a:endParaRPr>
          </a:p>
        </p:txBody>
      </p:sp>
      <p:sp>
        <p:nvSpPr>
          <p:cNvPr id="7" name="Rectangle 4"/>
          <p:cNvSpPr>
            <a:spLocks noChangeArrowheads="1"/>
          </p:cNvSpPr>
          <p:nvPr/>
        </p:nvSpPr>
        <p:spPr bwMode="auto">
          <a:xfrm>
            <a:off x="152400" y="4953000"/>
            <a:ext cx="6248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2. Warning the lazy</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7686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5:14 Brothers and sisters, we urge you to </a:t>
            </a:r>
            <a:r>
              <a:rPr lang="en-US" sz="4800" u="sng" dirty="0" smtClean="0"/>
              <a:t>warn those who are lazy</a:t>
            </a:r>
            <a:r>
              <a:rPr lang="en-US" sz="4800" dirty="0" smtClean="0"/>
              <a:t>. encourage ﻿﻿the fainthearted, help ﻿﻿the weak, be patient with everyone.</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3318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a:t>
            </a:r>
            <a:r>
              <a:rPr lang="en-US" sz="4800" u="sng" smtClean="0"/>
              <a:t>encourage ﻿﻿the fainthearted</a:t>
            </a:r>
            <a:r>
              <a:rPr lang="en-US" sz="4800" smtClean="0"/>
              <a:t>, help ﻿﻿the weak, be patient with everyone.</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902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902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5:14 Brothers and sisters, we urge you to warn those who are lazy. </a:t>
            </a:r>
            <a:r>
              <a:rPr lang="en-US" sz="4800" u="sng" dirty="0" smtClean="0"/>
              <a:t>encourage ﻿﻿the fainthearted</a:t>
            </a:r>
            <a:r>
              <a:rPr lang="en-US" sz="4800" dirty="0" smtClean="0"/>
              <a:t>, help ﻿﻿the weak, be patient with everyone.</a:t>
            </a:r>
          </a:p>
        </p:txBody>
      </p:sp>
      <p:sp>
        <p:nvSpPr>
          <p:cNvPr id="769028" name="Rectangle 4"/>
          <p:cNvSpPr>
            <a:spLocks noChangeArrowheads="1"/>
          </p:cNvSpPr>
          <p:nvPr/>
        </p:nvSpPr>
        <p:spPr bwMode="auto">
          <a:xfrm>
            <a:off x="152400" y="4876800"/>
            <a:ext cx="6019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dirty="0">
                <a:effectLst>
                  <a:outerShdw blurRad="38100" dist="38100" dir="2700000" algn="tl">
                    <a:srgbClr val="000000"/>
                  </a:outerShdw>
                </a:effectLst>
                <a:latin typeface="Times New Roman" pitchFamily="18" charset="0"/>
              </a:rPr>
              <a:t>3. Encouraging </a:t>
            </a:r>
            <a:br>
              <a:rPr lang="en-US" sz="6000" b="0" dirty="0">
                <a:effectLst>
                  <a:outerShdw blurRad="38100" dist="38100" dir="2700000" algn="tl">
                    <a:srgbClr val="000000"/>
                  </a:outerShdw>
                </a:effectLst>
                <a:latin typeface="Times New Roman" pitchFamily="18" charset="0"/>
              </a:rPr>
            </a:br>
            <a:r>
              <a:rPr lang="en-US" sz="6000" b="0" dirty="0">
                <a:effectLst>
                  <a:outerShdw blurRad="38100" dist="38100" dir="2700000" algn="tl">
                    <a:srgbClr val="000000"/>
                  </a:outerShdw>
                </a:effectLst>
                <a:latin typeface="Times New Roman" pitchFamily="18" charset="0"/>
              </a:rPr>
              <a:t>     the </a:t>
            </a:r>
            <a:r>
              <a:rPr lang="en-US" sz="6000" b="0" dirty="0" smtClean="0">
                <a:effectLst>
                  <a:outerShdw blurRad="38100" dist="38100" dir="2700000" algn="tl">
                    <a:srgbClr val="000000"/>
                  </a:outerShdw>
                </a:effectLst>
                <a:latin typeface="Times New Roman" pitchFamily="18" charset="0"/>
              </a:rPr>
              <a:t>fainthearted</a:t>
            </a:r>
            <a:endParaRPr lang="en-US" sz="60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876800"/>
            <a:ext cx="6019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dirty="0">
                <a:effectLst>
                  <a:outerShdw blurRad="38100" dist="38100" dir="2700000" algn="tl">
                    <a:srgbClr val="000000"/>
                  </a:outerShdw>
                </a:effectLst>
                <a:latin typeface="Times New Roman" pitchFamily="18" charset="0"/>
              </a:rPr>
              <a:t>3. Encouraging </a:t>
            </a:r>
            <a:br>
              <a:rPr lang="en-US" sz="6000" b="0" dirty="0">
                <a:effectLst>
                  <a:outerShdw blurRad="38100" dist="38100" dir="2700000" algn="tl">
                    <a:srgbClr val="000000"/>
                  </a:outerShdw>
                </a:effectLst>
                <a:latin typeface="Times New Roman" pitchFamily="18" charset="0"/>
              </a:rPr>
            </a:br>
            <a:r>
              <a:rPr lang="en-US" sz="6000" b="0" dirty="0">
                <a:effectLst>
                  <a:outerShdw blurRad="38100" dist="38100" dir="2700000" algn="tl">
                    <a:srgbClr val="000000"/>
                  </a:outerShdw>
                </a:effectLst>
                <a:latin typeface="Times New Roman" pitchFamily="18" charset="0"/>
              </a:rPr>
              <a:t>     the </a:t>
            </a:r>
            <a:r>
              <a:rPr lang="en-US" sz="6000" b="0" dirty="0" smtClean="0">
                <a:effectLst>
                  <a:outerShdw blurRad="38100" dist="38100" dir="2700000" algn="tl">
                    <a:srgbClr val="000000"/>
                  </a:outerShdw>
                </a:effectLst>
                <a:latin typeface="Times New Roman" pitchFamily="18" charset="0"/>
              </a:rPr>
              <a:t>fainthearted</a:t>
            </a:r>
            <a:endParaRPr lang="en-US" sz="6000" b="0" dirty="0">
              <a:effectLst>
                <a:outerShdw blurRad="38100" dist="38100" dir="2700000" algn="tl">
                  <a:srgbClr val="000000"/>
                </a:outerShdw>
              </a:effectLst>
              <a:latin typeface="Times New Roman" pitchFamily="18" charset="0"/>
            </a:endParaRPr>
          </a:p>
        </p:txBody>
      </p:sp>
      <p:sp>
        <p:nvSpPr>
          <p:cNvPr id="74035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035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5:14 Brothers and sisters, we urge you to warn those who are lazy. </a:t>
            </a:r>
            <a:r>
              <a:rPr lang="en-US" sz="4800" u="sng" dirty="0" smtClean="0"/>
              <a:t>encourage ﻿﻿the fainthearted</a:t>
            </a:r>
            <a:r>
              <a:rPr lang="en-US" sz="4800" dirty="0" smtClean="0"/>
              <a:t>, help ﻿﻿the weak, be patient with everyone.</a:t>
            </a:r>
          </a:p>
        </p:txBody>
      </p:sp>
      <p:sp>
        <p:nvSpPr>
          <p:cNvPr id="740357" name="Rectangle 5"/>
          <p:cNvSpPr>
            <a:spLocks noChangeArrowheads="1"/>
          </p:cNvSpPr>
          <p:nvPr/>
        </p:nvSpPr>
        <p:spPr bwMode="auto">
          <a:xfrm>
            <a:off x="3810000" y="152400"/>
            <a:ext cx="5181600" cy="579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‘Fainthearted’ = losing it, wanting to give up</a:t>
            </a:r>
          </a:p>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Discouraged</a:t>
            </a:r>
          </a:p>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Encouragement:</a:t>
            </a:r>
          </a:p>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Being willing to say a kind </a:t>
            </a:r>
            <a:r>
              <a:rPr lang="en-US" sz="4800" b="0" dirty="0" smtClean="0">
                <a:effectLst>
                  <a:outerShdw blurRad="38100" dist="38100" dir="2700000" algn="tl">
                    <a:srgbClr val="000000"/>
                  </a:outerShdw>
                </a:effectLst>
                <a:latin typeface="Times New Roman" pitchFamily="18" charset="0"/>
              </a:rPr>
              <a:t>word</a:t>
            </a:r>
          </a:p>
          <a:p>
            <a:pPr>
              <a:lnSpc>
                <a:spcPct val="75000"/>
              </a:lnSpc>
              <a:spcBef>
                <a:spcPct val="10000"/>
              </a:spcBef>
              <a:defRPr/>
            </a:pPr>
            <a:r>
              <a:rPr lang="en-US" sz="4800" b="0" dirty="0" smtClean="0">
                <a:effectLst>
                  <a:outerShdw blurRad="38100" dist="38100" dir="2700000" algn="tl">
                    <a:srgbClr val="000000"/>
                  </a:outerShdw>
                </a:effectLst>
                <a:latin typeface="Times New Roman" pitchFamily="18" charset="0"/>
              </a:rPr>
              <a:t>Give </a:t>
            </a:r>
            <a:r>
              <a:rPr lang="en-US" sz="4800" b="0" dirty="0">
                <a:effectLst>
                  <a:outerShdw blurRad="38100" dist="38100" dir="2700000" algn="tl">
                    <a:srgbClr val="000000"/>
                  </a:outerShdw>
                </a:effectLst>
                <a:latin typeface="Times New Roman" pitchFamily="18" charset="0"/>
              </a:rPr>
              <a:t>each other boldness to continue forward.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40357">
                                            <p:txEl>
                                              <p:pRg st="1" end="1"/>
                                            </p:txEl>
                                          </p:spTgt>
                                        </p:tgtEl>
                                        <p:attrNameLst>
                                          <p:attrName>style.visibility</p:attrName>
                                        </p:attrNameLst>
                                      </p:cBhvr>
                                      <p:to>
                                        <p:strVal val="visible"/>
                                      </p:to>
                                    </p:set>
                                    <p:animEffect transition="in" filter="wipe(left)">
                                      <p:cBhvr>
                                        <p:cTn id="7" dur="500"/>
                                        <p:tgtEl>
                                          <p:spTgt spid="74035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40357">
                                            <p:txEl>
                                              <p:pRg st="2" end="2"/>
                                            </p:txEl>
                                          </p:spTgt>
                                        </p:tgtEl>
                                        <p:attrNameLst>
                                          <p:attrName>style.visibility</p:attrName>
                                        </p:attrNameLst>
                                      </p:cBhvr>
                                      <p:to>
                                        <p:strVal val="visible"/>
                                      </p:to>
                                    </p:set>
                                    <p:animEffect transition="in" filter="wipe(left)">
                                      <p:cBhvr>
                                        <p:cTn id="12" dur="500"/>
                                        <p:tgtEl>
                                          <p:spTgt spid="74035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40357">
                                            <p:txEl>
                                              <p:pRg st="3" end="3"/>
                                            </p:txEl>
                                          </p:spTgt>
                                        </p:tgtEl>
                                        <p:attrNameLst>
                                          <p:attrName>style.visibility</p:attrName>
                                        </p:attrNameLst>
                                      </p:cBhvr>
                                      <p:to>
                                        <p:strVal val="visible"/>
                                      </p:to>
                                    </p:set>
                                    <p:animEffect transition="in" filter="wipe(left)">
                                      <p:cBhvr>
                                        <p:cTn id="17" dur="500"/>
                                        <p:tgtEl>
                                          <p:spTgt spid="74035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40357">
                                            <p:txEl>
                                              <p:pRg st="4" end="4"/>
                                            </p:txEl>
                                          </p:spTgt>
                                        </p:tgtEl>
                                        <p:attrNameLst>
                                          <p:attrName>style.visibility</p:attrName>
                                        </p:attrNameLst>
                                      </p:cBhvr>
                                      <p:to>
                                        <p:strVal val="visible"/>
                                      </p:to>
                                    </p:set>
                                    <p:animEffect transition="in" filter="wipe(left)">
                                      <p:cBhvr>
                                        <p:cTn id="22" dur="500"/>
                                        <p:tgtEl>
                                          <p:spTgt spid="74035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876800"/>
            <a:ext cx="6019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dirty="0">
                <a:effectLst>
                  <a:outerShdw blurRad="38100" dist="38100" dir="2700000" algn="tl">
                    <a:srgbClr val="000000"/>
                  </a:outerShdw>
                </a:effectLst>
                <a:latin typeface="Times New Roman" pitchFamily="18" charset="0"/>
              </a:rPr>
              <a:t>3. Encouraging </a:t>
            </a:r>
            <a:br>
              <a:rPr lang="en-US" sz="6000" b="0" dirty="0">
                <a:effectLst>
                  <a:outerShdw blurRad="38100" dist="38100" dir="2700000" algn="tl">
                    <a:srgbClr val="000000"/>
                  </a:outerShdw>
                </a:effectLst>
                <a:latin typeface="Times New Roman" pitchFamily="18" charset="0"/>
              </a:rPr>
            </a:br>
            <a:r>
              <a:rPr lang="en-US" sz="6000" b="0" dirty="0">
                <a:effectLst>
                  <a:outerShdw blurRad="38100" dist="38100" dir="2700000" algn="tl">
                    <a:srgbClr val="000000"/>
                  </a:outerShdw>
                </a:effectLst>
                <a:latin typeface="Times New Roman" pitchFamily="18" charset="0"/>
              </a:rPr>
              <a:t>     the </a:t>
            </a:r>
            <a:r>
              <a:rPr lang="en-US" sz="6000" b="0" dirty="0" smtClean="0">
                <a:effectLst>
                  <a:outerShdw blurRad="38100" dist="38100" dir="2700000" algn="tl">
                    <a:srgbClr val="000000"/>
                  </a:outerShdw>
                </a:effectLst>
                <a:latin typeface="Times New Roman" pitchFamily="18" charset="0"/>
              </a:rPr>
              <a:t>fainthearted</a:t>
            </a:r>
            <a:endParaRPr lang="en-US" sz="6000" b="0" dirty="0">
              <a:effectLst>
                <a:outerShdw blurRad="38100" dist="38100" dir="2700000" algn="tl">
                  <a:srgbClr val="000000"/>
                </a:outerShdw>
              </a:effectLst>
              <a:latin typeface="Times New Roman" pitchFamily="18" charset="0"/>
            </a:endParaRPr>
          </a:p>
        </p:txBody>
      </p:sp>
      <p:sp>
        <p:nvSpPr>
          <p:cNvPr id="74240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240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a:t>
            </a:r>
            <a:r>
              <a:rPr lang="en-US" sz="4800" u="sng" smtClean="0"/>
              <a:t>encourage ﻿﻿the fainthearted</a:t>
            </a:r>
            <a:r>
              <a:rPr lang="en-US" sz="4800" smtClean="0"/>
              <a:t>, help ﻿﻿the weak, be patient with everyone.</a:t>
            </a:r>
          </a:p>
        </p:txBody>
      </p:sp>
      <p:sp>
        <p:nvSpPr>
          <p:cNvPr id="742405" name="Rectangle 5"/>
          <p:cNvSpPr>
            <a:spLocks noChangeArrowheads="1"/>
          </p:cNvSpPr>
          <p:nvPr/>
        </p:nvSpPr>
        <p:spPr bwMode="auto">
          <a:xfrm>
            <a:off x="3810000" y="152400"/>
            <a:ext cx="5181600" cy="586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a:effectLst>
                  <a:outerShdw blurRad="38100" dist="38100" dir="2700000" algn="tl">
                    <a:srgbClr val="000000"/>
                  </a:outerShdw>
                </a:effectLst>
                <a:latin typeface="Times New Roman" pitchFamily="18" charset="0"/>
              </a:rPr>
              <a:t>‘Fainthearted’ = losing it, wanting to give up</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Discouraged</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Encouragement:</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Show people their progress</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876800"/>
            <a:ext cx="6019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dirty="0">
                <a:effectLst>
                  <a:outerShdw blurRad="38100" dist="38100" dir="2700000" algn="tl">
                    <a:srgbClr val="000000"/>
                  </a:outerShdw>
                </a:effectLst>
                <a:latin typeface="Times New Roman" pitchFamily="18" charset="0"/>
              </a:rPr>
              <a:t>3. Encouraging </a:t>
            </a:r>
            <a:br>
              <a:rPr lang="en-US" sz="6000" b="0" dirty="0">
                <a:effectLst>
                  <a:outerShdw blurRad="38100" dist="38100" dir="2700000" algn="tl">
                    <a:srgbClr val="000000"/>
                  </a:outerShdw>
                </a:effectLst>
                <a:latin typeface="Times New Roman" pitchFamily="18" charset="0"/>
              </a:rPr>
            </a:br>
            <a:r>
              <a:rPr lang="en-US" sz="6000" b="0" dirty="0">
                <a:effectLst>
                  <a:outerShdw blurRad="38100" dist="38100" dir="2700000" algn="tl">
                    <a:srgbClr val="000000"/>
                  </a:outerShdw>
                </a:effectLst>
                <a:latin typeface="Times New Roman" pitchFamily="18" charset="0"/>
              </a:rPr>
              <a:t>     the </a:t>
            </a:r>
            <a:r>
              <a:rPr lang="en-US" sz="6000" b="0" dirty="0" smtClean="0">
                <a:effectLst>
                  <a:outerShdw blurRad="38100" dist="38100" dir="2700000" algn="tl">
                    <a:srgbClr val="000000"/>
                  </a:outerShdw>
                </a:effectLst>
                <a:latin typeface="Times New Roman" pitchFamily="18" charset="0"/>
              </a:rPr>
              <a:t>fainthearted</a:t>
            </a:r>
            <a:endParaRPr lang="en-US" sz="6000" b="0" dirty="0">
              <a:effectLst>
                <a:outerShdw blurRad="38100" dist="38100" dir="2700000" algn="tl">
                  <a:srgbClr val="000000"/>
                </a:outerShdw>
              </a:effectLst>
              <a:latin typeface="Times New Roman" pitchFamily="18" charset="0"/>
            </a:endParaRPr>
          </a:p>
        </p:txBody>
      </p:sp>
      <p:sp>
        <p:nvSpPr>
          <p:cNvPr id="76493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493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a:t>
            </a:r>
            <a:r>
              <a:rPr lang="en-US" sz="4800" u="sng" smtClean="0"/>
              <a:t>encourage ﻿﻿the fainthearted</a:t>
            </a:r>
            <a:r>
              <a:rPr lang="en-US" sz="4800" smtClean="0"/>
              <a:t>, help ﻿﻿the weak, be patient with everyone.</a:t>
            </a:r>
          </a:p>
        </p:txBody>
      </p:sp>
      <p:sp>
        <p:nvSpPr>
          <p:cNvPr id="764933" name="Rectangle 5"/>
          <p:cNvSpPr>
            <a:spLocks noChangeArrowheads="1"/>
          </p:cNvSpPr>
          <p:nvPr/>
        </p:nvSpPr>
        <p:spPr bwMode="auto">
          <a:xfrm>
            <a:off x="3810000" y="152400"/>
            <a:ext cx="5181600" cy="586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a:effectLst>
                  <a:outerShdw blurRad="38100" dist="38100" dir="2700000" algn="tl">
                    <a:srgbClr val="000000"/>
                  </a:outerShdw>
                </a:effectLst>
                <a:latin typeface="Times New Roman" pitchFamily="18" charset="0"/>
              </a:rPr>
              <a:t>‘Fainthearted’ = losing it, wanting to give up</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Discouraged</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Encouragement:</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Show people their progress</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Remind people of the power and faithfulness of God</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876800"/>
            <a:ext cx="6019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dirty="0">
                <a:effectLst>
                  <a:outerShdw blurRad="38100" dist="38100" dir="2700000" algn="tl">
                    <a:srgbClr val="000000"/>
                  </a:outerShdw>
                </a:effectLst>
                <a:latin typeface="Times New Roman" pitchFamily="18" charset="0"/>
              </a:rPr>
              <a:t>3. Encouraging </a:t>
            </a:r>
            <a:br>
              <a:rPr lang="en-US" sz="6000" b="0" dirty="0">
                <a:effectLst>
                  <a:outerShdw blurRad="38100" dist="38100" dir="2700000" algn="tl">
                    <a:srgbClr val="000000"/>
                  </a:outerShdw>
                </a:effectLst>
                <a:latin typeface="Times New Roman" pitchFamily="18" charset="0"/>
              </a:rPr>
            </a:br>
            <a:r>
              <a:rPr lang="en-US" sz="6000" b="0" dirty="0">
                <a:effectLst>
                  <a:outerShdw blurRad="38100" dist="38100" dir="2700000" algn="tl">
                    <a:srgbClr val="000000"/>
                  </a:outerShdw>
                </a:effectLst>
                <a:latin typeface="Times New Roman" pitchFamily="18" charset="0"/>
              </a:rPr>
              <a:t>     the </a:t>
            </a:r>
            <a:r>
              <a:rPr lang="en-US" sz="6000" b="0" dirty="0" smtClean="0">
                <a:effectLst>
                  <a:outerShdw blurRad="38100" dist="38100" dir="2700000" algn="tl">
                    <a:srgbClr val="000000"/>
                  </a:outerShdw>
                </a:effectLst>
                <a:latin typeface="Times New Roman" pitchFamily="18" charset="0"/>
              </a:rPr>
              <a:t>fainthearted</a:t>
            </a:r>
            <a:endParaRPr lang="en-US" sz="6000" b="0" dirty="0">
              <a:effectLst>
                <a:outerShdw blurRad="38100" dist="38100" dir="2700000" algn="tl">
                  <a:srgbClr val="000000"/>
                </a:outerShdw>
              </a:effectLst>
              <a:latin typeface="Times New Roman" pitchFamily="18" charset="0"/>
            </a:endParaRPr>
          </a:p>
        </p:txBody>
      </p:sp>
      <p:sp>
        <p:nvSpPr>
          <p:cNvPr id="7444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4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a:t>
            </a:r>
            <a:r>
              <a:rPr lang="en-US" sz="4800" u="sng" smtClean="0"/>
              <a:t>encourage ﻿﻿the fainthearted</a:t>
            </a:r>
            <a:r>
              <a:rPr lang="en-US" sz="4800" smtClean="0"/>
              <a:t>, help ﻿﻿the weak, be patient with everyone.</a:t>
            </a:r>
          </a:p>
        </p:txBody>
      </p:sp>
      <p:sp>
        <p:nvSpPr>
          <p:cNvPr id="744453" name="Rectangle 5"/>
          <p:cNvSpPr>
            <a:spLocks noChangeArrowheads="1"/>
          </p:cNvSpPr>
          <p:nvPr/>
        </p:nvSpPr>
        <p:spPr bwMode="auto">
          <a:xfrm>
            <a:off x="3810000" y="152400"/>
            <a:ext cx="5181600" cy="632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a:effectLst>
                  <a:outerShdw blurRad="38100" dist="38100" dir="2700000" algn="tl">
                    <a:srgbClr val="000000"/>
                  </a:outerShdw>
                </a:effectLst>
                <a:latin typeface="Times New Roman" pitchFamily="18" charset="0"/>
              </a:rPr>
              <a:t>‘Fainthearted’ = losing it, wanting to give up</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Discouraged</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Encouragement:</a:t>
            </a:r>
          </a:p>
          <a:p>
            <a:pPr>
              <a:lnSpc>
                <a:spcPct val="75000"/>
              </a:lnSpc>
              <a:spcBef>
                <a:spcPct val="10000"/>
              </a:spcBef>
              <a:defRPr/>
            </a:pPr>
            <a:r>
              <a:rPr lang="en-US" sz="4800" b="0">
                <a:effectLst>
                  <a:outerShdw blurRad="38100" dist="38100" dir="2700000" algn="tl">
                    <a:srgbClr val="000000"/>
                  </a:outerShdw>
                </a:effectLst>
                <a:latin typeface="Times New Roman" pitchFamily="18" charset="0"/>
              </a:rPr>
              <a:t>Heb. 3:13 But encourage one another… lest any one of you be hardened by the deceitfulness</a:t>
            </a:r>
            <a:r>
              <a:rPr lang="en-US" sz="4400" b="0">
                <a:effectLst>
                  <a:outerShdw blurRad="38100" dist="38100" dir="2700000" algn="tl">
                    <a:srgbClr val="000000"/>
                  </a:outerShdw>
                </a:effectLst>
                <a:latin typeface="Times New Roman" pitchFamily="18" charset="0"/>
              </a:rPr>
              <a:t> of sin. </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789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778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a:t>
            </a:r>
            <a:r>
              <a:rPr lang="en-US" sz="4800" u="sng" smtClean="0"/>
              <a:t>encourage ﻿﻿the fainthearted</a:t>
            </a:r>
            <a:r>
              <a:rPr lang="en-US" sz="4800" smtClean="0"/>
              <a:t>, help ﻿﻿the weak, be patient with everyone.</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8000" dirty="0" smtClean="0"/>
              <a:t>1 Thessalonians 5</a:t>
            </a:r>
            <a:endParaRPr lang="en-US" sz="9600" dirty="0" smtClean="0"/>
          </a:p>
        </p:txBody>
      </p:sp>
      <p:sp>
        <p:nvSpPr>
          <p:cNvPr id="5123" name="Rectangle 3"/>
          <p:cNvSpPr>
            <a:spLocks noGrp="1" noChangeArrowheads="1"/>
          </p:cNvSpPr>
          <p:nvPr>
            <p:ph type="body" idx="1"/>
          </p:nvPr>
        </p:nvSpPr>
        <p:spPr>
          <a:xfrm>
            <a:off x="76200" y="2895600"/>
            <a:ext cx="8382000" cy="2514600"/>
          </a:xfrm>
        </p:spPr>
        <p:txBody>
          <a:bodyPr lIns="90488" tIns="44450" rIns="90488" bIns="44450"/>
          <a:lstStyle/>
          <a:p>
            <a:pPr>
              <a:defRPr/>
            </a:pPr>
            <a:r>
              <a:rPr lang="en-US" sz="6600" dirty="0" smtClean="0"/>
              <a:t>Spiritual growth</a:t>
            </a:r>
          </a:p>
          <a:p>
            <a:pPr>
              <a:defRPr/>
            </a:pPr>
            <a:r>
              <a:rPr lang="en-US" sz="6600" dirty="0" smtClean="0"/>
              <a:t>Corporate growth</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wipe(left)">
                                      <p:cBhvr>
                                        <p:cTn id="7"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700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a:t>
            </a:r>
            <a:r>
              <a:rPr lang="en-US" sz="4800" u="sng" smtClean="0"/>
              <a:t>help ﻿﻿the weak</a:t>
            </a:r>
            <a:r>
              <a:rPr lang="en-US" sz="4800" smtClean="0"/>
              <a:t>, be patient with everyone.</a:t>
            </a:r>
          </a:p>
        </p:txBody>
      </p:sp>
      <p:sp>
        <p:nvSpPr>
          <p:cNvPr id="770052" name="Rectangle 4"/>
          <p:cNvSpPr>
            <a:spLocks noChangeArrowheads="1"/>
          </p:cNvSpPr>
          <p:nvPr/>
        </p:nvSpPr>
        <p:spPr bwMode="auto">
          <a:xfrm>
            <a:off x="152400" y="4953000"/>
            <a:ext cx="4419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4. Caring for </a:t>
            </a:r>
            <a:br>
              <a:rPr lang="en-US" sz="6000" b="0">
                <a:effectLst>
                  <a:outerShdw blurRad="38100" dist="38100" dir="2700000" algn="tl">
                    <a:srgbClr val="000000"/>
                  </a:outerShdw>
                </a:effectLst>
                <a:latin typeface="Times New Roman" pitchFamily="18" charset="0"/>
              </a:rPr>
            </a:br>
            <a:r>
              <a:rPr lang="en-US" sz="6000" b="0">
                <a:effectLst>
                  <a:outerShdw blurRad="38100" dist="38100" dir="2700000" algn="tl">
                    <a:srgbClr val="000000"/>
                  </a:outerShdw>
                </a:effectLst>
                <a:latin typeface="Times New Roman" pitchFamily="18" charset="0"/>
              </a:rPr>
              <a:t>    the weak</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953000"/>
            <a:ext cx="4419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4. Caring for </a:t>
            </a:r>
            <a:br>
              <a:rPr lang="en-US" sz="6000" b="0">
                <a:effectLst>
                  <a:outerShdw blurRad="38100" dist="38100" dir="2700000" algn="tl">
                    <a:srgbClr val="000000"/>
                  </a:outerShdw>
                </a:effectLst>
                <a:latin typeface="Times New Roman" pitchFamily="18" charset="0"/>
              </a:rPr>
            </a:br>
            <a:r>
              <a:rPr lang="en-US" sz="6000" b="0">
                <a:effectLst>
                  <a:outerShdw blurRad="38100" dist="38100" dir="2700000" algn="tl">
                    <a:srgbClr val="000000"/>
                  </a:outerShdw>
                </a:effectLst>
                <a:latin typeface="Times New Roman" pitchFamily="18" charset="0"/>
              </a:rPr>
              <a:t>    the weak</a:t>
            </a:r>
          </a:p>
        </p:txBody>
      </p:sp>
      <p:sp>
        <p:nvSpPr>
          <p:cNvPr id="74649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649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a:t>
            </a:r>
            <a:r>
              <a:rPr lang="en-US" sz="4800" u="sng" smtClean="0"/>
              <a:t>help ﻿﻿the weak</a:t>
            </a:r>
            <a:r>
              <a:rPr lang="en-US" sz="4800" smtClean="0"/>
              <a:t>, be patient with everyone.</a:t>
            </a:r>
          </a:p>
        </p:txBody>
      </p:sp>
      <p:sp>
        <p:nvSpPr>
          <p:cNvPr id="746501" name="Rectangle 5"/>
          <p:cNvSpPr>
            <a:spLocks noChangeArrowheads="1"/>
          </p:cNvSpPr>
          <p:nvPr/>
        </p:nvSpPr>
        <p:spPr bwMode="auto">
          <a:xfrm>
            <a:off x="3352800" y="228600"/>
            <a:ext cx="5562600" cy="5638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1Cor </a:t>
            </a:r>
            <a:r>
              <a:rPr lang="en-US" sz="4800" b="0" dirty="0" smtClean="0">
                <a:effectLst>
                  <a:outerShdw blurRad="38100" dist="38100" dir="2700000" algn="tl">
                    <a:srgbClr val="000000"/>
                  </a:outerShdw>
                </a:effectLst>
                <a:latin typeface="Times New Roman" pitchFamily="18" charset="0"/>
              </a:rPr>
              <a:t>12:22-3 </a:t>
            </a:r>
            <a:r>
              <a:rPr lang="en-US" sz="4800" b="0" dirty="0">
                <a:effectLst>
                  <a:outerShdw blurRad="38100" dist="38100" dir="2700000" algn="tl">
                    <a:srgbClr val="000000"/>
                  </a:outerShdw>
                </a:effectLst>
                <a:latin typeface="Times New Roman" pitchFamily="18" charset="0"/>
              </a:rPr>
              <a:t>In fact, some of the parts that seem weakest and least important are really the most necessary. </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953000"/>
            <a:ext cx="4419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4. Caring for </a:t>
            </a:r>
            <a:br>
              <a:rPr lang="en-US" sz="6000" b="0">
                <a:effectLst>
                  <a:outerShdw blurRad="38100" dist="38100" dir="2700000" algn="tl">
                    <a:srgbClr val="000000"/>
                  </a:outerShdw>
                </a:effectLst>
                <a:latin typeface="Times New Roman" pitchFamily="18" charset="0"/>
              </a:rPr>
            </a:br>
            <a:r>
              <a:rPr lang="en-US" sz="6000" b="0">
                <a:effectLst>
                  <a:outerShdw blurRad="38100" dist="38100" dir="2700000" algn="tl">
                    <a:srgbClr val="000000"/>
                  </a:outerShdw>
                </a:effectLst>
                <a:latin typeface="Times New Roman" pitchFamily="18" charset="0"/>
              </a:rPr>
              <a:t>    the weak</a:t>
            </a:r>
          </a:p>
        </p:txBody>
      </p:sp>
      <p:sp>
        <p:nvSpPr>
          <p:cNvPr id="74649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649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a:t>
            </a:r>
            <a:r>
              <a:rPr lang="en-US" sz="4800" u="sng" smtClean="0"/>
              <a:t>help ﻿﻿the weak</a:t>
            </a:r>
            <a:r>
              <a:rPr lang="en-US" sz="4800" smtClean="0"/>
              <a:t>, be patient with everyone.</a:t>
            </a:r>
          </a:p>
        </p:txBody>
      </p:sp>
      <p:sp>
        <p:nvSpPr>
          <p:cNvPr id="746501" name="Rectangle 5"/>
          <p:cNvSpPr>
            <a:spLocks noChangeArrowheads="1"/>
          </p:cNvSpPr>
          <p:nvPr/>
        </p:nvSpPr>
        <p:spPr bwMode="auto">
          <a:xfrm>
            <a:off x="3352800" y="228600"/>
            <a:ext cx="5562600" cy="5638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1Cor </a:t>
            </a:r>
            <a:r>
              <a:rPr lang="en-US" sz="4800" b="0" dirty="0" smtClean="0">
                <a:effectLst>
                  <a:outerShdw blurRad="38100" dist="38100" dir="2700000" algn="tl">
                    <a:srgbClr val="000000"/>
                  </a:outerShdw>
                </a:effectLst>
                <a:latin typeface="Times New Roman" pitchFamily="18" charset="0"/>
              </a:rPr>
              <a:t>12:22-3 </a:t>
            </a:r>
            <a:r>
              <a:rPr lang="en-US" sz="4800" b="0" dirty="0">
                <a:effectLst>
                  <a:outerShdw blurRad="38100" dist="38100" dir="2700000" algn="tl">
                    <a:srgbClr val="000000"/>
                  </a:outerShdw>
                </a:effectLst>
                <a:latin typeface="Times New Roman" pitchFamily="18" charset="0"/>
              </a:rPr>
              <a:t>In fact, some of the parts that seem weakest and least important are really the most necessary. And the parts we regard as less honorable are those we clothe with the greatest care.</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953000"/>
            <a:ext cx="4419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4. Caring for </a:t>
            </a:r>
            <a:br>
              <a:rPr lang="en-US" sz="6000" b="0">
                <a:effectLst>
                  <a:outerShdw blurRad="38100" dist="38100" dir="2700000" algn="tl">
                    <a:srgbClr val="000000"/>
                  </a:outerShdw>
                </a:effectLst>
                <a:latin typeface="Times New Roman" pitchFamily="18" charset="0"/>
              </a:rPr>
            </a:br>
            <a:r>
              <a:rPr lang="en-US" sz="6000" b="0">
                <a:effectLst>
                  <a:outerShdw blurRad="38100" dist="38100" dir="2700000" algn="tl">
                    <a:srgbClr val="000000"/>
                  </a:outerShdw>
                </a:effectLst>
                <a:latin typeface="Times New Roman" pitchFamily="18" charset="0"/>
              </a:rPr>
              <a:t>    the weak</a:t>
            </a:r>
          </a:p>
        </p:txBody>
      </p:sp>
      <p:sp>
        <p:nvSpPr>
          <p:cNvPr id="77107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710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a:t>
            </a:r>
            <a:r>
              <a:rPr lang="en-US" sz="4800" u="sng" smtClean="0"/>
              <a:t>help ﻿﻿the weak</a:t>
            </a:r>
            <a:r>
              <a:rPr lang="en-US" sz="4800" smtClean="0"/>
              <a:t>, be patient with everyone.</a:t>
            </a:r>
          </a:p>
        </p:txBody>
      </p:sp>
      <p:sp>
        <p:nvSpPr>
          <p:cNvPr id="771077" name="Rectangle 5"/>
          <p:cNvSpPr>
            <a:spLocks noChangeArrowheads="1"/>
          </p:cNvSpPr>
          <p:nvPr/>
        </p:nvSpPr>
        <p:spPr bwMode="auto">
          <a:xfrm>
            <a:off x="3886200" y="228600"/>
            <a:ext cx="50292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People with disabilities, the weak, or the </a:t>
            </a:r>
            <a:r>
              <a:rPr lang="en-US" sz="4800" b="0" dirty="0" smtClean="0">
                <a:effectLst>
                  <a:outerShdw blurRad="38100" dist="38100" dir="2700000" algn="tl">
                    <a:srgbClr val="000000"/>
                  </a:outerShdw>
                </a:effectLst>
                <a:latin typeface="Times New Roman" pitchFamily="18" charset="0"/>
              </a:rPr>
              <a:t>ungifted in the body of Christ</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4953000"/>
            <a:ext cx="4419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4. Caring for </a:t>
            </a:r>
            <a:br>
              <a:rPr lang="en-US" sz="6000" b="0">
                <a:effectLst>
                  <a:outerShdw blurRad="38100" dist="38100" dir="2700000" algn="tl">
                    <a:srgbClr val="000000"/>
                  </a:outerShdw>
                </a:effectLst>
                <a:latin typeface="Times New Roman" pitchFamily="18" charset="0"/>
              </a:rPr>
            </a:br>
            <a:r>
              <a:rPr lang="en-US" sz="6000" b="0">
                <a:effectLst>
                  <a:outerShdw blurRad="38100" dist="38100" dir="2700000" algn="tl">
                    <a:srgbClr val="000000"/>
                  </a:outerShdw>
                </a:effectLst>
                <a:latin typeface="Times New Roman" pitchFamily="18" charset="0"/>
              </a:rPr>
              <a:t>    the weak</a:t>
            </a:r>
          </a:p>
        </p:txBody>
      </p:sp>
      <p:sp>
        <p:nvSpPr>
          <p:cNvPr id="77107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710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a:t>
            </a:r>
            <a:r>
              <a:rPr lang="en-US" sz="4800" u="sng" smtClean="0"/>
              <a:t>help ﻿﻿the weak</a:t>
            </a:r>
            <a:r>
              <a:rPr lang="en-US" sz="4800" smtClean="0"/>
              <a:t>, be patient with everyone.</a:t>
            </a:r>
          </a:p>
        </p:txBody>
      </p:sp>
      <p:sp>
        <p:nvSpPr>
          <p:cNvPr id="771077" name="Rectangle 5"/>
          <p:cNvSpPr>
            <a:spLocks noChangeArrowheads="1"/>
          </p:cNvSpPr>
          <p:nvPr/>
        </p:nvSpPr>
        <p:spPr bwMode="auto">
          <a:xfrm>
            <a:off x="3886200" y="228600"/>
            <a:ext cx="50292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800" b="0" dirty="0">
                <a:effectLst>
                  <a:outerShdw blurRad="38100" dist="38100" dir="2700000" algn="tl">
                    <a:srgbClr val="000000"/>
                  </a:outerShdw>
                </a:effectLst>
                <a:latin typeface="Times New Roman" pitchFamily="18" charset="0"/>
              </a:rPr>
              <a:t>People with disabilities, the weak, or the </a:t>
            </a:r>
            <a:r>
              <a:rPr lang="en-US" sz="4800" b="0" dirty="0" smtClean="0">
                <a:effectLst>
                  <a:outerShdw blurRad="38100" dist="38100" dir="2700000" algn="tl">
                    <a:srgbClr val="000000"/>
                  </a:outerShdw>
                </a:effectLst>
                <a:latin typeface="Times New Roman" pitchFamily="18" charset="0"/>
              </a:rPr>
              <a:t>ungifted in the body of Christ</a:t>
            </a:r>
          </a:p>
          <a:p>
            <a:pPr>
              <a:lnSpc>
                <a:spcPct val="75000"/>
              </a:lnSpc>
              <a:spcBef>
                <a:spcPct val="10000"/>
              </a:spcBef>
              <a:defRPr/>
            </a:pPr>
            <a:r>
              <a:rPr lang="en-US" sz="4800" b="0" dirty="0" smtClean="0">
                <a:effectLst>
                  <a:outerShdw blurRad="38100" dist="38100" dir="2700000" algn="tl">
                    <a:srgbClr val="000000"/>
                  </a:outerShdw>
                </a:effectLst>
                <a:latin typeface="Times New Roman" pitchFamily="18" charset="0"/>
              </a:rPr>
              <a:t>Big </a:t>
            </a:r>
            <a:r>
              <a:rPr lang="en-US" sz="4800" b="0" dirty="0">
                <a:effectLst>
                  <a:outerShdw blurRad="38100" dist="38100" dir="2700000" algn="tl">
                    <a:srgbClr val="000000"/>
                  </a:outerShdw>
                </a:effectLst>
                <a:latin typeface="Times New Roman" pitchFamily="18" charset="0"/>
              </a:rPr>
              <a:t>difference between unseemly and unruly</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7312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a:t>
            </a:r>
            <a:r>
              <a:rPr lang="en-US" sz="4800" u="sng" smtClean="0"/>
              <a:t>help ﻿﻿the weak</a:t>
            </a:r>
            <a:r>
              <a:rPr lang="en-US" sz="4800" smtClean="0"/>
              <a:t>, be patient with everyone.</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0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800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help ﻿﻿the weak, </a:t>
            </a:r>
            <a:r>
              <a:rPr lang="en-US" sz="4800" u="sng" smtClean="0"/>
              <a:t>be patient with everyone</a:t>
            </a:r>
            <a:r>
              <a:rPr lang="en-US" sz="4800" smtClean="0"/>
              <a:t>.</a:t>
            </a:r>
          </a:p>
        </p:txBody>
      </p:sp>
      <p:sp>
        <p:nvSpPr>
          <p:cNvPr id="768004" name="Rectangle 4"/>
          <p:cNvSpPr>
            <a:spLocks noChangeArrowheads="1"/>
          </p:cNvSpPr>
          <p:nvPr/>
        </p:nvSpPr>
        <p:spPr bwMode="auto">
          <a:xfrm>
            <a:off x="152400" y="4953000"/>
            <a:ext cx="3810000" cy="685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5. Patience</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059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5059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help ﻿﻿the weak, </a:t>
            </a:r>
            <a:r>
              <a:rPr lang="en-US" sz="4800" u="sng" smtClean="0"/>
              <a:t>be patient with everyone</a:t>
            </a:r>
            <a:r>
              <a:rPr lang="en-US" sz="4800" smtClean="0"/>
              <a:t>.</a:t>
            </a:r>
          </a:p>
        </p:txBody>
      </p:sp>
      <p:sp>
        <p:nvSpPr>
          <p:cNvPr id="750596" name="Rectangle 4"/>
          <p:cNvSpPr>
            <a:spLocks noChangeArrowheads="1"/>
          </p:cNvSpPr>
          <p:nvPr/>
        </p:nvSpPr>
        <p:spPr bwMode="auto">
          <a:xfrm>
            <a:off x="152400" y="4953000"/>
            <a:ext cx="3810000" cy="685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5. Patience</a:t>
            </a:r>
          </a:p>
        </p:txBody>
      </p:sp>
      <p:sp>
        <p:nvSpPr>
          <p:cNvPr id="750597" name="Rectangle 5"/>
          <p:cNvSpPr>
            <a:spLocks noChangeArrowheads="1"/>
          </p:cNvSpPr>
          <p:nvPr/>
        </p:nvSpPr>
        <p:spPr bwMode="auto">
          <a:xfrm>
            <a:off x="3886200" y="304800"/>
            <a:ext cx="5105400" cy="5181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5400" b="0" dirty="0" smtClean="0">
                <a:effectLst>
                  <a:outerShdw blurRad="38100" dist="38100" dir="2700000" algn="tl">
                    <a:srgbClr val="000000"/>
                  </a:outerShdw>
                </a:effectLst>
                <a:latin typeface="Times New Roman" pitchFamily="18" charset="0"/>
              </a:rPr>
              <a:t>Working </a:t>
            </a:r>
            <a:r>
              <a:rPr lang="en-US" sz="5400" b="0" dirty="0">
                <a:effectLst>
                  <a:outerShdw blurRad="38100" dist="38100" dir="2700000" algn="tl">
                    <a:srgbClr val="000000"/>
                  </a:outerShdw>
                </a:effectLst>
                <a:latin typeface="Times New Roman" pitchFamily="18" charset="0"/>
              </a:rPr>
              <a:t>with people – lots of disappointments and setbacks</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7209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help ﻿﻿the weak, </a:t>
            </a:r>
            <a:r>
              <a:rPr lang="en-US" sz="4800" u="sng" smtClean="0"/>
              <a:t>be patient with everyone</a:t>
            </a:r>
            <a:r>
              <a:rPr lang="en-US" sz="4800" smtClean="0"/>
              <a:t>.</a:t>
            </a:r>
          </a:p>
        </p:txBody>
      </p:sp>
      <p:sp>
        <p:nvSpPr>
          <p:cNvPr id="772100" name="Rectangle 4"/>
          <p:cNvSpPr>
            <a:spLocks noChangeArrowheads="1"/>
          </p:cNvSpPr>
          <p:nvPr/>
        </p:nvSpPr>
        <p:spPr bwMode="auto">
          <a:xfrm>
            <a:off x="152400" y="4953000"/>
            <a:ext cx="3810000" cy="685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5. Patience</a:t>
            </a:r>
          </a:p>
        </p:txBody>
      </p:sp>
      <p:sp>
        <p:nvSpPr>
          <p:cNvPr id="772101" name="Rectangle 5"/>
          <p:cNvSpPr>
            <a:spLocks noChangeArrowheads="1"/>
          </p:cNvSpPr>
          <p:nvPr/>
        </p:nvSpPr>
        <p:spPr bwMode="auto">
          <a:xfrm>
            <a:off x="3886200" y="304800"/>
            <a:ext cx="5105400" cy="5181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5400" b="0" dirty="0" smtClean="0">
                <a:effectLst>
                  <a:outerShdw blurRad="38100" dist="38100" dir="2700000" algn="tl">
                    <a:srgbClr val="000000"/>
                  </a:outerShdw>
                </a:effectLst>
                <a:latin typeface="Times New Roman" pitchFamily="18" charset="0"/>
              </a:rPr>
              <a:t>Working with people – lots of disappointments and setbacks</a:t>
            </a:r>
          </a:p>
          <a:p>
            <a:pPr>
              <a:lnSpc>
                <a:spcPct val="75000"/>
              </a:lnSpc>
              <a:spcBef>
                <a:spcPct val="10000"/>
              </a:spcBef>
              <a:defRPr/>
            </a:pPr>
            <a:r>
              <a:rPr lang="en-US" sz="5400" b="0" dirty="0" smtClean="0">
                <a:effectLst>
                  <a:outerShdw blurRad="38100" dist="38100" dir="2700000" algn="tl">
                    <a:srgbClr val="000000"/>
                  </a:outerShdw>
                </a:effectLst>
                <a:latin typeface="Times New Roman" pitchFamily="18" charset="0"/>
              </a:rPr>
              <a:t>Difference </a:t>
            </a:r>
            <a:r>
              <a:rPr lang="en-US" sz="5400" b="0" dirty="0">
                <a:effectLst>
                  <a:outerShdw blurRad="38100" dist="38100" dir="2700000" algn="tl">
                    <a:srgbClr val="000000"/>
                  </a:outerShdw>
                </a:effectLst>
                <a:latin typeface="Times New Roman" pitchFamily="18" charset="0"/>
              </a:rPr>
              <a:t>between being </a:t>
            </a:r>
            <a:r>
              <a:rPr lang="en-US" sz="5400" b="0" u="sng" dirty="0">
                <a:effectLst>
                  <a:outerShdw blurRad="38100" dist="38100" dir="2700000" algn="tl">
                    <a:srgbClr val="000000"/>
                  </a:outerShdw>
                </a:effectLst>
                <a:latin typeface="Times New Roman" pitchFamily="18" charset="0"/>
              </a:rPr>
              <a:t>patient</a:t>
            </a:r>
            <a:r>
              <a:rPr lang="en-US" sz="5400" b="0" dirty="0">
                <a:effectLst>
                  <a:outerShdw blurRad="38100" dist="38100" dir="2700000" algn="tl">
                    <a:srgbClr val="000000"/>
                  </a:outerShdw>
                </a:effectLst>
                <a:latin typeface="Times New Roman" pitchFamily="18" charset="0"/>
              </a:rPr>
              <a:t> and being </a:t>
            </a:r>
            <a:r>
              <a:rPr lang="en-US" sz="5400" b="0" u="sng" dirty="0">
                <a:effectLst>
                  <a:outerShdw blurRad="38100" dist="38100" dir="2700000" algn="tl">
                    <a:srgbClr val="000000"/>
                  </a:outerShdw>
                </a:effectLst>
                <a:latin typeface="Times New Roman" pitchFamily="18" charset="0"/>
              </a:rPr>
              <a:t>soft</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6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52227" name="Rectangle 3"/>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Softness</a:t>
            </a:r>
          </a:p>
          <a:p>
            <a:pPr>
              <a:lnSpc>
                <a:spcPct val="75000"/>
              </a:lnSpc>
              <a:spcBef>
                <a:spcPct val="10000"/>
              </a:spcBef>
            </a:pPr>
            <a:r>
              <a:rPr lang="en-US" sz="4800" b="0">
                <a:latin typeface="Times New Roman" pitchFamily="18" charset="0"/>
              </a:rPr>
              <a:t>Accepts lack of any change</a:t>
            </a:r>
            <a:br>
              <a:rPr lang="en-US" sz="4800" b="0">
                <a:latin typeface="Times New Roman" pitchFamily="18" charset="0"/>
              </a:rPr>
            </a:br>
            <a:endParaRPr lang="en-US" sz="4800" b="0">
              <a:latin typeface="Times New Roman" pitchFamily="18" charset="0"/>
            </a:endParaRPr>
          </a:p>
        </p:txBody>
      </p:sp>
      <p:sp>
        <p:nvSpPr>
          <p:cNvPr id="52228" name="Rectangle 4"/>
          <p:cNvSpPr>
            <a:spLocks noChangeArrowheads="1"/>
          </p:cNvSpPr>
          <p:nvPr/>
        </p:nvSpPr>
        <p:spPr bwMode="auto">
          <a:xfrm>
            <a:off x="0" y="0"/>
            <a:ext cx="44958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Patience</a:t>
            </a:r>
          </a:p>
          <a:p>
            <a:pPr>
              <a:lnSpc>
                <a:spcPct val="75000"/>
              </a:lnSpc>
              <a:spcBef>
                <a:spcPct val="10000"/>
              </a:spcBef>
            </a:pPr>
            <a:r>
              <a:rPr lang="en-US" sz="4800" b="0">
                <a:latin typeface="Times New Roman" pitchFamily="18" charset="0"/>
              </a:rPr>
              <a:t>Accepts the fact that people change slowly</a:t>
            </a:r>
          </a:p>
        </p:txBody>
      </p:sp>
      <p:sp>
        <p:nvSpPr>
          <p:cNvPr id="52229" name="Line 5"/>
          <p:cNvSpPr>
            <a:spLocks noChangeShapeType="1"/>
          </p:cNvSpPr>
          <p:nvPr/>
        </p:nvSpPr>
        <p:spPr bwMode="auto">
          <a:xfrm>
            <a:off x="0" y="6096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587779" name="Rectangle 3"/>
          <p:cNvSpPr>
            <a:spLocks noGrp="1" noChangeArrowheads="1"/>
          </p:cNvSpPr>
          <p:nvPr>
            <p:ph type="body" idx="1"/>
          </p:nvPr>
        </p:nvSpPr>
        <p:spPr>
          <a:xfrm>
            <a:off x="0" y="1828800"/>
            <a:ext cx="9144000" cy="4876800"/>
          </a:xfrm>
        </p:spPr>
        <p:txBody>
          <a:bodyPr lIns="90488" tIns="44450" rIns="90488" bIns="44450"/>
          <a:lstStyle/>
          <a:p>
            <a:pPr>
              <a:spcBef>
                <a:spcPct val="5000"/>
              </a:spcBef>
              <a:buFont typeface="Wingdings" pitchFamily="2" charset="2"/>
              <a:buNone/>
              <a:defRPr/>
            </a:pPr>
            <a:r>
              <a:rPr lang="en-US" sz="6000" smtClean="0"/>
              <a:t>5:11 Therefore encourage one another and build each other up, just as in fact you are doing. </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3"/>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Softness</a:t>
            </a:r>
          </a:p>
          <a:p>
            <a:pPr>
              <a:lnSpc>
                <a:spcPct val="75000"/>
              </a:lnSpc>
              <a:spcBef>
                <a:spcPct val="10000"/>
              </a:spcBef>
            </a:pPr>
            <a:r>
              <a:rPr lang="en-US" sz="4800" b="0">
                <a:latin typeface="Times New Roman" pitchFamily="18" charset="0"/>
              </a:rPr>
              <a:t>Accepts lack of any change</a:t>
            </a:r>
            <a:br>
              <a:rPr lang="en-US" sz="4800" b="0">
                <a:latin typeface="Times New Roman" pitchFamily="18" charset="0"/>
              </a:rPr>
            </a:br>
            <a:endParaRPr lang="en-US" sz="4800" b="0">
              <a:latin typeface="Times New Roman" pitchFamily="18" charset="0"/>
            </a:endParaRPr>
          </a:p>
          <a:p>
            <a:pPr>
              <a:lnSpc>
                <a:spcPct val="75000"/>
              </a:lnSpc>
              <a:spcBef>
                <a:spcPct val="10000"/>
              </a:spcBef>
            </a:pPr>
            <a:r>
              <a:rPr lang="en-US" sz="4800" b="0">
                <a:latin typeface="Times New Roman" pitchFamily="18" charset="0"/>
              </a:rPr>
              <a:t>Encourages, but little warning or admonition</a:t>
            </a:r>
            <a:br>
              <a:rPr lang="en-US" sz="4800" b="0">
                <a:latin typeface="Times New Roman" pitchFamily="18" charset="0"/>
              </a:rPr>
            </a:br>
            <a:endParaRPr lang="en-US" sz="4800" b="0">
              <a:latin typeface="Times New Roman" pitchFamily="18" charset="0"/>
            </a:endParaRPr>
          </a:p>
        </p:txBody>
      </p:sp>
      <p:sp>
        <p:nvSpPr>
          <p:cNvPr id="54275" name="Rectangle 4"/>
          <p:cNvSpPr>
            <a:spLocks noChangeArrowheads="1"/>
          </p:cNvSpPr>
          <p:nvPr/>
        </p:nvSpPr>
        <p:spPr bwMode="auto">
          <a:xfrm>
            <a:off x="0" y="0"/>
            <a:ext cx="44958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Patience</a:t>
            </a:r>
          </a:p>
          <a:p>
            <a:pPr>
              <a:lnSpc>
                <a:spcPct val="75000"/>
              </a:lnSpc>
              <a:spcBef>
                <a:spcPct val="10000"/>
              </a:spcBef>
            </a:pPr>
            <a:r>
              <a:rPr lang="en-US" sz="4800" b="0">
                <a:latin typeface="Times New Roman" pitchFamily="18" charset="0"/>
              </a:rPr>
              <a:t>Accepts the fact that people change slowly</a:t>
            </a:r>
          </a:p>
          <a:p>
            <a:pPr>
              <a:lnSpc>
                <a:spcPct val="75000"/>
              </a:lnSpc>
              <a:spcBef>
                <a:spcPct val="10000"/>
              </a:spcBef>
            </a:pPr>
            <a:r>
              <a:rPr lang="en-US" sz="4800" b="0">
                <a:latin typeface="Times New Roman" pitchFamily="18" charset="0"/>
              </a:rPr>
              <a:t>Continues to warn, encourage, and admonish</a:t>
            </a:r>
          </a:p>
        </p:txBody>
      </p:sp>
      <p:sp>
        <p:nvSpPr>
          <p:cNvPr id="4" name="Line 5"/>
          <p:cNvSpPr>
            <a:spLocks noChangeShapeType="1"/>
          </p:cNvSpPr>
          <p:nvPr/>
        </p:nvSpPr>
        <p:spPr bwMode="auto">
          <a:xfrm>
            <a:off x="0" y="6096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065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56323" name="Rectangle 3"/>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Softness</a:t>
            </a:r>
          </a:p>
          <a:p>
            <a:pPr>
              <a:lnSpc>
                <a:spcPct val="75000"/>
              </a:lnSpc>
              <a:spcBef>
                <a:spcPct val="10000"/>
              </a:spcBef>
            </a:pPr>
            <a:r>
              <a:rPr lang="en-US" sz="4800" b="0">
                <a:latin typeface="Times New Roman" pitchFamily="18" charset="0"/>
              </a:rPr>
              <a:t>Accepts lack of any change</a:t>
            </a:r>
            <a:br>
              <a:rPr lang="en-US" sz="4800" b="0">
                <a:latin typeface="Times New Roman" pitchFamily="18" charset="0"/>
              </a:rPr>
            </a:br>
            <a:endParaRPr lang="en-US" sz="4800" b="0">
              <a:latin typeface="Times New Roman" pitchFamily="18" charset="0"/>
            </a:endParaRPr>
          </a:p>
          <a:p>
            <a:pPr>
              <a:lnSpc>
                <a:spcPct val="75000"/>
              </a:lnSpc>
              <a:spcBef>
                <a:spcPct val="10000"/>
              </a:spcBef>
            </a:pPr>
            <a:r>
              <a:rPr lang="en-US" sz="4800" b="0">
                <a:latin typeface="Times New Roman" pitchFamily="18" charset="0"/>
              </a:rPr>
              <a:t>Encourages, but little warning or admonition</a:t>
            </a:r>
            <a:br>
              <a:rPr lang="en-US" sz="4800" b="0">
                <a:latin typeface="Times New Roman" pitchFamily="18" charset="0"/>
              </a:rPr>
            </a:br>
            <a:endParaRPr lang="en-US" sz="4800" b="0">
              <a:latin typeface="Times New Roman" pitchFamily="18" charset="0"/>
            </a:endParaRPr>
          </a:p>
          <a:p>
            <a:pPr>
              <a:lnSpc>
                <a:spcPct val="75000"/>
              </a:lnSpc>
              <a:spcBef>
                <a:spcPct val="10000"/>
              </a:spcBef>
            </a:pPr>
            <a:r>
              <a:rPr lang="en-US" sz="4800" b="0">
                <a:latin typeface="Times New Roman" pitchFamily="18" charset="0"/>
              </a:rPr>
              <a:t>Pretends things aren’t that bad no matter what</a:t>
            </a:r>
          </a:p>
        </p:txBody>
      </p:sp>
      <p:sp>
        <p:nvSpPr>
          <p:cNvPr id="56324" name="Rectangle 4"/>
          <p:cNvSpPr>
            <a:spLocks noChangeArrowheads="1"/>
          </p:cNvSpPr>
          <p:nvPr/>
        </p:nvSpPr>
        <p:spPr bwMode="auto">
          <a:xfrm>
            <a:off x="0" y="0"/>
            <a:ext cx="44958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dirty="0">
                <a:latin typeface="Times New Roman" pitchFamily="18" charset="0"/>
              </a:rPr>
              <a:t>Patience</a:t>
            </a:r>
          </a:p>
          <a:p>
            <a:pPr>
              <a:lnSpc>
                <a:spcPct val="75000"/>
              </a:lnSpc>
              <a:spcBef>
                <a:spcPct val="10000"/>
              </a:spcBef>
            </a:pPr>
            <a:r>
              <a:rPr lang="en-US" sz="4800" b="0" dirty="0">
                <a:latin typeface="Times New Roman" pitchFamily="18" charset="0"/>
              </a:rPr>
              <a:t>Accepts the fact that people change slowly</a:t>
            </a:r>
          </a:p>
          <a:p>
            <a:pPr>
              <a:lnSpc>
                <a:spcPct val="75000"/>
              </a:lnSpc>
              <a:spcBef>
                <a:spcPct val="10000"/>
              </a:spcBef>
            </a:pPr>
            <a:r>
              <a:rPr lang="en-US" sz="4800" b="0" dirty="0">
                <a:latin typeface="Times New Roman" pitchFamily="18" charset="0"/>
              </a:rPr>
              <a:t>Continues to warn, encourage, and </a:t>
            </a:r>
            <a:r>
              <a:rPr lang="en-US" sz="4800" b="0" dirty="0" smtClean="0">
                <a:latin typeface="Times New Roman" pitchFamily="18" charset="0"/>
              </a:rPr>
              <a:t>admonish</a:t>
            </a:r>
            <a:br>
              <a:rPr lang="en-US" sz="4800" b="0" dirty="0" smtClean="0">
                <a:latin typeface="Times New Roman" pitchFamily="18" charset="0"/>
              </a:rPr>
            </a:br>
            <a:endParaRPr lang="en-US" sz="4800" b="0" dirty="0">
              <a:latin typeface="Times New Roman" pitchFamily="18" charset="0"/>
            </a:endParaRPr>
          </a:p>
          <a:p>
            <a:pPr>
              <a:lnSpc>
                <a:spcPct val="75000"/>
              </a:lnSpc>
              <a:spcBef>
                <a:spcPct val="10000"/>
              </a:spcBef>
            </a:pPr>
            <a:r>
              <a:rPr lang="en-US" sz="4800" b="0" dirty="0">
                <a:latin typeface="Times New Roman" pitchFamily="18" charset="0"/>
              </a:rPr>
              <a:t>Withstands the pain of honest assessment</a:t>
            </a:r>
          </a:p>
        </p:txBody>
      </p:sp>
      <p:sp>
        <p:nvSpPr>
          <p:cNvPr id="56325" name="Line 5"/>
          <p:cNvSpPr>
            <a:spLocks noChangeShapeType="1"/>
          </p:cNvSpPr>
          <p:nvPr/>
        </p:nvSpPr>
        <p:spPr bwMode="auto">
          <a:xfrm>
            <a:off x="0" y="6096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270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59395" name="Rectangle 3"/>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Softness</a:t>
            </a:r>
          </a:p>
          <a:p>
            <a:pPr>
              <a:lnSpc>
                <a:spcPct val="75000"/>
              </a:lnSpc>
              <a:spcBef>
                <a:spcPct val="10000"/>
              </a:spcBef>
            </a:pPr>
            <a:r>
              <a:rPr lang="en-US" sz="4800" b="0">
                <a:latin typeface="Times New Roman" pitchFamily="18" charset="0"/>
              </a:rPr>
              <a:t>Nothing seems important – </a:t>
            </a:r>
            <a:br>
              <a:rPr lang="en-US" sz="4800" b="0">
                <a:latin typeface="Times New Roman" pitchFamily="18" charset="0"/>
              </a:rPr>
            </a:br>
            <a:r>
              <a:rPr lang="en-US" sz="4800" b="0">
                <a:latin typeface="Times New Roman" pitchFamily="18" charset="0"/>
              </a:rPr>
              <a:t>People are bored and discouraged</a:t>
            </a:r>
          </a:p>
        </p:txBody>
      </p:sp>
      <p:sp>
        <p:nvSpPr>
          <p:cNvPr id="59396" name="Rectangle 4"/>
          <p:cNvSpPr>
            <a:spLocks noChangeArrowheads="1"/>
          </p:cNvSpPr>
          <p:nvPr/>
        </p:nvSpPr>
        <p:spPr bwMode="auto">
          <a:xfrm>
            <a:off x="0" y="0"/>
            <a:ext cx="44958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Patience</a:t>
            </a:r>
          </a:p>
          <a:p>
            <a:pPr>
              <a:lnSpc>
                <a:spcPct val="75000"/>
              </a:lnSpc>
              <a:spcBef>
                <a:spcPct val="10000"/>
              </a:spcBef>
            </a:pPr>
            <a:r>
              <a:rPr lang="en-US" sz="4800" b="0">
                <a:latin typeface="Times New Roman" pitchFamily="18" charset="0"/>
              </a:rPr>
              <a:t>Makes people feel secure, but challenged and motivated</a:t>
            </a:r>
          </a:p>
        </p:txBody>
      </p:sp>
      <p:sp>
        <p:nvSpPr>
          <p:cNvPr id="59397" name="Line 5"/>
          <p:cNvSpPr>
            <a:spLocks noChangeShapeType="1"/>
          </p:cNvSpPr>
          <p:nvPr/>
        </p:nvSpPr>
        <p:spPr bwMode="auto">
          <a:xfrm>
            <a:off x="0" y="6096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475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1443" name="Rectangle 3"/>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Softness</a:t>
            </a:r>
          </a:p>
          <a:p>
            <a:pPr>
              <a:lnSpc>
                <a:spcPct val="75000"/>
              </a:lnSpc>
              <a:spcBef>
                <a:spcPct val="10000"/>
              </a:spcBef>
            </a:pPr>
            <a:r>
              <a:rPr lang="en-US" sz="4800" b="0">
                <a:latin typeface="Times New Roman" pitchFamily="18" charset="0"/>
              </a:rPr>
              <a:t>Nothing seems important – </a:t>
            </a:r>
            <a:br>
              <a:rPr lang="en-US" sz="4800" b="0">
                <a:latin typeface="Times New Roman" pitchFamily="18" charset="0"/>
              </a:rPr>
            </a:br>
            <a:r>
              <a:rPr lang="en-US" sz="4800" b="0">
                <a:latin typeface="Times New Roman" pitchFamily="18" charset="0"/>
              </a:rPr>
              <a:t>People are bored and discouraged</a:t>
            </a:r>
          </a:p>
          <a:p>
            <a:pPr>
              <a:lnSpc>
                <a:spcPct val="75000"/>
              </a:lnSpc>
              <a:spcBef>
                <a:spcPct val="10000"/>
              </a:spcBef>
            </a:pPr>
            <a:r>
              <a:rPr lang="en-US" sz="4800" b="0">
                <a:latin typeface="Times New Roman" pitchFamily="18" charset="0"/>
              </a:rPr>
              <a:t>Great danger of quitting</a:t>
            </a:r>
          </a:p>
        </p:txBody>
      </p:sp>
      <p:sp>
        <p:nvSpPr>
          <p:cNvPr id="61444" name="Rectangle 4"/>
          <p:cNvSpPr>
            <a:spLocks noChangeArrowheads="1"/>
          </p:cNvSpPr>
          <p:nvPr/>
        </p:nvSpPr>
        <p:spPr bwMode="auto">
          <a:xfrm>
            <a:off x="0" y="0"/>
            <a:ext cx="44958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Patience</a:t>
            </a:r>
          </a:p>
          <a:p>
            <a:pPr>
              <a:lnSpc>
                <a:spcPct val="75000"/>
              </a:lnSpc>
              <a:spcBef>
                <a:spcPct val="10000"/>
              </a:spcBef>
            </a:pPr>
            <a:r>
              <a:rPr lang="en-US" sz="4800" b="0">
                <a:latin typeface="Times New Roman" pitchFamily="18" charset="0"/>
              </a:rPr>
              <a:t>Makes people feel secure, but challenged and motivated</a:t>
            </a:r>
          </a:p>
          <a:p>
            <a:pPr>
              <a:lnSpc>
                <a:spcPct val="75000"/>
              </a:lnSpc>
              <a:spcBef>
                <a:spcPct val="10000"/>
              </a:spcBef>
            </a:pPr>
            <a:r>
              <a:rPr lang="en-US" sz="4800" b="0">
                <a:latin typeface="Times New Roman" pitchFamily="18" charset="0"/>
              </a:rPr>
              <a:t>Workers able to go the long haul</a:t>
            </a:r>
          </a:p>
        </p:txBody>
      </p:sp>
      <p:sp>
        <p:nvSpPr>
          <p:cNvPr id="61445" name="Line 5"/>
          <p:cNvSpPr>
            <a:spLocks noChangeShapeType="1"/>
          </p:cNvSpPr>
          <p:nvPr/>
        </p:nvSpPr>
        <p:spPr bwMode="auto">
          <a:xfrm>
            <a:off x="0" y="6096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0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3491" name="Rectangle 3"/>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Softness</a:t>
            </a:r>
          </a:p>
          <a:p>
            <a:pPr>
              <a:lnSpc>
                <a:spcPct val="75000"/>
              </a:lnSpc>
              <a:spcBef>
                <a:spcPct val="10000"/>
              </a:spcBef>
            </a:pPr>
            <a:r>
              <a:rPr lang="en-US" sz="4800" b="0">
                <a:latin typeface="Times New Roman" pitchFamily="18" charset="0"/>
              </a:rPr>
              <a:t>Nothing seems important – </a:t>
            </a:r>
            <a:br>
              <a:rPr lang="en-US" sz="4800" b="0">
                <a:latin typeface="Times New Roman" pitchFamily="18" charset="0"/>
              </a:rPr>
            </a:br>
            <a:r>
              <a:rPr lang="en-US" sz="4800" b="0">
                <a:latin typeface="Times New Roman" pitchFamily="18" charset="0"/>
              </a:rPr>
              <a:t>People are bored and discouraged</a:t>
            </a:r>
          </a:p>
          <a:p>
            <a:pPr>
              <a:lnSpc>
                <a:spcPct val="75000"/>
              </a:lnSpc>
              <a:spcBef>
                <a:spcPct val="10000"/>
              </a:spcBef>
            </a:pPr>
            <a:r>
              <a:rPr lang="en-US" sz="4800" b="0">
                <a:latin typeface="Times New Roman" pitchFamily="18" charset="0"/>
              </a:rPr>
              <a:t>Great danger of quitting</a:t>
            </a:r>
          </a:p>
          <a:p>
            <a:pPr>
              <a:lnSpc>
                <a:spcPct val="75000"/>
              </a:lnSpc>
              <a:spcBef>
                <a:spcPct val="10000"/>
              </a:spcBef>
            </a:pPr>
            <a:r>
              <a:rPr lang="en-US" sz="4800" b="0">
                <a:latin typeface="Times New Roman" pitchFamily="18" charset="0"/>
              </a:rPr>
              <a:t>Spiritual depression increases temptation</a:t>
            </a:r>
          </a:p>
        </p:txBody>
      </p:sp>
      <p:sp>
        <p:nvSpPr>
          <p:cNvPr id="63492" name="Rectangle 4"/>
          <p:cNvSpPr>
            <a:spLocks noChangeArrowheads="1"/>
          </p:cNvSpPr>
          <p:nvPr/>
        </p:nvSpPr>
        <p:spPr bwMode="auto">
          <a:xfrm>
            <a:off x="0" y="0"/>
            <a:ext cx="44958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Patience</a:t>
            </a:r>
          </a:p>
          <a:p>
            <a:pPr>
              <a:lnSpc>
                <a:spcPct val="75000"/>
              </a:lnSpc>
              <a:spcBef>
                <a:spcPct val="10000"/>
              </a:spcBef>
            </a:pPr>
            <a:r>
              <a:rPr lang="en-US" sz="4800" b="0">
                <a:latin typeface="Times New Roman" pitchFamily="18" charset="0"/>
              </a:rPr>
              <a:t>Makes people feel secure, but challenged and motivated</a:t>
            </a:r>
          </a:p>
          <a:p>
            <a:pPr>
              <a:lnSpc>
                <a:spcPct val="75000"/>
              </a:lnSpc>
              <a:spcBef>
                <a:spcPct val="10000"/>
              </a:spcBef>
            </a:pPr>
            <a:r>
              <a:rPr lang="en-US" sz="4800" b="0">
                <a:latin typeface="Times New Roman" pitchFamily="18" charset="0"/>
              </a:rPr>
              <a:t>Workers able to go the long haul</a:t>
            </a:r>
          </a:p>
          <a:p>
            <a:pPr>
              <a:lnSpc>
                <a:spcPct val="75000"/>
              </a:lnSpc>
              <a:spcBef>
                <a:spcPct val="10000"/>
              </a:spcBef>
            </a:pPr>
            <a:r>
              <a:rPr lang="en-US" sz="4800" b="0">
                <a:latin typeface="Times New Roman" pitchFamily="18" charset="0"/>
              </a:rPr>
              <a:t>People are gratified by gradual but real progress</a:t>
            </a:r>
          </a:p>
        </p:txBody>
      </p:sp>
      <p:sp>
        <p:nvSpPr>
          <p:cNvPr id="63493" name="Line 5"/>
          <p:cNvSpPr>
            <a:spLocks noChangeShapeType="1"/>
          </p:cNvSpPr>
          <p:nvPr/>
        </p:nvSpPr>
        <p:spPr bwMode="auto">
          <a:xfrm>
            <a:off x="0" y="6096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4515" name="Rectangle 3"/>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Softness</a:t>
            </a:r>
          </a:p>
          <a:p>
            <a:pPr>
              <a:lnSpc>
                <a:spcPct val="75000"/>
              </a:lnSpc>
              <a:spcBef>
                <a:spcPct val="10000"/>
              </a:spcBef>
            </a:pPr>
            <a:r>
              <a:rPr lang="en-US" sz="4800" b="0">
                <a:latin typeface="Times New Roman" pitchFamily="18" charset="0"/>
              </a:rPr>
              <a:t>Nothing seems important – </a:t>
            </a:r>
            <a:br>
              <a:rPr lang="en-US" sz="4800" b="0">
                <a:latin typeface="Times New Roman" pitchFamily="18" charset="0"/>
              </a:rPr>
            </a:br>
            <a:r>
              <a:rPr lang="en-US" sz="4800" b="0">
                <a:latin typeface="Times New Roman" pitchFamily="18" charset="0"/>
              </a:rPr>
              <a:t>People are bored and discouraged</a:t>
            </a:r>
          </a:p>
          <a:p>
            <a:pPr>
              <a:lnSpc>
                <a:spcPct val="75000"/>
              </a:lnSpc>
              <a:spcBef>
                <a:spcPct val="10000"/>
              </a:spcBef>
            </a:pPr>
            <a:r>
              <a:rPr lang="en-US" sz="4800" b="0">
                <a:latin typeface="Times New Roman" pitchFamily="18" charset="0"/>
              </a:rPr>
              <a:t>Great danger of quitting</a:t>
            </a:r>
          </a:p>
          <a:p>
            <a:pPr>
              <a:lnSpc>
                <a:spcPct val="75000"/>
              </a:lnSpc>
              <a:spcBef>
                <a:spcPct val="10000"/>
              </a:spcBef>
            </a:pPr>
            <a:r>
              <a:rPr lang="en-US" sz="4800" b="0">
                <a:latin typeface="Times New Roman" pitchFamily="18" charset="0"/>
              </a:rPr>
              <a:t>Spiritual depression increases temptation</a:t>
            </a:r>
          </a:p>
        </p:txBody>
      </p:sp>
      <p:sp>
        <p:nvSpPr>
          <p:cNvPr id="64516" name="Rectangle 4"/>
          <p:cNvSpPr>
            <a:spLocks noChangeArrowheads="1"/>
          </p:cNvSpPr>
          <p:nvPr/>
        </p:nvSpPr>
        <p:spPr bwMode="auto">
          <a:xfrm>
            <a:off x="0" y="0"/>
            <a:ext cx="44958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Patience</a:t>
            </a:r>
          </a:p>
          <a:p>
            <a:pPr>
              <a:lnSpc>
                <a:spcPct val="75000"/>
              </a:lnSpc>
              <a:spcBef>
                <a:spcPct val="10000"/>
              </a:spcBef>
            </a:pPr>
            <a:r>
              <a:rPr lang="en-US" sz="4800" b="0">
                <a:latin typeface="Times New Roman" pitchFamily="18" charset="0"/>
              </a:rPr>
              <a:t>Makes people feel secure, but challenged and motivated</a:t>
            </a:r>
          </a:p>
          <a:p>
            <a:pPr>
              <a:lnSpc>
                <a:spcPct val="75000"/>
              </a:lnSpc>
              <a:spcBef>
                <a:spcPct val="10000"/>
              </a:spcBef>
            </a:pPr>
            <a:r>
              <a:rPr lang="en-US" sz="4800" b="0">
                <a:latin typeface="Times New Roman" pitchFamily="18" charset="0"/>
              </a:rPr>
              <a:t>Workers able to go the long haul</a:t>
            </a:r>
          </a:p>
          <a:p>
            <a:pPr>
              <a:lnSpc>
                <a:spcPct val="75000"/>
              </a:lnSpc>
              <a:spcBef>
                <a:spcPct val="10000"/>
              </a:spcBef>
            </a:pPr>
            <a:r>
              <a:rPr lang="en-US" sz="4800" b="0">
                <a:latin typeface="Times New Roman" pitchFamily="18" charset="0"/>
              </a:rPr>
              <a:t>People are gratified by gradual but real progress</a:t>
            </a:r>
          </a:p>
        </p:txBody>
      </p:sp>
      <p:sp>
        <p:nvSpPr>
          <p:cNvPr id="64517" name="Line 5"/>
          <p:cNvSpPr>
            <a:spLocks noChangeShapeType="1"/>
          </p:cNvSpPr>
          <p:nvPr/>
        </p:nvSpPr>
        <p:spPr bwMode="auto">
          <a:xfrm>
            <a:off x="0" y="609600"/>
            <a:ext cx="9144000" cy="0"/>
          </a:xfrm>
          <a:prstGeom prst="line">
            <a:avLst/>
          </a:prstGeom>
          <a:noFill/>
          <a:ln w="28575">
            <a:solidFill>
              <a:schemeClr val="tx1"/>
            </a:solidFill>
            <a:round/>
            <a:headEnd type="none" w="sm" len="sm"/>
            <a:tailEnd/>
          </a:ln>
        </p:spPr>
        <p:txBody>
          <a:bodyPr wrap="none" anchor="ctr"/>
          <a:lstStyle/>
          <a:p>
            <a:endParaRPr lang="en-US"/>
          </a:p>
        </p:txBody>
      </p:sp>
      <p:sp>
        <p:nvSpPr>
          <p:cNvPr id="64518" name="Rectangle 6"/>
          <p:cNvSpPr>
            <a:spLocks noChangeArrowheads="1"/>
          </p:cNvSpPr>
          <p:nvPr/>
        </p:nvSpPr>
        <p:spPr bwMode="auto">
          <a:xfrm>
            <a:off x="152400" y="2819400"/>
            <a:ext cx="8534400" cy="1676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600" b="0">
                <a:latin typeface="Times New Roman" pitchFamily="18" charset="0"/>
              </a:rPr>
              <a:t>Key issue in discerning here = </a:t>
            </a:r>
            <a:r>
              <a:rPr lang="en-US" sz="6600" b="0" u="sng">
                <a:latin typeface="Times New Roman" pitchFamily="18" charset="0"/>
              </a:rPr>
              <a:t>Effort</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619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7619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Brothers and sisters, we urge you to warn those who are lazy. encourage ﻿﻿the fainthearted, help ﻿﻿the weak, </a:t>
            </a:r>
            <a:r>
              <a:rPr lang="en-US" sz="4800" u="sng" smtClean="0"/>
              <a:t>be patient with everyone</a:t>
            </a:r>
            <a:r>
              <a:rPr lang="en-US" sz="4800" smtClean="0"/>
              <a:t>.</a:t>
            </a:r>
          </a:p>
        </p:txBody>
      </p:sp>
      <p:sp>
        <p:nvSpPr>
          <p:cNvPr id="776196" name="Rectangle 4"/>
          <p:cNvSpPr>
            <a:spLocks noChangeArrowheads="1"/>
          </p:cNvSpPr>
          <p:nvPr/>
        </p:nvSpPr>
        <p:spPr bwMode="auto">
          <a:xfrm>
            <a:off x="152400" y="4953000"/>
            <a:ext cx="3810000" cy="685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5. Patience</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721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7721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15 Make sure that nobody pays back wrong for wrong, but always try to be kind to each other and to everyone else. </a:t>
            </a:r>
          </a:p>
        </p:txBody>
      </p:sp>
      <p:sp>
        <p:nvSpPr>
          <p:cNvPr id="777220" name="Rectangle 4"/>
          <p:cNvSpPr>
            <a:spLocks noChangeArrowheads="1"/>
          </p:cNvSpPr>
          <p:nvPr/>
        </p:nvSpPr>
        <p:spPr bwMode="auto">
          <a:xfrm>
            <a:off x="228600" y="4953000"/>
            <a:ext cx="60198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6. Practicing grace</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228600" y="4953000"/>
            <a:ext cx="60198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6. Practicing grace</a:t>
            </a:r>
          </a:p>
        </p:txBody>
      </p:sp>
      <p:sp>
        <p:nvSpPr>
          <p:cNvPr id="76697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697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15 Make sure that nobody pays back wrong for wrong, but always try to be kind to each other and to everyone else. </a:t>
            </a:r>
          </a:p>
        </p:txBody>
      </p:sp>
      <p:sp>
        <p:nvSpPr>
          <p:cNvPr id="766981" name="Rectangle 5"/>
          <p:cNvSpPr>
            <a:spLocks noChangeArrowheads="1"/>
          </p:cNvSpPr>
          <p:nvPr/>
        </p:nvSpPr>
        <p:spPr bwMode="auto">
          <a:xfrm>
            <a:off x="2514600" y="2286000"/>
            <a:ext cx="61722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400" b="0" dirty="0" smtClean="0">
                <a:effectLst>
                  <a:outerShdw blurRad="38100" dist="38100" dir="2700000" algn="tl">
                    <a:srgbClr val="000000"/>
                  </a:outerShdw>
                </a:effectLst>
                <a:latin typeface="Times New Roman" pitchFamily="18" charset="0"/>
              </a:rPr>
              <a:t>1Cor</a:t>
            </a:r>
            <a:r>
              <a:rPr lang="en-US" sz="4400" b="0" dirty="0">
                <a:effectLst>
                  <a:outerShdw blurRad="38100" dist="38100" dir="2700000" algn="tl">
                    <a:srgbClr val="000000"/>
                  </a:outerShdw>
                </a:effectLst>
                <a:latin typeface="Times New Roman" pitchFamily="18" charset="0"/>
              </a:rPr>
              <a:t>. </a:t>
            </a:r>
            <a:r>
              <a:rPr lang="en-US" sz="4400" b="0" dirty="0" smtClean="0">
                <a:effectLst>
                  <a:outerShdw blurRad="38100" dist="38100" dir="2700000" algn="tl">
                    <a:srgbClr val="000000"/>
                  </a:outerShdw>
                </a:effectLst>
                <a:latin typeface="Times New Roman" pitchFamily="18" charset="0"/>
              </a:rPr>
              <a:t>12:24 that there should be no division in the body, but that its parts should have equal concern for each other.</a:t>
            </a:r>
            <a:endParaRPr lang="en-US" sz="44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228600" y="4953000"/>
            <a:ext cx="60198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6000" b="0">
                <a:effectLst>
                  <a:outerShdw blurRad="38100" dist="38100" dir="2700000" algn="tl">
                    <a:srgbClr val="000000"/>
                  </a:outerShdw>
                </a:effectLst>
                <a:latin typeface="Times New Roman" pitchFamily="18" charset="0"/>
              </a:rPr>
              <a:t>6. Practicing grace</a:t>
            </a:r>
          </a:p>
        </p:txBody>
      </p:sp>
      <p:sp>
        <p:nvSpPr>
          <p:cNvPr id="76697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6697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15 Make sure that nobody pays back wrong for wrong, but always try to be kind to each other and to everyone else. </a:t>
            </a:r>
          </a:p>
        </p:txBody>
      </p:sp>
      <p:sp>
        <p:nvSpPr>
          <p:cNvPr id="766981" name="Rectangle 5"/>
          <p:cNvSpPr>
            <a:spLocks noChangeArrowheads="1"/>
          </p:cNvSpPr>
          <p:nvPr/>
        </p:nvSpPr>
        <p:spPr bwMode="auto">
          <a:xfrm>
            <a:off x="2514600" y="2286000"/>
            <a:ext cx="61722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4400" b="0" dirty="0" smtClean="0">
                <a:effectLst>
                  <a:outerShdw blurRad="38100" dist="38100" dir="2700000" algn="tl">
                    <a:srgbClr val="000000"/>
                  </a:outerShdw>
                </a:effectLst>
                <a:latin typeface="Times New Roman" pitchFamily="18" charset="0"/>
              </a:rPr>
              <a:t>1Cor</a:t>
            </a:r>
            <a:r>
              <a:rPr lang="en-US" sz="4400" b="0" dirty="0">
                <a:effectLst>
                  <a:outerShdw blurRad="38100" dist="38100" dir="2700000" algn="tl">
                    <a:srgbClr val="000000"/>
                  </a:outerShdw>
                </a:effectLst>
                <a:latin typeface="Times New Roman" pitchFamily="18" charset="0"/>
              </a:rPr>
              <a:t>. </a:t>
            </a:r>
            <a:r>
              <a:rPr lang="en-US" sz="4400" b="0" dirty="0" smtClean="0">
                <a:effectLst>
                  <a:outerShdw blurRad="38100" dist="38100" dir="2700000" algn="tl">
                    <a:srgbClr val="000000"/>
                  </a:outerShdw>
                </a:effectLst>
                <a:latin typeface="Times New Roman" pitchFamily="18" charset="0"/>
              </a:rPr>
              <a:t>12:24 that there should be no division in the body, but that its parts should have equal concern for each other.</a:t>
            </a:r>
            <a:endParaRPr lang="en-US" sz="4400" b="0" dirty="0">
              <a:effectLst>
                <a:outerShdw blurRad="38100" dist="38100" dir="2700000" algn="tl">
                  <a:srgbClr val="000000"/>
                </a:outerShdw>
              </a:effectLst>
              <a:latin typeface="Times New Roman" pitchFamily="18" charset="0"/>
            </a:endParaRPr>
          </a:p>
        </p:txBody>
      </p:sp>
      <p:sp>
        <p:nvSpPr>
          <p:cNvPr id="6" name="Rectangle 4"/>
          <p:cNvSpPr>
            <a:spLocks noChangeArrowheads="1"/>
          </p:cNvSpPr>
          <p:nvPr/>
        </p:nvSpPr>
        <p:spPr bwMode="auto">
          <a:xfrm>
            <a:off x="381000" y="1981200"/>
            <a:ext cx="81534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10000"/>
              </a:spcBef>
              <a:defRPr/>
            </a:pPr>
            <a:r>
              <a:rPr lang="en-US" sz="13800" b="0" dirty="0" smtClean="0">
                <a:effectLst>
                  <a:outerShdw blurRad="38100" dist="38100" dir="2700000" algn="tl">
                    <a:srgbClr val="000000"/>
                  </a:outerShdw>
                </a:effectLst>
                <a:latin typeface="Times New Roman" pitchFamily="18" charset="0"/>
              </a:rPr>
              <a:t>Five more to go!</a:t>
            </a:r>
            <a:endParaRPr lang="en-US" sz="138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587779" name="Rectangle 3"/>
          <p:cNvSpPr>
            <a:spLocks noGrp="1" noChangeArrowheads="1"/>
          </p:cNvSpPr>
          <p:nvPr>
            <p:ph type="body" idx="1"/>
          </p:nvPr>
        </p:nvSpPr>
        <p:spPr>
          <a:xfrm>
            <a:off x="0" y="1828800"/>
            <a:ext cx="9144000" cy="4876800"/>
          </a:xfrm>
        </p:spPr>
        <p:txBody>
          <a:bodyPr lIns="90488" tIns="44450" rIns="90488" bIns="44450"/>
          <a:lstStyle/>
          <a:p>
            <a:pPr>
              <a:spcBef>
                <a:spcPct val="5000"/>
              </a:spcBef>
              <a:buFont typeface="Wingdings" pitchFamily="2" charset="2"/>
              <a:buNone/>
              <a:defRPr/>
            </a:pPr>
            <a:r>
              <a:rPr lang="en-US" sz="6000" dirty="0" smtClean="0"/>
              <a:t>5:11 Therefore encourage one another and </a:t>
            </a:r>
            <a:r>
              <a:rPr lang="en-US" sz="6000" u="sng" dirty="0" smtClean="0"/>
              <a:t>build each other up</a:t>
            </a:r>
            <a:r>
              <a:rPr lang="en-US" sz="6000" dirty="0" smtClean="0"/>
              <a:t>, just as in fact you are doing. </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5776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15 Make sure that nobody pays back wrong for wrong, but always try to be kind to each other and to everyone else. </a:t>
            </a:r>
          </a:p>
        </p:txBody>
      </p:sp>
      <p:sp>
        <p:nvSpPr>
          <p:cNvPr id="75780"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600" b="0" dirty="0" smtClean="0">
                <a:latin typeface="Times New Roman" pitchFamily="18" charset="0"/>
              </a:rPr>
              <a:t>Summary:</a:t>
            </a:r>
          </a:p>
          <a:p>
            <a:pPr>
              <a:lnSpc>
                <a:spcPct val="77000"/>
              </a:lnSpc>
              <a:spcBef>
                <a:spcPct val="10000"/>
              </a:spcBef>
            </a:pPr>
            <a:r>
              <a:rPr lang="en-US" sz="5400" b="0" dirty="0" smtClean="0">
                <a:latin typeface="Times New Roman" pitchFamily="18" charset="0"/>
              </a:rPr>
              <a:t>A </a:t>
            </a:r>
            <a:r>
              <a:rPr lang="en-US" sz="5400" b="0" dirty="0">
                <a:latin typeface="Times New Roman" pitchFamily="18" charset="0"/>
              </a:rPr>
              <a:t>community that admonishes, helps, encourages, and is gracious:</a:t>
            </a:r>
          </a:p>
          <a:p>
            <a:pPr>
              <a:lnSpc>
                <a:spcPct val="77000"/>
              </a:lnSpc>
              <a:spcBef>
                <a:spcPct val="10000"/>
              </a:spcBef>
            </a:pPr>
            <a:r>
              <a:rPr lang="en-US" sz="5400" b="0" dirty="0">
                <a:latin typeface="Times New Roman" pitchFamily="18" charset="0"/>
              </a:rPr>
              <a:t> - People growing spiritually</a:t>
            </a:r>
          </a:p>
          <a:p>
            <a:pPr>
              <a:lnSpc>
                <a:spcPct val="77000"/>
              </a:lnSpc>
              <a:spcBef>
                <a:spcPct val="10000"/>
              </a:spcBef>
            </a:pPr>
            <a:r>
              <a:rPr lang="en-US" sz="5400" b="0" dirty="0">
                <a:latin typeface="Times New Roman" pitchFamily="18" charset="0"/>
              </a:rPr>
              <a:t> - Growing sense of belonging</a:t>
            </a:r>
          </a:p>
          <a:p>
            <a:pPr>
              <a:lnSpc>
                <a:spcPct val="77000"/>
              </a:lnSpc>
              <a:spcBef>
                <a:spcPct val="10000"/>
              </a:spcBef>
            </a:pPr>
            <a:r>
              <a:rPr lang="en-US" sz="5400" b="0" dirty="0">
                <a:latin typeface="Times New Roman" pitchFamily="18" charset="0"/>
              </a:rPr>
              <a:t> - Extraordinary inclusion</a:t>
            </a:r>
          </a:p>
          <a:p>
            <a:pPr>
              <a:lnSpc>
                <a:spcPct val="77000"/>
              </a:lnSpc>
              <a:spcBef>
                <a:spcPct val="10000"/>
              </a:spcBef>
            </a:pPr>
            <a:r>
              <a:rPr lang="en-US" sz="5400" b="0" dirty="0">
                <a:latin typeface="Times New Roman" pitchFamily="18" charset="0"/>
              </a:rPr>
              <a:t> - Even visitors envy the </a:t>
            </a:r>
            <a:br>
              <a:rPr lang="en-US" sz="5400" b="0" dirty="0">
                <a:latin typeface="Times New Roman" pitchFamily="18" charset="0"/>
              </a:rPr>
            </a:br>
            <a:r>
              <a:rPr lang="en-US" sz="5400" b="0" dirty="0">
                <a:latin typeface="Times New Roman" pitchFamily="18" charset="0"/>
              </a:rPr>
              <a:t>    relational reality</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5780">
                                            <p:txEl>
                                              <p:pRg st="1" end="1"/>
                                            </p:txEl>
                                          </p:spTgt>
                                        </p:tgtEl>
                                        <p:attrNameLst>
                                          <p:attrName>style.visibility</p:attrName>
                                        </p:attrNameLst>
                                      </p:cBhvr>
                                      <p:to>
                                        <p:strVal val="visible"/>
                                      </p:to>
                                    </p:set>
                                    <p:animEffect transition="in" filter="wipe(left)">
                                      <p:cBhvr>
                                        <p:cTn id="7" dur="500"/>
                                        <p:tgtEl>
                                          <p:spTgt spid="7578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5780">
                                            <p:txEl>
                                              <p:pRg st="2" end="2"/>
                                            </p:txEl>
                                          </p:spTgt>
                                        </p:tgtEl>
                                        <p:attrNameLst>
                                          <p:attrName>style.visibility</p:attrName>
                                        </p:attrNameLst>
                                      </p:cBhvr>
                                      <p:to>
                                        <p:strVal val="visible"/>
                                      </p:to>
                                    </p:set>
                                    <p:animEffect transition="in" filter="wipe(left)">
                                      <p:cBhvr>
                                        <p:cTn id="12" dur="500"/>
                                        <p:tgtEl>
                                          <p:spTgt spid="7578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5780">
                                            <p:txEl>
                                              <p:pRg st="3" end="3"/>
                                            </p:txEl>
                                          </p:spTgt>
                                        </p:tgtEl>
                                        <p:attrNameLst>
                                          <p:attrName>style.visibility</p:attrName>
                                        </p:attrNameLst>
                                      </p:cBhvr>
                                      <p:to>
                                        <p:strVal val="visible"/>
                                      </p:to>
                                    </p:set>
                                    <p:animEffect transition="in" filter="wipe(left)">
                                      <p:cBhvr>
                                        <p:cTn id="17" dur="500"/>
                                        <p:tgtEl>
                                          <p:spTgt spid="7578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5780">
                                            <p:txEl>
                                              <p:pRg st="4" end="4"/>
                                            </p:txEl>
                                          </p:spTgt>
                                        </p:tgtEl>
                                        <p:attrNameLst>
                                          <p:attrName>style.visibility</p:attrName>
                                        </p:attrNameLst>
                                      </p:cBhvr>
                                      <p:to>
                                        <p:strVal val="visible"/>
                                      </p:to>
                                    </p:set>
                                    <p:animEffect transition="in" filter="wipe(left)">
                                      <p:cBhvr>
                                        <p:cTn id="22" dur="500"/>
                                        <p:tgtEl>
                                          <p:spTgt spid="7578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5780">
                                            <p:txEl>
                                              <p:pRg st="5" end="5"/>
                                            </p:txEl>
                                          </p:spTgt>
                                        </p:tgtEl>
                                        <p:attrNameLst>
                                          <p:attrName>style.visibility</p:attrName>
                                        </p:attrNameLst>
                                      </p:cBhvr>
                                      <p:to>
                                        <p:strVal val="visible"/>
                                      </p:to>
                                    </p:set>
                                    <p:animEffect transition="in" filter="wipe(left)">
                                      <p:cBhvr>
                                        <p:cTn id="27" dur="500"/>
                                        <p:tgtEl>
                                          <p:spTgt spid="7578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379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73795" name="Rectangle 3"/>
          <p:cNvSpPr>
            <a:spLocks noGrp="1" noChangeArrowheads="1"/>
          </p:cNvSpPr>
          <p:nvPr>
            <p:ph type="body" idx="1"/>
          </p:nvPr>
        </p:nvSpPr>
        <p:spPr>
          <a:xfrm>
            <a:off x="609600" y="2362200"/>
            <a:ext cx="8305800" cy="4343400"/>
          </a:xfrm>
        </p:spPr>
        <p:txBody>
          <a:bodyPr lIns="90488" tIns="44450" rIns="90488" bIns="44450"/>
          <a:lstStyle/>
          <a:p>
            <a:pPr>
              <a:lnSpc>
                <a:spcPct val="75000"/>
              </a:lnSpc>
              <a:spcBef>
                <a:spcPct val="10000"/>
              </a:spcBef>
              <a:defRPr/>
            </a:pPr>
            <a:r>
              <a:rPr lang="en-US" sz="6600" dirty="0" smtClean="0">
                <a:latin typeface="Times New Roman" pitchFamily="18" charset="0"/>
              </a:rPr>
              <a:t>11 Imperatives for effective body building</a:t>
            </a:r>
            <a:endParaRPr lang="en-US" sz="66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4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7584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5:14 </a:t>
            </a:r>
            <a:r>
              <a:rPr lang="en-US" sz="4800" u="sng" dirty="0" smtClean="0"/>
              <a:t>Brothers and sisters</a:t>
            </a:r>
            <a:r>
              <a:rPr lang="en-US" sz="4800" dirty="0" smtClean="0"/>
              <a:t>, we urge you to warn those who are lazy. encourage ﻿﻿the fainthearted, help ﻿﻿the weak, be patient with everyone.</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4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7584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5:14 </a:t>
            </a:r>
            <a:r>
              <a:rPr lang="en-US" sz="4800" u="sng" dirty="0" smtClean="0"/>
              <a:t>Brothers and sisters</a:t>
            </a:r>
            <a:r>
              <a:rPr lang="en-US" sz="4800" dirty="0" smtClean="0"/>
              <a:t>, we urge you to warn those who are lazy. encourage ﻿﻿the fainthearted, help ﻿﻿the weak, be patient with everyone.</a:t>
            </a:r>
          </a:p>
        </p:txBody>
      </p:sp>
      <p:sp>
        <p:nvSpPr>
          <p:cNvPr id="8196" name="AutoShape 7"/>
          <p:cNvSpPr>
            <a:spLocks noChangeArrowheads="1"/>
          </p:cNvSpPr>
          <p:nvPr/>
        </p:nvSpPr>
        <p:spPr bwMode="auto">
          <a:xfrm rot="2296227">
            <a:off x="2125663" y="1373063"/>
            <a:ext cx="228600" cy="4191000"/>
          </a:xfrm>
          <a:prstGeom prst="upArrow">
            <a:avLst>
              <a:gd name="adj1" fmla="val 50000"/>
              <a:gd name="adj2" fmla="val 458333"/>
            </a:avLst>
          </a:prstGeom>
          <a:solidFill>
            <a:schemeClr val="bg1"/>
          </a:solidFill>
          <a:ln w="19050">
            <a:solidFill>
              <a:schemeClr val="tx1"/>
            </a:solidFill>
            <a:miter lim="800000"/>
            <a:headEnd type="none" w="sm" len="sm"/>
            <a:tailEnd/>
          </a:ln>
        </p:spPr>
        <p:txBody>
          <a:bodyPr wrap="none" anchor="ctr"/>
          <a:lstStyle/>
          <a:p>
            <a:endParaRPr lang="en-US"/>
          </a:p>
        </p:txBody>
      </p:sp>
      <p:sp>
        <p:nvSpPr>
          <p:cNvPr id="675844" name="Rectangle 4"/>
          <p:cNvSpPr>
            <a:spLocks noChangeArrowheads="1"/>
          </p:cNvSpPr>
          <p:nvPr/>
        </p:nvSpPr>
        <p:spPr bwMode="auto">
          <a:xfrm>
            <a:off x="152400" y="4884613"/>
            <a:ext cx="4800600" cy="1295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5400" b="0">
                <a:effectLst>
                  <a:outerShdw blurRad="38100" dist="38100" dir="2700000" algn="tl">
                    <a:srgbClr val="000000"/>
                  </a:outerShdw>
                </a:effectLst>
                <a:latin typeface="Times New Roman" pitchFamily="18" charset="0"/>
              </a:rPr>
              <a:t>Not just leaders, but all believers</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2806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5:14 </a:t>
            </a:r>
            <a:r>
              <a:rPr lang="en-US" sz="4800" u="sng" smtClean="0"/>
              <a:t>Brothers and sisters</a:t>
            </a:r>
            <a:r>
              <a:rPr lang="en-US" sz="4800" smtClean="0"/>
              <a:t>, we urge you to warn those who are lazy. encourage ﻿﻿the fainthearted, help ﻿﻿the weak, be patient with everyone.</a:t>
            </a:r>
          </a:p>
        </p:txBody>
      </p:sp>
      <p:sp>
        <p:nvSpPr>
          <p:cNvPr id="6" name="AutoShape 7"/>
          <p:cNvSpPr>
            <a:spLocks noChangeArrowheads="1"/>
          </p:cNvSpPr>
          <p:nvPr/>
        </p:nvSpPr>
        <p:spPr bwMode="auto">
          <a:xfrm rot="2296227">
            <a:off x="2125663" y="1373063"/>
            <a:ext cx="228600" cy="4191000"/>
          </a:xfrm>
          <a:prstGeom prst="upArrow">
            <a:avLst>
              <a:gd name="adj1" fmla="val 50000"/>
              <a:gd name="adj2" fmla="val 458333"/>
            </a:avLst>
          </a:prstGeom>
          <a:solidFill>
            <a:schemeClr val="bg1"/>
          </a:solidFill>
          <a:ln w="19050">
            <a:solidFill>
              <a:schemeClr val="tx1"/>
            </a:solidFill>
            <a:miter lim="800000"/>
            <a:headEnd type="none" w="sm" len="sm"/>
            <a:tailEnd/>
          </a:ln>
        </p:spPr>
        <p:txBody>
          <a:bodyPr wrap="none" anchor="ctr"/>
          <a:lstStyle/>
          <a:p>
            <a:endParaRPr lang="en-US"/>
          </a:p>
        </p:txBody>
      </p:sp>
      <p:sp>
        <p:nvSpPr>
          <p:cNvPr id="728068" name="Rectangle 4"/>
          <p:cNvSpPr>
            <a:spLocks noChangeArrowheads="1"/>
          </p:cNvSpPr>
          <p:nvPr/>
        </p:nvSpPr>
        <p:spPr bwMode="auto">
          <a:xfrm>
            <a:off x="304800" y="4114800"/>
            <a:ext cx="78486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5400" b="0" dirty="0">
                <a:effectLst>
                  <a:outerShdw blurRad="38100" dist="38100" dir="2700000" algn="tl">
                    <a:srgbClr val="000000"/>
                  </a:outerShdw>
                </a:effectLst>
                <a:latin typeface="Times New Roman" pitchFamily="18" charset="0"/>
              </a:rPr>
              <a:t>Taking a personal interest in each others lives, and not being afraid to speak the truth.</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1504</Words>
  <Application>Microsoft Office PowerPoint</Application>
  <PresentationFormat>Letter Paper (8.5x11 in)</PresentationFormat>
  <Paragraphs>229</Paragraphs>
  <Slides>50</Slides>
  <Notes>50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Times New Roman</vt:lpstr>
      <vt:lpstr>Wingdings</vt:lpstr>
      <vt:lpstr>den1</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PowerPoint Presentation</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2023-07-06T15:00:15Z</dcterms:created>
  <dcterms:modified xsi:type="dcterms:W3CDTF">2023-07-06T15:00:21Z</dcterms:modified>
</cp:coreProperties>
</file>