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2"/>
  </p:notesMasterIdLst>
  <p:sldIdLst>
    <p:sldId id="257" r:id="rId2"/>
    <p:sldId id="6030" r:id="rId3"/>
    <p:sldId id="6173" r:id="rId4"/>
    <p:sldId id="6174" r:id="rId5"/>
    <p:sldId id="6175" r:id="rId6"/>
    <p:sldId id="6176" r:id="rId7"/>
    <p:sldId id="6179" r:id="rId8"/>
    <p:sldId id="6180" r:id="rId9"/>
    <p:sldId id="6181" r:id="rId10"/>
    <p:sldId id="6182" r:id="rId11"/>
    <p:sldId id="6183" r:id="rId12"/>
    <p:sldId id="6184" r:id="rId13"/>
    <p:sldId id="6185" r:id="rId14"/>
    <p:sldId id="6186" r:id="rId15"/>
    <p:sldId id="6187" r:id="rId16"/>
    <p:sldId id="6188" r:id="rId17"/>
    <p:sldId id="6189" r:id="rId18"/>
    <p:sldId id="6223" r:id="rId19"/>
    <p:sldId id="6191" r:id="rId20"/>
    <p:sldId id="6192" r:id="rId21"/>
    <p:sldId id="6193" r:id="rId22"/>
    <p:sldId id="6194" r:id="rId23"/>
    <p:sldId id="6195" r:id="rId24"/>
    <p:sldId id="6224" r:id="rId25"/>
    <p:sldId id="6196" r:id="rId26"/>
    <p:sldId id="6225" r:id="rId27"/>
    <p:sldId id="6198" r:id="rId28"/>
    <p:sldId id="6199" r:id="rId29"/>
    <p:sldId id="6200" r:id="rId30"/>
    <p:sldId id="6201" r:id="rId31"/>
    <p:sldId id="6202" r:id="rId32"/>
    <p:sldId id="6203" r:id="rId33"/>
    <p:sldId id="6204" r:id="rId34"/>
    <p:sldId id="6205" r:id="rId35"/>
    <p:sldId id="6206" r:id="rId36"/>
    <p:sldId id="6207" r:id="rId37"/>
    <p:sldId id="6208" r:id="rId38"/>
    <p:sldId id="6209" r:id="rId39"/>
    <p:sldId id="6215" r:id="rId40"/>
    <p:sldId id="6216" r:id="rId41"/>
    <p:sldId id="6218" r:id="rId42"/>
    <p:sldId id="6220" r:id="rId43"/>
    <p:sldId id="6221" r:id="rId44"/>
    <p:sldId id="6222" r:id="rId45"/>
    <p:sldId id="6210" r:id="rId46"/>
    <p:sldId id="6212" r:id="rId47"/>
    <p:sldId id="6213" r:id="rId48"/>
    <p:sldId id="6214" r:id="rId49"/>
    <p:sldId id="6211" r:id="rId50"/>
    <p:sldId id="6171"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7931" autoAdjust="0"/>
    <p:restoredTop sz="78687" autoAdjust="0"/>
  </p:normalViewPr>
  <p:slideViewPr>
    <p:cSldViewPr snapToGrid="0">
      <p:cViewPr varScale="1">
        <p:scale>
          <a:sx n="59" d="100"/>
          <a:sy n="59" d="100"/>
        </p:scale>
        <p:origin x="84" y="204"/>
      </p:cViewPr>
      <p:guideLst/>
    </p:cSldViewPr>
  </p:slideViewPr>
  <p:notesTextViewPr>
    <p:cViewPr>
      <p:scale>
        <a:sx n="1" d="1"/>
        <a:sy n="1" d="1"/>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1/19/2024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71487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251526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002403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875341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831452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0963133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0994653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5337342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256163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7378510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63679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111831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260240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819867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543458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376857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218147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271331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843402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691576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2628147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70669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969507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6583058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620115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6919585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19098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227854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26837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3739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861473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649490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103376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386634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1/19/2024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1/19/2024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1/19/2024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1/19/2024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1/19/2024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1/19/2024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1/19/2024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1/19/2024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1/19/2024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1/19/2024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1/19/2024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1/19/2024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Freeform: Shape 5">
            <a:extLst>
              <a:ext uri="{FF2B5EF4-FFF2-40B4-BE49-F238E27FC236}">
                <a16:creationId xmlns="" xmlns:a16="http://schemas.microsoft.com/office/drawing/2014/main" id="{0A386BDD-4372-86B1-A870-A9E8417930BA}"/>
              </a:ext>
            </a:extLst>
          </p:cNvPr>
          <p:cNvSpPr/>
          <p:nvPr/>
        </p:nvSpPr>
        <p:spPr>
          <a:xfrm>
            <a:off x="4865914" y="-152400"/>
            <a:ext cx="6096000" cy="6858000"/>
          </a:xfrm>
          <a:custGeom>
            <a:avLst/>
            <a:gdLst/>
            <a:ahLst/>
            <a:cxnLst/>
            <a:rect l="l" t="t" r="r" b="b"/>
            <a:pathLst>
              <a:path w="6096000" h="6858000">
                <a:moveTo>
                  <a:pt x="811714" y="4828570"/>
                </a:moveTo>
                <a:cubicBezTo>
                  <a:pt x="872014" y="4828570"/>
                  <a:pt x="902164" y="4854266"/>
                  <a:pt x="902164" y="4905658"/>
                </a:cubicBezTo>
                <a:lnTo>
                  <a:pt x="902164" y="5278766"/>
                </a:lnTo>
                <a:cubicBezTo>
                  <a:pt x="902164" y="5330843"/>
                  <a:pt x="872014" y="5356882"/>
                  <a:pt x="811714" y="5356882"/>
                </a:cubicBezTo>
                <a:close/>
                <a:moveTo>
                  <a:pt x="1716654" y="4505827"/>
                </a:moveTo>
                <a:lnTo>
                  <a:pt x="1763244" y="4945744"/>
                </a:lnTo>
                <a:lnTo>
                  <a:pt x="1672553" y="4945744"/>
                </a:lnTo>
                <a:close/>
                <a:moveTo>
                  <a:pt x="2529572" y="4282784"/>
                </a:moveTo>
                <a:cubicBezTo>
                  <a:pt x="2601521" y="4282784"/>
                  <a:pt x="2637495" y="4308823"/>
                  <a:pt x="2637495" y="4360901"/>
                </a:cubicBezTo>
                <a:lnTo>
                  <a:pt x="2637495" y="4714479"/>
                </a:lnTo>
                <a:cubicBezTo>
                  <a:pt x="2637495" y="4766557"/>
                  <a:pt x="2601521" y="4792595"/>
                  <a:pt x="2529572" y="4792595"/>
                </a:cubicBezTo>
                <a:close/>
                <a:moveTo>
                  <a:pt x="811714" y="4261200"/>
                </a:moveTo>
                <a:cubicBezTo>
                  <a:pt x="872014" y="4261200"/>
                  <a:pt x="902164" y="4286960"/>
                  <a:pt x="902164" y="4338481"/>
                </a:cubicBezTo>
                <a:lnTo>
                  <a:pt x="902164" y="4589917"/>
                </a:lnTo>
                <a:cubicBezTo>
                  <a:pt x="902164" y="4642123"/>
                  <a:pt x="872014" y="4668226"/>
                  <a:pt x="811714" y="4668226"/>
                </a:cubicBezTo>
                <a:close/>
                <a:moveTo>
                  <a:pt x="4927895" y="4072076"/>
                </a:moveTo>
                <a:lnTo>
                  <a:pt x="4927895" y="4264283"/>
                </a:lnTo>
                <a:lnTo>
                  <a:pt x="5108796" y="4264283"/>
                </a:lnTo>
                <a:lnTo>
                  <a:pt x="5108796" y="5546005"/>
                </a:lnTo>
                <a:lnTo>
                  <a:pt x="5432567" y="5546005"/>
                </a:lnTo>
                <a:lnTo>
                  <a:pt x="5432567" y="4264283"/>
                </a:lnTo>
                <a:lnTo>
                  <a:pt x="5613467" y="4264283"/>
                </a:lnTo>
                <a:lnTo>
                  <a:pt x="5613467" y="4072076"/>
                </a:lnTo>
                <a:close/>
                <a:moveTo>
                  <a:pt x="3742409" y="4072076"/>
                </a:moveTo>
                <a:lnTo>
                  <a:pt x="3742409" y="5546005"/>
                </a:lnTo>
                <a:lnTo>
                  <a:pt x="4066180" y="5546005"/>
                </a:lnTo>
                <a:lnTo>
                  <a:pt x="4066180" y="4072076"/>
                </a:lnTo>
                <a:close/>
                <a:moveTo>
                  <a:pt x="3003845" y="4072076"/>
                </a:moveTo>
                <a:lnTo>
                  <a:pt x="3003845" y="4264283"/>
                </a:lnTo>
                <a:lnTo>
                  <a:pt x="3184745" y="4264283"/>
                </a:lnTo>
                <a:lnTo>
                  <a:pt x="3184745" y="5546005"/>
                </a:lnTo>
                <a:lnTo>
                  <a:pt x="3508517" y="5546005"/>
                </a:lnTo>
                <a:lnTo>
                  <a:pt x="3508517" y="4264283"/>
                </a:lnTo>
                <a:lnTo>
                  <a:pt x="3689417" y="4264283"/>
                </a:lnTo>
                <a:lnTo>
                  <a:pt x="3689417" y="4072076"/>
                </a:lnTo>
                <a:close/>
                <a:moveTo>
                  <a:pt x="2214024" y="4072076"/>
                </a:moveTo>
                <a:lnTo>
                  <a:pt x="2214024" y="5546005"/>
                </a:lnTo>
                <a:lnTo>
                  <a:pt x="2529572" y="5546005"/>
                </a:lnTo>
                <a:lnTo>
                  <a:pt x="2529572" y="5003303"/>
                </a:lnTo>
                <a:cubicBezTo>
                  <a:pt x="2704991" y="5006044"/>
                  <a:pt x="2819424" y="4987372"/>
                  <a:pt x="2872871" y="4947286"/>
                </a:cubicBezTo>
                <a:cubicBezTo>
                  <a:pt x="2926319" y="4907200"/>
                  <a:pt x="2953043" y="4838848"/>
                  <a:pt x="2953043" y="4742231"/>
                </a:cubicBezTo>
                <a:lnTo>
                  <a:pt x="2953043" y="4333149"/>
                </a:lnTo>
                <a:cubicBezTo>
                  <a:pt x="2953043" y="4227624"/>
                  <a:pt x="2920324" y="4157730"/>
                  <a:pt x="2854885" y="4123469"/>
                </a:cubicBezTo>
                <a:cubicBezTo>
                  <a:pt x="2789445" y="4089207"/>
                  <a:pt x="2689230" y="4072076"/>
                  <a:pt x="2554240" y="4072076"/>
                </a:cubicBezTo>
                <a:close/>
                <a:moveTo>
                  <a:pt x="1511679" y="4072076"/>
                </a:moveTo>
                <a:lnTo>
                  <a:pt x="1269542" y="5546005"/>
                </a:lnTo>
                <a:lnTo>
                  <a:pt x="1590358" y="5546005"/>
                </a:lnTo>
                <a:lnTo>
                  <a:pt x="1645653" y="5150285"/>
                </a:lnTo>
                <a:lnTo>
                  <a:pt x="1789326" y="5150285"/>
                </a:lnTo>
                <a:lnTo>
                  <a:pt x="1843978" y="5546005"/>
                </a:lnTo>
                <a:lnTo>
                  <a:pt x="2164794" y="5546005"/>
                </a:lnTo>
                <a:lnTo>
                  <a:pt x="1922207" y="4072076"/>
                </a:lnTo>
                <a:close/>
                <a:moveTo>
                  <a:pt x="487943" y="4072076"/>
                </a:moveTo>
                <a:lnTo>
                  <a:pt x="487943" y="5546005"/>
                </a:lnTo>
                <a:lnTo>
                  <a:pt x="895997" y="5546005"/>
                </a:lnTo>
                <a:cubicBezTo>
                  <a:pt x="983707" y="5546005"/>
                  <a:pt x="1059253" y="5521851"/>
                  <a:pt x="1122637" y="5473542"/>
                </a:cubicBezTo>
                <a:cubicBezTo>
                  <a:pt x="1186021" y="5425233"/>
                  <a:pt x="1217713" y="5352428"/>
                  <a:pt x="1217713" y="5255125"/>
                </a:cubicBezTo>
                <a:lnTo>
                  <a:pt x="1217713" y="4969385"/>
                </a:lnTo>
                <a:cubicBezTo>
                  <a:pt x="1217713" y="4860433"/>
                  <a:pt x="1151245" y="4789512"/>
                  <a:pt x="1018311" y="4756621"/>
                </a:cubicBezTo>
                <a:cubicBezTo>
                  <a:pt x="1144393" y="4714137"/>
                  <a:pt x="1207434" y="4641160"/>
                  <a:pt x="1207434" y="4537690"/>
                </a:cubicBezTo>
                <a:lnTo>
                  <a:pt x="1207434" y="4333149"/>
                </a:lnTo>
                <a:cubicBezTo>
                  <a:pt x="1207434" y="4242013"/>
                  <a:pt x="1173858" y="4175717"/>
                  <a:pt x="1106705" y="4134261"/>
                </a:cubicBezTo>
                <a:cubicBezTo>
                  <a:pt x="1039553" y="4092804"/>
                  <a:pt x="960409" y="4072076"/>
                  <a:pt x="869273" y="4072076"/>
                </a:cubicBezTo>
                <a:close/>
                <a:moveTo>
                  <a:pt x="4502202" y="4058714"/>
                </a:moveTo>
                <a:cubicBezTo>
                  <a:pt x="4252415" y="4058714"/>
                  <a:pt x="4127521" y="4154304"/>
                  <a:pt x="4127521" y="4345483"/>
                </a:cubicBezTo>
                <a:lnTo>
                  <a:pt x="4127521" y="4510966"/>
                </a:lnTo>
                <a:cubicBezTo>
                  <a:pt x="4127521" y="4565784"/>
                  <a:pt x="4144309" y="4616149"/>
                  <a:pt x="4177885" y="4662059"/>
                </a:cubicBezTo>
                <a:cubicBezTo>
                  <a:pt x="4211461" y="4707970"/>
                  <a:pt x="4297115" y="4797734"/>
                  <a:pt x="4434846" y="4931354"/>
                </a:cubicBezTo>
                <a:cubicBezTo>
                  <a:pt x="4506109" y="5003303"/>
                  <a:pt x="4541742" y="5066002"/>
                  <a:pt x="4541742" y="5119450"/>
                </a:cubicBezTo>
                <a:lnTo>
                  <a:pt x="4541742" y="5294183"/>
                </a:lnTo>
                <a:cubicBezTo>
                  <a:pt x="4541742" y="5327760"/>
                  <a:pt x="4522047" y="5344548"/>
                  <a:pt x="4482657" y="5344548"/>
                </a:cubicBezTo>
                <a:cubicBezTo>
                  <a:pt x="4441875" y="5344548"/>
                  <a:pt x="4421484" y="5327760"/>
                  <a:pt x="4421484" y="5294183"/>
                </a:cubicBezTo>
                <a:lnTo>
                  <a:pt x="4421484" y="4956023"/>
                </a:lnTo>
                <a:lnTo>
                  <a:pt x="4127521" y="4956023"/>
                </a:lnTo>
                <a:lnTo>
                  <a:pt x="4127521" y="5292128"/>
                </a:lnTo>
                <a:cubicBezTo>
                  <a:pt x="4127521" y="5470287"/>
                  <a:pt x="4248287" y="5559367"/>
                  <a:pt x="4489819" y="5559367"/>
                </a:cubicBezTo>
                <a:cubicBezTo>
                  <a:pt x="4740282" y="5559367"/>
                  <a:pt x="4865513" y="5461379"/>
                  <a:pt x="4865513" y="5265404"/>
                </a:cubicBezTo>
                <a:lnTo>
                  <a:pt x="4865513" y="5077308"/>
                </a:lnTo>
                <a:cubicBezTo>
                  <a:pt x="4865513" y="5012212"/>
                  <a:pt x="4847140" y="4953967"/>
                  <a:pt x="4810395" y="4902575"/>
                </a:cubicBezTo>
                <a:cubicBezTo>
                  <a:pt x="4773649" y="4851182"/>
                  <a:pt x="4687615" y="4760732"/>
                  <a:pt x="4552293" y="4631224"/>
                </a:cubicBezTo>
                <a:cubicBezTo>
                  <a:pt x="4479488" y="4558589"/>
                  <a:pt x="4443085" y="4494863"/>
                  <a:pt x="4443085" y="4440045"/>
                </a:cubicBezTo>
                <a:lnTo>
                  <a:pt x="4436901" y="4344455"/>
                </a:lnTo>
                <a:cubicBezTo>
                  <a:pt x="4436901" y="4287581"/>
                  <a:pt x="4456115" y="4259144"/>
                  <a:pt x="4494541" y="4259144"/>
                </a:cubicBezTo>
                <a:cubicBezTo>
                  <a:pt x="4527379" y="4259144"/>
                  <a:pt x="4543797" y="4273877"/>
                  <a:pt x="4543797" y="4303341"/>
                </a:cubicBezTo>
                <a:lnTo>
                  <a:pt x="4543797" y="4574692"/>
                </a:lnTo>
                <a:lnTo>
                  <a:pt x="4837761" y="4574692"/>
                </a:lnTo>
                <a:lnTo>
                  <a:pt x="4837761" y="4319787"/>
                </a:lnTo>
                <a:cubicBezTo>
                  <a:pt x="4837761" y="4145738"/>
                  <a:pt x="4725908" y="4058714"/>
                  <a:pt x="4502202" y="4058714"/>
                </a:cubicBezTo>
                <a:close/>
                <a:moveTo>
                  <a:pt x="1285564" y="1727550"/>
                </a:moveTo>
                <a:cubicBezTo>
                  <a:pt x="1320511" y="1727550"/>
                  <a:pt x="1337984" y="1742282"/>
                  <a:pt x="1337984" y="1771747"/>
                </a:cubicBezTo>
                <a:lnTo>
                  <a:pt x="1337984" y="2775951"/>
                </a:lnTo>
                <a:cubicBezTo>
                  <a:pt x="1337984" y="2805416"/>
                  <a:pt x="1320511" y="2820148"/>
                  <a:pt x="1285564" y="2820148"/>
                </a:cubicBezTo>
                <a:cubicBezTo>
                  <a:pt x="1249247" y="2820148"/>
                  <a:pt x="1231088" y="2805416"/>
                  <a:pt x="1231088" y="2775951"/>
                </a:cubicBezTo>
                <a:lnTo>
                  <a:pt x="1231088" y="1771747"/>
                </a:lnTo>
                <a:cubicBezTo>
                  <a:pt x="1231088" y="1742282"/>
                  <a:pt x="1249247" y="1727550"/>
                  <a:pt x="1285564" y="1727550"/>
                </a:cubicBezTo>
                <a:close/>
                <a:moveTo>
                  <a:pt x="5328699" y="1538427"/>
                </a:moveTo>
                <a:lnTo>
                  <a:pt x="5328699" y="3012355"/>
                </a:lnTo>
                <a:lnTo>
                  <a:pt x="5961851" y="3012355"/>
                </a:lnTo>
                <a:lnTo>
                  <a:pt x="5961851" y="2823232"/>
                </a:lnTo>
                <a:lnTo>
                  <a:pt x="5652469" y="2823232"/>
                </a:lnTo>
                <a:lnTo>
                  <a:pt x="5652469" y="2305199"/>
                </a:lnTo>
                <a:lnTo>
                  <a:pt x="5927932" y="2305199"/>
                </a:lnTo>
                <a:lnTo>
                  <a:pt x="5927932" y="2126353"/>
                </a:lnTo>
                <a:lnTo>
                  <a:pt x="5652469" y="2126353"/>
                </a:lnTo>
                <a:lnTo>
                  <a:pt x="5652469" y="1727550"/>
                </a:lnTo>
                <a:lnTo>
                  <a:pt x="5957739" y="1727550"/>
                </a:lnTo>
                <a:lnTo>
                  <a:pt x="5957739" y="1538427"/>
                </a:lnTo>
                <a:close/>
                <a:moveTo>
                  <a:pt x="4523459" y="1538427"/>
                </a:moveTo>
                <a:lnTo>
                  <a:pt x="4523459" y="3012355"/>
                </a:lnTo>
                <a:lnTo>
                  <a:pt x="4847230" y="3012355"/>
                </a:lnTo>
                <a:lnTo>
                  <a:pt x="4847230" y="2305199"/>
                </a:lnTo>
                <a:lnTo>
                  <a:pt x="4937681" y="2305199"/>
                </a:lnTo>
                <a:lnTo>
                  <a:pt x="4937681" y="3012355"/>
                </a:lnTo>
                <a:lnTo>
                  <a:pt x="5261451" y="3012355"/>
                </a:lnTo>
                <a:lnTo>
                  <a:pt x="5261451" y="1538427"/>
                </a:lnTo>
                <a:lnTo>
                  <a:pt x="4937681" y="1538427"/>
                </a:lnTo>
                <a:lnTo>
                  <a:pt x="4937681" y="2126353"/>
                </a:lnTo>
                <a:lnTo>
                  <a:pt x="4847230" y="2126353"/>
                </a:lnTo>
                <a:lnTo>
                  <a:pt x="4847230" y="1538427"/>
                </a:lnTo>
                <a:close/>
                <a:moveTo>
                  <a:pt x="3784895" y="1538427"/>
                </a:moveTo>
                <a:lnTo>
                  <a:pt x="3784895" y="1730634"/>
                </a:lnTo>
                <a:lnTo>
                  <a:pt x="3965795" y="1730634"/>
                </a:lnTo>
                <a:lnTo>
                  <a:pt x="3965795" y="3012355"/>
                </a:lnTo>
                <a:lnTo>
                  <a:pt x="4289567" y="3012355"/>
                </a:lnTo>
                <a:lnTo>
                  <a:pt x="4289567" y="1730634"/>
                </a:lnTo>
                <a:lnTo>
                  <a:pt x="4470467" y="1730634"/>
                </a:lnTo>
                <a:lnTo>
                  <a:pt x="4470467" y="1538427"/>
                </a:lnTo>
                <a:close/>
                <a:moveTo>
                  <a:pt x="2518824" y="1538427"/>
                </a:moveTo>
                <a:lnTo>
                  <a:pt x="2518824" y="3012355"/>
                </a:lnTo>
                <a:lnTo>
                  <a:pt x="2789147" y="3012355"/>
                </a:lnTo>
                <a:lnTo>
                  <a:pt x="2789147" y="2227082"/>
                </a:lnTo>
                <a:lnTo>
                  <a:pt x="3009105" y="3012355"/>
                </a:lnTo>
                <a:lnTo>
                  <a:pt x="3342127" y="3012355"/>
                </a:lnTo>
                <a:lnTo>
                  <a:pt x="3342127" y="1538427"/>
                </a:lnTo>
                <a:lnTo>
                  <a:pt x="3071804" y="1538427"/>
                </a:lnTo>
                <a:lnTo>
                  <a:pt x="3071804" y="2210637"/>
                </a:lnTo>
                <a:lnTo>
                  <a:pt x="2886792" y="1538427"/>
                </a:lnTo>
                <a:close/>
                <a:moveTo>
                  <a:pt x="1713585" y="1538427"/>
                </a:moveTo>
                <a:lnTo>
                  <a:pt x="1713585" y="3012355"/>
                </a:lnTo>
                <a:lnTo>
                  <a:pt x="2037356" y="3012355"/>
                </a:lnTo>
                <a:lnTo>
                  <a:pt x="2037356" y="2305199"/>
                </a:lnTo>
                <a:lnTo>
                  <a:pt x="2127806" y="2305199"/>
                </a:lnTo>
                <a:lnTo>
                  <a:pt x="2127806" y="3012355"/>
                </a:lnTo>
                <a:lnTo>
                  <a:pt x="2451577" y="3012355"/>
                </a:lnTo>
                <a:lnTo>
                  <a:pt x="2451577" y="1538427"/>
                </a:lnTo>
                <a:lnTo>
                  <a:pt x="2127806" y="1538427"/>
                </a:lnTo>
                <a:lnTo>
                  <a:pt x="2127806" y="2126353"/>
                </a:lnTo>
                <a:lnTo>
                  <a:pt x="2037356" y="2126353"/>
                </a:lnTo>
                <a:lnTo>
                  <a:pt x="2037356" y="1538427"/>
                </a:lnTo>
                <a:close/>
                <a:moveTo>
                  <a:pt x="529731" y="1538427"/>
                </a:moveTo>
                <a:lnTo>
                  <a:pt x="529731" y="2784174"/>
                </a:lnTo>
                <a:cubicBezTo>
                  <a:pt x="529731" y="2808157"/>
                  <a:pt x="514656" y="2820148"/>
                  <a:pt x="484506" y="2820148"/>
                </a:cubicBezTo>
                <a:cubicBezTo>
                  <a:pt x="454356" y="2820148"/>
                  <a:pt x="439281" y="2808157"/>
                  <a:pt x="439281" y="2784174"/>
                </a:cubicBezTo>
                <a:lnTo>
                  <a:pt x="439281" y="2420317"/>
                </a:lnTo>
                <a:lnTo>
                  <a:pt x="153540" y="2420317"/>
                </a:lnTo>
                <a:lnTo>
                  <a:pt x="153540" y="2794452"/>
                </a:lnTo>
                <a:cubicBezTo>
                  <a:pt x="153540" y="2863661"/>
                  <a:pt x="187288" y="2919506"/>
                  <a:pt x="254783" y="2961991"/>
                </a:cubicBezTo>
                <a:cubicBezTo>
                  <a:pt x="322278" y="3004475"/>
                  <a:pt x="399538" y="3025717"/>
                  <a:pt x="486562" y="3025717"/>
                </a:cubicBezTo>
                <a:cubicBezTo>
                  <a:pt x="731189" y="3025717"/>
                  <a:pt x="853502" y="2937323"/>
                  <a:pt x="853502" y="2760533"/>
                </a:cubicBezTo>
                <a:lnTo>
                  <a:pt x="853502" y="1538427"/>
                </a:lnTo>
                <a:close/>
                <a:moveTo>
                  <a:pt x="1287106" y="1525065"/>
                </a:moveTo>
                <a:cubicBezTo>
                  <a:pt x="1039396" y="1525065"/>
                  <a:pt x="915540" y="1620654"/>
                  <a:pt x="915540" y="1811833"/>
                </a:cubicBezTo>
                <a:lnTo>
                  <a:pt x="915540" y="2760533"/>
                </a:lnTo>
                <a:cubicBezTo>
                  <a:pt x="915540" y="2937323"/>
                  <a:pt x="1038710" y="3025717"/>
                  <a:pt x="1285050" y="3025717"/>
                </a:cubicBezTo>
                <a:cubicBezTo>
                  <a:pt x="1394537" y="3025717"/>
                  <a:pt x="1483323" y="3002591"/>
                  <a:pt x="1551406" y="2956338"/>
                </a:cubicBezTo>
                <a:cubicBezTo>
                  <a:pt x="1619490" y="2910085"/>
                  <a:pt x="1653532" y="2844131"/>
                  <a:pt x="1653532" y="2758478"/>
                </a:cubicBezTo>
                <a:lnTo>
                  <a:pt x="1653532" y="1809777"/>
                </a:lnTo>
                <a:cubicBezTo>
                  <a:pt x="1653532" y="1619969"/>
                  <a:pt x="1531390" y="1525065"/>
                  <a:pt x="1287106" y="1525065"/>
                </a:cubicBezTo>
                <a:close/>
                <a:moveTo>
                  <a:pt x="0" y="0"/>
                </a:moveTo>
                <a:lnTo>
                  <a:pt x="6096000" y="0"/>
                </a:lnTo>
                <a:lnTo>
                  <a:pt x="6096000" y="6858000"/>
                </a:lnTo>
                <a:lnTo>
                  <a:pt x="0" y="6858000"/>
                </a:ln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36696175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1+#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 xmlns:a16="http://schemas.microsoft.com/office/drawing/2014/main" id="{E891C34F-E0C2-FF5A-8F37-1F3374AE52DA}"/>
              </a:ext>
            </a:extLst>
          </p:cNvPr>
          <p:cNvPicPr>
            <a:picLocks noGrp="1" noChangeAspect="1"/>
          </p:cNvPicPr>
          <p:nvPr>
            <p:ph idx="1"/>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0" y="1381239"/>
            <a:ext cx="1415143" cy="1415143"/>
          </a:xfrm>
        </p:spPr>
      </p:pic>
      <p:sp>
        <p:nvSpPr>
          <p:cNvPr id="6" name="TextBox 5">
            <a:extLst>
              <a:ext uri="{FF2B5EF4-FFF2-40B4-BE49-F238E27FC236}">
                <a16:creationId xmlns="" xmlns:a16="http://schemas.microsoft.com/office/drawing/2014/main" id="{B641E505-B92C-6F5D-71C9-193BC56D75FE}"/>
              </a:ext>
            </a:extLst>
          </p:cNvPr>
          <p:cNvSpPr txBox="1"/>
          <p:nvPr/>
        </p:nvSpPr>
        <p:spPr>
          <a:xfrm>
            <a:off x="1317171" y="1915886"/>
            <a:ext cx="4876800" cy="4770537"/>
          </a:xfrm>
          <a:prstGeom prst="rect">
            <a:avLst/>
          </a:prstGeom>
          <a:noFill/>
          <a:ln w="25400">
            <a:noFill/>
          </a:ln>
        </p:spPr>
        <p:txBody>
          <a:bodyPr wrap="square" rtlCol="0">
            <a:spAutoFit/>
          </a:bodyPr>
          <a:lstStyle/>
          <a:p>
            <a:r>
              <a:rPr lang="en-US" sz="3800" dirty="0">
                <a:latin typeface="Garamond" pitchFamily="18" charset="0"/>
              </a:rPr>
              <a:t>The novelty in John’s case and the sting in his practice was that he applied to Jews the ceremony that was held to be appropriate in the case of Gentiles coming newly into the faith.</a:t>
            </a:r>
          </a:p>
        </p:txBody>
      </p:sp>
      <p:sp>
        <p:nvSpPr>
          <p:cNvPr id="7" name="TextBox 6">
            <a:extLst>
              <a:ext uri="{FF2B5EF4-FFF2-40B4-BE49-F238E27FC236}">
                <a16:creationId xmlns="" xmlns:a16="http://schemas.microsoft.com/office/drawing/2014/main" id="{C43C199D-472B-0550-E2FC-C99D345778C8}"/>
              </a:ext>
            </a:extLst>
          </p:cNvPr>
          <p:cNvSpPr txBox="1"/>
          <p:nvPr/>
        </p:nvSpPr>
        <p:spPr>
          <a:xfrm>
            <a:off x="293298" y="35996"/>
            <a:ext cx="5900673" cy="1231106"/>
          </a:xfrm>
          <a:prstGeom prst="rect">
            <a:avLst/>
          </a:prstGeom>
          <a:noFill/>
          <a:ln w="25400">
            <a:noFill/>
          </a:ln>
        </p:spPr>
        <p:txBody>
          <a:bodyPr wrap="square" rtlCol="0">
            <a:spAutoFit/>
          </a:bodyPr>
          <a:lstStyle/>
          <a:p>
            <a:r>
              <a:rPr lang="en-US" sz="5000" dirty="0">
                <a:latin typeface="Garamond" pitchFamily="18" charset="0"/>
              </a:rPr>
              <a:t>Leon Morris</a:t>
            </a:r>
            <a:br>
              <a:rPr lang="en-US" sz="5000" dirty="0">
                <a:latin typeface="Garamond" pitchFamily="18" charset="0"/>
              </a:rPr>
            </a:br>
            <a:r>
              <a:rPr lang="en-US" sz="2400" i="1" dirty="0">
                <a:latin typeface="Garamond" pitchFamily="18" charset="0"/>
              </a:rPr>
              <a:t>The Gospel According to John</a:t>
            </a:r>
            <a:r>
              <a:rPr lang="en-US" sz="2400" dirty="0">
                <a:latin typeface="Garamond" pitchFamily="18" charset="0"/>
              </a:rPr>
              <a:t>, p.123</a:t>
            </a:r>
            <a:endParaRPr lang="en-US" sz="5000" dirty="0">
              <a:latin typeface="Garamond" pitchFamily="18" charset="0"/>
            </a:endParaRPr>
          </a:p>
        </p:txBody>
      </p:sp>
    </p:spTree>
    <p:extLst>
      <p:ext uri="{BB962C8B-B14F-4D97-AF65-F5344CB8AC3E}">
        <p14:creationId xmlns:p14="http://schemas.microsoft.com/office/powerpoint/2010/main" val="1750949923"/>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 xmlns:a16="http://schemas.microsoft.com/office/drawing/2014/main" id="{E891C34F-E0C2-FF5A-8F37-1F3374AE52DA}"/>
              </a:ext>
            </a:extLst>
          </p:cNvPr>
          <p:cNvPicPr>
            <a:picLocks noGrp="1" noChangeAspect="1"/>
          </p:cNvPicPr>
          <p:nvPr>
            <p:ph idx="1"/>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0" y="1381239"/>
            <a:ext cx="1415143" cy="1415143"/>
          </a:xfrm>
        </p:spPr>
      </p:pic>
      <p:sp>
        <p:nvSpPr>
          <p:cNvPr id="6" name="TextBox 5">
            <a:extLst>
              <a:ext uri="{FF2B5EF4-FFF2-40B4-BE49-F238E27FC236}">
                <a16:creationId xmlns="" xmlns:a16="http://schemas.microsoft.com/office/drawing/2014/main" id="{B641E505-B92C-6F5D-71C9-193BC56D75FE}"/>
              </a:ext>
            </a:extLst>
          </p:cNvPr>
          <p:cNvSpPr txBox="1"/>
          <p:nvPr/>
        </p:nvSpPr>
        <p:spPr>
          <a:xfrm>
            <a:off x="1317171" y="1915886"/>
            <a:ext cx="4876800" cy="2431435"/>
          </a:xfrm>
          <a:prstGeom prst="rect">
            <a:avLst/>
          </a:prstGeom>
          <a:noFill/>
          <a:ln w="25400">
            <a:noFill/>
          </a:ln>
        </p:spPr>
        <p:txBody>
          <a:bodyPr wrap="square" rtlCol="0">
            <a:spAutoFit/>
          </a:bodyPr>
          <a:lstStyle/>
          <a:p>
            <a:r>
              <a:rPr lang="en-US" sz="3800" dirty="0">
                <a:latin typeface="Garamond" pitchFamily="18" charset="0"/>
              </a:rPr>
              <a:t>All Jews were prepared to accept the view that Gentiles were defiled and needed cleansing.</a:t>
            </a:r>
          </a:p>
        </p:txBody>
      </p:sp>
      <p:sp>
        <p:nvSpPr>
          <p:cNvPr id="7" name="TextBox 6">
            <a:extLst>
              <a:ext uri="{FF2B5EF4-FFF2-40B4-BE49-F238E27FC236}">
                <a16:creationId xmlns="" xmlns:a16="http://schemas.microsoft.com/office/drawing/2014/main" id="{C43C199D-472B-0550-E2FC-C99D345778C8}"/>
              </a:ext>
            </a:extLst>
          </p:cNvPr>
          <p:cNvSpPr txBox="1"/>
          <p:nvPr/>
        </p:nvSpPr>
        <p:spPr>
          <a:xfrm>
            <a:off x="293298" y="35996"/>
            <a:ext cx="5900673" cy="1231106"/>
          </a:xfrm>
          <a:prstGeom prst="rect">
            <a:avLst/>
          </a:prstGeom>
          <a:noFill/>
          <a:ln w="25400">
            <a:noFill/>
          </a:ln>
        </p:spPr>
        <p:txBody>
          <a:bodyPr wrap="square" rtlCol="0">
            <a:spAutoFit/>
          </a:bodyPr>
          <a:lstStyle/>
          <a:p>
            <a:r>
              <a:rPr lang="en-US" sz="5000" dirty="0">
                <a:latin typeface="Garamond" pitchFamily="18" charset="0"/>
              </a:rPr>
              <a:t>Leon Morris</a:t>
            </a:r>
            <a:br>
              <a:rPr lang="en-US" sz="5000" dirty="0">
                <a:latin typeface="Garamond" pitchFamily="18" charset="0"/>
              </a:rPr>
            </a:br>
            <a:r>
              <a:rPr lang="en-US" sz="2400" i="1" dirty="0">
                <a:latin typeface="Garamond" pitchFamily="18" charset="0"/>
              </a:rPr>
              <a:t>The Gospel According to John</a:t>
            </a:r>
            <a:r>
              <a:rPr lang="en-US" sz="2400" dirty="0">
                <a:latin typeface="Garamond" pitchFamily="18" charset="0"/>
              </a:rPr>
              <a:t>, p.123</a:t>
            </a:r>
            <a:endParaRPr lang="en-US" sz="5000" dirty="0">
              <a:latin typeface="Garamond" pitchFamily="18" charset="0"/>
            </a:endParaRPr>
          </a:p>
        </p:txBody>
      </p:sp>
    </p:spTree>
    <p:extLst>
      <p:ext uri="{BB962C8B-B14F-4D97-AF65-F5344CB8AC3E}">
        <p14:creationId xmlns:p14="http://schemas.microsoft.com/office/powerpoint/2010/main" val="3456012188"/>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 xmlns:a16="http://schemas.microsoft.com/office/drawing/2014/main" id="{E891C34F-E0C2-FF5A-8F37-1F3374AE52DA}"/>
              </a:ext>
            </a:extLst>
          </p:cNvPr>
          <p:cNvPicPr>
            <a:picLocks noGrp="1" noChangeAspect="1"/>
          </p:cNvPicPr>
          <p:nvPr>
            <p:ph idx="1"/>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0" y="1381239"/>
            <a:ext cx="1415143" cy="1415143"/>
          </a:xfrm>
        </p:spPr>
      </p:pic>
      <p:sp>
        <p:nvSpPr>
          <p:cNvPr id="6" name="TextBox 5">
            <a:extLst>
              <a:ext uri="{FF2B5EF4-FFF2-40B4-BE49-F238E27FC236}">
                <a16:creationId xmlns="" xmlns:a16="http://schemas.microsoft.com/office/drawing/2014/main" id="{B641E505-B92C-6F5D-71C9-193BC56D75FE}"/>
              </a:ext>
            </a:extLst>
          </p:cNvPr>
          <p:cNvSpPr txBox="1"/>
          <p:nvPr/>
        </p:nvSpPr>
        <p:spPr>
          <a:xfrm>
            <a:off x="1317171" y="1915886"/>
            <a:ext cx="4876800" cy="3016210"/>
          </a:xfrm>
          <a:prstGeom prst="rect">
            <a:avLst/>
          </a:prstGeom>
          <a:noFill/>
          <a:ln w="25400">
            <a:noFill/>
          </a:ln>
        </p:spPr>
        <p:txBody>
          <a:bodyPr wrap="square" rtlCol="0">
            <a:spAutoFit/>
          </a:bodyPr>
          <a:lstStyle/>
          <a:p>
            <a:r>
              <a:rPr lang="en-US" sz="3800" dirty="0">
                <a:latin typeface="Garamond" pitchFamily="18" charset="0"/>
              </a:rPr>
              <a:t>But to put </a:t>
            </a:r>
            <a:r>
              <a:rPr lang="en-US" sz="3800" i="1" dirty="0">
                <a:latin typeface="Garamond" pitchFamily="18" charset="0"/>
              </a:rPr>
              <a:t>Jews</a:t>
            </a:r>
            <a:r>
              <a:rPr lang="en-US" sz="3800" dirty="0">
                <a:latin typeface="Garamond" pitchFamily="18" charset="0"/>
              </a:rPr>
              <a:t> in the same class was horrifying.</a:t>
            </a:r>
          </a:p>
          <a:p>
            <a:r>
              <a:rPr lang="en-US" sz="3800" dirty="0">
                <a:latin typeface="Garamond" pitchFamily="18" charset="0"/>
              </a:rPr>
              <a:t>The Jews were God’s people already.</a:t>
            </a:r>
          </a:p>
        </p:txBody>
      </p:sp>
      <p:sp>
        <p:nvSpPr>
          <p:cNvPr id="7" name="TextBox 6">
            <a:extLst>
              <a:ext uri="{FF2B5EF4-FFF2-40B4-BE49-F238E27FC236}">
                <a16:creationId xmlns="" xmlns:a16="http://schemas.microsoft.com/office/drawing/2014/main" id="{C43C199D-472B-0550-E2FC-C99D345778C8}"/>
              </a:ext>
            </a:extLst>
          </p:cNvPr>
          <p:cNvSpPr txBox="1"/>
          <p:nvPr/>
        </p:nvSpPr>
        <p:spPr>
          <a:xfrm>
            <a:off x="293298" y="35996"/>
            <a:ext cx="5900673" cy="1231106"/>
          </a:xfrm>
          <a:prstGeom prst="rect">
            <a:avLst/>
          </a:prstGeom>
          <a:noFill/>
          <a:ln w="25400">
            <a:noFill/>
          </a:ln>
        </p:spPr>
        <p:txBody>
          <a:bodyPr wrap="square" rtlCol="0">
            <a:spAutoFit/>
          </a:bodyPr>
          <a:lstStyle/>
          <a:p>
            <a:r>
              <a:rPr lang="en-US" sz="5000" dirty="0">
                <a:latin typeface="Garamond" pitchFamily="18" charset="0"/>
              </a:rPr>
              <a:t>Leon Morris</a:t>
            </a:r>
            <a:br>
              <a:rPr lang="en-US" sz="5000" dirty="0">
                <a:latin typeface="Garamond" pitchFamily="18" charset="0"/>
              </a:rPr>
            </a:br>
            <a:r>
              <a:rPr lang="en-US" sz="2400" i="1" dirty="0">
                <a:latin typeface="Garamond" pitchFamily="18" charset="0"/>
              </a:rPr>
              <a:t>The Gospel According to John</a:t>
            </a:r>
            <a:r>
              <a:rPr lang="en-US" sz="2400" dirty="0">
                <a:latin typeface="Garamond" pitchFamily="18" charset="0"/>
              </a:rPr>
              <a:t>, p.123</a:t>
            </a:r>
            <a:endParaRPr lang="en-US" sz="5000" dirty="0">
              <a:latin typeface="Garamond" pitchFamily="18" charset="0"/>
            </a:endParaRPr>
          </a:p>
        </p:txBody>
      </p:sp>
    </p:spTree>
    <p:extLst>
      <p:ext uri="{BB962C8B-B14F-4D97-AF65-F5344CB8AC3E}">
        <p14:creationId xmlns:p14="http://schemas.microsoft.com/office/powerpoint/2010/main" val="24534243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19</a:t>
            </a:r>
            <a:r>
              <a:rPr lang="en-US" sz="3800" dirty="0">
                <a:latin typeface="Garamond" panose="02020404030301010803" pitchFamily="18" charset="0"/>
              </a:rPr>
              <a:t>Now this was John’s testimony when the Jewish leaders in Jerusalem sent priests and Levites to ask him who he was. </a:t>
            </a:r>
            <a:endParaRPr lang="en-US" sz="3800" baseline="30000" dirty="0">
              <a:latin typeface="Garamond" panose="02020404030301010803" pitchFamily="18" charset="0"/>
            </a:endParaRPr>
          </a:p>
        </p:txBody>
      </p:sp>
      <p:sp>
        <p:nvSpPr>
          <p:cNvPr id="2" name="TextBox 1">
            <a:extLst>
              <a:ext uri="{FF2B5EF4-FFF2-40B4-BE49-F238E27FC236}">
                <a16:creationId xmlns="" xmlns:a16="http://schemas.microsoft.com/office/drawing/2014/main" id="{72F9CC8F-5DE1-A00F-020F-775C5B346D19}"/>
              </a:ext>
            </a:extLst>
          </p:cNvPr>
          <p:cNvSpPr txBox="1"/>
          <p:nvPr/>
        </p:nvSpPr>
        <p:spPr>
          <a:xfrm>
            <a:off x="138022" y="3864634"/>
            <a:ext cx="7198949" cy="2246769"/>
          </a:xfrm>
          <a:prstGeom prst="rect">
            <a:avLst/>
          </a:prstGeom>
          <a:solidFill>
            <a:schemeClr val="accent1"/>
          </a:solidFill>
          <a:ln w="25400">
            <a:solidFill>
              <a:schemeClr val="tx1"/>
            </a:solidFill>
          </a:ln>
        </p:spPr>
        <p:txBody>
          <a:bodyPr wrap="square" rtlCol="0">
            <a:spAutoFit/>
          </a:bodyPr>
          <a:lstStyle/>
          <a:p>
            <a:r>
              <a:rPr lang="en-US" sz="3500" b="1" dirty="0">
                <a:latin typeface="Garamond" pitchFamily="18" charset="0"/>
              </a:rPr>
              <a:t>John the Baptist:</a:t>
            </a:r>
            <a:r>
              <a:rPr lang="en-US" sz="3500" dirty="0">
                <a:latin typeface="Garamond" pitchFamily="18" charset="0"/>
              </a:rPr>
              <a:t/>
            </a:r>
            <a:br>
              <a:rPr lang="en-US" sz="3500" dirty="0">
                <a:latin typeface="Garamond" pitchFamily="18" charset="0"/>
              </a:rPr>
            </a:br>
            <a:r>
              <a:rPr lang="en-US" sz="3500" dirty="0">
                <a:latin typeface="Garamond" pitchFamily="18" charset="0"/>
              </a:rPr>
              <a:t>-Main ministry was baptism</a:t>
            </a:r>
          </a:p>
          <a:p>
            <a:r>
              <a:rPr lang="en-US" sz="3500" dirty="0">
                <a:latin typeface="Garamond" pitchFamily="18" charset="0"/>
              </a:rPr>
              <a:t>-John taught that Jews needed to repent just as much as Gentiles </a:t>
            </a:r>
            <a:r>
              <a:rPr lang="en-US" sz="2800" dirty="0">
                <a:latin typeface="Garamond" pitchFamily="18" charset="0"/>
              </a:rPr>
              <a:t>[Mt. 3:1-10]</a:t>
            </a:r>
          </a:p>
        </p:txBody>
      </p:sp>
    </p:spTree>
    <p:extLst>
      <p:ext uri="{BB962C8B-B14F-4D97-AF65-F5344CB8AC3E}">
        <p14:creationId xmlns:p14="http://schemas.microsoft.com/office/powerpoint/2010/main" val="2367971587"/>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19</a:t>
            </a:r>
            <a:r>
              <a:rPr lang="en-US" sz="3800" dirty="0">
                <a:latin typeface="Garamond" panose="02020404030301010803" pitchFamily="18" charset="0"/>
              </a:rPr>
              <a:t>Now this was John’s testimony when the Jewish leaders in Jerusalem sent priests and Levites to ask him who he was. </a:t>
            </a:r>
            <a:endParaRPr lang="en-US" sz="3800" baseline="30000" dirty="0">
              <a:latin typeface="Garamond" panose="02020404030301010803" pitchFamily="18" charset="0"/>
            </a:endParaRPr>
          </a:p>
        </p:txBody>
      </p:sp>
      <p:sp>
        <p:nvSpPr>
          <p:cNvPr id="2" name="TextBox 1">
            <a:extLst>
              <a:ext uri="{FF2B5EF4-FFF2-40B4-BE49-F238E27FC236}">
                <a16:creationId xmlns="" xmlns:a16="http://schemas.microsoft.com/office/drawing/2014/main" id="{72F9CC8F-5DE1-A00F-020F-775C5B346D19}"/>
              </a:ext>
            </a:extLst>
          </p:cNvPr>
          <p:cNvSpPr txBox="1"/>
          <p:nvPr/>
        </p:nvSpPr>
        <p:spPr>
          <a:xfrm>
            <a:off x="138022" y="3864634"/>
            <a:ext cx="7198949" cy="1708160"/>
          </a:xfrm>
          <a:prstGeom prst="rect">
            <a:avLst/>
          </a:prstGeom>
          <a:solidFill>
            <a:schemeClr val="accent1"/>
          </a:solidFill>
          <a:ln w="25400">
            <a:solidFill>
              <a:schemeClr val="tx1"/>
            </a:solidFill>
          </a:ln>
        </p:spPr>
        <p:txBody>
          <a:bodyPr wrap="square" rtlCol="0">
            <a:spAutoFit/>
          </a:bodyPr>
          <a:lstStyle/>
          <a:p>
            <a:r>
              <a:rPr lang="en-US" sz="3500" b="1" dirty="0">
                <a:latin typeface="Garamond" pitchFamily="18" charset="0"/>
              </a:rPr>
              <a:t>John the Baptist:</a:t>
            </a:r>
            <a:r>
              <a:rPr lang="en-US" sz="3500" dirty="0">
                <a:latin typeface="Garamond" pitchFamily="18" charset="0"/>
              </a:rPr>
              <a:t/>
            </a:r>
            <a:br>
              <a:rPr lang="en-US" sz="3500" dirty="0">
                <a:latin typeface="Garamond" pitchFamily="18" charset="0"/>
              </a:rPr>
            </a:br>
            <a:r>
              <a:rPr lang="en-US" sz="3500" dirty="0">
                <a:latin typeface="Garamond" pitchFamily="18" charset="0"/>
              </a:rPr>
              <a:t>-Despite his immense following, there was confusion on who exactly he was</a:t>
            </a:r>
            <a:endParaRPr lang="en-US" sz="2800" dirty="0">
              <a:latin typeface="Garamond" pitchFamily="18" charset="0"/>
            </a:endParaRPr>
          </a:p>
        </p:txBody>
      </p:sp>
    </p:spTree>
    <p:extLst>
      <p:ext uri="{BB962C8B-B14F-4D97-AF65-F5344CB8AC3E}">
        <p14:creationId xmlns:p14="http://schemas.microsoft.com/office/powerpoint/2010/main" val="2731359445"/>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19</a:t>
            </a:r>
            <a:r>
              <a:rPr lang="en-US" sz="3800" dirty="0">
                <a:latin typeface="Garamond" panose="02020404030301010803" pitchFamily="18" charset="0"/>
              </a:rPr>
              <a:t>Now this was John’s testimony when the Jewish leaders in Jerusalem sent priests and Levites to ask him who he was. </a:t>
            </a:r>
          </a:p>
          <a:p>
            <a:pPr marL="0" indent="0">
              <a:buNone/>
            </a:pPr>
            <a:r>
              <a:rPr lang="en-US" sz="3800" baseline="30000" dirty="0">
                <a:latin typeface="Garamond" panose="02020404030301010803" pitchFamily="18" charset="0"/>
              </a:rPr>
              <a:t>20</a:t>
            </a:r>
            <a:r>
              <a:rPr lang="en-US" sz="3800" dirty="0">
                <a:latin typeface="Garamond" panose="02020404030301010803" pitchFamily="18" charset="0"/>
              </a:rPr>
              <a:t>He did not fail to confess, but confessed freely, “I am not the Messiah.”</a:t>
            </a:r>
            <a:endParaRPr lang="en-US" sz="3800" baseline="30000" dirty="0">
              <a:latin typeface="Garamond" panose="02020404030301010803" pitchFamily="18" charset="0"/>
            </a:endParaRPr>
          </a:p>
        </p:txBody>
      </p:sp>
      <p:sp>
        <p:nvSpPr>
          <p:cNvPr id="4" name="TextBox 3">
            <a:extLst>
              <a:ext uri="{FF2B5EF4-FFF2-40B4-BE49-F238E27FC236}">
                <a16:creationId xmlns="" xmlns:a16="http://schemas.microsoft.com/office/drawing/2014/main" id="{9242F19D-2110-8060-5DC7-0F0F9E5C098F}"/>
              </a:ext>
            </a:extLst>
          </p:cNvPr>
          <p:cNvSpPr txBox="1"/>
          <p:nvPr/>
        </p:nvSpPr>
        <p:spPr>
          <a:xfrm>
            <a:off x="609600" y="4813540"/>
            <a:ext cx="9448800" cy="1600438"/>
          </a:xfrm>
          <a:prstGeom prst="rect">
            <a:avLst/>
          </a:prstGeom>
          <a:solidFill>
            <a:schemeClr val="accent1"/>
          </a:solidFill>
          <a:ln w="25400">
            <a:solidFill>
              <a:schemeClr val="tx1"/>
            </a:solidFill>
          </a:ln>
        </p:spPr>
        <p:txBody>
          <a:bodyPr wrap="square" rtlCol="0">
            <a:spAutoFit/>
          </a:bodyPr>
          <a:lstStyle/>
          <a:p>
            <a:r>
              <a:rPr lang="en-US" sz="3500" dirty="0">
                <a:latin typeface="Garamond" pitchFamily="18" charset="0"/>
              </a:rPr>
              <a:t>It might have been tempting to claim to be the Messiah, as many others had </a:t>
            </a:r>
            <a:r>
              <a:rPr lang="en-US" sz="2800" dirty="0">
                <a:latin typeface="Garamond" pitchFamily="18" charset="0"/>
              </a:rPr>
              <a:t>[Matt. 24:24; Mk. 13:22; Acts 5:33-39; 21:37-39]</a:t>
            </a:r>
            <a:endParaRPr lang="en-US" sz="3500" dirty="0">
              <a:latin typeface="Garamond" pitchFamily="18" charset="0"/>
            </a:endParaRPr>
          </a:p>
        </p:txBody>
      </p:sp>
    </p:spTree>
    <p:extLst>
      <p:ext uri="{BB962C8B-B14F-4D97-AF65-F5344CB8AC3E}">
        <p14:creationId xmlns:p14="http://schemas.microsoft.com/office/powerpoint/2010/main" val="34380363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21</a:t>
            </a:r>
            <a:r>
              <a:rPr lang="en-US" sz="3800" dirty="0">
                <a:latin typeface="Garamond" panose="02020404030301010803" pitchFamily="18" charset="0"/>
              </a:rPr>
              <a:t>They asked him, “Then who are you?</a:t>
            </a:r>
          </a:p>
          <a:p>
            <a:pPr marL="0" indent="0">
              <a:buNone/>
            </a:pPr>
            <a:r>
              <a:rPr lang="en-US" sz="3800" dirty="0">
                <a:latin typeface="Garamond" panose="02020404030301010803" pitchFamily="18" charset="0"/>
              </a:rPr>
              <a:t>Are you Elijah?</a:t>
            </a:r>
          </a:p>
        </p:txBody>
      </p:sp>
      <p:sp>
        <p:nvSpPr>
          <p:cNvPr id="2" name="TextBox 1">
            <a:extLst>
              <a:ext uri="{FF2B5EF4-FFF2-40B4-BE49-F238E27FC236}">
                <a16:creationId xmlns="" xmlns:a16="http://schemas.microsoft.com/office/drawing/2014/main" id="{E1D324A3-AABF-BFC6-1429-30238D5B24C2}"/>
              </a:ext>
            </a:extLst>
          </p:cNvPr>
          <p:cNvSpPr txBox="1"/>
          <p:nvPr/>
        </p:nvSpPr>
        <p:spPr>
          <a:xfrm>
            <a:off x="138022" y="3864634"/>
            <a:ext cx="8833450" cy="2677656"/>
          </a:xfrm>
          <a:prstGeom prst="rect">
            <a:avLst/>
          </a:prstGeom>
          <a:solidFill>
            <a:schemeClr val="accent1"/>
          </a:solidFill>
          <a:ln w="25400">
            <a:solidFill>
              <a:schemeClr val="tx1"/>
            </a:solidFill>
          </a:ln>
        </p:spPr>
        <p:txBody>
          <a:bodyPr wrap="square" rtlCol="0">
            <a:spAutoFit/>
          </a:bodyPr>
          <a:lstStyle/>
          <a:p>
            <a:r>
              <a:rPr lang="en-US" sz="3500" dirty="0">
                <a:latin typeface="Garamond" pitchFamily="18" charset="0"/>
              </a:rPr>
              <a:t>Malachi promised God would send Elijah before the Messiah came </a:t>
            </a:r>
            <a:r>
              <a:rPr lang="en-US" sz="2800" dirty="0">
                <a:latin typeface="Garamond" pitchFamily="18" charset="0"/>
              </a:rPr>
              <a:t>[Mal. 4:5]</a:t>
            </a:r>
            <a:endParaRPr lang="en-US" sz="3500" dirty="0">
              <a:latin typeface="Garamond" pitchFamily="18" charset="0"/>
            </a:endParaRPr>
          </a:p>
          <a:p>
            <a:r>
              <a:rPr lang="en-US" sz="3500" dirty="0">
                <a:latin typeface="Garamond" pitchFamily="18" charset="0"/>
              </a:rPr>
              <a:t>John dressed like Elijah </a:t>
            </a:r>
            <a:r>
              <a:rPr lang="en-US" sz="2800" dirty="0">
                <a:latin typeface="Garamond" pitchFamily="18" charset="0"/>
              </a:rPr>
              <a:t>[2 Ki. 1:8]</a:t>
            </a:r>
            <a:endParaRPr lang="en-US" sz="3500" dirty="0">
              <a:latin typeface="Garamond" pitchFamily="18" charset="0"/>
            </a:endParaRPr>
          </a:p>
          <a:p>
            <a:r>
              <a:rPr lang="en-US" sz="3500" dirty="0">
                <a:latin typeface="Garamond" pitchFamily="18" charset="0"/>
              </a:rPr>
              <a:t>John preached about repentance like Elijah did </a:t>
            </a:r>
            <a:r>
              <a:rPr lang="en-US" sz="2800" dirty="0">
                <a:latin typeface="Garamond" pitchFamily="18" charset="0"/>
              </a:rPr>
              <a:t>[Matt. 3:7-8; 1 Ki. 18]</a:t>
            </a:r>
            <a:endParaRPr lang="en-US" sz="3500" dirty="0">
              <a:latin typeface="Garamond" pitchFamily="18" charset="0"/>
            </a:endParaRPr>
          </a:p>
        </p:txBody>
      </p:sp>
    </p:spTree>
    <p:extLst>
      <p:ext uri="{BB962C8B-B14F-4D97-AF65-F5344CB8AC3E}">
        <p14:creationId xmlns:p14="http://schemas.microsoft.com/office/powerpoint/2010/main" val="307866077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wipe(left)">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left)">
                                      <p:cBhvr>
                                        <p:cTn id="2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21</a:t>
            </a:r>
            <a:r>
              <a:rPr lang="en-US" sz="3800" dirty="0">
                <a:latin typeface="Garamond" panose="02020404030301010803" pitchFamily="18" charset="0"/>
              </a:rPr>
              <a:t>They asked him, “Then who are you?</a:t>
            </a:r>
          </a:p>
          <a:p>
            <a:pPr marL="0" indent="0">
              <a:buNone/>
            </a:pPr>
            <a:r>
              <a:rPr lang="en-US" sz="3800" dirty="0">
                <a:latin typeface="Garamond" panose="02020404030301010803" pitchFamily="18" charset="0"/>
              </a:rPr>
              <a:t>Are you Elijah?</a:t>
            </a:r>
          </a:p>
          <a:p>
            <a:pPr marL="0" indent="0">
              <a:buNone/>
            </a:pPr>
            <a:r>
              <a:rPr lang="en-US" sz="3800" dirty="0">
                <a:latin typeface="Garamond" panose="02020404030301010803" pitchFamily="18" charset="0"/>
              </a:rPr>
              <a:t>He said, “I am not.”</a:t>
            </a:r>
          </a:p>
          <a:p>
            <a:pPr marL="0" indent="0">
              <a:buNone/>
            </a:pPr>
            <a:r>
              <a:rPr lang="en-US" sz="3800" dirty="0">
                <a:latin typeface="Garamond" panose="02020404030301010803" pitchFamily="18" charset="0"/>
              </a:rPr>
              <a:t>“Are you the Prophet?”</a:t>
            </a:r>
          </a:p>
        </p:txBody>
      </p:sp>
      <p:sp>
        <p:nvSpPr>
          <p:cNvPr id="4" name="TextBox 3">
            <a:extLst>
              <a:ext uri="{FF2B5EF4-FFF2-40B4-BE49-F238E27FC236}">
                <a16:creationId xmlns="" xmlns:a16="http://schemas.microsoft.com/office/drawing/2014/main" id="{331C5F26-BA80-3255-9CC7-7C0A99C89C9B}"/>
              </a:ext>
            </a:extLst>
          </p:cNvPr>
          <p:cNvSpPr txBox="1"/>
          <p:nvPr/>
        </p:nvSpPr>
        <p:spPr>
          <a:xfrm>
            <a:off x="192451" y="4463348"/>
            <a:ext cx="8833450" cy="1708160"/>
          </a:xfrm>
          <a:prstGeom prst="rect">
            <a:avLst/>
          </a:prstGeom>
          <a:solidFill>
            <a:schemeClr val="accent1"/>
          </a:solidFill>
          <a:ln w="25400">
            <a:solidFill>
              <a:schemeClr val="tx1"/>
            </a:solidFill>
          </a:ln>
        </p:spPr>
        <p:txBody>
          <a:bodyPr wrap="square" rtlCol="0">
            <a:spAutoFit/>
          </a:bodyPr>
          <a:lstStyle/>
          <a:p>
            <a:r>
              <a:rPr lang="en-US" sz="3500" dirty="0">
                <a:latin typeface="Garamond" pitchFamily="18" charset="0"/>
              </a:rPr>
              <a:t>Reference to Deuteronomy 18:15</a:t>
            </a:r>
          </a:p>
          <a:p>
            <a:r>
              <a:rPr lang="en-US" sz="3500" dirty="0">
                <a:latin typeface="Garamond" pitchFamily="18" charset="0"/>
              </a:rPr>
              <a:t>Many speculated the Prophet would be associated with the end-times</a:t>
            </a:r>
          </a:p>
        </p:txBody>
      </p:sp>
    </p:spTree>
    <p:extLst>
      <p:ext uri="{BB962C8B-B14F-4D97-AF65-F5344CB8AC3E}">
        <p14:creationId xmlns:p14="http://schemas.microsoft.com/office/powerpoint/2010/main" val="22025963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22" presetClass="entr" presetSubtype="8"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wipe(left)">
                                      <p:cBhvr>
                                        <p:cTn id="2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21</a:t>
            </a:r>
            <a:r>
              <a:rPr lang="en-US" sz="3800" dirty="0">
                <a:latin typeface="Garamond" panose="02020404030301010803" pitchFamily="18" charset="0"/>
              </a:rPr>
              <a:t>They asked him, “Then who are you?</a:t>
            </a:r>
          </a:p>
          <a:p>
            <a:pPr marL="0" indent="0">
              <a:buNone/>
            </a:pPr>
            <a:r>
              <a:rPr lang="en-US" sz="3800" dirty="0">
                <a:latin typeface="Garamond" panose="02020404030301010803" pitchFamily="18" charset="0"/>
              </a:rPr>
              <a:t>Are you Elijah?</a:t>
            </a:r>
          </a:p>
          <a:p>
            <a:pPr marL="0" indent="0">
              <a:buNone/>
            </a:pPr>
            <a:r>
              <a:rPr lang="en-US" sz="3800" dirty="0">
                <a:latin typeface="Garamond" panose="02020404030301010803" pitchFamily="18" charset="0"/>
              </a:rPr>
              <a:t>He said, “I am not.”</a:t>
            </a:r>
          </a:p>
          <a:p>
            <a:pPr marL="0" indent="0">
              <a:buNone/>
            </a:pPr>
            <a:r>
              <a:rPr lang="en-US" sz="3800" dirty="0">
                <a:latin typeface="Garamond" panose="02020404030301010803" pitchFamily="18" charset="0"/>
              </a:rPr>
              <a:t>“Are you the Prophet?”</a:t>
            </a:r>
          </a:p>
          <a:p>
            <a:pPr marL="0" indent="0">
              <a:buNone/>
            </a:pPr>
            <a:r>
              <a:rPr lang="en-US" sz="3800" dirty="0">
                <a:latin typeface="Garamond" panose="02020404030301010803" pitchFamily="18" charset="0"/>
              </a:rPr>
              <a:t>He answered, “No.”</a:t>
            </a:r>
          </a:p>
        </p:txBody>
      </p:sp>
    </p:spTree>
    <p:extLst>
      <p:ext uri="{BB962C8B-B14F-4D97-AF65-F5344CB8AC3E}">
        <p14:creationId xmlns:p14="http://schemas.microsoft.com/office/powerpoint/2010/main" val="2071928499"/>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22</a:t>
            </a:r>
            <a:r>
              <a:rPr lang="en-US" sz="3800" dirty="0">
                <a:latin typeface="Garamond" panose="02020404030301010803" pitchFamily="18" charset="0"/>
              </a:rPr>
              <a:t>Finally they said, “Who are you? Give us an answer to take back to those who sent us. What do you say about yourself?</a:t>
            </a:r>
          </a:p>
        </p:txBody>
      </p:sp>
    </p:spTree>
    <p:extLst>
      <p:ext uri="{BB962C8B-B14F-4D97-AF65-F5344CB8AC3E}">
        <p14:creationId xmlns:p14="http://schemas.microsoft.com/office/powerpoint/2010/main" val="3892955221"/>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19</a:t>
            </a:r>
            <a:r>
              <a:rPr lang="en-US" sz="3800" dirty="0">
                <a:latin typeface="Garamond" panose="02020404030301010803" pitchFamily="18" charset="0"/>
              </a:rPr>
              <a:t>Now this was John’s testimony when the Jewish leaders in Jerusalem sent priests and Levites to ask him who he was. </a:t>
            </a:r>
            <a:endParaRPr lang="en-US" sz="3800" baseline="30000" dirty="0">
              <a:latin typeface="Garamond" panose="02020404030301010803" pitchFamily="18" charset="0"/>
            </a:endParaRPr>
          </a:p>
        </p:txBody>
      </p:sp>
      <p:sp>
        <p:nvSpPr>
          <p:cNvPr id="4" name="TextBox 3">
            <a:extLst>
              <a:ext uri="{FF2B5EF4-FFF2-40B4-BE49-F238E27FC236}">
                <a16:creationId xmlns="" xmlns:a16="http://schemas.microsoft.com/office/drawing/2014/main" id="{223F1BFA-B5D0-E4D9-D135-CD3B43B1FCFA}"/>
              </a:ext>
            </a:extLst>
          </p:cNvPr>
          <p:cNvSpPr txBox="1"/>
          <p:nvPr/>
        </p:nvSpPr>
        <p:spPr>
          <a:xfrm>
            <a:off x="138023" y="3864634"/>
            <a:ext cx="9023230" cy="2785378"/>
          </a:xfrm>
          <a:prstGeom prst="rect">
            <a:avLst/>
          </a:prstGeom>
          <a:solidFill>
            <a:schemeClr val="accent1"/>
          </a:solidFill>
          <a:ln w="25400">
            <a:solidFill>
              <a:schemeClr val="tx1"/>
            </a:solidFill>
          </a:ln>
        </p:spPr>
        <p:txBody>
          <a:bodyPr wrap="square" rtlCol="0">
            <a:spAutoFit/>
          </a:bodyPr>
          <a:lstStyle/>
          <a:p>
            <a:r>
              <a:rPr lang="en-US" sz="3500" dirty="0">
                <a:latin typeface="Garamond" pitchFamily="18" charset="0"/>
              </a:rPr>
              <a:t>John 1:6-8 – There was a man from God whose name was John. He came as a witness to testify concerning the light, so that through him all might believe. He himself was not the light; he came only as a witness to the light.</a:t>
            </a:r>
          </a:p>
        </p:txBody>
      </p:sp>
    </p:spTree>
    <p:extLst>
      <p:ext uri="{BB962C8B-B14F-4D97-AF65-F5344CB8AC3E}">
        <p14:creationId xmlns:p14="http://schemas.microsoft.com/office/powerpoint/2010/main" val="23495489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23</a:t>
            </a:r>
            <a:r>
              <a:rPr lang="en-US" sz="3800" dirty="0">
                <a:latin typeface="Garamond" panose="02020404030301010803" pitchFamily="18" charset="0"/>
              </a:rPr>
              <a:t>John replied in the words of Isaiah the prophet, “I am the voice of one calling in the wilderness, ‘Make straight the way of the Lord.’”</a:t>
            </a:r>
            <a:endParaRPr lang="en-US" sz="3800" baseline="30000" dirty="0">
              <a:latin typeface="Garamond" panose="02020404030301010803" pitchFamily="18" charset="0"/>
            </a:endParaRPr>
          </a:p>
        </p:txBody>
      </p:sp>
      <p:sp>
        <p:nvSpPr>
          <p:cNvPr id="2" name="TextBox 1">
            <a:extLst>
              <a:ext uri="{FF2B5EF4-FFF2-40B4-BE49-F238E27FC236}">
                <a16:creationId xmlns="" xmlns:a16="http://schemas.microsoft.com/office/drawing/2014/main" id="{067B7DFD-08D5-D687-0A91-91ED39309EA5}"/>
              </a:ext>
            </a:extLst>
          </p:cNvPr>
          <p:cNvSpPr txBox="1"/>
          <p:nvPr/>
        </p:nvSpPr>
        <p:spPr>
          <a:xfrm>
            <a:off x="192451" y="4463348"/>
            <a:ext cx="8833450" cy="2246769"/>
          </a:xfrm>
          <a:prstGeom prst="rect">
            <a:avLst/>
          </a:prstGeom>
          <a:solidFill>
            <a:schemeClr val="accent1"/>
          </a:solidFill>
          <a:ln w="25400">
            <a:solidFill>
              <a:schemeClr val="tx1"/>
            </a:solidFill>
          </a:ln>
        </p:spPr>
        <p:txBody>
          <a:bodyPr wrap="square" rtlCol="0">
            <a:spAutoFit/>
          </a:bodyPr>
          <a:lstStyle/>
          <a:p>
            <a:r>
              <a:rPr lang="en-US" sz="3500" dirty="0">
                <a:latin typeface="Garamond" pitchFamily="18" charset="0"/>
              </a:rPr>
              <a:t>Quoting Isaiah 40:3</a:t>
            </a:r>
          </a:p>
          <a:p>
            <a:r>
              <a:rPr lang="en-US" sz="3500" dirty="0">
                <a:latin typeface="Garamond" pitchFamily="18" charset="0"/>
              </a:rPr>
              <a:t>In context, referring to paving the road for Israel to return from physical captivity</a:t>
            </a:r>
          </a:p>
          <a:p>
            <a:r>
              <a:rPr lang="en-US" sz="3500" dirty="0">
                <a:latin typeface="Garamond" pitchFamily="18" charset="0"/>
              </a:rPr>
              <a:t>John views himself as a ‘road paver’ of sorts</a:t>
            </a:r>
          </a:p>
        </p:txBody>
      </p:sp>
    </p:spTree>
    <p:extLst>
      <p:ext uri="{BB962C8B-B14F-4D97-AF65-F5344CB8AC3E}">
        <p14:creationId xmlns:p14="http://schemas.microsoft.com/office/powerpoint/2010/main" val="397430238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wipe(left)">
                                      <p:cBhvr>
                                        <p:cTn id="2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24</a:t>
            </a:r>
            <a:r>
              <a:rPr lang="en-US" sz="3800" dirty="0">
                <a:latin typeface="Garamond" panose="02020404030301010803" pitchFamily="18" charset="0"/>
              </a:rPr>
              <a:t>Now the Pharisees who had been sent</a:t>
            </a:r>
          </a:p>
          <a:p>
            <a:pPr marL="0" indent="0">
              <a:buNone/>
            </a:pPr>
            <a:r>
              <a:rPr lang="en-US" sz="3800" baseline="30000" dirty="0">
                <a:latin typeface="Garamond" panose="02020404030301010803" pitchFamily="18" charset="0"/>
              </a:rPr>
              <a:t>25</a:t>
            </a:r>
            <a:r>
              <a:rPr lang="en-US" sz="3800" dirty="0">
                <a:latin typeface="Garamond" panose="02020404030301010803" pitchFamily="18" charset="0"/>
              </a:rPr>
              <a:t>questioned him, “Why then do you baptize if you are not the Messiah, nor Elijah, nor the Prophet?”</a:t>
            </a:r>
            <a:endParaRPr lang="en-US" sz="3800" baseline="30000" dirty="0">
              <a:latin typeface="Garamond" panose="02020404030301010803" pitchFamily="18" charset="0"/>
            </a:endParaRPr>
          </a:p>
        </p:txBody>
      </p:sp>
    </p:spTree>
    <p:extLst>
      <p:ext uri="{BB962C8B-B14F-4D97-AF65-F5344CB8AC3E}">
        <p14:creationId xmlns:p14="http://schemas.microsoft.com/office/powerpoint/2010/main" val="344369045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26</a:t>
            </a:r>
            <a:r>
              <a:rPr lang="en-US" sz="3800" dirty="0">
                <a:latin typeface="Garamond" panose="02020404030301010803" pitchFamily="18" charset="0"/>
              </a:rPr>
              <a:t>“I baptize with water,” John replied, “but among you stands one you do not know. </a:t>
            </a:r>
          </a:p>
          <a:p>
            <a:pPr marL="0" indent="0">
              <a:buNone/>
            </a:pPr>
            <a:r>
              <a:rPr lang="en-US" sz="3800" baseline="30000" dirty="0">
                <a:latin typeface="Garamond" panose="02020404030301010803" pitchFamily="18" charset="0"/>
              </a:rPr>
              <a:t>27</a:t>
            </a:r>
            <a:r>
              <a:rPr lang="en-US" sz="3800" dirty="0">
                <a:latin typeface="Garamond" panose="02020404030301010803" pitchFamily="18" charset="0"/>
              </a:rPr>
              <a:t>He is the one who comes after me, the straps of whose sandals I am not worthy to untie.”</a:t>
            </a:r>
            <a:endParaRPr lang="en-US" sz="3800" baseline="30000" dirty="0">
              <a:latin typeface="Garamond" panose="02020404030301010803" pitchFamily="18" charset="0"/>
            </a:endParaRPr>
          </a:p>
        </p:txBody>
      </p:sp>
    </p:spTree>
    <p:extLst>
      <p:ext uri="{BB962C8B-B14F-4D97-AF65-F5344CB8AC3E}">
        <p14:creationId xmlns:p14="http://schemas.microsoft.com/office/powerpoint/2010/main" val="406277932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29</a:t>
            </a:r>
            <a:r>
              <a:rPr lang="en-US" sz="3800" dirty="0">
                <a:latin typeface="Garamond" panose="02020404030301010803" pitchFamily="18" charset="0"/>
              </a:rPr>
              <a:t>The next day John saw Jesus coming toward him and said, “Look, the Lamb of God, who takes away the sin of the world!</a:t>
            </a:r>
          </a:p>
          <a:p>
            <a:pPr marL="0" indent="0">
              <a:buNone/>
            </a:pPr>
            <a:r>
              <a:rPr lang="en-US" sz="3800" baseline="30000" dirty="0">
                <a:latin typeface="Garamond" panose="02020404030301010803" pitchFamily="18" charset="0"/>
              </a:rPr>
              <a:t>30</a:t>
            </a:r>
            <a:r>
              <a:rPr lang="en-US" sz="3800" dirty="0">
                <a:latin typeface="Garamond" panose="02020404030301010803" pitchFamily="18" charset="0"/>
              </a:rPr>
              <a:t>This is the one I meant when I said, ‘A man who comes after me has surpassed me because he was before me.’</a:t>
            </a:r>
            <a:endParaRPr lang="en-US" sz="3800" baseline="30000" dirty="0">
              <a:latin typeface="Garamond" panose="02020404030301010803" pitchFamily="18" charset="0"/>
            </a:endParaRPr>
          </a:p>
        </p:txBody>
      </p:sp>
    </p:spTree>
    <p:extLst>
      <p:ext uri="{BB962C8B-B14F-4D97-AF65-F5344CB8AC3E}">
        <p14:creationId xmlns:p14="http://schemas.microsoft.com/office/powerpoint/2010/main" val="37157748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Lamb of God?</a:t>
            </a:r>
            <a:endParaRPr lang="en-US" sz="6000"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471272398"/>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Exodus 12</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12</a:t>
            </a:r>
            <a:r>
              <a:rPr lang="en-US" sz="3800" dirty="0">
                <a:latin typeface="Garamond" panose="02020404030301010803" pitchFamily="18" charset="0"/>
              </a:rPr>
              <a:t>On that same night I will pass through Egypt and strike down every firstborn of both people and animals…</a:t>
            </a:r>
          </a:p>
          <a:p>
            <a:pPr marL="0" indent="0">
              <a:buNone/>
            </a:pPr>
            <a:r>
              <a:rPr lang="en-US" sz="3800" baseline="30000" dirty="0">
                <a:latin typeface="Garamond" panose="02020404030301010803" pitchFamily="18" charset="0"/>
              </a:rPr>
              <a:t>13</a:t>
            </a:r>
            <a:r>
              <a:rPr lang="en-US" sz="3800" dirty="0">
                <a:latin typeface="Garamond" panose="02020404030301010803" pitchFamily="18" charset="0"/>
              </a:rPr>
              <a:t>The blood will be a sign for you on the houses where you are, and when I see the blood, I will pass over you. No destructive plague will touch you when I strike Egypt.</a:t>
            </a:r>
            <a:endParaRPr lang="en-US" sz="3800" baseline="30000" dirty="0">
              <a:latin typeface="Garamond" panose="02020404030301010803" pitchFamily="18" charset="0"/>
            </a:endParaRPr>
          </a:p>
        </p:txBody>
      </p:sp>
      <p:sp>
        <p:nvSpPr>
          <p:cNvPr id="2" name="TextBox 1">
            <a:extLst>
              <a:ext uri="{FF2B5EF4-FFF2-40B4-BE49-F238E27FC236}">
                <a16:creationId xmlns="" xmlns:a16="http://schemas.microsoft.com/office/drawing/2014/main" id="{659B0767-5F02-A52C-C24A-D2102B7C6EDE}"/>
              </a:ext>
            </a:extLst>
          </p:cNvPr>
          <p:cNvSpPr txBox="1"/>
          <p:nvPr/>
        </p:nvSpPr>
        <p:spPr>
          <a:xfrm>
            <a:off x="3260785" y="4951562"/>
            <a:ext cx="7746521" cy="1169551"/>
          </a:xfrm>
          <a:prstGeom prst="rect">
            <a:avLst/>
          </a:prstGeom>
          <a:solidFill>
            <a:schemeClr val="accent1"/>
          </a:solidFill>
          <a:ln w="25400">
            <a:solidFill>
              <a:schemeClr val="tx1"/>
            </a:solidFill>
          </a:ln>
        </p:spPr>
        <p:txBody>
          <a:bodyPr wrap="square" rtlCol="0">
            <a:spAutoFit/>
          </a:bodyPr>
          <a:lstStyle/>
          <a:p>
            <a:pPr algn="ctr"/>
            <a:r>
              <a:rPr lang="en-US" sz="3500" dirty="0">
                <a:latin typeface="Garamond" pitchFamily="18" charset="0"/>
              </a:rPr>
              <a:t>The lamb served as an innocent party being sacrificed on behalf of a guilty party</a:t>
            </a:r>
          </a:p>
        </p:txBody>
      </p:sp>
    </p:spTree>
    <p:extLst>
      <p:ext uri="{BB962C8B-B14F-4D97-AF65-F5344CB8AC3E}">
        <p14:creationId xmlns:p14="http://schemas.microsoft.com/office/powerpoint/2010/main" val="36760036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800" dirty="0" smtClean="0"/>
              <a:t>A</a:t>
            </a:r>
            <a:r>
              <a:rPr lang="en-US" sz="3800" dirty="0" smtClean="0">
                <a:latin typeface="Garamond" panose="02020404030301010803" pitchFamily="18" charset="0"/>
              </a:rPr>
              <a:t>ssociated with the Passover Lamb   [Ex12]</a:t>
            </a:r>
          </a:p>
          <a:p>
            <a:endParaRPr lang="en-US" sz="3800" dirty="0">
              <a:latin typeface="Garamond" panose="02020404030301010803" pitchFamily="18" charset="0"/>
            </a:endParaRPr>
          </a:p>
          <a:p>
            <a:r>
              <a:rPr lang="en-US" sz="3800" dirty="0" smtClean="0">
                <a:latin typeface="Garamond" panose="02020404030301010803" pitchFamily="18" charset="0"/>
              </a:rPr>
              <a:t>Associated with the Suffering Servant   [Is 53:7]</a:t>
            </a:r>
          </a:p>
          <a:p>
            <a:endParaRPr lang="en-US" sz="3800" dirty="0">
              <a:latin typeface="Garamond" panose="02020404030301010803" pitchFamily="18" charset="0"/>
            </a:endParaRPr>
          </a:p>
          <a:p>
            <a:r>
              <a:rPr lang="en-US" sz="3800" dirty="0" smtClean="0">
                <a:latin typeface="Garamond" panose="02020404030301010803" pitchFamily="18" charset="0"/>
              </a:rPr>
              <a:t>This refers to Jesus taking on our sin   [Acts 8:32ff; 1 Cor. 5:7b; 1 Pet.1:19; Rev. 5-7; 12:11; 13:8]</a:t>
            </a:r>
            <a:endParaRPr lang="en-US" sz="3800" dirty="0">
              <a:latin typeface="Garamond" panose="02020404030301010803" pitchFamily="18" charset="0"/>
            </a:endParaRPr>
          </a:p>
        </p:txBody>
      </p:sp>
    </p:spTree>
    <p:extLst>
      <p:ext uri="{BB962C8B-B14F-4D97-AF65-F5344CB8AC3E}">
        <p14:creationId xmlns:p14="http://schemas.microsoft.com/office/powerpoint/2010/main" val="760052569"/>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2 Corinthians 5</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21</a:t>
            </a:r>
            <a:r>
              <a:rPr lang="en-US" sz="3800" dirty="0">
                <a:latin typeface="Garamond" panose="02020404030301010803" pitchFamily="18" charset="0"/>
              </a:rPr>
              <a:t>God made him who had no sin to be sin for us, so that in him we might become the righteousness of God.</a:t>
            </a:r>
            <a:endParaRPr lang="en-US" sz="3800" baseline="30000" dirty="0">
              <a:latin typeface="Garamond" panose="02020404030301010803" pitchFamily="18" charset="0"/>
            </a:endParaRPr>
          </a:p>
        </p:txBody>
      </p:sp>
    </p:spTree>
    <p:extLst>
      <p:ext uri="{BB962C8B-B14F-4D97-AF65-F5344CB8AC3E}">
        <p14:creationId xmlns:p14="http://schemas.microsoft.com/office/powerpoint/2010/main" val="795758511"/>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31</a:t>
            </a:r>
            <a:r>
              <a:rPr lang="en-US" sz="3800" dirty="0">
                <a:latin typeface="Garamond" panose="02020404030301010803" pitchFamily="18" charset="0"/>
              </a:rPr>
              <a:t>I myself did not know him, but the reason I came baptizing with water was that he might be revealed to Israel.</a:t>
            </a:r>
            <a:endParaRPr lang="en-US" sz="3800" baseline="30000" dirty="0">
              <a:latin typeface="Garamond" panose="02020404030301010803" pitchFamily="18" charset="0"/>
            </a:endParaRPr>
          </a:p>
        </p:txBody>
      </p:sp>
      <p:sp>
        <p:nvSpPr>
          <p:cNvPr id="2" name="TextBox 1">
            <a:extLst>
              <a:ext uri="{FF2B5EF4-FFF2-40B4-BE49-F238E27FC236}">
                <a16:creationId xmlns="" xmlns:a16="http://schemas.microsoft.com/office/drawing/2014/main" id="{9AB5DC78-AFA8-9357-F32D-C5A716360B41}"/>
              </a:ext>
            </a:extLst>
          </p:cNvPr>
          <p:cNvSpPr txBox="1"/>
          <p:nvPr/>
        </p:nvSpPr>
        <p:spPr>
          <a:xfrm>
            <a:off x="138022" y="3864634"/>
            <a:ext cx="8833450" cy="2246769"/>
          </a:xfrm>
          <a:prstGeom prst="rect">
            <a:avLst/>
          </a:prstGeom>
          <a:solidFill>
            <a:schemeClr val="accent1"/>
          </a:solidFill>
          <a:ln w="25400">
            <a:solidFill>
              <a:schemeClr val="tx1"/>
            </a:solidFill>
          </a:ln>
        </p:spPr>
        <p:txBody>
          <a:bodyPr wrap="square" rtlCol="0">
            <a:spAutoFit/>
          </a:bodyPr>
          <a:lstStyle/>
          <a:p>
            <a:r>
              <a:rPr lang="en-US" sz="3500" b="1" dirty="0">
                <a:latin typeface="Garamond" pitchFamily="18" charset="0"/>
              </a:rPr>
              <a:t>John didn’t know Jesus?</a:t>
            </a:r>
          </a:p>
          <a:p>
            <a:r>
              <a:rPr lang="en-US" sz="3500" dirty="0">
                <a:latin typeface="Garamond" pitchFamily="18" charset="0"/>
              </a:rPr>
              <a:t>-They were cousins </a:t>
            </a:r>
            <a:r>
              <a:rPr lang="en-US" sz="2800" dirty="0">
                <a:latin typeface="Garamond" pitchFamily="18" charset="0"/>
              </a:rPr>
              <a:t>[Lk. 1]</a:t>
            </a:r>
          </a:p>
          <a:p>
            <a:r>
              <a:rPr lang="en-US" sz="3500" dirty="0">
                <a:latin typeface="Garamond" pitchFamily="18" charset="0"/>
              </a:rPr>
              <a:t>-Could be that he didn’t know Jesus was the Messiah</a:t>
            </a:r>
          </a:p>
        </p:txBody>
      </p:sp>
    </p:spTree>
    <p:extLst>
      <p:ext uri="{BB962C8B-B14F-4D97-AF65-F5344CB8AC3E}">
        <p14:creationId xmlns:p14="http://schemas.microsoft.com/office/powerpoint/2010/main" val="159717983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wipe(left)">
                                      <p:cBhvr>
                                        <p:cTn id="2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32</a:t>
            </a:r>
            <a:r>
              <a:rPr lang="en-US" sz="3800" dirty="0">
                <a:latin typeface="Garamond" panose="02020404030301010803" pitchFamily="18" charset="0"/>
              </a:rPr>
              <a:t>Then John gave this testimony: “I saw the Spirit come down from heaven as a dove and remain on him.</a:t>
            </a:r>
          </a:p>
          <a:p>
            <a:pPr marL="0" indent="0">
              <a:buNone/>
            </a:pPr>
            <a:r>
              <a:rPr lang="en-US" sz="3800" baseline="30000" dirty="0">
                <a:latin typeface="Garamond" panose="02020404030301010803" pitchFamily="18" charset="0"/>
              </a:rPr>
              <a:t>33</a:t>
            </a:r>
            <a:r>
              <a:rPr lang="en-US" sz="3800" dirty="0">
                <a:latin typeface="Garamond" panose="02020404030301010803" pitchFamily="18" charset="0"/>
              </a:rPr>
              <a:t>And I myself did not know him, but the one who sent me to baptize with water told me, ‘The man on whom you see the Spirit come down and remain is the one who will baptize with the Holy Spirit.’</a:t>
            </a:r>
            <a:endParaRPr lang="en-US" sz="3800" baseline="30000" dirty="0">
              <a:latin typeface="Garamond" panose="02020404030301010803" pitchFamily="18" charset="0"/>
            </a:endParaRPr>
          </a:p>
        </p:txBody>
      </p:sp>
    </p:spTree>
    <p:extLst>
      <p:ext uri="{BB962C8B-B14F-4D97-AF65-F5344CB8AC3E}">
        <p14:creationId xmlns:p14="http://schemas.microsoft.com/office/powerpoint/2010/main" val="342599588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19</a:t>
            </a:r>
            <a:r>
              <a:rPr lang="en-US" sz="3800" dirty="0">
                <a:latin typeface="Garamond" panose="02020404030301010803" pitchFamily="18" charset="0"/>
              </a:rPr>
              <a:t>Now this was John’s testimony when the Jewish leaders in Jerusalem sent priests and Levites to ask him who he was. </a:t>
            </a:r>
            <a:endParaRPr lang="en-US" sz="3800" baseline="30000" dirty="0">
              <a:latin typeface="Garamond" panose="02020404030301010803" pitchFamily="18" charset="0"/>
            </a:endParaRPr>
          </a:p>
        </p:txBody>
      </p:sp>
      <p:sp>
        <p:nvSpPr>
          <p:cNvPr id="4" name="TextBox 3">
            <a:extLst>
              <a:ext uri="{FF2B5EF4-FFF2-40B4-BE49-F238E27FC236}">
                <a16:creationId xmlns="" xmlns:a16="http://schemas.microsoft.com/office/drawing/2014/main" id="{223F1BFA-B5D0-E4D9-D135-CD3B43B1FCFA}"/>
              </a:ext>
            </a:extLst>
          </p:cNvPr>
          <p:cNvSpPr txBox="1"/>
          <p:nvPr/>
        </p:nvSpPr>
        <p:spPr>
          <a:xfrm>
            <a:off x="138022" y="3864634"/>
            <a:ext cx="7177177" cy="1169551"/>
          </a:xfrm>
          <a:prstGeom prst="rect">
            <a:avLst/>
          </a:prstGeom>
          <a:solidFill>
            <a:schemeClr val="accent1"/>
          </a:solidFill>
          <a:ln w="25400">
            <a:solidFill>
              <a:schemeClr val="tx1"/>
            </a:solidFill>
          </a:ln>
        </p:spPr>
        <p:txBody>
          <a:bodyPr wrap="square" rtlCol="0">
            <a:spAutoFit/>
          </a:bodyPr>
          <a:lstStyle/>
          <a:p>
            <a:r>
              <a:rPr lang="en-US" sz="3500" b="1" dirty="0">
                <a:latin typeface="Garamond" pitchFamily="18" charset="0"/>
              </a:rPr>
              <a:t>John the Baptist:</a:t>
            </a:r>
          </a:p>
          <a:p>
            <a:r>
              <a:rPr lang="en-US" sz="3500" dirty="0">
                <a:latin typeface="Garamond" pitchFamily="18" charset="0"/>
              </a:rPr>
              <a:t>-Extremely popular</a:t>
            </a:r>
          </a:p>
        </p:txBody>
      </p:sp>
    </p:spTree>
    <p:extLst>
      <p:ext uri="{BB962C8B-B14F-4D97-AF65-F5344CB8AC3E}">
        <p14:creationId xmlns:p14="http://schemas.microsoft.com/office/powerpoint/2010/main" val="31113174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34</a:t>
            </a:r>
            <a:r>
              <a:rPr lang="en-US" sz="3800" dirty="0">
                <a:latin typeface="Garamond" panose="02020404030301010803" pitchFamily="18" charset="0"/>
              </a:rPr>
              <a:t>I have seen and I testify that this is God’s Chosen One.’</a:t>
            </a:r>
            <a:endParaRPr lang="en-US" sz="3800" baseline="30000" dirty="0">
              <a:latin typeface="Garamond" panose="02020404030301010803" pitchFamily="18" charset="0"/>
            </a:endParaRPr>
          </a:p>
        </p:txBody>
      </p:sp>
      <p:sp>
        <p:nvSpPr>
          <p:cNvPr id="4" name="TextBox 3">
            <a:extLst>
              <a:ext uri="{FF2B5EF4-FFF2-40B4-BE49-F238E27FC236}">
                <a16:creationId xmlns="" xmlns:a16="http://schemas.microsoft.com/office/drawing/2014/main" id="{52207984-DE0C-6763-9E91-4EFBC75058A6}"/>
              </a:ext>
            </a:extLst>
          </p:cNvPr>
          <p:cNvSpPr txBox="1"/>
          <p:nvPr/>
        </p:nvSpPr>
        <p:spPr>
          <a:xfrm>
            <a:off x="138022" y="3864634"/>
            <a:ext cx="8833450" cy="2677656"/>
          </a:xfrm>
          <a:prstGeom prst="rect">
            <a:avLst/>
          </a:prstGeom>
          <a:solidFill>
            <a:schemeClr val="accent1"/>
          </a:solidFill>
          <a:ln w="25400">
            <a:solidFill>
              <a:schemeClr val="tx1"/>
            </a:solidFill>
          </a:ln>
        </p:spPr>
        <p:txBody>
          <a:bodyPr wrap="square" rtlCol="0">
            <a:spAutoFit/>
          </a:bodyPr>
          <a:lstStyle/>
          <a:p>
            <a:r>
              <a:rPr lang="en-US" sz="3500" b="1" dirty="0">
                <a:latin typeface="Garamond" pitchFamily="18" charset="0"/>
              </a:rPr>
              <a:t>Why did Jesus get baptized? Is this the Bible contradicting itself?</a:t>
            </a:r>
          </a:p>
          <a:p>
            <a:r>
              <a:rPr lang="en-US" sz="3500" dirty="0">
                <a:latin typeface="Garamond" pitchFamily="18" charset="0"/>
              </a:rPr>
              <a:t>-John himself felt uneasy about baptizing Jesus </a:t>
            </a:r>
            <a:r>
              <a:rPr lang="en-US" sz="2800" dirty="0">
                <a:latin typeface="Garamond" pitchFamily="18" charset="0"/>
              </a:rPr>
              <a:t>[Matt. 3:13-15]</a:t>
            </a:r>
          </a:p>
          <a:p>
            <a:r>
              <a:rPr lang="en-US" sz="3500" dirty="0">
                <a:latin typeface="Garamond" pitchFamily="18" charset="0"/>
              </a:rPr>
              <a:t>-The point was to reveal Jesus </a:t>
            </a:r>
            <a:r>
              <a:rPr lang="en-US" sz="2800" dirty="0">
                <a:latin typeface="Garamond" pitchFamily="18" charset="0"/>
              </a:rPr>
              <a:t>[John 1:31]</a:t>
            </a:r>
            <a:endParaRPr lang="en-US" sz="3500" dirty="0">
              <a:latin typeface="Garamond" pitchFamily="18" charset="0"/>
            </a:endParaRPr>
          </a:p>
        </p:txBody>
      </p:sp>
    </p:spTree>
    <p:extLst>
      <p:ext uri="{BB962C8B-B14F-4D97-AF65-F5344CB8AC3E}">
        <p14:creationId xmlns:p14="http://schemas.microsoft.com/office/powerpoint/2010/main" val="105422723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left)">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wipe(left)">
                                      <p:cBhvr>
                                        <p:cTn id="15" dur="500"/>
                                        <p:tgtEl>
                                          <p:spTgt spid="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wipe(left)">
                                      <p:cBhvr>
                                        <p:cTn id="20"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35</a:t>
            </a:r>
            <a:r>
              <a:rPr lang="en-US" sz="3800" dirty="0">
                <a:latin typeface="Garamond" panose="02020404030301010803" pitchFamily="18" charset="0"/>
              </a:rPr>
              <a:t>The next day John was there again with two of his disciples. </a:t>
            </a:r>
          </a:p>
          <a:p>
            <a:pPr marL="0" indent="0">
              <a:buNone/>
            </a:pPr>
            <a:r>
              <a:rPr lang="en-US" sz="3800" baseline="30000" dirty="0">
                <a:latin typeface="Garamond" panose="02020404030301010803" pitchFamily="18" charset="0"/>
              </a:rPr>
              <a:t>36</a:t>
            </a:r>
            <a:r>
              <a:rPr lang="en-US" sz="3800" dirty="0">
                <a:latin typeface="Garamond" panose="02020404030301010803" pitchFamily="18" charset="0"/>
              </a:rPr>
              <a:t>When he saw Jesus passing by, he said, “Look, the Lamb of God!”</a:t>
            </a:r>
          </a:p>
          <a:p>
            <a:pPr marL="0" indent="0">
              <a:buNone/>
            </a:pPr>
            <a:r>
              <a:rPr lang="en-US" sz="3800" baseline="30000" dirty="0">
                <a:latin typeface="Garamond" panose="02020404030301010803" pitchFamily="18" charset="0"/>
              </a:rPr>
              <a:t>37</a:t>
            </a:r>
            <a:r>
              <a:rPr lang="en-US" sz="3800" dirty="0">
                <a:latin typeface="Garamond" panose="02020404030301010803" pitchFamily="18" charset="0"/>
              </a:rPr>
              <a:t>When the two disciples heard him say this, they followed Jesus.</a:t>
            </a:r>
            <a:endParaRPr lang="en-US" sz="3800" baseline="30000" dirty="0">
              <a:latin typeface="Garamond" panose="02020404030301010803" pitchFamily="18" charset="0"/>
            </a:endParaRPr>
          </a:p>
        </p:txBody>
      </p:sp>
    </p:spTree>
    <p:extLst>
      <p:ext uri="{BB962C8B-B14F-4D97-AF65-F5344CB8AC3E}">
        <p14:creationId xmlns:p14="http://schemas.microsoft.com/office/powerpoint/2010/main" val="162968157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3</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22</a:t>
            </a:r>
            <a:r>
              <a:rPr lang="en-US" sz="3800" dirty="0">
                <a:latin typeface="Garamond" panose="02020404030301010803" pitchFamily="18" charset="0"/>
              </a:rPr>
              <a:t>After this, Jesus and his disciples went out into the Judean countryside, where he spent some time with them, and baptized.</a:t>
            </a:r>
          </a:p>
          <a:p>
            <a:pPr marL="0" indent="0">
              <a:buNone/>
            </a:pPr>
            <a:r>
              <a:rPr lang="en-US" sz="3800" baseline="30000" dirty="0">
                <a:latin typeface="Garamond" panose="02020404030301010803" pitchFamily="18" charset="0"/>
              </a:rPr>
              <a:t>23</a:t>
            </a:r>
            <a:r>
              <a:rPr lang="en-US" sz="3800" dirty="0">
                <a:latin typeface="Garamond" panose="02020404030301010803" pitchFamily="18" charset="0"/>
              </a:rPr>
              <a:t>Now John also was baptizing at Aenon near Salim, because there was plenty of water, and people were coming and being baptized.</a:t>
            </a:r>
            <a:endParaRPr lang="en-US" sz="3800" baseline="30000" dirty="0">
              <a:latin typeface="Garamond" panose="02020404030301010803" pitchFamily="18" charset="0"/>
            </a:endParaRPr>
          </a:p>
        </p:txBody>
      </p:sp>
    </p:spTree>
    <p:extLst>
      <p:ext uri="{BB962C8B-B14F-4D97-AF65-F5344CB8AC3E}">
        <p14:creationId xmlns:p14="http://schemas.microsoft.com/office/powerpoint/2010/main" val="417163843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3</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24</a:t>
            </a:r>
            <a:r>
              <a:rPr lang="en-US" sz="3800" dirty="0">
                <a:latin typeface="Garamond" panose="02020404030301010803" pitchFamily="18" charset="0"/>
              </a:rPr>
              <a:t>(This was before John was put in prison.)</a:t>
            </a:r>
          </a:p>
          <a:p>
            <a:pPr marL="0" indent="0">
              <a:buNone/>
            </a:pPr>
            <a:r>
              <a:rPr lang="en-US" sz="3800" baseline="30000" dirty="0">
                <a:latin typeface="Garamond" panose="02020404030301010803" pitchFamily="18" charset="0"/>
              </a:rPr>
              <a:t>25</a:t>
            </a:r>
            <a:r>
              <a:rPr lang="en-US" sz="3800" dirty="0">
                <a:latin typeface="Garamond" panose="02020404030301010803" pitchFamily="18" charset="0"/>
              </a:rPr>
              <a:t>An argument developed between some of John’s disciples and a certain Jew over the matter of ceremonial washing.</a:t>
            </a:r>
            <a:endParaRPr lang="en-US" sz="3800" baseline="30000" dirty="0">
              <a:latin typeface="Garamond" panose="02020404030301010803" pitchFamily="18" charset="0"/>
            </a:endParaRPr>
          </a:p>
        </p:txBody>
      </p:sp>
    </p:spTree>
    <p:extLst>
      <p:ext uri="{BB962C8B-B14F-4D97-AF65-F5344CB8AC3E}">
        <p14:creationId xmlns:p14="http://schemas.microsoft.com/office/powerpoint/2010/main" val="320534159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3</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26</a:t>
            </a:r>
            <a:r>
              <a:rPr lang="en-US" sz="3800" dirty="0">
                <a:latin typeface="Garamond" panose="02020404030301010803" pitchFamily="18" charset="0"/>
              </a:rPr>
              <a:t>They came to John and said to him, “Rabbi, that man who was with you on the other side of the Jordan – the one you testified about – look, he is baptizing, and everyone is going to him.</a:t>
            </a:r>
            <a:endParaRPr lang="en-US" sz="3800" baseline="30000" dirty="0">
              <a:latin typeface="Garamond" panose="02020404030301010803" pitchFamily="18" charset="0"/>
            </a:endParaRPr>
          </a:p>
        </p:txBody>
      </p:sp>
    </p:spTree>
    <p:extLst>
      <p:ext uri="{BB962C8B-B14F-4D97-AF65-F5344CB8AC3E}">
        <p14:creationId xmlns:p14="http://schemas.microsoft.com/office/powerpoint/2010/main" val="1373741042"/>
      </p:ext>
    </p:extLst>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3</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27</a:t>
            </a:r>
            <a:r>
              <a:rPr lang="en-US" sz="3800" dirty="0">
                <a:latin typeface="Garamond" panose="02020404030301010803" pitchFamily="18" charset="0"/>
              </a:rPr>
              <a:t>To this John replied, “A person can receive only what is given them from heaven.</a:t>
            </a:r>
          </a:p>
          <a:p>
            <a:pPr marL="0" indent="0">
              <a:buNone/>
            </a:pPr>
            <a:r>
              <a:rPr lang="en-US" sz="3800" baseline="30000" dirty="0">
                <a:latin typeface="Garamond" panose="02020404030301010803" pitchFamily="18" charset="0"/>
              </a:rPr>
              <a:t>28</a:t>
            </a:r>
            <a:r>
              <a:rPr lang="en-US" sz="3800" dirty="0">
                <a:latin typeface="Garamond" panose="02020404030301010803" pitchFamily="18" charset="0"/>
              </a:rPr>
              <a:t>You yourselves can testify that I said, ‘I am not the Messiah but am sent ahead of him.’ </a:t>
            </a:r>
            <a:endParaRPr lang="en-US" sz="3800" baseline="30000" dirty="0">
              <a:latin typeface="Garamond" panose="02020404030301010803" pitchFamily="18" charset="0"/>
            </a:endParaRPr>
          </a:p>
        </p:txBody>
      </p:sp>
    </p:spTree>
    <p:extLst>
      <p:ext uri="{BB962C8B-B14F-4D97-AF65-F5344CB8AC3E}">
        <p14:creationId xmlns:p14="http://schemas.microsoft.com/office/powerpoint/2010/main" val="71902528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3</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29</a:t>
            </a:r>
            <a:r>
              <a:rPr lang="en-US" sz="3800" dirty="0">
                <a:latin typeface="Garamond" panose="02020404030301010803" pitchFamily="18" charset="0"/>
              </a:rPr>
              <a:t>The bride belongs to the bridegroom. The friend who attends the bridegroom waits and listens for him, and is full of joy when he hears the bridegroom’s voice.</a:t>
            </a:r>
          </a:p>
          <a:p>
            <a:pPr marL="0" indent="0">
              <a:buNone/>
            </a:pPr>
            <a:r>
              <a:rPr lang="en-US" sz="3800" dirty="0">
                <a:latin typeface="Garamond" panose="02020404030301010803" pitchFamily="18" charset="0"/>
              </a:rPr>
              <a:t>That joy is mine, and it is now complete.</a:t>
            </a:r>
          </a:p>
        </p:txBody>
      </p:sp>
    </p:spTree>
    <p:extLst>
      <p:ext uri="{BB962C8B-B14F-4D97-AF65-F5344CB8AC3E}">
        <p14:creationId xmlns:p14="http://schemas.microsoft.com/office/powerpoint/2010/main" val="280229376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3</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30</a:t>
            </a:r>
            <a:r>
              <a:rPr lang="en-US" sz="3800" dirty="0">
                <a:latin typeface="Garamond" panose="02020404030301010803" pitchFamily="18" charset="0"/>
              </a:rPr>
              <a:t>He must become greater; I must become less.</a:t>
            </a:r>
          </a:p>
        </p:txBody>
      </p:sp>
      <p:sp>
        <p:nvSpPr>
          <p:cNvPr id="4" name="TextBox 3">
            <a:extLst>
              <a:ext uri="{FF2B5EF4-FFF2-40B4-BE49-F238E27FC236}">
                <a16:creationId xmlns="" xmlns:a16="http://schemas.microsoft.com/office/drawing/2014/main" id="{CA85E011-0CEA-C518-79B9-C88123C69E29}"/>
              </a:ext>
            </a:extLst>
          </p:cNvPr>
          <p:cNvSpPr txBox="1"/>
          <p:nvPr/>
        </p:nvSpPr>
        <p:spPr>
          <a:xfrm>
            <a:off x="138022" y="3864634"/>
            <a:ext cx="6504318" cy="630942"/>
          </a:xfrm>
          <a:prstGeom prst="rect">
            <a:avLst/>
          </a:prstGeom>
          <a:solidFill>
            <a:schemeClr val="accent1"/>
          </a:solidFill>
          <a:ln w="25400">
            <a:solidFill>
              <a:schemeClr val="tx1"/>
            </a:solidFill>
          </a:ln>
        </p:spPr>
        <p:txBody>
          <a:bodyPr wrap="square" rtlCol="0">
            <a:spAutoFit/>
          </a:bodyPr>
          <a:lstStyle/>
          <a:p>
            <a:r>
              <a:rPr lang="en-US" sz="3500" dirty="0">
                <a:latin typeface="Garamond" pitchFamily="18" charset="0"/>
              </a:rPr>
              <a:t>John modeled a lifestyle of humility</a:t>
            </a:r>
          </a:p>
        </p:txBody>
      </p:sp>
    </p:spTree>
    <p:extLst>
      <p:ext uri="{BB962C8B-B14F-4D97-AF65-F5344CB8AC3E}">
        <p14:creationId xmlns:p14="http://schemas.microsoft.com/office/powerpoint/2010/main" val="3164353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left)">
                                      <p:cBhvr>
                                        <p:cTn id="1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B678E64B-53D4-0D7D-606C-69E2326ADEF2}"/>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 xmlns:a16="http://schemas.microsoft.com/office/drawing/2014/main" id="{742D5D17-FA67-C04D-76A4-570D52D6EB81}"/>
              </a:ext>
            </a:extLst>
          </p:cNvPr>
          <p:cNvSpPr/>
          <p:nvPr/>
        </p:nvSpPr>
        <p:spPr>
          <a:xfrm>
            <a:off x="0" y="0"/>
            <a:ext cx="6096000" cy="685800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 xmlns:a16="http://schemas.microsoft.com/office/drawing/2014/main" id="{2F39AE48-01D7-3856-A50D-A89AC3F94B6B}"/>
              </a:ext>
            </a:extLst>
          </p:cNvPr>
          <p:cNvSpPr txBox="1"/>
          <p:nvPr/>
        </p:nvSpPr>
        <p:spPr>
          <a:xfrm>
            <a:off x="163285" y="97971"/>
            <a:ext cx="5769429" cy="1569660"/>
          </a:xfrm>
          <a:prstGeom prst="rect">
            <a:avLst/>
          </a:prstGeom>
          <a:noFill/>
          <a:ln w="25400">
            <a:noFill/>
          </a:ln>
        </p:spPr>
        <p:txBody>
          <a:bodyPr wrap="square" rtlCol="0">
            <a:spAutoFit/>
          </a:bodyPr>
          <a:lstStyle/>
          <a:p>
            <a:pPr algn="ctr"/>
            <a:r>
              <a:rPr lang="en-US" sz="9600" dirty="0">
                <a:latin typeface="Haettenschweiler" panose="020B0706040902060204" pitchFamily="34" charset="0"/>
              </a:rPr>
              <a:t>PRIDE</a:t>
            </a:r>
          </a:p>
        </p:txBody>
      </p:sp>
      <p:sp>
        <p:nvSpPr>
          <p:cNvPr id="7" name="TextBox 6">
            <a:extLst>
              <a:ext uri="{FF2B5EF4-FFF2-40B4-BE49-F238E27FC236}">
                <a16:creationId xmlns="" xmlns:a16="http://schemas.microsoft.com/office/drawing/2014/main" id="{B56D5981-0C8F-DFB6-69F9-0700E3D187A5}"/>
              </a:ext>
            </a:extLst>
          </p:cNvPr>
          <p:cNvSpPr txBox="1"/>
          <p:nvPr/>
        </p:nvSpPr>
        <p:spPr>
          <a:xfrm>
            <a:off x="6259285" y="97971"/>
            <a:ext cx="5769429" cy="1569660"/>
          </a:xfrm>
          <a:prstGeom prst="rect">
            <a:avLst/>
          </a:prstGeom>
          <a:noFill/>
          <a:ln w="25400">
            <a:noFill/>
          </a:ln>
        </p:spPr>
        <p:txBody>
          <a:bodyPr wrap="square" rtlCol="0">
            <a:spAutoFit/>
          </a:bodyPr>
          <a:lstStyle/>
          <a:p>
            <a:pPr algn="ctr"/>
            <a:r>
              <a:rPr lang="en-US" sz="9600" dirty="0">
                <a:solidFill>
                  <a:schemeClr val="bg1"/>
                </a:solidFill>
                <a:latin typeface="Haettenschweiler" panose="020B0706040902060204" pitchFamily="34" charset="0"/>
              </a:rPr>
              <a:t>HUMILITY</a:t>
            </a:r>
          </a:p>
        </p:txBody>
      </p:sp>
      <p:sp>
        <p:nvSpPr>
          <p:cNvPr id="8" name="TextBox 7">
            <a:extLst>
              <a:ext uri="{FF2B5EF4-FFF2-40B4-BE49-F238E27FC236}">
                <a16:creationId xmlns="" xmlns:a16="http://schemas.microsoft.com/office/drawing/2014/main" id="{6E7FE8B1-A68B-F936-3795-903FD90059C9}"/>
              </a:ext>
            </a:extLst>
          </p:cNvPr>
          <p:cNvSpPr txBox="1"/>
          <p:nvPr/>
        </p:nvSpPr>
        <p:spPr>
          <a:xfrm>
            <a:off x="0" y="1667631"/>
            <a:ext cx="6095999" cy="1200329"/>
          </a:xfrm>
          <a:prstGeom prst="rect">
            <a:avLst/>
          </a:prstGeom>
          <a:noFill/>
          <a:ln w="25400">
            <a:noFill/>
          </a:ln>
        </p:spPr>
        <p:txBody>
          <a:bodyPr wrap="square" rtlCol="0">
            <a:spAutoFit/>
          </a:bodyPr>
          <a:lstStyle/>
          <a:p>
            <a:r>
              <a:rPr lang="en-US" sz="7200" dirty="0">
                <a:latin typeface="Haettenschweiler" panose="020B0706040902060204" pitchFamily="34" charset="0"/>
              </a:rPr>
              <a:t>SELF-PROMOTING</a:t>
            </a:r>
          </a:p>
        </p:txBody>
      </p:sp>
    </p:spTree>
    <p:extLst>
      <p:ext uri="{BB962C8B-B14F-4D97-AF65-F5344CB8AC3E}">
        <p14:creationId xmlns:p14="http://schemas.microsoft.com/office/powerpoint/2010/main" val="4053320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 xmlns:a16="http://schemas.microsoft.com/office/drawing/2014/main" id="{E891C34F-E0C2-FF5A-8F37-1F3374AE52DA}"/>
              </a:ext>
            </a:extLst>
          </p:cNvPr>
          <p:cNvPicPr>
            <a:picLocks noGrp="1" noChangeAspect="1"/>
          </p:cNvPicPr>
          <p:nvPr>
            <p:ph idx="1"/>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0" y="1694369"/>
            <a:ext cx="1415143" cy="1415143"/>
          </a:xfrm>
        </p:spPr>
      </p:pic>
      <p:sp>
        <p:nvSpPr>
          <p:cNvPr id="6" name="TextBox 5">
            <a:extLst>
              <a:ext uri="{FF2B5EF4-FFF2-40B4-BE49-F238E27FC236}">
                <a16:creationId xmlns="" xmlns:a16="http://schemas.microsoft.com/office/drawing/2014/main" id="{B641E505-B92C-6F5D-71C9-193BC56D75FE}"/>
              </a:ext>
            </a:extLst>
          </p:cNvPr>
          <p:cNvSpPr txBox="1"/>
          <p:nvPr/>
        </p:nvSpPr>
        <p:spPr>
          <a:xfrm>
            <a:off x="1317170" y="1915886"/>
            <a:ext cx="6446603" cy="4185761"/>
          </a:xfrm>
          <a:prstGeom prst="rect">
            <a:avLst/>
          </a:prstGeom>
          <a:noFill/>
          <a:ln w="25400">
            <a:noFill/>
          </a:ln>
        </p:spPr>
        <p:txBody>
          <a:bodyPr wrap="square" rtlCol="0">
            <a:spAutoFit/>
          </a:bodyPr>
          <a:lstStyle/>
          <a:p>
            <a:r>
              <a:rPr lang="en-US" sz="3800" dirty="0">
                <a:latin typeface="Garamond" pitchFamily="18" charset="0"/>
              </a:rPr>
              <a:t>It’s our generation’s crack cocaine. </a:t>
            </a:r>
          </a:p>
          <a:p>
            <a:r>
              <a:rPr lang="en-US" sz="3800" dirty="0">
                <a:latin typeface="Garamond" pitchFamily="18" charset="0"/>
              </a:rPr>
              <a:t>People are addicted. </a:t>
            </a:r>
          </a:p>
          <a:p>
            <a:r>
              <a:rPr lang="en-US" sz="3800" dirty="0">
                <a:latin typeface="Garamond" pitchFamily="18" charset="0"/>
              </a:rPr>
              <a:t>We experience withdrawals. </a:t>
            </a:r>
          </a:p>
          <a:p>
            <a:r>
              <a:rPr lang="en-US" sz="3800" dirty="0">
                <a:latin typeface="Garamond" pitchFamily="18" charset="0"/>
              </a:rPr>
              <a:t>We are so driven by this drug, getting just one hit elicits truly peculiar reactions.</a:t>
            </a:r>
          </a:p>
        </p:txBody>
      </p:sp>
      <p:sp>
        <p:nvSpPr>
          <p:cNvPr id="7" name="TextBox 6">
            <a:extLst>
              <a:ext uri="{FF2B5EF4-FFF2-40B4-BE49-F238E27FC236}">
                <a16:creationId xmlns="" xmlns:a16="http://schemas.microsoft.com/office/drawing/2014/main" id="{C43C199D-472B-0550-E2FC-C99D345778C8}"/>
              </a:ext>
            </a:extLst>
          </p:cNvPr>
          <p:cNvSpPr txBox="1"/>
          <p:nvPr/>
        </p:nvSpPr>
        <p:spPr>
          <a:xfrm>
            <a:off x="293298" y="35996"/>
            <a:ext cx="5900673" cy="1600438"/>
          </a:xfrm>
          <a:prstGeom prst="rect">
            <a:avLst/>
          </a:prstGeom>
          <a:noFill/>
          <a:ln w="25400">
            <a:noFill/>
          </a:ln>
        </p:spPr>
        <p:txBody>
          <a:bodyPr wrap="square" rtlCol="0">
            <a:spAutoFit/>
          </a:bodyPr>
          <a:lstStyle/>
          <a:p>
            <a:r>
              <a:rPr lang="en-US" sz="5000" dirty="0">
                <a:latin typeface="Garamond" pitchFamily="18" charset="0"/>
              </a:rPr>
              <a:t>Adam Alter</a:t>
            </a:r>
            <a:br>
              <a:rPr lang="en-US" sz="5000" dirty="0">
                <a:latin typeface="Garamond" pitchFamily="18" charset="0"/>
              </a:rPr>
            </a:br>
            <a:r>
              <a:rPr lang="en-US" sz="2400" i="1" dirty="0">
                <a:latin typeface="Garamond" pitchFamily="18" charset="0"/>
              </a:rPr>
              <a:t>Irresistible: The Rise of Addictive Technology and the Business of Keeping Us Hooked</a:t>
            </a:r>
            <a:r>
              <a:rPr lang="en-US" sz="2400" dirty="0">
                <a:latin typeface="Garamond" pitchFamily="18" charset="0"/>
              </a:rPr>
              <a:t>, PDF p.99</a:t>
            </a:r>
            <a:r>
              <a:rPr lang="en-US" sz="2400" i="1" dirty="0">
                <a:latin typeface="Garamond" pitchFamily="18" charset="0"/>
              </a:rPr>
              <a:t> </a:t>
            </a:r>
            <a:endParaRPr lang="en-US" sz="5000" dirty="0">
              <a:latin typeface="Garamond" pitchFamily="18" charset="0"/>
            </a:endParaRPr>
          </a:p>
        </p:txBody>
      </p:sp>
    </p:spTree>
    <p:extLst>
      <p:ext uri="{BB962C8B-B14F-4D97-AF65-F5344CB8AC3E}">
        <p14:creationId xmlns:p14="http://schemas.microsoft.com/office/powerpoint/2010/main" val="213909988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Matthew 3</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5</a:t>
            </a:r>
            <a:r>
              <a:rPr lang="en-US" sz="3800" dirty="0">
                <a:latin typeface="Garamond" panose="02020404030301010803" pitchFamily="18" charset="0"/>
              </a:rPr>
              <a:t>People went out to him from </a:t>
            </a:r>
            <a:r>
              <a:rPr lang="en-US" sz="3800" u="sng" dirty="0">
                <a:latin typeface="Garamond" panose="02020404030301010803" pitchFamily="18" charset="0"/>
              </a:rPr>
              <a:t>Jerusalem</a:t>
            </a:r>
            <a:r>
              <a:rPr lang="en-US" sz="3800" dirty="0">
                <a:latin typeface="Garamond" panose="02020404030301010803" pitchFamily="18" charset="0"/>
              </a:rPr>
              <a:t> and </a:t>
            </a:r>
            <a:r>
              <a:rPr lang="en-US" sz="3800" u="sng" dirty="0">
                <a:latin typeface="Garamond" panose="02020404030301010803" pitchFamily="18" charset="0"/>
              </a:rPr>
              <a:t>all Judea</a:t>
            </a:r>
            <a:r>
              <a:rPr lang="en-US" sz="3800" dirty="0">
                <a:latin typeface="Garamond" panose="02020404030301010803" pitchFamily="18" charset="0"/>
              </a:rPr>
              <a:t> and </a:t>
            </a:r>
            <a:r>
              <a:rPr lang="en-US" sz="3800" u="sng" dirty="0">
                <a:latin typeface="Garamond" panose="02020404030301010803" pitchFamily="18" charset="0"/>
              </a:rPr>
              <a:t>the whole region of the Jordan</a:t>
            </a:r>
            <a:r>
              <a:rPr lang="en-US" sz="3800" dirty="0">
                <a:latin typeface="Garamond" panose="02020404030301010803" pitchFamily="18" charset="0"/>
              </a:rPr>
              <a:t>. </a:t>
            </a:r>
            <a:endParaRPr lang="en-US" sz="3800" baseline="30000" dirty="0">
              <a:latin typeface="Garamond" panose="02020404030301010803" pitchFamily="18" charset="0"/>
            </a:endParaRPr>
          </a:p>
          <a:p>
            <a:pPr marL="0" indent="0">
              <a:buNone/>
            </a:pPr>
            <a:r>
              <a:rPr lang="en-US" sz="3800" baseline="30000" dirty="0">
                <a:latin typeface="Garamond" panose="02020404030301010803" pitchFamily="18" charset="0"/>
              </a:rPr>
              <a:t>6</a:t>
            </a:r>
            <a:r>
              <a:rPr lang="en-US" sz="3800" dirty="0">
                <a:latin typeface="Garamond" panose="02020404030301010803" pitchFamily="18" charset="0"/>
              </a:rPr>
              <a:t>Confessing their sins, they were baptized by him in the Jordan River.</a:t>
            </a:r>
            <a:endParaRPr lang="en-US" sz="3800" baseline="30000" dirty="0">
              <a:latin typeface="Garamond" panose="02020404030301010803" pitchFamily="18" charset="0"/>
            </a:endParaRPr>
          </a:p>
        </p:txBody>
      </p:sp>
    </p:spTree>
    <p:extLst>
      <p:ext uri="{BB962C8B-B14F-4D97-AF65-F5344CB8AC3E}">
        <p14:creationId xmlns:p14="http://schemas.microsoft.com/office/powerpoint/2010/main" val="2141702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 xmlns:a16="http://schemas.microsoft.com/office/drawing/2014/main" id="{E891C34F-E0C2-FF5A-8F37-1F3374AE52DA}"/>
              </a:ext>
            </a:extLst>
          </p:cNvPr>
          <p:cNvPicPr>
            <a:picLocks noGrp="1" noChangeAspect="1"/>
          </p:cNvPicPr>
          <p:nvPr>
            <p:ph idx="1"/>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0" y="1694369"/>
            <a:ext cx="1415143" cy="1415143"/>
          </a:xfrm>
        </p:spPr>
      </p:pic>
      <p:sp>
        <p:nvSpPr>
          <p:cNvPr id="6" name="TextBox 5">
            <a:extLst>
              <a:ext uri="{FF2B5EF4-FFF2-40B4-BE49-F238E27FC236}">
                <a16:creationId xmlns="" xmlns:a16="http://schemas.microsoft.com/office/drawing/2014/main" id="{B641E505-B92C-6F5D-71C9-193BC56D75FE}"/>
              </a:ext>
            </a:extLst>
          </p:cNvPr>
          <p:cNvSpPr txBox="1"/>
          <p:nvPr/>
        </p:nvSpPr>
        <p:spPr>
          <a:xfrm>
            <a:off x="1317170" y="1915886"/>
            <a:ext cx="6446603" cy="2431435"/>
          </a:xfrm>
          <a:prstGeom prst="rect">
            <a:avLst/>
          </a:prstGeom>
          <a:noFill/>
          <a:ln w="25400">
            <a:noFill/>
          </a:ln>
        </p:spPr>
        <p:txBody>
          <a:bodyPr wrap="square" rtlCol="0">
            <a:spAutoFit/>
          </a:bodyPr>
          <a:lstStyle/>
          <a:p>
            <a:r>
              <a:rPr lang="en-US" sz="3800" dirty="0">
                <a:latin typeface="Garamond" pitchFamily="18" charset="0"/>
              </a:rPr>
              <a:t>I’m talking about Likes.</a:t>
            </a:r>
          </a:p>
          <a:p>
            <a:r>
              <a:rPr lang="en-US" sz="3800" dirty="0">
                <a:latin typeface="Garamond" pitchFamily="18" charset="0"/>
              </a:rPr>
              <a:t>They inconspicuously emerged as the first digital drug to dominate our culture.</a:t>
            </a:r>
          </a:p>
        </p:txBody>
      </p:sp>
      <p:sp>
        <p:nvSpPr>
          <p:cNvPr id="7" name="TextBox 6">
            <a:extLst>
              <a:ext uri="{FF2B5EF4-FFF2-40B4-BE49-F238E27FC236}">
                <a16:creationId xmlns="" xmlns:a16="http://schemas.microsoft.com/office/drawing/2014/main" id="{C43C199D-472B-0550-E2FC-C99D345778C8}"/>
              </a:ext>
            </a:extLst>
          </p:cNvPr>
          <p:cNvSpPr txBox="1"/>
          <p:nvPr/>
        </p:nvSpPr>
        <p:spPr>
          <a:xfrm>
            <a:off x="293298" y="35996"/>
            <a:ext cx="5900673" cy="1600438"/>
          </a:xfrm>
          <a:prstGeom prst="rect">
            <a:avLst/>
          </a:prstGeom>
          <a:noFill/>
          <a:ln w="25400">
            <a:noFill/>
          </a:ln>
        </p:spPr>
        <p:txBody>
          <a:bodyPr wrap="square" rtlCol="0">
            <a:spAutoFit/>
          </a:bodyPr>
          <a:lstStyle/>
          <a:p>
            <a:r>
              <a:rPr lang="en-US" sz="5000" dirty="0">
                <a:latin typeface="Garamond" pitchFamily="18" charset="0"/>
              </a:rPr>
              <a:t>Adam Alter</a:t>
            </a:r>
            <a:br>
              <a:rPr lang="en-US" sz="5000" dirty="0">
                <a:latin typeface="Garamond" pitchFamily="18" charset="0"/>
              </a:rPr>
            </a:br>
            <a:r>
              <a:rPr lang="en-US" sz="2400" i="1" dirty="0">
                <a:latin typeface="Garamond" pitchFamily="18" charset="0"/>
              </a:rPr>
              <a:t>Irresistible: The Rise of Addictive Technology and the Business of Keeping Us Hooked</a:t>
            </a:r>
            <a:r>
              <a:rPr lang="en-US" sz="2400" dirty="0">
                <a:latin typeface="Garamond" pitchFamily="18" charset="0"/>
              </a:rPr>
              <a:t>, PDF p.99</a:t>
            </a:r>
            <a:r>
              <a:rPr lang="en-US" sz="2400" i="1" dirty="0">
                <a:latin typeface="Garamond" pitchFamily="18" charset="0"/>
              </a:rPr>
              <a:t> </a:t>
            </a:r>
            <a:endParaRPr lang="en-US" sz="5000" dirty="0">
              <a:latin typeface="Garamond" pitchFamily="18" charset="0"/>
            </a:endParaRPr>
          </a:p>
        </p:txBody>
      </p:sp>
    </p:spTree>
    <p:extLst>
      <p:ext uri="{BB962C8B-B14F-4D97-AF65-F5344CB8AC3E}">
        <p14:creationId xmlns:p14="http://schemas.microsoft.com/office/powerpoint/2010/main" val="42506156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B678E64B-53D4-0D7D-606C-69E2326ADEF2}"/>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 xmlns:a16="http://schemas.microsoft.com/office/drawing/2014/main" id="{742D5D17-FA67-C04D-76A4-570D52D6EB81}"/>
              </a:ext>
            </a:extLst>
          </p:cNvPr>
          <p:cNvSpPr/>
          <p:nvPr/>
        </p:nvSpPr>
        <p:spPr>
          <a:xfrm>
            <a:off x="0" y="0"/>
            <a:ext cx="6096000" cy="685800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 xmlns:a16="http://schemas.microsoft.com/office/drawing/2014/main" id="{2F39AE48-01D7-3856-A50D-A89AC3F94B6B}"/>
              </a:ext>
            </a:extLst>
          </p:cNvPr>
          <p:cNvSpPr txBox="1"/>
          <p:nvPr/>
        </p:nvSpPr>
        <p:spPr>
          <a:xfrm>
            <a:off x="163285" y="97971"/>
            <a:ext cx="5769429" cy="1569660"/>
          </a:xfrm>
          <a:prstGeom prst="rect">
            <a:avLst/>
          </a:prstGeom>
          <a:noFill/>
          <a:ln w="25400">
            <a:noFill/>
          </a:ln>
        </p:spPr>
        <p:txBody>
          <a:bodyPr wrap="square" rtlCol="0">
            <a:spAutoFit/>
          </a:bodyPr>
          <a:lstStyle/>
          <a:p>
            <a:pPr algn="ctr"/>
            <a:r>
              <a:rPr lang="en-US" sz="9600" dirty="0">
                <a:latin typeface="Haettenschweiler" panose="020B0706040902060204" pitchFamily="34" charset="0"/>
              </a:rPr>
              <a:t>PRIDE</a:t>
            </a:r>
          </a:p>
        </p:txBody>
      </p:sp>
      <p:sp>
        <p:nvSpPr>
          <p:cNvPr id="7" name="TextBox 6">
            <a:extLst>
              <a:ext uri="{FF2B5EF4-FFF2-40B4-BE49-F238E27FC236}">
                <a16:creationId xmlns="" xmlns:a16="http://schemas.microsoft.com/office/drawing/2014/main" id="{B56D5981-0C8F-DFB6-69F9-0700E3D187A5}"/>
              </a:ext>
            </a:extLst>
          </p:cNvPr>
          <p:cNvSpPr txBox="1"/>
          <p:nvPr/>
        </p:nvSpPr>
        <p:spPr>
          <a:xfrm>
            <a:off x="6259285" y="97971"/>
            <a:ext cx="5769429" cy="1569660"/>
          </a:xfrm>
          <a:prstGeom prst="rect">
            <a:avLst/>
          </a:prstGeom>
          <a:noFill/>
          <a:ln w="25400">
            <a:noFill/>
          </a:ln>
        </p:spPr>
        <p:txBody>
          <a:bodyPr wrap="square" rtlCol="0">
            <a:spAutoFit/>
          </a:bodyPr>
          <a:lstStyle/>
          <a:p>
            <a:pPr algn="ctr"/>
            <a:r>
              <a:rPr lang="en-US" sz="9600" dirty="0">
                <a:solidFill>
                  <a:schemeClr val="bg1"/>
                </a:solidFill>
                <a:latin typeface="Haettenschweiler" panose="020B0706040902060204" pitchFamily="34" charset="0"/>
              </a:rPr>
              <a:t>HUMILITY</a:t>
            </a:r>
          </a:p>
        </p:txBody>
      </p:sp>
      <p:sp>
        <p:nvSpPr>
          <p:cNvPr id="8" name="TextBox 7">
            <a:extLst>
              <a:ext uri="{FF2B5EF4-FFF2-40B4-BE49-F238E27FC236}">
                <a16:creationId xmlns="" xmlns:a16="http://schemas.microsoft.com/office/drawing/2014/main" id="{6E7FE8B1-A68B-F936-3795-903FD90059C9}"/>
              </a:ext>
            </a:extLst>
          </p:cNvPr>
          <p:cNvSpPr txBox="1"/>
          <p:nvPr/>
        </p:nvSpPr>
        <p:spPr>
          <a:xfrm>
            <a:off x="0" y="1667631"/>
            <a:ext cx="6095999" cy="1200329"/>
          </a:xfrm>
          <a:prstGeom prst="rect">
            <a:avLst/>
          </a:prstGeom>
          <a:noFill/>
          <a:ln w="25400">
            <a:noFill/>
          </a:ln>
        </p:spPr>
        <p:txBody>
          <a:bodyPr wrap="square" rtlCol="0">
            <a:spAutoFit/>
          </a:bodyPr>
          <a:lstStyle/>
          <a:p>
            <a:r>
              <a:rPr lang="en-US" sz="7200" dirty="0">
                <a:latin typeface="Haettenschweiler" panose="020B0706040902060204" pitchFamily="34" charset="0"/>
              </a:rPr>
              <a:t>SELF-PROMOTING</a:t>
            </a:r>
          </a:p>
        </p:txBody>
      </p:sp>
      <p:sp>
        <p:nvSpPr>
          <p:cNvPr id="9" name="TextBox 8">
            <a:extLst>
              <a:ext uri="{FF2B5EF4-FFF2-40B4-BE49-F238E27FC236}">
                <a16:creationId xmlns="" xmlns:a16="http://schemas.microsoft.com/office/drawing/2014/main" id="{B59E3D86-F00D-2A45-0908-2FA1FC5B3573}"/>
              </a:ext>
            </a:extLst>
          </p:cNvPr>
          <p:cNvSpPr txBox="1"/>
          <p:nvPr/>
        </p:nvSpPr>
        <p:spPr>
          <a:xfrm>
            <a:off x="-1" y="3274965"/>
            <a:ext cx="6095999" cy="1200329"/>
          </a:xfrm>
          <a:prstGeom prst="rect">
            <a:avLst/>
          </a:prstGeom>
          <a:noFill/>
          <a:ln w="25400">
            <a:noFill/>
          </a:ln>
        </p:spPr>
        <p:txBody>
          <a:bodyPr wrap="square" rtlCol="0">
            <a:spAutoFit/>
          </a:bodyPr>
          <a:lstStyle/>
          <a:p>
            <a:r>
              <a:rPr lang="en-US" sz="7200" dirty="0">
                <a:latin typeface="Haettenschweiler" panose="020B0706040902060204" pitchFamily="34" charset="0"/>
              </a:rPr>
              <a:t>SELF-GOVERNING</a:t>
            </a:r>
          </a:p>
        </p:txBody>
      </p:sp>
      <p:sp>
        <p:nvSpPr>
          <p:cNvPr id="11" name="TextBox 10">
            <a:extLst>
              <a:ext uri="{FF2B5EF4-FFF2-40B4-BE49-F238E27FC236}">
                <a16:creationId xmlns="" xmlns:a16="http://schemas.microsoft.com/office/drawing/2014/main" id="{E8EC2B90-A4D5-157D-FCD0-B9F05116E2CA}"/>
              </a:ext>
            </a:extLst>
          </p:cNvPr>
          <p:cNvSpPr txBox="1"/>
          <p:nvPr/>
        </p:nvSpPr>
        <p:spPr>
          <a:xfrm>
            <a:off x="6259284" y="1667631"/>
            <a:ext cx="6095999" cy="1200329"/>
          </a:xfrm>
          <a:prstGeom prst="rect">
            <a:avLst/>
          </a:prstGeom>
          <a:noFill/>
          <a:ln w="25400">
            <a:noFill/>
          </a:ln>
        </p:spPr>
        <p:txBody>
          <a:bodyPr wrap="square" rtlCol="0">
            <a:spAutoFit/>
          </a:bodyPr>
          <a:lstStyle/>
          <a:p>
            <a:r>
              <a:rPr lang="en-US" sz="7200" dirty="0">
                <a:solidFill>
                  <a:schemeClr val="bg1"/>
                </a:solidFill>
                <a:latin typeface="Haettenschweiler" panose="020B0706040902060204" pitchFamily="34" charset="0"/>
              </a:rPr>
              <a:t>GLORIFIES GOD</a:t>
            </a:r>
          </a:p>
        </p:txBody>
      </p:sp>
      <p:sp>
        <p:nvSpPr>
          <p:cNvPr id="12" name="TextBox 11">
            <a:extLst>
              <a:ext uri="{FF2B5EF4-FFF2-40B4-BE49-F238E27FC236}">
                <a16:creationId xmlns="" xmlns:a16="http://schemas.microsoft.com/office/drawing/2014/main" id="{207235E3-D22F-051E-BE78-DE6B3422FB2A}"/>
              </a:ext>
            </a:extLst>
          </p:cNvPr>
          <p:cNvSpPr txBox="1"/>
          <p:nvPr/>
        </p:nvSpPr>
        <p:spPr>
          <a:xfrm>
            <a:off x="6259284" y="3278608"/>
            <a:ext cx="6095999" cy="1200329"/>
          </a:xfrm>
          <a:prstGeom prst="rect">
            <a:avLst/>
          </a:prstGeom>
          <a:noFill/>
          <a:ln w="25400">
            <a:noFill/>
          </a:ln>
        </p:spPr>
        <p:txBody>
          <a:bodyPr wrap="square" rtlCol="0">
            <a:spAutoFit/>
          </a:bodyPr>
          <a:lstStyle/>
          <a:p>
            <a:r>
              <a:rPr lang="en-US" sz="7200" dirty="0">
                <a:solidFill>
                  <a:schemeClr val="bg1"/>
                </a:solidFill>
                <a:latin typeface="Haettenschweiler" panose="020B0706040902060204" pitchFamily="34" charset="0"/>
              </a:rPr>
              <a:t>DEPENDENT</a:t>
            </a:r>
          </a:p>
        </p:txBody>
      </p:sp>
    </p:spTree>
    <p:extLst>
      <p:ext uri="{BB962C8B-B14F-4D97-AF65-F5344CB8AC3E}">
        <p14:creationId xmlns:p14="http://schemas.microsoft.com/office/powerpoint/2010/main" val="169424952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 xmlns:a16="http://schemas.microsoft.com/office/drawing/2014/main" id="{E891C34F-E0C2-FF5A-8F37-1F3374AE52DA}"/>
              </a:ext>
            </a:extLst>
          </p:cNvPr>
          <p:cNvPicPr>
            <a:picLocks noGrp="1" noChangeAspect="1"/>
          </p:cNvPicPr>
          <p:nvPr>
            <p:ph idx="1"/>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0" y="1208314"/>
            <a:ext cx="1415143" cy="1415143"/>
          </a:xfrm>
        </p:spPr>
      </p:pic>
      <p:sp>
        <p:nvSpPr>
          <p:cNvPr id="6" name="TextBox 5">
            <a:extLst>
              <a:ext uri="{FF2B5EF4-FFF2-40B4-BE49-F238E27FC236}">
                <a16:creationId xmlns="" xmlns:a16="http://schemas.microsoft.com/office/drawing/2014/main" id="{B641E505-B92C-6F5D-71C9-193BC56D75FE}"/>
              </a:ext>
            </a:extLst>
          </p:cNvPr>
          <p:cNvSpPr txBox="1"/>
          <p:nvPr/>
        </p:nvSpPr>
        <p:spPr>
          <a:xfrm>
            <a:off x="293298" y="2307772"/>
            <a:ext cx="6446603" cy="4247317"/>
          </a:xfrm>
          <a:prstGeom prst="rect">
            <a:avLst/>
          </a:prstGeom>
          <a:noFill/>
          <a:ln w="25400">
            <a:noFill/>
          </a:ln>
        </p:spPr>
        <p:txBody>
          <a:bodyPr wrap="square" rtlCol="0">
            <a:spAutoFit/>
          </a:bodyPr>
          <a:lstStyle/>
          <a:p>
            <a:r>
              <a:rPr lang="en-US" sz="5400" dirty="0">
                <a:latin typeface="Garamond" pitchFamily="18" charset="0"/>
              </a:rPr>
              <a:t>I think you actually have to have all your dreams come true</a:t>
            </a:r>
          </a:p>
          <a:p>
            <a:r>
              <a:rPr lang="en-US" sz="5400" dirty="0">
                <a:latin typeface="Garamond" pitchFamily="18" charset="0"/>
              </a:rPr>
              <a:t>to realize they are the wrong dreams.</a:t>
            </a:r>
          </a:p>
        </p:txBody>
      </p:sp>
      <p:sp>
        <p:nvSpPr>
          <p:cNvPr id="7" name="TextBox 6">
            <a:extLst>
              <a:ext uri="{FF2B5EF4-FFF2-40B4-BE49-F238E27FC236}">
                <a16:creationId xmlns="" xmlns:a16="http://schemas.microsoft.com/office/drawing/2014/main" id="{C43C199D-472B-0550-E2FC-C99D345778C8}"/>
              </a:ext>
            </a:extLst>
          </p:cNvPr>
          <p:cNvSpPr txBox="1"/>
          <p:nvPr/>
        </p:nvSpPr>
        <p:spPr>
          <a:xfrm>
            <a:off x="293298" y="35996"/>
            <a:ext cx="5900673" cy="1231106"/>
          </a:xfrm>
          <a:prstGeom prst="rect">
            <a:avLst/>
          </a:prstGeom>
          <a:noFill/>
          <a:ln w="25400">
            <a:noFill/>
          </a:ln>
        </p:spPr>
        <p:txBody>
          <a:bodyPr wrap="square" rtlCol="0">
            <a:spAutoFit/>
          </a:bodyPr>
          <a:lstStyle/>
          <a:p>
            <a:r>
              <a:rPr lang="en-US" sz="5000" dirty="0">
                <a:latin typeface="Garamond" pitchFamily="18" charset="0"/>
              </a:rPr>
              <a:t>Matthew Perry</a:t>
            </a:r>
            <a:br>
              <a:rPr lang="en-US" sz="5000" dirty="0">
                <a:latin typeface="Garamond" pitchFamily="18" charset="0"/>
              </a:rPr>
            </a:br>
            <a:r>
              <a:rPr lang="en-US" sz="2400" i="1" dirty="0">
                <a:latin typeface="Garamond" pitchFamily="18" charset="0"/>
              </a:rPr>
              <a:t>Friends, Lovers, and the Big, Terrible Thing</a:t>
            </a:r>
            <a:endParaRPr lang="en-US" sz="5000" dirty="0">
              <a:latin typeface="Garamond" pitchFamily="18" charset="0"/>
            </a:endParaRPr>
          </a:p>
        </p:txBody>
      </p:sp>
    </p:spTree>
    <p:extLst>
      <p:ext uri="{BB962C8B-B14F-4D97-AF65-F5344CB8AC3E}">
        <p14:creationId xmlns:p14="http://schemas.microsoft.com/office/powerpoint/2010/main" val="33534691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Psalm 37</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4</a:t>
            </a:r>
            <a:r>
              <a:rPr lang="en-US" sz="3800" dirty="0">
                <a:latin typeface="Garamond" panose="02020404030301010803" pitchFamily="18" charset="0"/>
              </a:rPr>
              <a:t>Take delight in the LORD, and he will give you the desires of your heart.</a:t>
            </a:r>
            <a:endParaRPr lang="en-US" sz="3800" baseline="30000" dirty="0">
              <a:latin typeface="Garamond" panose="02020404030301010803" pitchFamily="18" charset="0"/>
            </a:endParaRPr>
          </a:p>
        </p:txBody>
      </p:sp>
    </p:spTree>
    <p:extLst>
      <p:ext uri="{BB962C8B-B14F-4D97-AF65-F5344CB8AC3E}">
        <p14:creationId xmlns:p14="http://schemas.microsoft.com/office/powerpoint/2010/main" val="1759927552"/>
      </p:ext>
    </p:extLst>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B678E64B-53D4-0D7D-606C-69E2326ADEF2}"/>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 xmlns:a16="http://schemas.microsoft.com/office/drawing/2014/main" id="{742D5D17-FA67-C04D-76A4-570D52D6EB81}"/>
              </a:ext>
            </a:extLst>
          </p:cNvPr>
          <p:cNvSpPr/>
          <p:nvPr/>
        </p:nvSpPr>
        <p:spPr>
          <a:xfrm>
            <a:off x="0" y="0"/>
            <a:ext cx="6096000" cy="685800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 xmlns:a16="http://schemas.microsoft.com/office/drawing/2014/main" id="{2F39AE48-01D7-3856-A50D-A89AC3F94B6B}"/>
              </a:ext>
            </a:extLst>
          </p:cNvPr>
          <p:cNvSpPr txBox="1"/>
          <p:nvPr/>
        </p:nvSpPr>
        <p:spPr>
          <a:xfrm>
            <a:off x="163285" y="97971"/>
            <a:ext cx="5769429" cy="1569660"/>
          </a:xfrm>
          <a:prstGeom prst="rect">
            <a:avLst/>
          </a:prstGeom>
          <a:noFill/>
          <a:ln w="25400">
            <a:noFill/>
          </a:ln>
        </p:spPr>
        <p:txBody>
          <a:bodyPr wrap="square" rtlCol="0">
            <a:spAutoFit/>
          </a:bodyPr>
          <a:lstStyle/>
          <a:p>
            <a:pPr algn="ctr"/>
            <a:r>
              <a:rPr lang="en-US" sz="9600" dirty="0">
                <a:latin typeface="Haettenschweiler" panose="020B0706040902060204" pitchFamily="34" charset="0"/>
              </a:rPr>
              <a:t>PRIDE</a:t>
            </a:r>
          </a:p>
        </p:txBody>
      </p:sp>
      <p:sp>
        <p:nvSpPr>
          <p:cNvPr id="7" name="TextBox 6">
            <a:extLst>
              <a:ext uri="{FF2B5EF4-FFF2-40B4-BE49-F238E27FC236}">
                <a16:creationId xmlns="" xmlns:a16="http://schemas.microsoft.com/office/drawing/2014/main" id="{B56D5981-0C8F-DFB6-69F9-0700E3D187A5}"/>
              </a:ext>
            </a:extLst>
          </p:cNvPr>
          <p:cNvSpPr txBox="1"/>
          <p:nvPr/>
        </p:nvSpPr>
        <p:spPr>
          <a:xfrm>
            <a:off x="6259285" y="97971"/>
            <a:ext cx="5769429" cy="1569660"/>
          </a:xfrm>
          <a:prstGeom prst="rect">
            <a:avLst/>
          </a:prstGeom>
          <a:noFill/>
          <a:ln w="25400">
            <a:noFill/>
          </a:ln>
        </p:spPr>
        <p:txBody>
          <a:bodyPr wrap="square" rtlCol="0">
            <a:spAutoFit/>
          </a:bodyPr>
          <a:lstStyle/>
          <a:p>
            <a:pPr algn="ctr"/>
            <a:r>
              <a:rPr lang="en-US" sz="9600" dirty="0">
                <a:solidFill>
                  <a:schemeClr val="bg1"/>
                </a:solidFill>
                <a:latin typeface="Haettenschweiler" panose="020B0706040902060204" pitchFamily="34" charset="0"/>
              </a:rPr>
              <a:t>HUMILITY</a:t>
            </a:r>
          </a:p>
        </p:txBody>
      </p:sp>
      <p:sp>
        <p:nvSpPr>
          <p:cNvPr id="8" name="TextBox 7">
            <a:extLst>
              <a:ext uri="{FF2B5EF4-FFF2-40B4-BE49-F238E27FC236}">
                <a16:creationId xmlns="" xmlns:a16="http://schemas.microsoft.com/office/drawing/2014/main" id="{6E7FE8B1-A68B-F936-3795-903FD90059C9}"/>
              </a:ext>
            </a:extLst>
          </p:cNvPr>
          <p:cNvSpPr txBox="1"/>
          <p:nvPr/>
        </p:nvSpPr>
        <p:spPr>
          <a:xfrm>
            <a:off x="0" y="1667631"/>
            <a:ext cx="6095999" cy="1200329"/>
          </a:xfrm>
          <a:prstGeom prst="rect">
            <a:avLst/>
          </a:prstGeom>
          <a:noFill/>
          <a:ln w="25400">
            <a:noFill/>
          </a:ln>
        </p:spPr>
        <p:txBody>
          <a:bodyPr wrap="square" rtlCol="0">
            <a:spAutoFit/>
          </a:bodyPr>
          <a:lstStyle/>
          <a:p>
            <a:r>
              <a:rPr lang="en-US" sz="7200" dirty="0">
                <a:latin typeface="Haettenschweiler" panose="020B0706040902060204" pitchFamily="34" charset="0"/>
              </a:rPr>
              <a:t>SELF-PROMOTING</a:t>
            </a:r>
          </a:p>
        </p:txBody>
      </p:sp>
      <p:sp>
        <p:nvSpPr>
          <p:cNvPr id="9" name="TextBox 8">
            <a:extLst>
              <a:ext uri="{FF2B5EF4-FFF2-40B4-BE49-F238E27FC236}">
                <a16:creationId xmlns="" xmlns:a16="http://schemas.microsoft.com/office/drawing/2014/main" id="{B59E3D86-F00D-2A45-0908-2FA1FC5B3573}"/>
              </a:ext>
            </a:extLst>
          </p:cNvPr>
          <p:cNvSpPr txBox="1"/>
          <p:nvPr/>
        </p:nvSpPr>
        <p:spPr>
          <a:xfrm>
            <a:off x="-1" y="3274965"/>
            <a:ext cx="6095999" cy="1200329"/>
          </a:xfrm>
          <a:prstGeom prst="rect">
            <a:avLst/>
          </a:prstGeom>
          <a:noFill/>
          <a:ln w="25400">
            <a:noFill/>
          </a:ln>
        </p:spPr>
        <p:txBody>
          <a:bodyPr wrap="square" rtlCol="0">
            <a:spAutoFit/>
          </a:bodyPr>
          <a:lstStyle/>
          <a:p>
            <a:r>
              <a:rPr lang="en-US" sz="7200" dirty="0">
                <a:latin typeface="Haettenschweiler" panose="020B0706040902060204" pitchFamily="34" charset="0"/>
              </a:rPr>
              <a:t>SELF-GOVERNING</a:t>
            </a:r>
          </a:p>
        </p:txBody>
      </p:sp>
      <p:sp>
        <p:nvSpPr>
          <p:cNvPr id="10" name="TextBox 9">
            <a:extLst>
              <a:ext uri="{FF2B5EF4-FFF2-40B4-BE49-F238E27FC236}">
                <a16:creationId xmlns="" xmlns:a16="http://schemas.microsoft.com/office/drawing/2014/main" id="{48F5F6F2-EA49-F069-68C7-BB2D0CD2D8E9}"/>
              </a:ext>
            </a:extLst>
          </p:cNvPr>
          <p:cNvSpPr txBox="1"/>
          <p:nvPr/>
        </p:nvSpPr>
        <p:spPr>
          <a:xfrm>
            <a:off x="0" y="4882299"/>
            <a:ext cx="6095999" cy="1200329"/>
          </a:xfrm>
          <a:prstGeom prst="rect">
            <a:avLst/>
          </a:prstGeom>
          <a:noFill/>
          <a:ln w="25400">
            <a:noFill/>
          </a:ln>
        </p:spPr>
        <p:txBody>
          <a:bodyPr wrap="square" rtlCol="0">
            <a:spAutoFit/>
          </a:bodyPr>
          <a:lstStyle/>
          <a:p>
            <a:r>
              <a:rPr lang="en-US" sz="7200" dirty="0">
                <a:latin typeface="Haettenschweiler" panose="020B0706040902060204" pitchFamily="34" charset="0"/>
              </a:rPr>
              <a:t>SELF-PRESERVING</a:t>
            </a:r>
          </a:p>
        </p:txBody>
      </p:sp>
      <p:sp>
        <p:nvSpPr>
          <p:cNvPr id="11" name="TextBox 10">
            <a:extLst>
              <a:ext uri="{FF2B5EF4-FFF2-40B4-BE49-F238E27FC236}">
                <a16:creationId xmlns="" xmlns:a16="http://schemas.microsoft.com/office/drawing/2014/main" id="{E8EC2B90-A4D5-157D-FCD0-B9F05116E2CA}"/>
              </a:ext>
            </a:extLst>
          </p:cNvPr>
          <p:cNvSpPr txBox="1"/>
          <p:nvPr/>
        </p:nvSpPr>
        <p:spPr>
          <a:xfrm>
            <a:off x="6259284" y="1667631"/>
            <a:ext cx="6095999" cy="1200329"/>
          </a:xfrm>
          <a:prstGeom prst="rect">
            <a:avLst/>
          </a:prstGeom>
          <a:noFill/>
          <a:ln w="25400">
            <a:noFill/>
          </a:ln>
        </p:spPr>
        <p:txBody>
          <a:bodyPr wrap="square" rtlCol="0">
            <a:spAutoFit/>
          </a:bodyPr>
          <a:lstStyle/>
          <a:p>
            <a:r>
              <a:rPr lang="en-US" sz="7200" dirty="0">
                <a:solidFill>
                  <a:schemeClr val="bg1"/>
                </a:solidFill>
                <a:latin typeface="Haettenschweiler" panose="020B0706040902060204" pitchFamily="34" charset="0"/>
              </a:rPr>
              <a:t>GLORIFIES GOD</a:t>
            </a:r>
          </a:p>
        </p:txBody>
      </p:sp>
      <p:sp>
        <p:nvSpPr>
          <p:cNvPr id="12" name="TextBox 11">
            <a:extLst>
              <a:ext uri="{FF2B5EF4-FFF2-40B4-BE49-F238E27FC236}">
                <a16:creationId xmlns="" xmlns:a16="http://schemas.microsoft.com/office/drawing/2014/main" id="{207235E3-D22F-051E-BE78-DE6B3422FB2A}"/>
              </a:ext>
            </a:extLst>
          </p:cNvPr>
          <p:cNvSpPr txBox="1"/>
          <p:nvPr/>
        </p:nvSpPr>
        <p:spPr>
          <a:xfrm>
            <a:off x="6259284" y="3278608"/>
            <a:ext cx="6095999" cy="1200329"/>
          </a:xfrm>
          <a:prstGeom prst="rect">
            <a:avLst/>
          </a:prstGeom>
          <a:noFill/>
          <a:ln w="25400">
            <a:noFill/>
          </a:ln>
        </p:spPr>
        <p:txBody>
          <a:bodyPr wrap="square" rtlCol="0">
            <a:spAutoFit/>
          </a:bodyPr>
          <a:lstStyle/>
          <a:p>
            <a:r>
              <a:rPr lang="en-US" sz="7200" dirty="0">
                <a:solidFill>
                  <a:schemeClr val="bg1"/>
                </a:solidFill>
                <a:latin typeface="Haettenschweiler" panose="020B0706040902060204" pitchFamily="34" charset="0"/>
              </a:rPr>
              <a:t>DEPENDENT</a:t>
            </a:r>
          </a:p>
        </p:txBody>
      </p:sp>
      <p:sp>
        <p:nvSpPr>
          <p:cNvPr id="13" name="TextBox 12">
            <a:extLst>
              <a:ext uri="{FF2B5EF4-FFF2-40B4-BE49-F238E27FC236}">
                <a16:creationId xmlns="" xmlns:a16="http://schemas.microsoft.com/office/drawing/2014/main" id="{03D1DE44-5463-01C6-D4BF-3553BBE2AEEC}"/>
              </a:ext>
            </a:extLst>
          </p:cNvPr>
          <p:cNvSpPr txBox="1"/>
          <p:nvPr/>
        </p:nvSpPr>
        <p:spPr>
          <a:xfrm>
            <a:off x="6259283" y="4882298"/>
            <a:ext cx="6095999" cy="1200329"/>
          </a:xfrm>
          <a:prstGeom prst="rect">
            <a:avLst/>
          </a:prstGeom>
          <a:noFill/>
          <a:ln w="25400">
            <a:noFill/>
          </a:ln>
        </p:spPr>
        <p:txBody>
          <a:bodyPr wrap="square" rtlCol="0">
            <a:spAutoFit/>
          </a:bodyPr>
          <a:lstStyle/>
          <a:p>
            <a:r>
              <a:rPr lang="en-US" sz="7200" dirty="0">
                <a:solidFill>
                  <a:schemeClr val="bg1"/>
                </a:solidFill>
                <a:latin typeface="Haettenschweiler" panose="020B0706040902060204" pitchFamily="34" charset="0"/>
              </a:rPr>
              <a:t>SELF-SACRIFICING</a:t>
            </a:r>
          </a:p>
        </p:txBody>
      </p:sp>
    </p:spTree>
    <p:extLst>
      <p:ext uri="{BB962C8B-B14F-4D97-AF65-F5344CB8AC3E}">
        <p14:creationId xmlns:p14="http://schemas.microsoft.com/office/powerpoint/2010/main" val="578865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Application</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1" dirty="0">
                <a:latin typeface="Garamond" panose="02020404030301010803" pitchFamily="18" charset="0"/>
              </a:rPr>
              <a:t>How can I cultivate humility?</a:t>
            </a:r>
            <a:endParaRPr lang="en-US" sz="3800" dirty="0">
              <a:latin typeface="Garamond" panose="02020404030301010803" pitchFamily="18" charset="0"/>
            </a:endParaRPr>
          </a:p>
          <a:p>
            <a:pPr marL="0" indent="0">
              <a:buNone/>
            </a:pPr>
            <a:r>
              <a:rPr lang="en-US" sz="3800" dirty="0">
                <a:latin typeface="Garamond" panose="02020404030301010803" pitchFamily="18" charset="0"/>
              </a:rPr>
              <a:t>It all starts with </a:t>
            </a:r>
            <a:r>
              <a:rPr lang="en-US" sz="3800" u="sng" dirty="0">
                <a:latin typeface="Garamond" panose="02020404030301010803" pitchFamily="18" charset="0"/>
              </a:rPr>
              <a:t>mindset</a:t>
            </a:r>
            <a:endParaRPr lang="en-US" sz="3800" dirty="0">
              <a:latin typeface="Garamond" panose="02020404030301010803" pitchFamily="18" charset="0"/>
            </a:endParaRPr>
          </a:p>
        </p:txBody>
      </p:sp>
    </p:spTree>
    <p:extLst>
      <p:ext uri="{BB962C8B-B14F-4D97-AF65-F5344CB8AC3E}">
        <p14:creationId xmlns:p14="http://schemas.microsoft.com/office/powerpoint/2010/main" val="369972627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B678E64B-53D4-0D7D-606C-69E2326ADEF2}"/>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 xmlns:a16="http://schemas.microsoft.com/office/drawing/2014/main" id="{742D5D17-FA67-C04D-76A4-570D52D6EB81}"/>
              </a:ext>
            </a:extLst>
          </p:cNvPr>
          <p:cNvSpPr/>
          <p:nvPr/>
        </p:nvSpPr>
        <p:spPr>
          <a:xfrm>
            <a:off x="0" y="0"/>
            <a:ext cx="6096000" cy="685800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 xmlns:a16="http://schemas.microsoft.com/office/drawing/2014/main" id="{2F39AE48-01D7-3856-A50D-A89AC3F94B6B}"/>
              </a:ext>
            </a:extLst>
          </p:cNvPr>
          <p:cNvSpPr txBox="1"/>
          <p:nvPr/>
        </p:nvSpPr>
        <p:spPr>
          <a:xfrm>
            <a:off x="163285" y="97971"/>
            <a:ext cx="5769429" cy="1569660"/>
          </a:xfrm>
          <a:prstGeom prst="rect">
            <a:avLst/>
          </a:prstGeom>
          <a:noFill/>
          <a:ln w="25400">
            <a:noFill/>
          </a:ln>
        </p:spPr>
        <p:txBody>
          <a:bodyPr wrap="square" rtlCol="0">
            <a:spAutoFit/>
          </a:bodyPr>
          <a:lstStyle/>
          <a:p>
            <a:pPr algn="ctr"/>
            <a:r>
              <a:rPr lang="en-US" sz="9600" dirty="0">
                <a:latin typeface="Haettenschweiler" panose="020B0706040902060204" pitchFamily="34" charset="0"/>
              </a:rPr>
              <a:t>PRIDE</a:t>
            </a:r>
          </a:p>
        </p:txBody>
      </p:sp>
      <p:sp>
        <p:nvSpPr>
          <p:cNvPr id="7" name="TextBox 6">
            <a:extLst>
              <a:ext uri="{FF2B5EF4-FFF2-40B4-BE49-F238E27FC236}">
                <a16:creationId xmlns="" xmlns:a16="http://schemas.microsoft.com/office/drawing/2014/main" id="{B56D5981-0C8F-DFB6-69F9-0700E3D187A5}"/>
              </a:ext>
            </a:extLst>
          </p:cNvPr>
          <p:cNvSpPr txBox="1"/>
          <p:nvPr/>
        </p:nvSpPr>
        <p:spPr>
          <a:xfrm>
            <a:off x="6259285" y="97971"/>
            <a:ext cx="5769429" cy="1569660"/>
          </a:xfrm>
          <a:prstGeom prst="rect">
            <a:avLst/>
          </a:prstGeom>
          <a:noFill/>
          <a:ln w="25400">
            <a:noFill/>
          </a:ln>
        </p:spPr>
        <p:txBody>
          <a:bodyPr wrap="square" rtlCol="0">
            <a:spAutoFit/>
          </a:bodyPr>
          <a:lstStyle/>
          <a:p>
            <a:pPr algn="ctr"/>
            <a:r>
              <a:rPr lang="en-US" sz="9600" dirty="0">
                <a:solidFill>
                  <a:schemeClr val="bg1"/>
                </a:solidFill>
                <a:latin typeface="Haettenschweiler" panose="020B0706040902060204" pitchFamily="34" charset="0"/>
              </a:rPr>
              <a:t>HUMILITY</a:t>
            </a:r>
          </a:p>
        </p:txBody>
      </p:sp>
      <p:sp>
        <p:nvSpPr>
          <p:cNvPr id="8" name="TextBox 7">
            <a:extLst>
              <a:ext uri="{FF2B5EF4-FFF2-40B4-BE49-F238E27FC236}">
                <a16:creationId xmlns="" xmlns:a16="http://schemas.microsoft.com/office/drawing/2014/main" id="{6E7FE8B1-A68B-F936-3795-903FD90059C9}"/>
              </a:ext>
            </a:extLst>
          </p:cNvPr>
          <p:cNvSpPr txBox="1"/>
          <p:nvPr/>
        </p:nvSpPr>
        <p:spPr>
          <a:xfrm>
            <a:off x="0" y="1667631"/>
            <a:ext cx="6095999" cy="1200329"/>
          </a:xfrm>
          <a:prstGeom prst="rect">
            <a:avLst/>
          </a:prstGeom>
          <a:noFill/>
          <a:ln w="25400">
            <a:noFill/>
          </a:ln>
        </p:spPr>
        <p:txBody>
          <a:bodyPr wrap="square" rtlCol="0">
            <a:spAutoFit/>
          </a:bodyPr>
          <a:lstStyle/>
          <a:p>
            <a:r>
              <a:rPr lang="en-US" sz="7200" dirty="0">
                <a:latin typeface="Haettenschweiler" panose="020B0706040902060204" pitchFamily="34" charset="0"/>
              </a:rPr>
              <a:t>SELF-PROMOTING</a:t>
            </a:r>
          </a:p>
        </p:txBody>
      </p:sp>
      <p:sp>
        <p:nvSpPr>
          <p:cNvPr id="9" name="TextBox 8">
            <a:extLst>
              <a:ext uri="{FF2B5EF4-FFF2-40B4-BE49-F238E27FC236}">
                <a16:creationId xmlns="" xmlns:a16="http://schemas.microsoft.com/office/drawing/2014/main" id="{B59E3D86-F00D-2A45-0908-2FA1FC5B3573}"/>
              </a:ext>
            </a:extLst>
          </p:cNvPr>
          <p:cNvSpPr txBox="1"/>
          <p:nvPr/>
        </p:nvSpPr>
        <p:spPr>
          <a:xfrm>
            <a:off x="-1" y="3274965"/>
            <a:ext cx="6095999" cy="1200329"/>
          </a:xfrm>
          <a:prstGeom prst="rect">
            <a:avLst/>
          </a:prstGeom>
          <a:noFill/>
          <a:ln w="25400">
            <a:noFill/>
          </a:ln>
        </p:spPr>
        <p:txBody>
          <a:bodyPr wrap="square" rtlCol="0">
            <a:spAutoFit/>
          </a:bodyPr>
          <a:lstStyle/>
          <a:p>
            <a:r>
              <a:rPr lang="en-US" sz="7200" dirty="0">
                <a:latin typeface="Haettenschweiler" panose="020B0706040902060204" pitchFamily="34" charset="0"/>
              </a:rPr>
              <a:t>SELF-GOVERNING</a:t>
            </a:r>
          </a:p>
        </p:txBody>
      </p:sp>
      <p:sp>
        <p:nvSpPr>
          <p:cNvPr id="10" name="TextBox 9">
            <a:extLst>
              <a:ext uri="{FF2B5EF4-FFF2-40B4-BE49-F238E27FC236}">
                <a16:creationId xmlns="" xmlns:a16="http://schemas.microsoft.com/office/drawing/2014/main" id="{48F5F6F2-EA49-F069-68C7-BB2D0CD2D8E9}"/>
              </a:ext>
            </a:extLst>
          </p:cNvPr>
          <p:cNvSpPr txBox="1"/>
          <p:nvPr/>
        </p:nvSpPr>
        <p:spPr>
          <a:xfrm>
            <a:off x="0" y="4882299"/>
            <a:ext cx="6095999" cy="1200329"/>
          </a:xfrm>
          <a:prstGeom prst="rect">
            <a:avLst/>
          </a:prstGeom>
          <a:noFill/>
          <a:ln w="25400">
            <a:noFill/>
          </a:ln>
        </p:spPr>
        <p:txBody>
          <a:bodyPr wrap="square" rtlCol="0">
            <a:spAutoFit/>
          </a:bodyPr>
          <a:lstStyle/>
          <a:p>
            <a:r>
              <a:rPr lang="en-US" sz="7200" dirty="0">
                <a:latin typeface="Haettenschweiler" panose="020B0706040902060204" pitchFamily="34" charset="0"/>
              </a:rPr>
              <a:t>SELF-PRESERVING</a:t>
            </a:r>
          </a:p>
        </p:txBody>
      </p:sp>
      <p:sp>
        <p:nvSpPr>
          <p:cNvPr id="11" name="TextBox 10">
            <a:extLst>
              <a:ext uri="{FF2B5EF4-FFF2-40B4-BE49-F238E27FC236}">
                <a16:creationId xmlns="" xmlns:a16="http://schemas.microsoft.com/office/drawing/2014/main" id="{E8EC2B90-A4D5-157D-FCD0-B9F05116E2CA}"/>
              </a:ext>
            </a:extLst>
          </p:cNvPr>
          <p:cNvSpPr txBox="1"/>
          <p:nvPr/>
        </p:nvSpPr>
        <p:spPr>
          <a:xfrm>
            <a:off x="6259284" y="1667631"/>
            <a:ext cx="6095999" cy="1200329"/>
          </a:xfrm>
          <a:prstGeom prst="rect">
            <a:avLst/>
          </a:prstGeom>
          <a:noFill/>
          <a:ln w="25400">
            <a:noFill/>
          </a:ln>
        </p:spPr>
        <p:txBody>
          <a:bodyPr wrap="square" rtlCol="0">
            <a:spAutoFit/>
          </a:bodyPr>
          <a:lstStyle/>
          <a:p>
            <a:r>
              <a:rPr lang="en-US" sz="7200" dirty="0">
                <a:solidFill>
                  <a:schemeClr val="bg1"/>
                </a:solidFill>
                <a:latin typeface="Haettenschweiler" panose="020B0706040902060204" pitchFamily="34" charset="0"/>
              </a:rPr>
              <a:t>GLORIFIES GOD</a:t>
            </a:r>
          </a:p>
        </p:txBody>
      </p:sp>
      <p:sp>
        <p:nvSpPr>
          <p:cNvPr id="12" name="TextBox 11">
            <a:extLst>
              <a:ext uri="{FF2B5EF4-FFF2-40B4-BE49-F238E27FC236}">
                <a16:creationId xmlns="" xmlns:a16="http://schemas.microsoft.com/office/drawing/2014/main" id="{207235E3-D22F-051E-BE78-DE6B3422FB2A}"/>
              </a:ext>
            </a:extLst>
          </p:cNvPr>
          <p:cNvSpPr txBox="1"/>
          <p:nvPr/>
        </p:nvSpPr>
        <p:spPr>
          <a:xfrm>
            <a:off x="6259284" y="3278608"/>
            <a:ext cx="6095999" cy="1200329"/>
          </a:xfrm>
          <a:prstGeom prst="rect">
            <a:avLst/>
          </a:prstGeom>
          <a:noFill/>
          <a:ln w="25400">
            <a:noFill/>
          </a:ln>
        </p:spPr>
        <p:txBody>
          <a:bodyPr wrap="square" rtlCol="0">
            <a:spAutoFit/>
          </a:bodyPr>
          <a:lstStyle/>
          <a:p>
            <a:r>
              <a:rPr lang="en-US" sz="7200" dirty="0">
                <a:solidFill>
                  <a:schemeClr val="bg1"/>
                </a:solidFill>
                <a:latin typeface="Haettenschweiler" panose="020B0706040902060204" pitchFamily="34" charset="0"/>
              </a:rPr>
              <a:t>DEPENDENT</a:t>
            </a:r>
          </a:p>
        </p:txBody>
      </p:sp>
      <p:sp>
        <p:nvSpPr>
          <p:cNvPr id="13" name="TextBox 12">
            <a:extLst>
              <a:ext uri="{FF2B5EF4-FFF2-40B4-BE49-F238E27FC236}">
                <a16:creationId xmlns="" xmlns:a16="http://schemas.microsoft.com/office/drawing/2014/main" id="{03D1DE44-5463-01C6-D4BF-3553BBE2AEEC}"/>
              </a:ext>
            </a:extLst>
          </p:cNvPr>
          <p:cNvSpPr txBox="1"/>
          <p:nvPr/>
        </p:nvSpPr>
        <p:spPr>
          <a:xfrm>
            <a:off x="6259283" y="4882298"/>
            <a:ext cx="6095999" cy="1200329"/>
          </a:xfrm>
          <a:prstGeom prst="rect">
            <a:avLst/>
          </a:prstGeom>
          <a:noFill/>
          <a:ln w="25400">
            <a:noFill/>
          </a:ln>
        </p:spPr>
        <p:txBody>
          <a:bodyPr wrap="square" rtlCol="0">
            <a:spAutoFit/>
          </a:bodyPr>
          <a:lstStyle/>
          <a:p>
            <a:r>
              <a:rPr lang="en-US" sz="7200" dirty="0">
                <a:solidFill>
                  <a:schemeClr val="bg1"/>
                </a:solidFill>
                <a:latin typeface="Haettenschweiler" panose="020B0706040902060204" pitchFamily="34" charset="0"/>
              </a:rPr>
              <a:t>SELF-SACRIFICING</a:t>
            </a:r>
          </a:p>
        </p:txBody>
      </p:sp>
    </p:spTree>
    <p:extLst>
      <p:ext uri="{BB962C8B-B14F-4D97-AF65-F5344CB8AC3E}">
        <p14:creationId xmlns:p14="http://schemas.microsoft.com/office/powerpoint/2010/main" val="2357190441"/>
      </p:ext>
    </p:extLst>
  </p:cSld>
  <p:clrMapOvr>
    <a:masterClrMapping/>
  </p:clrMapOvr>
  <p:transition spd="slow">
    <p:wip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B678E64B-53D4-0D7D-606C-69E2326ADEF2}"/>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 xmlns:a16="http://schemas.microsoft.com/office/drawing/2014/main" id="{742D5D17-FA67-C04D-76A4-570D52D6EB81}"/>
              </a:ext>
            </a:extLst>
          </p:cNvPr>
          <p:cNvSpPr/>
          <p:nvPr/>
        </p:nvSpPr>
        <p:spPr>
          <a:xfrm>
            <a:off x="0" y="0"/>
            <a:ext cx="6096000" cy="685800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 xmlns:a16="http://schemas.microsoft.com/office/drawing/2014/main" id="{2F39AE48-01D7-3856-A50D-A89AC3F94B6B}"/>
              </a:ext>
            </a:extLst>
          </p:cNvPr>
          <p:cNvSpPr txBox="1"/>
          <p:nvPr/>
        </p:nvSpPr>
        <p:spPr>
          <a:xfrm>
            <a:off x="163285" y="97971"/>
            <a:ext cx="5769429" cy="1569660"/>
          </a:xfrm>
          <a:prstGeom prst="rect">
            <a:avLst/>
          </a:prstGeom>
          <a:noFill/>
          <a:ln w="25400">
            <a:noFill/>
          </a:ln>
        </p:spPr>
        <p:txBody>
          <a:bodyPr wrap="square" rtlCol="0">
            <a:spAutoFit/>
          </a:bodyPr>
          <a:lstStyle/>
          <a:p>
            <a:pPr algn="ctr"/>
            <a:r>
              <a:rPr lang="en-US" sz="9600" dirty="0">
                <a:latin typeface="Haettenschweiler" panose="020B0706040902060204" pitchFamily="34" charset="0"/>
              </a:rPr>
              <a:t>PRIDE</a:t>
            </a:r>
          </a:p>
        </p:txBody>
      </p:sp>
      <p:sp>
        <p:nvSpPr>
          <p:cNvPr id="7" name="TextBox 6">
            <a:extLst>
              <a:ext uri="{FF2B5EF4-FFF2-40B4-BE49-F238E27FC236}">
                <a16:creationId xmlns="" xmlns:a16="http://schemas.microsoft.com/office/drawing/2014/main" id="{B56D5981-0C8F-DFB6-69F9-0700E3D187A5}"/>
              </a:ext>
            </a:extLst>
          </p:cNvPr>
          <p:cNvSpPr txBox="1"/>
          <p:nvPr/>
        </p:nvSpPr>
        <p:spPr>
          <a:xfrm>
            <a:off x="6259285" y="97971"/>
            <a:ext cx="5769429" cy="1569660"/>
          </a:xfrm>
          <a:prstGeom prst="rect">
            <a:avLst/>
          </a:prstGeom>
          <a:noFill/>
          <a:ln w="25400">
            <a:noFill/>
          </a:ln>
        </p:spPr>
        <p:txBody>
          <a:bodyPr wrap="square" rtlCol="0">
            <a:spAutoFit/>
          </a:bodyPr>
          <a:lstStyle/>
          <a:p>
            <a:pPr algn="ctr"/>
            <a:r>
              <a:rPr lang="en-US" sz="9600" dirty="0">
                <a:solidFill>
                  <a:schemeClr val="bg1"/>
                </a:solidFill>
                <a:latin typeface="Haettenschweiler" panose="020B0706040902060204" pitchFamily="34" charset="0"/>
              </a:rPr>
              <a:t>HUMILITY</a:t>
            </a:r>
          </a:p>
        </p:txBody>
      </p:sp>
      <p:sp>
        <p:nvSpPr>
          <p:cNvPr id="8" name="TextBox 7">
            <a:extLst>
              <a:ext uri="{FF2B5EF4-FFF2-40B4-BE49-F238E27FC236}">
                <a16:creationId xmlns="" xmlns:a16="http://schemas.microsoft.com/office/drawing/2014/main" id="{6E7FE8B1-A68B-F936-3795-903FD90059C9}"/>
              </a:ext>
            </a:extLst>
          </p:cNvPr>
          <p:cNvSpPr txBox="1"/>
          <p:nvPr/>
        </p:nvSpPr>
        <p:spPr>
          <a:xfrm>
            <a:off x="0" y="1667631"/>
            <a:ext cx="6095999" cy="1200329"/>
          </a:xfrm>
          <a:prstGeom prst="rect">
            <a:avLst/>
          </a:prstGeom>
          <a:noFill/>
          <a:ln w="25400">
            <a:noFill/>
          </a:ln>
        </p:spPr>
        <p:txBody>
          <a:bodyPr wrap="square" rtlCol="0">
            <a:spAutoFit/>
          </a:bodyPr>
          <a:lstStyle/>
          <a:p>
            <a:r>
              <a:rPr lang="en-US" sz="7200" dirty="0">
                <a:solidFill>
                  <a:schemeClr val="bg1"/>
                </a:solidFill>
                <a:latin typeface="Haettenschweiler" panose="020B0706040902060204" pitchFamily="34" charset="0"/>
              </a:rPr>
              <a:t>SELF</a:t>
            </a:r>
            <a:r>
              <a:rPr lang="en-US" sz="7200" dirty="0">
                <a:latin typeface="Haettenschweiler" panose="020B0706040902060204" pitchFamily="34" charset="0"/>
              </a:rPr>
              <a:t>-PROMOTING</a:t>
            </a:r>
          </a:p>
        </p:txBody>
      </p:sp>
      <p:sp>
        <p:nvSpPr>
          <p:cNvPr id="9" name="TextBox 8">
            <a:extLst>
              <a:ext uri="{FF2B5EF4-FFF2-40B4-BE49-F238E27FC236}">
                <a16:creationId xmlns="" xmlns:a16="http://schemas.microsoft.com/office/drawing/2014/main" id="{B59E3D86-F00D-2A45-0908-2FA1FC5B3573}"/>
              </a:ext>
            </a:extLst>
          </p:cNvPr>
          <p:cNvSpPr txBox="1"/>
          <p:nvPr/>
        </p:nvSpPr>
        <p:spPr>
          <a:xfrm>
            <a:off x="-1" y="3274965"/>
            <a:ext cx="6095999" cy="1200329"/>
          </a:xfrm>
          <a:prstGeom prst="rect">
            <a:avLst/>
          </a:prstGeom>
          <a:noFill/>
          <a:ln w="25400">
            <a:noFill/>
          </a:ln>
        </p:spPr>
        <p:txBody>
          <a:bodyPr wrap="square" rtlCol="0">
            <a:spAutoFit/>
          </a:bodyPr>
          <a:lstStyle/>
          <a:p>
            <a:r>
              <a:rPr lang="en-US" sz="7200" dirty="0">
                <a:solidFill>
                  <a:schemeClr val="bg1"/>
                </a:solidFill>
                <a:latin typeface="Haettenschweiler" panose="020B0706040902060204" pitchFamily="34" charset="0"/>
              </a:rPr>
              <a:t>SELF</a:t>
            </a:r>
            <a:r>
              <a:rPr lang="en-US" sz="7200" dirty="0">
                <a:latin typeface="Haettenschweiler" panose="020B0706040902060204" pitchFamily="34" charset="0"/>
              </a:rPr>
              <a:t>-GOVERNING</a:t>
            </a:r>
          </a:p>
        </p:txBody>
      </p:sp>
      <p:sp>
        <p:nvSpPr>
          <p:cNvPr id="10" name="TextBox 9">
            <a:extLst>
              <a:ext uri="{FF2B5EF4-FFF2-40B4-BE49-F238E27FC236}">
                <a16:creationId xmlns="" xmlns:a16="http://schemas.microsoft.com/office/drawing/2014/main" id="{48F5F6F2-EA49-F069-68C7-BB2D0CD2D8E9}"/>
              </a:ext>
            </a:extLst>
          </p:cNvPr>
          <p:cNvSpPr txBox="1"/>
          <p:nvPr/>
        </p:nvSpPr>
        <p:spPr>
          <a:xfrm>
            <a:off x="0" y="4882299"/>
            <a:ext cx="6095999" cy="1200329"/>
          </a:xfrm>
          <a:prstGeom prst="rect">
            <a:avLst/>
          </a:prstGeom>
          <a:noFill/>
          <a:ln w="25400">
            <a:noFill/>
          </a:ln>
        </p:spPr>
        <p:txBody>
          <a:bodyPr wrap="square" rtlCol="0">
            <a:spAutoFit/>
          </a:bodyPr>
          <a:lstStyle/>
          <a:p>
            <a:r>
              <a:rPr lang="en-US" sz="7200" dirty="0">
                <a:solidFill>
                  <a:schemeClr val="bg1"/>
                </a:solidFill>
                <a:latin typeface="Haettenschweiler" panose="020B0706040902060204" pitchFamily="34" charset="0"/>
              </a:rPr>
              <a:t>SELF</a:t>
            </a:r>
            <a:r>
              <a:rPr lang="en-US" sz="7200" dirty="0">
                <a:latin typeface="Haettenschweiler" panose="020B0706040902060204" pitchFamily="34" charset="0"/>
              </a:rPr>
              <a:t>-PRESERVING</a:t>
            </a:r>
          </a:p>
        </p:txBody>
      </p:sp>
      <p:sp>
        <p:nvSpPr>
          <p:cNvPr id="11" name="TextBox 10">
            <a:extLst>
              <a:ext uri="{FF2B5EF4-FFF2-40B4-BE49-F238E27FC236}">
                <a16:creationId xmlns="" xmlns:a16="http://schemas.microsoft.com/office/drawing/2014/main" id="{E8EC2B90-A4D5-157D-FCD0-B9F05116E2CA}"/>
              </a:ext>
            </a:extLst>
          </p:cNvPr>
          <p:cNvSpPr txBox="1"/>
          <p:nvPr/>
        </p:nvSpPr>
        <p:spPr>
          <a:xfrm>
            <a:off x="6259284" y="1667631"/>
            <a:ext cx="6095999" cy="1200329"/>
          </a:xfrm>
          <a:prstGeom prst="rect">
            <a:avLst/>
          </a:prstGeom>
          <a:noFill/>
          <a:ln w="25400">
            <a:noFill/>
          </a:ln>
        </p:spPr>
        <p:txBody>
          <a:bodyPr wrap="square" rtlCol="0">
            <a:spAutoFit/>
          </a:bodyPr>
          <a:lstStyle/>
          <a:p>
            <a:r>
              <a:rPr lang="en-US" sz="7200" dirty="0">
                <a:solidFill>
                  <a:schemeClr val="bg1"/>
                </a:solidFill>
                <a:latin typeface="Haettenschweiler" panose="020B0706040902060204" pitchFamily="34" charset="0"/>
              </a:rPr>
              <a:t>GLORIFIES GOD</a:t>
            </a:r>
          </a:p>
        </p:txBody>
      </p:sp>
      <p:sp>
        <p:nvSpPr>
          <p:cNvPr id="12" name="TextBox 11">
            <a:extLst>
              <a:ext uri="{FF2B5EF4-FFF2-40B4-BE49-F238E27FC236}">
                <a16:creationId xmlns="" xmlns:a16="http://schemas.microsoft.com/office/drawing/2014/main" id="{207235E3-D22F-051E-BE78-DE6B3422FB2A}"/>
              </a:ext>
            </a:extLst>
          </p:cNvPr>
          <p:cNvSpPr txBox="1"/>
          <p:nvPr/>
        </p:nvSpPr>
        <p:spPr>
          <a:xfrm>
            <a:off x="6259284" y="3278608"/>
            <a:ext cx="6095999" cy="1200329"/>
          </a:xfrm>
          <a:prstGeom prst="rect">
            <a:avLst/>
          </a:prstGeom>
          <a:noFill/>
          <a:ln w="25400">
            <a:noFill/>
          </a:ln>
        </p:spPr>
        <p:txBody>
          <a:bodyPr wrap="square" rtlCol="0">
            <a:spAutoFit/>
          </a:bodyPr>
          <a:lstStyle/>
          <a:p>
            <a:r>
              <a:rPr lang="en-US" sz="7200" dirty="0">
                <a:solidFill>
                  <a:schemeClr val="bg1"/>
                </a:solidFill>
                <a:latin typeface="Haettenschweiler" panose="020B0706040902060204" pitchFamily="34" charset="0"/>
              </a:rPr>
              <a:t>DEPENDENT</a:t>
            </a:r>
          </a:p>
        </p:txBody>
      </p:sp>
      <p:sp>
        <p:nvSpPr>
          <p:cNvPr id="13" name="TextBox 12">
            <a:extLst>
              <a:ext uri="{FF2B5EF4-FFF2-40B4-BE49-F238E27FC236}">
                <a16:creationId xmlns="" xmlns:a16="http://schemas.microsoft.com/office/drawing/2014/main" id="{03D1DE44-5463-01C6-D4BF-3553BBE2AEEC}"/>
              </a:ext>
            </a:extLst>
          </p:cNvPr>
          <p:cNvSpPr txBox="1"/>
          <p:nvPr/>
        </p:nvSpPr>
        <p:spPr>
          <a:xfrm>
            <a:off x="6259283" y="4882298"/>
            <a:ext cx="6095999" cy="1200329"/>
          </a:xfrm>
          <a:prstGeom prst="rect">
            <a:avLst/>
          </a:prstGeom>
          <a:noFill/>
          <a:ln w="25400">
            <a:noFill/>
          </a:ln>
        </p:spPr>
        <p:txBody>
          <a:bodyPr wrap="square" rtlCol="0">
            <a:spAutoFit/>
          </a:bodyPr>
          <a:lstStyle/>
          <a:p>
            <a:r>
              <a:rPr lang="en-US" sz="7200" dirty="0">
                <a:solidFill>
                  <a:schemeClr val="bg1"/>
                </a:solidFill>
                <a:latin typeface="Haettenschweiler" panose="020B0706040902060204" pitchFamily="34" charset="0"/>
              </a:rPr>
              <a:t>SELF-SACRIFICING</a:t>
            </a:r>
          </a:p>
        </p:txBody>
      </p:sp>
    </p:spTree>
    <p:extLst>
      <p:ext uri="{BB962C8B-B14F-4D97-AF65-F5344CB8AC3E}">
        <p14:creationId xmlns:p14="http://schemas.microsoft.com/office/powerpoint/2010/main" val="519532161"/>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Application</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1" dirty="0">
                <a:latin typeface="Garamond" panose="02020404030301010803" pitchFamily="18" charset="0"/>
              </a:rPr>
              <a:t>How can I cultivate humility?</a:t>
            </a:r>
            <a:endParaRPr lang="en-US" sz="3800" dirty="0">
              <a:latin typeface="Garamond" panose="02020404030301010803" pitchFamily="18" charset="0"/>
            </a:endParaRPr>
          </a:p>
          <a:p>
            <a:pPr marL="0" indent="0">
              <a:buNone/>
            </a:pPr>
            <a:r>
              <a:rPr lang="en-US" sz="3800" dirty="0">
                <a:latin typeface="Garamond" panose="02020404030301010803" pitchFamily="18" charset="0"/>
              </a:rPr>
              <a:t>It all starts with </a:t>
            </a:r>
            <a:r>
              <a:rPr lang="en-US" sz="3800" u="sng" dirty="0">
                <a:latin typeface="Garamond" panose="02020404030301010803" pitchFamily="18" charset="0"/>
              </a:rPr>
              <a:t>mindset</a:t>
            </a:r>
            <a:endParaRPr lang="en-US" sz="3800" dirty="0">
              <a:latin typeface="Garamond" panose="02020404030301010803" pitchFamily="18" charset="0"/>
            </a:endParaRPr>
          </a:p>
          <a:p>
            <a:r>
              <a:rPr lang="en-US" sz="3800" dirty="0">
                <a:latin typeface="Garamond" panose="02020404030301010803" pitchFamily="18" charset="0"/>
              </a:rPr>
              <a:t>Thank God for who He is </a:t>
            </a:r>
          </a:p>
          <a:p>
            <a:r>
              <a:rPr lang="en-US" sz="3800" dirty="0">
                <a:latin typeface="Garamond" panose="02020404030301010803" pitchFamily="18" charset="0"/>
              </a:rPr>
              <a:t>Learn what God says about you </a:t>
            </a:r>
          </a:p>
          <a:p>
            <a:r>
              <a:rPr lang="en-US" sz="3800" dirty="0">
                <a:latin typeface="Garamond" panose="02020404030301010803" pitchFamily="18" charset="0"/>
              </a:rPr>
              <a:t>Consider how you can serve others</a:t>
            </a:r>
          </a:p>
        </p:txBody>
      </p:sp>
    </p:spTree>
    <p:extLst>
      <p:ext uri="{BB962C8B-B14F-4D97-AF65-F5344CB8AC3E}">
        <p14:creationId xmlns:p14="http://schemas.microsoft.com/office/powerpoint/2010/main" val="247638382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 xmlns:a16="http://schemas.microsoft.com/office/drawing/2014/main" id="{E891C34F-E0C2-FF5A-8F37-1F3374AE52DA}"/>
              </a:ext>
            </a:extLst>
          </p:cNvPr>
          <p:cNvPicPr>
            <a:picLocks noGrp="1" noChangeAspect="1"/>
          </p:cNvPicPr>
          <p:nvPr>
            <p:ph idx="1"/>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 xmlns:a16="http://schemas.microsoft.com/office/drawing/2014/main" id="{B641E505-B92C-6F5D-71C9-193BC56D75FE}"/>
              </a:ext>
            </a:extLst>
          </p:cNvPr>
          <p:cNvSpPr txBox="1"/>
          <p:nvPr/>
        </p:nvSpPr>
        <p:spPr>
          <a:xfrm>
            <a:off x="1317170" y="1915886"/>
            <a:ext cx="6446603" cy="4185761"/>
          </a:xfrm>
          <a:prstGeom prst="rect">
            <a:avLst/>
          </a:prstGeom>
          <a:noFill/>
          <a:ln w="25400">
            <a:noFill/>
          </a:ln>
        </p:spPr>
        <p:txBody>
          <a:bodyPr wrap="square" rtlCol="0">
            <a:spAutoFit/>
          </a:bodyPr>
          <a:lstStyle/>
          <a:p>
            <a:r>
              <a:rPr lang="en-US" sz="3800" dirty="0">
                <a:latin typeface="Garamond" pitchFamily="18" charset="0"/>
              </a:rPr>
              <a:t>It is easy to think we humble ourselves before God,</a:t>
            </a:r>
          </a:p>
          <a:p>
            <a:r>
              <a:rPr lang="en-US" sz="3800" dirty="0">
                <a:latin typeface="Garamond" pitchFamily="18" charset="0"/>
              </a:rPr>
              <a:t>but our humility before people is the only real proof that our humility before God is more than just a figment of our imagination.</a:t>
            </a:r>
          </a:p>
        </p:txBody>
      </p:sp>
      <p:sp>
        <p:nvSpPr>
          <p:cNvPr id="7" name="TextBox 6">
            <a:extLst>
              <a:ext uri="{FF2B5EF4-FFF2-40B4-BE49-F238E27FC236}">
                <a16:creationId xmlns="" xmlns:a16="http://schemas.microsoft.com/office/drawing/2014/main" id="{C43C199D-472B-0550-E2FC-C99D345778C8}"/>
              </a:ext>
            </a:extLst>
          </p:cNvPr>
          <p:cNvSpPr txBox="1"/>
          <p:nvPr/>
        </p:nvSpPr>
        <p:spPr>
          <a:xfrm>
            <a:off x="293298" y="35996"/>
            <a:ext cx="5900673" cy="1231106"/>
          </a:xfrm>
          <a:prstGeom prst="rect">
            <a:avLst/>
          </a:prstGeom>
          <a:noFill/>
          <a:ln w="25400">
            <a:noFill/>
          </a:ln>
        </p:spPr>
        <p:txBody>
          <a:bodyPr wrap="square" rtlCol="0">
            <a:spAutoFit/>
          </a:bodyPr>
          <a:lstStyle/>
          <a:p>
            <a:r>
              <a:rPr lang="en-US" sz="5000" dirty="0">
                <a:latin typeface="Garamond" pitchFamily="18" charset="0"/>
              </a:rPr>
              <a:t>Andrew Murray</a:t>
            </a:r>
            <a:br>
              <a:rPr lang="en-US" sz="5000" dirty="0">
                <a:latin typeface="Garamond" pitchFamily="18" charset="0"/>
              </a:rPr>
            </a:br>
            <a:r>
              <a:rPr lang="en-US" sz="2400" i="1" dirty="0">
                <a:latin typeface="Garamond" pitchFamily="18" charset="0"/>
              </a:rPr>
              <a:t>Humility</a:t>
            </a:r>
            <a:endParaRPr lang="en-US" sz="5000" dirty="0">
              <a:latin typeface="Garamond" pitchFamily="18" charset="0"/>
            </a:endParaRPr>
          </a:p>
        </p:txBody>
      </p:sp>
    </p:spTree>
    <p:extLst>
      <p:ext uri="{BB962C8B-B14F-4D97-AF65-F5344CB8AC3E}">
        <p14:creationId xmlns:p14="http://schemas.microsoft.com/office/powerpoint/2010/main" val="191368960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19</a:t>
            </a:r>
            <a:r>
              <a:rPr lang="en-US" sz="3800" dirty="0">
                <a:latin typeface="Garamond" panose="02020404030301010803" pitchFamily="18" charset="0"/>
              </a:rPr>
              <a:t>Now this was John’s testimony when the Jewish leaders in Jerusalem sent priests and Levites to ask him who he was. </a:t>
            </a:r>
            <a:endParaRPr lang="en-US" sz="3800" baseline="30000" dirty="0">
              <a:latin typeface="Garamond" panose="02020404030301010803" pitchFamily="18" charset="0"/>
            </a:endParaRPr>
          </a:p>
        </p:txBody>
      </p:sp>
      <p:sp>
        <p:nvSpPr>
          <p:cNvPr id="2" name="TextBox 1">
            <a:extLst>
              <a:ext uri="{FF2B5EF4-FFF2-40B4-BE49-F238E27FC236}">
                <a16:creationId xmlns="" xmlns:a16="http://schemas.microsoft.com/office/drawing/2014/main" id="{72F9CC8F-5DE1-A00F-020F-775C5B346D19}"/>
              </a:ext>
            </a:extLst>
          </p:cNvPr>
          <p:cNvSpPr txBox="1"/>
          <p:nvPr/>
        </p:nvSpPr>
        <p:spPr>
          <a:xfrm>
            <a:off x="138022" y="3864634"/>
            <a:ext cx="7177177" cy="2677656"/>
          </a:xfrm>
          <a:prstGeom prst="rect">
            <a:avLst/>
          </a:prstGeom>
          <a:solidFill>
            <a:schemeClr val="accent1"/>
          </a:solidFill>
          <a:ln w="25400">
            <a:solidFill>
              <a:schemeClr val="tx1"/>
            </a:solidFill>
          </a:ln>
        </p:spPr>
        <p:txBody>
          <a:bodyPr wrap="square" rtlCol="0">
            <a:spAutoFit/>
          </a:bodyPr>
          <a:lstStyle/>
          <a:p>
            <a:r>
              <a:rPr lang="en-US" sz="3500" b="1" dirty="0">
                <a:latin typeface="Garamond" pitchFamily="18" charset="0"/>
              </a:rPr>
              <a:t>John the Baptist:</a:t>
            </a:r>
          </a:p>
          <a:p>
            <a:r>
              <a:rPr lang="en-US" sz="3500" dirty="0">
                <a:latin typeface="Garamond" pitchFamily="18" charset="0"/>
              </a:rPr>
              <a:t>-Extremely popular</a:t>
            </a:r>
          </a:p>
          <a:p>
            <a:r>
              <a:rPr lang="en-US" sz="3500" dirty="0">
                <a:latin typeface="Garamond" pitchFamily="18" charset="0"/>
              </a:rPr>
              <a:t>-Even mentioned by Josephus </a:t>
            </a:r>
            <a:r>
              <a:rPr lang="en-US" sz="2800" dirty="0">
                <a:latin typeface="Garamond" pitchFamily="18" charset="0"/>
              </a:rPr>
              <a:t>[</a:t>
            </a:r>
            <a:r>
              <a:rPr lang="en-US" sz="2800" i="1" dirty="0">
                <a:latin typeface="Garamond" pitchFamily="18" charset="0"/>
              </a:rPr>
              <a:t>Antiquities</a:t>
            </a:r>
            <a:r>
              <a:rPr lang="en-US" sz="2800" dirty="0">
                <a:latin typeface="Garamond" pitchFamily="18" charset="0"/>
              </a:rPr>
              <a:t> 18.5.2]</a:t>
            </a:r>
          </a:p>
          <a:p>
            <a:r>
              <a:rPr lang="en-US" sz="3500" dirty="0">
                <a:latin typeface="Garamond" pitchFamily="18" charset="0"/>
              </a:rPr>
              <a:t>-Likely had 10-15,000 followers</a:t>
            </a:r>
          </a:p>
        </p:txBody>
      </p:sp>
    </p:spTree>
    <p:extLst>
      <p:ext uri="{BB962C8B-B14F-4D97-AF65-F5344CB8AC3E}">
        <p14:creationId xmlns:p14="http://schemas.microsoft.com/office/powerpoint/2010/main" val="20747374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left)">
                                      <p:cBhvr>
                                        <p:cTn id="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1:19-37</a:t>
            </a:r>
            <a:endParaRPr lang="en-US" altLang="en-US" sz="8800" dirty="0">
              <a:latin typeface="Haettenschweiler" panose="020B0706040902060204" pitchFamily="34" charset="0"/>
            </a:endParaRPr>
          </a:p>
        </p:txBody>
      </p:sp>
      <p:sp>
        <p:nvSpPr>
          <p:cNvPr id="4100" name="TextBox 1"/>
          <p:cNvSpPr txBox="1">
            <a:spLocks noChangeArrowheads="1"/>
          </p:cNvSpPr>
          <p:nvPr/>
        </p:nvSpPr>
        <p:spPr bwMode="auto">
          <a:xfrm>
            <a:off x="2209800" y="4724400"/>
            <a:ext cx="7772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Gill Sans MT Condensed" panose="020B0506020104020203" pitchFamily="34" charset="0"/>
                <a:cs typeface="Arial" panose="020B0604020202020204" pitchFamily="34" charset="0"/>
              </a:rPr>
              <a:t>Q&amp;A</a:t>
            </a:r>
          </a:p>
        </p:txBody>
      </p:sp>
    </p:spTree>
    <p:extLst>
      <p:ext uri="{BB962C8B-B14F-4D97-AF65-F5344CB8AC3E}">
        <p14:creationId xmlns:p14="http://schemas.microsoft.com/office/powerpoint/2010/main" val="1851888400"/>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19</a:t>
            </a:r>
            <a:r>
              <a:rPr lang="en-US" sz="3800" dirty="0">
                <a:latin typeface="Garamond" panose="02020404030301010803" pitchFamily="18" charset="0"/>
              </a:rPr>
              <a:t>Now this was John’s testimony when the Jewish leaders in Jerusalem sent priests and Levites to ask him who he was. </a:t>
            </a:r>
            <a:endParaRPr lang="en-US" sz="3800" baseline="30000" dirty="0">
              <a:latin typeface="Garamond" panose="02020404030301010803" pitchFamily="18" charset="0"/>
            </a:endParaRPr>
          </a:p>
        </p:txBody>
      </p:sp>
      <p:sp>
        <p:nvSpPr>
          <p:cNvPr id="2" name="TextBox 1">
            <a:extLst>
              <a:ext uri="{FF2B5EF4-FFF2-40B4-BE49-F238E27FC236}">
                <a16:creationId xmlns="" xmlns:a16="http://schemas.microsoft.com/office/drawing/2014/main" id="{72F9CC8F-5DE1-A00F-020F-775C5B346D19}"/>
              </a:ext>
            </a:extLst>
          </p:cNvPr>
          <p:cNvSpPr txBox="1"/>
          <p:nvPr/>
        </p:nvSpPr>
        <p:spPr>
          <a:xfrm>
            <a:off x="138022" y="3864634"/>
            <a:ext cx="7198949" cy="2785378"/>
          </a:xfrm>
          <a:prstGeom prst="rect">
            <a:avLst/>
          </a:prstGeom>
          <a:solidFill>
            <a:schemeClr val="accent1"/>
          </a:solidFill>
          <a:ln w="25400">
            <a:solidFill>
              <a:schemeClr val="tx1"/>
            </a:solidFill>
          </a:ln>
        </p:spPr>
        <p:txBody>
          <a:bodyPr wrap="square" rtlCol="0">
            <a:spAutoFit/>
          </a:bodyPr>
          <a:lstStyle/>
          <a:p>
            <a:r>
              <a:rPr lang="en-US" sz="3500" b="1" dirty="0">
                <a:latin typeface="Garamond" pitchFamily="18" charset="0"/>
              </a:rPr>
              <a:t>John the Baptist:</a:t>
            </a:r>
            <a:r>
              <a:rPr lang="en-US" sz="3500" dirty="0">
                <a:latin typeface="Garamond" pitchFamily="18" charset="0"/>
              </a:rPr>
              <a:t/>
            </a:r>
            <a:br>
              <a:rPr lang="en-US" sz="3500" dirty="0">
                <a:latin typeface="Garamond" pitchFamily="18" charset="0"/>
              </a:rPr>
            </a:br>
            <a:r>
              <a:rPr lang="en-US" sz="3500" dirty="0">
                <a:latin typeface="Garamond" pitchFamily="18" charset="0"/>
              </a:rPr>
              <a:t>-Clothes made from camel hair with a thick leather belt </a:t>
            </a:r>
            <a:r>
              <a:rPr lang="en-US" sz="2800" dirty="0">
                <a:latin typeface="Garamond" pitchFamily="18" charset="0"/>
              </a:rPr>
              <a:t>[Matt. 3:4]</a:t>
            </a:r>
          </a:p>
          <a:p>
            <a:r>
              <a:rPr lang="en-US" sz="3500" dirty="0">
                <a:latin typeface="Garamond" pitchFamily="18" charset="0"/>
              </a:rPr>
              <a:t>-Diet of locusts and wild honey </a:t>
            </a:r>
            <a:r>
              <a:rPr lang="en-US" sz="2800" dirty="0">
                <a:latin typeface="Garamond" pitchFamily="18" charset="0"/>
              </a:rPr>
              <a:t>[Matt. 3:4]</a:t>
            </a:r>
          </a:p>
          <a:p>
            <a:r>
              <a:rPr lang="en-US" sz="3500" dirty="0">
                <a:latin typeface="Garamond" pitchFamily="18" charset="0"/>
              </a:rPr>
              <a:t>-Nazirite vow </a:t>
            </a:r>
            <a:r>
              <a:rPr lang="en-US" sz="2800" dirty="0">
                <a:latin typeface="Garamond" pitchFamily="18" charset="0"/>
              </a:rPr>
              <a:t>[Lk. 1:15; Num 6:5]</a:t>
            </a:r>
          </a:p>
        </p:txBody>
      </p:sp>
    </p:spTree>
    <p:extLst>
      <p:ext uri="{BB962C8B-B14F-4D97-AF65-F5344CB8AC3E}">
        <p14:creationId xmlns:p14="http://schemas.microsoft.com/office/powerpoint/2010/main" val="26380221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left)">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John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19</a:t>
            </a:r>
            <a:r>
              <a:rPr lang="en-US" sz="3800" dirty="0">
                <a:latin typeface="Garamond" panose="02020404030301010803" pitchFamily="18" charset="0"/>
              </a:rPr>
              <a:t>Now this was John’s testimony when the Jewish leaders in Jerusalem sent priests and Levites to ask him who he was. </a:t>
            </a:r>
            <a:endParaRPr lang="en-US" sz="3800" baseline="30000" dirty="0">
              <a:latin typeface="Garamond" panose="02020404030301010803" pitchFamily="18" charset="0"/>
            </a:endParaRPr>
          </a:p>
        </p:txBody>
      </p:sp>
      <p:sp>
        <p:nvSpPr>
          <p:cNvPr id="2" name="TextBox 1">
            <a:extLst>
              <a:ext uri="{FF2B5EF4-FFF2-40B4-BE49-F238E27FC236}">
                <a16:creationId xmlns="" xmlns:a16="http://schemas.microsoft.com/office/drawing/2014/main" id="{72F9CC8F-5DE1-A00F-020F-775C5B346D19}"/>
              </a:ext>
            </a:extLst>
          </p:cNvPr>
          <p:cNvSpPr txBox="1"/>
          <p:nvPr/>
        </p:nvSpPr>
        <p:spPr>
          <a:xfrm>
            <a:off x="138022" y="3864634"/>
            <a:ext cx="7198949" cy="1169551"/>
          </a:xfrm>
          <a:prstGeom prst="rect">
            <a:avLst/>
          </a:prstGeom>
          <a:solidFill>
            <a:schemeClr val="accent1"/>
          </a:solidFill>
          <a:ln w="25400">
            <a:solidFill>
              <a:schemeClr val="tx1"/>
            </a:solidFill>
          </a:ln>
        </p:spPr>
        <p:txBody>
          <a:bodyPr wrap="square" rtlCol="0">
            <a:spAutoFit/>
          </a:bodyPr>
          <a:lstStyle/>
          <a:p>
            <a:r>
              <a:rPr lang="en-US" sz="3500" b="1" dirty="0">
                <a:latin typeface="Garamond" pitchFamily="18" charset="0"/>
              </a:rPr>
              <a:t>John the Baptist:</a:t>
            </a:r>
            <a:r>
              <a:rPr lang="en-US" sz="3500" dirty="0">
                <a:latin typeface="Garamond" pitchFamily="18" charset="0"/>
              </a:rPr>
              <a:t/>
            </a:r>
            <a:br>
              <a:rPr lang="en-US" sz="3500" dirty="0">
                <a:latin typeface="Garamond" pitchFamily="18" charset="0"/>
              </a:rPr>
            </a:br>
            <a:r>
              <a:rPr lang="en-US" sz="3500" dirty="0">
                <a:latin typeface="Garamond" pitchFamily="18" charset="0"/>
              </a:rPr>
              <a:t>-Main ministry was baptism </a:t>
            </a:r>
            <a:endParaRPr lang="en-US" sz="2800" dirty="0">
              <a:latin typeface="Garamond" pitchFamily="18" charset="0"/>
            </a:endParaRPr>
          </a:p>
        </p:txBody>
      </p:sp>
    </p:spTree>
    <p:extLst>
      <p:ext uri="{BB962C8B-B14F-4D97-AF65-F5344CB8AC3E}">
        <p14:creationId xmlns:p14="http://schemas.microsoft.com/office/powerpoint/2010/main" val="1773306274"/>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 xmlns:a16="http://schemas.microsoft.com/office/drawing/2014/main" id="{E891C34F-E0C2-FF5A-8F37-1F3374AE52DA}"/>
              </a:ext>
            </a:extLst>
          </p:cNvPr>
          <p:cNvPicPr>
            <a:picLocks noGrp="1" noChangeAspect="1"/>
          </p:cNvPicPr>
          <p:nvPr>
            <p:ph idx="1"/>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0" y="1381239"/>
            <a:ext cx="1415143" cy="1415143"/>
          </a:xfrm>
        </p:spPr>
      </p:pic>
      <p:sp>
        <p:nvSpPr>
          <p:cNvPr id="6" name="TextBox 5">
            <a:extLst>
              <a:ext uri="{FF2B5EF4-FFF2-40B4-BE49-F238E27FC236}">
                <a16:creationId xmlns="" xmlns:a16="http://schemas.microsoft.com/office/drawing/2014/main" id="{B641E505-B92C-6F5D-71C9-193BC56D75FE}"/>
              </a:ext>
            </a:extLst>
          </p:cNvPr>
          <p:cNvSpPr txBox="1"/>
          <p:nvPr/>
        </p:nvSpPr>
        <p:spPr>
          <a:xfrm>
            <a:off x="1317171" y="1915886"/>
            <a:ext cx="4876800" cy="3016210"/>
          </a:xfrm>
          <a:prstGeom prst="rect">
            <a:avLst/>
          </a:prstGeom>
          <a:noFill/>
          <a:ln w="25400">
            <a:noFill/>
          </a:ln>
        </p:spPr>
        <p:txBody>
          <a:bodyPr wrap="square" rtlCol="0">
            <a:spAutoFit/>
          </a:bodyPr>
          <a:lstStyle/>
          <a:p>
            <a:r>
              <a:rPr lang="en-US" sz="3800" dirty="0">
                <a:latin typeface="Garamond" pitchFamily="18" charset="0"/>
              </a:rPr>
              <a:t>Baptism was not a new practice in Judaism. It was the regular rite of admission of converts from other religions. </a:t>
            </a:r>
          </a:p>
        </p:txBody>
      </p:sp>
      <p:sp>
        <p:nvSpPr>
          <p:cNvPr id="7" name="TextBox 6">
            <a:extLst>
              <a:ext uri="{FF2B5EF4-FFF2-40B4-BE49-F238E27FC236}">
                <a16:creationId xmlns="" xmlns:a16="http://schemas.microsoft.com/office/drawing/2014/main" id="{C43C199D-472B-0550-E2FC-C99D345778C8}"/>
              </a:ext>
            </a:extLst>
          </p:cNvPr>
          <p:cNvSpPr txBox="1"/>
          <p:nvPr/>
        </p:nvSpPr>
        <p:spPr>
          <a:xfrm>
            <a:off x="293298" y="35996"/>
            <a:ext cx="5900673" cy="1231106"/>
          </a:xfrm>
          <a:prstGeom prst="rect">
            <a:avLst/>
          </a:prstGeom>
          <a:noFill/>
          <a:ln w="25400">
            <a:noFill/>
          </a:ln>
        </p:spPr>
        <p:txBody>
          <a:bodyPr wrap="square" rtlCol="0">
            <a:spAutoFit/>
          </a:bodyPr>
          <a:lstStyle/>
          <a:p>
            <a:r>
              <a:rPr lang="en-US" sz="5000" dirty="0">
                <a:latin typeface="Garamond" pitchFamily="18" charset="0"/>
              </a:rPr>
              <a:t>Leon Morris</a:t>
            </a:r>
            <a:br>
              <a:rPr lang="en-US" sz="5000" dirty="0">
                <a:latin typeface="Garamond" pitchFamily="18" charset="0"/>
              </a:rPr>
            </a:br>
            <a:r>
              <a:rPr lang="en-US" sz="2400" i="1" dirty="0">
                <a:latin typeface="Garamond" pitchFamily="18" charset="0"/>
              </a:rPr>
              <a:t>The Gospel According to John</a:t>
            </a:r>
            <a:r>
              <a:rPr lang="en-US" sz="2400" dirty="0">
                <a:latin typeface="Garamond" pitchFamily="18" charset="0"/>
              </a:rPr>
              <a:t>, p.123</a:t>
            </a:r>
            <a:endParaRPr lang="en-US" sz="5000" dirty="0">
              <a:latin typeface="Garamond" pitchFamily="18" charset="0"/>
            </a:endParaRPr>
          </a:p>
        </p:txBody>
      </p:sp>
    </p:spTree>
    <p:extLst>
      <p:ext uri="{BB962C8B-B14F-4D97-AF65-F5344CB8AC3E}">
        <p14:creationId xmlns:p14="http://schemas.microsoft.com/office/powerpoint/2010/main" val="3515790818"/>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 xmlns:a16="http://schemas.microsoft.com/office/drawing/2014/main" id="{E891C34F-E0C2-FF5A-8F37-1F3374AE52DA}"/>
              </a:ext>
            </a:extLst>
          </p:cNvPr>
          <p:cNvPicPr>
            <a:picLocks noGrp="1" noChangeAspect="1"/>
          </p:cNvPicPr>
          <p:nvPr>
            <p:ph idx="1"/>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0" y="1381239"/>
            <a:ext cx="1415143" cy="1415143"/>
          </a:xfrm>
        </p:spPr>
      </p:pic>
      <p:sp>
        <p:nvSpPr>
          <p:cNvPr id="6" name="TextBox 5">
            <a:extLst>
              <a:ext uri="{FF2B5EF4-FFF2-40B4-BE49-F238E27FC236}">
                <a16:creationId xmlns="" xmlns:a16="http://schemas.microsoft.com/office/drawing/2014/main" id="{B641E505-B92C-6F5D-71C9-193BC56D75FE}"/>
              </a:ext>
            </a:extLst>
          </p:cNvPr>
          <p:cNvSpPr txBox="1"/>
          <p:nvPr/>
        </p:nvSpPr>
        <p:spPr>
          <a:xfrm>
            <a:off x="1317171" y="1915886"/>
            <a:ext cx="4876800" cy="3016210"/>
          </a:xfrm>
          <a:prstGeom prst="rect">
            <a:avLst/>
          </a:prstGeom>
          <a:noFill/>
          <a:ln w="25400">
            <a:noFill/>
          </a:ln>
        </p:spPr>
        <p:txBody>
          <a:bodyPr wrap="square" rtlCol="0">
            <a:spAutoFit/>
          </a:bodyPr>
          <a:lstStyle/>
          <a:p>
            <a:r>
              <a:rPr lang="en-US" sz="3800" dirty="0">
                <a:latin typeface="Garamond" pitchFamily="18" charset="0"/>
              </a:rPr>
              <a:t>[Baptism] was seen as the ceremonial removal of all the pollutions contracted in the Gentile world.</a:t>
            </a:r>
          </a:p>
        </p:txBody>
      </p:sp>
      <p:sp>
        <p:nvSpPr>
          <p:cNvPr id="7" name="TextBox 6">
            <a:extLst>
              <a:ext uri="{FF2B5EF4-FFF2-40B4-BE49-F238E27FC236}">
                <a16:creationId xmlns="" xmlns:a16="http://schemas.microsoft.com/office/drawing/2014/main" id="{C43C199D-472B-0550-E2FC-C99D345778C8}"/>
              </a:ext>
            </a:extLst>
          </p:cNvPr>
          <p:cNvSpPr txBox="1"/>
          <p:nvPr/>
        </p:nvSpPr>
        <p:spPr>
          <a:xfrm>
            <a:off x="293298" y="35996"/>
            <a:ext cx="5900673" cy="1231106"/>
          </a:xfrm>
          <a:prstGeom prst="rect">
            <a:avLst/>
          </a:prstGeom>
          <a:noFill/>
          <a:ln w="25400">
            <a:noFill/>
          </a:ln>
        </p:spPr>
        <p:txBody>
          <a:bodyPr wrap="square" rtlCol="0">
            <a:spAutoFit/>
          </a:bodyPr>
          <a:lstStyle/>
          <a:p>
            <a:r>
              <a:rPr lang="en-US" sz="5000" dirty="0">
                <a:latin typeface="Garamond" pitchFamily="18" charset="0"/>
              </a:rPr>
              <a:t>Leon Morris</a:t>
            </a:r>
            <a:br>
              <a:rPr lang="en-US" sz="5000" dirty="0">
                <a:latin typeface="Garamond" pitchFamily="18" charset="0"/>
              </a:rPr>
            </a:br>
            <a:r>
              <a:rPr lang="en-US" sz="2400" i="1" dirty="0">
                <a:latin typeface="Garamond" pitchFamily="18" charset="0"/>
              </a:rPr>
              <a:t>The Gospel According to John</a:t>
            </a:r>
            <a:r>
              <a:rPr lang="en-US" sz="2400" dirty="0">
                <a:latin typeface="Garamond" pitchFamily="18" charset="0"/>
              </a:rPr>
              <a:t>, p.123</a:t>
            </a:r>
            <a:endParaRPr lang="en-US" sz="5000" dirty="0">
              <a:latin typeface="Garamond" pitchFamily="18" charset="0"/>
            </a:endParaRPr>
          </a:p>
        </p:txBody>
      </p:sp>
    </p:spTree>
    <p:extLst>
      <p:ext uri="{BB962C8B-B14F-4D97-AF65-F5344CB8AC3E}">
        <p14:creationId xmlns:p14="http://schemas.microsoft.com/office/powerpoint/2010/main" val="2386571128"/>
      </p:ext>
    </p:extLst>
  </p:cSld>
  <p:clrMapOvr>
    <a:masterClrMapping/>
  </p:clrMapOvr>
  <p:transition>
    <p:wipe dir="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solidFill>
            <a:schemeClr val="tx1"/>
          </a:solidFill>
        </a:ln>
      </a:spPr>
      <a:bodyPr wrap="square" rtlCol="0">
        <a:spAutoFit/>
      </a:bodyPr>
      <a:lstStyle>
        <a:defPPr algn="ctr">
          <a:defRPr sz="3500" dirty="0" smtClean="0">
            <a:latin typeface="Garamond"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1703</Words>
  <Application>Microsoft Office PowerPoint</Application>
  <PresentationFormat>Widescreen</PresentationFormat>
  <Paragraphs>221</Paragraphs>
  <Slides>50</Slides>
  <Notes>34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Calibri</vt:lpstr>
      <vt:lpstr>Garamond</vt:lpstr>
      <vt:lpstr>Gill Sans MT Condensed</vt:lpstr>
      <vt:lpstr>Haettenschweiler</vt:lpstr>
      <vt:lpstr>1_Office Theme</vt:lpstr>
      <vt:lpstr>PowerPoint Presentation</vt:lpstr>
      <vt:lpstr>John 1</vt:lpstr>
      <vt:lpstr>John 1</vt:lpstr>
      <vt:lpstr>Matthew 3</vt:lpstr>
      <vt:lpstr>John 1</vt:lpstr>
      <vt:lpstr>John 1</vt:lpstr>
      <vt:lpstr>John 1</vt:lpstr>
      <vt:lpstr>PowerPoint Presentation</vt:lpstr>
      <vt:lpstr>PowerPoint Presentation</vt:lpstr>
      <vt:lpstr>PowerPoint Presentation</vt:lpstr>
      <vt:lpstr>PowerPoint Presentation</vt:lpstr>
      <vt:lpstr>PowerPoint Presentation</vt:lpstr>
      <vt:lpstr>John 1</vt:lpstr>
      <vt:lpstr>John 1</vt:lpstr>
      <vt:lpstr>John 1</vt:lpstr>
      <vt:lpstr>John 1</vt:lpstr>
      <vt:lpstr>John 1</vt:lpstr>
      <vt:lpstr>John 1</vt:lpstr>
      <vt:lpstr>John 1</vt:lpstr>
      <vt:lpstr>John 1</vt:lpstr>
      <vt:lpstr>John 1</vt:lpstr>
      <vt:lpstr>John 1</vt:lpstr>
      <vt:lpstr>John 1</vt:lpstr>
      <vt:lpstr>Lamb of God?</vt:lpstr>
      <vt:lpstr>Exodus 12</vt:lpstr>
      <vt:lpstr>PowerPoint Presentation</vt:lpstr>
      <vt:lpstr>2 Corinthians 5</vt:lpstr>
      <vt:lpstr>John 1</vt:lpstr>
      <vt:lpstr>John 1</vt:lpstr>
      <vt:lpstr>John 1</vt:lpstr>
      <vt:lpstr>John 1</vt:lpstr>
      <vt:lpstr>John 3</vt:lpstr>
      <vt:lpstr>John 3</vt:lpstr>
      <vt:lpstr>John 3</vt:lpstr>
      <vt:lpstr>John 3</vt:lpstr>
      <vt:lpstr>John 3</vt:lpstr>
      <vt:lpstr>John 3</vt:lpstr>
      <vt:lpstr>PowerPoint Presentation</vt:lpstr>
      <vt:lpstr>PowerPoint Presentation</vt:lpstr>
      <vt:lpstr>PowerPoint Presentation</vt:lpstr>
      <vt:lpstr>PowerPoint Presentation</vt:lpstr>
      <vt:lpstr>PowerPoint Presentation</vt:lpstr>
      <vt:lpstr>Psalm 37</vt:lpstr>
      <vt:lpstr>PowerPoint Presentation</vt:lpstr>
      <vt:lpstr>Application</vt:lpstr>
      <vt:lpstr>PowerPoint Presentation</vt:lpstr>
      <vt:lpstr>PowerPoint Presentation</vt:lpstr>
      <vt:lpstr>Application</vt:lpstr>
      <vt:lpstr>PowerPoint Presentation</vt:lpstr>
      <vt:lpstr>JOHN 1:19-37</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2024-01-19T20:40:45Z</dcterms:created>
  <dcterms:modified xsi:type="dcterms:W3CDTF">2024-01-19T20:52:33Z</dcterms:modified>
</cp:coreProperties>
</file>