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5"/>
  </p:notesMasterIdLst>
  <p:sldIdLst>
    <p:sldId id="257" r:id="rId2"/>
    <p:sldId id="495" r:id="rId3"/>
    <p:sldId id="568" r:id="rId4"/>
    <p:sldId id="567" r:id="rId5"/>
    <p:sldId id="512" r:id="rId6"/>
    <p:sldId id="558" r:id="rId7"/>
    <p:sldId id="524" r:id="rId8"/>
    <p:sldId id="525" r:id="rId9"/>
    <p:sldId id="569" r:id="rId10"/>
    <p:sldId id="526" r:id="rId11"/>
    <p:sldId id="570" r:id="rId12"/>
    <p:sldId id="529" r:id="rId13"/>
    <p:sldId id="514" r:id="rId14"/>
    <p:sldId id="571" r:id="rId15"/>
    <p:sldId id="532" r:id="rId16"/>
    <p:sldId id="533" r:id="rId17"/>
    <p:sldId id="534" r:id="rId18"/>
    <p:sldId id="572" r:id="rId19"/>
    <p:sldId id="536" r:id="rId20"/>
    <p:sldId id="560" r:id="rId21"/>
    <p:sldId id="535" r:id="rId22"/>
    <p:sldId id="537" r:id="rId23"/>
    <p:sldId id="559" r:id="rId24"/>
    <p:sldId id="530" r:id="rId25"/>
    <p:sldId id="539" r:id="rId26"/>
    <p:sldId id="562" r:id="rId27"/>
    <p:sldId id="561" r:id="rId28"/>
    <p:sldId id="573" r:id="rId29"/>
    <p:sldId id="563" r:id="rId30"/>
    <p:sldId id="538" r:id="rId31"/>
    <p:sldId id="548" r:id="rId32"/>
    <p:sldId id="564" r:id="rId33"/>
    <p:sldId id="540" r:id="rId34"/>
    <p:sldId id="542" r:id="rId35"/>
    <p:sldId id="543" r:id="rId36"/>
    <p:sldId id="544" r:id="rId37"/>
    <p:sldId id="545" r:id="rId38"/>
    <p:sldId id="541" r:id="rId39"/>
    <p:sldId id="546" r:id="rId40"/>
    <p:sldId id="547" r:id="rId41"/>
    <p:sldId id="552" r:id="rId42"/>
    <p:sldId id="553" r:id="rId43"/>
    <p:sldId id="549" r:id="rId44"/>
    <p:sldId id="565" r:id="rId45"/>
    <p:sldId id="531" r:id="rId46"/>
    <p:sldId id="550" r:id="rId47"/>
    <p:sldId id="551" r:id="rId48"/>
    <p:sldId id="554" r:id="rId49"/>
    <p:sldId id="566" r:id="rId50"/>
    <p:sldId id="518" r:id="rId51"/>
    <p:sldId id="555" r:id="rId52"/>
    <p:sldId id="556" r:id="rId53"/>
    <p:sldId id="55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B2B"/>
    <a:srgbClr val="03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3" autoAdjust="0"/>
    <p:restoredTop sz="79533" autoAdjust="0"/>
  </p:normalViewPr>
  <p:slideViewPr>
    <p:cSldViewPr snapToGrid="0">
      <p:cViewPr>
        <p:scale>
          <a:sx n="56" d="100"/>
          <a:sy n="56" d="100"/>
        </p:scale>
        <p:origin x="500" y="2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2604F-0E97-4863-B662-4E292465C02D}"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58B51-2E9D-4563-9B44-A7BEAA138528}" type="slidenum">
              <a:rPr lang="en-US" smtClean="0"/>
              <a:t>‹#›</a:t>
            </a:fld>
            <a:endParaRPr lang="en-US"/>
          </a:p>
        </p:txBody>
      </p:sp>
    </p:spTree>
    <p:extLst>
      <p:ext uri="{BB962C8B-B14F-4D97-AF65-F5344CB8AC3E}">
        <p14:creationId xmlns:p14="http://schemas.microsoft.com/office/powerpoint/2010/main" val="152726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a:t>
            </a:fld>
            <a:endParaRPr lang="en-US"/>
          </a:p>
        </p:txBody>
      </p:sp>
    </p:spTree>
    <p:extLst>
      <p:ext uri="{BB962C8B-B14F-4D97-AF65-F5344CB8AC3E}">
        <p14:creationId xmlns:p14="http://schemas.microsoft.com/office/powerpoint/2010/main" val="341335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10</a:t>
            </a:fld>
            <a:endParaRPr lang="en-US"/>
          </a:p>
        </p:txBody>
      </p:sp>
    </p:spTree>
    <p:extLst>
      <p:ext uri="{BB962C8B-B14F-4D97-AF65-F5344CB8AC3E}">
        <p14:creationId xmlns:p14="http://schemas.microsoft.com/office/powerpoint/2010/main" val="250489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11</a:t>
            </a:fld>
            <a:endParaRPr lang="en-US"/>
          </a:p>
        </p:txBody>
      </p:sp>
    </p:spTree>
    <p:extLst>
      <p:ext uri="{BB962C8B-B14F-4D97-AF65-F5344CB8AC3E}">
        <p14:creationId xmlns:p14="http://schemas.microsoft.com/office/powerpoint/2010/main" val="203580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12</a:t>
            </a:fld>
            <a:endParaRPr lang="en-US"/>
          </a:p>
        </p:txBody>
      </p:sp>
    </p:spTree>
    <p:extLst>
      <p:ext uri="{BB962C8B-B14F-4D97-AF65-F5344CB8AC3E}">
        <p14:creationId xmlns:p14="http://schemas.microsoft.com/office/powerpoint/2010/main" val="418452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13</a:t>
            </a:fld>
            <a:endParaRPr lang="en-US"/>
          </a:p>
        </p:txBody>
      </p:sp>
    </p:spTree>
    <p:extLst>
      <p:ext uri="{BB962C8B-B14F-4D97-AF65-F5344CB8AC3E}">
        <p14:creationId xmlns:p14="http://schemas.microsoft.com/office/powerpoint/2010/main" val="75267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14</a:t>
            </a:fld>
            <a:endParaRPr lang="en-US"/>
          </a:p>
        </p:txBody>
      </p:sp>
    </p:spTree>
    <p:extLst>
      <p:ext uri="{BB962C8B-B14F-4D97-AF65-F5344CB8AC3E}">
        <p14:creationId xmlns:p14="http://schemas.microsoft.com/office/powerpoint/2010/main" val="79134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15</a:t>
            </a:fld>
            <a:endParaRPr lang="en-US"/>
          </a:p>
        </p:txBody>
      </p:sp>
    </p:spTree>
    <p:extLst>
      <p:ext uri="{BB962C8B-B14F-4D97-AF65-F5344CB8AC3E}">
        <p14:creationId xmlns:p14="http://schemas.microsoft.com/office/powerpoint/2010/main" val="301731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16</a:t>
            </a:fld>
            <a:endParaRPr lang="en-US"/>
          </a:p>
        </p:txBody>
      </p:sp>
    </p:spTree>
    <p:extLst>
      <p:ext uri="{BB962C8B-B14F-4D97-AF65-F5344CB8AC3E}">
        <p14:creationId xmlns:p14="http://schemas.microsoft.com/office/powerpoint/2010/main" val="65888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Tx/>
              <a:buChar cha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17</a:t>
            </a:fld>
            <a:endParaRPr lang="en-US"/>
          </a:p>
        </p:txBody>
      </p:sp>
    </p:spTree>
    <p:extLst>
      <p:ext uri="{BB962C8B-B14F-4D97-AF65-F5344CB8AC3E}">
        <p14:creationId xmlns:p14="http://schemas.microsoft.com/office/powerpoint/2010/main" val="5014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Tx/>
              <a:buChar cha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18</a:t>
            </a:fld>
            <a:endParaRPr lang="en-US"/>
          </a:p>
        </p:txBody>
      </p:sp>
    </p:spTree>
    <p:extLst>
      <p:ext uri="{BB962C8B-B14F-4D97-AF65-F5344CB8AC3E}">
        <p14:creationId xmlns:p14="http://schemas.microsoft.com/office/powerpoint/2010/main" val="123268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19</a:t>
            </a:fld>
            <a:endParaRPr lang="en-US"/>
          </a:p>
        </p:txBody>
      </p:sp>
    </p:spTree>
    <p:extLst>
      <p:ext uri="{BB962C8B-B14F-4D97-AF65-F5344CB8AC3E}">
        <p14:creationId xmlns:p14="http://schemas.microsoft.com/office/powerpoint/2010/main" val="377491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a:t>
            </a:fld>
            <a:endParaRPr lang="en-US"/>
          </a:p>
        </p:txBody>
      </p:sp>
    </p:spTree>
    <p:extLst>
      <p:ext uri="{BB962C8B-B14F-4D97-AF65-F5344CB8AC3E}">
        <p14:creationId xmlns:p14="http://schemas.microsoft.com/office/powerpoint/2010/main" val="105521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20</a:t>
            </a:fld>
            <a:endParaRPr lang="en-US"/>
          </a:p>
        </p:txBody>
      </p:sp>
    </p:spTree>
    <p:extLst>
      <p:ext uri="{BB962C8B-B14F-4D97-AF65-F5344CB8AC3E}">
        <p14:creationId xmlns:p14="http://schemas.microsoft.com/office/powerpoint/2010/main" val="40520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9425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22</a:t>
            </a:fld>
            <a:endParaRPr lang="en-US"/>
          </a:p>
        </p:txBody>
      </p:sp>
    </p:spTree>
    <p:extLst>
      <p:ext uri="{BB962C8B-B14F-4D97-AF65-F5344CB8AC3E}">
        <p14:creationId xmlns:p14="http://schemas.microsoft.com/office/powerpoint/2010/main" val="194173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23</a:t>
            </a:fld>
            <a:endParaRPr lang="en-US"/>
          </a:p>
        </p:txBody>
      </p:sp>
    </p:spTree>
    <p:extLst>
      <p:ext uri="{BB962C8B-B14F-4D97-AF65-F5344CB8AC3E}">
        <p14:creationId xmlns:p14="http://schemas.microsoft.com/office/powerpoint/2010/main" val="370466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24</a:t>
            </a:fld>
            <a:endParaRPr lang="en-US"/>
          </a:p>
        </p:txBody>
      </p:sp>
    </p:spTree>
    <p:extLst>
      <p:ext uri="{BB962C8B-B14F-4D97-AF65-F5344CB8AC3E}">
        <p14:creationId xmlns:p14="http://schemas.microsoft.com/office/powerpoint/2010/main" val="40453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25</a:t>
            </a:fld>
            <a:endParaRPr lang="en-US"/>
          </a:p>
        </p:txBody>
      </p:sp>
    </p:spTree>
    <p:extLst>
      <p:ext uri="{BB962C8B-B14F-4D97-AF65-F5344CB8AC3E}">
        <p14:creationId xmlns:p14="http://schemas.microsoft.com/office/powerpoint/2010/main" val="1956982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26</a:t>
            </a:fld>
            <a:endParaRPr lang="en-US"/>
          </a:p>
        </p:txBody>
      </p:sp>
    </p:spTree>
    <p:extLst>
      <p:ext uri="{BB962C8B-B14F-4D97-AF65-F5344CB8AC3E}">
        <p14:creationId xmlns:p14="http://schemas.microsoft.com/office/powerpoint/2010/main" val="1073720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27</a:t>
            </a:fld>
            <a:endParaRPr lang="en-US"/>
          </a:p>
        </p:txBody>
      </p:sp>
    </p:spTree>
    <p:extLst>
      <p:ext uri="{BB962C8B-B14F-4D97-AF65-F5344CB8AC3E}">
        <p14:creationId xmlns:p14="http://schemas.microsoft.com/office/powerpoint/2010/main" val="4244459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28</a:t>
            </a:fld>
            <a:endParaRPr lang="en-US"/>
          </a:p>
        </p:txBody>
      </p:sp>
    </p:spTree>
    <p:extLst>
      <p:ext uri="{BB962C8B-B14F-4D97-AF65-F5344CB8AC3E}">
        <p14:creationId xmlns:p14="http://schemas.microsoft.com/office/powerpoint/2010/main" val="3403074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58B51-2E9D-4563-9B44-A7BEAA138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98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a:t>
            </a:fld>
            <a:endParaRPr lang="en-US"/>
          </a:p>
        </p:txBody>
      </p:sp>
    </p:spTree>
    <p:extLst>
      <p:ext uri="{BB962C8B-B14F-4D97-AF65-F5344CB8AC3E}">
        <p14:creationId xmlns:p14="http://schemas.microsoft.com/office/powerpoint/2010/main" val="526915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30</a:t>
            </a:fld>
            <a:endParaRPr lang="en-US"/>
          </a:p>
        </p:txBody>
      </p:sp>
    </p:spTree>
    <p:extLst>
      <p:ext uri="{BB962C8B-B14F-4D97-AF65-F5344CB8AC3E}">
        <p14:creationId xmlns:p14="http://schemas.microsoft.com/office/powerpoint/2010/main" val="2894208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31</a:t>
            </a:fld>
            <a:endParaRPr lang="en-US"/>
          </a:p>
        </p:txBody>
      </p:sp>
    </p:spTree>
    <p:extLst>
      <p:ext uri="{BB962C8B-B14F-4D97-AF65-F5344CB8AC3E}">
        <p14:creationId xmlns:p14="http://schemas.microsoft.com/office/powerpoint/2010/main" val="1679887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58B51-2E9D-4563-9B44-A7BEAA138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628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33</a:t>
            </a:fld>
            <a:endParaRPr lang="en-US"/>
          </a:p>
        </p:txBody>
      </p:sp>
    </p:spTree>
    <p:extLst>
      <p:ext uri="{BB962C8B-B14F-4D97-AF65-F5344CB8AC3E}">
        <p14:creationId xmlns:p14="http://schemas.microsoft.com/office/powerpoint/2010/main" val="1450443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34</a:t>
            </a:fld>
            <a:endParaRPr lang="en-US"/>
          </a:p>
        </p:txBody>
      </p:sp>
    </p:spTree>
    <p:extLst>
      <p:ext uri="{BB962C8B-B14F-4D97-AF65-F5344CB8AC3E}">
        <p14:creationId xmlns:p14="http://schemas.microsoft.com/office/powerpoint/2010/main" val="684508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35</a:t>
            </a:fld>
            <a:endParaRPr lang="en-US"/>
          </a:p>
        </p:txBody>
      </p:sp>
    </p:spTree>
    <p:extLst>
      <p:ext uri="{BB962C8B-B14F-4D97-AF65-F5344CB8AC3E}">
        <p14:creationId xmlns:p14="http://schemas.microsoft.com/office/powerpoint/2010/main" val="1706730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36</a:t>
            </a:fld>
            <a:endParaRPr lang="en-US"/>
          </a:p>
        </p:txBody>
      </p:sp>
    </p:spTree>
    <p:extLst>
      <p:ext uri="{BB962C8B-B14F-4D97-AF65-F5344CB8AC3E}">
        <p14:creationId xmlns:p14="http://schemas.microsoft.com/office/powerpoint/2010/main" val="1526750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9922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38</a:t>
            </a:fld>
            <a:endParaRPr lang="en-US"/>
          </a:p>
        </p:txBody>
      </p:sp>
    </p:spTree>
    <p:extLst>
      <p:ext uri="{BB962C8B-B14F-4D97-AF65-F5344CB8AC3E}">
        <p14:creationId xmlns:p14="http://schemas.microsoft.com/office/powerpoint/2010/main" val="75326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39</a:t>
            </a:fld>
            <a:endParaRPr lang="en-US"/>
          </a:p>
        </p:txBody>
      </p:sp>
    </p:spTree>
    <p:extLst>
      <p:ext uri="{BB962C8B-B14F-4D97-AF65-F5344CB8AC3E}">
        <p14:creationId xmlns:p14="http://schemas.microsoft.com/office/powerpoint/2010/main" val="379841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a:t>
            </a:fld>
            <a:endParaRPr lang="en-US"/>
          </a:p>
        </p:txBody>
      </p:sp>
    </p:spTree>
    <p:extLst>
      <p:ext uri="{BB962C8B-B14F-4D97-AF65-F5344CB8AC3E}">
        <p14:creationId xmlns:p14="http://schemas.microsoft.com/office/powerpoint/2010/main" val="2617708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40</a:t>
            </a:fld>
            <a:endParaRPr lang="en-US"/>
          </a:p>
        </p:txBody>
      </p:sp>
    </p:spTree>
    <p:extLst>
      <p:ext uri="{BB962C8B-B14F-4D97-AF65-F5344CB8AC3E}">
        <p14:creationId xmlns:p14="http://schemas.microsoft.com/office/powerpoint/2010/main" val="664624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41</a:t>
            </a:fld>
            <a:endParaRPr lang="en-US"/>
          </a:p>
        </p:txBody>
      </p:sp>
    </p:spTree>
    <p:extLst>
      <p:ext uri="{BB962C8B-B14F-4D97-AF65-F5344CB8AC3E}">
        <p14:creationId xmlns:p14="http://schemas.microsoft.com/office/powerpoint/2010/main" val="67363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42</a:t>
            </a:fld>
            <a:endParaRPr lang="en-US"/>
          </a:p>
        </p:txBody>
      </p:sp>
    </p:spTree>
    <p:extLst>
      <p:ext uri="{BB962C8B-B14F-4D97-AF65-F5344CB8AC3E}">
        <p14:creationId xmlns:p14="http://schemas.microsoft.com/office/powerpoint/2010/main" val="1852658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43</a:t>
            </a:fld>
            <a:endParaRPr lang="en-US"/>
          </a:p>
        </p:txBody>
      </p:sp>
    </p:spTree>
    <p:extLst>
      <p:ext uri="{BB962C8B-B14F-4D97-AF65-F5344CB8AC3E}">
        <p14:creationId xmlns:p14="http://schemas.microsoft.com/office/powerpoint/2010/main" val="564353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58B51-2E9D-4563-9B44-A7BEAA138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297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45</a:t>
            </a:fld>
            <a:endParaRPr lang="en-US"/>
          </a:p>
        </p:txBody>
      </p:sp>
    </p:spTree>
    <p:extLst>
      <p:ext uri="{BB962C8B-B14F-4D97-AF65-F5344CB8AC3E}">
        <p14:creationId xmlns:p14="http://schemas.microsoft.com/office/powerpoint/2010/main" val="1589433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46</a:t>
            </a:fld>
            <a:endParaRPr lang="en-US"/>
          </a:p>
        </p:txBody>
      </p:sp>
    </p:spTree>
    <p:extLst>
      <p:ext uri="{BB962C8B-B14F-4D97-AF65-F5344CB8AC3E}">
        <p14:creationId xmlns:p14="http://schemas.microsoft.com/office/powerpoint/2010/main" val="3621239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47</a:t>
            </a:fld>
            <a:endParaRPr lang="en-US"/>
          </a:p>
        </p:txBody>
      </p:sp>
    </p:spTree>
    <p:extLst>
      <p:ext uri="{BB962C8B-B14F-4D97-AF65-F5344CB8AC3E}">
        <p14:creationId xmlns:p14="http://schemas.microsoft.com/office/powerpoint/2010/main" val="156377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48</a:t>
            </a:fld>
            <a:endParaRPr lang="en-US"/>
          </a:p>
        </p:txBody>
      </p:sp>
    </p:spTree>
    <p:extLst>
      <p:ext uri="{BB962C8B-B14F-4D97-AF65-F5344CB8AC3E}">
        <p14:creationId xmlns:p14="http://schemas.microsoft.com/office/powerpoint/2010/main" val="3246364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58B51-2E9D-4563-9B44-A7BEAA138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76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5</a:t>
            </a:fld>
            <a:endParaRPr lang="en-US"/>
          </a:p>
        </p:txBody>
      </p:sp>
    </p:spTree>
    <p:extLst>
      <p:ext uri="{BB962C8B-B14F-4D97-AF65-F5344CB8AC3E}">
        <p14:creationId xmlns:p14="http://schemas.microsoft.com/office/powerpoint/2010/main" val="4106097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50</a:t>
            </a:fld>
            <a:endParaRPr lang="en-US"/>
          </a:p>
        </p:txBody>
      </p:sp>
    </p:spTree>
    <p:extLst>
      <p:ext uri="{BB962C8B-B14F-4D97-AF65-F5344CB8AC3E}">
        <p14:creationId xmlns:p14="http://schemas.microsoft.com/office/powerpoint/2010/main" val="3128903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51</a:t>
            </a:fld>
            <a:endParaRPr lang="en-US"/>
          </a:p>
        </p:txBody>
      </p:sp>
    </p:spTree>
    <p:extLst>
      <p:ext uri="{BB962C8B-B14F-4D97-AF65-F5344CB8AC3E}">
        <p14:creationId xmlns:p14="http://schemas.microsoft.com/office/powerpoint/2010/main" val="621987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52</a:t>
            </a:fld>
            <a:endParaRPr lang="en-US"/>
          </a:p>
        </p:txBody>
      </p:sp>
    </p:spTree>
    <p:extLst>
      <p:ext uri="{BB962C8B-B14F-4D97-AF65-F5344CB8AC3E}">
        <p14:creationId xmlns:p14="http://schemas.microsoft.com/office/powerpoint/2010/main" val="1952318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53</a:t>
            </a:fld>
            <a:endParaRPr lang="en-US"/>
          </a:p>
        </p:txBody>
      </p:sp>
    </p:spTree>
    <p:extLst>
      <p:ext uri="{BB962C8B-B14F-4D97-AF65-F5344CB8AC3E}">
        <p14:creationId xmlns:p14="http://schemas.microsoft.com/office/powerpoint/2010/main" val="28063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6</a:t>
            </a:fld>
            <a:endParaRPr lang="en-US"/>
          </a:p>
        </p:txBody>
      </p:sp>
    </p:spTree>
    <p:extLst>
      <p:ext uri="{BB962C8B-B14F-4D97-AF65-F5344CB8AC3E}">
        <p14:creationId xmlns:p14="http://schemas.microsoft.com/office/powerpoint/2010/main" val="198710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7</a:t>
            </a:fld>
            <a:endParaRPr lang="en-US"/>
          </a:p>
        </p:txBody>
      </p:sp>
    </p:spTree>
    <p:extLst>
      <p:ext uri="{BB962C8B-B14F-4D97-AF65-F5344CB8AC3E}">
        <p14:creationId xmlns:p14="http://schemas.microsoft.com/office/powerpoint/2010/main" val="382393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8</a:t>
            </a:fld>
            <a:endParaRPr lang="en-US"/>
          </a:p>
        </p:txBody>
      </p:sp>
    </p:spTree>
    <p:extLst>
      <p:ext uri="{BB962C8B-B14F-4D97-AF65-F5344CB8AC3E}">
        <p14:creationId xmlns:p14="http://schemas.microsoft.com/office/powerpoint/2010/main" val="26997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BD58B51-2E9D-4563-9B44-A7BEAA138528}" type="slidenum">
              <a:rPr lang="en-US" smtClean="0"/>
              <a:t>9</a:t>
            </a:fld>
            <a:endParaRPr lang="en-US"/>
          </a:p>
        </p:txBody>
      </p:sp>
    </p:spTree>
    <p:extLst>
      <p:ext uri="{BB962C8B-B14F-4D97-AF65-F5344CB8AC3E}">
        <p14:creationId xmlns:p14="http://schemas.microsoft.com/office/powerpoint/2010/main" val="160699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dwellcc.org/learning/essays/leading-when-youre-not-gifted-leade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pic>
        <p:nvPicPr>
          <p:cNvPr id="3" name="Picture 3" descr="A close up of a logo&#10;&#10;Description generated with very high confidence">
            <a:extLst>
              <a:ext uri="{FF2B5EF4-FFF2-40B4-BE49-F238E27FC236}">
                <a16:creationId xmlns:a16="http://schemas.microsoft.com/office/drawing/2014/main" xmlns="" id="{11FF8F9F-6812-49BC-8A29-5B523B93D8B7}"/>
              </a:ext>
            </a:extLst>
          </p:cNvPr>
          <p:cNvPicPr>
            <a:picLocks noChangeAspect="1"/>
          </p:cNvPicPr>
          <p:nvPr/>
        </p:nvPicPr>
        <p:blipFill>
          <a:blip r:embed="rId3"/>
          <a:stretch>
            <a:fillRect/>
          </a:stretch>
        </p:blipFill>
        <p:spPr>
          <a:xfrm>
            <a:off x="-64814" y="0"/>
            <a:ext cx="12192000" cy="6868085"/>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505089"/>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 “Bash”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5813479"/>
            <a:ext cx="96681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72DB2B"/>
                </a:solidFill>
                <a:latin typeface="Arial"/>
                <a:cs typeface="Arial"/>
              </a:rPr>
              <a:t>Portrait of an ordinary leader</a:t>
            </a:r>
          </a:p>
        </p:txBody>
      </p:sp>
    </p:spTree>
    <p:extLst>
      <p:ext uri="{BB962C8B-B14F-4D97-AF65-F5344CB8AC3E}">
        <p14:creationId xmlns:p14="http://schemas.microsoft.com/office/powerpoint/2010/main" val="76831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121" y="182880"/>
            <a:ext cx="5143500" cy="6858000"/>
          </a:xfrm>
          <a:prstGeom prst="rect">
            <a:avLst/>
          </a:prstGeom>
        </p:spPr>
      </p:pic>
    </p:spTree>
    <p:extLst>
      <p:ext uri="{BB962C8B-B14F-4D97-AF65-F5344CB8AC3E}">
        <p14:creationId xmlns:p14="http://schemas.microsoft.com/office/powerpoint/2010/main" val="116659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121" y="182880"/>
            <a:ext cx="5143500" cy="6858000"/>
          </a:xfrm>
          <a:prstGeom prst="rect">
            <a:avLst/>
          </a:prstGeom>
        </p:spPr>
      </p:pic>
      <p:sp>
        <p:nvSpPr>
          <p:cNvPr id="8" name="TextBox 7"/>
          <p:cNvSpPr txBox="1"/>
          <p:nvPr/>
        </p:nvSpPr>
        <p:spPr>
          <a:xfrm>
            <a:off x="632332" y="3173133"/>
            <a:ext cx="10922317" cy="317009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“There was nothing particularly impressive about him. He did not possess any of those qualities which normally appeal to boys. He was neither athletic nor adventurous. He claimed no academic prowess or artistic talent.”</a:t>
            </a:r>
          </a:p>
        </p:txBody>
      </p:sp>
    </p:spTree>
    <p:extLst>
      <p:ext uri="{BB962C8B-B14F-4D97-AF65-F5344CB8AC3E}">
        <p14:creationId xmlns:p14="http://schemas.microsoft.com/office/powerpoint/2010/main" val="25379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632332" y="3173133"/>
            <a:ext cx="10922317" cy="317009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“It’s true that he possessed certain gifts that would have been useful in any field…but the secret of his remarkable influence lay deeper than this…ultimately…it lay in his whole hearted and single minded devotion to Christ.”</a:t>
            </a:r>
          </a:p>
        </p:txBody>
      </p:sp>
    </p:spTree>
    <p:extLst>
      <p:ext uri="{BB962C8B-B14F-4D97-AF65-F5344CB8AC3E}">
        <p14:creationId xmlns:p14="http://schemas.microsoft.com/office/powerpoint/2010/main" val="377372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Worked for years to build relationships with schools and parents making Bible studies and camps possible</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5348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Worked for years to build relationships with schools and parents making Bible studies and camps possible</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
        <p:nvSpPr>
          <p:cNvPr id="5" name="TextBox 4">
            <a:extLst>
              <a:ext uri="{FF2B5EF4-FFF2-40B4-BE49-F238E27FC236}">
                <a16:creationId xmlns:a16="http://schemas.microsoft.com/office/drawing/2014/main" xmlns="" id="{5698D220-FB65-4271-974D-D8FCCE7F60CD}"/>
              </a:ext>
            </a:extLst>
          </p:cNvPr>
          <p:cNvSpPr txBox="1"/>
          <p:nvPr/>
        </p:nvSpPr>
        <p:spPr>
          <a:xfrm>
            <a:off x="467711" y="862386"/>
            <a:ext cx="11038405" cy="2800767"/>
          </a:xfrm>
          <a:prstGeom prst="rect">
            <a:avLst/>
          </a:prstGeom>
          <a:solidFill>
            <a:srgbClr val="72DB2B"/>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b="1" dirty="0">
                <a:solidFill>
                  <a:schemeClr val="tx1"/>
                </a:solidFill>
                <a:latin typeface="Arial" panose="020B0604020202020204" pitchFamily="34" charset="0"/>
                <a:cs typeface="Arial" panose="020B0604020202020204" pitchFamily="34" charset="0"/>
              </a:rPr>
              <a:t>(Luke 14:28) </a:t>
            </a:r>
            <a:r>
              <a:rPr lang="en-US" sz="4400" dirty="0">
                <a:solidFill>
                  <a:schemeClr val="tx1"/>
                </a:solidFill>
                <a:latin typeface="Arial" panose="020B0604020202020204" pitchFamily="34" charset="0"/>
                <a:cs typeface="Arial" panose="020B0604020202020204" pitchFamily="34" charset="0"/>
              </a:rPr>
              <a:t>“Suppose one of you wants to build a tower. Won’t you first sit down and estimate the cost to see if you have enough money to complete it?</a:t>
            </a:r>
          </a:p>
        </p:txBody>
      </p:sp>
    </p:spTree>
    <p:extLst>
      <p:ext uri="{BB962C8B-B14F-4D97-AF65-F5344CB8AC3E}">
        <p14:creationId xmlns:p14="http://schemas.microsoft.com/office/powerpoint/2010/main" val="21046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Centered his ministry on high school boys from the largely unreached private schools</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89299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Strategically deployed former students to work in the school system to ensure ongoing access</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87525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Marked specific young men as future leaders, </a:t>
            </a:r>
            <a:r>
              <a:rPr lang="en-US" sz="4800" dirty="0" err="1">
                <a:solidFill>
                  <a:schemeClr val="bg1"/>
                </a:solidFill>
                <a:latin typeface="Arial"/>
                <a:cs typeface="Arial"/>
              </a:rPr>
              <a:t>discipled</a:t>
            </a:r>
            <a:r>
              <a:rPr lang="en-US" sz="4800" dirty="0">
                <a:solidFill>
                  <a:schemeClr val="bg1"/>
                </a:solidFill>
                <a:latin typeface="Arial"/>
                <a:cs typeface="Arial"/>
              </a:rPr>
              <a:t> them, and delegated significant responsibility</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72133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Goal oriented and focused</a:t>
            </a:r>
          </a:p>
          <a:p>
            <a:pPr marL="685800" indent="-685800">
              <a:buFontTx/>
              <a:buChar char="-"/>
            </a:pPr>
            <a:r>
              <a:rPr lang="en-US" sz="4800" dirty="0">
                <a:solidFill>
                  <a:schemeClr val="bg1"/>
                </a:solidFill>
                <a:latin typeface="Arial"/>
                <a:cs typeface="Arial"/>
              </a:rPr>
              <a:t>Marked specific young men as future leaders, </a:t>
            </a:r>
            <a:r>
              <a:rPr lang="en-US" sz="4800" dirty="0" err="1">
                <a:solidFill>
                  <a:schemeClr val="bg1"/>
                </a:solidFill>
                <a:latin typeface="Arial"/>
                <a:cs typeface="Arial"/>
              </a:rPr>
              <a:t>discipled</a:t>
            </a:r>
            <a:r>
              <a:rPr lang="en-US" sz="4800" dirty="0">
                <a:solidFill>
                  <a:schemeClr val="bg1"/>
                </a:solidFill>
                <a:latin typeface="Arial"/>
                <a:cs typeface="Arial"/>
              </a:rPr>
              <a:t> them, and delegated significant responsibility</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
        <p:nvSpPr>
          <p:cNvPr id="5" name="TextBox 4"/>
          <p:cNvSpPr txBox="1"/>
          <p:nvPr/>
        </p:nvSpPr>
        <p:spPr>
          <a:xfrm>
            <a:off x="374409" y="3813443"/>
            <a:ext cx="11262479" cy="2123658"/>
          </a:xfrm>
          <a:prstGeom prst="rect">
            <a:avLst/>
          </a:prstGeom>
          <a:solidFill>
            <a:srgbClr val="72DB2B"/>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a:solidFill>
                  <a:schemeClr val="tx1"/>
                </a:solidFill>
                <a:latin typeface="Arial" panose="020B0604020202020204" pitchFamily="34" charset="0"/>
                <a:cs typeface="Arial" panose="020B0604020202020204" pitchFamily="34" charset="0"/>
              </a:rPr>
              <a:t>After leading John Stott to Christ Bash wrote him a letter encouraging and instructing him every single week for FIVE YEARS</a:t>
            </a:r>
          </a:p>
        </p:txBody>
      </p:sp>
    </p:spTree>
    <p:extLst>
      <p:ext uri="{BB962C8B-B14F-4D97-AF65-F5344CB8AC3E}">
        <p14:creationId xmlns:p14="http://schemas.microsoft.com/office/powerpoint/2010/main" val="24557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1028" name="Picture 4" descr="Epiphany Fellowship Church - Our Story">
            <a:extLst>
              <a:ext uri="{FF2B5EF4-FFF2-40B4-BE49-F238E27FC236}">
                <a16:creationId xmlns:a16="http://schemas.microsoft.com/office/drawing/2014/main" xmlns="" id="{00C7A584-9E67-405E-AE6B-4CDEA82E7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332" y="3173133"/>
            <a:ext cx="10922317" cy="2554545"/>
          </a:xfrm>
          <a:prstGeom prst="rect">
            <a:avLst/>
          </a:prstGeom>
          <a:solidFill>
            <a:schemeClr val="dk1">
              <a:alpha val="74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“Focus matters. You can have all the abilities and opportunities in the world, but if you don’t have focus, you’ll never get anywhere—not in your life and not in your service of God.”</a:t>
            </a:r>
          </a:p>
        </p:txBody>
      </p:sp>
    </p:spTree>
    <p:extLst>
      <p:ext uri="{BB962C8B-B14F-4D97-AF65-F5344CB8AC3E}">
        <p14:creationId xmlns:p14="http://schemas.microsoft.com/office/powerpoint/2010/main" val="34360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pic>
        <p:nvPicPr>
          <p:cNvPr id="3" name="Picture 2" descr="Billy Graham's Funeral to be Streamed Live Online Friday, Marc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28" y="191937"/>
            <a:ext cx="67818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arles Spurge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0958" y="284491"/>
            <a:ext cx="4591370" cy="567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1028" name="Picture 4" descr="Epiphany Fellowship Church - Our Story">
            <a:extLst>
              <a:ext uri="{FF2B5EF4-FFF2-40B4-BE49-F238E27FC236}">
                <a16:creationId xmlns:a16="http://schemas.microsoft.com/office/drawing/2014/main" xmlns="" id="{00C7A584-9E67-405E-AE6B-4CDEA82E7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332" y="3173133"/>
            <a:ext cx="10922317" cy="3170099"/>
          </a:xfrm>
          <a:prstGeom prst="rect">
            <a:avLst/>
          </a:prstGeom>
          <a:solidFill>
            <a:schemeClr val="dk1">
              <a:alpha val="74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“The only way to be focused is to know and value what God has called us to do. We have to develop an affection for the will of God that allows us to not only know what he wants but also to value it when he shows it to us.”</a:t>
            </a:r>
          </a:p>
        </p:txBody>
      </p:sp>
    </p:spTree>
    <p:extLst>
      <p:ext uri="{BB962C8B-B14F-4D97-AF65-F5344CB8AC3E}">
        <p14:creationId xmlns:p14="http://schemas.microsoft.com/office/powerpoint/2010/main" val="229743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prstClr val="white"/>
                </a:solidFill>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800" dirty="0">
                <a:solidFill>
                  <a:prstClr val="white"/>
                </a:solidFill>
                <a:latin typeface="Arial"/>
                <a:cs typeface="Calibri"/>
              </a:rPr>
              <a:t>What could be the benefits of greater focus in your ministry? </a:t>
            </a:r>
          </a:p>
          <a:p>
            <a:pPr marL="571500" indent="-571500">
              <a:buFont typeface="Arial"/>
              <a:buChar char="•"/>
            </a:pPr>
            <a:r>
              <a:rPr lang="en-US" sz="4800" dirty="0">
                <a:solidFill>
                  <a:prstClr val="white"/>
                </a:solidFill>
                <a:latin typeface="Arial"/>
                <a:cs typeface="Calibri"/>
              </a:rPr>
              <a:t>What tends to distract you?</a:t>
            </a:r>
          </a:p>
          <a:p>
            <a:pPr marL="571500" indent="-571500">
              <a:buFont typeface="Arial"/>
              <a:buChar char="•"/>
            </a:pPr>
            <a:r>
              <a:rPr lang="en-US" sz="4800" dirty="0">
                <a:solidFill>
                  <a:prstClr val="white"/>
                </a:solidFill>
                <a:latin typeface="Arial"/>
                <a:cs typeface="Calibri"/>
              </a:rPr>
              <a:t>What are two things you could start doing this week to become more strategic in your ministry?</a:t>
            </a:r>
          </a:p>
          <a:p>
            <a:endParaRPr lang="en-US" sz="3600" b="1" dirty="0">
              <a:solidFill>
                <a:prstClr val="white"/>
              </a:solidFill>
              <a:latin typeface="Arial"/>
              <a:cs typeface="Calibri"/>
            </a:endParaRPr>
          </a:p>
          <a:p>
            <a:pPr marL="571500" indent="-571500">
              <a:buFont typeface="Arial"/>
              <a:buChar char="•"/>
            </a:pPr>
            <a:endParaRPr lang="en-US" sz="3600" b="1" dirty="0">
              <a:solidFill>
                <a:prstClr val="white"/>
              </a:solidFill>
              <a:latin typeface="Arial"/>
              <a:cs typeface="Calibri"/>
            </a:endParaRPr>
          </a:p>
        </p:txBody>
      </p:sp>
    </p:spTree>
    <p:extLst>
      <p:ext uri="{BB962C8B-B14F-4D97-AF65-F5344CB8AC3E}">
        <p14:creationId xmlns:p14="http://schemas.microsoft.com/office/powerpoint/2010/main" val="113257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Realistic and spiritually confident</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16215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632332" y="3173133"/>
            <a:ext cx="10922317" cy="317009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“First there was his realism, an almost ruthless ability to see things as they really are, rather than as sentiment, convention, prejudice, or regard for good form, might dictate how they should be seen.”</a:t>
            </a:r>
          </a:p>
        </p:txBody>
      </p:sp>
    </p:spTree>
    <p:extLst>
      <p:ext uri="{BB962C8B-B14F-4D97-AF65-F5344CB8AC3E}">
        <p14:creationId xmlns:p14="http://schemas.microsoft.com/office/powerpoint/2010/main" val="261412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Realistic and spiritually confident</a:t>
            </a:r>
          </a:p>
          <a:p>
            <a:pPr marL="685800" indent="-685800">
              <a:buFontTx/>
              <a:buChar char="-"/>
            </a:pPr>
            <a:r>
              <a:rPr lang="en-US" sz="4800" dirty="0">
                <a:solidFill>
                  <a:schemeClr val="bg1"/>
                </a:solidFill>
                <a:latin typeface="Arial"/>
                <a:cs typeface="Arial"/>
              </a:rPr>
              <a:t>Sober assessment about the state of the church</a:t>
            </a:r>
          </a:p>
          <a:p>
            <a:pPr marL="685800" indent="-685800">
              <a:buFontTx/>
              <a:buChar char="-"/>
            </a:pPr>
            <a:r>
              <a:rPr lang="en-US" sz="4800" dirty="0">
                <a:solidFill>
                  <a:schemeClr val="bg1"/>
                </a:solidFill>
                <a:latin typeface="Arial"/>
                <a:cs typeface="Arial"/>
              </a:rPr>
              <a:t>Not naïve about the direction of the culture</a:t>
            </a:r>
            <a:endParaRPr lang="en-US" sz="4000" dirty="0">
              <a:solidFill>
                <a:schemeClr val="bg1"/>
              </a:solidFill>
              <a:latin typeface="Arial"/>
              <a:cs typeface="Arial"/>
            </a:endParaRPr>
          </a:p>
        </p:txBody>
      </p:sp>
      <p:pic>
        <p:nvPicPr>
          <p:cNvPr id="2050" name="Picture 2" descr="You Lost Me – Barna Resources">
            <a:extLst>
              <a:ext uri="{FF2B5EF4-FFF2-40B4-BE49-F238E27FC236}">
                <a16:creationId xmlns:a16="http://schemas.microsoft.com/office/drawing/2014/main" xmlns="" id="{9C50C56A-C4C9-4384-B951-F8270B094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676" y="-293117"/>
            <a:ext cx="4168534" cy="416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0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Realistic and spiritually confident</a:t>
            </a:r>
          </a:p>
          <a:p>
            <a:pPr marL="685800" indent="-685800">
              <a:buFontTx/>
              <a:buChar char="-"/>
            </a:pPr>
            <a:r>
              <a:rPr lang="en-US" sz="4800" dirty="0">
                <a:solidFill>
                  <a:schemeClr val="bg1"/>
                </a:solidFill>
                <a:latin typeface="Arial"/>
                <a:cs typeface="Arial"/>
              </a:rPr>
              <a:t>Realistic about teenage boys</a:t>
            </a:r>
          </a:p>
          <a:p>
            <a:pPr marL="685800" indent="-685800">
              <a:buFontTx/>
              <a:buChar char="-"/>
            </a:pPr>
            <a:r>
              <a:rPr lang="en-US" sz="4800" dirty="0">
                <a:solidFill>
                  <a:schemeClr val="bg1"/>
                </a:solidFill>
                <a:latin typeface="Arial"/>
                <a:cs typeface="Arial"/>
              </a:rPr>
              <a:t>Utterly confident God’s power would overcome all obstacles</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41343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1028" name="Picture 4" descr="Epiphany Fellowship Church - Our Story">
            <a:extLst>
              <a:ext uri="{FF2B5EF4-FFF2-40B4-BE49-F238E27FC236}">
                <a16:creationId xmlns:a16="http://schemas.microsoft.com/office/drawing/2014/main" xmlns="" id="{00C7A584-9E67-405E-AE6B-4CDEA82E7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3762" y="3184563"/>
            <a:ext cx="10922317" cy="3170099"/>
          </a:xfrm>
          <a:prstGeom prst="rect">
            <a:avLst/>
          </a:prstGeom>
          <a:solidFill>
            <a:schemeClr val="dk1">
              <a:alpha val="74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“When we’re fearful of something that is not God, it becomes an idol. We worship it by fearing it—it takes a place in our minds and our hearts that is higher than God’s…that’s what the enemy of God’s glory wants.”</a:t>
            </a:r>
          </a:p>
        </p:txBody>
      </p:sp>
    </p:spTree>
    <p:extLst>
      <p:ext uri="{BB962C8B-B14F-4D97-AF65-F5344CB8AC3E}">
        <p14:creationId xmlns:p14="http://schemas.microsoft.com/office/powerpoint/2010/main" val="80470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Realistic and spiritually confident</a:t>
            </a:r>
          </a:p>
          <a:p>
            <a:pPr marL="685800" indent="-685800">
              <a:buFontTx/>
              <a:buChar char="-"/>
            </a:pPr>
            <a:r>
              <a:rPr lang="en-US" sz="4800" dirty="0">
                <a:solidFill>
                  <a:schemeClr val="bg1"/>
                </a:solidFill>
                <a:latin typeface="Arial"/>
                <a:cs typeface="Arial"/>
              </a:rPr>
              <a:t>Realistic about teenage boys</a:t>
            </a:r>
          </a:p>
          <a:p>
            <a:pPr marL="685800" indent="-685800">
              <a:buFontTx/>
              <a:buChar char="-"/>
            </a:pPr>
            <a:r>
              <a:rPr lang="en-US" sz="4800" dirty="0">
                <a:solidFill>
                  <a:schemeClr val="bg1"/>
                </a:solidFill>
                <a:latin typeface="Arial"/>
                <a:cs typeface="Arial"/>
              </a:rPr>
              <a:t>Utterly confident God’s power would overcome all obstacles</a:t>
            </a:r>
          </a:p>
          <a:p>
            <a:pPr marL="685800" indent="-685800">
              <a:buFontTx/>
              <a:buChar char="-"/>
            </a:pPr>
            <a:r>
              <a:rPr lang="en-US" sz="4800" dirty="0">
                <a:solidFill>
                  <a:schemeClr val="bg1"/>
                </a:solidFill>
                <a:latin typeface="Arial"/>
                <a:cs typeface="Arial"/>
              </a:rPr>
              <a:t>Unconcerned with critics</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86574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Realistic and spiritually confident</a:t>
            </a:r>
          </a:p>
          <a:p>
            <a:pPr marL="685800" indent="-685800">
              <a:buFontTx/>
              <a:buChar char="-"/>
            </a:pPr>
            <a:r>
              <a:rPr lang="en-US" sz="4800" dirty="0">
                <a:solidFill>
                  <a:schemeClr val="bg1"/>
                </a:solidFill>
                <a:latin typeface="Arial"/>
                <a:cs typeface="Arial"/>
              </a:rPr>
              <a:t>Realistic about teenage boys</a:t>
            </a:r>
          </a:p>
          <a:p>
            <a:pPr marL="685800" indent="-685800">
              <a:buFontTx/>
              <a:buChar char="-"/>
            </a:pPr>
            <a:r>
              <a:rPr lang="en-US" sz="4800" dirty="0">
                <a:solidFill>
                  <a:schemeClr val="bg1"/>
                </a:solidFill>
                <a:latin typeface="Arial"/>
                <a:cs typeface="Arial"/>
              </a:rPr>
              <a:t>Utterly confident God’s power would overcome all obstacles</a:t>
            </a:r>
          </a:p>
          <a:p>
            <a:pPr marL="685800" indent="-685800">
              <a:buFontTx/>
              <a:buChar char="-"/>
            </a:pPr>
            <a:r>
              <a:rPr lang="en-US" sz="4800" dirty="0">
                <a:solidFill>
                  <a:schemeClr val="bg1"/>
                </a:solidFill>
                <a:latin typeface="Arial"/>
                <a:cs typeface="Arial"/>
              </a:rPr>
              <a:t>Unconcerned with critics</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
        <p:nvSpPr>
          <p:cNvPr id="5" name="TextBox 4"/>
          <p:cNvSpPr txBox="1"/>
          <p:nvPr/>
        </p:nvSpPr>
        <p:spPr>
          <a:xfrm>
            <a:off x="435378" y="2993060"/>
            <a:ext cx="11753119" cy="3477875"/>
          </a:xfrm>
          <a:prstGeom prst="rect">
            <a:avLst/>
          </a:prstGeom>
          <a:solidFill>
            <a:srgbClr val="72DB2B"/>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b="1" dirty="0">
                <a:solidFill>
                  <a:schemeClr val="tx1"/>
                </a:solidFill>
                <a:latin typeface="Arial" panose="020B0604020202020204" pitchFamily="34" charset="0"/>
                <a:cs typeface="Arial" panose="020B0604020202020204" pitchFamily="34" charset="0"/>
              </a:rPr>
              <a:t>(1 Corinthians 4) </a:t>
            </a:r>
            <a:r>
              <a:rPr lang="en-US" sz="4400" dirty="0">
                <a:solidFill>
                  <a:schemeClr val="tx1"/>
                </a:solidFill>
                <a:latin typeface="Arial" panose="020B0604020202020204" pitchFamily="34" charset="0"/>
                <a:cs typeface="Arial" panose="020B0604020202020204" pitchFamily="34" charset="0"/>
              </a:rPr>
              <a:t>I care very little if I am judged by you or by any human court; indeed, I do not even judge myself. </a:t>
            </a:r>
            <a:r>
              <a:rPr lang="en-US" sz="4400" b="1" baseline="30000" dirty="0">
                <a:solidFill>
                  <a:schemeClr val="tx1"/>
                </a:solidFill>
                <a:latin typeface="Arial" panose="020B0604020202020204" pitchFamily="34" charset="0"/>
                <a:cs typeface="Arial" panose="020B0604020202020204" pitchFamily="34" charset="0"/>
              </a:rPr>
              <a:t>4 </a:t>
            </a:r>
            <a:r>
              <a:rPr lang="en-US" sz="4400" dirty="0">
                <a:solidFill>
                  <a:schemeClr val="tx1"/>
                </a:solidFill>
                <a:latin typeface="Arial" panose="020B0604020202020204" pitchFamily="34" charset="0"/>
                <a:cs typeface="Arial" panose="020B0604020202020204" pitchFamily="34" charset="0"/>
              </a:rPr>
              <a:t>My conscience is clear, but that does not make me innocent. It is the Lord who judges me. </a:t>
            </a:r>
          </a:p>
        </p:txBody>
      </p:sp>
    </p:spTree>
    <p:extLst>
      <p:ext uri="{BB962C8B-B14F-4D97-AF65-F5344CB8AC3E}">
        <p14:creationId xmlns:p14="http://schemas.microsoft.com/office/powerpoint/2010/main" val="41475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How might nursing your fears lead to a diminished view of God?</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What ministry moves would you make if you weren’t afraid?</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What key biblical truths should you cling to for confidence?</a:t>
            </a:r>
          </a:p>
          <a:p>
            <a:pPr marR="0" lvl="0" algn="l" defTabSz="914400" rtl="0" eaLnBrk="1" fontAlgn="auto" latinLnBrk="0" hangingPunct="1">
              <a:lnSpc>
                <a:spcPct val="100000"/>
              </a:lnSpc>
              <a:spcBef>
                <a:spcPts val="0"/>
              </a:spcBef>
              <a:spcAft>
                <a:spcPts val="0"/>
              </a:spcAft>
              <a:buClrTx/>
              <a:buSzTx/>
              <a:tabLst/>
              <a:defRPr/>
            </a:pPr>
            <a:endParaRPr kumimoji="0" lang="en-US" sz="48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385713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pic>
        <p:nvPicPr>
          <p:cNvPr id="3" name="Picture 2" descr="Billy Graham's Funeral to be Streamed Live Online Friday, Marc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28" y="191937"/>
            <a:ext cx="67818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arles Spurge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0958" y="284491"/>
            <a:ext cx="4591370" cy="5670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y We Need Friends - Ajith Fernando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90" y="1400747"/>
            <a:ext cx="8608863" cy="484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Dedicated to prayer</a:t>
            </a:r>
          </a:p>
          <a:p>
            <a:pPr marL="685800" indent="-685800">
              <a:buFontTx/>
              <a:buChar char="-"/>
            </a:pPr>
            <a:r>
              <a:rPr lang="en-US" sz="4800" dirty="0">
                <a:solidFill>
                  <a:schemeClr val="bg1"/>
                </a:solidFill>
                <a:latin typeface="Arial"/>
                <a:cs typeface="Arial"/>
              </a:rPr>
              <a:t>Modeled prayer, urged others to pray, even boxed out</a:t>
            </a:r>
          </a:p>
          <a:p>
            <a:pPr marL="685800" indent="-685800">
              <a:buFontTx/>
              <a:buChar char="-"/>
            </a:pPr>
            <a:r>
              <a:rPr lang="en-US" sz="4800" dirty="0">
                <a:solidFill>
                  <a:schemeClr val="bg1"/>
                </a:solidFill>
                <a:latin typeface="Arial"/>
                <a:cs typeface="Arial"/>
              </a:rPr>
              <a:t>Led prayer through Psalms</a:t>
            </a:r>
          </a:p>
          <a:p>
            <a:pPr marL="685800" indent="-685800">
              <a:buFontTx/>
              <a:buChar char="-"/>
            </a:pPr>
            <a:r>
              <a:rPr lang="en-US" sz="4800" dirty="0">
                <a:solidFill>
                  <a:schemeClr val="bg1"/>
                </a:solidFill>
                <a:latin typeface="Arial"/>
                <a:cs typeface="Arial"/>
              </a:rPr>
              <a:t>“God give me a Wesley” (Mathew 9:37-38)</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3516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019811" cy="317009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“If one’s vision of the prayer warrior is the saint who gets up at four in the morning, Bash does not fit this stereotype at all. Convinced of the primary importance of having adequate sleep, he had no intention of getting up early.”</a:t>
            </a:r>
          </a:p>
        </p:txBody>
      </p:sp>
    </p:spTree>
    <p:extLst>
      <p:ext uri="{BB962C8B-B14F-4D97-AF65-F5344CB8AC3E}">
        <p14:creationId xmlns:p14="http://schemas.microsoft.com/office/powerpoint/2010/main" val="240817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How do you pray for the people God has sent you to serve? </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What do you think people learn through the way you pray? </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Have you ever prayed God would send you a future leader?</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48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240850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9326944"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Taught the Word</a:t>
            </a:r>
          </a:p>
          <a:p>
            <a:pPr marL="685800" indent="-685800">
              <a:buFontTx/>
              <a:buChar char="-"/>
            </a:pPr>
            <a:r>
              <a:rPr lang="en-US" sz="4800" dirty="0">
                <a:solidFill>
                  <a:schemeClr val="bg1"/>
                </a:solidFill>
                <a:latin typeface="Arial"/>
                <a:cs typeface="Arial"/>
              </a:rPr>
              <a:t>Weak voice, hated crowds</a:t>
            </a:r>
          </a:p>
          <a:p>
            <a:pPr marL="685800" indent="-685800">
              <a:buFontTx/>
              <a:buChar char="-"/>
            </a:pPr>
            <a:r>
              <a:rPr lang="en-US" sz="4800" dirty="0">
                <a:solidFill>
                  <a:schemeClr val="bg1"/>
                </a:solidFill>
                <a:latin typeface="Arial"/>
                <a:cs typeface="Arial"/>
              </a:rPr>
              <a:t>Taught the same few passages</a:t>
            </a:r>
          </a:p>
          <a:p>
            <a:pPr marL="685800" indent="-685800">
              <a:buFontTx/>
              <a:buChar char="-"/>
            </a:pPr>
            <a:r>
              <a:rPr lang="en-US" sz="4800" dirty="0">
                <a:solidFill>
                  <a:schemeClr val="bg1"/>
                </a:solidFill>
                <a:latin typeface="Arial"/>
                <a:cs typeface="Arial"/>
              </a:rPr>
              <a:t>Teachings marked for simplicity, clarity, authority, and relevance.</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37920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019811" cy="2554545"/>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“The points he repeatedly urged were…the very basic tenets of the Christian gospel. Man’s need; God’s provision in Christ; the possibility of forgiveness, followed by a life of discipleship.”</a:t>
            </a:r>
          </a:p>
        </p:txBody>
      </p:sp>
    </p:spTree>
    <p:extLst>
      <p:ext uri="{BB962C8B-B14F-4D97-AF65-F5344CB8AC3E}">
        <p14:creationId xmlns:p14="http://schemas.microsoft.com/office/powerpoint/2010/main" val="1614286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128075" cy="1938992"/>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“His instincts taught him these were the essentials so badly needed by most his hearers, and he was reluctant to move far beyond them.”</a:t>
            </a:r>
          </a:p>
        </p:txBody>
      </p:sp>
    </p:spTree>
    <p:extLst>
      <p:ext uri="{BB962C8B-B14F-4D97-AF65-F5344CB8AC3E}">
        <p14:creationId xmlns:p14="http://schemas.microsoft.com/office/powerpoint/2010/main" val="226064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64442" y="3760156"/>
            <a:ext cx="11356623" cy="2554545"/>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“…when a curious observer later inspected the ‘sermon notes’ he found they ran – ‘Christianity: historical, institutional, personal, A (admit) B (believe) C (come) Rev 3:20.”</a:t>
            </a:r>
          </a:p>
        </p:txBody>
      </p:sp>
    </p:spTree>
    <p:extLst>
      <p:ext uri="{BB962C8B-B14F-4D97-AF65-F5344CB8AC3E}">
        <p14:creationId xmlns:p14="http://schemas.microsoft.com/office/powerpoint/2010/main" val="132545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prstClr val="white"/>
                </a:solidFill>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800" dirty="0">
                <a:solidFill>
                  <a:prstClr val="white"/>
                </a:solidFill>
                <a:latin typeface="Arial"/>
                <a:cs typeface="Calibri"/>
              </a:rPr>
              <a:t>How do we keep our teaching simple and relevant without diluting or avoiding key portions of scripture?</a:t>
            </a:r>
          </a:p>
          <a:p>
            <a:endParaRPr lang="en-US" sz="3600" b="1" dirty="0">
              <a:solidFill>
                <a:prstClr val="white"/>
              </a:solidFill>
              <a:latin typeface="Arial"/>
              <a:cs typeface="Calibri"/>
            </a:endParaRPr>
          </a:p>
          <a:p>
            <a:pPr marL="571500" indent="-571500">
              <a:buFont typeface="Arial"/>
              <a:buChar char="•"/>
            </a:pPr>
            <a:endParaRPr lang="en-US" sz="3600" b="1" dirty="0">
              <a:solidFill>
                <a:prstClr val="white"/>
              </a:solidFill>
              <a:latin typeface="Arial"/>
              <a:cs typeface="Calibri"/>
            </a:endParaRPr>
          </a:p>
        </p:txBody>
      </p:sp>
    </p:spTree>
    <p:extLst>
      <p:ext uri="{BB962C8B-B14F-4D97-AF65-F5344CB8AC3E}">
        <p14:creationId xmlns:p14="http://schemas.microsoft.com/office/powerpoint/2010/main" val="4149629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Dogged discipleship</a:t>
            </a:r>
          </a:p>
          <a:p>
            <a:pPr marL="685800" indent="-685800">
              <a:buFontTx/>
              <a:buChar char="-"/>
            </a:pPr>
            <a:r>
              <a:rPr lang="en-US" sz="4800" dirty="0">
                <a:solidFill>
                  <a:schemeClr val="bg1"/>
                </a:solidFill>
                <a:latin typeface="Arial"/>
                <a:cs typeface="Arial"/>
              </a:rPr>
              <a:t>Made sure his boys had every opportunity to grow</a:t>
            </a:r>
          </a:p>
          <a:p>
            <a:pPr marL="685800" indent="-685800">
              <a:buFontTx/>
              <a:buChar char="-"/>
            </a:pPr>
            <a:r>
              <a:rPr lang="en-US" sz="4800" dirty="0">
                <a:solidFill>
                  <a:schemeClr val="bg1"/>
                </a:solidFill>
                <a:latin typeface="Arial"/>
                <a:cs typeface="Arial"/>
              </a:rPr>
              <a:t>Was equally a friend, teacher, and mentor</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39711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Dogged discipleship</a:t>
            </a:r>
          </a:p>
          <a:p>
            <a:pPr marL="685800" indent="-685800">
              <a:buFontTx/>
              <a:buChar char="-"/>
            </a:pPr>
            <a:r>
              <a:rPr lang="en-US" sz="4800" dirty="0">
                <a:solidFill>
                  <a:schemeClr val="bg1"/>
                </a:solidFill>
                <a:latin typeface="Arial"/>
                <a:cs typeface="Arial"/>
              </a:rPr>
              <a:t>Recruited to ministry and delegated responsibility</a:t>
            </a:r>
          </a:p>
          <a:p>
            <a:pPr marL="685800" indent="-685800">
              <a:buFontTx/>
              <a:buChar char="-"/>
            </a:pPr>
            <a:r>
              <a:rPr lang="en-US" sz="4800" dirty="0">
                <a:solidFill>
                  <a:schemeClr val="bg1"/>
                </a:solidFill>
                <a:latin typeface="Arial"/>
                <a:cs typeface="Arial"/>
              </a:rPr>
              <a:t>Willing to go to war for a disciple’s spiritual future </a:t>
            </a: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7599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pic>
        <p:nvPicPr>
          <p:cNvPr id="3" name="Picture 2" descr="Billy Graham's Funeral to be Streamed Live Online Friday, Marc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28" y="191937"/>
            <a:ext cx="67818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arles Spurge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0958" y="284491"/>
            <a:ext cx="4591370" cy="5670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y We Need Friends - Ajith Fernando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90" y="1400747"/>
            <a:ext cx="8608863" cy="4842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Jackie Hill Perry: I Loved My Girlfriend—but God Loved Me More |  Christianity Tod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8368" y="690166"/>
            <a:ext cx="8923091" cy="502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128075" cy="2554545"/>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“His expectations for all those whom he led to Christ were extremely high…If a clear doctrinal or moral principle was at stake, he was fearlessly outspoken.”</a:t>
            </a:r>
          </a:p>
        </p:txBody>
      </p:sp>
    </p:spTree>
    <p:extLst>
      <p:ext uri="{BB962C8B-B14F-4D97-AF65-F5344CB8AC3E}">
        <p14:creationId xmlns:p14="http://schemas.microsoft.com/office/powerpoint/2010/main" val="3738717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128075" cy="2554545"/>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“He was well acquainted with the parable of the sower, and longed to keep his men from being unfruitful. He wanted to see every true Christian at his post fighting valiantly…”</a:t>
            </a:r>
          </a:p>
        </p:txBody>
      </p:sp>
    </p:spTree>
    <p:extLst>
      <p:ext uri="{BB962C8B-B14F-4D97-AF65-F5344CB8AC3E}">
        <p14:creationId xmlns:p14="http://schemas.microsoft.com/office/powerpoint/2010/main" val="205354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4838" y="3173133"/>
            <a:ext cx="11128075" cy="317009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“…and so he would exhort, encourage, and cajole us. Many will receive greater rewards in heaven as a result of Bash’s promptings, even late in life, than if he allowed them to pursue unprofitable courses unchallenged.”</a:t>
            </a:r>
          </a:p>
        </p:txBody>
      </p:sp>
    </p:spTree>
    <p:extLst>
      <p:ext uri="{BB962C8B-B14F-4D97-AF65-F5344CB8AC3E}">
        <p14:creationId xmlns:p14="http://schemas.microsoft.com/office/powerpoint/2010/main" val="388867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1961" y="1620379"/>
            <a:ext cx="11128075" cy="4401205"/>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“[He was] so anxious to bring others forward and see them develop, that he took extraordinary risks and gave some people responsibilities which were well beyond their years, experience, or capacity…he went out of his way to encourage others, especially young men at the threshold of their ministry.”</a:t>
            </a:r>
          </a:p>
        </p:txBody>
      </p:sp>
    </p:spTree>
    <p:extLst>
      <p:ext uri="{BB962C8B-B14F-4D97-AF65-F5344CB8AC3E}">
        <p14:creationId xmlns:p14="http://schemas.microsoft.com/office/powerpoint/2010/main" val="390637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4800" b="0" i="0" u="none" strike="noStrike" kern="1200" cap="none" spc="0" normalizeH="0" baseline="0" noProof="0" dirty="0">
                <a:ln>
                  <a:noFill/>
                </a:ln>
                <a:solidFill>
                  <a:prstClr val="white"/>
                </a:solidFill>
                <a:effectLst/>
                <a:uLnTx/>
                <a:uFillTx/>
                <a:latin typeface="Arial"/>
                <a:ea typeface="+mn-ea"/>
                <a:cs typeface="Calibri"/>
              </a:rPr>
              <a:t>What is your specific vision for the people you are discipling?</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How are you communicating that vision? </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4800" b="0" i="0" u="none" strike="noStrike" kern="1200" cap="none" spc="0" normalizeH="0" baseline="0" noProof="0" dirty="0">
                <a:ln>
                  <a:noFill/>
                </a:ln>
                <a:solidFill>
                  <a:prstClr val="white"/>
                </a:solidFill>
                <a:effectLst/>
                <a:uLnTx/>
                <a:uFillTx/>
                <a:latin typeface="Arial"/>
                <a:ea typeface="+mn-ea"/>
                <a:cs typeface="Calibri"/>
              </a:rPr>
              <a:t>Are you watchful</a:t>
            </a:r>
            <a:r>
              <a:rPr lang="en-US" sz="4800" dirty="0">
                <a:solidFill>
                  <a:prstClr val="white"/>
                </a:solidFill>
                <a:latin typeface="Arial"/>
                <a:cs typeface="Calibri"/>
              </a:rPr>
              <a:t> for what could knock them off course?</a:t>
            </a:r>
            <a:endParaRPr kumimoji="0" lang="en-US" sz="48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107815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Spiritual Influence</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Compelling example</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3457321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1961" y="3949510"/>
            <a:ext cx="11128075" cy="1938992"/>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“I sensed he was a man who knew God, was confident about that relationship and longed that others should be also.”</a:t>
            </a:r>
          </a:p>
        </p:txBody>
      </p:sp>
    </p:spTree>
    <p:extLst>
      <p:ext uri="{BB962C8B-B14F-4D97-AF65-F5344CB8AC3E}">
        <p14:creationId xmlns:p14="http://schemas.microsoft.com/office/powerpoint/2010/main" val="116832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531961" y="3949510"/>
            <a:ext cx="11128075" cy="1323439"/>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“We knew that Bash would never ask us to do something he would not be willing to do himself.”</a:t>
            </a:r>
          </a:p>
        </p:txBody>
      </p:sp>
    </p:spTree>
    <p:extLst>
      <p:ext uri="{BB962C8B-B14F-4D97-AF65-F5344CB8AC3E}">
        <p14:creationId xmlns:p14="http://schemas.microsoft.com/office/powerpoint/2010/main" val="110063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TextBox 7"/>
          <p:cNvSpPr txBox="1"/>
          <p:nvPr/>
        </p:nvSpPr>
        <p:spPr>
          <a:xfrm>
            <a:off x="176840" y="2672801"/>
            <a:ext cx="11838318" cy="3785652"/>
          </a:xfrm>
          <a:prstGeom prst="rect">
            <a:avLst/>
          </a:prstGeom>
          <a:solidFill>
            <a:schemeClr val="dk1">
              <a:alpha val="59000"/>
            </a:schemeClr>
          </a:solidFill>
        </p:spPr>
        <p:style>
          <a:lnRef idx="3">
            <a:schemeClr val="lt1"/>
          </a:lnRef>
          <a:fillRef idx="1">
            <a:schemeClr val="dk1"/>
          </a:fillRef>
          <a:effectRef idx="1">
            <a:schemeClr val="dk1"/>
          </a:effectRef>
          <a:fontRef idx="minor">
            <a:schemeClr val="lt1"/>
          </a:fontRef>
        </p:style>
        <p:txBody>
          <a:bodyPr wrap="square">
            <a:spAutoFit/>
          </a:bodyPr>
          <a:lstStyle/>
          <a:p>
            <a:pPr fontAlgn="auto">
              <a:spcBef>
                <a:spcPts val="0"/>
              </a:spcBef>
              <a:spcAft>
                <a:spcPts val="0"/>
              </a:spcAft>
              <a:defRPr/>
            </a:pPr>
            <a:r>
              <a:rPr lang="en-US" sz="4000" dirty="0">
                <a:solidFill>
                  <a:schemeClr val="bg1"/>
                </a:solidFill>
                <a:latin typeface="Arial" pitchFamily="34" charset="0"/>
                <a:cs typeface="Arial" pitchFamily="34" charset="0"/>
              </a:rPr>
              <a:t>“In spite of controlled efficiency, he was a relaxed character. Furthermore he wanted others to relax also. He sought to protect camp from becoming too busy or hectic…He never wanted to see young people under strain and he felt that…humor…would deliver from any fear of intensity.”</a:t>
            </a:r>
          </a:p>
        </p:txBody>
      </p:sp>
    </p:spTree>
    <p:extLst>
      <p:ext uri="{BB962C8B-B14F-4D97-AF65-F5344CB8AC3E}">
        <p14:creationId xmlns:p14="http://schemas.microsoft.com/office/powerpoint/2010/main" val="6007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467711" y="221073"/>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Arial"/>
                <a:ea typeface="Tahoma"/>
                <a:cs typeface="Tahoma"/>
              </a:rPr>
              <a:t>Reflection</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3000" y="1667301"/>
            <a:ext cx="1142225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4800" b="0" i="0" u="none" strike="noStrike" kern="1200" cap="none" spc="0" normalizeH="0" baseline="0" noProof="0" dirty="0">
                <a:ln>
                  <a:noFill/>
                </a:ln>
                <a:solidFill>
                  <a:prstClr val="white"/>
                </a:solidFill>
                <a:effectLst/>
                <a:uLnTx/>
                <a:uFillTx/>
                <a:latin typeface="Arial"/>
                <a:ea typeface="+mn-ea"/>
                <a:cs typeface="Calibri"/>
              </a:rPr>
              <a:t>Why do you think some examples are</a:t>
            </a:r>
            <a:r>
              <a:rPr lang="en-US" sz="4800" dirty="0">
                <a:solidFill>
                  <a:prstClr val="white"/>
                </a:solidFill>
                <a:latin typeface="Arial"/>
                <a:cs typeface="Calibri"/>
              </a:rPr>
              <a:t> followed and others ignored?</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lang="en-US" sz="4800" dirty="0">
                <a:solidFill>
                  <a:prstClr val="white"/>
                </a:solidFill>
                <a:latin typeface="Arial"/>
                <a:cs typeface="Calibri"/>
              </a:rPr>
              <a:t>How is God calling you to better lead by example?</a:t>
            </a:r>
            <a:endParaRPr kumimoji="0" lang="en-US" sz="48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45457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10187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Biography</a:t>
            </a:r>
          </a:p>
          <a:p>
            <a:pPr marL="685800" indent="-685800">
              <a:buFontTx/>
              <a:buChar char="-"/>
            </a:pPr>
            <a:r>
              <a:rPr lang="en-US" sz="4800" dirty="0">
                <a:solidFill>
                  <a:schemeClr val="bg1"/>
                </a:solidFill>
                <a:latin typeface="Arial"/>
                <a:cs typeface="Arial"/>
              </a:rPr>
              <a:t>Born in 1898</a:t>
            </a:r>
          </a:p>
          <a:p>
            <a:pPr marL="685800" indent="-685800">
              <a:buFontTx/>
              <a:buChar char="-"/>
            </a:pPr>
            <a:r>
              <a:rPr lang="en-US" sz="4800" dirty="0">
                <a:solidFill>
                  <a:schemeClr val="bg1"/>
                </a:solidFill>
                <a:latin typeface="Arial"/>
                <a:cs typeface="Arial"/>
              </a:rPr>
              <a:t>Son of a minister </a:t>
            </a:r>
          </a:p>
          <a:p>
            <a:pPr marL="685800" indent="-685800">
              <a:buFontTx/>
              <a:buChar char="-"/>
            </a:pPr>
            <a:r>
              <a:rPr lang="en-US" sz="4800" dirty="0">
                <a:solidFill>
                  <a:schemeClr val="bg1"/>
                </a:solidFill>
                <a:latin typeface="Arial"/>
                <a:cs typeface="Arial"/>
              </a:rPr>
              <a:t>Insurance broker</a:t>
            </a:r>
          </a:p>
          <a:p>
            <a:pPr marL="685800" indent="-685800">
              <a:buFontTx/>
              <a:buChar char="-"/>
            </a:pPr>
            <a:r>
              <a:rPr lang="en-US" sz="4800" dirty="0">
                <a:solidFill>
                  <a:schemeClr val="bg1"/>
                </a:solidFill>
                <a:latin typeface="Arial"/>
                <a:cs typeface="Arial"/>
              </a:rPr>
              <a:t>Cleric in the Church of England </a:t>
            </a: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pic>
        <p:nvPicPr>
          <p:cNvPr id="5" name="Picture 2" descr="Nash (Bas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138" y="467711"/>
            <a:ext cx="3277665" cy="463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Conclusions</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Bash had major weaknesses like the rest of us</a:t>
            </a:r>
          </a:p>
          <a:p>
            <a:pPr marL="685800" indent="-685800">
              <a:buFontTx/>
              <a:buChar char="-"/>
            </a:pPr>
            <a:r>
              <a:rPr lang="en-US" sz="4800" dirty="0">
                <a:solidFill>
                  <a:schemeClr val="bg1"/>
                </a:solidFill>
                <a:latin typeface="Arial"/>
                <a:cs typeface="Arial"/>
              </a:rPr>
              <a:t>Critical, disliked by most women, hypochondriac, somewhat anti-intellectual</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31681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Conclusions</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Get your focus off what you don’t have</a:t>
            </a:r>
            <a:endParaRPr lang="en-US" sz="4800" dirty="0">
              <a:solidFill>
                <a:schemeClr val="bg1"/>
              </a:solidFill>
              <a:latin typeface="Arial"/>
              <a:cs typeface="Arial"/>
            </a:endParaRPr>
          </a:p>
          <a:p>
            <a:pPr marL="685800" indent="-685800">
              <a:buFontTx/>
              <a:buChar char="-"/>
            </a:pPr>
            <a:r>
              <a:rPr lang="en-US" sz="4800" dirty="0">
                <a:solidFill>
                  <a:schemeClr val="bg1"/>
                </a:solidFill>
                <a:latin typeface="Arial"/>
                <a:cs typeface="Arial"/>
              </a:rPr>
              <a:t>Read “leading when you aren’t a gifted leader”</a:t>
            </a:r>
          </a:p>
          <a:p>
            <a:pPr marL="685800" indent="-685800">
              <a:buFontTx/>
              <a:buChar char="-"/>
            </a:pPr>
            <a:r>
              <a:rPr lang="en-US" sz="3200" dirty="0">
                <a:solidFill>
                  <a:schemeClr val="bg1"/>
                </a:solidFill>
                <a:latin typeface="Arial"/>
                <a:cs typeface="Arial"/>
                <a:hlinkClick r:id="rId4"/>
              </a:rPr>
              <a:t>https://dwellcc.org/learning/essays/leading-when-youre-not-gifted-leader</a:t>
            </a:r>
            <a:r>
              <a:rPr lang="en-US" sz="3200" dirty="0">
                <a:solidFill>
                  <a:schemeClr val="bg1"/>
                </a:solidFill>
                <a:latin typeface="Arial"/>
                <a:cs typeface="Arial"/>
              </a:rPr>
              <a:t> </a:t>
            </a: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38289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Conclusions</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Give your whole-self to God</a:t>
            </a: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4068426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3502" y="-390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Conclusions</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983973"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God can do incredible things through young people</a:t>
            </a:r>
          </a:p>
          <a:p>
            <a:pPr marL="685800" indent="-685800">
              <a:buFontTx/>
              <a:buChar char="-"/>
            </a:pPr>
            <a:r>
              <a:rPr lang="en-US" sz="4800" dirty="0">
                <a:solidFill>
                  <a:schemeClr val="bg1"/>
                </a:solidFill>
                <a:latin typeface="Arial"/>
                <a:cs typeface="Arial"/>
              </a:rPr>
              <a:t>Remember you have no idea who you are serving </a:t>
            </a:r>
          </a:p>
          <a:p>
            <a:pPr marL="685800" indent="-685800">
              <a:buFontTx/>
              <a:buChar char="-"/>
            </a:pPr>
            <a:r>
              <a:rPr lang="en-US" sz="4800" dirty="0">
                <a:solidFill>
                  <a:schemeClr val="bg1"/>
                </a:solidFill>
                <a:latin typeface="Arial"/>
                <a:cs typeface="Arial"/>
              </a:rPr>
              <a:t>Pray for a Wesley</a:t>
            </a:r>
          </a:p>
          <a:p>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spTree>
    <p:extLst>
      <p:ext uri="{BB962C8B-B14F-4D97-AF65-F5344CB8AC3E}">
        <p14:creationId xmlns:p14="http://schemas.microsoft.com/office/powerpoint/2010/main" val="18870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9185445" cy="9448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Biography</a:t>
            </a:r>
          </a:p>
          <a:p>
            <a:pPr marL="685800" indent="-685800">
              <a:buFontTx/>
              <a:buChar char="-"/>
            </a:pPr>
            <a:r>
              <a:rPr lang="en-US" sz="4800" dirty="0">
                <a:solidFill>
                  <a:schemeClr val="bg1"/>
                </a:solidFill>
                <a:latin typeface="Arial"/>
                <a:cs typeface="Arial"/>
              </a:rPr>
              <a:t>Raised Christian</a:t>
            </a:r>
          </a:p>
          <a:p>
            <a:pPr marL="685800" indent="-685800">
              <a:buFontTx/>
              <a:buChar char="-"/>
            </a:pPr>
            <a:r>
              <a:rPr lang="en-US" sz="4800" dirty="0">
                <a:solidFill>
                  <a:schemeClr val="bg1"/>
                </a:solidFill>
                <a:latin typeface="Arial"/>
                <a:cs typeface="Arial"/>
              </a:rPr>
              <a:t>Never married</a:t>
            </a:r>
          </a:p>
          <a:p>
            <a:pPr marL="685800" indent="-685800">
              <a:buFontTx/>
              <a:buChar char="-"/>
            </a:pPr>
            <a:r>
              <a:rPr lang="en-US" sz="4800" dirty="0">
                <a:solidFill>
                  <a:schemeClr val="bg1"/>
                </a:solidFill>
                <a:latin typeface="Arial"/>
                <a:cs typeface="Arial"/>
              </a:rPr>
              <a:t>Rarely traveled</a:t>
            </a:r>
          </a:p>
          <a:p>
            <a:pPr marL="685800" indent="-685800">
              <a:buFontTx/>
              <a:buChar char="-"/>
            </a:pPr>
            <a:r>
              <a:rPr lang="en-US" sz="4800" dirty="0">
                <a:solidFill>
                  <a:schemeClr val="bg1"/>
                </a:solidFill>
                <a:latin typeface="Arial"/>
                <a:cs typeface="Arial"/>
              </a:rPr>
              <a:t>Grumpy hypochondriac</a:t>
            </a:r>
          </a:p>
          <a:p>
            <a:pPr marL="685800" indent="-685800">
              <a:buFontTx/>
              <a:buChar char="-"/>
            </a:pPr>
            <a:r>
              <a:rPr lang="en-US" sz="4800" dirty="0">
                <a:solidFill>
                  <a:schemeClr val="bg1"/>
                </a:solidFill>
                <a:latin typeface="Arial"/>
                <a:cs typeface="Arial"/>
              </a:rPr>
              <a:t>Not a great speaker or scholar</a:t>
            </a: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pic>
        <p:nvPicPr>
          <p:cNvPr id="5" name="Picture 2" descr="Nash (Bas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138" y="467711"/>
            <a:ext cx="3277665" cy="463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086163" cy="10187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Biography</a:t>
            </a:r>
          </a:p>
          <a:p>
            <a:pPr marL="685800" indent="-685800">
              <a:buFontTx/>
              <a:buChar char="-"/>
            </a:pPr>
            <a:r>
              <a:rPr lang="en-US" sz="4800" dirty="0">
                <a:solidFill>
                  <a:schemeClr val="bg1"/>
                </a:solidFill>
                <a:latin typeface="Arial"/>
                <a:cs typeface="Arial"/>
              </a:rPr>
              <a:t>Spent almost entire adult life doing youth ministry</a:t>
            </a:r>
          </a:p>
          <a:p>
            <a:pPr marL="685800" indent="-685800">
              <a:buFontTx/>
              <a:buChar char="-"/>
            </a:pPr>
            <a:r>
              <a:rPr lang="en-US" sz="4800" dirty="0">
                <a:solidFill>
                  <a:schemeClr val="bg1"/>
                </a:solidFill>
                <a:latin typeface="Arial"/>
                <a:cs typeface="Arial"/>
              </a:rPr>
              <a:t>Quietly credited with the  rise of 20</a:t>
            </a:r>
            <a:r>
              <a:rPr lang="en-US" sz="4800" baseline="30000" dirty="0">
                <a:solidFill>
                  <a:schemeClr val="bg1"/>
                </a:solidFill>
                <a:latin typeface="Arial"/>
                <a:cs typeface="Arial"/>
              </a:rPr>
              <a:t>th</a:t>
            </a:r>
            <a:r>
              <a:rPr lang="en-US" sz="4800" dirty="0">
                <a:solidFill>
                  <a:schemeClr val="bg1"/>
                </a:solidFill>
                <a:latin typeface="Arial"/>
                <a:cs typeface="Arial"/>
              </a:rPr>
              <a:t> century evangelicalism!</a:t>
            </a: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pic>
        <p:nvPicPr>
          <p:cNvPr id="5" name="Picture 2" descr="Nash (Bas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138" y="467711"/>
            <a:ext cx="3277665" cy="463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086163" cy="10187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Biography</a:t>
            </a:r>
          </a:p>
          <a:p>
            <a:pPr marL="685800" indent="-685800">
              <a:buFontTx/>
              <a:buChar char="-"/>
            </a:pPr>
            <a:r>
              <a:rPr lang="en-US" sz="4800" dirty="0">
                <a:solidFill>
                  <a:schemeClr val="bg1"/>
                </a:solidFill>
                <a:latin typeface="Arial"/>
                <a:cs typeface="Arial"/>
              </a:rPr>
              <a:t>Led hundreds of boys to Christ and discipled them</a:t>
            </a:r>
          </a:p>
          <a:p>
            <a:pPr marL="685800" indent="-685800">
              <a:buFontTx/>
              <a:buChar char="-"/>
            </a:pPr>
            <a:r>
              <a:rPr lang="en-US" sz="4800" dirty="0">
                <a:solidFill>
                  <a:schemeClr val="bg1"/>
                </a:solidFill>
                <a:latin typeface="Arial"/>
                <a:cs typeface="Arial"/>
              </a:rPr>
              <a:t>Ordinary man who God used to do extraordinary things</a:t>
            </a: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pic>
        <p:nvPicPr>
          <p:cNvPr id="5" name="Picture 2" descr="Nash (Bas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138" y="467711"/>
            <a:ext cx="3277665" cy="4638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ohn Stott - TIME's People Who Mattered in 2011 - TIME">
            <a:extLst>
              <a:ext uri="{FF2B5EF4-FFF2-40B4-BE49-F238E27FC236}">
                <a16:creationId xmlns:a16="http://schemas.microsoft.com/office/drawing/2014/main" xmlns="" id="{65AD3BD3-D300-4439-932C-A36106DE9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010" y="388689"/>
            <a:ext cx="3753945" cy="500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xmlns="" id="{24758264-3210-4333-B632-83805415281F}"/>
              </a:ext>
            </a:extLst>
          </p:cNvPr>
          <p:cNvPicPr>
            <a:picLocks noChangeAspect="1"/>
          </p:cNvPicPr>
          <p:nvPr/>
        </p:nvPicPr>
        <p:blipFill>
          <a:blip r:embed="rId3"/>
          <a:stretch>
            <a:fillRect/>
          </a:stretch>
        </p:blipFill>
        <p:spPr>
          <a:xfrm>
            <a:off x="0" y="-1119"/>
            <a:ext cx="12191999" cy="6859119"/>
          </a:xfrm>
          <a:prstGeom prst="rect">
            <a:avLst/>
          </a:prstGeom>
        </p:spPr>
      </p:pic>
      <p:sp>
        <p:nvSpPr>
          <p:cNvPr id="12" name="TextBox 11">
            <a:extLst>
              <a:ext uri="{FF2B5EF4-FFF2-40B4-BE49-F238E27FC236}">
                <a16:creationId xmlns:a16="http://schemas.microsoft.com/office/drawing/2014/main" xmlns="" id="{FA3A1027-56C0-4587-967E-2C364C4E81AC}"/>
              </a:ext>
            </a:extLst>
          </p:cNvPr>
          <p:cNvSpPr txBox="1"/>
          <p:nvPr/>
        </p:nvSpPr>
        <p:spPr>
          <a:xfrm>
            <a:off x="467711" y="467711"/>
            <a:ext cx="93822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Arial"/>
                <a:ea typeface="Tahoma"/>
                <a:cs typeface="Tahoma"/>
              </a:rPr>
              <a:t>E.J.H Nash</a:t>
            </a: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522999" y="2099552"/>
            <a:ext cx="8086163" cy="10187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2DB2B"/>
                </a:solidFill>
                <a:latin typeface="Arial"/>
                <a:cs typeface="Arial"/>
              </a:rPr>
              <a:t>Biography</a:t>
            </a:r>
          </a:p>
          <a:p>
            <a:pPr marL="685800" indent="-685800">
              <a:buFontTx/>
              <a:buChar char="-"/>
            </a:pPr>
            <a:r>
              <a:rPr lang="en-US" sz="4800" dirty="0">
                <a:solidFill>
                  <a:schemeClr val="bg1"/>
                </a:solidFill>
                <a:latin typeface="Arial"/>
                <a:cs typeface="Arial"/>
              </a:rPr>
              <a:t>Led hundreds of boys to Christ and discipled them</a:t>
            </a:r>
          </a:p>
          <a:p>
            <a:pPr marL="685800" indent="-685800">
              <a:buFontTx/>
              <a:buChar char="-"/>
            </a:pPr>
            <a:r>
              <a:rPr lang="en-US" sz="4800" dirty="0">
                <a:solidFill>
                  <a:schemeClr val="bg1"/>
                </a:solidFill>
                <a:latin typeface="Arial"/>
                <a:cs typeface="Arial"/>
              </a:rPr>
              <a:t>Ordinary man who God used to do extraordinary things</a:t>
            </a: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pPr marL="685800" indent="-685800">
              <a:buFontTx/>
              <a:buChar char="-"/>
            </a:pPr>
            <a:endParaRPr lang="en-US" sz="4800" dirty="0">
              <a:solidFill>
                <a:schemeClr val="bg1"/>
              </a:solidFill>
              <a:latin typeface="Arial"/>
              <a:cs typeface="Arial"/>
            </a:endParaRPr>
          </a:p>
          <a:p>
            <a:endParaRPr lang="en-US" sz="4800" dirty="0">
              <a:solidFill>
                <a:schemeClr val="bg1"/>
              </a:solidFill>
              <a:latin typeface="Arial"/>
              <a:cs typeface="Arial"/>
            </a:endParaRPr>
          </a:p>
          <a:p>
            <a:endParaRPr lang="en-US" sz="4000" dirty="0">
              <a:solidFill>
                <a:schemeClr val="bg1"/>
              </a:solidFill>
              <a:latin typeface="Arial"/>
              <a:cs typeface="Arial"/>
            </a:endParaRPr>
          </a:p>
          <a:p>
            <a:pPr marL="571500" indent="-571500">
              <a:buFontTx/>
              <a:buChar char="-"/>
            </a:pPr>
            <a:endParaRPr lang="en-US" sz="4000" dirty="0">
              <a:solidFill>
                <a:schemeClr val="bg1"/>
              </a:solidFill>
              <a:latin typeface="Arial"/>
              <a:cs typeface="Arial"/>
            </a:endParaRPr>
          </a:p>
        </p:txBody>
      </p:sp>
      <p:pic>
        <p:nvPicPr>
          <p:cNvPr id="5" name="Picture 2" descr="Nash (Bas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138" y="467711"/>
            <a:ext cx="3277665" cy="4638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ohn Stott - TIME's People Who Mattered in 2011 - TIME">
            <a:extLst>
              <a:ext uri="{FF2B5EF4-FFF2-40B4-BE49-F238E27FC236}">
                <a16:creationId xmlns:a16="http://schemas.microsoft.com/office/drawing/2014/main" xmlns="" id="{65AD3BD3-D300-4439-932C-A36106DE9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010" y="388689"/>
            <a:ext cx="3753945" cy="5001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0A12490B-3E46-4529-BF50-8B136538252B}"/>
              </a:ext>
            </a:extLst>
          </p:cNvPr>
          <p:cNvSpPr txBox="1"/>
          <p:nvPr/>
        </p:nvSpPr>
        <p:spPr>
          <a:xfrm>
            <a:off x="227906" y="1870172"/>
            <a:ext cx="11736185" cy="4832092"/>
          </a:xfrm>
          <a:prstGeom prst="rect">
            <a:avLst/>
          </a:prstGeom>
          <a:solidFill>
            <a:srgbClr val="72DB2B"/>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b="1" dirty="0">
                <a:solidFill>
                  <a:schemeClr val="tx1"/>
                </a:solidFill>
                <a:latin typeface="Arial" panose="020B0604020202020204" pitchFamily="34" charset="0"/>
                <a:cs typeface="Arial" panose="020B0604020202020204" pitchFamily="34" charset="0"/>
              </a:rPr>
              <a:t>(1 Corinthians 1) </a:t>
            </a:r>
            <a:r>
              <a:rPr lang="en-US" sz="4400" b="1" baseline="30000" dirty="0">
                <a:solidFill>
                  <a:schemeClr val="tx1"/>
                </a:solidFill>
                <a:latin typeface="Arial" panose="020B0604020202020204" pitchFamily="34" charset="0"/>
                <a:cs typeface="Arial" panose="020B0604020202020204" pitchFamily="34" charset="0"/>
              </a:rPr>
              <a:t>26 </a:t>
            </a:r>
            <a:r>
              <a:rPr lang="en-US" sz="4400" dirty="0">
                <a:solidFill>
                  <a:schemeClr val="tx1"/>
                </a:solidFill>
                <a:latin typeface="Arial" panose="020B0604020202020204" pitchFamily="34" charset="0"/>
                <a:cs typeface="Arial" panose="020B0604020202020204" pitchFamily="34" charset="0"/>
              </a:rPr>
              <a:t>Brothers and sisters, think of what you were when you were called. Not many of you were wise by human standards; not many were influential; not many were of noble birth. </a:t>
            </a:r>
            <a:r>
              <a:rPr lang="en-US" sz="4400" b="1" baseline="30000" dirty="0">
                <a:solidFill>
                  <a:schemeClr val="tx1"/>
                </a:solidFill>
                <a:latin typeface="Arial" panose="020B0604020202020204" pitchFamily="34" charset="0"/>
                <a:cs typeface="Arial" panose="020B0604020202020204" pitchFamily="34" charset="0"/>
              </a:rPr>
              <a:t>27 </a:t>
            </a:r>
            <a:r>
              <a:rPr lang="en-US" sz="4400" dirty="0">
                <a:solidFill>
                  <a:schemeClr val="tx1"/>
                </a:solidFill>
                <a:latin typeface="Arial" panose="020B0604020202020204" pitchFamily="34" charset="0"/>
                <a:cs typeface="Arial" panose="020B0604020202020204" pitchFamily="34" charset="0"/>
              </a:rPr>
              <a:t>But God chose the foolish things of the world to shame the wise; God chose the weak things of the world to shame the strong. </a:t>
            </a:r>
          </a:p>
        </p:txBody>
      </p:sp>
    </p:spTree>
    <p:extLst>
      <p:ext uri="{BB962C8B-B14F-4D97-AF65-F5344CB8AC3E}">
        <p14:creationId xmlns:p14="http://schemas.microsoft.com/office/powerpoint/2010/main" val="5793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1490</Words>
  <Application>Microsoft Office PowerPoint</Application>
  <PresentationFormat>Widescreen</PresentationFormat>
  <Paragraphs>288</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2022-07-19T21:05:32Z</dcterms:created>
  <dcterms:modified xsi:type="dcterms:W3CDTF">2022-07-19T21:05:41Z</dcterms:modified>
</cp:coreProperties>
</file>