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94"/>
  </p:notesMasterIdLst>
  <p:sldIdLst>
    <p:sldId id="1451" r:id="rId2"/>
    <p:sldId id="3019" r:id="rId3"/>
    <p:sldId id="1603" r:id="rId4"/>
    <p:sldId id="1849" r:id="rId5"/>
    <p:sldId id="1850" r:id="rId6"/>
    <p:sldId id="1851" r:id="rId7"/>
    <p:sldId id="1852" r:id="rId8"/>
    <p:sldId id="1855" r:id="rId9"/>
    <p:sldId id="1854" r:id="rId10"/>
    <p:sldId id="1856" r:id="rId11"/>
    <p:sldId id="1857" r:id="rId12"/>
    <p:sldId id="1879" r:id="rId13"/>
    <p:sldId id="1859" r:id="rId14"/>
    <p:sldId id="1863" r:id="rId15"/>
    <p:sldId id="1864" r:id="rId16"/>
    <p:sldId id="1950" r:id="rId17"/>
    <p:sldId id="1949" r:id="rId18"/>
    <p:sldId id="1881" r:id="rId19"/>
    <p:sldId id="1874" r:id="rId20"/>
    <p:sldId id="1951" r:id="rId21"/>
    <p:sldId id="1884" r:id="rId22"/>
    <p:sldId id="2001" r:id="rId23"/>
    <p:sldId id="2002" r:id="rId24"/>
    <p:sldId id="2003" r:id="rId25"/>
    <p:sldId id="2004" r:id="rId26"/>
    <p:sldId id="2005" r:id="rId27"/>
    <p:sldId id="1995" r:id="rId28"/>
    <p:sldId id="1885" r:id="rId29"/>
    <p:sldId id="1888" r:id="rId30"/>
    <p:sldId id="1954" r:id="rId31"/>
    <p:sldId id="1996" r:id="rId32"/>
    <p:sldId id="1955" r:id="rId33"/>
    <p:sldId id="1956" r:id="rId34"/>
    <p:sldId id="1958" r:id="rId35"/>
    <p:sldId id="1959" r:id="rId36"/>
    <p:sldId id="1960" r:id="rId37"/>
    <p:sldId id="1962" r:id="rId38"/>
    <p:sldId id="1961" r:id="rId39"/>
    <p:sldId id="1963" r:id="rId40"/>
    <p:sldId id="1893" r:id="rId41"/>
    <p:sldId id="1964" r:id="rId42"/>
    <p:sldId id="2007" r:id="rId43"/>
    <p:sldId id="1840" r:id="rId44"/>
    <p:sldId id="1842" r:id="rId45"/>
    <p:sldId id="1968" r:id="rId46"/>
    <p:sldId id="1969" r:id="rId47"/>
    <p:sldId id="1970" r:id="rId48"/>
    <p:sldId id="1971" r:id="rId49"/>
    <p:sldId id="1972" r:id="rId50"/>
    <p:sldId id="1977" r:id="rId51"/>
    <p:sldId id="1976" r:id="rId52"/>
    <p:sldId id="1978" r:id="rId53"/>
    <p:sldId id="1979" r:id="rId54"/>
    <p:sldId id="1980" r:id="rId55"/>
    <p:sldId id="1901" r:id="rId56"/>
    <p:sldId id="1981" r:id="rId57"/>
    <p:sldId id="1982" r:id="rId58"/>
    <p:sldId id="1945" r:id="rId59"/>
    <p:sldId id="1946" r:id="rId60"/>
    <p:sldId id="1823" r:id="rId61"/>
    <p:sldId id="3020" r:id="rId62"/>
    <p:sldId id="1824" r:id="rId63"/>
    <p:sldId id="1905" r:id="rId64"/>
    <p:sldId id="1906" r:id="rId65"/>
    <p:sldId id="1907" r:id="rId66"/>
    <p:sldId id="1908" r:id="rId67"/>
    <p:sldId id="1997" r:id="rId68"/>
    <p:sldId id="1909" r:id="rId69"/>
    <p:sldId id="1910" r:id="rId70"/>
    <p:sldId id="1912" r:id="rId71"/>
    <p:sldId id="1913" r:id="rId72"/>
    <p:sldId id="1914" r:id="rId73"/>
    <p:sldId id="1915" r:id="rId74"/>
    <p:sldId id="2009" r:id="rId75"/>
    <p:sldId id="2010" r:id="rId76"/>
    <p:sldId id="2011" r:id="rId77"/>
    <p:sldId id="2012" r:id="rId78"/>
    <p:sldId id="2013" r:id="rId79"/>
    <p:sldId id="2014" r:id="rId80"/>
    <p:sldId id="2016" r:id="rId81"/>
    <p:sldId id="2017" r:id="rId82"/>
    <p:sldId id="1984" r:id="rId83"/>
    <p:sldId id="1987" r:id="rId84"/>
    <p:sldId id="1989" r:id="rId85"/>
    <p:sldId id="1990" r:id="rId86"/>
    <p:sldId id="1991" r:id="rId87"/>
    <p:sldId id="1918" r:id="rId88"/>
    <p:sldId id="1992" r:id="rId89"/>
    <p:sldId id="1923" r:id="rId90"/>
    <p:sldId id="1993" r:id="rId91"/>
    <p:sldId id="1937" r:id="rId92"/>
    <p:sldId id="977" r:id="rId93"/>
  </p:sldIdLst>
  <p:sldSz cx="12192000" cy="6858000"/>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003E1C"/>
    <a:srgbClr val="4D2A1B"/>
    <a:srgbClr val="DCDC9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201C353-2B77-46B3-8B5F-E092EB034D38}" v="262" dt="2023-06-08T13:23:55.28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9566" autoAdjust="0"/>
    <p:restoredTop sz="93659" autoAdjust="0"/>
  </p:normalViewPr>
  <p:slideViewPr>
    <p:cSldViewPr>
      <p:cViewPr varScale="1">
        <p:scale>
          <a:sx n="67" d="100"/>
          <a:sy n="67" d="100"/>
        </p:scale>
        <p:origin x="32" y="240"/>
      </p:cViewPr>
      <p:guideLst>
        <p:guide orient="horz" pos="2160"/>
        <p:guide pos="384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theme" Target="theme/theme1.xml"/><Relationship Id="rId104" Type="http://schemas.microsoft.com/office/2015/10/relationships/revisionInfo" Target="revisionInfo.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microsoft.com/office/2016/11/relationships/changesInfo" Target="changesInfos/changesInfo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oustB" userId="036fd538-e6a0-4478-b832-b99ce6775b9a" providerId="ADAL" clId="{8201C353-2B77-46B3-8B5F-E092EB034D38}"/>
    <pc:docChg chg="custSel addSld delSld modSld">
      <pc:chgData name="FoustB" userId="036fd538-e6a0-4478-b832-b99ce6775b9a" providerId="ADAL" clId="{8201C353-2B77-46B3-8B5F-E092EB034D38}" dt="2023-06-08T13:27:05.647" v="277" actId="478"/>
      <pc:docMkLst>
        <pc:docMk/>
      </pc:docMkLst>
      <pc:sldChg chg="modSp">
        <pc:chgData name="FoustB" userId="036fd538-e6a0-4478-b832-b99ce6775b9a" providerId="ADAL" clId="{8201C353-2B77-46B3-8B5F-E092EB034D38}" dt="2023-06-07T13:18:32.285" v="214" actId="114"/>
        <pc:sldMkLst>
          <pc:docMk/>
          <pc:sldMk cId="1020798332" sldId="1851"/>
        </pc:sldMkLst>
        <pc:spChg chg="mod">
          <ac:chgData name="FoustB" userId="036fd538-e6a0-4478-b832-b99ce6775b9a" providerId="ADAL" clId="{8201C353-2B77-46B3-8B5F-E092EB034D38}" dt="2023-06-07T13:18:32.285" v="214" actId="114"/>
          <ac:spMkLst>
            <pc:docMk/>
            <pc:sldMk cId="1020798332" sldId="1851"/>
            <ac:spMk id="4" creationId="{00000000-0000-0000-0000-000000000000}"/>
          </ac:spMkLst>
        </pc:spChg>
      </pc:sldChg>
      <pc:sldChg chg="addSp delSp modSp mod modAnim">
        <pc:chgData name="FoustB" userId="036fd538-e6a0-4478-b832-b99ce6775b9a" providerId="ADAL" clId="{8201C353-2B77-46B3-8B5F-E092EB034D38}" dt="2023-06-07T13:18:41.509" v="217"/>
        <pc:sldMkLst>
          <pc:docMk/>
          <pc:sldMk cId="2258335809" sldId="1852"/>
        </pc:sldMkLst>
        <pc:spChg chg="add mod">
          <ac:chgData name="FoustB" userId="036fd538-e6a0-4478-b832-b99ce6775b9a" providerId="ADAL" clId="{8201C353-2B77-46B3-8B5F-E092EB034D38}" dt="2023-06-07T13:18:38.194" v="216"/>
          <ac:spMkLst>
            <pc:docMk/>
            <pc:sldMk cId="2258335809" sldId="1852"/>
            <ac:spMk id="2" creationId="{B6526FB6-92D2-E16F-2150-4CB074ECC0DB}"/>
          </ac:spMkLst>
        </pc:spChg>
        <pc:spChg chg="del">
          <ac:chgData name="FoustB" userId="036fd538-e6a0-4478-b832-b99ce6775b9a" providerId="ADAL" clId="{8201C353-2B77-46B3-8B5F-E092EB034D38}" dt="2023-06-07T13:18:37.894" v="215" actId="478"/>
          <ac:spMkLst>
            <pc:docMk/>
            <pc:sldMk cId="2258335809" sldId="1852"/>
            <ac:spMk id="4" creationId="{00000000-0000-0000-0000-000000000000}"/>
          </ac:spMkLst>
        </pc:spChg>
      </pc:sldChg>
      <pc:sldChg chg="delSp mod delAnim">
        <pc:chgData name="FoustB" userId="036fd538-e6a0-4478-b832-b99ce6775b9a" providerId="ADAL" clId="{8201C353-2B77-46B3-8B5F-E092EB034D38}" dt="2023-06-08T13:20:54.703" v="220" actId="478"/>
        <pc:sldMkLst>
          <pc:docMk/>
          <pc:sldMk cId="1214661876" sldId="1887"/>
        </pc:sldMkLst>
        <pc:spChg chg="del">
          <ac:chgData name="FoustB" userId="036fd538-e6a0-4478-b832-b99ce6775b9a" providerId="ADAL" clId="{8201C353-2B77-46B3-8B5F-E092EB034D38}" dt="2023-06-08T13:20:54.703" v="220" actId="478"/>
          <ac:spMkLst>
            <pc:docMk/>
            <pc:sldMk cId="1214661876" sldId="1887"/>
            <ac:spMk id="9" creationId="{00000000-0000-0000-0000-000000000000}"/>
          </ac:spMkLst>
        </pc:spChg>
      </pc:sldChg>
      <pc:sldChg chg="del">
        <pc:chgData name="FoustB" userId="036fd538-e6a0-4478-b832-b99ce6775b9a" providerId="ADAL" clId="{8201C353-2B77-46B3-8B5F-E092EB034D38}" dt="2023-06-07T13:55:54.265" v="218" actId="47"/>
        <pc:sldMkLst>
          <pc:docMk/>
          <pc:sldMk cId="1275116005" sldId="1911"/>
        </pc:sldMkLst>
      </pc:sldChg>
      <pc:sldChg chg="delSp mod delAnim">
        <pc:chgData name="FoustB" userId="036fd538-e6a0-4478-b832-b99ce6775b9a" providerId="ADAL" clId="{8201C353-2B77-46B3-8B5F-E092EB034D38}" dt="2023-06-08T13:27:05.647" v="277" actId="478"/>
        <pc:sldMkLst>
          <pc:docMk/>
          <pc:sldMk cId="1881325004" sldId="1914"/>
        </pc:sldMkLst>
        <pc:spChg chg="del">
          <ac:chgData name="FoustB" userId="036fd538-e6a0-4478-b832-b99ce6775b9a" providerId="ADAL" clId="{8201C353-2B77-46B3-8B5F-E092EB034D38}" dt="2023-06-08T13:27:05.647" v="277" actId="478"/>
          <ac:spMkLst>
            <pc:docMk/>
            <pc:sldMk cId="1881325004" sldId="1914"/>
            <ac:spMk id="12" creationId="{00000000-0000-0000-0000-000000000000}"/>
          </ac:spMkLst>
        </pc:spChg>
      </pc:sldChg>
      <pc:sldChg chg="del">
        <pc:chgData name="FoustB" userId="036fd538-e6a0-4478-b832-b99ce6775b9a" providerId="ADAL" clId="{8201C353-2B77-46B3-8B5F-E092EB034D38}" dt="2023-06-06T15:52:16.810" v="0" actId="47"/>
        <pc:sldMkLst>
          <pc:docMk/>
          <pc:sldMk cId="3583678964" sldId="1939"/>
        </pc:sldMkLst>
      </pc:sldChg>
      <pc:sldChg chg="modSp mod">
        <pc:chgData name="FoustB" userId="036fd538-e6a0-4478-b832-b99ce6775b9a" providerId="ADAL" clId="{8201C353-2B77-46B3-8B5F-E092EB034D38}" dt="2023-06-06T16:47:30.567" v="118" actId="114"/>
        <pc:sldMkLst>
          <pc:docMk/>
          <pc:sldMk cId="2345764812" sldId="1977"/>
        </pc:sldMkLst>
        <pc:spChg chg="mod">
          <ac:chgData name="FoustB" userId="036fd538-e6a0-4478-b832-b99ce6775b9a" providerId="ADAL" clId="{8201C353-2B77-46B3-8B5F-E092EB034D38}" dt="2023-06-06T16:47:30.567" v="118" actId="114"/>
          <ac:spMkLst>
            <pc:docMk/>
            <pc:sldMk cId="2345764812" sldId="1977"/>
            <ac:spMk id="15" creationId="{00000000-0000-0000-0000-000000000000}"/>
          </ac:spMkLst>
        </pc:spChg>
      </pc:sldChg>
      <pc:sldChg chg="modSp mod">
        <pc:chgData name="FoustB" userId="036fd538-e6a0-4478-b832-b99ce6775b9a" providerId="ADAL" clId="{8201C353-2B77-46B3-8B5F-E092EB034D38}" dt="2023-06-08T13:24:03.896" v="275" actId="1076"/>
        <pc:sldMkLst>
          <pc:docMk/>
          <pc:sldMk cId="152804398" sldId="1978"/>
        </pc:sldMkLst>
        <pc:spChg chg="mod">
          <ac:chgData name="FoustB" userId="036fd538-e6a0-4478-b832-b99ce6775b9a" providerId="ADAL" clId="{8201C353-2B77-46B3-8B5F-E092EB034D38}" dt="2023-06-08T13:24:03.896" v="275" actId="1076"/>
          <ac:spMkLst>
            <pc:docMk/>
            <pc:sldMk cId="152804398" sldId="1978"/>
            <ac:spMk id="15" creationId="{00000000-0000-0000-0000-000000000000}"/>
          </ac:spMkLst>
        </pc:spChg>
      </pc:sldChg>
      <pc:sldChg chg="delSp mod delAnim">
        <pc:chgData name="FoustB" userId="036fd538-e6a0-4478-b832-b99ce6775b9a" providerId="ADAL" clId="{8201C353-2B77-46B3-8B5F-E092EB034D38}" dt="2023-06-08T13:25:46.300" v="276" actId="478"/>
        <pc:sldMkLst>
          <pc:docMk/>
          <pc:sldMk cId="496713090" sldId="1982"/>
        </pc:sldMkLst>
        <pc:spChg chg="del">
          <ac:chgData name="FoustB" userId="036fd538-e6a0-4478-b832-b99ce6775b9a" providerId="ADAL" clId="{8201C353-2B77-46B3-8B5F-E092EB034D38}" dt="2023-06-08T13:25:46.300" v="276" actId="478"/>
          <ac:spMkLst>
            <pc:docMk/>
            <pc:sldMk cId="496713090" sldId="1982"/>
            <ac:spMk id="14" creationId="{00000000-0000-0000-0000-000000000000}"/>
          </ac:spMkLst>
        </pc:spChg>
      </pc:sldChg>
      <pc:sldChg chg="del">
        <pc:chgData name="FoustB" userId="036fd538-e6a0-4478-b832-b99ce6775b9a" providerId="ADAL" clId="{8201C353-2B77-46B3-8B5F-E092EB034D38}" dt="2023-06-07T13:55:55.331" v="219" actId="47"/>
        <pc:sldMkLst>
          <pc:docMk/>
          <pc:sldMk cId="2713766114" sldId="1983"/>
        </pc:sldMkLst>
      </pc:sldChg>
      <pc:sldChg chg="del">
        <pc:chgData name="FoustB" userId="036fd538-e6a0-4478-b832-b99ce6775b9a" providerId="ADAL" clId="{8201C353-2B77-46B3-8B5F-E092EB034D38}" dt="2023-06-06T17:02:40.580" v="119" actId="47"/>
        <pc:sldMkLst>
          <pc:docMk/>
          <pc:sldMk cId="3332061179" sldId="2006"/>
        </pc:sldMkLst>
      </pc:sldChg>
      <pc:sldChg chg="addSp delSp modSp add mod modAnim">
        <pc:chgData name="FoustB" userId="036fd538-e6a0-4478-b832-b99ce6775b9a" providerId="ADAL" clId="{8201C353-2B77-46B3-8B5F-E092EB034D38}" dt="2023-06-07T13:12:41.174" v="120"/>
        <pc:sldMkLst>
          <pc:docMk/>
          <pc:sldMk cId="17518387" sldId="3019"/>
        </pc:sldMkLst>
        <pc:spChg chg="add mod">
          <ac:chgData name="FoustB" userId="036fd538-e6a0-4478-b832-b99ce6775b9a" providerId="ADAL" clId="{8201C353-2B77-46B3-8B5F-E092EB034D38}" dt="2023-06-06T16:00:08.141" v="16"/>
          <ac:spMkLst>
            <pc:docMk/>
            <pc:sldMk cId="17518387" sldId="3019"/>
            <ac:spMk id="2" creationId="{A3F48659-1BD9-6084-A07C-D8F513A691C4}"/>
          </ac:spMkLst>
        </pc:spChg>
        <pc:spChg chg="del">
          <ac:chgData name="FoustB" userId="036fd538-e6a0-4478-b832-b99ce6775b9a" providerId="ADAL" clId="{8201C353-2B77-46B3-8B5F-E092EB034D38}" dt="2023-06-06T16:00:07.778" v="15" actId="478"/>
          <ac:spMkLst>
            <pc:docMk/>
            <pc:sldMk cId="17518387" sldId="3019"/>
            <ac:spMk id="5" creationId="{00000000-0000-0000-0000-000000000000}"/>
          </ac:spMkLst>
        </pc:spChg>
        <pc:spChg chg="mod">
          <ac:chgData name="FoustB" userId="036fd538-e6a0-4478-b832-b99ce6775b9a" providerId="ADAL" clId="{8201C353-2B77-46B3-8B5F-E092EB034D38}" dt="2023-06-06T15:59:09.878" v="12" actId="1076"/>
          <ac:spMkLst>
            <pc:docMk/>
            <pc:sldMk cId="17518387" sldId="3019"/>
            <ac:spMk id="6" creationId="{1ED874F3-B5B8-4986-B520-3A6F98416F7B}"/>
          </ac:spMkLst>
        </pc:spChg>
        <pc:spChg chg="del">
          <ac:chgData name="FoustB" userId="036fd538-e6a0-4478-b832-b99ce6775b9a" providerId="ADAL" clId="{8201C353-2B77-46B3-8B5F-E092EB034D38}" dt="2023-06-06T15:58:55.910" v="2" actId="478"/>
          <ac:spMkLst>
            <pc:docMk/>
            <pc:sldMk cId="17518387" sldId="3019"/>
            <ac:spMk id="7" creationId="{FF6109C5-6A8C-49A4-8377-2B88625E947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79B128E-639A-4DE8-9534-C974F2D0974C}" type="datetimeFigureOut">
              <a:rPr lang="en-US" smtClean="0"/>
              <a:pPr/>
              <a:t>6/28/2023</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357CF2D-5C1B-4D3B-A31E-A8CB96FA523F}" type="slidenum">
              <a:rPr lang="en-US" smtClean="0"/>
              <a:pPr/>
              <a:t>‹#›</a:t>
            </a:fld>
            <a:endParaRPr lang="en-US"/>
          </a:p>
        </p:txBody>
      </p:sp>
    </p:spTree>
    <p:extLst>
      <p:ext uri="{BB962C8B-B14F-4D97-AF65-F5344CB8AC3E}">
        <p14:creationId xmlns:p14="http://schemas.microsoft.com/office/powerpoint/2010/main" val="12700264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6E319295-0C85-4A4E-8D42-6A8342C803FE}" type="datetimeFigureOut">
              <a:rPr lang="en-US"/>
              <a:pPr>
                <a:defRPr/>
              </a:pPr>
              <a:t>6/28/2023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9BF81D0-EEC1-43A7-84CA-31D44E3C44F6}"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DC763C2F-B3AE-4CEB-921B-DB81A2E5A20A}" type="datetimeFigureOut">
              <a:rPr lang="en-US"/>
              <a:pPr>
                <a:defRPr/>
              </a:pPr>
              <a:t>6/28/2023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E4E0AC3-2271-4234-AADF-B2DB8C57EA11}"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BD792E26-3310-4DE7-874C-187F525D031C}" type="datetimeFigureOut">
              <a:rPr lang="en-US"/>
              <a:pPr>
                <a:defRPr/>
              </a:pPr>
              <a:t>6/28/2023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92050C8-490A-40B4-A9C3-6C67EA6162C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A423E28-0EBC-4D0B-BA09-DA807CB13C5A}" type="datetimeFigureOut">
              <a:rPr lang="en-US"/>
              <a:pPr>
                <a:defRPr/>
              </a:pPr>
              <a:t>6/28/2023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EC3670D-7CCE-4E1A-8CA7-75213A061DE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DB86E9F-FB8E-467A-863C-37FF07655976}" type="datetimeFigureOut">
              <a:rPr lang="en-US"/>
              <a:pPr>
                <a:defRPr/>
              </a:pPr>
              <a:t>6/28/2023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CD0C91A-E1CC-4C72-88E9-18D854DD557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F6356B57-B464-41C5-AEDD-B1861123536F}" type="datetimeFigureOut">
              <a:rPr lang="en-US"/>
              <a:pPr>
                <a:defRPr/>
              </a:pPr>
              <a:t>6/28/2023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30EE68C-7F07-4CAA-AFA1-77D0B9B90EF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BCF414D3-807C-4519-B22E-C7E3909CD4F6}" type="datetimeFigureOut">
              <a:rPr lang="en-US"/>
              <a:pPr>
                <a:defRPr/>
              </a:pPr>
              <a:t>6/28/2023</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4D0E3EB0-B6AC-4BC4-90AF-E0376AC7151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115ED06D-634C-4CB2-B499-7026915CD6E8}" type="datetimeFigureOut">
              <a:rPr lang="en-US"/>
              <a:pPr>
                <a:defRPr/>
              </a:pPr>
              <a:t>6/28/2023</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C47C26E3-FF63-420A-83D3-C8525000244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0542BCF-997D-425A-882E-6DA9E6E9EB13}" type="datetimeFigureOut">
              <a:rPr lang="en-US"/>
              <a:pPr>
                <a:defRPr/>
              </a:pPr>
              <a:t>6/28/2023</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10915A70-30AA-4BDD-B342-9EC8DBCC298B}"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5D342E92-76DB-46E5-8771-B78C163E2EED}" type="datetimeFigureOut">
              <a:rPr lang="en-US"/>
              <a:pPr>
                <a:defRPr/>
              </a:pPr>
              <a:t>6/28/2023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1CFBB5A-504F-48B6-A9C9-11E88346179C}"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C567C8F7-49BE-434A-AFFC-A2B1FDE13930}" type="datetimeFigureOut">
              <a:rPr lang="en-US"/>
              <a:pPr>
                <a:defRPr/>
              </a:pPr>
              <a:t>6/28/2023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70B6AC0-0094-48DD-A831-1F911938A602}"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4EF897E3-8187-4814-B857-6E101B1BF1BE}" type="datetimeFigureOut">
              <a:rPr lang="en-US"/>
              <a:pPr>
                <a:defRPr/>
              </a:pPr>
              <a:t>6/28/2023</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24D9034C-701C-42F1-9431-70E1940EDA6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62000" y="701675"/>
            <a:ext cx="76962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800" b="1" dirty="0"/>
              <a:t>1 Peter 4:7-11 </a:t>
            </a:r>
          </a:p>
        </p:txBody>
      </p:sp>
      <p:sp>
        <p:nvSpPr>
          <p:cNvPr id="4" name="Rectangle 3"/>
          <p:cNvSpPr/>
          <p:nvPr/>
        </p:nvSpPr>
        <p:spPr>
          <a:xfrm>
            <a:off x="3962400" y="4876800"/>
            <a:ext cx="8153400" cy="1600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b="1" i="1" dirty="0"/>
              <a:t>Fervent Love</a:t>
            </a:r>
          </a:p>
        </p:txBody>
      </p:sp>
    </p:spTree>
    <p:extLst>
      <p:ext uri="{BB962C8B-B14F-4D97-AF65-F5344CB8AC3E}">
        <p14:creationId xmlns:p14="http://schemas.microsoft.com/office/powerpoint/2010/main" val="35798703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5638800"/>
            <a:ext cx="12192000" cy="1219200"/>
          </a:xfrm>
          <a:prstGeom prst="rect">
            <a:avLst/>
          </a:prstGeom>
          <a:solidFill>
            <a:schemeClr val="accent6">
              <a:lumMod val="40000"/>
              <a:lumOff val="60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400" b="1" baseline="30000" dirty="0">
                <a:solidFill>
                  <a:schemeClr val="tx1"/>
                </a:solidFill>
              </a:rPr>
              <a:t>1 Peter 4:8 </a:t>
            </a:r>
            <a:r>
              <a:rPr lang="en-US" sz="3400" b="1" u="sng" dirty="0">
                <a:solidFill>
                  <a:srgbClr val="002060"/>
                </a:solidFill>
              </a:rPr>
              <a:t>Above all</a:t>
            </a:r>
            <a:r>
              <a:rPr lang="en-US" sz="3400" dirty="0">
                <a:solidFill>
                  <a:schemeClr val="tx1"/>
                </a:solidFill>
              </a:rPr>
              <a:t>, keep fervent in your love for one another, because love covers a multitude of sins. </a:t>
            </a:r>
          </a:p>
        </p:txBody>
      </p:sp>
      <p:sp>
        <p:nvSpPr>
          <p:cNvPr id="5" name="Rectangle 4"/>
          <p:cNvSpPr/>
          <p:nvPr/>
        </p:nvSpPr>
        <p:spPr>
          <a:xfrm>
            <a:off x="152400" y="0"/>
            <a:ext cx="541020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dirty="0"/>
              <a:t>Love One Another</a:t>
            </a:r>
            <a:endParaRPr lang="en-US" sz="5400" b="1" i="1" dirty="0"/>
          </a:p>
        </p:txBody>
      </p:sp>
      <p:sp>
        <p:nvSpPr>
          <p:cNvPr id="8" name="Rounded Rectangular Callout 7"/>
          <p:cNvSpPr/>
          <p:nvPr/>
        </p:nvSpPr>
        <p:spPr>
          <a:xfrm>
            <a:off x="1752600" y="4495800"/>
            <a:ext cx="8686800" cy="6858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t>The essential survival skill for enduring the pressure cooker </a:t>
            </a:r>
            <a:endParaRPr lang="en-US" sz="4000" b="1" i="1" u="sng" dirty="0"/>
          </a:p>
        </p:txBody>
      </p:sp>
    </p:spTree>
    <p:extLst>
      <p:ext uri="{BB962C8B-B14F-4D97-AF65-F5344CB8AC3E}">
        <p14:creationId xmlns:p14="http://schemas.microsoft.com/office/powerpoint/2010/main" val="26102565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5638800"/>
            <a:ext cx="12192000" cy="1219200"/>
          </a:xfrm>
          <a:prstGeom prst="rect">
            <a:avLst/>
          </a:prstGeom>
          <a:solidFill>
            <a:schemeClr val="accent6">
              <a:lumMod val="40000"/>
              <a:lumOff val="60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400" b="1" baseline="30000" dirty="0">
                <a:solidFill>
                  <a:schemeClr val="tx1"/>
                </a:solidFill>
              </a:rPr>
              <a:t>1 Peter 4:8 </a:t>
            </a:r>
            <a:r>
              <a:rPr lang="en-US" sz="3400" b="1" u="sng" dirty="0">
                <a:solidFill>
                  <a:srgbClr val="002060"/>
                </a:solidFill>
              </a:rPr>
              <a:t>Above all</a:t>
            </a:r>
            <a:r>
              <a:rPr lang="en-US" sz="3400" dirty="0">
                <a:solidFill>
                  <a:schemeClr val="tx1"/>
                </a:solidFill>
              </a:rPr>
              <a:t>, keep fervent in your love for one another, because love covers a multitude of sins. </a:t>
            </a:r>
          </a:p>
        </p:txBody>
      </p:sp>
      <p:sp>
        <p:nvSpPr>
          <p:cNvPr id="8" name="Rounded Rectangular Callout 7"/>
          <p:cNvSpPr/>
          <p:nvPr/>
        </p:nvSpPr>
        <p:spPr>
          <a:xfrm>
            <a:off x="1752600" y="4495800"/>
            <a:ext cx="8686800" cy="6858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t>The essential survival skill for enduring the pressure cooker </a:t>
            </a:r>
            <a:endParaRPr lang="en-US" sz="4000" b="1" i="1" u="sng" dirty="0"/>
          </a:p>
        </p:txBody>
      </p:sp>
      <p:sp>
        <p:nvSpPr>
          <p:cNvPr id="9" name="Rectangle 8"/>
          <p:cNvSpPr/>
          <p:nvPr/>
        </p:nvSpPr>
        <p:spPr>
          <a:xfrm>
            <a:off x="152400" y="0"/>
            <a:ext cx="541020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dirty="0"/>
              <a:t>Love One Another</a:t>
            </a:r>
            <a:endParaRPr lang="en-US" sz="5400" b="1" i="1" dirty="0"/>
          </a:p>
        </p:txBody>
      </p:sp>
      <p:sp>
        <p:nvSpPr>
          <p:cNvPr id="10" name="Rounded Rectangle 9"/>
          <p:cNvSpPr/>
          <p:nvPr/>
        </p:nvSpPr>
        <p:spPr>
          <a:xfrm>
            <a:off x="152401" y="952500"/>
            <a:ext cx="5105399" cy="876300"/>
          </a:xfrm>
          <a:prstGeom prst="roundRect">
            <a:avLst/>
          </a:prstGeom>
          <a:solidFill>
            <a:srgbClr val="006C3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600" b="1" i="1" dirty="0"/>
              <a:t>Prioritized</a:t>
            </a:r>
            <a:r>
              <a:rPr lang="en-US" sz="4600" b="1" dirty="0"/>
              <a:t> Love</a:t>
            </a:r>
            <a:endParaRPr lang="en-US" sz="4600" b="1" u="sng" dirty="0"/>
          </a:p>
        </p:txBody>
      </p:sp>
    </p:spTree>
    <p:extLst>
      <p:ext uri="{BB962C8B-B14F-4D97-AF65-F5344CB8AC3E}">
        <p14:creationId xmlns:p14="http://schemas.microsoft.com/office/powerpoint/2010/main" val="3157137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5638800"/>
            <a:ext cx="12192000" cy="1219200"/>
          </a:xfrm>
          <a:prstGeom prst="rect">
            <a:avLst/>
          </a:prstGeom>
          <a:solidFill>
            <a:schemeClr val="accent6">
              <a:lumMod val="40000"/>
              <a:lumOff val="60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400" b="1" baseline="30000" dirty="0">
                <a:solidFill>
                  <a:schemeClr val="tx1"/>
                </a:solidFill>
              </a:rPr>
              <a:t>1 Peter 4:8 </a:t>
            </a:r>
            <a:r>
              <a:rPr lang="en-US" sz="3400" dirty="0">
                <a:solidFill>
                  <a:schemeClr val="tx1"/>
                </a:solidFill>
              </a:rPr>
              <a:t>Above all, </a:t>
            </a:r>
            <a:r>
              <a:rPr lang="en-US" sz="3400" b="1" u="sng" dirty="0">
                <a:solidFill>
                  <a:srgbClr val="002060"/>
                </a:solidFill>
              </a:rPr>
              <a:t>keep fervent</a:t>
            </a:r>
            <a:r>
              <a:rPr lang="en-US" sz="3400" b="1" dirty="0">
                <a:solidFill>
                  <a:srgbClr val="002060"/>
                </a:solidFill>
              </a:rPr>
              <a:t> </a:t>
            </a:r>
            <a:r>
              <a:rPr lang="en-US" sz="3400" dirty="0">
                <a:solidFill>
                  <a:schemeClr val="tx1"/>
                </a:solidFill>
              </a:rPr>
              <a:t>in your love for one another, because love covers a multitude of sins. </a:t>
            </a:r>
          </a:p>
        </p:txBody>
      </p:sp>
      <p:sp>
        <p:nvSpPr>
          <p:cNvPr id="11" name="Rectangle 10"/>
          <p:cNvSpPr/>
          <p:nvPr/>
        </p:nvSpPr>
        <p:spPr>
          <a:xfrm>
            <a:off x="152400" y="0"/>
            <a:ext cx="541020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dirty="0"/>
              <a:t>Love One Another</a:t>
            </a:r>
            <a:endParaRPr lang="en-US" sz="5400" b="1" i="1" dirty="0"/>
          </a:p>
        </p:txBody>
      </p:sp>
      <p:sp>
        <p:nvSpPr>
          <p:cNvPr id="8" name="Rounded Rectangle 7"/>
          <p:cNvSpPr/>
          <p:nvPr/>
        </p:nvSpPr>
        <p:spPr>
          <a:xfrm>
            <a:off x="152401" y="952500"/>
            <a:ext cx="5105399" cy="876300"/>
          </a:xfrm>
          <a:prstGeom prst="roundRect">
            <a:avLst/>
          </a:prstGeom>
          <a:solidFill>
            <a:srgbClr val="006C3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600" b="1" i="1" dirty="0"/>
              <a:t>Prioritized</a:t>
            </a:r>
            <a:r>
              <a:rPr lang="en-US" sz="4600" b="1" dirty="0"/>
              <a:t> Love</a:t>
            </a:r>
            <a:endParaRPr lang="en-US" sz="4600" b="1" u="sng" dirty="0"/>
          </a:p>
        </p:txBody>
      </p:sp>
    </p:spTree>
    <p:extLst>
      <p:ext uri="{BB962C8B-B14F-4D97-AF65-F5344CB8AC3E}">
        <p14:creationId xmlns:p14="http://schemas.microsoft.com/office/powerpoint/2010/main" val="34964242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5638800"/>
            <a:ext cx="12192000" cy="1219200"/>
          </a:xfrm>
          <a:prstGeom prst="rect">
            <a:avLst/>
          </a:prstGeom>
          <a:solidFill>
            <a:schemeClr val="accent6">
              <a:lumMod val="40000"/>
              <a:lumOff val="60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400" b="1" baseline="30000" dirty="0">
                <a:solidFill>
                  <a:schemeClr val="tx1"/>
                </a:solidFill>
              </a:rPr>
              <a:t>1 Peter 4:8 </a:t>
            </a:r>
            <a:r>
              <a:rPr lang="en-US" sz="3400" dirty="0">
                <a:solidFill>
                  <a:schemeClr val="tx1"/>
                </a:solidFill>
              </a:rPr>
              <a:t>Above all, </a:t>
            </a:r>
            <a:r>
              <a:rPr lang="en-US" sz="3400" b="1" u="sng" dirty="0">
                <a:solidFill>
                  <a:srgbClr val="002060"/>
                </a:solidFill>
              </a:rPr>
              <a:t>keep fervent</a:t>
            </a:r>
            <a:r>
              <a:rPr lang="en-US" sz="3400" b="1" dirty="0">
                <a:solidFill>
                  <a:srgbClr val="002060"/>
                </a:solidFill>
              </a:rPr>
              <a:t> </a:t>
            </a:r>
            <a:r>
              <a:rPr lang="en-US" sz="3400" dirty="0">
                <a:solidFill>
                  <a:schemeClr val="tx1"/>
                </a:solidFill>
              </a:rPr>
              <a:t>in your love for one another, because love covers a multitude of sins. </a:t>
            </a:r>
          </a:p>
        </p:txBody>
      </p:sp>
      <p:sp>
        <p:nvSpPr>
          <p:cNvPr id="9" name="Rectangular Callout 8"/>
          <p:cNvSpPr/>
          <p:nvPr/>
        </p:nvSpPr>
        <p:spPr>
          <a:xfrm>
            <a:off x="152400" y="4368452"/>
            <a:ext cx="3429000" cy="1041747"/>
          </a:xfrm>
          <a:prstGeom prst="wedgeRectCallout">
            <a:avLst>
              <a:gd name="adj1" fmla="val 80559"/>
              <a:gd name="adj2" fmla="val 860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err="1">
                <a:solidFill>
                  <a:schemeClr val="tx1"/>
                </a:solidFill>
              </a:rPr>
              <a:t>Ektenes</a:t>
            </a:r>
            <a:r>
              <a:rPr lang="en-US" sz="3200" b="1" dirty="0">
                <a:solidFill>
                  <a:schemeClr val="tx1"/>
                </a:solidFill>
              </a:rPr>
              <a:t>: </a:t>
            </a:r>
            <a:r>
              <a:rPr lang="en-US" sz="3200" i="1" dirty="0">
                <a:solidFill>
                  <a:schemeClr val="tx1"/>
                </a:solidFill>
              </a:rPr>
              <a:t>zealous, earnest, stretched</a:t>
            </a:r>
          </a:p>
        </p:txBody>
      </p:sp>
      <p:sp>
        <p:nvSpPr>
          <p:cNvPr id="11" name="Rectangle 10"/>
          <p:cNvSpPr/>
          <p:nvPr/>
        </p:nvSpPr>
        <p:spPr>
          <a:xfrm>
            <a:off x="152400" y="0"/>
            <a:ext cx="541020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dirty="0"/>
              <a:t>Love One Another</a:t>
            </a:r>
            <a:endParaRPr lang="en-US" sz="5400" b="1" i="1" dirty="0"/>
          </a:p>
        </p:txBody>
      </p:sp>
      <p:sp>
        <p:nvSpPr>
          <p:cNvPr id="10" name="Rounded Rectangle 9"/>
          <p:cNvSpPr/>
          <p:nvPr/>
        </p:nvSpPr>
        <p:spPr>
          <a:xfrm>
            <a:off x="152401" y="952500"/>
            <a:ext cx="3962399" cy="876300"/>
          </a:xfrm>
          <a:prstGeom prst="roundRect">
            <a:avLst/>
          </a:prstGeom>
          <a:solidFill>
            <a:srgbClr val="006C3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600" b="1" i="1" dirty="0"/>
              <a:t>Fervent </a:t>
            </a:r>
            <a:r>
              <a:rPr lang="en-US" sz="4600" b="1" dirty="0"/>
              <a:t>Love</a:t>
            </a:r>
            <a:endParaRPr lang="en-US" sz="4600" b="1" u="sng" dirty="0"/>
          </a:p>
        </p:txBody>
      </p:sp>
    </p:spTree>
    <p:extLst>
      <p:ext uri="{BB962C8B-B14F-4D97-AF65-F5344CB8AC3E}">
        <p14:creationId xmlns:p14="http://schemas.microsoft.com/office/powerpoint/2010/main" val="79789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right)">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5638800"/>
            <a:ext cx="12192000" cy="1219200"/>
          </a:xfrm>
          <a:prstGeom prst="rect">
            <a:avLst/>
          </a:prstGeom>
          <a:solidFill>
            <a:schemeClr val="accent6">
              <a:lumMod val="40000"/>
              <a:lumOff val="60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400" b="1" baseline="30000" dirty="0">
                <a:solidFill>
                  <a:schemeClr val="tx1"/>
                </a:solidFill>
              </a:rPr>
              <a:t>1 Peter 4:8 </a:t>
            </a:r>
            <a:r>
              <a:rPr lang="en-US" sz="3400" dirty="0">
                <a:solidFill>
                  <a:schemeClr val="tx1"/>
                </a:solidFill>
              </a:rPr>
              <a:t>Above all, </a:t>
            </a:r>
            <a:r>
              <a:rPr lang="en-US" sz="3400" b="1" u="sng" dirty="0">
                <a:solidFill>
                  <a:srgbClr val="002060"/>
                </a:solidFill>
              </a:rPr>
              <a:t>keep fervent</a:t>
            </a:r>
            <a:r>
              <a:rPr lang="en-US" sz="3400" b="1" dirty="0">
                <a:solidFill>
                  <a:srgbClr val="002060"/>
                </a:solidFill>
              </a:rPr>
              <a:t> </a:t>
            </a:r>
            <a:r>
              <a:rPr lang="en-US" sz="3400" dirty="0">
                <a:solidFill>
                  <a:schemeClr val="tx1"/>
                </a:solidFill>
              </a:rPr>
              <a:t>in your love for one another, because love covers a multitude of sins. </a:t>
            </a:r>
          </a:p>
        </p:txBody>
      </p:sp>
      <p:sp>
        <p:nvSpPr>
          <p:cNvPr id="2" name="Rectangular Callout 1"/>
          <p:cNvSpPr/>
          <p:nvPr/>
        </p:nvSpPr>
        <p:spPr>
          <a:xfrm>
            <a:off x="152400" y="4368452"/>
            <a:ext cx="3429000" cy="1041747"/>
          </a:xfrm>
          <a:prstGeom prst="wedgeRectCallout">
            <a:avLst>
              <a:gd name="adj1" fmla="val 80559"/>
              <a:gd name="adj2" fmla="val 860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err="1">
                <a:solidFill>
                  <a:schemeClr val="tx1"/>
                </a:solidFill>
              </a:rPr>
              <a:t>Ektenes</a:t>
            </a:r>
            <a:r>
              <a:rPr lang="en-US" sz="3200" b="1" dirty="0">
                <a:solidFill>
                  <a:schemeClr val="tx1"/>
                </a:solidFill>
              </a:rPr>
              <a:t>: </a:t>
            </a:r>
            <a:r>
              <a:rPr lang="en-US" sz="3200" i="1" dirty="0">
                <a:solidFill>
                  <a:schemeClr val="tx1"/>
                </a:solidFill>
              </a:rPr>
              <a:t>zealous, earnest, stretched</a:t>
            </a:r>
          </a:p>
        </p:txBody>
      </p:sp>
      <p:sp>
        <p:nvSpPr>
          <p:cNvPr id="10" name="Rectangle 9"/>
          <p:cNvSpPr/>
          <p:nvPr/>
        </p:nvSpPr>
        <p:spPr>
          <a:xfrm>
            <a:off x="152400" y="0"/>
            <a:ext cx="54102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dirty="0"/>
              <a:t>Love One Another</a:t>
            </a:r>
            <a:endParaRPr lang="en-US" sz="5400" b="1" i="1" dirty="0"/>
          </a:p>
        </p:txBody>
      </p:sp>
      <p:sp>
        <p:nvSpPr>
          <p:cNvPr id="6" name="Rectangle 5"/>
          <p:cNvSpPr/>
          <p:nvPr/>
        </p:nvSpPr>
        <p:spPr>
          <a:xfrm>
            <a:off x="5562600" y="0"/>
            <a:ext cx="868680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i="1" dirty="0"/>
              <a:t>Full Stretch</a:t>
            </a:r>
          </a:p>
        </p:txBody>
      </p:sp>
      <p:sp>
        <p:nvSpPr>
          <p:cNvPr id="11" name="Rounded Rectangle 10"/>
          <p:cNvSpPr/>
          <p:nvPr/>
        </p:nvSpPr>
        <p:spPr>
          <a:xfrm>
            <a:off x="152401" y="952500"/>
            <a:ext cx="3962399" cy="876300"/>
          </a:xfrm>
          <a:prstGeom prst="roundRect">
            <a:avLst/>
          </a:prstGeom>
          <a:solidFill>
            <a:srgbClr val="006C3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600" b="1" i="1" dirty="0"/>
              <a:t>Fervent </a:t>
            </a:r>
            <a:r>
              <a:rPr lang="en-US" sz="4600" b="1" dirty="0"/>
              <a:t>Love</a:t>
            </a:r>
            <a:endParaRPr lang="en-US" sz="4600" b="1" u="sng" dirty="0"/>
          </a:p>
        </p:txBody>
      </p:sp>
    </p:spTree>
    <p:extLst>
      <p:ext uri="{BB962C8B-B14F-4D97-AF65-F5344CB8AC3E}">
        <p14:creationId xmlns:p14="http://schemas.microsoft.com/office/powerpoint/2010/main" val="16721489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5638800"/>
            <a:ext cx="12192000" cy="1219200"/>
          </a:xfrm>
          <a:prstGeom prst="rect">
            <a:avLst/>
          </a:prstGeom>
          <a:solidFill>
            <a:schemeClr val="accent6">
              <a:lumMod val="40000"/>
              <a:lumOff val="60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400" b="1" baseline="30000" dirty="0">
                <a:solidFill>
                  <a:schemeClr val="tx1"/>
                </a:solidFill>
              </a:rPr>
              <a:t>1 Peter 4:8 </a:t>
            </a:r>
            <a:r>
              <a:rPr lang="en-US" sz="3400" dirty="0">
                <a:solidFill>
                  <a:schemeClr val="tx1"/>
                </a:solidFill>
              </a:rPr>
              <a:t>Above all, </a:t>
            </a:r>
            <a:r>
              <a:rPr lang="en-US" sz="3400" b="1" u="sng" dirty="0">
                <a:solidFill>
                  <a:srgbClr val="002060"/>
                </a:solidFill>
              </a:rPr>
              <a:t>keep fervent</a:t>
            </a:r>
            <a:r>
              <a:rPr lang="en-US" sz="3400" b="1" dirty="0">
                <a:solidFill>
                  <a:srgbClr val="002060"/>
                </a:solidFill>
              </a:rPr>
              <a:t> </a:t>
            </a:r>
            <a:r>
              <a:rPr lang="en-US" sz="3400" dirty="0">
                <a:solidFill>
                  <a:schemeClr val="tx1"/>
                </a:solidFill>
              </a:rPr>
              <a:t>in your love for one another, because love covers a multitude of sins. </a:t>
            </a:r>
          </a:p>
        </p:txBody>
      </p:sp>
      <p:sp>
        <p:nvSpPr>
          <p:cNvPr id="2" name="Rectangular Callout 1"/>
          <p:cNvSpPr/>
          <p:nvPr/>
        </p:nvSpPr>
        <p:spPr>
          <a:xfrm>
            <a:off x="152400" y="4368452"/>
            <a:ext cx="3429000" cy="1041747"/>
          </a:xfrm>
          <a:prstGeom prst="wedgeRectCallout">
            <a:avLst>
              <a:gd name="adj1" fmla="val 80559"/>
              <a:gd name="adj2" fmla="val 860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err="1">
                <a:solidFill>
                  <a:schemeClr val="tx1"/>
                </a:solidFill>
              </a:rPr>
              <a:t>Ektenes</a:t>
            </a:r>
            <a:r>
              <a:rPr lang="en-US" sz="3200" b="1" dirty="0">
                <a:solidFill>
                  <a:schemeClr val="tx1"/>
                </a:solidFill>
              </a:rPr>
              <a:t>: </a:t>
            </a:r>
            <a:r>
              <a:rPr lang="en-US" sz="3200" i="1" dirty="0">
                <a:solidFill>
                  <a:schemeClr val="tx1"/>
                </a:solidFill>
              </a:rPr>
              <a:t>zealous, earnest, stretched</a:t>
            </a:r>
          </a:p>
        </p:txBody>
      </p:sp>
      <p:sp>
        <p:nvSpPr>
          <p:cNvPr id="10" name="Rectangle 9"/>
          <p:cNvSpPr/>
          <p:nvPr/>
        </p:nvSpPr>
        <p:spPr>
          <a:xfrm>
            <a:off x="152400" y="0"/>
            <a:ext cx="54102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dirty="0"/>
              <a:t>Love One Another</a:t>
            </a:r>
            <a:endParaRPr lang="en-US" sz="5400" b="1" i="1" dirty="0"/>
          </a:p>
        </p:txBody>
      </p:sp>
      <p:sp>
        <p:nvSpPr>
          <p:cNvPr id="6" name="Rectangle 5"/>
          <p:cNvSpPr/>
          <p:nvPr/>
        </p:nvSpPr>
        <p:spPr>
          <a:xfrm>
            <a:off x="5562600" y="0"/>
            <a:ext cx="868680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i="1" dirty="0"/>
              <a:t>Full Stretch</a:t>
            </a:r>
          </a:p>
        </p:txBody>
      </p:sp>
      <p:sp>
        <p:nvSpPr>
          <p:cNvPr id="3" name="Oval 2"/>
          <p:cNvSpPr/>
          <p:nvPr/>
        </p:nvSpPr>
        <p:spPr>
          <a:xfrm>
            <a:off x="3124200" y="5638800"/>
            <a:ext cx="1066800" cy="609601"/>
          </a:xfrm>
          <a:prstGeom prst="ellipse">
            <a:avLst/>
          </a:prstGeom>
          <a:noFill/>
          <a:ln w="762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10"/>
          <p:cNvSpPr/>
          <p:nvPr/>
        </p:nvSpPr>
        <p:spPr>
          <a:xfrm>
            <a:off x="152401" y="952500"/>
            <a:ext cx="3962399" cy="876300"/>
          </a:xfrm>
          <a:prstGeom prst="roundRect">
            <a:avLst/>
          </a:prstGeom>
          <a:solidFill>
            <a:srgbClr val="006C3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600" b="1" i="1" dirty="0"/>
              <a:t>Fervent </a:t>
            </a:r>
            <a:r>
              <a:rPr lang="en-US" sz="4600" b="1" dirty="0"/>
              <a:t>Love</a:t>
            </a:r>
            <a:endParaRPr lang="en-US" sz="4600" b="1" u="sng" dirty="0"/>
          </a:p>
        </p:txBody>
      </p:sp>
    </p:spTree>
    <p:extLst>
      <p:ext uri="{BB962C8B-B14F-4D97-AF65-F5344CB8AC3E}">
        <p14:creationId xmlns:p14="http://schemas.microsoft.com/office/powerpoint/2010/main" val="8308187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5638800"/>
            <a:ext cx="12192000" cy="1219200"/>
          </a:xfrm>
          <a:prstGeom prst="rect">
            <a:avLst/>
          </a:prstGeom>
          <a:solidFill>
            <a:schemeClr val="accent6">
              <a:lumMod val="40000"/>
              <a:lumOff val="60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400" b="1" baseline="30000" dirty="0">
                <a:solidFill>
                  <a:schemeClr val="tx1"/>
                </a:solidFill>
              </a:rPr>
              <a:t>1 Peter 4:8 </a:t>
            </a:r>
            <a:r>
              <a:rPr lang="en-US" sz="3400" dirty="0">
                <a:solidFill>
                  <a:schemeClr val="tx1"/>
                </a:solidFill>
              </a:rPr>
              <a:t>Above all, </a:t>
            </a:r>
            <a:r>
              <a:rPr lang="en-US" sz="3400" b="1" u="sng" dirty="0">
                <a:solidFill>
                  <a:srgbClr val="002060"/>
                </a:solidFill>
              </a:rPr>
              <a:t>keep fervent </a:t>
            </a:r>
            <a:r>
              <a:rPr lang="en-US" sz="3400" dirty="0">
                <a:solidFill>
                  <a:schemeClr val="tx1"/>
                </a:solidFill>
              </a:rPr>
              <a:t>in your love for one another, because love</a:t>
            </a:r>
            <a:r>
              <a:rPr lang="en-US" sz="3400" dirty="0">
                <a:solidFill>
                  <a:srgbClr val="002060"/>
                </a:solidFill>
              </a:rPr>
              <a:t> </a:t>
            </a:r>
            <a:r>
              <a:rPr lang="en-US" sz="3400" dirty="0">
                <a:solidFill>
                  <a:schemeClr val="tx1"/>
                </a:solidFill>
              </a:rPr>
              <a:t>covers a multitude of sins. </a:t>
            </a:r>
          </a:p>
        </p:txBody>
      </p:sp>
      <p:sp>
        <p:nvSpPr>
          <p:cNvPr id="10" name="Rectangle 9"/>
          <p:cNvSpPr/>
          <p:nvPr/>
        </p:nvSpPr>
        <p:spPr>
          <a:xfrm>
            <a:off x="152400" y="0"/>
            <a:ext cx="54102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dirty="0"/>
              <a:t>Love One Another</a:t>
            </a:r>
            <a:endParaRPr lang="en-US" sz="5400" b="1" i="1" dirty="0"/>
          </a:p>
        </p:txBody>
      </p:sp>
      <p:sp>
        <p:nvSpPr>
          <p:cNvPr id="6" name="Rectangle 5"/>
          <p:cNvSpPr/>
          <p:nvPr/>
        </p:nvSpPr>
        <p:spPr>
          <a:xfrm>
            <a:off x="5562600" y="0"/>
            <a:ext cx="868680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i="1" dirty="0"/>
              <a:t>Full Stretch</a:t>
            </a:r>
          </a:p>
        </p:txBody>
      </p:sp>
      <p:sp>
        <p:nvSpPr>
          <p:cNvPr id="8" name="Rectangle 7"/>
          <p:cNvSpPr/>
          <p:nvPr/>
        </p:nvSpPr>
        <p:spPr>
          <a:xfrm>
            <a:off x="-4765" y="4419599"/>
            <a:ext cx="12196763" cy="1143001"/>
          </a:xfrm>
          <a:prstGeom prst="rect">
            <a:avLst/>
          </a:prstGeom>
          <a:solidFill>
            <a:schemeClr val="accent6">
              <a:lumMod val="40000"/>
              <a:lumOff val="60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a:t>
            </a:r>
            <a:r>
              <a:rPr lang="en-US" sz="3200" b="1" dirty="0">
                <a:solidFill>
                  <a:schemeClr val="tx1"/>
                </a:solidFill>
              </a:rPr>
              <a:t> </a:t>
            </a:r>
            <a:r>
              <a:rPr lang="en-US" sz="3200" b="1" baseline="30000" dirty="0">
                <a:solidFill>
                  <a:schemeClr val="tx1"/>
                </a:solidFill>
              </a:rPr>
              <a:t>1:22</a:t>
            </a:r>
            <a:r>
              <a:rPr lang="en-US" sz="3200" baseline="30000" dirty="0">
                <a:solidFill>
                  <a:schemeClr val="tx1"/>
                </a:solidFill>
              </a:rPr>
              <a:t> </a:t>
            </a:r>
            <a:r>
              <a:rPr lang="en-US" sz="3200" dirty="0">
                <a:solidFill>
                  <a:schemeClr val="tx1"/>
                </a:solidFill>
              </a:rPr>
              <a:t>Since you have in obedience to the truth purified your souls for a  sincere love of the brethren, fervently love</a:t>
            </a:r>
            <a:r>
              <a:rPr lang="en-US" sz="3200" dirty="0">
                <a:solidFill>
                  <a:srgbClr val="002060"/>
                </a:solidFill>
              </a:rPr>
              <a:t> </a:t>
            </a:r>
            <a:r>
              <a:rPr lang="en-US" sz="3200" dirty="0">
                <a:solidFill>
                  <a:schemeClr val="tx1"/>
                </a:solidFill>
              </a:rPr>
              <a:t>one another from the heart</a:t>
            </a:r>
          </a:p>
        </p:txBody>
      </p:sp>
      <p:sp>
        <p:nvSpPr>
          <p:cNvPr id="12" name="Rounded Rectangle 11"/>
          <p:cNvSpPr/>
          <p:nvPr/>
        </p:nvSpPr>
        <p:spPr>
          <a:xfrm>
            <a:off x="152401" y="952500"/>
            <a:ext cx="3962399" cy="876300"/>
          </a:xfrm>
          <a:prstGeom prst="roundRect">
            <a:avLst/>
          </a:prstGeom>
          <a:solidFill>
            <a:srgbClr val="006C3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600" b="1" i="1" dirty="0"/>
              <a:t>Fervent </a:t>
            </a:r>
            <a:r>
              <a:rPr lang="en-US" sz="4600" b="1" dirty="0"/>
              <a:t>Love</a:t>
            </a:r>
            <a:endParaRPr lang="en-US" sz="4600" b="1" u="sng" dirty="0"/>
          </a:p>
        </p:txBody>
      </p:sp>
    </p:spTree>
    <p:extLst>
      <p:ext uri="{BB962C8B-B14F-4D97-AF65-F5344CB8AC3E}">
        <p14:creationId xmlns:p14="http://schemas.microsoft.com/office/powerpoint/2010/main" val="21176330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Rectangle 6"/>
          <p:cNvSpPr/>
          <p:nvPr/>
        </p:nvSpPr>
        <p:spPr>
          <a:xfrm>
            <a:off x="0" y="5638800"/>
            <a:ext cx="12192000" cy="1219200"/>
          </a:xfrm>
          <a:prstGeom prst="rect">
            <a:avLst/>
          </a:prstGeom>
          <a:solidFill>
            <a:schemeClr val="accent6">
              <a:lumMod val="40000"/>
              <a:lumOff val="60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400" b="1" baseline="30000" dirty="0">
                <a:solidFill>
                  <a:schemeClr val="tx1"/>
                </a:solidFill>
              </a:rPr>
              <a:t>1 Peter 4:8 </a:t>
            </a:r>
            <a:r>
              <a:rPr lang="en-US" sz="3400" dirty="0">
                <a:solidFill>
                  <a:schemeClr val="tx1"/>
                </a:solidFill>
              </a:rPr>
              <a:t>Above all, keep fervent in your </a:t>
            </a:r>
            <a:r>
              <a:rPr lang="en-US" sz="3400" b="1" u="sng" dirty="0">
                <a:solidFill>
                  <a:srgbClr val="002060"/>
                </a:solidFill>
              </a:rPr>
              <a:t>love</a:t>
            </a:r>
            <a:r>
              <a:rPr lang="en-US" sz="3400" dirty="0">
                <a:solidFill>
                  <a:schemeClr val="tx1"/>
                </a:solidFill>
              </a:rPr>
              <a:t> for one another, because </a:t>
            </a:r>
            <a:r>
              <a:rPr lang="en-US" sz="3400" b="1" u="sng" dirty="0">
                <a:solidFill>
                  <a:srgbClr val="002060"/>
                </a:solidFill>
              </a:rPr>
              <a:t>love</a:t>
            </a:r>
            <a:r>
              <a:rPr lang="en-US" sz="3400" dirty="0">
                <a:solidFill>
                  <a:srgbClr val="002060"/>
                </a:solidFill>
              </a:rPr>
              <a:t> </a:t>
            </a:r>
            <a:r>
              <a:rPr lang="en-US" sz="3400" dirty="0">
                <a:solidFill>
                  <a:schemeClr val="tx1"/>
                </a:solidFill>
              </a:rPr>
              <a:t>covers a multitude of sins. </a:t>
            </a:r>
          </a:p>
        </p:txBody>
      </p:sp>
      <p:sp>
        <p:nvSpPr>
          <p:cNvPr id="10" name="Rectangle 9"/>
          <p:cNvSpPr/>
          <p:nvPr/>
        </p:nvSpPr>
        <p:spPr>
          <a:xfrm>
            <a:off x="152400" y="0"/>
            <a:ext cx="54102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dirty="0"/>
              <a:t>Love One Another</a:t>
            </a:r>
            <a:endParaRPr lang="en-US" sz="5400" b="1" i="1" dirty="0"/>
          </a:p>
        </p:txBody>
      </p:sp>
      <p:sp>
        <p:nvSpPr>
          <p:cNvPr id="6" name="Rectangle 5"/>
          <p:cNvSpPr/>
          <p:nvPr/>
        </p:nvSpPr>
        <p:spPr>
          <a:xfrm>
            <a:off x="5562600" y="0"/>
            <a:ext cx="868680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i="1" dirty="0"/>
              <a:t>Full Stretch</a:t>
            </a:r>
          </a:p>
        </p:txBody>
      </p:sp>
      <p:sp>
        <p:nvSpPr>
          <p:cNvPr id="8" name="Rectangle 7"/>
          <p:cNvSpPr/>
          <p:nvPr/>
        </p:nvSpPr>
        <p:spPr>
          <a:xfrm>
            <a:off x="-4765" y="4419599"/>
            <a:ext cx="12196763" cy="1143001"/>
          </a:xfrm>
          <a:prstGeom prst="rect">
            <a:avLst/>
          </a:prstGeom>
          <a:solidFill>
            <a:schemeClr val="accent6">
              <a:lumMod val="40000"/>
              <a:lumOff val="60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a:t>
            </a:r>
            <a:r>
              <a:rPr lang="en-US" sz="3200" b="1" dirty="0">
                <a:solidFill>
                  <a:schemeClr val="tx1"/>
                </a:solidFill>
              </a:rPr>
              <a:t> </a:t>
            </a:r>
            <a:r>
              <a:rPr lang="en-US" sz="3200" b="1" baseline="30000" dirty="0">
                <a:solidFill>
                  <a:schemeClr val="tx1"/>
                </a:solidFill>
              </a:rPr>
              <a:t>1:22</a:t>
            </a:r>
            <a:r>
              <a:rPr lang="en-US" sz="3200" baseline="30000" dirty="0">
                <a:solidFill>
                  <a:schemeClr val="tx1"/>
                </a:solidFill>
              </a:rPr>
              <a:t> </a:t>
            </a:r>
            <a:r>
              <a:rPr lang="en-US" sz="3200" dirty="0">
                <a:solidFill>
                  <a:schemeClr val="tx1"/>
                </a:solidFill>
              </a:rPr>
              <a:t>Since you have in obedience to the truth purified your souls for a  sincere love of the brethren, fervently </a:t>
            </a:r>
            <a:r>
              <a:rPr lang="en-US" sz="3200" b="1" u="sng" dirty="0">
                <a:solidFill>
                  <a:srgbClr val="002060"/>
                </a:solidFill>
              </a:rPr>
              <a:t>love</a:t>
            </a:r>
            <a:r>
              <a:rPr lang="en-US" sz="3200" dirty="0">
                <a:solidFill>
                  <a:srgbClr val="002060"/>
                </a:solidFill>
              </a:rPr>
              <a:t> </a:t>
            </a:r>
            <a:r>
              <a:rPr lang="en-US" sz="3200" dirty="0">
                <a:solidFill>
                  <a:schemeClr val="tx1"/>
                </a:solidFill>
              </a:rPr>
              <a:t>one another from the heart</a:t>
            </a:r>
          </a:p>
        </p:txBody>
      </p:sp>
      <p:sp>
        <p:nvSpPr>
          <p:cNvPr id="14" name="Rectangular Callout 13"/>
          <p:cNvSpPr/>
          <p:nvPr/>
        </p:nvSpPr>
        <p:spPr>
          <a:xfrm>
            <a:off x="2667000" y="3295652"/>
            <a:ext cx="3076576" cy="666748"/>
          </a:xfrm>
          <a:prstGeom prst="wedgeRectCallout">
            <a:avLst>
              <a:gd name="adj1" fmla="val 82405"/>
              <a:gd name="adj2" fmla="val 336560"/>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tx1"/>
                </a:solidFill>
              </a:rPr>
              <a:t>“love” </a:t>
            </a:r>
            <a:r>
              <a:rPr lang="en-US" sz="3600" b="1" i="1" dirty="0" err="1">
                <a:solidFill>
                  <a:schemeClr val="tx1"/>
                </a:solidFill>
              </a:rPr>
              <a:t>agapé</a:t>
            </a:r>
            <a:endParaRPr lang="en-US" sz="3400" dirty="0">
              <a:solidFill>
                <a:schemeClr val="tx1"/>
              </a:solidFill>
            </a:endParaRPr>
          </a:p>
        </p:txBody>
      </p:sp>
      <p:sp>
        <p:nvSpPr>
          <p:cNvPr id="12" name="Rounded Rectangle 11"/>
          <p:cNvSpPr/>
          <p:nvPr/>
        </p:nvSpPr>
        <p:spPr>
          <a:xfrm>
            <a:off x="152401" y="952500"/>
            <a:ext cx="3962399" cy="876300"/>
          </a:xfrm>
          <a:prstGeom prst="roundRect">
            <a:avLst/>
          </a:prstGeom>
          <a:solidFill>
            <a:srgbClr val="006C3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600" b="1" i="1" dirty="0"/>
              <a:t>Fervent </a:t>
            </a:r>
            <a:r>
              <a:rPr lang="en-US" sz="4600" b="1" dirty="0"/>
              <a:t>Love</a:t>
            </a:r>
            <a:endParaRPr lang="en-US" sz="4600" b="1" u="sng" dirty="0"/>
          </a:p>
        </p:txBody>
      </p:sp>
      <p:sp>
        <p:nvSpPr>
          <p:cNvPr id="11" name="Rectangular Callout 10"/>
          <p:cNvSpPr/>
          <p:nvPr/>
        </p:nvSpPr>
        <p:spPr>
          <a:xfrm>
            <a:off x="2667000" y="3295652"/>
            <a:ext cx="3076576" cy="666748"/>
          </a:xfrm>
          <a:prstGeom prst="wedgeRectCallout">
            <a:avLst>
              <a:gd name="adj1" fmla="val -116622"/>
              <a:gd name="adj2" fmla="val 385540"/>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tx1"/>
                </a:solidFill>
              </a:rPr>
              <a:t>“love” </a:t>
            </a:r>
            <a:r>
              <a:rPr lang="en-US" sz="3600" b="1" i="1" dirty="0" err="1">
                <a:solidFill>
                  <a:schemeClr val="tx1"/>
                </a:solidFill>
              </a:rPr>
              <a:t>agapé</a:t>
            </a:r>
            <a:endParaRPr lang="en-US" sz="3400" dirty="0">
              <a:solidFill>
                <a:schemeClr val="tx1"/>
              </a:solidFill>
            </a:endParaRPr>
          </a:p>
        </p:txBody>
      </p:sp>
      <p:sp>
        <p:nvSpPr>
          <p:cNvPr id="13" name="Rectangular Callout 12"/>
          <p:cNvSpPr/>
          <p:nvPr/>
        </p:nvSpPr>
        <p:spPr>
          <a:xfrm>
            <a:off x="2667000" y="3295652"/>
            <a:ext cx="3076576" cy="666748"/>
          </a:xfrm>
          <a:prstGeom prst="wedgeRectCallout">
            <a:avLst>
              <a:gd name="adj1" fmla="val 81874"/>
              <a:gd name="adj2" fmla="val 20186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tx1"/>
                </a:solidFill>
              </a:rPr>
              <a:t>“love” </a:t>
            </a:r>
            <a:r>
              <a:rPr lang="en-US" sz="3600" b="1" i="1" dirty="0" err="1">
                <a:solidFill>
                  <a:schemeClr val="tx1"/>
                </a:solidFill>
              </a:rPr>
              <a:t>agapé</a:t>
            </a:r>
            <a:endParaRPr lang="en-US" sz="3400" dirty="0">
              <a:solidFill>
                <a:schemeClr val="tx1"/>
              </a:solidFill>
            </a:endParaRPr>
          </a:p>
        </p:txBody>
      </p:sp>
    </p:spTree>
    <p:extLst>
      <p:ext uri="{BB962C8B-B14F-4D97-AF65-F5344CB8AC3E}">
        <p14:creationId xmlns:p14="http://schemas.microsoft.com/office/powerpoint/2010/main" val="3600242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down)">
                                      <p:cBhvr>
                                        <p:cTn id="7" dur="500"/>
                                        <p:tgtEl>
                                          <p:spTgt spid="14"/>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wipe(down)">
                                      <p:cBhvr>
                                        <p:cTn id="10" dur="500"/>
                                        <p:tgtEl>
                                          <p:spTgt spid="11"/>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wipe(down)">
                                      <p:cBhvr>
                                        <p:cTn id="13"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1" grpId="0" animBg="1"/>
      <p:bldP spid="1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5638800"/>
            <a:ext cx="12192000" cy="1219200"/>
          </a:xfrm>
          <a:prstGeom prst="rect">
            <a:avLst/>
          </a:prstGeom>
          <a:solidFill>
            <a:schemeClr val="accent6">
              <a:lumMod val="40000"/>
              <a:lumOff val="60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400" b="1" baseline="30000" dirty="0">
                <a:solidFill>
                  <a:schemeClr val="tx1"/>
                </a:solidFill>
              </a:rPr>
              <a:t>1 Peter 4:8 </a:t>
            </a:r>
            <a:r>
              <a:rPr lang="en-US" sz="3400" dirty="0">
                <a:solidFill>
                  <a:schemeClr val="tx1"/>
                </a:solidFill>
              </a:rPr>
              <a:t>Above all, keep fervent in your love for one another, because love covers a multitude of sins. </a:t>
            </a:r>
          </a:p>
        </p:txBody>
      </p:sp>
      <p:sp>
        <p:nvSpPr>
          <p:cNvPr id="10" name="Rectangle 9"/>
          <p:cNvSpPr/>
          <p:nvPr/>
        </p:nvSpPr>
        <p:spPr>
          <a:xfrm>
            <a:off x="152400" y="0"/>
            <a:ext cx="54102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dirty="0"/>
              <a:t>Love One Another</a:t>
            </a:r>
            <a:endParaRPr lang="en-US" sz="5400" b="1" i="1" dirty="0"/>
          </a:p>
        </p:txBody>
      </p:sp>
      <p:sp>
        <p:nvSpPr>
          <p:cNvPr id="6" name="Rectangle 5"/>
          <p:cNvSpPr/>
          <p:nvPr/>
        </p:nvSpPr>
        <p:spPr>
          <a:xfrm>
            <a:off x="5562600" y="0"/>
            <a:ext cx="868680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i="1" dirty="0"/>
              <a:t>Full Stretch</a:t>
            </a:r>
          </a:p>
        </p:txBody>
      </p:sp>
      <p:sp>
        <p:nvSpPr>
          <p:cNvPr id="8" name="Rectangle 7"/>
          <p:cNvSpPr/>
          <p:nvPr/>
        </p:nvSpPr>
        <p:spPr>
          <a:xfrm>
            <a:off x="-4765" y="4419599"/>
            <a:ext cx="12196763" cy="1143001"/>
          </a:xfrm>
          <a:prstGeom prst="rect">
            <a:avLst/>
          </a:prstGeom>
          <a:solidFill>
            <a:schemeClr val="accent6">
              <a:lumMod val="40000"/>
              <a:lumOff val="60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a:t>
            </a:r>
            <a:r>
              <a:rPr lang="en-US" sz="3200" b="1" dirty="0">
                <a:solidFill>
                  <a:schemeClr val="tx1"/>
                </a:solidFill>
              </a:rPr>
              <a:t> </a:t>
            </a:r>
            <a:r>
              <a:rPr lang="en-US" sz="3200" b="1" baseline="30000" dirty="0">
                <a:solidFill>
                  <a:schemeClr val="tx1"/>
                </a:solidFill>
              </a:rPr>
              <a:t>1:22</a:t>
            </a:r>
            <a:r>
              <a:rPr lang="en-US" sz="3200" baseline="30000" dirty="0">
                <a:solidFill>
                  <a:schemeClr val="tx1"/>
                </a:solidFill>
              </a:rPr>
              <a:t> </a:t>
            </a:r>
            <a:r>
              <a:rPr lang="en-US" sz="3200" dirty="0">
                <a:solidFill>
                  <a:schemeClr val="tx1"/>
                </a:solidFill>
              </a:rPr>
              <a:t>Since you have in obedience to the truth purified your souls for a  sincere </a:t>
            </a:r>
            <a:r>
              <a:rPr lang="en-US" sz="3200" b="1" u="sng" dirty="0">
                <a:solidFill>
                  <a:srgbClr val="002060"/>
                </a:solidFill>
              </a:rPr>
              <a:t>love of the brethren</a:t>
            </a:r>
            <a:r>
              <a:rPr lang="en-US" sz="3200" dirty="0">
                <a:solidFill>
                  <a:schemeClr val="tx1"/>
                </a:solidFill>
              </a:rPr>
              <a:t>, fervently love</a:t>
            </a:r>
            <a:r>
              <a:rPr lang="en-US" sz="3200" dirty="0">
                <a:solidFill>
                  <a:srgbClr val="002060"/>
                </a:solidFill>
              </a:rPr>
              <a:t> </a:t>
            </a:r>
            <a:r>
              <a:rPr lang="en-US" sz="3200" dirty="0">
                <a:solidFill>
                  <a:schemeClr val="tx1"/>
                </a:solidFill>
              </a:rPr>
              <a:t>one another from the heart</a:t>
            </a:r>
          </a:p>
        </p:txBody>
      </p:sp>
      <p:sp>
        <p:nvSpPr>
          <p:cNvPr id="14" name="Rectangular Callout 13"/>
          <p:cNvSpPr/>
          <p:nvPr/>
        </p:nvSpPr>
        <p:spPr>
          <a:xfrm>
            <a:off x="47624" y="3761183"/>
            <a:ext cx="2566989" cy="544116"/>
          </a:xfrm>
          <a:prstGeom prst="wedgeRectCallout">
            <a:avLst>
              <a:gd name="adj1" fmla="val 24024"/>
              <a:gd name="adj2" fmla="val 192070"/>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400" b="1" i="1" dirty="0" err="1">
                <a:solidFill>
                  <a:schemeClr val="tx1"/>
                </a:solidFill>
              </a:rPr>
              <a:t>philadelphia</a:t>
            </a:r>
            <a:endParaRPr lang="en-US" sz="3400" dirty="0">
              <a:solidFill>
                <a:schemeClr val="tx1"/>
              </a:solidFill>
            </a:endParaRPr>
          </a:p>
        </p:txBody>
      </p:sp>
      <p:sp>
        <p:nvSpPr>
          <p:cNvPr id="12" name="Rounded Rectangle 11"/>
          <p:cNvSpPr/>
          <p:nvPr/>
        </p:nvSpPr>
        <p:spPr>
          <a:xfrm>
            <a:off x="152401" y="952500"/>
            <a:ext cx="3962399" cy="876300"/>
          </a:xfrm>
          <a:prstGeom prst="roundRect">
            <a:avLst/>
          </a:prstGeom>
          <a:solidFill>
            <a:srgbClr val="006C3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600" b="1" i="1" dirty="0"/>
              <a:t>Fervent </a:t>
            </a:r>
            <a:r>
              <a:rPr lang="en-US" sz="4600" b="1" dirty="0"/>
              <a:t>Love</a:t>
            </a:r>
            <a:endParaRPr lang="en-US" sz="4600" b="1" u="sng" dirty="0"/>
          </a:p>
        </p:txBody>
      </p:sp>
    </p:spTree>
    <p:extLst>
      <p:ext uri="{BB962C8B-B14F-4D97-AF65-F5344CB8AC3E}">
        <p14:creationId xmlns:p14="http://schemas.microsoft.com/office/powerpoint/2010/main" val="3135487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down)">
                                      <p:cBhvr>
                                        <p:cTn id="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5638800"/>
            <a:ext cx="12192000" cy="1219200"/>
          </a:xfrm>
          <a:prstGeom prst="rect">
            <a:avLst/>
          </a:prstGeom>
          <a:solidFill>
            <a:schemeClr val="accent6">
              <a:lumMod val="40000"/>
              <a:lumOff val="60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400" b="1" baseline="30000" dirty="0">
                <a:solidFill>
                  <a:schemeClr val="tx1"/>
                </a:solidFill>
              </a:rPr>
              <a:t>1 Peter 4:8 </a:t>
            </a:r>
            <a:r>
              <a:rPr lang="en-US" sz="3400" dirty="0">
                <a:solidFill>
                  <a:schemeClr val="tx1"/>
                </a:solidFill>
              </a:rPr>
              <a:t>Above all, keep fervent in your love for one another, because love covers a multitude of sins. </a:t>
            </a:r>
          </a:p>
        </p:txBody>
      </p:sp>
      <p:sp>
        <p:nvSpPr>
          <p:cNvPr id="10" name="Rectangle 9"/>
          <p:cNvSpPr/>
          <p:nvPr/>
        </p:nvSpPr>
        <p:spPr>
          <a:xfrm>
            <a:off x="152400" y="0"/>
            <a:ext cx="54102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dirty="0"/>
              <a:t>Love One Another</a:t>
            </a:r>
            <a:endParaRPr lang="en-US" sz="5400" b="1" i="1" dirty="0"/>
          </a:p>
        </p:txBody>
      </p:sp>
      <p:sp>
        <p:nvSpPr>
          <p:cNvPr id="6" name="Rectangle 5"/>
          <p:cNvSpPr/>
          <p:nvPr/>
        </p:nvSpPr>
        <p:spPr>
          <a:xfrm>
            <a:off x="5562600" y="0"/>
            <a:ext cx="868680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i="1" dirty="0"/>
              <a:t>Full Stretch</a:t>
            </a:r>
          </a:p>
        </p:txBody>
      </p:sp>
      <p:sp>
        <p:nvSpPr>
          <p:cNvPr id="8" name="Rectangle 7"/>
          <p:cNvSpPr/>
          <p:nvPr/>
        </p:nvSpPr>
        <p:spPr>
          <a:xfrm>
            <a:off x="-4765" y="4419599"/>
            <a:ext cx="12196763" cy="1143001"/>
          </a:xfrm>
          <a:prstGeom prst="rect">
            <a:avLst/>
          </a:prstGeom>
          <a:solidFill>
            <a:schemeClr val="accent6">
              <a:lumMod val="40000"/>
              <a:lumOff val="60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a:t>
            </a:r>
            <a:r>
              <a:rPr lang="en-US" sz="3200" b="1" dirty="0">
                <a:solidFill>
                  <a:schemeClr val="tx1"/>
                </a:solidFill>
              </a:rPr>
              <a:t> </a:t>
            </a:r>
            <a:r>
              <a:rPr lang="en-US" sz="3200" b="1" baseline="30000" dirty="0">
                <a:solidFill>
                  <a:schemeClr val="tx1"/>
                </a:solidFill>
              </a:rPr>
              <a:t>1:22</a:t>
            </a:r>
            <a:r>
              <a:rPr lang="en-US" sz="3200" baseline="30000" dirty="0">
                <a:solidFill>
                  <a:schemeClr val="tx1"/>
                </a:solidFill>
              </a:rPr>
              <a:t> </a:t>
            </a:r>
            <a:r>
              <a:rPr lang="en-US" sz="3200" dirty="0">
                <a:solidFill>
                  <a:schemeClr val="tx1"/>
                </a:solidFill>
              </a:rPr>
              <a:t>Since you have in obedience to the truth purified your souls for a  sincere </a:t>
            </a:r>
            <a:r>
              <a:rPr lang="en-US" sz="3200" b="1" u="sng" dirty="0">
                <a:solidFill>
                  <a:srgbClr val="002060"/>
                </a:solidFill>
              </a:rPr>
              <a:t>love of the brethren</a:t>
            </a:r>
            <a:r>
              <a:rPr lang="en-US" sz="3200" dirty="0">
                <a:solidFill>
                  <a:schemeClr val="tx1"/>
                </a:solidFill>
              </a:rPr>
              <a:t>, fervently love</a:t>
            </a:r>
            <a:r>
              <a:rPr lang="en-US" sz="3200" dirty="0">
                <a:solidFill>
                  <a:srgbClr val="002060"/>
                </a:solidFill>
              </a:rPr>
              <a:t> </a:t>
            </a:r>
            <a:r>
              <a:rPr lang="en-US" sz="3200" dirty="0">
                <a:solidFill>
                  <a:schemeClr val="tx1"/>
                </a:solidFill>
              </a:rPr>
              <a:t>one another from the heart</a:t>
            </a:r>
          </a:p>
        </p:txBody>
      </p:sp>
      <p:sp>
        <p:nvSpPr>
          <p:cNvPr id="14" name="Rectangular Callout 13"/>
          <p:cNvSpPr/>
          <p:nvPr/>
        </p:nvSpPr>
        <p:spPr>
          <a:xfrm>
            <a:off x="47624" y="3761183"/>
            <a:ext cx="2566989" cy="544116"/>
          </a:xfrm>
          <a:prstGeom prst="wedgeRectCallout">
            <a:avLst>
              <a:gd name="adj1" fmla="val 24024"/>
              <a:gd name="adj2" fmla="val 192070"/>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400" b="1" i="1" dirty="0" err="1">
                <a:solidFill>
                  <a:schemeClr val="tx1"/>
                </a:solidFill>
              </a:rPr>
              <a:t>philadelphia</a:t>
            </a:r>
            <a:endParaRPr lang="en-US" sz="3400" dirty="0">
              <a:solidFill>
                <a:schemeClr val="tx1"/>
              </a:solidFill>
            </a:endParaRPr>
          </a:p>
        </p:txBody>
      </p:sp>
      <p:sp>
        <p:nvSpPr>
          <p:cNvPr id="11" name="Rounded Rectangle 10"/>
          <p:cNvSpPr/>
          <p:nvPr/>
        </p:nvSpPr>
        <p:spPr>
          <a:xfrm>
            <a:off x="152401" y="952500"/>
            <a:ext cx="3962399" cy="876300"/>
          </a:xfrm>
          <a:prstGeom prst="roundRect">
            <a:avLst/>
          </a:prstGeom>
          <a:solidFill>
            <a:srgbClr val="006C3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600" b="1" i="1" dirty="0"/>
              <a:t>Brotherly </a:t>
            </a:r>
            <a:r>
              <a:rPr lang="en-US" sz="4600" b="1" dirty="0"/>
              <a:t>Love</a:t>
            </a:r>
            <a:endParaRPr lang="en-US" sz="4600" b="1" u="sng" dirty="0"/>
          </a:p>
        </p:txBody>
      </p:sp>
      <p:sp>
        <p:nvSpPr>
          <p:cNvPr id="15" name="Rounded Rectangle 14"/>
          <p:cNvSpPr/>
          <p:nvPr/>
        </p:nvSpPr>
        <p:spPr>
          <a:xfrm>
            <a:off x="609600" y="1752600"/>
            <a:ext cx="4120754" cy="707571"/>
          </a:xfrm>
          <a:prstGeom prst="roundRect">
            <a:avLst/>
          </a:prstGeom>
          <a:solidFill>
            <a:srgbClr val="006C3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3600" b="1" dirty="0"/>
              <a:t>rooted in </a:t>
            </a:r>
            <a:r>
              <a:rPr lang="en-US" sz="3600" b="1" i="1" dirty="0"/>
              <a:t>belonging</a:t>
            </a:r>
            <a:endParaRPr lang="en-US" sz="3600" b="1" u="sng" dirty="0"/>
          </a:p>
        </p:txBody>
      </p:sp>
    </p:spTree>
    <p:extLst>
      <p:ext uri="{BB962C8B-B14F-4D97-AF65-F5344CB8AC3E}">
        <p14:creationId xmlns:p14="http://schemas.microsoft.com/office/powerpoint/2010/main" val="9301495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ular Callout 12">
            <a:extLst>
              <a:ext uri="{FF2B5EF4-FFF2-40B4-BE49-F238E27FC236}">
                <a16:creationId xmlns:a16="http://schemas.microsoft.com/office/drawing/2014/main" xmlns="" id="{1ED874F3-B5B8-4986-B520-3A6F98416F7B}"/>
              </a:ext>
            </a:extLst>
          </p:cNvPr>
          <p:cNvSpPr/>
          <p:nvPr/>
        </p:nvSpPr>
        <p:spPr>
          <a:xfrm>
            <a:off x="0" y="5181600"/>
            <a:ext cx="12192000" cy="762001"/>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5400" b="1" i="1" dirty="0"/>
              <a:t>What if we do everything right… and still face persecution? </a:t>
            </a:r>
            <a:endParaRPr lang="en-US" sz="5400" b="1" i="1" u="sng" dirty="0"/>
          </a:p>
        </p:txBody>
      </p:sp>
      <p:sp>
        <p:nvSpPr>
          <p:cNvPr id="2" name="Rectangle 1">
            <a:extLst>
              <a:ext uri="{FF2B5EF4-FFF2-40B4-BE49-F238E27FC236}">
                <a16:creationId xmlns:a16="http://schemas.microsoft.com/office/drawing/2014/main" xmlns="" id="{A3F48659-1BD9-6084-A07C-D8F513A691C4}"/>
              </a:ext>
            </a:extLst>
          </p:cNvPr>
          <p:cNvSpPr/>
          <p:nvPr/>
        </p:nvSpPr>
        <p:spPr>
          <a:xfrm>
            <a:off x="762000" y="701675"/>
            <a:ext cx="76962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800" b="1" dirty="0"/>
              <a:t>1 Peter 4:7-11 </a:t>
            </a:r>
          </a:p>
        </p:txBody>
      </p:sp>
    </p:spTree>
    <p:extLst>
      <p:ext uri="{BB962C8B-B14F-4D97-AF65-F5344CB8AC3E}">
        <p14:creationId xmlns:p14="http://schemas.microsoft.com/office/powerpoint/2010/main" val="17518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52400" y="0"/>
            <a:ext cx="54102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dirty="0"/>
              <a:t>Love One Another</a:t>
            </a:r>
            <a:endParaRPr lang="en-US" sz="5400" b="1" i="1" dirty="0"/>
          </a:p>
        </p:txBody>
      </p:sp>
      <p:sp>
        <p:nvSpPr>
          <p:cNvPr id="7" name="Rectangle 6"/>
          <p:cNvSpPr/>
          <p:nvPr/>
        </p:nvSpPr>
        <p:spPr>
          <a:xfrm>
            <a:off x="0" y="5638800"/>
            <a:ext cx="12192000" cy="1219200"/>
          </a:xfrm>
          <a:prstGeom prst="rect">
            <a:avLst/>
          </a:prstGeom>
          <a:solidFill>
            <a:schemeClr val="accent6">
              <a:lumMod val="40000"/>
              <a:lumOff val="60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400" b="1" baseline="30000" dirty="0">
                <a:solidFill>
                  <a:schemeClr val="tx1"/>
                </a:solidFill>
              </a:rPr>
              <a:t>1 Peter 4:8 </a:t>
            </a:r>
            <a:r>
              <a:rPr lang="en-US" sz="3400" dirty="0">
                <a:solidFill>
                  <a:schemeClr val="tx1"/>
                </a:solidFill>
              </a:rPr>
              <a:t>Above all, keep fervent in your love for one another, because love covers a multitude of sins. </a:t>
            </a:r>
          </a:p>
        </p:txBody>
      </p:sp>
      <p:sp>
        <p:nvSpPr>
          <p:cNvPr id="6" name="Rectangle 5"/>
          <p:cNvSpPr/>
          <p:nvPr/>
        </p:nvSpPr>
        <p:spPr>
          <a:xfrm>
            <a:off x="5562600" y="0"/>
            <a:ext cx="868680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i="1" dirty="0"/>
              <a:t>Full Stretch</a:t>
            </a:r>
          </a:p>
        </p:txBody>
      </p:sp>
      <p:sp>
        <p:nvSpPr>
          <p:cNvPr id="8" name="Rectangle 7"/>
          <p:cNvSpPr/>
          <p:nvPr/>
        </p:nvSpPr>
        <p:spPr>
          <a:xfrm>
            <a:off x="-4765" y="4419599"/>
            <a:ext cx="12196763" cy="1143001"/>
          </a:xfrm>
          <a:prstGeom prst="rect">
            <a:avLst/>
          </a:prstGeom>
          <a:solidFill>
            <a:schemeClr val="accent6">
              <a:lumMod val="40000"/>
              <a:lumOff val="60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a:t>
            </a:r>
            <a:r>
              <a:rPr lang="en-US" sz="3200" b="1" dirty="0">
                <a:solidFill>
                  <a:schemeClr val="tx1"/>
                </a:solidFill>
              </a:rPr>
              <a:t> </a:t>
            </a:r>
            <a:r>
              <a:rPr lang="en-US" sz="3200" b="1" baseline="30000" dirty="0">
                <a:solidFill>
                  <a:schemeClr val="tx1"/>
                </a:solidFill>
              </a:rPr>
              <a:t>1:22</a:t>
            </a:r>
            <a:r>
              <a:rPr lang="en-US" sz="3200" baseline="30000" dirty="0">
                <a:solidFill>
                  <a:schemeClr val="tx1"/>
                </a:solidFill>
              </a:rPr>
              <a:t> </a:t>
            </a:r>
            <a:r>
              <a:rPr lang="en-US" sz="3200" dirty="0">
                <a:solidFill>
                  <a:schemeClr val="tx1"/>
                </a:solidFill>
              </a:rPr>
              <a:t>Since you have in obedience to the truth purified your souls for a  sincere </a:t>
            </a:r>
            <a:r>
              <a:rPr lang="en-US" sz="3200" b="1" u="sng" dirty="0">
                <a:solidFill>
                  <a:srgbClr val="002060"/>
                </a:solidFill>
              </a:rPr>
              <a:t>love of the brethren</a:t>
            </a:r>
            <a:r>
              <a:rPr lang="en-US" sz="3200" dirty="0">
                <a:solidFill>
                  <a:schemeClr val="tx1"/>
                </a:solidFill>
              </a:rPr>
              <a:t>, fervently love</a:t>
            </a:r>
            <a:r>
              <a:rPr lang="en-US" sz="3200" dirty="0">
                <a:solidFill>
                  <a:srgbClr val="002060"/>
                </a:solidFill>
              </a:rPr>
              <a:t> </a:t>
            </a:r>
            <a:r>
              <a:rPr lang="en-US" sz="3200" dirty="0">
                <a:solidFill>
                  <a:schemeClr val="tx1"/>
                </a:solidFill>
              </a:rPr>
              <a:t>one another from the heart</a:t>
            </a:r>
          </a:p>
        </p:txBody>
      </p:sp>
      <p:sp>
        <p:nvSpPr>
          <p:cNvPr id="11" name="Rounded Rectangle 10"/>
          <p:cNvSpPr/>
          <p:nvPr/>
        </p:nvSpPr>
        <p:spPr>
          <a:xfrm>
            <a:off x="152401" y="952500"/>
            <a:ext cx="3962399" cy="876300"/>
          </a:xfrm>
          <a:prstGeom prst="roundRect">
            <a:avLst/>
          </a:prstGeom>
          <a:solidFill>
            <a:srgbClr val="006C3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600" b="1" i="1" dirty="0"/>
              <a:t>Brotherly </a:t>
            </a:r>
            <a:r>
              <a:rPr lang="en-US" sz="4600" b="1" dirty="0"/>
              <a:t>Love</a:t>
            </a:r>
            <a:endParaRPr lang="en-US" sz="4600" b="1" u="sng" dirty="0"/>
          </a:p>
        </p:txBody>
      </p:sp>
      <p:sp>
        <p:nvSpPr>
          <p:cNvPr id="13" name="Rounded Rectangle 12"/>
          <p:cNvSpPr/>
          <p:nvPr/>
        </p:nvSpPr>
        <p:spPr>
          <a:xfrm>
            <a:off x="609600" y="1752600"/>
            <a:ext cx="4120754" cy="707571"/>
          </a:xfrm>
          <a:prstGeom prst="roundRect">
            <a:avLst/>
          </a:prstGeom>
          <a:solidFill>
            <a:srgbClr val="006C3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3600" b="1" dirty="0"/>
              <a:t>rooted in </a:t>
            </a:r>
            <a:r>
              <a:rPr lang="en-US" sz="3600" b="1" i="1" dirty="0"/>
              <a:t>belonging</a:t>
            </a:r>
            <a:endParaRPr lang="en-US" sz="3600" b="1" u="sng" dirty="0"/>
          </a:p>
        </p:txBody>
      </p:sp>
      <p:sp>
        <p:nvSpPr>
          <p:cNvPr id="14" name="Rounded Rectangular Callout 13"/>
          <p:cNvSpPr/>
          <p:nvPr/>
        </p:nvSpPr>
        <p:spPr>
          <a:xfrm>
            <a:off x="5064833" y="1128117"/>
            <a:ext cx="6781800" cy="1248966"/>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t>The Christian life is something we </a:t>
            </a:r>
            <a:r>
              <a:rPr lang="en-US" sz="4000" b="1" dirty="0" smtClean="0"/>
              <a:t>do </a:t>
            </a:r>
            <a:r>
              <a:rPr lang="en-US" sz="4000" b="1" i="1" dirty="0"/>
              <a:t>together</a:t>
            </a:r>
            <a:endParaRPr lang="en-US" sz="4000" b="1" i="1" u="sng" dirty="0"/>
          </a:p>
        </p:txBody>
      </p:sp>
    </p:spTree>
    <p:extLst>
      <p:ext uri="{BB962C8B-B14F-4D97-AF65-F5344CB8AC3E}">
        <p14:creationId xmlns:p14="http://schemas.microsoft.com/office/powerpoint/2010/main" val="41991086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52400" y="0"/>
            <a:ext cx="54102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dirty="0"/>
              <a:t>Love One Another</a:t>
            </a:r>
            <a:endParaRPr lang="en-US" sz="5400" b="1" i="1" dirty="0"/>
          </a:p>
        </p:txBody>
      </p:sp>
      <p:sp>
        <p:nvSpPr>
          <p:cNvPr id="7" name="Rectangle 6"/>
          <p:cNvSpPr/>
          <p:nvPr/>
        </p:nvSpPr>
        <p:spPr>
          <a:xfrm>
            <a:off x="0" y="5638800"/>
            <a:ext cx="12192000" cy="1219200"/>
          </a:xfrm>
          <a:prstGeom prst="rect">
            <a:avLst/>
          </a:prstGeom>
          <a:solidFill>
            <a:schemeClr val="accent6">
              <a:lumMod val="40000"/>
              <a:lumOff val="60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400" b="1" baseline="30000" dirty="0">
                <a:solidFill>
                  <a:schemeClr val="tx1"/>
                </a:solidFill>
              </a:rPr>
              <a:t>1 Peter 4:8 </a:t>
            </a:r>
            <a:r>
              <a:rPr lang="en-US" sz="3400" dirty="0">
                <a:solidFill>
                  <a:schemeClr val="tx1"/>
                </a:solidFill>
              </a:rPr>
              <a:t>Above all, keep fervent in your love for one another, because love covers a multitude of sins. </a:t>
            </a:r>
          </a:p>
        </p:txBody>
      </p:sp>
      <p:sp>
        <p:nvSpPr>
          <p:cNvPr id="6" name="Rectangle 5"/>
          <p:cNvSpPr/>
          <p:nvPr/>
        </p:nvSpPr>
        <p:spPr>
          <a:xfrm>
            <a:off x="5562600" y="0"/>
            <a:ext cx="868680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i="1" dirty="0"/>
              <a:t>Full Stretch</a:t>
            </a:r>
          </a:p>
        </p:txBody>
      </p:sp>
      <p:sp>
        <p:nvSpPr>
          <p:cNvPr id="8" name="Rectangle 7"/>
          <p:cNvSpPr/>
          <p:nvPr/>
        </p:nvSpPr>
        <p:spPr>
          <a:xfrm>
            <a:off x="-4765" y="4419599"/>
            <a:ext cx="12196763" cy="1143001"/>
          </a:xfrm>
          <a:prstGeom prst="rect">
            <a:avLst/>
          </a:prstGeom>
          <a:solidFill>
            <a:schemeClr val="accent6">
              <a:lumMod val="40000"/>
              <a:lumOff val="60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a:t>
            </a:r>
            <a:r>
              <a:rPr lang="en-US" sz="3200" b="1" dirty="0">
                <a:solidFill>
                  <a:schemeClr val="tx1"/>
                </a:solidFill>
              </a:rPr>
              <a:t> </a:t>
            </a:r>
            <a:r>
              <a:rPr lang="en-US" sz="3200" b="1" baseline="30000" dirty="0">
                <a:solidFill>
                  <a:schemeClr val="tx1"/>
                </a:solidFill>
              </a:rPr>
              <a:t>1:22</a:t>
            </a:r>
            <a:r>
              <a:rPr lang="en-US" sz="3200" baseline="30000" dirty="0">
                <a:solidFill>
                  <a:schemeClr val="tx1"/>
                </a:solidFill>
              </a:rPr>
              <a:t> </a:t>
            </a:r>
            <a:r>
              <a:rPr lang="en-US" sz="3200" dirty="0">
                <a:solidFill>
                  <a:schemeClr val="tx1"/>
                </a:solidFill>
              </a:rPr>
              <a:t>Since you have in obedience to the truth purified your souls for a  sincere </a:t>
            </a:r>
            <a:r>
              <a:rPr lang="en-US" sz="3200" b="1" u="sng" dirty="0">
                <a:solidFill>
                  <a:srgbClr val="002060"/>
                </a:solidFill>
              </a:rPr>
              <a:t>love of the brethren</a:t>
            </a:r>
            <a:r>
              <a:rPr lang="en-US" sz="3200" dirty="0">
                <a:solidFill>
                  <a:schemeClr val="tx1"/>
                </a:solidFill>
              </a:rPr>
              <a:t>, fervently love</a:t>
            </a:r>
            <a:r>
              <a:rPr lang="en-US" sz="3200" dirty="0">
                <a:solidFill>
                  <a:srgbClr val="002060"/>
                </a:solidFill>
              </a:rPr>
              <a:t> </a:t>
            </a:r>
            <a:r>
              <a:rPr lang="en-US" sz="3200" dirty="0">
                <a:solidFill>
                  <a:schemeClr val="tx1"/>
                </a:solidFill>
              </a:rPr>
              <a:t>one another from the heart</a:t>
            </a:r>
          </a:p>
        </p:txBody>
      </p:sp>
      <p:sp>
        <p:nvSpPr>
          <p:cNvPr id="11" name="Rounded Rectangular Callout 10"/>
          <p:cNvSpPr/>
          <p:nvPr/>
        </p:nvSpPr>
        <p:spPr>
          <a:xfrm>
            <a:off x="5546271" y="1124378"/>
            <a:ext cx="6057895" cy="1408843"/>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t>Our culture is doing less and less together</a:t>
            </a:r>
            <a:endParaRPr lang="en-US" sz="4000" b="1" i="1" u="sng" dirty="0"/>
          </a:p>
        </p:txBody>
      </p:sp>
      <p:sp>
        <p:nvSpPr>
          <p:cNvPr id="9" name="Rounded Rectangle 8"/>
          <p:cNvSpPr/>
          <p:nvPr/>
        </p:nvSpPr>
        <p:spPr>
          <a:xfrm>
            <a:off x="152401" y="952500"/>
            <a:ext cx="3962399" cy="876300"/>
          </a:xfrm>
          <a:prstGeom prst="roundRect">
            <a:avLst/>
          </a:prstGeom>
          <a:solidFill>
            <a:srgbClr val="006C3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600" b="1" i="1" dirty="0"/>
              <a:t>Brotherly </a:t>
            </a:r>
            <a:r>
              <a:rPr lang="en-US" sz="4600" b="1" dirty="0"/>
              <a:t>Love</a:t>
            </a:r>
            <a:endParaRPr lang="en-US" sz="4600" b="1" u="sng" dirty="0"/>
          </a:p>
        </p:txBody>
      </p:sp>
      <p:sp>
        <p:nvSpPr>
          <p:cNvPr id="13" name="Rounded Rectangle 12"/>
          <p:cNvSpPr/>
          <p:nvPr/>
        </p:nvSpPr>
        <p:spPr>
          <a:xfrm>
            <a:off x="609600" y="1752600"/>
            <a:ext cx="4120754" cy="707571"/>
          </a:xfrm>
          <a:prstGeom prst="roundRect">
            <a:avLst/>
          </a:prstGeom>
          <a:solidFill>
            <a:srgbClr val="006C3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3600" b="1" dirty="0"/>
              <a:t>rooted in </a:t>
            </a:r>
            <a:r>
              <a:rPr lang="en-US" sz="3600" b="1" i="1" dirty="0"/>
              <a:t>belonging</a:t>
            </a:r>
            <a:endParaRPr lang="en-US" sz="3600" b="1" u="sng" dirty="0"/>
          </a:p>
        </p:txBody>
      </p:sp>
    </p:spTree>
    <p:extLst>
      <p:ext uri="{BB962C8B-B14F-4D97-AF65-F5344CB8AC3E}">
        <p14:creationId xmlns:p14="http://schemas.microsoft.com/office/powerpoint/2010/main" val="2131589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5" name="Rectangle 4"/>
          <p:cNvSpPr/>
          <p:nvPr/>
        </p:nvSpPr>
        <p:spPr>
          <a:xfrm>
            <a:off x="304800" y="1219200"/>
            <a:ext cx="11353800" cy="2971800"/>
          </a:xfrm>
          <a:prstGeom prst="rect">
            <a:avLst/>
          </a:prstGeom>
          <a:solidFill>
            <a:schemeClr val="tx1">
              <a:alpha val="68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600" dirty="0"/>
              <a:t>“The study, published by the global health service company Cigna, found that 46 percent of U.S. adults report sometimes or always feeling lonely and 47 percent report feeling left out. Cigna calls those "epidemic levels.”</a:t>
            </a:r>
            <a:endParaRPr lang="en-US" dirty="0">
              <a:solidFill>
                <a:schemeClr val="bg1"/>
              </a:solidFill>
            </a:endParaRPr>
          </a:p>
        </p:txBody>
      </p:sp>
    </p:spTree>
    <p:extLst>
      <p:ext uri="{BB962C8B-B14F-4D97-AF65-F5344CB8AC3E}">
        <p14:creationId xmlns:p14="http://schemas.microsoft.com/office/powerpoint/2010/main" val="147608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5" name="Rectangle 4"/>
          <p:cNvSpPr/>
          <p:nvPr/>
        </p:nvSpPr>
        <p:spPr>
          <a:xfrm>
            <a:off x="381000" y="1219200"/>
            <a:ext cx="11353800" cy="2971800"/>
          </a:xfrm>
          <a:prstGeom prst="rect">
            <a:avLst/>
          </a:prstGeom>
          <a:solidFill>
            <a:schemeClr val="tx1">
              <a:alpha val="68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600" dirty="0"/>
              <a:t>“What's more, only around half of Americans say they have meaningful in-person social interactions on a daily basis, such as having an extended conversation with a friend or spending time with family members.”</a:t>
            </a:r>
          </a:p>
          <a:p>
            <a:r>
              <a:rPr lang="en-US" dirty="0"/>
              <a:t/>
            </a:r>
            <a:br>
              <a:rPr lang="en-US" dirty="0"/>
            </a:br>
            <a:endParaRPr lang="en-US" dirty="0">
              <a:solidFill>
                <a:schemeClr val="bg1"/>
              </a:solidFill>
            </a:endParaRPr>
          </a:p>
        </p:txBody>
      </p:sp>
    </p:spTree>
    <p:extLst>
      <p:ext uri="{BB962C8B-B14F-4D97-AF65-F5344CB8AC3E}">
        <p14:creationId xmlns:p14="http://schemas.microsoft.com/office/powerpoint/2010/main" val="24308189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5" name="Rectangle 4"/>
          <p:cNvSpPr/>
          <p:nvPr/>
        </p:nvSpPr>
        <p:spPr>
          <a:xfrm>
            <a:off x="381000" y="1219200"/>
            <a:ext cx="11353800" cy="2971800"/>
          </a:xfrm>
          <a:prstGeom prst="rect">
            <a:avLst/>
          </a:prstGeom>
          <a:solidFill>
            <a:schemeClr val="tx1">
              <a:alpha val="68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600" dirty="0"/>
              <a:t>“Surprisingly, the study found loneliness affects younger Americans more than the elderly. </a:t>
            </a:r>
          </a:p>
          <a:p>
            <a:r>
              <a:rPr lang="en-US" sz="3600" dirty="0"/>
              <a:t>Generation Z, or those between the ages of 18 and 22, were the loneliest generation, with a "loneliness score" of 48.3.” </a:t>
            </a:r>
            <a:r>
              <a:rPr lang="en-US" dirty="0"/>
              <a:t/>
            </a:r>
            <a:br>
              <a:rPr lang="en-US" dirty="0"/>
            </a:br>
            <a:endParaRPr lang="en-US" dirty="0">
              <a:solidFill>
                <a:schemeClr val="bg1"/>
              </a:solidFill>
            </a:endParaRPr>
          </a:p>
        </p:txBody>
      </p:sp>
    </p:spTree>
    <p:extLst>
      <p:ext uri="{BB962C8B-B14F-4D97-AF65-F5344CB8AC3E}">
        <p14:creationId xmlns:p14="http://schemas.microsoft.com/office/powerpoint/2010/main" val="28265081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5" name="Rectangle 4"/>
          <p:cNvSpPr/>
          <p:nvPr/>
        </p:nvSpPr>
        <p:spPr>
          <a:xfrm>
            <a:off x="381000" y="1219200"/>
            <a:ext cx="11353800" cy="2971800"/>
          </a:xfrm>
          <a:prstGeom prst="rect">
            <a:avLst/>
          </a:prstGeom>
          <a:solidFill>
            <a:schemeClr val="tx1">
              <a:alpha val="68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600" dirty="0"/>
              <a:t>“Millennials (ages 23 to 37) were close behind with a score of 45.3, followed by Generation X (ages 38 to 51) with a loneliness score of 45.1. The so-called Greatest Generation, those age 72 or over, ranked as the least lonely, with a score of 38.6.”</a:t>
            </a:r>
          </a:p>
          <a:p>
            <a:r>
              <a:rPr lang="en-US" dirty="0"/>
              <a:t/>
            </a:r>
            <a:br>
              <a:rPr lang="en-US" dirty="0"/>
            </a:br>
            <a:endParaRPr lang="en-US" dirty="0">
              <a:solidFill>
                <a:schemeClr val="bg1"/>
              </a:solidFill>
            </a:endParaRPr>
          </a:p>
        </p:txBody>
      </p:sp>
      <p:sp>
        <p:nvSpPr>
          <p:cNvPr id="6" name="Rectangle 5"/>
          <p:cNvSpPr/>
          <p:nvPr/>
        </p:nvSpPr>
        <p:spPr>
          <a:xfrm>
            <a:off x="2650454" y="3595232"/>
            <a:ext cx="9160546" cy="2653167"/>
          </a:xfrm>
          <a:prstGeom prst="rect">
            <a:avLst/>
          </a:prstGeom>
          <a:solidFill>
            <a:schemeClr val="accent6">
              <a:lumMod val="50000"/>
              <a:alpha val="96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4000" b="1" dirty="0">
                <a:solidFill>
                  <a:schemeClr val="bg1"/>
                </a:solidFill>
              </a:rPr>
              <a:t>2019 </a:t>
            </a:r>
            <a:r>
              <a:rPr lang="en-US" sz="4000" b="1" dirty="0" err="1">
                <a:solidFill>
                  <a:schemeClr val="bg1"/>
                </a:solidFill>
              </a:rPr>
              <a:t>YouGov</a:t>
            </a:r>
            <a:r>
              <a:rPr lang="en-US" sz="4000" b="1" dirty="0">
                <a:solidFill>
                  <a:schemeClr val="bg1"/>
                </a:solidFill>
              </a:rPr>
              <a:t> study: </a:t>
            </a:r>
          </a:p>
          <a:p>
            <a:r>
              <a:rPr lang="en-US" sz="4000" b="1" dirty="0">
                <a:solidFill>
                  <a:schemeClr val="bg1"/>
                </a:solidFill>
              </a:rPr>
              <a:t>27% of millennials have no close friends</a:t>
            </a:r>
          </a:p>
        </p:txBody>
      </p:sp>
    </p:spTree>
    <p:extLst>
      <p:ext uri="{BB962C8B-B14F-4D97-AF65-F5344CB8AC3E}">
        <p14:creationId xmlns:p14="http://schemas.microsoft.com/office/powerpoint/2010/main" val="1175015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5" name="Rectangle 4"/>
          <p:cNvSpPr/>
          <p:nvPr/>
        </p:nvSpPr>
        <p:spPr>
          <a:xfrm>
            <a:off x="381000" y="1219200"/>
            <a:ext cx="11353800" cy="2971800"/>
          </a:xfrm>
          <a:prstGeom prst="rect">
            <a:avLst/>
          </a:prstGeom>
          <a:solidFill>
            <a:schemeClr val="tx1">
              <a:alpha val="68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600" dirty="0"/>
              <a:t>“Millennials (ages 23 to 37) were close behind with a score of 45.3, followed by Generation X (ages 38 to 51) with a loneliness score of 45.1. The so-called Greatest Generation, those age 72 or over, ranked as the least lonely, with a score of 38.6.”</a:t>
            </a:r>
          </a:p>
          <a:p>
            <a:r>
              <a:rPr lang="en-US" dirty="0"/>
              <a:t/>
            </a:r>
            <a:br>
              <a:rPr lang="en-US" dirty="0"/>
            </a:br>
            <a:endParaRPr lang="en-US" dirty="0">
              <a:solidFill>
                <a:schemeClr val="bg1"/>
              </a:solidFill>
            </a:endParaRPr>
          </a:p>
        </p:txBody>
      </p:sp>
      <p:sp>
        <p:nvSpPr>
          <p:cNvPr id="6" name="Rectangle 5"/>
          <p:cNvSpPr/>
          <p:nvPr/>
        </p:nvSpPr>
        <p:spPr>
          <a:xfrm>
            <a:off x="2650454" y="3595232"/>
            <a:ext cx="9160546" cy="2653167"/>
          </a:xfrm>
          <a:prstGeom prst="rect">
            <a:avLst/>
          </a:prstGeom>
          <a:solidFill>
            <a:schemeClr val="accent6">
              <a:lumMod val="50000"/>
              <a:alpha val="96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4000" b="1" dirty="0">
                <a:solidFill>
                  <a:schemeClr val="bg1"/>
                </a:solidFill>
              </a:rPr>
              <a:t>2019 </a:t>
            </a:r>
            <a:r>
              <a:rPr lang="en-US" sz="4000" b="1" dirty="0" err="1">
                <a:solidFill>
                  <a:schemeClr val="bg1"/>
                </a:solidFill>
              </a:rPr>
              <a:t>YouGov</a:t>
            </a:r>
            <a:r>
              <a:rPr lang="en-US" sz="4000" b="1" dirty="0">
                <a:solidFill>
                  <a:schemeClr val="bg1"/>
                </a:solidFill>
              </a:rPr>
              <a:t> study: </a:t>
            </a:r>
          </a:p>
          <a:p>
            <a:r>
              <a:rPr lang="en-US" sz="4000" b="1" dirty="0">
                <a:solidFill>
                  <a:schemeClr val="bg1"/>
                </a:solidFill>
              </a:rPr>
              <a:t>27% of millennials have no close friends</a:t>
            </a:r>
          </a:p>
          <a:p>
            <a:r>
              <a:rPr lang="en-US" sz="4000" b="1" dirty="0">
                <a:solidFill>
                  <a:schemeClr val="bg1"/>
                </a:solidFill>
              </a:rPr>
              <a:t>22% no friends at all</a:t>
            </a:r>
          </a:p>
          <a:p>
            <a:r>
              <a:rPr lang="en-US" sz="4000" b="1" dirty="0">
                <a:solidFill>
                  <a:schemeClr val="bg1"/>
                </a:solidFill>
              </a:rPr>
              <a:t>27% “don’t feel like I need friends.”</a:t>
            </a:r>
          </a:p>
        </p:txBody>
      </p:sp>
    </p:spTree>
    <p:extLst>
      <p:ext uri="{BB962C8B-B14F-4D97-AF65-F5344CB8AC3E}">
        <p14:creationId xmlns:p14="http://schemas.microsoft.com/office/powerpoint/2010/main" val="3474185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52400" y="0"/>
            <a:ext cx="54102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dirty="0"/>
              <a:t>Love One Another</a:t>
            </a:r>
            <a:endParaRPr lang="en-US" sz="5400" b="1" i="1" dirty="0"/>
          </a:p>
        </p:txBody>
      </p:sp>
      <p:sp>
        <p:nvSpPr>
          <p:cNvPr id="7" name="Rectangle 6"/>
          <p:cNvSpPr/>
          <p:nvPr/>
        </p:nvSpPr>
        <p:spPr>
          <a:xfrm>
            <a:off x="0" y="5638800"/>
            <a:ext cx="12192000" cy="1219200"/>
          </a:xfrm>
          <a:prstGeom prst="rect">
            <a:avLst/>
          </a:prstGeom>
          <a:solidFill>
            <a:schemeClr val="accent6">
              <a:lumMod val="40000"/>
              <a:lumOff val="60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400" b="1" baseline="30000" dirty="0">
                <a:solidFill>
                  <a:schemeClr val="tx1"/>
                </a:solidFill>
              </a:rPr>
              <a:t>1 Peter 4:8 </a:t>
            </a:r>
            <a:r>
              <a:rPr lang="en-US" sz="3400" dirty="0">
                <a:solidFill>
                  <a:schemeClr val="tx1"/>
                </a:solidFill>
              </a:rPr>
              <a:t>Above all, keep fervent in your love for one another, because love covers a multitude of sins. </a:t>
            </a:r>
          </a:p>
        </p:txBody>
      </p:sp>
      <p:sp>
        <p:nvSpPr>
          <p:cNvPr id="6" name="Rectangle 5"/>
          <p:cNvSpPr/>
          <p:nvPr/>
        </p:nvSpPr>
        <p:spPr>
          <a:xfrm>
            <a:off x="5562600" y="0"/>
            <a:ext cx="868680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i="1" dirty="0"/>
              <a:t>Full Stretch</a:t>
            </a:r>
          </a:p>
        </p:txBody>
      </p:sp>
      <p:sp>
        <p:nvSpPr>
          <p:cNvPr id="8" name="Rectangle 7"/>
          <p:cNvSpPr/>
          <p:nvPr/>
        </p:nvSpPr>
        <p:spPr>
          <a:xfrm>
            <a:off x="-4765" y="4419599"/>
            <a:ext cx="12196763" cy="1143001"/>
          </a:xfrm>
          <a:prstGeom prst="rect">
            <a:avLst/>
          </a:prstGeom>
          <a:solidFill>
            <a:schemeClr val="accent6">
              <a:lumMod val="40000"/>
              <a:lumOff val="60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a:t>
            </a:r>
            <a:r>
              <a:rPr lang="en-US" sz="3200" b="1" dirty="0">
                <a:solidFill>
                  <a:schemeClr val="tx1"/>
                </a:solidFill>
              </a:rPr>
              <a:t> </a:t>
            </a:r>
            <a:r>
              <a:rPr lang="en-US" sz="3200" b="1" baseline="30000" dirty="0">
                <a:solidFill>
                  <a:schemeClr val="tx1"/>
                </a:solidFill>
              </a:rPr>
              <a:t>1:22</a:t>
            </a:r>
            <a:r>
              <a:rPr lang="en-US" sz="3200" baseline="30000" dirty="0">
                <a:solidFill>
                  <a:schemeClr val="tx1"/>
                </a:solidFill>
              </a:rPr>
              <a:t> </a:t>
            </a:r>
            <a:r>
              <a:rPr lang="en-US" sz="3200" dirty="0">
                <a:solidFill>
                  <a:schemeClr val="tx1"/>
                </a:solidFill>
              </a:rPr>
              <a:t>Since you have in obedience to the truth purified your souls for a  sincere </a:t>
            </a:r>
            <a:r>
              <a:rPr lang="en-US" sz="3200" b="1" u="sng" dirty="0">
                <a:solidFill>
                  <a:srgbClr val="002060"/>
                </a:solidFill>
              </a:rPr>
              <a:t>love of the brethren</a:t>
            </a:r>
            <a:r>
              <a:rPr lang="en-US" sz="3200" dirty="0">
                <a:solidFill>
                  <a:schemeClr val="tx1"/>
                </a:solidFill>
              </a:rPr>
              <a:t>, fervently love</a:t>
            </a:r>
            <a:r>
              <a:rPr lang="en-US" sz="3200" dirty="0">
                <a:solidFill>
                  <a:srgbClr val="002060"/>
                </a:solidFill>
              </a:rPr>
              <a:t> </a:t>
            </a:r>
            <a:r>
              <a:rPr lang="en-US" sz="3200" dirty="0">
                <a:solidFill>
                  <a:schemeClr val="tx1"/>
                </a:solidFill>
              </a:rPr>
              <a:t>one another from the heart</a:t>
            </a:r>
          </a:p>
        </p:txBody>
      </p:sp>
      <p:sp>
        <p:nvSpPr>
          <p:cNvPr id="9" name="Rounded Rectangle 8"/>
          <p:cNvSpPr/>
          <p:nvPr/>
        </p:nvSpPr>
        <p:spPr>
          <a:xfrm>
            <a:off x="152401" y="952500"/>
            <a:ext cx="3962399" cy="876300"/>
          </a:xfrm>
          <a:prstGeom prst="roundRect">
            <a:avLst/>
          </a:prstGeom>
          <a:solidFill>
            <a:srgbClr val="006C3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600" b="1" i="1" dirty="0"/>
              <a:t>Brotherly </a:t>
            </a:r>
            <a:r>
              <a:rPr lang="en-US" sz="4600" b="1" dirty="0"/>
              <a:t>Love</a:t>
            </a:r>
            <a:endParaRPr lang="en-US" sz="4600" b="1" u="sng" dirty="0"/>
          </a:p>
        </p:txBody>
      </p:sp>
      <p:sp>
        <p:nvSpPr>
          <p:cNvPr id="13" name="Rounded Rectangle 12"/>
          <p:cNvSpPr/>
          <p:nvPr/>
        </p:nvSpPr>
        <p:spPr>
          <a:xfrm>
            <a:off x="609600" y="1752600"/>
            <a:ext cx="4120754" cy="707571"/>
          </a:xfrm>
          <a:prstGeom prst="roundRect">
            <a:avLst/>
          </a:prstGeom>
          <a:solidFill>
            <a:srgbClr val="006C3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3600" b="1" dirty="0"/>
              <a:t>rooted in </a:t>
            </a:r>
            <a:r>
              <a:rPr lang="en-US" sz="3600" b="1" i="1" dirty="0"/>
              <a:t>belonging</a:t>
            </a:r>
            <a:endParaRPr lang="en-US" sz="3600" b="1" u="sng" dirty="0"/>
          </a:p>
        </p:txBody>
      </p:sp>
      <p:sp>
        <p:nvSpPr>
          <p:cNvPr id="14" name="Rounded Rectangular Callout 13"/>
          <p:cNvSpPr/>
          <p:nvPr/>
        </p:nvSpPr>
        <p:spPr>
          <a:xfrm>
            <a:off x="5187553" y="1184375"/>
            <a:ext cx="6013847" cy="1336777"/>
          </a:xfrm>
          <a:prstGeom prst="wedgeRoundRectCallout">
            <a:avLst>
              <a:gd name="adj1" fmla="val 70813"/>
              <a:gd name="adj2" fmla="val 65350"/>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tx1"/>
                </a:solidFill>
              </a:rPr>
              <a:t>But I’m not lonely… I have 500 friends on </a:t>
            </a:r>
            <a:r>
              <a:rPr lang="en-US" sz="4000" b="1" dirty="0" err="1">
                <a:solidFill>
                  <a:schemeClr val="tx1"/>
                </a:solidFill>
              </a:rPr>
              <a:t>facebook</a:t>
            </a:r>
            <a:r>
              <a:rPr lang="en-US" sz="4000" b="1" dirty="0">
                <a:solidFill>
                  <a:schemeClr val="tx1"/>
                </a:solidFill>
              </a:rPr>
              <a:t>!</a:t>
            </a:r>
          </a:p>
        </p:txBody>
      </p:sp>
    </p:spTree>
    <p:extLst>
      <p:ext uri="{BB962C8B-B14F-4D97-AF65-F5344CB8AC3E}">
        <p14:creationId xmlns:p14="http://schemas.microsoft.com/office/powerpoint/2010/main" val="1259916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right)">
                                      <p:cBhvr>
                                        <p:cTn id="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52400" y="0"/>
            <a:ext cx="54102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dirty="0"/>
              <a:t>Love One Another</a:t>
            </a:r>
            <a:endParaRPr lang="en-US" sz="5400" b="1" i="1" dirty="0"/>
          </a:p>
        </p:txBody>
      </p:sp>
      <p:sp>
        <p:nvSpPr>
          <p:cNvPr id="7" name="Rectangle 6"/>
          <p:cNvSpPr/>
          <p:nvPr/>
        </p:nvSpPr>
        <p:spPr>
          <a:xfrm>
            <a:off x="0" y="5638800"/>
            <a:ext cx="12192000" cy="1219200"/>
          </a:xfrm>
          <a:prstGeom prst="rect">
            <a:avLst/>
          </a:prstGeom>
          <a:solidFill>
            <a:schemeClr val="accent6">
              <a:lumMod val="40000"/>
              <a:lumOff val="60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400" b="1" baseline="30000" dirty="0">
                <a:solidFill>
                  <a:schemeClr val="tx1"/>
                </a:solidFill>
              </a:rPr>
              <a:t>1 Peter 4:8 </a:t>
            </a:r>
            <a:r>
              <a:rPr lang="en-US" sz="3400" dirty="0">
                <a:solidFill>
                  <a:schemeClr val="tx1"/>
                </a:solidFill>
              </a:rPr>
              <a:t>Above all, keep fervent in your love for one another, because love covers a multitude of sins. </a:t>
            </a:r>
          </a:p>
        </p:txBody>
      </p:sp>
      <p:sp>
        <p:nvSpPr>
          <p:cNvPr id="6" name="Rectangle 5"/>
          <p:cNvSpPr/>
          <p:nvPr/>
        </p:nvSpPr>
        <p:spPr>
          <a:xfrm>
            <a:off x="5562600" y="0"/>
            <a:ext cx="868680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i="1" dirty="0"/>
              <a:t>Full Stretch</a:t>
            </a:r>
          </a:p>
        </p:txBody>
      </p:sp>
      <p:sp>
        <p:nvSpPr>
          <p:cNvPr id="8" name="Rectangle 7"/>
          <p:cNvSpPr/>
          <p:nvPr/>
        </p:nvSpPr>
        <p:spPr>
          <a:xfrm>
            <a:off x="-4765" y="4419599"/>
            <a:ext cx="12196763" cy="1143001"/>
          </a:xfrm>
          <a:prstGeom prst="rect">
            <a:avLst/>
          </a:prstGeom>
          <a:solidFill>
            <a:schemeClr val="accent6">
              <a:lumMod val="40000"/>
              <a:lumOff val="60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a:t>
            </a:r>
            <a:r>
              <a:rPr lang="en-US" sz="3200" b="1" dirty="0">
                <a:solidFill>
                  <a:schemeClr val="tx1"/>
                </a:solidFill>
              </a:rPr>
              <a:t> </a:t>
            </a:r>
            <a:r>
              <a:rPr lang="en-US" sz="3200" b="1" baseline="30000" dirty="0">
                <a:solidFill>
                  <a:schemeClr val="tx1"/>
                </a:solidFill>
              </a:rPr>
              <a:t>1:22</a:t>
            </a:r>
            <a:r>
              <a:rPr lang="en-US" sz="3200" baseline="30000" dirty="0">
                <a:solidFill>
                  <a:schemeClr val="tx1"/>
                </a:solidFill>
              </a:rPr>
              <a:t> </a:t>
            </a:r>
            <a:r>
              <a:rPr lang="en-US" sz="3200" dirty="0">
                <a:solidFill>
                  <a:schemeClr val="tx1"/>
                </a:solidFill>
              </a:rPr>
              <a:t>Since you have in obedience to the truth purified your souls for a  </a:t>
            </a:r>
            <a:r>
              <a:rPr lang="en-US" sz="3200" b="1" u="sng" dirty="0">
                <a:solidFill>
                  <a:srgbClr val="002060"/>
                </a:solidFill>
              </a:rPr>
              <a:t>sincere love</a:t>
            </a:r>
            <a:r>
              <a:rPr lang="en-US" sz="3200" dirty="0">
                <a:solidFill>
                  <a:schemeClr val="tx1"/>
                </a:solidFill>
              </a:rPr>
              <a:t> of the brethren, fervently love</a:t>
            </a:r>
            <a:r>
              <a:rPr lang="en-US" sz="3200" dirty="0">
                <a:solidFill>
                  <a:srgbClr val="002060"/>
                </a:solidFill>
              </a:rPr>
              <a:t> </a:t>
            </a:r>
            <a:r>
              <a:rPr lang="en-US" sz="3200" dirty="0">
                <a:solidFill>
                  <a:schemeClr val="tx1"/>
                </a:solidFill>
              </a:rPr>
              <a:t>one another </a:t>
            </a:r>
            <a:r>
              <a:rPr lang="en-US" sz="3200" b="1" u="sng" dirty="0">
                <a:solidFill>
                  <a:srgbClr val="002060"/>
                </a:solidFill>
              </a:rPr>
              <a:t>from the heart</a:t>
            </a:r>
          </a:p>
        </p:txBody>
      </p:sp>
      <p:sp>
        <p:nvSpPr>
          <p:cNvPr id="13" name="Rectangular Callout 12"/>
          <p:cNvSpPr/>
          <p:nvPr/>
        </p:nvSpPr>
        <p:spPr>
          <a:xfrm>
            <a:off x="95248" y="3653602"/>
            <a:ext cx="6915152" cy="715566"/>
          </a:xfrm>
          <a:prstGeom prst="wedgeRectCallout">
            <a:avLst>
              <a:gd name="adj1" fmla="val -33099"/>
              <a:gd name="adj2" fmla="val 145838"/>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i="1" dirty="0" err="1">
                <a:solidFill>
                  <a:schemeClr val="tx1"/>
                </a:solidFill>
              </a:rPr>
              <a:t>Anupokritos</a:t>
            </a:r>
            <a:r>
              <a:rPr lang="en-US" sz="4000" b="1" i="1" dirty="0">
                <a:solidFill>
                  <a:schemeClr val="tx1"/>
                </a:solidFill>
              </a:rPr>
              <a:t> – </a:t>
            </a:r>
            <a:r>
              <a:rPr lang="en-US" sz="3600" b="1" i="1" dirty="0">
                <a:solidFill>
                  <a:schemeClr val="tx1"/>
                </a:solidFill>
              </a:rPr>
              <a:t>not like hypocrites </a:t>
            </a:r>
            <a:endParaRPr lang="en-US" sz="2400" i="1" dirty="0">
              <a:solidFill>
                <a:schemeClr val="tx1"/>
              </a:solidFill>
            </a:endParaRPr>
          </a:p>
        </p:txBody>
      </p:sp>
      <p:sp>
        <p:nvSpPr>
          <p:cNvPr id="11" name="Rounded Rectangle 10"/>
          <p:cNvSpPr/>
          <p:nvPr/>
        </p:nvSpPr>
        <p:spPr>
          <a:xfrm>
            <a:off x="152401" y="952500"/>
            <a:ext cx="3962399" cy="876300"/>
          </a:xfrm>
          <a:prstGeom prst="roundRect">
            <a:avLst/>
          </a:prstGeom>
          <a:solidFill>
            <a:srgbClr val="006C3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600" b="1" i="1" dirty="0"/>
              <a:t>Brotherly </a:t>
            </a:r>
            <a:r>
              <a:rPr lang="en-US" sz="4600" b="1" dirty="0"/>
              <a:t>Love</a:t>
            </a:r>
            <a:endParaRPr lang="en-US" sz="4600" b="1" u="sng" dirty="0"/>
          </a:p>
        </p:txBody>
      </p:sp>
      <p:sp>
        <p:nvSpPr>
          <p:cNvPr id="16" name="Rounded Rectangle 15"/>
          <p:cNvSpPr/>
          <p:nvPr/>
        </p:nvSpPr>
        <p:spPr>
          <a:xfrm>
            <a:off x="609600" y="1752600"/>
            <a:ext cx="4120754" cy="707571"/>
          </a:xfrm>
          <a:prstGeom prst="roundRect">
            <a:avLst/>
          </a:prstGeom>
          <a:solidFill>
            <a:srgbClr val="006C3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3600" b="1" dirty="0"/>
              <a:t>rooted in </a:t>
            </a:r>
            <a:r>
              <a:rPr lang="en-US" sz="3600" b="1" i="1" dirty="0"/>
              <a:t>belonging</a:t>
            </a:r>
            <a:endParaRPr lang="en-US" sz="3600" b="1" u="sng" dirty="0"/>
          </a:p>
        </p:txBody>
      </p:sp>
    </p:spTree>
    <p:extLst>
      <p:ext uri="{BB962C8B-B14F-4D97-AF65-F5344CB8AC3E}">
        <p14:creationId xmlns:p14="http://schemas.microsoft.com/office/powerpoint/2010/main" val="3129994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down)">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52400" y="0"/>
            <a:ext cx="54102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dirty="0"/>
              <a:t>Love One Another</a:t>
            </a:r>
            <a:endParaRPr lang="en-US" sz="5400" b="1" i="1" dirty="0"/>
          </a:p>
        </p:txBody>
      </p:sp>
      <p:sp>
        <p:nvSpPr>
          <p:cNvPr id="7" name="Rectangle 6"/>
          <p:cNvSpPr/>
          <p:nvPr/>
        </p:nvSpPr>
        <p:spPr>
          <a:xfrm>
            <a:off x="0" y="5638800"/>
            <a:ext cx="12192000" cy="1219200"/>
          </a:xfrm>
          <a:prstGeom prst="rect">
            <a:avLst/>
          </a:prstGeom>
          <a:solidFill>
            <a:schemeClr val="accent6">
              <a:lumMod val="40000"/>
              <a:lumOff val="60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400" b="1" baseline="30000" dirty="0">
                <a:solidFill>
                  <a:schemeClr val="tx1"/>
                </a:solidFill>
              </a:rPr>
              <a:t>1 Peter 4:8 </a:t>
            </a:r>
            <a:r>
              <a:rPr lang="en-US" sz="3400" dirty="0">
                <a:solidFill>
                  <a:schemeClr val="tx1"/>
                </a:solidFill>
              </a:rPr>
              <a:t>Above all, keep fervent in your love for one another, because love covers a multitude of sins. </a:t>
            </a:r>
          </a:p>
        </p:txBody>
      </p:sp>
      <p:sp>
        <p:nvSpPr>
          <p:cNvPr id="6" name="Rectangle 5"/>
          <p:cNvSpPr/>
          <p:nvPr/>
        </p:nvSpPr>
        <p:spPr>
          <a:xfrm>
            <a:off x="5562600" y="0"/>
            <a:ext cx="868680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i="1" dirty="0"/>
              <a:t>Full Stretch</a:t>
            </a:r>
          </a:p>
        </p:txBody>
      </p:sp>
      <p:sp>
        <p:nvSpPr>
          <p:cNvPr id="8" name="Rectangle 7"/>
          <p:cNvSpPr/>
          <p:nvPr/>
        </p:nvSpPr>
        <p:spPr>
          <a:xfrm>
            <a:off x="-4765" y="4419599"/>
            <a:ext cx="12196763" cy="1143001"/>
          </a:xfrm>
          <a:prstGeom prst="rect">
            <a:avLst/>
          </a:prstGeom>
          <a:solidFill>
            <a:schemeClr val="accent6">
              <a:lumMod val="40000"/>
              <a:lumOff val="60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a:t>
            </a:r>
            <a:r>
              <a:rPr lang="en-US" sz="3200" b="1" dirty="0">
                <a:solidFill>
                  <a:schemeClr val="tx1"/>
                </a:solidFill>
              </a:rPr>
              <a:t> </a:t>
            </a:r>
            <a:r>
              <a:rPr lang="en-US" sz="3200" b="1" baseline="30000" dirty="0">
                <a:solidFill>
                  <a:schemeClr val="tx1"/>
                </a:solidFill>
              </a:rPr>
              <a:t>1:22</a:t>
            </a:r>
            <a:r>
              <a:rPr lang="en-US" sz="3200" baseline="30000" dirty="0">
                <a:solidFill>
                  <a:schemeClr val="tx1"/>
                </a:solidFill>
              </a:rPr>
              <a:t> </a:t>
            </a:r>
            <a:r>
              <a:rPr lang="en-US" sz="3200" dirty="0">
                <a:solidFill>
                  <a:schemeClr val="tx1"/>
                </a:solidFill>
              </a:rPr>
              <a:t>Since you have in obedience to the truth purified your souls for a  </a:t>
            </a:r>
            <a:r>
              <a:rPr lang="en-US" sz="3200" b="1" u="sng" dirty="0">
                <a:solidFill>
                  <a:srgbClr val="002060"/>
                </a:solidFill>
              </a:rPr>
              <a:t>sincere love</a:t>
            </a:r>
            <a:r>
              <a:rPr lang="en-US" sz="3200" dirty="0">
                <a:solidFill>
                  <a:schemeClr val="tx1"/>
                </a:solidFill>
              </a:rPr>
              <a:t> of the brethren, fervently love</a:t>
            </a:r>
            <a:r>
              <a:rPr lang="en-US" sz="3200" dirty="0">
                <a:solidFill>
                  <a:srgbClr val="002060"/>
                </a:solidFill>
              </a:rPr>
              <a:t> </a:t>
            </a:r>
            <a:r>
              <a:rPr lang="en-US" sz="3200" dirty="0">
                <a:solidFill>
                  <a:schemeClr val="tx1"/>
                </a:solidFill>
              </a:rPr>
              <a:t>one another </a:t>
            </a:r>
            <a:r>
              <a:rPr lang="en-US" sz="3200" b="1" u="sng" dirty="0">
                <a:solidFill>
                  <a:srgbClr val="002060"/>
                </a:solidFill>
              </a:rPr>
              <a:t>from the heart</a:t>
            </a:r>
          </a:p>
        </p:txBody>
      </p:sp>
      <p:sp>
        <p:nvSpPr>
          <p:cNvPr id="11" name="Rounded Rectangular Callout 10"/>
          <p:cNvSpPr/>
          <p:nvPr/>
        </p:nvSpPr>
        <p:spPr>
          <a:xfrm>
            <a:off x="794826" y="2638863"/>
            <a:ext cx="4043704" cy="762001"/>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800" b="1" dirty="0"/>
              <a:t>Our love takes off the mask</a:t>
            </a:r>
            <a:endParaRPr lang="en-US" sz="4800" b="1" i="1" u="sng" dirty="0"/>
          </a:p>
        </p:txBody>
      </p:sp>
      <p:sp>
        <p:nvSpPr>
          <p:cNvPr id="12" name="Rounded Rectangle 11"/>
          <p:cNvSpPr/>
          <p:nvPr/>
        </p:nvSpPr>
        <p:spPr>
          <a:xfrm>
            <a:off x="152401" y="952500"/>
            <a:ext cx="3962399" cy="876300"/>
          </a:xfrm>
          <a:prstGeom prst="roundRect">
            <a:avLst/>
          </a:prstGeom>
          <a:solidFill>
            <a:srgbClr val="006C3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600" b="1" i="1" dirty="0"/>
              <a:t>Sincere </a:t>
            </a:r>
            <a:r>
              <a:rPr lang="en-US" sz="4600" b="1" dirty="0"/>
              <a:t>Love</a:t>
            </a:r>
            <a:endParaRPr lang="en-US" sz="4600" b="1" u="sng" dirty="0"/>
          </a:p>
        </p:txBody>
      </p:sp>
    </p:spTree>
    <p:extLst>
      <p:ext uri="{BB962C8B-B14F-4D97-AF65-F5344CB8AC3E}">
        <p14:creationId xmlns:p14="http://schemas.microsoft.com/office/powerpoint/2010/main" val="123150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5401574"/>
            <a:ext cx="12192000" cy="1456426"/>
          </a:xfrm>
          <a:prstGeom prst="rect">
            <a:avLst/>
          </a:prstGeom>
          <a:solidFill>
            <a:schemeClr val="accent6">
              <a:lumMod val="40000"/>
              <a:lumOff val="60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600" b="1" baseline="30000" dirty="0">
                <a:solidFill>
                  <a:schemeClr val="tx1"/>
                </a:solidFill>
              </a:rPr>
              <a:t>1 Peter 4:7 </a:t>
            </a:r>
            <a:r>
              <a:rPr lang="en-US" sz="3600" dirty="0">
                <a:solidFill>
                  <a:schemeClr val="tx1"/>
                </a:solidFill>
              </a:rPr>
              <a:t>The end of all things is near; therefore, be of sound judgment and sober spirit for the purpose of prayer. </a:t>
            </a:r>
            <a:endParaRPr lang="en-US" sz="3600" baseline="30000" dirty="0">
              <a:solidFill>
                <a:schemeClr val="tx1"/>
              </a:solidFill>
            </a:endParaRPr>
          </a:p>
        </p:txBody>
      </p:sp>
      <p:sp>
        <p:nvSpPr>
          <p:cNvPr id="5" name="Rectangle 4"/>
          <p:cNvSpPr/>
          <p:nvPr/>
        </p:nvSpPr>
        <p:spPr>
          <a:xfrm>
            <a:off x="-76200" y="304800"/>
            <a:ext cx="5334000" cy="838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t>Vs 7 sets the mood: </a:t>
            </a:r>
          </a:p>
        </p:txBody>
      </p:sp>
    </p:spTree>
    <p:extLst>
      <p:ext uri="{BB962C8B-B14F-4D97-AF65-F5344CB8AC3E}">
        <p14:creationId xmlns:p14="http://schemas.microsoft.com/office/powerpoint/2010/main" val="3627905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52400" y="0"/>
            <a:ext cx="54102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dirty="0"/>
              <a:t>Love One Another</a:t>
            </a:r>
            <a:endParaRPr lang="en-US" sz="5400" b="1" i="1" dirty="0"/>
          </a:p>
        </p:txBody>
      </p:sp>
      <p:sp>
        <p:nvSpPr>
          <p:cNvPr id="7" name="Rectangle 6"/>
          <p:cNvSpPr/>
          <p:nvPr/>
        </p:nvSpPr>
        <p:spPr>
          <a:xfrm>
            <a:off x="0" y="5638800"/>
            <a:ext cx="12192000" cy="1219200"/>
          </a:xfrm>
          <a:prstGeom prst="rect">
            <a:avLst/>
          </a:prstGeom>
          <a:solidFill>
            <a:schemeClr val="accent6">
              <a:lumMod val="40000"/>
              <a:lumOff val="60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400" b="1" baseline="30000" dirty="0">
                <a:solidFill>
                  <a:schemeClr val="tx1"/>
                </a:solidFill>
              </a:rPr>
              <a:t>1 Peter 4:8 </a:t>
            </a:r>
            <a:r>
              <a:rPr lang="en-US" sz="3400" dirty="0">
                <a:solidFill>
                  <a:schemeClr val="tx1"/>
                </a:solidFill>
              </a:rPr>
              <a:t>Above all, keep fervent in your love for one another, because love covers a multitude of sins. </a:t>
            </a:r>
          </a:p>
        </p:txBody>
      </p:sp>
      <p:sp>
        <p:nvSpPr>
          <p:cNvPr id="6" name="Rectangle 5"/>
          <p:cNvSpPr/>
          <p:nvPr/>
        </p:nvSpPr>
        <p:spPr>
          <a:xfrm>
            <a:off x="5562600" y="0"/>
            <a:ext cx="868680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i="1" dirty="0"/>
              <a:t>Full Stretch</a:t>
            </a:r>
          </a:p>
        </p:txBody>
      </p:sp>
      <p:sp>
        <p:nvSpPr>
          <p:cNvPr id="8" name="Rectangle 7"/>
          <p:cNvSpPr/>
          <p:nvPr/>
        </p:nvSpPr>
        <p:spPr>
          <a:xfrm>
            <a:off x="-4765" y="4419599"/>
            <a:ext cx="12196763" cy="1143001"/>
          </a:xfrm>
          <a:prstGeom prst="rect">
            <a:avLst/>
          </a:prstGeom>
          <a:solidFill>
            <a:schemeClr val="accent6">
              <a:lumMod val="40000"/>
              <a:lumOff val="60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a:t>
            </a:r>
            <a:r>
              <a:rPr lang="en-US" sz="3200" b="1" dirty="0">
                <a:solidFill>
                  <a:schemeClr val="tx1"/>
                </a:solidFill>
              </a:rPr>
              <a:t> </a:t>
            </a:r>
            <a:r>
              <a:rPr lang="en-US" sz="3200" b="1" baseline="30000" dirty="0">
                <a:solidFill>
                  <a:schemeClr val="tx1"/>
                </a:solidFill>
              </a:rPr>
              <a:t>1:22</a:t>
            </a:r>
            <a:r>
              <a:rPr lang="en-US" sz="3200" baseline="30000" dirty="0">
                <a:solidFill>
                  <a:schemeClr val="tx1"/>
                </a:solidFill>
              </a:rPr>
              <a:t> </a:t>
            </a:r>
            <a:r>
              <a:rPr lang="en-US" sz="3200" dirty="0">
                <a:solidFill>
                  <a:schemeClr val="tx1"/>
                </a:solidFill>
              </a:rPr>
              <a:t>Since you have in obedience to the truth purified your souls for a  </a:t>
            </a:r>
            <a:r>
              <a:rPr lang="en-US" sz="3200" b="1" u="sng" dirty="0">
                <a:solidFill>
                  <a:srgbClr val="002060"/>
                </a:solidFill>
              </a:rPr>
              <a:t>sincere love</a:t>
            </a:r>
            <a:r>
              <a:rPr lang="en-US" sz="3200" dirty="0">
                <a:solidFill>
                  <a:schemeClr val="tx1"/>
                </a:solidFill>
              </a:rPr>
              <a:t> of the brethren, fervently love</a:t>
            </a:r>
            <a:r>
              <a:rPr lang="en-US" sz="3200" dirty="0">
                <a:solidFill>
                  <a:srgbClr val="002060"/>
                </a:solidFill>
              </a:rPr>
              <a:t> </a:t>
            </a:r>
            <a:r>
              <a:rPr lang="en-US" sz="3200" dirty="0">
                <a:solidFill>
                  <a:schemeClr val="tx1"/>
                </a:solidFill>
              </a:rPr>
              <a:t>one another </a:t>
            </a:r>
            <a:r>
              <a:rPr lang="en-US" sz="3200" b="1" u="sng" dirty="0">
                <a:solidFill>
                  <a:srgbClr val="002060"/>
                </a:solidFill>
              </a:rPr>
              <a:t>from the heart</a:t>
            </a:r>
          </a:p>
        </p:txBody>
      </p:sp>
      <p:sp>
        <p:nvSpPr>
          <p:cNvPr id="11" name="Rounded Rectangular Callout 10"/>
          <p:cNvSpPr/>
          <p:nvPr/>
        </p:nvSpPr>
        <p:spPr>
          <a:xfrm>
            <a:off x="794826" y="2638863"/>
            <a:ext cx="4043704" cy="762001"/>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800" b="1" dirty="0"/>
              <a:t>Our love takes off the mask</a:t>
            </a:r>
            <a:endParaRPr lang="en-US" sz="4800" b="1" i="1" u="sng" dirty="0"/>
          </a:p>
        </p:txBody>
      </p:sp>
      <p:sp>
        <p:nvSpPr>
          <p:cNvPr id="12" name="Rounded Rectangle 11"/>
          <p:cNvSpPr/>
          <p:nvPr/>
        </p:nvSpPr>
        <p:spPr>
          <a:xfrm>
            <a:off x="152401" y="952500"/>
            <a:ext cx="3962399" cy="876300"/>
          </a:xfrm>
          <a:prstGeom prst="roundRect">
            <a:avLst/>
          </a:prstGeom>
          <a:solidFill>
            <a:srgbClr val="006C3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600" b="1" i="1" dirty="0"/>
              <a:t>Sincere </a:t>
            </a:r>
            <a:r>
              <a:rPr lang="en-US" sz="4600" b="1" dirty="0"/>
              <a:t>Love</a:t>
            </a:r>
            <a:endParaRPr lang="en-US" sz="4600" b="1" u="sng" dirty="0"/>
          </a:p>
        </p:txBody>
      </p:sp>
      <p:sp>
        <p:nvSpPr>
          <p:cNvPr id="9" name="Rectangle 8"/>
          <p:cNvSpPr/>
          <p:nvPr/>
        </p:nvSpPr>
        <p:spPr>
          <a:xfrm>
            <a:off x="6093616" y="2987736"/>
            <a:ext cx="5657850" cy="1070353"/>
          </a:xfrm>
          <a:prstGeom prst="rect">
            <a:avLst/>
          </a:prstGeom>
          <a:solidFill>
            <a:schemeClr val="accent5">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t>Proverbs 27:17</a:t>
            </a:r>
            <a:r>
              <a:rPr lang="en-US" sz="3200" b="1" dirty="0"/>
              <a:t> As iron sharpens iron, so a friend sharpens a friend.  </a:t>
            </a:r>
          </a:p>
        </p:txBody>
      </p:sp>
      <p:sp>
        <p:nvSpPr>
          <p:cNvPr id="13" name="Rounded Rectangular Callout 12"/>
          <p:cNvSpPr/>
          <p:nvPr/>
        </p:nvSpPr>
        <p:spPr>
          <a:xfrm>
            <a:off x="5981700" y="1493150"/>
            <a:ext cx="5829300" cy="1133076"/>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700" b="1" dirty="0"/>
              <a:t>Proximity is not the same </a:t>
            </a:r>
          </a:p>
          <a:p>
            <a:pPr algn="ctr" fontAlgn="auto">
              <a:spcBef>
                <a:spcPts val="0"/>
              </a:spcBef>
              <a:spcAft>
                <a:spcPts val="0"/>
              </a:spcAft>
              <a:defRPr/>
            </a:pPr>
            <a:r>
              <a:rPr lang="en-US" sz="3700" b="1" dirty="0"/>
              <a:t>as relationship</a:t>
            </a:r>
            <a:endParaRPr lang="en-US" sz="3700" b="1" i="1" u="sng" dirty="0"/>
          </a:p>
        </p:txBody>
      </p:sp>
    </p:spTree>
    <p:extLst>
      <p:ext uri="{BB962C8B-B14F-4D97-AF65-F5344CB8AC3E}">
        <p14:creationId xmlns:p14="http://schemas.microsoft.com/office/powerpoint/2010/main" val="1921860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52400" y="0"/>
            <a:ext cx="54102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dirty="0"/>
              <a:t>Love One Another</a:t>
            </a:r>
            <a:endParaRPr lang="en-US" sz="5400" b="1" i="1" dirty="0"/>
          </a:p>
        </p:txBody>
      </p:sp>
      <p:sp>
        <p:nvSpPr>
          <p:cNvPr id="7" name="Rectangle 6"/>
          <p:cNvSpPr/>
          <p:nvPr/>
        </p:nvSpPr>
        <p:spPr>
          <a:xfrm>
            <a:off x="0" y="5638800"/>
            <a:ext cx="12192000" cy="1219200"/>
          </a:xfrm>
          <a:prstGeom prst="rect">
            <a:avLst/>
          </a:prstGeom>
          <a:solidFill>
            <a:schemeClr val="accent6">
              <a:lumMod val="40000"/>
              <a:lumOff val="60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400" b="1" baseline="30000" dirty="0">
                <a:solidFill>
                  <a:schemeClr val="tx1"/>
                </a:solidFill>
              </a:rPr>
              <a:t>1 Peter 4:8 </a:t>
            </a:r>
            <a:r>
              <a:rPr lang="en-US" sz="3400" dirty="0">
                <a:solidFill>
                  <a:schemeClr val="tx1"/>
                </a:solidFill>
              </a:rPr>
              <a:t>Above all, keep fervent in your love for one another, because love covers a multitude of sins. </a:t>
            </a:r>
          </a:p>
        </p:txBody>
      </p:sp>
      <p:sp>
        <p:nvSpPr>
          <p:cNvPr id="6" name="Rectangle 5"/>
          <p:cNvSpPr/>
          <p:nvPr/>
        </p:nvSpPr>
        <p:spPr>
          <a:xfrm>
            <a:off x="5562600" y="0"/>
            <a:ext cx="868680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i="1" dirty="0"/>
              <a:t>Full Stretch</a:t>
            </a:r>
          </a:p>
        </p:txBody>
      </p:sp>
      <p:sp>
        <p:nvSpPr>
          <p:cNvPr id="8" name="Rectangle 7"/>
          <p:cNvSpPr/>
          <p:nvPr/>
        </p:nvSpPr>
        <p:spPr>
          <a:xfrm>
            <a:off x="-4765" y="4419599"/>
            <a:ext cx="12196763" cy="1143001"/>
          </a:xfrm>
          <a:prstGeom prst="rect">
            <a:avLst/>
          </a:prstGeom>
          <a:solidFill>
            <a:schemeClr val="accent6">
              <a:lumMod val="40000"/>
              <a:lumOff val="60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a:t>
            </a:r>
            <a:r>
              <a:rPr lang="en-US" sz="3200" b="1" dirty="0">
                <a:solidFill>
                  <a:schemeClr val="tx1"/>
                </a:solidFill>
              </a:rPr>
              <a:t> </a:t>
            </a:r>
            <a:r>
              <a:rPr lang="en-US" sz="3200" b="1" baseline="30000" dirty="0">
                <a:solidFill>
                  <a:schemeClr val="tx1"/>
                </a:solidFill>
              </a:rPr>
              <a:t>1:22</a:t>
            </a:r>
            <a:r>
              <a:rPr lang="en-US" sz="3200" baseline="30000" dirty="0">
                <a:solidFill>
                  <a:schemeClr val="tx1"/>
                </a:solidFill>
              </a:rPr>
              <a:t> </a:t>
            </a:r>
            <a:r>
              <a:rPr lang="en-US" sz="3200" dirty="0">
                <a:solidFill>
                  <a:schemeClr val="tx1"/>
                </a:solidFill>
              </a:rPr>
              <a:t>Since you have in obedience to the truth purified your souls for a  </a:t>
            </a:r>
            <a:r>
              <a:rPr lang="en-US" sz="3200" b="1" u="sng" dirty="0">
                <a:solidFill>
                  <a:srgbClr val="002060"/>
                </a:solidFill>
              </a:rPr>
              <a:t>sincere love</a:t>
            </a:r>
            <a:r>
              <a:rPr lang="en-US" sz="3200" dirty="0">
                <a:solidFill>
                  <a:schemeClr val="tx1"/>
                </a:solidFill>
              </a:rPr>
              <a:t> of the brethren, fervently love</a:t>
            </a:r>
            <a:r>
              <a:rPr lang="en-US" sz="3200" dirty="0">
                <a:solidFill>
                  <a:srgbClr val="002060"/>
                </a:solidFill>
              </a:rPr>
              <a:t> </a:t>
            </a:r>
            <a:r>
              <a:rPr lang="en-US" sz="3200" dirty="0">
                <a:solidFill>
                  <a:schemeClr val="tx1"/>
                </a:solidFill>
              </a:rPr>
              <a:t>one another </a:t>
            </a:r>
            <a:r>
              <a:rPr lang="en-US" sz="3200" b="1" u="sng" dirty="0">
                <a:solidFill>
                  <a:srgbClr val="002060"/>
                </a:solidFill>
              </a:rPr>
              <a:t>from the heart</a:t>
            </a:r>
          </a:p>
        </p:txBody>
      </p:sp>
      <p:sp>
        <p:nvSpPr>
          <p:cNvPr id="11" name="Rounded Rectangular Callout 10"/>
          <p:cNvSpPr/>
          <p:nvPr/>
        </p:nvSpPr>
        <p:spPr>
          <a:xfrm>
            <a:off x="794826" y="2638863"/>
            <a:ext cx="4043704" cy="762001"/>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800" b="1" dirty="0"/>
              <a:t>Our love takes off the mask</a:t>
            </a:r>
            <a:endParaRPr lang="en-US" sz="4800" b="1" i="1" u="sng" dirty="0"/>
          </a:p>
        </p:txBody>
      </p:sp>
      <p:sp>
        <p:nvSpPr>
          <p:cNvPr id="12" name="Rounded Rectangle 11"/>
          <p:cNvSpPr/>
          <p:nvPr/>
        </p:nvSpPr>
        <p:spPr>
          <a:xfrm>
            <a:off x="152401" y="952500"/>
            <a:ext cx="3962399" cy="876300"/>
          </a:xfrm>
          <a:prstGeom prst="roundRect">
            <a:avLst/>
          </a:prstGeom>
          <a:solidFill>
            <a:srgbClr val="006C3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600" b="1" i="1" dirty="0"/>
              <a:t>Sincere </a:t>
            </a:r>
            <a:r>
              <a:rPr lang="en-US" sz="4600" b="1" dirty="0"/>
              <a:t>Love</a:t>
            </a:r>
            <a:endParaRPr lang="en-US" sz="4600" b="1" u="sng" dirty="0"/>
          </a:p>
        </p:txBody>
      </p:sp>
      <p:sp>
        <p:nvSpPr>
          <p:cNvPr id="9" name="Rectangle 8"/>
          <p:cNvSpPr/>
          <p:nvPr/>
        </p:nvSpPr>
        <p:spPr>
          <a:xfrm>
            <a:off x="6093616" y="2987736"/>
            <a:ext cx="5657850" cy="1070353"/>
          </a:xfrm>
          <a:prstGeom prst="rect">
            <a:avLst/>
          </a:prstGeom>
          <a:solidFill>
            <a:schemeClr val="accent5">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t>Proverbs 27:17</a:t>
            </a:r>
            <a:r>
              <a:rPr lang="en-US" sz="3200" b="1" dirty="0"/>
              <a:t> As iron sharpens iron, so a friend sharpens a friend.  </a:t>
            </a:r>
          </a:p>
        </p:txBody>
      </p:sp>
      <p:sp>
        <p:nvSpPr>
          <p:cNvPr id="13" name="Rounded Rectangular Callout 12"/>
          <p:cNvSpPr/>
          <p:nvPr/>
        </p:nvSpPr>
        <p:spPr>
          <a:xfrm>
            <a:off x="5791200" y="1493150"/>
            <a:ext cx="6286502" cy="1133076"/>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700" b="1" dirty="0"/>
              <a:t>Peter is describing love that actually impacts one another!</a:t>
            </a:r>
            <a:endParaRPr lang="en-US" sz="3700" b="1" i="1" u="sng" dirty="0"/>
          </a:p>
        </p:txBody>
      </p:sp>
    </p:spTree>
    <p:extLst>
      <p:ext uri="{BB962C8B-B14F-4D97-AF65-F5344CB8AC3E}">
        <p14:creationId xmlns:p14="http://schemas.microsoft.com/office/powerpoint/2010/main" val="244029284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52400" y="0"/>
            <a:ext cx="54102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dirty="0"/>
              <a:t>Love One Another</a:t>
            </a:r>
            <a:endParaRPr lang="en-US" sz="5400" b="1" i="1" dirty="0"/>
          </a:p>
        </p:txBody>
      </p:sp>
      <p:sp>
        <p:nvSpPr>
          <p:cNvPr id="7" name="Rectangle 6"/>
          <p:cNvSpPr/>
          <p:nvPr/>
        </p:nvSpPr>
        <p:spPr>
          <a:xfrm>
            <a:off x="0" y="5638800"/>
            <a:ext cx="12192000" cy="1219200"/>
          </a:xfrm>
          <a:prstGeom prst="rect">
            <a:avLst/>
          </a:prstGeom>
          <a:solidFill>
            <a:schemeClr val="accent6">
              <a:lumMod val="40000"/>
              <a:lumOff val="60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400" b="1" baseline="30000" dirty="0">
                <a:solidFill>
                  <a:schemeClr val="tx1"/>
                </a:solidFill>
              </a:rPr>
              <a:t>1 Peter 4:8 </a:t>
            </a:r>
            <a:r>
              <a:rPr lang="en-US" sz="3400" dirty="0">
                <a:solidFill>
                  <a:schemeClr val="tx1"/>
                </a:solidFill>
              </a:rPr>
              <a:t>Above all, keep fervent in your love for one another, because love covers a multitude of sins. </a:t>
            </a:r>
          </a:p>
        </p:txBody>
      </p:sp>
      <p:sp>
        <p:nvSpPr>
          <p:cNvPr id="6" name="Rectangle 5"/>
          <p:cNvSpPr/>
          <p:nvPr/>
        </p:nvSpPr>
        <p:spPr>
          <a:xfrm>
            <a:off x="5562600" y="0"/>
            <a:ext cx="868680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i="1" dirty="0"/>
              <a:t>Full Stretch</a:t>
            </a:r>
          </a:p>
        </p:txBody>
      </p:sp>
      <p:sp>
        <p:nvSpPr>
          <p:cNvPr id="8" name="Rectangle 7"/>
          <p:cNvSpPr/>
          <p:nvPr/>
        </p:nvSpPr>
        <p:spPr>
          <a:xfrm>
            <a:off x="-4765" y="4419599"/>
            <a:ext cx="12196763" cy="1143001"/>
          </a:xfrm>
          <a:prstGeom prst="rect">
            <a:avLst/>
          </a:prstGeom>
          <a:solidFill>
            <a:schemeClr val="accent6">
              <a:lumMod val="40000"/>
              <a:lumOff val="60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a:t>
            </a:r>
            <a:r>
              <a:rPr lang="en-US" sz="3200" b="1" dirty="0">
                <a:solidFill>
                  <a:schemeClr val="tx1"/>
                </a:solidFill>
              </a:rPr>
              <a:t> </a:t>
            </a:r>
            <a:r>
              <a:rPr lang="en-US" sz="3200" b="1" baseline="30000" dirty="0">
                <a:solidFill>
                  <a:schemeClr val="tx1"/>
                </a:solidFill>
              </a:rPr>
              <a:t>1:22</a:t>
            </a:r>
            <a:r>
              <a:rPr lang="en-US" sz="3200" baseline="30000" dirty="0">
                <a:solidFill>
                  <a:schemeClr val="tx1"/>
                </a:solidFill>
              </a:rPr>
              <a:t> </a:t>
            </a:r>
            <a:r>
              <a:rPr lang="en-US" sz="3200" dirty="0">
                <a:solidFill>
                  <a:schemeClr val="tx1"/>
                </a:solidFill>
              </a:rPr>
              <a:t>Since you have in obedience to the truth purified your souls for a  </a:t>
            </a:r>
            <a:r>
              <a:rPr lang="en-US" sz="3200" b="1" u="sng" dirty="0">
                <a:solidFill>
                  <a:srgbClr val="002060"/>
                </a:solidFill>
              </a:rPr>
              <a:t>sincere love</a:t>
            </a:r>
            <a:r>
              <a:rPr lang="en-US" sz="3200" dirty="0">
                <a:solidFill>
                  <a:schemeClr val="tx1"/>
                </a:solidFill>
              </a:rPr>
              <a:t> of the brethren, fervently love</a:t>
            </a:r>
            <a:r>
              <a:rPr lang="en-US" sz="3200" dirty="0">
                <a:solidFill>
                  <a:srgbClr val="002060"/>
                </a:solidFill>
              </a:rPr>
              <a:t> </a:t>
            </a:r>
            <a:r>
              <a:rPr lang="en-US" sz="3200" dirty="0">
                <a:solidFill>
                  <a:schemeClr val="tx1"/>
                </a:solidFill>
              </a:rPr>
              <a:t>one another </a:t>
            </a:r>
            <a:r>
              <a:rPr lang="en-US" sz="3200" b="1" u="sng" dirty="0">
                <a:solidFill>
                  <a:srgbClr val="002060"/>
                </a:solidFill>
              </a:rPr>
              <a:t>from the heart</a:t>
            </a:r>
          </a:p>
        </p:txBody>
      </p:sp>
      <p:sp>
        <p:nvSpPr>
          <p:cNvPr id="12" name="Rounded Rectangle 11"/>
          <p:cNvSpPr/>
          <p:nvPr/>
        </p:nvSpPr>
        <p:spPr>
          <a:xfrm>
            <a:off x="152401" y="952500"/>
            <a:ext cx="3962399" cy="876300"/>
          </a:xfrm>
          <a:prstGeom prst="roundRect">
            <a:avLst/>
          </a:prstGeom>
          <a:solidFill>
            <a:srgbClr val="006C3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600" b="1" i="1" dirty="0"/>
              <a:t>Sincere </a:t>
            </a:r>
            <a:r>
              <a:rPr lang="en-US" sz="4600" b="1" dirty="0"/>
              <a:t>Love</a:t>
            </a:r>
            <a:endParaRPr lang="en-US" sz="4600" b="1" u="sng" dirty="0"/>
          </a:p>
        </p:txBody>
      </p:sp>
      <p:sp>
        <p:nvSpPr>
          <p:cNvPr id="13" name="Rounded Rectangular Callout 12"/>
          <p:cNvSpPr/>
          <p:nvPr/>
        </p:nvSpPr>
        <p:spPr>
          <a:xfrm>
            <a:off x="794826" y="2638863"/>
            <a:ext cx="4043704" cy="762001"/>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800" b="1" dirty="0"/>
              <a:t>Our love takes off the mask</a:t>
            </a:r>
            <a:endParaRPr lang="en-US" sz="4800" b="1" i="1" u="sng" dirty="0"/>
          </a:p>
        </p:txBody>
      </p:sp>
      <p:sp>
        <p:nvSpPr>
          <p:cNvPr id="14" name="Rounded Rectangular Callout 13"/>
          <p:cNvSpPr/>
          <p:nvPr/>
        </p:nvSpPr>
        <p:spPr>
          <a:xfrm>
            <a:off x="5495568" y="3362764"/>
            <a:ext cx="6184105" cy="762001"/>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t>A point of resistance … </a:t>
            </a:r>
            <a:endParaRPr lang="en-US" sz="4000" b="1" i="1" u="sng" dirty="0"/>
          </a:p>
        </p:txBody>
      </p:sp>
    </p:spTree>
    <p:extLst>
      <p:ext uri="{BB962C8B-B14F-4D97-AF65-F5344CB8AC3E}">
        <p14:creationId xmlns:p14="http://schemas.microsoft.com/office/powerpoint/2010/main" val="241387230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52400" y="0"/>
            <a:ext cx="54102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dirty="0"/>
              <a:t>Love One Another</a:t>
            </a:r>
            <a:endParaRPr lang="en-US" sz="5400" b="1" i="1" dirty="0"/>
          </a:p>
        </p:txBody>
      </p:sp>
      <p:sp>
        <p:nvSpPr>
          <p:cNvPr id="7" name="Rectangle 6"/>
          <p:cNvSpPr/>
          <p:nvPr/>
        </p:nvSpPr>
        <p:spPr>
          <a:xfrm>
            <a:off x="0" y="5638800"/>
            <a:ext cx="12192000" cy="1219200"/>
          </a:xfrm>
          <a:prstGeom prst="rect">
            <a:avLst/>
          </a:prstGeom>
          <a:solidFill>
            <a:schemeClr val="accent6">
              <a:lumMod val="40000"/>
              <a:lumOff val="60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400" b="1" baseline="30000" dirty="0">
                <a:solidFill>
                  <a:schemeClr val="tx1"/>
                </a:solidFill>
              </a:rPr>
              <a:t>1 Peter 4:8 </a:t>
            </a:r>
            <a:r>
              <a:rPr lang="en-US" sz="3400" dirty="0">
                <a:solidFill>
                  <a:schemeClr val="tx1"/>
                </a:solidFill>
              </a:rPr>
              <a:t>Above all, keep fervent in your love for one another, because love covers a multitude of sins. </a:t>
            </a:r>
          </a:p>
        </p:txBody>
      </p:sp>
      <p:sp>
        <p:nvSpPr>
          <p:cNvPr id="6" name="Rectangle 5"/>
          <p:cNvSpPr/>
          <p:nvPr/>
        </p:nvSpPr>
        <p:spPr>
          <a:xfrm>
            <a:off x="5562600" y="0"/>
            <a:ext cx="868680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i="1" dirty="0"/>
              <a:t>Full Stretch</a:t>
            </a:r>
          </a:p>
        </p:txBody>
      </p:sp>
      <p:sp>
        <p:nvSpPr>
          <p:cNvPr id="8" name="Rectangle 7"/>
          <p:cNvSpPr/>
          <p:nvPr/>
        </p:nvSpPr>
        <p:spPr>
          <a:xfrm>
            <a:off x="-4765" y="4419599"/>
            <a:ext cx="12196763" cy="1143001"/>
          </a:xfrm>
          <a:prstGeom prst="rect">
            <a:avLst/>
          </a:prstGeom>
          <a:solidFill>
            <a:schemeClr val="accent6">
              <a:lumMod val="40000"/>
              <a:lumOff val="60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a:t>
            </a:r>
            <a:r>
              <a:rPr lang="en-US" sz="3200" b="1" dirty="0">
                <a:solidFill>
                  <a:schemeClr val="tx1"/>
                </a:solidFill>
              </a:rPr>
              <a:t> </a:t>
            </a:r>
            <a:r>
              <a:rPr lang="en-US" sz="3200" b="1" baseline="30000" dirty="0">
                <a:solidFill>
                  <a:schemeClr val="tx1"/>
                </a:solidFill>
              </a:rPr>
              <a:t>1:22</a:t>
            </a:r>
            <a:r>
              <a:rPr lang="en-US" sz="3200" baseline="30000" dirty="0">
                <a:solidFill>
                  <a:schemeClr val="tx1"/>
                </a:solidFill>
              </a:rPr>
              <a:t> </a:t>
            </a:r>
            <a:r>
              <a:rPr lang="en-US" sz="3200" dirty="0">
                <a:solidFill>
                  <a:schemeClr val="tx1"/>
                </a:solidFill>
              </a:rPr>
              <a:t>Since you have in obedience to the truth purified your souls for a  </a:t>
            </a:r>
            <a:r>
              <a:rPr lang="en-US" sz="3200" b="1" u="sng" dirty="0">
                <a:solidFill>
                  <a:srgbClr val="002060"/>
                </a:solidFill>
              </a:rPr>
              <a:t>sincere love</a:t>
            </a:r>
            <a:r>
              <a:rPr lang="en-US" sz="3200" dirty="0">
                <a:solidFill>
                  <a:schemeClr val="tx1"/>
                </a:solidFill>
              </a:rPr>
              <a:t> of the brethren, fervently love</a:t>
            </a:r>
            <a:r>
              <a:rPr lang="en-US" sz="3200" dirty="0">
                <a:solidFill>
                  <a:srgbClr val="002060"/>
                </a:solidFill>
              </a:rPr>
              <a:t> </a:t>
            </a:r>
            <a:r>
              <a:rPr lang="en-US" sz="3200" dirty="0">
                <a:solidFill>
                  <a:schemeClr val="tx1"/>
                </a:solidFill>
              </a:rPr>
              <a:t>one another </a:t>
            </a:r>
            <a:r>
              <a:rPr lang="en-US" sz="3200" b="1" u="sng" dirty="0">
                <a:solidFill>
                  <a:srgbClr val="002060"/>
                </a:solidFill>
              </a:rPr>
              <a:t>from the heart</a:t>
            </a:r>
          </a:p>
        </p:txBody>
      </p:sp>
      <p:sp>
        <p:nvSpPr>
          <p:cNvPr id="12" name="Rounded Rectangle 11"/>
          <p:cNvSpPr/>
          <p:nvPr/>
        </p:nvSpPr>
        <p:spPr>
          <a:xfrm>
            <a:off x="152401" y="952500"/>
            <a:ext cx="3962399" cy="876300"/>
          </a:xfrm>
          <a:prstGeom prst="roundRect">
            <a:avLst/>
          </a:prstGeom>
          <a:solidFill>
            <a:srgbClr val="006C3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600" b="1" i="1" dirty="0"/>
              <a:t>Sincere </a:t>
            </a:r>
            <a:r>
              <a:rPr lang="en-US" sz="4600" b="1" dirty="0"/>
              <a:t>Love</a:t>
            </a:r>
            <a:endParaRPr lang="en-US" sz="4600" b="1" u="sng" dirty="0"/>
          </a:p>
        </p:txBody>
      </p:sp>
      <p:sp>
        <p:nvSpPr>
          <p:cNvPr id="13" name="Rounded Rectangular Callout 12"/>
          <p:cNvSpPr/>
          <p:nvPr/>
        </p:nvSpPr>
        <p:spPr>
          <a:xfrm>
            <a:off x="794826" y="2638863"/>
            <a:ext cx="4043704" cy="762001"/>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800" b="1" dirty="0"/>
              <a:t>Our love takes off the mask</a:t>
            </a:r>
            <a:endParaRPr lang="en-US" sz="4800" b="1" i="1" u="sng" dirty="0"/>
          </a:p>
        </p:txBody>
      </p:sp>
      <p:sp>
        <p:nvSpPr>
          <p:cNvPr id="15" name="Cloud Callout 18"/>
          <p:cNvSpPr/>
          <p:nvPr/>
        </p:nvSpPr>
        <p:spPr>
          <a:xfrm>
            <a:off x="5257804" y="860134"/>
            <a:ext cx="4648200" cy="2286000"/>
          </a:xfrm>
          <a:prstGeom prst="cloudCallout">
            <a:avLst>
              <a:gd name="adj1" fmla="val 85159"/>
              <a:gd name="adj2" fmla="val 23982"/>
            </a:avLst>
          </a:prstGeom>
          <a:solidFill>
            <a:schemeClr val="bg2"/>
          </a:solidFill>
          <a:ln w="412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tx1"/>
                </a:solidFill>
              </a:rPr>
              <a:t>I love the </a:t>
            </a:r>
            <a:r>
              <a:rPr lang="en-US" sz="3600" b="1" i="1" dirty="0">
                <a:solidFill>
                  <a:schemeClr val="tx1"/>
                </a:solidFill>
              </a:rPr>
              <a:t>idea</a:t>
            </a:r>
            <a:r>
              <a:rPr lang="en-US" sz="3600" b="1" dirty="0">
                <a:solidFill>
                  <a:schemeClr val="tx1"/>
                </a:solidFill>
              </a:rPr>
              <a:t> of being a part of something</a:t>
            </a:r>
          </a:p>
        </p:txBody>
      </p:sp>
      <p:sp>
        <p:nvSpPr>
          <p:cNvPr id="16" name="Cloud Callout 6"/>
          <p:cNvSpPr/>
          <p:nvPr/>
        </p:nvSpPr>
        <p:spPr>
          <a:xfrm>
            <a:off x="6667502" y="2932820"/>
            <a:ext cx="4800600" cy="1295400"/>
          </a:xfrm>
          <a:prstGeom prst="cloudCallout">
            <a:avLst>
              <a:gd name="adj1" fmla="val 61932"/>
              <a:gd name="adj2" fmla="val -7191"/>
            </a:avLst>
          </a:prstGeom>
          <a:solidFill>
            <a:schemeClr val="bg2"/>
          </a:solidFill>
          <a:ln w="412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tx1"/>
                </a:solidFill>
              </a:rPr>
              <a:t>But not </a:t>
            </a:r>
            <a:r>
              <a:rPr lang="en-US" sz="3600" b="1" i="1" dirty="0">
                <a:solidFill>
                  <a:schemeClr val="tx1"/>
                </a:solidFill>
              </a:rPr>
              <a:t>today</a:t>
            </a:r>
          </a:p>
        </p:txBody>
      </p:sp>
    </p:spTree>
    <p:extLst>
      <p:ext uri="{BB962C8B-B14F-4D97-AF65-F5344CB8AC3E}">
        <p14:creationId xmlns:p14="http://schemas.microsoft.com/office/powerpoint/2010/main" val="4029741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52400" y="0"/>
            <a:ext cx="54102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dirty="0"/>
              <a:t>Love One Another</a:t>
            </a:r>
            <a:endParaRPr lang="en-US" sz="5400" b="1" i="1" dirty="0"/>
          </a:p>
        </p:txBody>
      </p:sp>
      <p:sp>
        <p:nvSpPr>
          <p:cNvPr id="7" name="Rectangle 6"/>
          <p:cNvSpPr/>
          <p:nvPr/>
        </p:nvSpPr>
        <p:spPr>
          <a:xfrm>
            <a:off x="0" y="5638800"/>
            <a:ext cx="12192000" cy="1219200"/>
          </a:xfrm>
          <a:prstGeom prst="rect">
            <a:avLst/>
          </a:prstGeom>
          <a:solidFill>
            <a:schemeClr val="accent6">
              <a:lumMod val="40000"/>
              <a:lumOff val="60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400" b="1" baseline="30000" dirty="0">
                <a:solidFill>
                  <a:schemeClr val="tx1"/>
                </a:solidFill>
              </a:rPr>
              <a:t>1 Peter 4:8 </a:t>
            </a:r>
            <a:r>
              <a:rPr lang="en-US" sz="3400" dirty="0">
                <a:solidFill>
                  <a:schemeClr val="tx1"/>
                </a:solidFill>
              </a:rPr>
              <a:t>Above all, keep fervent in your love for one another, because love covers a multitude of sins. </a:t>
            </a:r>
          </a:p>
        </p:txBody>
      </p:sp>
      <p:sp>
        <p:nvSpPr>
          <p:cNvPr id="6" name="Rectangle 5"/>
          <p:cNvSpPr/>
          <p:nvPr/>
        </p:nvSpPr>
        <p:spPr>
          <a:xfrm>
            <a:off x="5562600" y="0"/>
            <a:ext cx="868680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i="1" dirty="0"/>
              <a:t>Full Stretch</a:t>
            </a:r>
          </a:p>
        </p:txBody>
      </p:sp>
      <p:sp>
        <p:nvSpPr>
          <p:cNvPr id="8" name="Rectangle 7"/>
          <p:cNvSpPr/>
          <p:nvPr/>
        </p:nvSpPr>
        <p:spPr>
          <a:xfrm>
            <a:off x="-4765" y="4419599"/>
            <a:ext cx="12196763" cy="1143001"/>
          </a:xfrm>
          <a:prstGeom prst="rect">
            <a:avLst/>
          </a:prstGeom>
          <a:solidFill>
            <a:schemeClr val="accent6">
              <a:lumMod val="40000"/>
              <a:lumOff val="60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a:t>
            </a:r>
            <a:r>
              <a:rPr lang="en-US" sz="3200" b="1" dirty="0">
                <a:solidFill>
                  <a:schemeClr val="tx1"/>
                </a:solidFill>
              </a:rPr>
              <a:t> </a:t>
            </a:r>
            <a:r>
              <a:rPr lang="en-US" sz="3200" b="1" baseline="30000" dirty="0">
                <a:solidFill>
                  <a:schemeClr val="tx1"/>
                </a:solidFill>
              </a:rPr>
              <a:t>1:22</a:t>
            </a:r>
            <a:r>
              <a:rPr lang="en-US" sz="3200" baseline="30000" dirty="0">
                <a:solidFill>
                  <a:schemeClr val="tx1"/>
                </a:solidFill>
              </a:rPr>
              <a:t> </a:t>
            </a:r>
            <a:r>
              <a:rPr lang="en-US" sz="3200" dirty="0">
                <a:solidFill>
                  <a:schemeClr val="tx1"/>
                </a:solidFill>
              </a:rPr>
              <a:t>Since you have in obedience to the truth purified your souls for a  </a:t>
            </a:r>
            <a:r>
              <a:rPr lang="en-US" sz="3200" b="1" u="sng" dirty="0">
                <a:solidFill>
                  <a:srgbClr val="002060"/>
                </a:solidFill>
              </a:rPr>
              <a:t>sincere love</a:t>
            </a:r>
            <a:r>
              <a:rPr lang="en-US" sz="3200" dirty="0">
                <a:solidFill>
                  <a:schemeClr val="tx1"/>
                </a:solidFill>
              </a:rPr>
              <a:t> of the brethren, fervently love</a:t>
            </a:r>
            <a:r>
              <a:rPr lang="en-US" sz="3200" dirty="0">
                <a:solidFill>
                  <a:srgbClr val="002060"/>
                </a:solidFill>
              </a:rPr>
              <a:t> </a:t>
            </a:r>
            <a:r>
              <a:rPr lang="en-US" sz="3200" dirty="0">
                <a:solidFill>
                  <a:schemeClr val="tx1"/>
                </a:solidFill>
              </a:rPr>
              <a:t>one another </a:t>
            </a:r>
            <a:r>
              <a:rPr lang="en-US" sz="3200" b="1" u="sng" dirty="0">
                <a:solidFill>
                  <a:srgbClr val="002060"/>
                </a:solidFill>
              </a:rPr>
              <a:t>from the heart</a:t>
            </a:r>
          </a:p>
        </p:txBody>
      </p:sp>
      <p:sp>
        <p:nvSpPr>
          <p:cNvPr id="12" name="Rounded Rectangle 11"/>
          <p:cNvSpPr/>
          <p:nvPr/>
        </p:nvSpPr>
        <p:spPr>
          <a:xfrm>
            <a:off x="152401" y="952500"/>
            <a:ext cx="3962399" cy="876300"/>
          </a:xfrm>
          <a:prstGeom prst="roundRect">
            <a:avLst/>
          </a:prstGeom>
          <a:solidFill>
            <a:srgbClr val="006C3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600" b="1" i="1" dirty="0"/>
              <a:t>Sincere </a:t>
            </a:r>
            <a:r>
              <a:rPr lang="en-US" sz="4600" b="1" dirty="0"/>
              <a:t>Love</a:t>
            </a:r>
            <a:endParaRPr lang="en-US" sz="4600" b="1" u="sng" dirty="0"/>
          </a:p>
        </p:txBody>
      </p:sp>
      <p:sp>
        <p:nvSpPr>
          <p:cNvPr id="13" name="Rounded Rectangular Callout 12"/>
          <p:cNvSpPr/>
          <p:nvPr/>
        </p:nvSpPr>
        <p:spPr>
          <a:xfrm>
            <a:off x="794826" y="2638863"/>
            <a:ext cx="4043704" cy="762001"/>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800" b="1" dirty="0"/>
              <a:t>Our love takes off the mask</a:t>
            </a:r>
            <a:endParaRPr lang="en-US" sz="4800" b="1" i="1" u="sng" dirty="0"/>
          </a:p>
        </p:txBody>
      </p:sp>
      <p:sp>
        <p:nvSpPr>
          <p:cNvPr id="15" name="Cloud Callout 18"/>
          <p:cNvSpPr/>
          <p:nvPr/>
        </p:nvSpPr>
        <p:spPr>
          <a:xfrm>
            <a:off x="5967046" y="4982"/>
            <a:ext cx="4648200" cy="2286000"/>
          </a:xfrm>
          <a:prstGeom prst="cloudCallout">
            <a:avLst>
              <a:gd name="adj1" fmla="val 78310"/>
              <a:gd name="adj2" fmla="val 31124"/>
            </a:avLst>
          </a:prstGeom>
          <a:solidFill>
            <a:schemeClr val="bg2"/>
          </a:solidFill>
          <a:ln w="412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tx1"/>
                </a:solidFill>
              </a:rPr>
              <a:t>I want to spend time with others</a:t>
            </a:r>
          </a:p>
        </p:txBody>
      </p:sp>
      <p:sp>
        <p:nvSpPr>
          <p:cNvPr id="16" name="Cloud Callout 19"/>
          <p:cNvSpPr/>
          <p:nvPr/>
        </p:nvSpPr>
        <p:spPr>
          <a:xfrm>
            <a:off x="4267200" y="2124240"/>
            <a:ext cx="6553200" cy="2057400"/>
          </a:xfrm>
          <a:prstGeom prst="cloudCallout">
            <a:avLst>
              <a:gd name="adj1" fmla="val 68584"/>
              <a:gd name="adj2" fmla="val -40562"/>
            </a:avLst>
          </a:prstGeom>
          <a:solidFill>
            <a:schemeClr val="bg2"/>
          </a:solidFill>
          <a:ln w="412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tx1"/>
                </a:solidFill>
              </a:rPr>
              <a:t>But I also want the freedom to do what I want with my time</a:t>
            </a:r>
          </a:p>
        </p:txBody>
      </p:sp>
      <p:sp>
        <p:nvSpPr>
          <p:cNvPr id="17" name="Cloud Callout 6"/>
          <p:cNvSpPr/>
          <p:nvPr/>
        </p:nvSpPr>
        <p:spPr>
          <a:xfrm>
            <a:off x="7338646" y="3943680"/>
            <a:ext cx="4800600" cy="1295400"/>
          </a:xfrm>
          <a:prstGeom prst="cloudCallout">
            <a:avLst>
              <a:gd name="adj1" fmla="val 45628"/>
              <a:gd name="adj2" fmla="val -112390"/>
            </a:avLst>
          </a:prstGeom>
          <a:solidFill>
            <a:schemeClr val="bg2"/>
          </a:solidFill>
          <a:ln w="412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tx1"/>
                </a:solidFill>
              </a:rPr>
              <a:t>And I’m busy!</a:t>
            </a:r>
          </a:p>
        </p:txBody>
      </p:sp>
    </p:spTree>
    <p:extLst>
      <p:ext uri="{BB962C8B-B14F-4D97-AF65-F5344CB8AC3E}">
        <p14:creationId xmlns:p14="http://schemas.microsoft.com/office/powerpoint/2010/main" val="23416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17"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52400" y="0"/>
            <a:ext cx="54102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dirty="0"/>
              <a:t>Love One Another</a:t>
            </a:r>
            <a:endParaRPr lang="en-US" sz="5400" b="1" i="1" dirty="0"/>
          </a:p>
        </p:txBody>
      </p:sp>
      <p:sp>
        <p:nvSpPr>
          <p:cNvPr id="7" name="Rectangle 6"/>
          <p:cNvSpPr/>
          <p:nvPr/>
        </p:nvSpPr>
        <p:spPr>
          <a:xfrm>
            <a:off x="0" y="5638800"/>
            <a:ext cx="12192000" cy="1219200"/>
          </a:xfrm>
          <a:prstGeom prst="rect">
            <a:avLst/>
          </a:prstGeom>
          <a:solidFill>
            <a:schemeClr val="accent6">
              <a:lumMod val="40000"/>
              <a:lumOff val="60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400" b="1" baseline="30000" dirty="0">
                <a:solidFill>
                  <a:schemeClr val="tx1"/>
                </a:solidFill>
              </a:rPr>
              <a:t>1 Peter 4:8 </a:t>
            </a:r>
            <a:r>
              <a:rPr lang="en-US" sz="3400" dirty="0">
                <a:solidFill>
                  <a:schemeClr val="tx1"/>
                </a:solidFill>
              </a:rPr>
              <a:t>Above all, keep fervent in your love for one another, because love covers a multitude of sins. </a:t>
            </a:r>
          </a:p>
        </p:txBody>
      </p:sp>
      <p:sp>
        <p:nvSpPr>
          <p:cNvPr id="6" name="Rectangle 5"/>
          <p:cNvSpPr/>
          <p:nvPr/>
        </p:nvSpPr>
        <p:spPr>
          <a:xfrm>
            <a:off x="5562600" y="0"/>
            <a:ext cx="868680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i="1" dirty="0"/>
              <a:t>Full Stretch</a:t>
            </a:r>
          </a:p>
        </p:txBody>
      </p:sp>
      <p:sp>
        <p:nvSpPr>
          <p:cNvPr id="8" name="Rectangle 7"/>
          <p:cNvSpPr/>
          <p:nvPr/>
        </p:nvSpPr>
        <p:spPr>
          <a:xfrm>
            <a:off x="-4765" y="4419599"/>
            <a:ext cx="12196763" cy="1143001"/>
          </a:xfrm>
          <a:prstGeom prst="rect">
            <a:avLst/>
          </a:prstGeom>
          <a:solidFill>
            <a:schemeClr val="accent6">
              <a:lumMod val="40000"/>
              <a:lumOff val="60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a:t>
            </a:r>
            <a:r>
              <a:rPr lang="en-US" sz="3200" b="1" dirty="0">
                <a:solidFill>
                  <a:schemeClr val="tx1"/>
                </a:solidFill>
              </a:rPr>
              <a:t> </a:t>
            </a:r>
            <a:r>
              <a:rPr lang="en-US" sz="3200" b="1" baseline="30000" dirty="0">
                <a:solidFill>
                  <a:schemeClr val="tx1"/>
                </a:solidFill>
              </a:rPr>
              <a:t>1:22</a:t>
            </a:r>
            <a:r>
              <a:rPr lang="en-US" sz="3200" baseline="30000" dirty="0">
                <a:solidFill>
                  <a:schemeClr val="tx1"/>
                </a:solidFill>
              </a:rPr>
              <a:t> </a:t>
            </a:r>
            <a:r>
              <a:rPr lang="en-US" sz="3200" dirty="0">
                <a:solidFill>
                  <a:schemeClr val="tx1"/>
                </a:solidFill>
              </a:rPr>
              <a:t>Since you have in obedience to the truth purified your souls for a  </a:t>
            </a:r>
            <a:r>
              <a:rPr lang="en-US" sz="3200" b="1" u="sng" dirty="0">
                <a:solidFill>
                  <a:srgbClr val="002060"/>
                </a:solidFill>
              </a:rPr>
              <a:t>sincere love</a:t>
            </a:r>
            <a:r>
              <a:rPr lang="en-US" sz="3200" dirty="0">
                <a:solidFill>
                  <a:schemeClr val="tx1"/>
                </a:solidFill>
              </a:rPr>
              <a:t> of the brethren, fervently love</a:t>
            </a:r>
            <a:r>
              <a:rPr lang="en-US" sz="3200" dirty="0">
                <a:solidFill>
                  <a:srgbClr val="002060"/>
                </a:solidFill>
              </a:rPr>
              <a:t> </a:t>
            </a:r>
            <a:r>
              <a:rPr lang="en-US" sz="3200" dirty="0">
                <a:solidFill>
                  <a:schemeClr val="tx1"/>
                </a:solidFill>
              </a:rPr>
              <a:t>one another </a:t>
            </a:r>
            <a:r>
              <a:rPr lang="en-US" sz="3200" b="1" u="sng" dirty="0">
                <a:solidFill>
                  <a:srgbClr val="002060"/>
                </a:solidFill>
              </a:rPr>
              <a:t>from the heart</a:t>
            </a:r>
          </a:p>
        </p:txBody>
      </p:sp>
      <p:sp>
        <p:nvSpPr>
          <p:cNvPr id="12" name="Rounded Rectangle 11"/>
          <p:cNvSpPr/>
          <p:nvPr/>
        </p:nvSpPr>
        <p:spPr>
          <a:xfrm>
            <a:off x="152401" y="952500"/>
            <a:ext cx="3962399" cy="876300"/>
          </a:xfrm>
          <a:prstGeom prst="roundRect">
            <a:avLst/>
          </a:prstGeom>
          <a:solidFill>
            <a:srgbClr val="006C3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600" b="1" i="1" dirty="0"/>
              <a:t>Sincere </a:t>
            </a:r>
            <a:r>
              <a:rPr lang="en-US" sz="4600" b="1" dirty="0"/>
              <a:t>Love</a:t>
            </a:r>
            <a:endParaRPr lang="en-US" sz="4600" b="1" u="sng" dirty="0"/>
          </a:p>
        </p:txBody>
      </p:sp>
      <p:sp>
        <p:nvSpPr>
          <p:cNvPr id="13" name="Rounded Rectangular Callout 12"/>
          <p:cNvSpPr/>
          <p:nvPr/>
        </p:nvSpPr>
        <p:spPr>
          <a:xfrm>
            <a:off x="794826" y="2638863"/>
            <a:ext cx="4043704" cy="762001"/>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800" b="1" dirty="0"/>
              <a:t>Our love takes off the mask</a:t>
            </a:r>
            <a:endParaRPr lang="en-US" sz="4800" b="1" i="1" u="sng" dirty="0"/>
          </a:p>
        </p:txBody>
      </p:sp>
      <p:sp>
        <p:nvSpPr>
          <p:cNvPr id="15" name="Cloud Callout 18"/>
          <p:cNvSpPr/>
          <p:nvPr/>
        </p:nvSpPr>
        <p:spPr>
          <a:xfrm>
            <a:off x="6888415" y="800099"/>
            <a:ext cx="4800600" cy="2133600"/>
          </a:xfrm>
          <a:prstGeom prst="cloudCallout">
            <a:avLst>
              <a:gd name="adj1" fmla="val 52385"/>
              <a:gd name="adj2" fmla="val 41496"/>
            </a:avLst>
          </a:prstGeom>
          <a:solidFill>
            <a:schemeClr val="bg2"/>
          </a:solidFill>
          <a:ln w="412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tx1"/>
                </a:solidFill>
              </a:rPr>
              <a:t>I want to have people I can depend on</a:t>
            </a:r>
          </a:p>
        </p:txBody>
      </p:sp>
      <p:sp>
        <p:nvSpPr>
          <p:cNvPr id="16" name="Cloud Callout 19"/>
          <p:cNvSpPr/>
          <p:nvPr/>
        </p:nvSpPr>
        <p:spPr>
          <a:xfrm>
            <a:off x="5041710" y="2890717"/>
            <a:ext cx="4648200" cy="1600200"/>
          </a:xfrm>
          <a:prstGeom prst="cloudCallout">
            <a:avLst>
              <a:gd name="adj1" fmla="val 98114"/>
              <a:gd name="adj2" fmla="val -15578"/>
            </a:avLst>
          </a:prstGeom>
          <a:solidFill>
            <a:schemeClr val="bg2"/>
          </a:solidFill>
          <a:ln w="412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tx1"/>
                </a:solidFill>
              </a:rPr>
              <a:t>And be totally independent</a:t>
            </a:r>
          </a:p>
        </p:txBody>
      </p:sp>
    </p:spTree>
    <p:extLst>
      <p:ext uri="{BB962C8B-B14F-4D97-AF65-F5344CB8AC3E}">
        <p14:creationId xmlns:p14="http://schemas.microsoft.com/office/powerpoint/2010/main" val="1078961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52400" y="0"/>
            <a:ext cx="54102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dirty="0"/>
              <a:t>Love One Another</a:t>
            </a:r>
            <a:endParaRPr lang="en-US" sz="5400" b="1" i="1" dirty="0"/>
          </a:p>
        </p:txBody>
      </p:sp>
      <p:sp>
        <p:nvSpPr>
          <p:cNvPr id="7" name="Rectangle 6"/>
          <p:cNvSpPr/>
          <p:nvPr/>
        </p:nvSpPr>
        <p:spPr>
          <a:xfrm>
            <a:off x="0" y="5638800"/>
            <a:ext cx="12192000" cy="1219200"/>
          </a:xfrm>
          <a:prstGeom prst="rect">
            <a:avLst/>
          </a:prstGeom>
          <a:solidFill>
            <a:schemeClr val="accent6">
              <a:lumMod val="40000"/>
              <a:lumOff val="60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400" b="1" baseline="30000" dirty="0">
                <a:solidFill>
                  <a:schemeClr val="tx1"/>
                </a:solidFill>
              </a:rPr>
              <a:t>1 Peter 4:8 </a:t>
            </a:r>
            <a:r>
              <a:rPr lang="en-US" sz="3400" dirty="0">
                <a:solidFill>
                  <a:schemeClr val="tx1"/>
                </a:solidFill>
              </a:rPr>
              <a:t>Above all, keep fervent in your love for one another, because love covers a multitude of sins. </a:t>
            </a:r>
          </a:p>
        </p:txBody>
      </p:sp>
      <p:sp>
        <p:nvSpPr>
          <p:cNvPr id="6" name="Rectangle 5"/>
          <p:cNvSpPr/>
          <p:nvPr/>
        </p:nvSpPr>
        <p:spPr>
          <a:xfrm>
            <a:off x="5562600" y="0"/>
            <a:ext cx="868680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i="1" dirty="0"/>
              <a:t>Full Stretch</a:t>
            </a:r>
          </a:p>
        </p:txBody>
      </p:sp>
      <p:sp>
        <p:nvSpPr>
          <p:cNvPr id="8" name="Rectangle 7"/>
          <p:cNvSpPr/>
          <p:nvPr/>
        </p:nvSpPr>
        <p:spPr>
          <a:xfrm>
            <a:off x="-4765" y="4419599"/>
            <a:ext cx="12196763" cy="1143001"/>
          </a:xfrm>
          <a:prstGeom prst="rect">
            <a:avLst/>
          </a:prstGeom>
          <a:solidFill>
            <a:schemeClr val="accent6">
              <a:lumMod val="40000"/>
              <a:lumOff val="60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a:t>
            </a:r>
            <a:r>
              <a:rPr lang="en-US" sz="3200" b="1" dirty="0">
                <a:solidFill>
                  <a:schemeClr val="tx1"/>
                </a:solidFill>
              </a:rPr>
              <a:t> </a:t>
            </a:r>
            <a:r>
              <a:rPr lang="en-US" sz="3200" b="1" baseline="30000" dirty="0">
                <a:solidFill>
                  <a:schemeClr val="tx1"/>
                </a:solidFill>
              </a:rPr>
              <a:t>1:22</a:t>
            </a:r>
            <a:r>
              <a:rPr lang="en-US" sz="3200" baseline="30000" dirty="0">
                <a:solidFill>
                  <a:schemeClr val="tx1"/>
                </a:solidFill>
              </a:rPr>
              <a:t> </a:t>
            </a:r>
            <a:r>
              <a:rPr lang="en-US" sz="3200" dirty="0">
                <a:solidFill>
                  <a:schemeClr val="tx1"/>
                </a:solidFill>
              </a:rPr>
              <a:t>Since you have in obedience to the truth purified your souls for a  </a:t>
            </a:r>
            <a:r>
              <a:rPr lang="en-US" sz="3200" b="1" u="sng" dirty="0">
                <a:solidFill>
                  <a:srgbClr val="002060"/>
                </a:solidFill>
              </a:rPr>
              <a:t>sincere love</a:t>
            </a:r>
            <a:r>
              <a:rPr lang="en-US" sz="3200" dirty="0">
                <a:solidFill>
                  <a:schemeClr val="tx1"/>
                </a:solidFill>
              </a:rPr>
              <a:t> of the brethren, fervently love</a:t>
            </a:r>
            <a:r>
              <a:rPr lang="en-US" sz="3200" dirty="0">
                <a:solidFill>
                  <a:srgbClr val="002060"/>
                </a:solidFill>
              </a:rPr>
              <a:t> </a:t>
            </a:r>
            <a:r>
              <a:rPr lang="en-US" sz="3200" dirty="0">
                <a:solidFill>
                  <a:schemeClr val="tx1"/>
                </a:solidFill>
              </a:rPr>
              <a:t>one another </a:t>
            </a:r>
            <a:r>
              <a:rPr lang="en-US" sz="3200" b="1" u="sng" dirty="0">
                <a:solidFill>
                  <a:srgbClr val="002060"/>
                </a:solidFill>
              </a:rPr>
              <a:t>from the heart</a:t>
            </a:r>
          </a:p>
        </p:txBody>
      </p:sp>
      <p:sp>
        <p:nvSpPr>
          <p:cNvPr id="12" name="Rounded Rectangle 11"/>
          <p:cNvSpPr/>
          <p:nvPr/>
        </p:nvSpPr>
        <p:spPr>
          <a:xfrm>
            <a:off x="152401" y="952500"/>
            <a:ext cx="3962399" cy="876300"/>
          </a:xfrm>
          <a:prstGeom prst="roundRect">
            <a:avLst/>
          </a:prstGeom>
          <a:solidFill>
            <a:srgbClr val="006C3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600" b="1" i="1" dirty="0"/>
              <a:t>Sincere </a:t>
            </a:r>
            <a:r>
              <a:rPr lang="en-US" sz="4600" b="1" dirty="0"/>
              <a:t>Love</a:t>
            </a:r>
            <a:endParaRPr lang="en-US" sz="4600" b="1" u="sng" dirty="0"/>
          </a:p>
        </p:txBody>
      </p:sp>
      <p:sp>
        <p:nvSpPr>
          <p:cNvPr id="13" name="Rounded Rectangular Callout 12"/>
          <p:cNvSpPr/>
          <p:nvPr/>
        </p:nvSpPr>
        <p:spPr>
          <a:xfrm>
            <a:off x="794826" y="2638863"/>
            <a:ext cx="4043704" cy="762001"/>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800" b="1" dirty="0"/>
              <a:t>Our love takes off the mask</a:t>
            </a:r>
            <a:endParaRPr lang="en-US" sz="4800" b="1" i="1" u="sng" dirty="0"/>
          </a:p>
        </p:txBody>
      </p:sp>
      <p:sp>
        <p:nvSpPr>
          <p:cNvPr id="15" name="Cloud Callout 18"/>
          <p:cNvSpPr/>
          <p:nvPr/>
        </p:nvSpPr>
        <p:spPr>
          <a:xfrm>
            <a:off x="5124279" y="693768"/>
            <a:ext cx="5410200" cy="2133600"/>
          </a:xfrm>
          <a:prstGeom prst="cloudCallout">
            <a:avLst>
              <a:gd name="adj1" fmla="val 71259"/>
              <a:gd name="adj2" fmla="val 28173"/>
            </a:avLst>
          </a:prstGeom>
          <a:solidFill>
            <a:schemeClr val="bg2"/>
          </a:solidFill>
          <a:ln w="412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tx1"/>
                </a:solidFill>
              </a:rPr>
              <a:t>I want people to feel like they can depend on me</a:t>
            </a:r>
          </a:p>
        </p:txBody>
      </p:sp>
      <p:sp>
        <p:nvSpPr>
          <p:cNvPr id="16" name="Cloud Callout 19"/>
          <p:cNvSpPr/>
          <p:nvPr/>
        </p:nvSpPr>
        <p:spPr>
          <a:xfrm>
            <a:off x="4371891" y="2600544"/>
            <a:ext cx="4648200" cy="1600200"/>
          </a:xfrm>
          <a:prstGeom prst="cloudCallout">
            <a:avLst>
              <a:gd name="adj1" fmla="val 104175"/>
              <a:gd name="adj2" fmla="val -32683"/>
            </a:avLst>
          </a:prstGeom>
          <a:solidFill>
            <a:schemeClr val="bg2"/>
          </a:solidFill>
          <a:ln w="412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tx1"/>
                </a:solidFill>
              </a:rPr>
              <a:t>I want to be needed</a:t>
            </a:r>
          </a:p>
        </p:txBody>
      </p:sp>
      <p:sp>
        <p:nvSpPr>
          <p:cNvPr id="17" name="Cloud Callout 6"/>
          <p:cNvSpPr/>
          <p:nvPr/>
        </p:nvSpPr>
        <p:spPr>
          <a:xfrm>
            <a:off x="6267282" y="3711634"/>
            <a:ext cx="5638800" cy="2209800"/>
          </a:xfrm>
          <a:prstGeom prst="cloudCallout">
            <a:avLst>
              <a:gd name="adj1" fmla="val 48160"/>
              <a:gd name="adj2" fmla="val -77811"/>
            </a:avLst>
          </a:prstGeom>
          <a:solidFill>
            <a:schemeClr val="bg2"/>
          </a:solidFill>
          <a:ln w="412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tx1"/>
                </a:solidFill>
              </a:rPr>
              <a:t>In small, convenient blocks of time</a:t>
            </a:r>
          </a:p>
        </p:txBody>
      </p:sp>
    </p:spTree>
    <p:extLst>
      <p:ext uri="{BB962C8B-B14F-4D97-AF65-F5344CB8AC3E}">
        <p14:creationId xmlns:p14="http://schemas.microsoft.com/office/powerpoint/2010/main" val="3628977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17"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52400" y="0"/>
            <a:ext cx="54102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dirty="0"/>
              <a:t>Love One Another</a:t>
            </a:r>
            <a:endParaRPr lang="en-US" sz="5400" b="1" i="1" dirty="0"/>
          </a:p>
        </p:txBody>
      </p:sp>
      <p:sp>
        <p:nvSpPr>
          <p:cNvPr id="7" name="Rectangle 6"/>
          <p:cNvSpPr/>
          <p:nvPr/>
        </p:nvSpPr>
        <p:spPr>
          <a:xfrm>
            <a:off x="0" y="5638800"/>
            <a:ext cx="12192000" cy="1219200"/>
          </a:xfrm>
          <a:prstGeom prst="rect">
            <a:avLst/>
          </a:prstGeom>
          <a:solidFill>
            <a:schemeClr val="accent6">
              <a:lumMod val="40000"/>
              <a:lumOff val="60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400" b="1" baseline="30000" dirty="0">
                <a:solidFill>
                  <a:schemeClr val="tx1"/>
                </a:solidFill>
              </a:rPr>
              <a:t>1 Peter 4:8 </a:t>
            </a:r>
            <a:r>
              <a:rPr lang="en-US" sz="3400" dirty="0">
                <a:solidFill>
                  <a:schemeClr val="tx1"/>
                </a:solidFill>
              </a:rPr>
              <a:t>Above all, keep fervent in your love for one another, because love covers a multitude of sins. </a:t>
            </a:r>
          </a:p>
        </p:txBody>
      </p:sp>
      <p:sp>
        <p:nvSpPr>
          <p:cNvPr id="6" name="Rectangle 5"/>
          <p:cNvSpPr/>
          <p:nvPr/>
        </p:nvSpPr>
        <p:spPr>
          <a:xfrm>
            <a:off x="5562600" y="0"/>
            <a:ext cx="868680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i="1" dirty="0"/>
              <a:t>Full Stretch</a:t>
            </a:r>
          </a:p>
        </p:txBody>
      </p:sp>
      <p:sp>
        <p:nvSpPr>
          <p:cNvPr id="8" name="Rectangle 7"/>
          <p:cNvSpPr/>
          <p:nvPr/>
        </p:nvSpPr>
        <p:spPr>
          <a:xfrm>
            <a:off x="-4765" y="4419599"/>
            <a:ext cx="12196763" cy="1143001"/>
          </a:xfrm>
          <a:prstGeom prst="rect">
            <a:avLst/>
          </a:prstGeom>
          <a:solidFill>
            <a:schemeClr val="accent6">
              <a:lumMod val="40000"/>
              <a:lumOff val="60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a:t>
            </a:r>
            <a:r>
              <a:rPr lang="en-US" sz="3200" b="1" dirty="0">
                <a:solidFill>
                  <a:schemeClr val="tx1"/>
                </a:solidFill>
              </a:rPr>
              <a:t> </a:t>
            </a:r>
            <a:r>
              <a:rPr lang="en-US" sz="3200" b="1" baseline="30000" dirty="0">
                <a:solidFill>
                  <a:schemeClr val="tx1"/>
                </a:solidFill>
              </a:rPr>
              <a:t>1:22</a:t>
            </a:r>
            <a:r>
              <a:rPr lang="en-US" sz="3200" baseline="30000" dirty="0">
                <a:solidFill>
                  <a:schemeClr val="tx1"/>
                </a:solidFill>
              </a:rPr>
              <a:t> </a:t>
            </a:r>
            <a:r>
              <a:rPr lang="en-US" sz="3200" dirty="0">
                <a:solidFill>
                  <a:schemeClr val="tx1"/>
                </a:solidFill>
              </a:rPr>
              <a:t>Since you have in obedience to the truth purified your souls for a  </a:t>
            </a:r>
            <a:r>
              <a:rPr lang="en-US" sz="3200" b="1" u="sng" dirty="0">
                <a:solidFill>
                  <a:srgbClr val="002060"/>
                </a:solidFill>
              </a:rPr>
              <a:t>sincere love</a:t>
            </a:r>
            <a:r>
              <a:rPr lang="en-US" sz="3200" dirty="0">
                <a:solidFill>
                  <a:schemeClr val="tx1"/>
                </a:solidFill>
              </a:rPr>
              <a:t> of the brethren, fervently love</a:t>
            </a:r>
            <a:r>
              <a:rPr lang="en-US" sz="3200" dirty="0">
                <a:solidFill>
                  <a:srgbClr val="002060"/>
                </a:solidFill>
              </a:rPr>
              <a:t> </a:t>
            </a:r>
            <a:r>
              <a:rPr lang="en-US" sz="3200" dirty="0">
                <a:solidFill>
                  <a:schemeClr val="tx1"/>
                </a:solidFill>
              </a:rPr>
              <a:t>one another </a:t>
            </a:r>
            <a:r>
              <a:rPr lang="en-US" sz="3200" b="1" u="sng" dirty="0">
                <a:solidFill>
                  <a:srgbClr val="002060"/>
                </a:solidFill>
              </a:rPr>
              <a:t>from the heart</a:t>
            </a:r>
          </a:p>
        </p:txBody>
      </p:sp>
      <p:sp>
        <p:nvSpPr>
          <p:cNvPr id="12" name="Rounded Rectangle 11"/>
          <p:cNvSpPr/>
          <p:nvPr/>
        </p:nvSpPr>
        <p:spPr>
          <a:xfrm>
            <a:off x="152401" y="952500"/>
            <a:ext cx="3962399" cy="876300"/>
          </a:xfrm>
          <a:prstGeom prst="roundRect">
            <a:avLst/>
          </a:prstGeom>
          <a:solidFill>
            <a:srgbClr val="006C3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600" b="1" i="1" dirty="0"/>
              <a:t>Sincere </a:t>
            </a:r>
            <a:r>
              <a:rPr lang="en-US" sz="4600" b="1" dirty="0"/>
              <a:t>Love</a:t>
            </a:r>
            <a:endParaRPr lang="en-US" sz="4600" b="1" u="sng" dirty="0"/>
          </a:p>
        </p:txBody>
      </p:sp>
      <p:sp>
        <p:nvSpPr>
          <p:cNvPr id="13" name="Rounded Rectangular Callout 12"/>
          <p:cNvSpPr/>
          <p:nvPr/>
        </p:nvSpPr>
        <p:spPr>
          <a:xfrm>
            <a:off x="794826" y="2638863"/>
            <a:ext cx="4043704" cy="762001"/>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800" b="1" dirty="0"/>
              <a:t>Our love takes off the mask</a:t>
            </a:r>
            <a:endParaRPr lang="en-US" sz="4800" b="1" i="1" u="sng" dirty="0"/>
          </a:p>
        </p:txBody>
      </p:sp>
      <p:sp>
        <p:nvSpPr>
          <p:cNvPr id="19" name="Cloud Callout 18"/>
          <p:cNvSpPr/>
          <p:nvPr/>
        </p:nvSpPr>
        <p:spPr>
          <a:xfrm>
            <a:off x="5334000" y="848165"/>
            <a:ext cx="4191000" cy="1600200"/>
          </a:xfrm>
          <a:prstGeom prst="cloudCallout">
            <a:avLst>
              <a:gd name="adj1" fmla="val 97321"/>
              <a:gd name="adj2" fmla="val 10315"/>
            </a:avLst>
          </a:prstGeom>
          <a:solidFill>
            <a:schemeClr val="bg2"/>
          </a:solidFill>
          <a:ln w="412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tx1"/>
                </a:solidFill>
              </a:rPr>
              <a:t>I want to be known…</a:t>
            </a:r>
          </a:p>
        </p:txBody>
      </p:sp>
      <p:sp>
        <p:nvSpPr>
          <p:cNvPr id="20" name="Cloud Callout 19"/>
          <p:cNvSpPr/>
          <p:nvPr/>
        </p:nvSpPr>
        <p:spPr>
          <a:xfrm>
            <a:off x="7239000" y="2600544"/>
            <a:ext cx="4191000" cy="1600200"/>
          </a:xfrm>
          <a:prstGeom prst="cloudCallout">
            <a:avLst>
              <a:gd name="adj1" fmla="val 63264"/>
              <a:gd name="adj2" fmla="val -61274"/>
            </a:avLst>
          </a:prstGeom>
          <a:solidFill>
            <a:schemeClr val="bg2"/>
          </a:solidFill>
          <a:ln w="412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tx1"/>
                </a:solidFill>
              </a:rPr>
              <a:t>But not too well!</a:t>
            </a:r>
          </a:p>
        </p:txBody>
      </p:sp>
    </p:spTree>
    <p:extLst>
      <p:ext uri="{BB962C8B-B14F-4D97-AF65-F5344CB8AC3E}">
        <p14:creationId xmlns:p14="http://schemas.microsoft.com/office/powerpoint/2010/main" val="86201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52400" y="0"/>
            <a:ext cx="54102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dirty="0"/>
              <a:t>Love One Another</a:t>
            </a:r>
            <a:endParaRPr lang="en-US" sz="5400" b="1" i="1" dirty="0"/>
          </a:p>
        </p:txBody>
      </p:sp>
      <p:sp>
        <p:nvSpPr>
          <p:cNvPr id="7" name="Rectangle 6"/>
          <p:cNvSpPr/>
          <p:nvPr/>
        </p:nvSpPr>
        <p:spPr>
          <a:xfrm>
            <a:off x="0" y="5638800"/>
            <a:ext cx="12192000" cy="1219200"/>
          </a:xfrm>
          <a:prstGeom prst="rect">
            <a:avLst/>
          </a:prstGeom>
          <a:solidFill>
            <a:schemeClr val="accent6">
              <a:lumMod val="40000"/>
              <a:lumOff val="60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400" b="1" baseline="30000" dirty="0">
                <a:solidFill>
                  <a:schemeClr val="tx1"/>
                </a:solidFill>
              </a:rPr>
              <a:t>1 Peter 4:8 </a:t>
            </a:r>
            <a:r>
              <a:rPr lang="en-US" sz="3400" dirty="0">
                <a:solidFill>
                  <a:schemeClr val="tx1"/>
                </a:solidFill>
              </a:rPr>
              <a:t>Above all, keep fervent in your love for one another, because love covers a multitude of sins. </a:t>
            </a:r>
          </a:p>
        </p:txBody>
      </p:sp>
      <p:sp>
        <p:nvSpPr>
          <p:cNvPr id="6" name="Rectangle 5"/>
          <p:cNvSpPr/>
          <p:nvPr/>
        </p:nvSpPr>
        <p:spPr>
          <a:xfrm>
            <a:off x="5562600" y="0"/>
            <a:ext cx="868680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i="1" dirty="0"/>
              <a:t>Full Stretch</a:t>
            </a:r>
          </a:p>
        </p:txBody>
      </p:sp>
      <p:sp>
        <p:nvSpPr>
          <p:cNvPr id="8" name="Rectangle 7"/>
          <p:cNvSpPr/>
          <p:nvPr/>
        </p:nvSpPr>
        <p:spPr>
          <a:xfrm>
            <a:off x="-4765" y="4419599"/>
            <a:ext cx="12196763" cy="1143001"/>
          </a:xfrm>
          <a:prstGeom prst="rect">
            <a:avLst/>
          </a:prstGeom>
          <a:solidFill>
            <a:schemeClr val="accent6">
              <a:lumMod val="40000"/>
              <a:lumOff val="60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a:t>
            </a:r>
            <a:r>
              <a:rPr lang="en-US" sz="3200" b="1" dirty="0">
                <a:solidFill>
                  <a:schemeClr val="tx1"/>
                </a:solidFill>
              </a:rPr>
              <a:t> </a:t>
            </a:r>
            <a:r>
              <a:rPr lang="en-US" sz="3200" b="1" baseline="30000" dirty="0">
                <a:solidFill>
                  <a:schemeClr val="tx1"/>
                </a:solidFill>
              </a:rPr>
              <a:t>1:22</a:t>
            </a:r>
            <a:r>
              <a:rPr lang="en-US" sz="3200" baseline="30000" dirty="0">
                <a:solidFill>
                  <a:schemeClr val="tx1"/>
                </a:solidFill>
              </a:rPr>
              <a:t> </a:t>
            </a:r>
            <a:r>
              <a:rPr lang="en-US" sz="3200" dirty="0">
                <a:solidFill>
                  <a:schemeClr val="tx1"/>
                </a:solidFill>
              </a:rPr>
              <a:t>Since you have in obedience to the truth purified your souls for a  </a:t>
            </a:r>
            <a:r>
              <a:rPr lang="en-US" sz="3200" b="1" u="sng" dirty="0">
                <a:solidFill>
                  <a:srgbClr val="002060"/>
                </a:solidFill>
              </a:rPr>
              <a:t>sincere love</a:t>
            </a:r>
            <a:r>
              <a:rPr lang="en-US" sz="3200" dirty="0">
                <a:solidFill>
                  <a:schemeClr val="tx1"/>
                </a:solidFill>
              </a:rPr>
              <a:t> of the brethren, fervently love</a:t>
            </a:r>
            <a:r>
              <a:rPr lang="en-US" sz="3200" dirty="0">
                <a:solidFill>
                  <a:srgbClr val="002060"/>
                </a:solidFill>
              </a:rPr>
              <a:t> </a:t>
            </a:r>
            <a:r>
              <a:rPr lang="en-US" sz="3200" dirty="0">
                <a:solidFill>
                  <a:schemeClr val="tx1"/>
                </a:solidFill>
              </a:rPr>
              <a:t>one another </a:t>
            </a:r>
            <a:r>
              <a:rPr lang="en-US" sz="3200" b="1" u="sng" dirty="0">
                <a:solidFill>
                  <a:srgbClr val="002060"/>
                </a:solidFill>
              </a:rPr>
              <a:t>from the heart</a:t>
            </a:r>
          </a:p>
        </p:txBody>
      </p:sp>
      <p:sp>
        <p:nvSpPr>
          <p:cNvPr id="12" name="Rounded Rectangle 11"/>
          <p:cNvSpPr/>
          <p:nvPr/>
        </p:nvSpPr>
        <p:spPr>
          <a:xfrm>
            <a:off x="152401" y="952500"/>
            <a:ext cx="3962399" cy="876300"/>
          </a:xfrm>
          <a:prstGeom prst="roundRect">
            <a:avLst/>
          </a:prstGeom>
          <a:solidFill>
            <a:srgbClr val="006C3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600" b="1" i="1" dirty="0"/>
              <a:t>Sincere </a:t>
            </a:r>
            <a:r>
              <a:rPr lang="en-US" sz="4600" b="1" dirty="0"/>
              <a:t>Love</a:t>
            </a:r>
            <a:endParaRPr lang="en-US" sz="4600" b="1" u="sng" dirty="0"/>
          </a:p>
        </p:txBody>
      </p:sp>
      <p:sp>
        <p:nvSpPr>
          <p:cNvPr id="13" name="Rounded Rectangular Callout 12"/>
          <p:cNvSpPr/>
          <p:nvPr/>
        </p:nvSpPr>
        <p:spPr>
          <a:xfrm>
            <a:off x="794826" y="2638863"/>
            <a:ext cx="4043704" cy="762001"/>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800" b="1" dirty="0"/>
              <a:t>Our love takes off the mask</a:t>
            </a:r>
            <a:endParaRPr lang="en-US" sz="4800" b="1" i="1" u="sng" dirty="0"/>
          </a:p>
        </p:txBody>
      </p:sp>
      <p:sp>
        <p:nvSpPr>
          <p:cNvPr id="15" name="Cloud Callout 18"/>
          <p:cNvSpPr/>
          <p:nvPr/>
        </p:nvSpPr>
        <p:spPr>
          <a:xfrm>
            <a:off x="4487775" y="609600"/>
            <a:ext cx="4800600" cy="2133600"/>
          </a:xfrm>
          <a:prstGeom prst="cloudCallout">
            <a:avLst>
              <a:gd name="adj1" fmla="val 102995"/>
              <a:gd name="adj2" fmla="val 23571"/>
            </a:avLst>
          </a:prstGeom>
          <a:solidFill>
            <a:schemeClr val="bg2"/>
          </a:solidFill>
          <a:ln w="412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tx1"/>
                </a:solidFill>
              </a:rPr>
              <a:t>I want to feel connected to people…</a:t>
            </a:r>
          </a:p>
        </p:txBody>
      </p:sp>
      <p:sp>
        <p:nvSpPr>
          <p:cNvPr id="16" name="Cloud Callout 19"/>
          <p:cNvSpPr/>
          <p:nvPr/>
        </p:nvSpPr>
        <p:spPr>
          <a:xfrm>
            <a:off x="7577887" y="1800662"/>
            <a:ext cx="4191000" cy="1600200"/>
          </a:xfrm>
          <a:prstGeom prst="cloudCallout">
            <a:avLst>
              <a:gd name="adj1" fmla="val 58211"/>
              <a:gd name="adj2" fmla="val 36008"/>
            </a:avLst>
          </a:prstGeom>
          <a:solidFill>
            <a:schemeClr val="bg2"/>
          </a:solidFill>
          <a:ln w="412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tx1"/>
                </a:solidFill>
              </a:rPr>
              <a:t>But people are messy</a:t>
            </a:r>
          </a:p>
        </p:txBody>
      </p:sp>
      <p:sp>
        <p:nvSpPr>
          <p:cNvPr id="17" name="Cloud Callout 6"/>
          <p:cNvSpPr/>
          <p:nvPr/>
        </p:nvSpPr>
        <p:spPr>
          <a:xfrm>
            <a:off x="5200565" y="3047997"/>
            <a:ext cx="3886200" cy="1371600"/>
          </a:xfrm>
          <a:prstGeom prst="cloudCallout">
            <a:avLst>
              <a:gd name="adj1" fmla="val 113832"/>
              <a:gd name="adj2" fmla="val -13594"/>
            </a:avLst>
          </a:prstGeom>
          <a:solidFill>
            <a:schemeClr val="bg2"/>
          </a:solidFill>
          <a:ln w="412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tx1"/>
                </a:solidFill>
              </a:rPr>
              <a:t>And hurtful</a:t>
            </a:r>
          </a:p>
        </p:txBody>
      </p:sp>
      <p:sp>
        <p:nvSpPr>
          <p:cNvPr id="18" name="Cloud Callout 7"/>
          <p:cNvSpPr/>
          <p:nvPr/>
        </p:nvSpPr>
        <p:spPr>
          <a:xfrm>
            <a:off x="7558837" y="4071159"/>
            <a:ext cx="4572000" cy="1371600"/>
          </a:xfrm>
          <a:prstGeom prst="cloudCallout">
            <a:avLst>
              <a:gd name="adj1" fmla="val 47508"/>
              <a:gd name="adj2" fmla="val -89758"/>
            </a:avLst>
          </a:prstGeom>
          <a:solidFill>
            <a:schemeClr val="bg2"/>
          </a:solidFill>
          <a:ln w="412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tx1"/>
                </a:solidFill>
              </a:rPr>
              <a:t>And annoying</a:t>
            </a:r>
          </a:p>
        </p:txBody>
      </p:sp>
    </p:spTree>
    <p:extLst>
      <p:ext uri="{BB962C8B-B14F-4D97-AF65-F5344CB8AC3E}">
        <p14:creationId xmlns:p14="http://schemas.microsoft.com/office/powerpoint/2010/main" val="737169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17" grpId="0" animBg="1"/>
      <p:bldP spid="18"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52400" y="0"/>
            <a:ext cx="54102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dirty="0"/>
              <a:t>Love One Another</a:t>
            </a:r>
            <a:endParaRPr lang="en-US" sz="5400" b="1" i="1" dirty="0"/>
          </a:p>
        </p:txBody>
      </p:sp>
      <p:sp>
        <p:nvSpPr>
          <p:cNvPr id="7" name="Rectangle 6"/>
          <p:cNvSpPr/>
          <p:nvPr/>
        </p:nvSpPr>
        <p:spPr>
          <a:xfrm>
            <a:off x="0" y="5638800"/>
            <a:ext cx="12192000" cy="1219200"/>
          </a:xfrm>
          <a:prstGeom prst="rect">
            <a:avLst/>
          </a:prstGeom>
          <a:solidFill>
            <a:schemeClr val="accent6">
              <a:lumMod val="40000"/>
              <a:lumOff val="60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400" b="1" baseline="30000" dirty="0">
                <a:solidFill>
                  <a:schemeClr val="tx1"/>
                </a:solidFill>
              </a:rPr>
              <a:t>1 Peter 4:8 </a:t>
            </a:r>
            <a:r>
              <a:rPr lang="en-US" sz="3400" dirty="0">
                <a:solidFill>
                  <a:schemeClr val="tx1"/>
                </a:solidFill>
              </a:rPr>
              <a:t>Above all, keep fervent in your love for one another, because love covers a multitude of sins. </a:t>
            </a:r>
          </a:p>
        </p:txBody>
      </p:sp>
      <p:sp>
        <p:nvSpPr>
          <p:cNvPr id="6" name="Rectangle 5"/>
          <p:cNvSpPr/>
          <p:nvPr/>
        </p:nvSpPr>
        <p:spPr>
          <a:xfrm>
            <a:off x="5562600" y="0"/>
            <a:ext cx="868680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i="1" dirty="0"/>
              <a:t>Full Stretch</a:t>
            </a:r>
          </a:p>
        </p:txBody>
      </p:sp>
      <p:sp>
        <p:nvSpPr>
          <p:cNvPr id="8" name="Rectangle 7"/>
          <p:cNvSpPr/>
          <p:nvPr/>
        </p:nvSpPr>
        <p:spPr>
          <a:xfrm>
            <a:off x="-4765" y="4419599"/>
            <a:ext cx="12196763" cy="1143001"/>
          </a:xfrm>
          <a:prstGeom prst="rect">
            <a:avLst/>
          </a:prstGeom>
          <a:solidFill>
            <a:schemeClr val="accent6">
              <a:lumMod val="40000"/>
              <a:lumOff val="60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a:t>
            </a:r>
            <a:r>
              <a:rPr lang="en-US" sz="3200" b="1" dirty="0">
                <a:solidFill>
                  <a:schemeClr val="tx1"/>
                </a:solidFill>
              </a:rPr>
              <a:t> </a:t>
            </a:r>
            <a:r>
              <a:rPr lang="en-US" sz="3200" b="1" baseline="30000" dirty="0">
                <a:solidFill>
                  <a:schemeClr val="tx1"/>
                </a:solidFill>
              </a:rPr>
              <a:t>1:22</a:t>
            </a:r>
            <a:r>
              <a:rPr lang="en-US" sz="3200" baseline="30000" dirty="0">
                <a:solidFill>
                  <a:schemeClr val="tx1"/>
                </a:solidFill>
              </a:rPr>
              <a:t> </a:t>
            </a:r>
            <a:r>
              <a:rPr lang="en-US" sz="3200" dirty="0">
                <a:solidFill>
                  <a:schemeClr val="tx1"/>
                </a:solidFill>
              </a:rPr>
              <a:t>Since you have in obedience to the truth purified your souls for a  </a:t>
            </a:r>
            <a:r>
              <a:rPr lang="en-US" sz="3200" b="1" u="sng" dirty="0">
                <a:solidFill>
                  <a:srgbClr val="002060"/>
                </a:solidFill>
              </a:rPr>
              <a:t>sincere love</a:t>
            </a:r>
            <a:r>
              <a:rPr lang="en-US" sz="3200" dirty="0">
                <a:solidFill>
                  <a:schemeClr val="tx1"/>
                </a:solidFill>
              </a:rPr>
              <a:t> of the brethren, fervently love</a:t>
            </a:r>
            <a:r>
              <a:rPr lang="en-US" sz="3200" dirty="0">
                <a:solidFill>
                  <a:srgbClr val="002060"/>
                </a:solidFill>
              </a:rPr>
              <a:t> </a:t>
            </a:r>
            <a:r>
              <a:rPr lang="en-US" sz="3200" dirty="0">
                <a:solidFill>
                  <a:schemeClr val="tx1"/>
                </a:solidFill>
              </a:rPr>
              <a:t>one another </a:t>
            </a:r>
            <a:r>
              <a:rPr lang="en-US" sz="3200" b="1" u="sng" dirty="0">
                <a:solidFill>
                  <a:srgbClr val="002060"/>
                </a:solidFill>
              </a:rPr>
              <a:t>from the heart</a:t>
            </a:r>
          </a:p>
        </p:txBody>
      </p:sp>
      <p:sp>
        <p:nvSpPr>
          <p:cNvPr id="12" name="Rounded Rectangle 11"/>
          <p:cNvSpPr/>
          <p:nvPr/>
        </p:nvSpPr>
        <p:spPr>
          <a:xfrm>
            <a:off x="152401" y="952500"/>
            <a:ext cx="3962399" cy="876300"/>
          </a:xfrm>
          <a:prstGeom prst="roundRect">
            <a:avLst/>
          </a:prstGeom>
          <a:solidFill>
            <a:srgbClr val="006C3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600" b="1" i="1" dirty="0"/>
              <a:t>Sincere </a:t>
            </a:r>
            <a:r>
              <a:rPr lang="en-US" sz="4600" b="1" dirty="0"/>
              <a:t>Love</a:t>
            </a:r>
            <a:endParaRPr lang="en-US" sz="4600" b="1" u="sng" dirty="0"/>
          </a:p>
        </p:txBody>
      </p:sp>
      <p:sp>
        <p:nvSpPr>
          <p:cNvPr id="13" name="Rounded Rectangular Callout 12"/>
          <p:cNvSpPr/>
          <p:nvPr/>
        </p:nvSpPr>
        <p:spPr>
          <a:xfrm>
            <a:off x="794826" y="2638863"/>
            <a:ext cx="4043704" cy="762001"/>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800" b="1" dirty="0"/>
              <a:t>Our love takes off the mask</a:t>
            </a:r>
            <a:endParaRPr lang="en-US" sz="4800" b="1" i="1" u="sng" dirty="0"/>
          </a:p>
        </p:txBody>
      </p:sp>
      <p:sp>
        <p:nvSpPr>
          <p:cNvPr id="15" name="Rounded Rectangular Callout 14"/>
          <p:cNvSpPr/>
          <p:nvPr/>
        </p:nvSpPr>
        <p:spPr>
          <a:xfrm>
            <a:off x="5257800" y="1230282"/>
            <a:ext cx="6629400" cy="1283876"/>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600" b="1" dirty="0"/>
              <a:t>And so we’ve become experts at </a:t>
            </a:r>
            <a:r>
              <a:rPr lang="en-US" sz="3600" b="1" i="1" dirty="0"/>
              <a:t>kind-of </a:t>
            </a:r>
            <a:r>
              <a:rPr lang="en-US" sz="3600" b="1" dirty="0"/>
              <a:t>having relationships…</a:t>
            </a:r>
          </a:p>
        </p:txBody>
      </p:sp>
      <p:sp>
        <p:nvSpPr>
          <p:cNvPr id="16" name="Rounded Rectangular Callout 15"/>
          <p:cNvSpPr/>
          <p:nvPr/>
        </p:nvSpPr>
        <p:spPr>
          <a:xfrm>
            <a:off x="5257800" y="2758926"/>
            <a:ext cx="6629400" cy="1283876"/>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600" b="1" dirty="0"/>
              <a:t>And we think we will be happier that way</a:t>
            </a:r>
          </a:p>
        </p:txBody>
      </p:sp>
    </p:spTree>
    <p:extLst>
      <p:ext uri="{BB962C8B-B14F-4D97-AF65-F5344CB8AC3E}">
        <p14:creationId xmlns:p14="http://schemas.microsoft.com/office/powerpoint/2010/main" val="1774219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5401574"/>
            <a:ext cx="12192000" cy="1456426"/>
          </a:xfrm>
          <a:prstGeom prst="rect">
            <a:avLst/>
          </a:prstGeom>
          <a:solidFill>
            <a:schemeClr val="accent6">
              <a:lumMod val="40000"/>
              <a:lumOff val="60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600" b="1" baseline="30000" dirty="0">
                <a:solidFill>
                  <a:schemeClr val="tx1"/>
                </a:solidFill>
              </a:rPr>
              <a:t>1 Peter 4:7 </a:t>
            </a:r>
            <a:r>
              <a:rPr lang="en-US" sz="3600" b="1" u="sng" dirty="0">
                <a:solidFill>
                  <a:srgbClr val="002060"/>
                </a:solidFill>
              </a:rPr>
              <a:t>The end of all things is near</a:t>
            </a:r>
            <a:r>
              <a:rPr lang="en-US" sz="3600" dirty="0">
                <a:solidFill>
                  <a:schemeClr val="tx1"/>
                </a:solidFill>
              </a:rPr>
              <a:t>; therefore, be of sound judgment and sober spirit for the purpose of prayer. </a:t>
            </a:r>
            <a:endParaRPr lang="en-US" sz="3600" baseline="30000" dirty="0">
              <a:solidFill>
                <a:schemeClr val="tx1"/>
              </a:solidFill>
            </a:endParaRPr>
          </a:p>
        </p:txBody>
      </p:sp>
      <p:sp>
        <p:nvSpPr>
          <p:cNvPr id="4" name="Rectangle 3"/>
          <p:cNvSpPr/>
          <p:nvPr/>
        </p:nvSpPr>
        <p:spPr>
          <a:xfrm>
            <a:off x="-76200" y="304800"/>
            <a:ext cx="5334000" cy="838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t>Vs 7 sets the mood: </a:t>
            </a:r>
          </a:p>
        </p:txBody>
      </p:sp>
    </p:spTree>
    <p:extLst>
      <p:ext uri="{BB962C8B-B14F-4D97-AF65-F5344CB8AC3E}">
        <p14:creationId xmlns:p14="http://schemas.microsoft.com/office/powerpoint/2010/main" val="263006740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52400" y="0"/>
            <a:ext cx="54102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dirty="0"/>
              <a:t>Love One Another</a:t>
            </a:r>
            <a:endParaRPr lang="en-US" sz="5400" b="1" i="1" dirty="0"/>
          </a:p>
        </p:txBody>
      </p:sp>
      <p:sp>
        <p:nvSpPr>
          <p:cNvPr id="7" name="Rectangle 6"/>
          <p:cNvSpPr/>
          <p:nvPr/>
        </p:nvSpPr>
        <p:spPr>
          <a:xfrm>
            <a:off x="0" y="5638800"/>
            <a:ext cx="12192000" cy="1219200"/>
          </a:xfrm>
          <a:prstGeom prst="rect">
            <a:avLst/>
          </a:prstGeom>
          <a:solidFill>
            <a:schemeClr val="accent6">
              <a:lumMod val="40000"/>
              <a:lumOff val="60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400" b="1" baseline="30000" dirty="0">
                <a:solidFill>
                  <a:schemeClr val="tx1"/>
                </a:solidFill>
              </a:rPr>
              <a:t>1 Peter 4:8 </a:t>
            </a:r>
            <a:r>
              <a:rPr lang="en-US" sz="3400" dirty="0">
                <a:solidFill>
                  <a:schemeClr val="tx1"/>
                </a:solidFill>
              </a:rPr>
              <a:t>Above all, keep fervent in your love for one another, because love covers a multitude of sins. </a:t>
            </a:r>
          </a:p>
        </p:txBody>
      </p:sp>
      <p:sp>
        <p:nvSpPr>
          <p:cNvPr id="6" name="Rectangle 5"/>
          <p:cNvSpPr/>
          <p:nvPr/>
        </p:nvSpPr>
        <p:spPr>
          <a:xfrm>
            <a:off x="5562600" y="0"/>
            <a:ext cx="868680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i="1" dirty="0"/>
              <a:t>Full Stretch</a:t>
            </a:r>
          </a:p>
        </p:txBody>
      </p:sp>
      <p:sp>
        <p:nvSpPr>
          <p:cNvPr id="8" name="Rectangle 7"/>
          <p:cNvSpPr/>
          <p:nvPr/>
        </p:nvSpPr>
        <p:spPr>
          <a:xfrm>
            <a:off x="-4765" y="4419599"/>
            <a:ext cx="12196763" cy="1143001"/>
          </a:xfrm>
          <a:prstGeom prst="rect">
            <a:avLst/>
          </a:prstGeom>
          <a:solidFill>
            <a:schemeClr val="accent6">
              <a:lumMod val="40000"/>
              <a:lumOff val="60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a:t>
            </a:r>
            <a:r>
              <a:rPr lang="en-US" sz="3200" b="1" dirty="0">
                <a:solidFill>
                  <a:schemeClr val="tx1"/>
                </a:solidFill>
              </a:rPr>
              <a:t> </a:t>
            </a:r>
            <a:r>
              <a:rPr lang="en-US" sz="3200" b="1" baseline="30000" dirty="0">
                <a:solidFill>
                  <a:schemeClr val="tx1"/>
                </a:solidFill>
              </a:rPr>
              <a:t>1:22</a:t>
            </a:r>
            <a:r>
              <a:rPr lang="en-US" sz="3200" baseline="30000" dirty="0">
                <a:solidFill>
                  <a:schemeClr val="tx1"/>
                </a:solidFill>
              </a:rPr>
              <a:t> </a:t>
            </a:r>
            <a:r>
              <a:rPr lang="en-US" sz="3200" dirty="0">
                <a:solidFill>
                  <a:schemeClr val="tx1"/>
                </a:solidFill>
              </a:rPr>
              <a:t>Since you have in obedience to the truth purified your souls for a  </a:t>
            </a:r>
            <a:r>
              <a:rPr lang="en-US" sz="3200" b="1" u="sng" dirty="0">
                <a:solidFill>
                  <a:srgbClr val="002060"/>
                </a:solidFill>
              </a:rPr>
              <a:t>sincere love</a:t>
            </a:r>
            <a:r>
              <a:rPr lang="en-US" sz="3200" dirty="0">
                <a:solidFill>
                  <a:schemeClr val="tx1"/>
                </a:solidFill>
              </a:rPr>
              <a:t> of the brethren, fervently love</a:t>
            </a:r>
            <a:r>
              <a:rPr lang="en-US" sz="3200" dirty="0">
                <a:solidFill>
                  <a:srgbClr val="002060"/>
                </a:solidFill>
              </a:rPr>
              <a:t> </a:t>
            </a:r>
            <a:r>
              <a:rPr lang="en-US" sz="3200" dirty="0">
                <a:solidFill>
                  <a:schemeClr val="tx1"/>
                </a:solidFill>
              </a:rPr>
              <a:t>one another </a:t>
            </a:r>
            <a:r>
              <a:rPr lang="en-US" sz="3200" b="1" u="sng" dirty="0">
                <a:solidFill>
                  <a:srgbClr val="002060"/>
                </a:solidFill>
              </a:rPr>
              <a:t>from the heart</a:t>
            </a:r>
          </a:p>
        </p:txBody>
      </p:sp>
      <p:sp>
        <p:nvSpPr>
          <p:cNvPr id="18" name="Rounded Rectangle 17"/>
          <p:cNvSpPr/>
          <p:nvPr/>
        </p:nvSpPr>
        <p:spPr>
          <a:xfrm>
            <a:off x="-228600" y="3124199"/>
            <a:ext cx="12649200" cy="1025425"/>
          </a:xfrm>
          <a:prstGeom prst="roundRect">
            <a:avLst/>
          </a:prstGeom>
          <a:solidFill>
            <a:schemeClr val="tx1">
              <a:alpha val="5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6600" b="1" dirty="0">
                <a:solidFill>
                  <a:schemeClr val="bg1"/>
                </a:solidFill>
              </a:rPr>
              <a:t>You are made for relationship</a:t>
            </a:r>
            <a:endParaRPr lang="en-US" sz="6600" b="1" u="sng" dirty="0">
              <a:solidFill>
                <a:schemeClr val="bg1"/>
              </a:solidFill>
            </a:endParaRPr>
          </a:p>
        </p:txBody>
      </p:sp>
      <p:sp>
        <p:nvSpPr>
          <p:cNvPr id="11" name="Rounded Rectangle 10"/>
          <p:cNvSpPr/>
          <p:nvPr/>
        </p:nvSpPr>
        <p:spPr>
          <a:xfrm>
            <a:off x="152401" y="952500"/>
            <a:ext cx="3962399" cy="876300"/>
          </a:xfrm>
          <a:prstGeom prst="roundRect">
            <a:avLst/>
          </a:prstGeom>
          <a:solidFill>
            <a:srgbClr val="006C3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600" b="1" i="1" dirty="0"/>
              <a:t>Sincere </a:t>
            </a:r>
            <a:r>
              <a:rPr lang="en-US" sz="4600" b="1" dirty="0"/>
              <a:t>Love</a:t>
            </a:r>
            <a:endParaRPr lang="en-US" sz="4600" b="1" u="sng" dirty="0"/>
          </a:p>
        </p:txBody>
      </p:sp>
    </p:spTree>
    <p:extLst>
      <p:ext uri="{BB962C8B-B14F-4D97-AF65-F5344CB8AC3E}">
        <p14:creationId xmlns:p14="http://schemas.microsoft.com/office/powerpoint/2010/main" val="32016052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52400" y="0"/>
            <a:ext cx="54102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dirty="0"/>
              <a:t>Love One Another</a:t>
            </a:r>
            <a:endParaRPr lang="en-US" sz="5400" b="1" i="1" dirty="0"/>
          </a:p>
        </p:txBody>
      </p:sp>
      <p:sp>
        <p:nvSpPr>
          <p:cNvPr id="7" name="Rectangle 6"/>
          <p:cNvSpPr/>
          <p:nvPr/>
        </p:nvSpPr>
        <p:spPr>
          <a:xfrm>
            <a:off x="0" y="5638800"/>
            <a:ext cx="12192000" cy="1219200"/>
          </a:xfrm>
          <a:prstGeom prst="rect">
            <a:avLst/>
          </a:prstGeom>
          <a:solidFill>
            <a:schemeClr val="accent6">
              <a:lumMod val="40000"/>
              <a:lumOff val="60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400" b="1" baseline="30000" dirty="0">
                <a:solidFill>
                  <a:schemeClr val="tx1"/>
                </a:solidFill>
              </a:rPr>
              <a:t>1 Peter 4:8 </a:t>
            </a:r>
            <a:r>
              <a:rPr lang="en-US" sz="3400" dirty="0">
                <a:solidFill>
                  <a:schemeClr val="tx1"/>
                </a:solidFill>
              </a:rPr>
              <a:t>Above all, keep fervent in your love for one another, because love covers a multitude of sins. </a:t>
            </a:r>
          </a:p>
        </p:txBody>
      </p:sp>
      <p:sp>
        <p:nvSpPr>
          <p:cNvPr id="6" name="Rectangle 5"/>
          <p:cNvSpPr/>
          <p:nvPr/>
        </p:nvSpPr>
        <p:spPr>
          <a:xfrm>
            <a:off x="5562600" y="0"/>
            <a:ext cx="868680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i="1" dirty="0"/>
              <a:t>Full Stretch</a:t>
            </a:r>
          </a:p>
        </p:txBody>
      </p:sp>
      <p:sp>
        <p:nvSpPr>
          <p:cNvPr id="8" name="Rectangle 7"/>
          <p:cNvSpPr/>
          <p:nvPr/>
        </p:nvSpPr>
        <p:spPr>
          <a:xfrm>
            <a:off x="-4765" y="4419599"/>
            <a:ext cx="12196763" cy="1143001"/>
          </a:xfrm>
          <a:prstGeom prst="rect">
            <a:avLst/>
          </a:prstGeom>
          <a:solidFill>
            <a:schemeClr val="accent6">
              <a:lumMod val="40000"/>
              <a:lumOff val="60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a:t>
            </a:r>
            <a:r>
              <a:rPr lang="en-US" sz="3200" b="1" dirty="0">
                <a:solidFill>
                  <a:schemeClr val="tx1"/>
                </a:solidFill>
              </a:rPr>
              <a:t> </a:t>
            </a:r>
            <a:r>
              <a:rPr lang="en-US" sz="3200" b="1" baseline="30000" dirty="0">
                <a:solidFill>
                  <a:schemeClr val="tx1"/>
                </a:solidFill>
              </a:rPr>
              <a:t>1:22</a:t>
            </a:r>
            <a:r>
              <a:rPr lang="en-US" sz="3200" baseline="30000" dirty="0">
                <a:solidFill>
                  <a:schemeClr val="tx1"/>
                </a:solidFill>
              </a:rPr>
              <a:t> </a:t>
            </a:r>
            <a:r>
              <a:rPr lang="en-US" sz="3200" dirty="0">
                <a:solidFill>
                  <a:schemeClr val="tx1"/>
                </a:solidFill>
              </a:rPr>
              <a:t>Since you have in obedience to the truth purified your souls for a  </a:t>
            </a:r>
            <a:r>
              <a:rPr lang="en-US" sz="3200" b="1" u="sng" dirty="0">
                <a:solidFill>
                  <a:srgbClr val="002060"/>
                </a:solidFill>
              </a:rPr>
              <a:t>sincere love</a:t>
            </a:r>
            <a:r>
              <a:rPr lang="en-US" sz="3200" dirty="0">
                <a:solidFill>
                  <a:schemeClr val="tx1"/>
                </a:solidFill>
              </a:rPr>
              <a:t> of the brethren, fervently love</a:t>
            </a:r>
            <a:r>
              <a:rPr lang="en-US" sz="3200" dirty="0">
                <a:solidFill>
                  <a:srgbClr val="002060"/>
                </a:solidFill>
              </a:rPr>
              <a:t> </a:t>
            </a:r>
            <a:r>
              <a:rPr lang="en-US" sz="3200" dirty="0">
                <a:solidFill>
                  <a:schemeClr val="tx1"/>
                </a:solidFill>
              </a:rPr>
              <a:t>one another </a:t>
            </a:r>
            <a:r>
              <a:rPr lang="en-US" sz="3200" b="1" u="sng" dirty="0">
                <a:solidFill>
                  <a:srgbClr val="002060"/>
                </a:solidFill>
              </a:rPr>
              <a:t>from the heart</a:t>
            </a:r>
          </a:p>
        </p:txBody>
      </p:sp>
      <p:sp>
        <p:nvSpPr>
          <p:cNvPr id="18" name="Rounded Rectangle 17"/>
          <p:cNvSpPr/>
          <p:nvPr/>
        </p:nvSpPr>
        <p:spPr>
          <a:xfrm>
            <a:off x="-228600" y="3124199"/>
            <a:ext cx="12649200" cy="1025425"/>
          </a:xfrm>
          <a:prstGeom prst="roundRect">
            <a:avLst/>
          </a:prstGeom>
          <a:solidFill>
            <a:schemeClr val="tx1">
              <a:alpha val="5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5100" b="1" dirty="0"/>
              <a:t>Relationships are what really make us happy </a:t>
            </a:r>
            <a:endParaRPr lang="en-US" sz="5100" b="1" u="sng" dirty="0"/>
          </a:p>
        </p:txBody>
      </p:sp>
      <p:sp>
        <p:nvSpPr>
          <p:cNvPr id="11" name="Rounded Rectangle 10"/>
          <p:cNvSpPr/>
          <p:nvPr/>
        </p:nvSpPr>
        <p:spPr>
          <a:xfrm>
            <a:off x="152401" y="952500"/>
            <a:ext cx="3962399" cy="876300"/>
          </a:xfrm>
          <a:prstGeom prst="roundRect">
            <a:avLst/>
          </a:prstGeom>
          <a:solidFill>
            <a:srgbClr val="006C3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600" b="1" i="1" dirty="0"/>
              <a:t>Sincere </a:t>
            </a:r>
            <a:r>
              <a:rPr lang="en-US" sz="4600" b="1" dirty="0"/>
              <a:t>Love</a:t>
            </a:r>
            <a:endParaRPr lang="en-US" sz="4600" b="1" u="sng" dirty="0"/>
          </a:p>
        </p:txBody>
      </p:sp>
    </p:spTree>
    <p:extLst>
      <p:ext uri="{BB962C8B-B14F-4D97-AF65-F5344CB8AC3E}">
        <p14:creationId xmlns:p14="http://schemas.microsoft.com/office/powerpoint/2010/main" val="2992002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86267" y="88900"/>
            <a:ext cx="54102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dirty="0"/>
              <a:t>Love One Another</a:t>
            </a:r>
            <a:endParaRPr lang="en-US" sz="5400" b="1" i="1" dirty="0"/>
          </a:p>
        </p:txBody>
      </p:sp>
      <p:sp>
        <p:nvSpPr>
          <p:cNvPr id="7" name="Rectangle 6"/>
          <p:cNvSpPr/>
          <p:nvPr/>
        </p:nvSpPr>
        <p:spPr>
          <a:xfrm>
            <a:off x="0" y="5638800"/>
            <a:ext cx="12192000" cy="1219200"/>
          </a:xfrm>
          <a:prstGeom prst="rect">
            <a:avLst/>
          </a:prstGeom>
          <a:solidFill>
            <a:schemeClr val="accent6">
              <a:lumMod val="40000"/>
              <a:lumOff val="60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400" b="1" baseline="30000" dirty="0">
                <a:solidFill>
                  <a:schemeClr val="tx1"/>
                </a:solidFill>
              </a:rPr>
              <a:t>1 Peter 4:8 </a:t>
            </a:r>
            <a:r>
              <a:rPr lang="en-US" sz="3400" dirty="0">
                <a:solidFill>
                  <a:schemeClr val="tx1"/>
                </a:solidFill>
              </a:rPr>
              <a:t>Above all, keep fervent in your love for one another, because love covers a multitude of sins. </a:t>
            </a:r>
          </a:p>
        </p:txBody>
      </p:sp>
      <p:sp>
        <p:nvSpPr>
          <p:cNvPr id="6" name="Rectangle 5"/>
          <p:cNvSpPr/>
          <p:nvPr/>
        </p:nvSpPr>
        <p:spPr>
          <a:xfrm>
            <a:off x="5562600" y="0"/>
            <a:ext cx="868680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i="1" dirty="0"/>
              <a:t>Full Stretch</a:t>
            </a:r>
          </a:p>
        </p:txBody>
      </p:sp>
      <p:sp>
        <p:nvSpPr>
          <p:cNvPr id="8" name="Rectangle 7"/>
          <p:cNvSpPr/>
          <p:nvPr/>
        </p:nvSpPr>
        <p:spPr>
          <a:xfrm>
            <a:off x="-4765" y="4419599"/>
            <a:ext cx="12196763" cy="1143001"/>
          </a:xfrm>
          <a:prstGeom prst="rect">
            <a:avLst/>
          </a:prstGeom>
          <a:solidFill>
            <a:schemeClr val="accent6">
              <a:lumMod val="40000"/>
              <a:lumOff val="60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a:t>
            </a:r>
            <a:r>
              <a:rPr lang="en-US" sz="3200" b="1" dirty="0">
                <a:solidFill>
                  <a:schemeClr val="tx1"/>
                </a:solidFill>
              </a:rPr>
              <a:t> </a:t>
            </a:r>
            <a:r>
              <a:rPr lang="en-US" sz="3200" b="1" baseline="30000" dirty="0">
                <a:solidFill>
                  <a:schemeClr val="tx1"/>
                </a:solidFill>
              </a:rPr>
              <a:t>1:22</a:t>
            </a:r>
            <a:r>
              <a:rPr lang="en-US" sz="3200" baseline="30000" dirty="0">
                <a:solidFill>
                  <a:schemeClr val="tx1"/>
                </a:solidFill>
              </a:rPr>
              <a:t> </a:t>
            </a:r>
            <a:r>
              <a:rPr lang="en-US" sz="3200" dirty="0">
                <a:solidFill>
                  <a:schemeClr val="tx1"/>
                </a:solidFill>
              </a:rPr>
              <a:t>Since you have in obedience to the truth purified your souls for a  </a:t>
            </a:r>
            <a:r>
              <a:rPr lang="en-US" sz="3200" b="1" u="sng" dirty="0">
                <a:solidFill>
                  <a:srgbClr val="002060"/>
                </a:solidFill>
              </a:rPr>
              <a:t>sincere love</a:t>
            </a:r>
            <a:r>
              <a:rPr lang="en-US" sz="3200" dirty="0">
                <a:solidFill>
                  <a:schemeClr val="tx1"/>
                </a:solidFill>
              </a:rPr>
              <a:t> of the brethren, fervently love</a:t>
            </a:r>
            <a:r>
              <a:rPr lang="en-US" sz="3200" dirty="0">
                <a:solidFill>
                  <a:srgbClr val="002060"/>
                </a:solidFill>
              </a:rPr>
              <a:t> </a:t>
            </a:r>
            <a:r>
              <a:rPr lang="en-US" sz="3200" dirty="0">
                <a:solidFill>
                  <a:schemeClr val="tx1"/>
                </a:solidFill>
              </a:rPr>
              <a:t>one another </a:t>
            </a:r>
            <a:r>
              <a:rPr lang="en-US" sz="3200" b="1" u="sng" dirty="0">
                <a:solidFill>
                  <a:srgbClr val="002060"/>
                </a:solidFill>
              </a:rPr>
              <a:t>from the heart</a:t>
            </a:r>
          </a:p>
        </p:txBody>
      </p:sp>
      <p:sp>
        <p:nvSpPr>
          <p:cNvPr id="18" name="Rounded Rectangle 17"/>
          <p:cNvSpPr/>
          <p:nvPr/>
        </p:nvSpPr>
        <p:spPr>
          <a:xfrm>
            <a:off x="-228600" y="3124199"/>
            <a:ext cx="12649200" cy="1025425"/>
          </a:xfrm>
          <a:prstGeom prst="roundRect">
            <a:avLst/>
          </a:prstGeom>
          <a:solidFill>
            <a:schemeClr val="tx1">
              <a:alpha val="5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5100" b="1" dirty="0"/>
              <a:t>Relationships are what really make us happy </a:t>
            </a:r>
            <a:endParaRPr lang="en-US" sz="5100" b="1" u="sng" dirty="0"/>
          </a:p>
        </p:txBody>
      </p:sp>
      <p:sp>
        <p:nvSpPr>
          <p:cNvPr id="11" name="Rounded Rectangle 10"/>
          <p:cNvSpPr/>
          <p:nvPr/>
        </p:nvSpPr>
        <p:spPr>
          <a:xfrm>
            <a:off x="152401" y="952500"/>
            <a:ext cx="3962399" cy="876300"/>
          </a:xfrm>
          <a:prstGeom prst="roundRect">
            <a:avLst/>
          </a:prstGeom>
          <a:solidFill>
            <a:srgbClr val="006C3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600" b="1" i="1" dirty="0"/>
              <a:t>Sincere </a:t>
            </a:r>
            <a:r>
              <a:rPr lang="en-US" sz="4600" b="1" dirty="0"/>
              <a:t>Love</a:t>
            </a:r>
            <a:endParaRPr lang="en-US" sz="4600" b="1" u="sng" dirty="0"/>
          </a:p>
        </p:txBody>
      </p:sp>
      <p:sp>
        <p:nvSpPr>
          <p:cNvPr id="12" name="Rectangle 11"/>
          <p:cNvSpPr/>
          <p:nvPr/>
        </p:nvSpPr>
        <p:spPr>
          <a:xfrm>
            <a:off x="205317" y="1143000"/>
            <a:ext cx="11825288" cy="5448302"/>
          </a:xfrm>
          <a:prstGeom prst="rect">
            <a:avLst/>
          </a:prstGeom>
          <a:solidFill>
            <a:schemeClr val="accent5">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400" dirty="0"/>
              <a:t>“I have been at the bedside of many people in their final moments, when they stand on the edge of eternity, and I have never heard anyone say “Bring me my diplomas! I want to look at them one more time.  Show me my awards, my medals, that gold watch I was given.” When life is ending, people don’t surround themselves with objects.  What we want around us is people- people we love and have relationships with… In our final moments we all realize that relationships are what life is all about.  Wisdom is learning that truth sooner rather than later.”</a:t>
            </a:r>
          </a:p>
          <a:p>
            <a:pPr algn="r"/>
            <a:r>
              <a:rPr lang="en-US" sz="3600" dirty="0">
                <a:solidFill>
                  <a:schemeClr val="bg1"/>
                </a:solidFill>
              </a:rPr>
              <a:t>	- Rick Warren, </a:t>
            </a:r>
            <a:r>
              <a:rPr lang="en-US" sz="3600" i="1" dirty="0">
                <a:solidFill>
                  <a:schemeClr val="bg1"/>
                </a:solidFill>
              </a:rPr>
              <a:t>Purpose Driven Life</a:t>
            </a:r>
            <a:endParaRPr lang="en-US" i="1" dirty="0">
              <a:solidFill>
                <a:schemeClr val="bg1"/>
              </a:solidFill>
            </a:endParaRPr>
          </a:p>
        </p:txBody>
      </p:sp>
    </p:spTree>
    <p:extLst>
      <p:ext uri="{BB962C8B-B14F-4D97-AF65-F5344CB8AC3E}">
        <p14:creationId xmlns:p14="http://schemas.microsoft.com/office/powerpoint/2010/main" val="817413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ular Callout 17"/>
          <p:cNvSpPr/>
          <p:nvPr/>
        </p:nvSpPr>
        <p:spPr>
          <a:xfrm>
            <a:off x="1714500" y="228600"/>
            <a:ext cx="8763000" cy="7620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t>Result: people are more isolated than ever</a:t>
            </a:r>
            <a:endParaRPr lang="en-US" sz="3600" b="1" i="1" dirty="0"/>
          </a:p>
        </p:txBody>
      </p:sp>
      <p:sp>
        <p:nvSpPr>
          <p:cNvPr id="7" name="Rectangle 6"/>
          <p:cNvSpPr/>
          <p:nvPr/>
        </p:nvSpPr>
        <p:spPr>
          <a:xfrm>
            <a:off x="228600" y="2286000"/>
            <a:ext cx="11734800" cy="457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fontAlgn="base"/>
            <a:r>
              <a:rPr lang="en-US" sz="3400" b="1" dirty="0"/>
              <a:t>For over 75 years, Harvard's Grant and </a:t>
            </a:r>
            <a:r>
              <a:rPr lang="en-US" sz="3400" b="1" dirty="0" err="1"/>
              <a:t>Glueck</a:t>
            </a:r>
            <a:r>
              <a:rPr lang="en-US" sz="3400" b="1" dirty="0"/>
              <a:t> study has tracked the physical and emotional well-being of two populations … Due to the length of the research period, this has required multiple generations of researchers. Since before WWII, they've diligently analyzed blood samples, conducted brain scans (once they became available), and pored over self-reported surveys, as well as actual interactions with these men, to compile the findings.</a:t>
            </a:r>
          </a:p>
          <a:p>
            <a:pPr fontAlgn="base"/>
            <a:endParaRPr lang="en-US" sz="3200" dirty="0"/>
          </a:p>
          <a:p>
            <a:pPr fontAlgn="base"/>
            <a:endParaRPr lang="en-US" sz="3200" dirty="0"/>
          </a:p>
          <a:p>
            <a:r>
              <a:rPr lang="en-US" sz="3200" b="1" dirty="0"/>
              <a:t>	      		</a:t>
            </a:r>
            <a:endParaRPr lang="en-US" sz="3200" b="1" i="1" dirty="0"/>
          </a:p>
        </p:txBody>
      </p:sp>
    </p:spTree>
    <p:extLst>
      <p:ext uri="{BB962C8B-B14F-4D97-AF65-F5344CB8AC3E}">
        <p14:creationId xmlns:p14="http://schemas.microsoft.com/office/powerpoint/2010/main" val="452959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66700" y="2286000"/>
            <a:ext cx="11658600" cy="4343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fontAlgn="base"/>
            <a:r>
              <a:rPr lang="en-US" sz="3400" b="1" dirty="0"/>
              <a:t>The conclusion? According to Robert </a:t>
            </a:r>
            <a:r>
              <a:rPr lang="en-US" sz="3400" b="1" dirty="0" err="1"/>
              <a:t>Waldinger</a:t>
            </a:r>
            <a:r>
              <a:rPr lang="en-US" sz="3400" b="1" dirty="0"/>
              <a:t>, director of the Harvard Study of Adult Development, one thing surpasses all the rest in terms of importance: </a:t>
            </a:r>
          </a:p>
          <a:p>
            <a:pPr fontAlgn="base"/>
            <a:endParaRPr lang="en-US" sz="3400" b="1" dirty="0"/>
          </a:p>
          <a:p>
            <a:pPr fontAlgn="base"/>
            <a:r>
              <a:rPr lang="en-US" sz="3400" b="1" dirty="0"/>
              <a:t>"The clearest message that we get from this 75-year study is this: Good relationships keep us happier and healthier. Period.” </a:t>
            </a:r>
          </a:p>
          <a:p>
            <a:pPr fontAlgn="base"/>
            <a:endParaRPr lang="en-US" sz="3400" b="1" dirty="0"/>
          </a:p>
        </p:txBody>
      </p:sp>
    </p:spTree>
    <p:extLst>
      <p:ext uri="{BB962C8B-B14F-4D97-AF65-F5344CB8AC3E}">
        <p14:creationId xmlns:p14="http://schemas.microsoft.com/office/powerpoint/2010/main" val="381461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66700" y="2286000"/>
            <a:ext cx="11658600" cy="4343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400" b="1" dirty="0"/>
              <a:t>Not how much is in your 401(k). Not how many conferences you spoke at--or keynoted. Not how many blog posts you wrote or how many followers you had or how many tech companies you worked for or how much power you wielded there or how much you vested at each.</a:t>
            </a:r>
            <a:endParaRPr lang="en-US" sz="3400" dirty="0"/>
          </a:p>
          <a:p>
            <a:pPr fontAlgn="base"/>
            <a:endParaRPr lang="en-US" sz="3400" b="1" dirty="0"/>
          </a:p>
        </p:txBody>
      </p:sp>
    </p:spTree>
    <p:extLst>
      <p:ext uri="{BB962C8B-B14F-4D97-AF65-F5344CB8AC3E}">
        <p14:creationId xmlns:p14="http://schemas.microsoft.com/office/powerpoint/2010/main" val="57017677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66700" y="2286000"/>
            <a:ext cx="11658600" cy="4343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400" b="1" dirty="0"/>
              <a:t>No, the biggest predictor of your happiness and fulfillment overall in life is, basically, love. Specifically, the study demonstrates that having someone to rely on helps your nervous system relax, helps your brain stay healthier for longer, and reduces both emotional as well as physical pain.  The data is also very clear that those who feel lonely are more likely to see their physical health decline earlier and die younger.</a:t>
            </a:r>
          </a:p>
          <a:p>
            <a:pPr fontAlgn="base"/>
            <a:endParaRPr lang="en-US" sz="3400" b="1" dirty="0"/>
          </a:p>
        </p:txBody>
      </p:sp>
    </p:spTree>
    <p:extLst>
      <p:ext uri="{BB962C8B-B14F-4D97-AF65-F5344CB8AC3E}">
        <p14:creationId xmlns:p14="http://schemas.microsoft.com/office/powerpoint/2010/main" val="44779009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66700" y="2286000"/>
            <a:ext cx="11658600" cy="4343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400" b="1" dirty="0"/>
              <a:t>"It's not just the number of friends you have, and it's not whether or not you're in a committed relationship," says </a:t>
            </a:r>
            <a:r>
              <a:rPr lang="en-US" sz="3400" b="1" dirty="0" err="1"/>
              <a:t>Waldinger</a:t>
            </a:r>
            <a:r>
              <a:rPr lang="en-US" sz="3400" b="1" dirty="0"/>
              <a:t>. "It's the quality of your close relationships that matters.”</a:t>
            </a:r>
          </a:p>
          <a:p>
            <a:pPr fontAlgn="base"/>
            <a:endParaRPr lang="en-US" sz="3400" b="1" dirty="0"/>
          </a:p>
        </p:txBody>
      </p:sp>
    </p:spTree>
    <p:extLst>
      <p:ext uri="{BB962C8B-B14F-4D97-AF65-F5344CB8AC3E}">
        <p14:creationId xmlns:p14="http://schemas.microsoft.com/office/powerpoint/2010/main" val="177719944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66700" y="2286000"/>
            <a:ext cx="11658600" cy="4343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400" b="1" dirty="0"/>
              <a:t>What that means is this: It doesn't matter whether you have a huge group of friends and go out every weekend or if you're in a "perfect" romantic relationship (as if those exist). It's the </a:t>
            </a:r>
            <a:r>
              <a:rPr lang="en-US" sz="3400" b="1" i="1" dirty="0"/>
              <a:t>quality</a:t>
            </a:r>
            <a:r>
              <a:rPr lang="en-US" sz="3400" b="1" dirty="0"/>
              <a:t> of the relationships--how much vulnerability and depth exists within them; how safe you feel sharing with one another; the extent to which you can relax and be seen for who you truly are, and truly see another.</a:t>
            </a:r>
          </a:p>
          <a:p>
            <a:pPr fontAlgn="base"/>
            <a:endParaRPr lang="en-US" sz="3400" b="1" dirty="0"/>
          </a:p>
        </p:txBody>
      </p:sp>
    </p:spTree>
    <p:extLst>
      <p:ext uri="{BB962C8B-B14F-4D97-AF65-F5344CB8AC3E}">
        <p14:creationId xmlns:p14="http://schemas.microsoft.com/office/powerpoint/2010/main" val="234712019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66700" y="2286000"/>
            <a:ext cx="11658600" cy="4343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sz="3600" dirty="0"/>
          </a:p>
          <a:p>
            <a:r>
              <a:rPr lang="en-US" sz="3400" b="1" dirty="0"/>
              <a:t>"Relationships are messy and they're complicated," acknowledges </a:t>
            </a:r>
            <a:r>
              <a:rPr lang="en-US" sz="3400" b="1" dirty="0" err="1"/>
              <a:t>Waldinger</a:t>
            </a:r>
            <a:r>
              <a:rPr lang="en-US" sz="3400" b="1" dirty="0"/>
              <a:t>. But he's adamant in his research-backed assessment:</a:t>
            </a:r>
          </a:p>
          <a:p>
            <a:r>
              <a:rPr lang="en-US" sz="3400" b="1" dirty="0"/>
              <a:t>"The good life is built with good relationships."</a:t>
            </a:r>
          </a:p>
          <a:p>
            <a:pPr fontAlgn="base"/>
            <a:endParaRPr lang="en-US" sz="3400" b="1" dirty="0"/>
          </a:p>
        </p:txBody>
      </p:sp>
    </p:spTree>
    <p:extLst>
      <p:ext uri="{BB962C8B-B14F-4D97-AF65-F5344CB8AC3E}">
        <p14:creationId xmlns:p14="http://schemas.microsoft.com/office/powerpoint/2010/main" val="31339232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5401574"/>
            <a:ext cx="12192000" cy="1456426"/>
          </a:xfrm>
          <a:prstGeom prst="rect">
            <a:avLst/>
          </a:prstGeom>
          <a:solidFill>
            <a:schemeClr val="accent6">
              <a:lumMod val="40000"/>
              <a:lumOff val="60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600" b="1" baseline="30000" dirty="0">
                <a:solidFill>
                  <a:schemeClr val="tx1"/>
                </a:solidFill>
              </a:rPr>
              <a:t>1 Peter 4:7 </a:t>
            </a:r>
            <a:r>
              <a:rPr lang="en-US" sz="3600" dirty="0">
                <a:solidFill>
                  <a:schemeClr val="tx1"/>
                </a:solidFill>
              </a:rPr>
              <a:t>The end of all things is near; </a:t>
            </a:r>
            <a:r>
              <a:rPr lang="en-US" sz="3600" b="1" u="sng" dirty="0">
                <a:solidFill>
                  <a:srgbClr val="002060"/>
                </a:solidFill>
              </a:rPr>
              <a:t>therefore, be of sound judgment and sober spirit for the purpose of prayer</a:t>
            </a:r>
            <a:r>
              <a:rPr lang="en-US" sz="3600" dirty="0">
                <a:solidFill>
                  <a:schemeClr val="tx1"/>
                </a:solidFill>
              </a:rPr>
              <a:t>. </a:t>
            </a:r>
            <a:endParaRPr lang="en-US" sz="3600" baseline="30000" dirty="0">
              <a:solidFill>
                <a:schemeClr val="tx1"/>
              </a:solidFill>
            </a:endParaRPr>
          </a:p>
        </p:txBody>
      </p:sp>
      <p:sp>
        <p:nvSpPr>
          <p:cNvPr id="4" name="Rectangle 3"/>
          <p:cNvSpPr/>
          <p:nvPr/>
        </p:nvSpPr>
        <p:spPr>
          <a:xfrm>
            <a:off x="-76200" y="304800"/>
            <a:ext cx="5334000" cy="838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t>Vs 7 sets the mood: </a:t>
            </a:r>
          </a:p>
        </p:txBody>
      </p:sp>
      <p:sp>
        <p:nvSpPr>
          <p:cNvPr id="5" name="Rectangle 4"/>
          <p:cNvSpPr/>
          <p:nvPr/>
        </p:nvSpPr>
        <p:spPr>
          <a:xfrm>
            <a:off x="152400" y="1066800"/>
            <a:ext cx="11811000" cy="838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i="1" dirty="0"/>
              <a:t>Focused anticipation and perseverance under pressure</a:t>
            </a:r>
          </a:p>
        </p:txBody>
      </p:sp>
    </p:spTree>
    <p:extLst>
      <p:ext uri="{BB962C8B-B14F-4D97-AF65-F5344CB8AC3E}">
        <p14:creationId xmlns:p14="http://schemas.microsoft.com/office/powerpoint/2010/main" val="1223283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52400" y="0"/>
            <a:ext cx="54102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dirty="0"/>
              <a:t>Love One Another</a:t>
            </a:r>
            <a:endParaRPr lang="en-US" sz="5400" b="1" i="1" dirty="0"/>
          </a:p>
        </p:txBody>
      </p:sp>
      <p:sp>
        <p:nvSpPr>
          <p:cNvPr id="7" name="Rectangle 6"/>
          <p:cNvSpPr/>
          <p:nvPr/>
        </p:nvSpPr>
        <p:spPr>
          <a:xfrm>
            <a:off x="0" y="5638800"/>
            <a:ext cx="12192000" cy="1219200"/>
          </a:xfrm>
          <a:prstGeom prst="rect">
            <a:avLst/>
          </a:prstGeom>
          <a:solidFill>
            <a:schemeClr val="accent6">
              <a:lumMod val="40000"/>
              <a:lumOff val="60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400" b="1" baseline="30000" dirty="0">
                <a:solidFill>
                  <a:schemeClr val="tx1"/>
                </a:solidFill>
              </a:rPr>
              <a:t>1 Peter 4:8 </a:t>
            </a:r>
            <a:r>
              <a:rPr lang="en-US" sz="3400" dirty="0">
                <a:solidFill>
                  <a:schemeClr val="tx1"/>
                </a:solidFill>
              </a:rPr>
              <a:t>Above all, keep fervent in your love for one another, because love covers a multitude of sins. </a:t>
            </a:r>
          </a:p>
        </p:txBody>
      </p:sp>
      <p:sp>
        <p:nvSpPr>
          <p:cNvPr id="6" name="Rectangle 5"/>
          <p:cNvSpPr/>
          <p:nvPr/>
        </p:nvSpPr>
        <p:spPr>
          <a:xfrm>
            <a:off x="5562600" y="0"/>
            <a:ext cx="868680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i="1" dirty="0"/>
              <a:t>Full Stretch</a:t>
            </a:r>
          </a:p>
        </p:txBody>
      </p:sp>
      <p:sp>
        <p:nvSpPr>
          <p:cNvPr id="8" name="Rectangle 7"/>
          <p:cNvSpPr/>
          <p:nvPr/>
        </p:nvSpPr>
        <p:spPr>
          <a:xfrm>
            <a:off x="-4765" y="4419599"/>
            <a:ext cx="12196763" cy="1143001"/>
          </a:xfrm>
          <a:prstGeom prst="rect">
            <a:avLst/>
          </a:prstGeom>
          <a:solidFill>
            <a:schemeClr val="accent6">
              <a:lumMod val="40000"/>
              <a:lumOff val="60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a:t>
            </a:r>
            <a:r>
              <a:rPr lang="en-US" sz="3200" b="1" dirty="0">
                <a:solidFill>
                  <a:schemeClr val="tx1"/>
                </a:solidFill>
              </a:rPr>
              <a:t> </a:t>
            </a:r>
            <a:r>
              <a:rPr lang="en-US" sz="3200" b="1" baseline="30000" dirty="0">
                <a:solidFill>
                  <a:schemeClr val="tx1"/>
                </a:solidFill>
              </a:rPr>
              <a:t>1:22</a:t>
            </a:r>
            <a:r>
              <a:rPr lang="en-US" sz="3200" baseline="30000" dirty="0">
                <a:solidFill>
                  <a:schemeClr val="tx1"/>
                </a:solidFill>
              </a:rPr>
              <a:t> </a:t>
            </a:r>
            <a:r>
              <a:rPr lang="en-US" sz="3200" dirty="0">
                <a:solidFill>
                  <a:schemeClr val="tx1"/>
                </a:solidFill>
              </a:rPr>
              <a:t>Since you have in obedience to the truth purified your souls for a  </a:t>
            </a:r>
            <a:r>
              <a:rPr lang="en-US" sz="3200" b="1" u="sng" dirty="0">
                <a:solidFill>
                  <a:srgbClr val="002060"/>
                </a:solidFill>
              </a:rPr>
              <a:t>sincere love</a:t>
            </a:r>
            <a:r>
              <a:rPr lang="en-US" sz="3200" dirty="0">
                <a:solidFill>
                  <a:schemeClr val="tx1"/>
                </a:solidFill>
              </a:rPr>
              <a:t> of the brethren, fervently love</a:t>
            </a:r>
            <a:r>
              <a:rPr lang="en-US" sz="3200" dirty="0">
                <a:solidFill>
                  <a:srgbClr val="002060"/>
                </a:solidFill>
              </a:rPr>
              <a:t> </a:t>
            </a:r>
            <a:r>
              <a:rPr lang="en-US" sz="3200" dirty="0">
                <a:solidFill>
                  <a:schemeClr val="tx1"/>
                </a:solidFill>
              </a:rPr>
              <a:t>one another </a:t>
            </a:r>
            <a:r>
              <a:rPr lang="en-US" sz="3200" b="1" u="sng" dirty="0">
                <a:solidFill>
                  <a:srgbClr val="002060"/>
                </a:solidFill>
              </a:rPr>
              <a:t>from the heart</a:t>
            </a:r>
          </a:p>
        </p:txBody>
      </p:sp>
      <p:sp>
        <p:nvSpPr>
          <p:cNvPr id="11" name="Rounded Rectangle 10"/>
          <p:cNvSpPr/>
          <p:nvPr/>
        </p:nvSpPr>
        <p:spPr>
          <a:xfrm>
            <a:off x="152401" y="952500"/>
            <a:ext cx="3962399" cy="876300"/>
          </a:xfrm>
          <a:prstGeom prst="roundRect">
            <a:avLst/>
          </a:prstGeom>
          <a:solidFill>
            <a:srgbClr val="006C3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600" b="1" i="1" dirty="0"/>
              <a:t>Sincere </a:t>
            </a:r>
            <a:r>
              <a:rPr lang="en-US" sz="4600" b="1" dirty="0"/>
              <a:t>Love</a:t>
            </a:r>
            <a:endParaRPr lang="en-US" sz="4600" b="1" u="sng" dirty="0"/>
          </a:p>
        </p:txBody>
      </p:sp>
      <p:sp>
        <p:nvSpPr>
          <p:cNvPr id="15" name="Rounded Rectangular Callout 14"/>
          <p:cNvSpPr/>
          <p:nvPr/>
        </p:nvSpPr>
        <p:spPr>
          <a:xfrm>
            <a:off x="381000" y="2936457"/>
            <a:ext cx="11353800" cy="907126"/>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t>Do you expect to acquire </a:t>
            </a:r>
            <a:r>
              <a:rPr lang="en-US" sz="4000" b="1" i="1" dirty="0"/>
              <a:t>new</a:t>
            </a:r>
            <a:r>
              <a:rPr lang="en-US" sz="4000" b="1" dirty="0"/>
              <a:t> “fellow travelers?”</a:t>
            </a:r>
            <a:endParaRPr lang="en-US" sz="4000" b="1" i="1" u="sng" dirty="0"/>
          </a:p>
        </p:txBody>
      </p:sp>
      <p:sp>
        <p:nvSpPr>
          <p:cNvPr id="13" name="Rounded Rectangular Callout 12"/>
          <p:cNvSpPr/>
          <p:nvPr/>
        </p:nvSpPr>
        <p:spPr>
          <a:xfrm>
            <a:off x="5029200" y="1267024"/>
            <a:ext cx="6260664" cy="1247576"/>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t>How “fervent” is your love these days? </a:t>
            </a:r>
            <a:endParaRPr lang="en-US" sz="4000" b="1" i="1" u="sng" dirty="0"/>
          </a:p>
        </p:txBody>
      </p:sp>
    </p:spTree>
    <p:extLst>
      <p:ext uri="{BB962C8B-B14F-4D97-AF65-F5344CB8AC3E}">
        <p14:creationId xmlns:p14="http://schemas.microsoft.com/office/powerpoint/2010/main" val="2345764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3"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52400" y="0"/>
            <a:ext cx="54102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dirty="0"/>
              <a:t>Love One Another</a:t>
            </a:r>
            <a:endParaRPr lang="en-US" sz="5400" b="1" i="1" dirty="0"/>
          </a:p>
        </p:txBody>
      </p:sp>
      <p:sp>
        <p:nvSpPr>
          <p:cNvPr id="7" name="Rectangle 6"/>
          <p:cNvSpPr/>
          <p:nvPr/>
        </p:nvSpPr>
        <p:spPr>
          <a:xfrm>
            <a:off x="0" y="5638800"/>
            <a:ext cx="12192000" cy="1219200"/>
          </a:xfrm>
          <a:prstGeom prst="rect">
            <a:avLst/>
          </a:prstGeom>
          <a:solidFill>
            <a:schemeClr val="accent6">
              <a:lumMod val="40000"/>
              <a:lumOff val="60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400" b="1" baseline="30000" dirty="0">
                <a:solidFill>
                  <a:schemeClr val="tx1"/>
                </a:solidFill>
              </a:rPr>
              <a:t>1 Peter 4:8 </a:t>
            </a:r>
            <a:r>
              <a:rPr lang="en-US" sz="3400" dirty="0">
                <a:solidFill>
                  <a:schemeClr val="tx1"/>
                </a:solidFill>
              </a:rPr>
              <a:t>Above all, keep fervent in your love for one another, because love covers a multitude of sins. </a:t>
            </a:r>
          </a:p>
        </p:txBody>
      </p:sp>
      <p:sp>
        <p:nvSpPr>
          <p:cNvPr id="6" name="Rectangle 5"/>
          <p:cNvSpPr/>
          <p:nvPr/>
        </p:nvSpPr>
        <p:spPr>
          <a:xfrm>
            <a:off x="5562600" y="0"/>
            <a:ext cx="868680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i="1" dirty="0"/>
              <a:t>Full Stretch</a:t>
            </a:r>
          </a:p>
        </p:txBody>
      </p:sp>
      <p:sp>
        <p:nvSpPr>
          <p:cNvPr id="8" name="Rectangle 7"/>
          <p:cNvSpPr/>
          <p:nvPr/>
        </p:nvSpPr>
        <p:spPr>
          <a:xfrm>
            <a:off x="-4765" y="4419599"/>
            <a:ext cx="12196763" cy="1143001"/>
          </a:xfrm>
          <a:prstGeom prst="rect">
            <a:avLst/>
          </a:prstGeom>
          <a:solidFill>
            <a:schemeClr val="accent6">
              <a:lumMod val="40000"/>
              <a:lumOff val="60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a:t>
            </a:r>
            <a:r>
              <a:rPr lang="en-US" sz="3200" b="1" dirty="0">
                <a:solidFill>
                  <a:schemeClr val="tx1"/>
                </a:solidFill>
              </a:rPr>
              <a:t> </a:t>
            </a:r>
            <a:r>
              <a:rPr lang="en-US" sz="3200" b="1" baseline="30000" dirty="0">
                <a:solidFill>
                  <a:schemeClr val="tx1"/>
                </a:solidFill>
              </a:rPr>
              <a:t>1:22</a:t>
            </a:r>
            <a:r>
              <a:rPr lang="en-US" sz="3200" baseline="30000" dirty="0">
                <a:solidFill>
                  <a:schemeClr val="tx1"/>
                </a:solidFill>
              </a:rPr>
              <a:t> </a:t>
            </a:r>
            <a:r>
              <a:rPr lang="en-US" sz="3200" dirty="0">
                <a:solidFill>
                  <a:schemeClr val="tx1"/>
                </a:solidFill>
              </a:rPr>
              <a:t>Since you have in obedience to the truth purified your souls for a  </a:t>
            </a:r>
            <a:r>
              <a:rPr lang="en-US" sz="3200" b="1" u="sng" dirty="0">
                <a:solidFill>
                  <a:srgbClr val="002060"/>
                </a:solidFill>
              </a:rPr>
              <a:t>sincere love</a:t>
            </a:r>
            <a:r>
              <a:rPr lang="en-US" sz="3200" dirty="0">
                <a:solidFill>
                  <a:schemeClr val="tx1"/>
                </a:solidFill>
              </a:rPr>
              <a:t> of the brethren, fervently love</a:t>
            </a:r>
            <a:r>
              <a:rPr lang="en-US" sz="3200" dirty="0">
                <a:solidFill>
                  <a:srgbClr val="002060"/>
                </a:solidFill>
              </a:rPr>
              <a:t> </a:t>
            </a:r>
            <a:r>
              <a:rPr lang="en-US" sz="3200" dirty="0">
                <a:solidFill>
                  <a:schemeClr val="tx1"/>
                </a:solidFill>
              </a:rPr>
              <a:t>one another </a:t>
            </a:r>
            <a:r>
              <a:rPr lang="en-US" sz="3200" b="1" u="sng" dirty="0">
                <a:solidFill>
                  <a:srgbClr val="002060"/>
                </a:solidFill>
              </a:rPr>
              <a:t>from the heart</a:t>
            </a:r>
          </a:p>
        </p:txBody>
      </p:sp>
      <p:sp>
        <p:nvSpPr>
          <p:cNvPr id="11" name="Rounded Rectangle 10"/>
          <p:cNvSpPr/>
          <p:nvPr/>
        </p:nvSpPr>
        <p:spPr>
          <a:xfrm>
            <a:off x="152401" y="952500"/>
            <a:ext cx="3962399" cy="876300"/>
          </a:xfrm>
          <a:prstGeom prst="roundRect">
            <a:avLst/>
          </a:prstGeom>
          <a:solidFill>
            <a:srgbClr val="006C3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600" b="1" i="1" dirty="0"/>
              <a:t>Sincere </a:t>
            </a:r>
            <a:r>
              <a:rPr lang="en-US" sz="4600" b="1" dirty="0"/>
              <a:t>Love</a:t>
            </a:r>
            <a:endParaRPr lang="en-US" sz="4600" b="1" u="sng" dirty="0"/>
          </a:p>
        </p:txBody>
      </p:sp>
      <p:sp>
        <p:nvSpPr>
          <p:cNvPr id="14" name="Rounded Rectangular Callout 13"/>
          <p:cNvSpPr/>
          <p:nvPr/>
        </p:nvSpPr>
        <p:spPr>
          <a:xfrm>
            <a:off x="5029200" y="1267024"/>
            <a:ext cx="6260664" cy="1247576"/>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t>How “fervent” is your love these days? </a:t>
            </a:r>
            <a:endParaRPr lang="en-US" sz="4000" b="1" i="1" u="sng" dirty="0"/>
          </a:p>
        </p:txBody>
      </p:sp>
      <p:sp>
        <p:nvSpPr>
          <p:cNvPr id="15" name="Rounded Rectangular Callout 14"/>
          <p:cNvSpPr/>
          <p:nvPr/>
        </p:nvSpPr>
        <p:spPr>
          <a:xfrm>
            <a:off x="531016" y="2902348"/>
            <a:ext cx="11279984" cy="1288652"/>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t>What is one step you could take to make an existing relationship more “sincere” </a:t>
            </a:r>
            <a:endParaRPr lang="en-US" sz="4000" b="1" i="1" u="sng" dirty="0"/>
          </a:p>
        </p:txBody>
      </p:sp>
    </p:spTree>
    <p:extLst>
      <p:ext uri="{BB962C8B-B14F-4D97-AF65-F5344CB8AC3E}">
        <p14:creationId xmlns:p14="http://schemas.microsoft.com/office/powerpoint/2010/main" val="2246592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52400" y="0"/>
            <a:ext cx="54102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dirty="0"/>
              <a:t>Love One Another</a:t>
            </a:r>
            <a:endParaRPr lang="en-US" sz="5400" b="1" i="1" dirty="0"/>
          </a:p>
        </p:txBody>
      </p:sp>
      <p:sp>
        <p:nvSpPr>
          <p:cNvPr id="7" name="Rectangle 6"/>
          <p:cNvSpPr/>
          <p:nvPr/>
        </p:nvSpPr>
        <p:spPr>
          <a:xfrm>
            <a:off x="0" y="5638800"/>
            <a:ext cx="12192000" cy="1219200"/>
          </a:xfrm>
          <a:prstGeom prst="rect">
            <a:avLst/>
          </a:prstGeom>
          <a:solidFill>
            <a:schemeClr val="accent6">
              <a:lumMod val="40000"/>
              <a:lumOff val="60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400" b="1" baseline="30000" dirty="0">
                <a:solidFill>
                  <a:schemeClr val="tx1"/>
                </a:solidFill>
              </a:rPr>
              <a:t>1 Peter 4:8 </a:t>
            </a:r>
            <a:r>
              <a:rPr lang="en-US" sz="3400" dirty="0">
                <a:solidFill>
                  <a:schemeClr val="tx1"/>
                </a:solidFill>
              </a:rPr>
              <a:t>Above all, keep fervent in your love for one another, because love covers a multitude of sins. </a:t>
            </a:r>
          </a:p>
        </p:txBody>
      </p:sp>
      <p:sp>
        <p:nvSpPr>
          <p:cNvPr id="6" name="Rectangle 5"/>
          <p:cNvSpPr/>
          <p:nvPr/>
        </p:nvSpPr>
        <p:spPr>
          <a:xfrm>
            <a:off x="5562600" y="0"/>
            <a:ext cx="868680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i="1" dirty="0"/>
              <a:t>Full Stretch</a:t>
            </a:r>
          </a:p>
        </p:txBody>
      </p:sp>
      <p:sp>
        <p:nvSpPr>
          <p:cNvPr id="8" name="Rectangle 7"/>
          <p:cNvSpPr/>
          <p:nvPr/>
        </p:nvSpPr>
        <p:spPr>
          <a:xfrm>
            <a:off x="-4765" y="4419599"/>
            <a:ext cx="12196763" cy="1143001"/>
          </a:xfrm>
          <a:prstGeom prst="rect">
            <a:avLst/>
          </a:prstGeom>
          <a:solidFill>
            <a:schemeClr val="accent6">
              <a:lumMod val="40000"/>
              <a:lumOff val="60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a:t>
            </a:r>
            <a:r>
              <a:rPr lang="en-US" sz="3200" b="1" dirty="0">
                <a:solidFill>
                  <a:schemeClr val="tx1"/>
                </a:solidFill>
              </a:rPr>
              <a:t> </a:t>
            </a:r>
            <a:r>
              <a:rPr lang="en-US" sz="3200" b="1" baseline="30000" dirty="0">
                <a:solidFill>
                  <a:schemeClr val="tx1"/>
                </a:solidFill>
              </a:rPr>
              <a:t>1:22</a:t>
            </a:r>
            <a:r>
              <a:rPr lang="en-US" sz="3200" baseline="30000" dirty="0">
                <a:solidFill>
                  <a:schemeClr val="tx1"/>
                </a:solidFill>
              </a:rPr>
              <a:t> </a:t>
            </a:r>
            <a:r>
              <a:rPr lang="en-US" sz="3200" dirty="0">
                <a:solidFill>
                  <a:schemeClr val="tx1"/>
                </a:solidFill>
              </a:rPr>
              <a:t>Since you have in obedience to the truth purified your souls for a  </a:t>
            </a:r>
            <a:r>
              <a:rPr lang="en-US" sz="3200" b="1" u="sng" dirty="0">
                <a:solidFill>
                  <a:srgbClr val="002060"/>
                </a:solidFill>
              </a:rPr>
              <a:t>sincere love</a:t>
            </a:r>
            <a:r>
              <a:rPr lang="en-US" sz="3200" dirty="0">
                <a:solidFill>
                  <a:schemeClr val="tx1"/>
                </a:solidFill>
              </a:rPr>
              <a:t> of the brethren, fervently love</a:t>
            </a:r>
            <a:r>
              <a:rPr lang="en-US" sz="3200" dirty="0">
                <a:solidFill>
                  <a:srgbClr val="002060"/>
                </a:solidFill>
              </a:rPr>
              <a:t> </a:t>
            </a:r>
            <a:r>
              <a:rPr lang="en-US" sz="3200" dirty="0">
                <a:solidFill>
                  <a:schemeClr val="tx1"/>
                </a:solidFill>
              </a:rPr>
              <a:t>one another </a:t>
            </a:r>
            <a:r>
              <a:rPr lang="en-US" sz="3200" b="1" u="sng" dirty="0">
                <a:solidFill>
                  <a:srgbClr val="002060"/>
                </a:solidFill>
              </a:rPr>
              <a:t>from the heart</a:t>
            </a:r>
          </a:p>
        </p:txBody>
      </p:sp>
      <p:sp>
        <p:nvSpPr>
          <p:cNvPr id="11" name="Rounded Rectangle 10"/>
          <p:cNvSpPr/>
          <p:nvPr/>
        </p:nvSpPr>
        <p:spPr>
          <a:xfrm>
            <a:off x="152401" y="952500"/>
            <a:ext cx="3962399" cy="876300"/>
          </a:xfrm>
          <a:prstGeom prst="roundRect">
            <a:avLst/>
          </a:prstGeom>
          <a:solidFill>
            <a:srgbClr val="006C3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600" b="1" i="1" dirty="0"/>
              <a:t>Sincere </a:t>
            </a:r>
            <a:r>
              <a:rPr lang="en-US" sz="4600" b="1" dirty="0"/>
              <a:t>Love</a:t>
            </a:r>
            <a:endParaRPr lang="en-US" sz="4600" b="1" u="sng" dirty="0"/>
          </a:p>
        </p:txBody>
      </p:sp>
      <p:sp>
        <p:nvSpPr>
          <p:cNvPr id="15" name="Rounded Rectangular Callout 14"/>
          <p:cNvSpPr/>
          <p:nvPr/>
        </p:nvSpPr>
        <p:spPr>
          <a:xfrm>
            <a:off x="876300" y="2819399"/>
            <a:ext cx="10439400" cy="1343225"/>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t>What’s one thing you could do to “stretch” out the provision for relationships in your life? </a:t>
            </a:r>
            <a:endParaRPr lang="en-US" sz="4000" b="1" i="1" u="sng" dirty="0"/>
          </a:p>
        </p:txBody>
      </p:sp>
      <p:sp>
        <p:nvSpPr>
          <p:cNvPr id="13" name="Rounded Rectangular Callout 12"/>
          <p:cNvSpPr/>
          <p:nvPr/>
        </p:nvSpPr>
        <p:spPr>
          <a:xfrm>
            <a:off x="5029200" y="1267024"/>
            <a:ext cx="6260664" cy="1247576"/>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t>How “fervent” is your love these days? </a:t>
            </a:r>
            <a:endParaRPr lang="en-US" sz="4000" b="1" i="1" u="sng" dirty="0"/>
          </a:p>
        </p:txBody>
      </p:sp>
    </p:spTree>
    <p:extLst>
      <p:ext uri="{BB962C8B-B14F-4D97-AF65-F5344CB8AC3E}">
        <p14:creationId xmlns:p14="http://schemas.microsoft.com/office/powerpoint/2010/main" val="152804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52400" y="0"/>
            <a:ext cx="54102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dirty="0"/>
              <a:t>Love One Another</a:t>
            </a:r>
            <a:endParaRPr lang="en-US" sz="5400" b="1" i="1" dirty="0"/>
          </a:p>
        </p:txBody>
      </p:sp>
      <p:sp>
        <p:nvSpPr>
          <p:cNvPr id="7" name="Rectangle 6"/>
          <p:cNvSpPr/>
          <p:nvPr/>
        </p:nvSpPr>
        <p:spPr>
          <a:xfrm>
            <a:off x="0" y="5638800"/>
            <a:ext cx="12192000" cy="1219200"/>
          </a:xfrm>
          <a:prstGeom prst="rect">
            <a:avLst/>
          </a:prstGeom>
          <a:solidFill>
            <a:schemeClr val="accent6">
              <a:lumMod val="40000"/>
              <a:lumOff val="60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400" b="1" baseline="30000" dirty="0">
                <a:solidFill>
                  <a:schemeClr val="tx1"/>
                </a:solidFill>
              </a:rPr>
              <a:t>1 Peter 4:8 </a:t>
            </a:r>
            <a:r>
              <a:rPr lang="en-US" sz="3400" dirty="0">
                <a:solidFill>
                  <a:schemeClr val="tx1"/>
                </a:solidFill>
              </a:rPr>
              <a:t>Above all, keep fervent in your love for one another, because love covers a multitude of sins. </a:t>
            </a:r>
          </a:p>
        </p:txBody>
      </p:sp>
      <p:sp>
        <p:nvSpPr>
          <p:cNvPr id="6" name="Rectangle 5"/>
          <p:cNvSpPr/>
          <p:nvPr/>
        </p:nvSpPr>
        <p:spPr>
          <a:xfrm>
            <a:off x="5562600" y="0"/>
            <a:ext cx="868680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i="1" dirty="0"/>
              <a:t>Full Stretch</a:t>
            </a:r>
          </a:p>
        </p:txBody>
      </p:sp>
      <p:sp>
        <p:nvSpPr>
          <p:cNvPr id="8" name="Rectangle 7"/>
          <p:cNvSpPr/>
          <p:nvPr/>
        </p:nvSpPr>
        <p:spPr>
          <a:xfrm>
            <a:off x="-4765" y="4419599"/>
            <a:ext cx="12196763" cy="1143001"/>
          </a:xfrm>
          <a:prstGeom prst="rect">
            <a:avLst/>
          </a:prstGeom>
          <a:solidFill>
            <a:schemeClr val="accent6">
              <a:lumMod val="40000"/>
              <a:lumOff val="60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a:t>
            </a:r>
            <a:r>
              <a:rPr lang="en-US" sz="3200" b="1" dirty="0">
                <a:solidFill>
                  <a:schemeClr val="tx1"/>
                </a:solidFill>
              </a:rPr>
              <a:t> </a:t>
            </a:r>
            <a:r>
              <a:rPr lang="en-US" sz="3200" b="1" baseline="30000" dirty="0">
                <a:solidFill>
                  <a:schemeClr val="tx1"/>
                </a:solidFill>
              </a:rPr>
              <a:t>1:22</a:t>
            </a:r>
            <a:r>
              <a:rPr lang="en-US" sz="3200" baseline="30000" dirty="0">
                <a:solidFill>
                  <a:schemeClr val="tx1"/>
                </a:solidFill>
              </a:rPr>
              <a:t> </a:t>
            </a:r>
            <a:r>
              <a:rPr lang="en-US" sz="3200" dirty="0">
                <a:solidFill>
                  <a:schemeClr val="tx1"/>
                </a:solidFill>
              </a:rPr>
              <a:t>Since you have in obedience to the truth purified your souls for a  </a:t>
            </a:r>
            <a:r>
              <a:rPr lang="en-US" sz="3200" b="1" u="sng" dirty="0">
                <a:solidFill>
                  <a:srgbClr val="002060"/>
                </a:solidFill>
              </a:rPr>
              <a:t>sincere love</a:t>
            </a:r>
            <a:r>
              <a:rPr lang="en-US" sz="3200" dirty="0">
                <a:solidFill>
                  <a:schemeClr val="tx1"/>
                </a:solidFill>
              </a:rPr>
              <a:t> of the brethren, fervently love</a:t>
            </a:r>
            <a:r>
              <a:rPr lang="en-US" sz="3200" dirty="0">
                <a:solidFill>
                  <a:srgbClr val="002060"/>
                </a:solidFill>
              </a:rPr>
              <a:t> </a:t>
            </a:r>
            <a:r>
              <a:rPr lang="en-US" sz="3200" dirty="0">
                <a:solidFill>
                  <a:schemeClr val="tx1"/>
                </a:solidFill>
              </a:rPr>
              <a:t>one another </a:t>
            </a:r>
            <a:r>
              <a:rPr lang="en-US" sz="3200" b="1" u="sng" dirty="0">
                <a:solidFill>
                  <a:srgbClr val="002060"/>
                </a:solidFill>
              </a:rPr>
              <a:t>from the heart</a:t>
            </a:r>
          </a:p>
        </p:txBody>
      </p:sp>
      <p:sp>
        <p:nvSpPr>
          <p:cNvPr id="11" name="Rounded Rectangle 10"/>
          <p:cNvSpPr/>
          <p:nvPr/>
        </p:nvSpPr>
        <p:spPr>
          <a:xfrm>
            <a:off x="152401" y="952500"/>
            <a:ext cx="3962399" cy="876300"/>
          </a:xfrm>
          <a:prstGeom prst="roundRect">
            <a:avLst/>
          </a:prstGeom>
          <a:solidFill>
            <a:srgbClr val="006C3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600" b="1" i="1" dirty="0"/>
              <a:t>Sincere </a:t>
            </a:r>
            <a:r>
              <a:rPr lang="en-US" sz="4600" b="1" dirty="0"/>
              <a:t>Love</a:t>
            </a:r>
            <a:endParaRPr lang="en-US" sz="4600" b="1" u="sng" dirty="0"/>
          </a:p>
        </p:txBody>
      </p:sp>
      <p:sp>
        <p:nvSpPr>
          <p:cNvPr id="13" name="Oval 12"/>
          <p:cNvSpPr/>
          <p:nvPr/>
        </p:nvSpPr>
        <p:spPr>
          <a:xfrm>
            <a:off x="5410200" y="0"/>
            <a:ext cx="3789947" cy="971281"/>
          </a:xfrm>
          <a:prstGeom prst="ellipse">
            <a:avLst/>
          </a:prstGeom>
          <a:noFill/>
          <a:ln w="1206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ounded Rectangular Callout 11"/>
          <p:cNvSpPr/>
          <p:nvPr/>
        </p:nvSpPr>
        <p:spPr>
          <a:xfrm>
            <a:off x="7620000" y="1184375"/>
            <a:ext cx="3581400" cy="1635025"/>
          </a:xfrm>
          <a:prstGeom prst="wedgeRoundRectCallout">
            <a:avLst>
              <a:gd name="adj1" fmla="val 81823"/>
              <a:gd name="adj2" fmla="val 42855"/>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solidFill>
                  <a:schemeClr val="tx1"/>
                </a:solidFill>
              </a:rPr>
              <a:t>“But I don’t have time” </a:t>
            </a:r>
          </a:p>
        </p:txBody>
      </p:sp>
    </p:spTree>
    <p:extLst>
      <p:ext uri="{BB962C8B-B14F-4D97-AF65-F5344CB8AC3E}">
        <p14:creationId xmlns:p14="http://schemas.microsoft.com/office/powerpoint/2010/main" val="2940819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right)">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2" grpId="0"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52400" y="0"/>
            <a:ext cx="54102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dirty="0"/>
              <a:t>Love One Another</a:t>
            </a:r>
            <a:endParaRPr lang="en-US" sz="5400" b="1" i="1" dirty="0"/>
          </a:p>
        </p:txBody>
      </p:sp>
      <p:sp>
        <p:nvSpPr>
          <p:cNvPr id="7" name="Rectangle 6"/>
          <p:cNvSpPr/>
          <p:nvPr/>
        </p:nvSpPr>
        <p:spPr>
          <a:xfrm>
            <a:off x="0" y="5638800"/>
            <a:ext cx="12192000" cy="1219200"/>
          </a:xfrm>
          <a:prstGeom prst="rect">
            <a:avLst/>
          </a:prstGeom>
          <a:solidFill>
            <a:schemeClr val="accent6">
              <a:lumMod val="40000"/>
              <a:lumOff val="60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400" b="1" baseline="30000" dirty="0">
                <a:solidFill>
                  <a:schemeClr val="tx1"/>
                </a:solidFill>
              </a:rPr>
              <a:t>1 Peter 4:8 </a:t>
            </a:r>
            <a:r>
              <a:rPr lang="en-US" sz="3400" dirty="0">
                <a:solidFill>
                  <a:schemeClr val="tx1"/>
                </a:solidFill>
              </a:rPr>
              <a:t>Above all, keep fervent in your love for one another, because love covers a multitude of sins. </a:t>
            </a:r>
          </a:p>
        </p:txBody>
      </p:sp>
      <p:sp>
        <p:nvSpPr>
          <p:cNvPr id="6" name="Rectangle 5"/>
          <p:cNvSpPr/>
          <p:nvPr/>
        </p:nvSpPr>
        <p:spPr>
          <a:xfrm>
            <a:off x="5562600" y="0"/>
            <a:ext cx="868680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i="1" dirty="0"/>
              <a:t>Full Stretch</a:t>
            </a:r>
          </a:p>
        </p:txBody>
      </p:sp>
      <p:sp>
        <p:nvSpPr>
          <p:cNvPr id="8" name="Rectangle 7"/>
          <p:cNvSpPr/>
          <p:nvPr/>
        </p:nvSpPr>
        <p:spPr>
          <a:xfrm>
            <a:off x="-4765" y="4419599"/>
            <a:ext cx="12196763" cy="1143001"/>
          </a:xfrm>
          <a:prstGeom prst="rect">
            <a:avLst/>
          </a:prstGeom>
          <a:solidFill>
            <a:schemeClr val="accent6">
              <a:lumMod val="40000"/>
              <a:lumOff val="60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a:t>
            </a:r>
            <a:r>
              <a:rPr lang="en-US" sz="3200" b="1" dirty="0">
                <a:solidFill>
                  <a:schemeClr val="tx1"/>
                </a:solidFill>
              </a:rPr>
              <a:t> </a:t>
            </a:r>
            <a:r>
              <a:rPr lang="en-US" sz="3200" b="1" baseline="30000" dirty="0">
                <a:solidFill>
                  <a:schemeClr val="tx1"/>
                </a:solidFill>
              </a:rPr>
              <a:t>1:22</a:t>
            </a:r>
            <a:r>
              <a:rPr lang="en-US" sz="3200" baseline="30000" dirty="0">
                <a:solidFill>
                  <a:schemeClr val="tx1"/>
                </a:solidFill>
              </a:rPr>
              <a:t> </a:t>
            </a:r>
            <a:r>
              <a:rPr lang="en-US" sz="3200" dirty="0">
                <a:solidFill>
                  <a:schemeClr val="tx1"/>
                </a:solidFill>
              </a:rPr>
              <a:t>Since you have in obedience to the truth purified your souls for a  </a:t>
            </a:r>
            <a:r>
              <a:rPr lang="en-US" sz="3200" b="1" u="sng" dirty="0">
                <a:solidFill>
                  <a:srgbClr val="002060"/>
                </a:solidFill>
              </a:rPr>
              <a:t>sincere love</a:t>
            </a:r>
            <a:r>
              <a:rPr lang="en-US" sz="3200" dirty="0">
                <a:solidFill>
                  <a:schemeClr val="tx1"/>
                </a:solidFill>
              </a:rPr>
              <a:t> of the brethren, fervently love</a:t>
            </a:r>
            <a:r>
              <a:rPr lang="en-US" sz="3200" dirty="0">
                <a:solidFill>
                  <a:srgbClr val="002060"/>
                </a:solidFill>
              </a:rPr>
              <a:t> </a:t>
            </a:r>
            <a:r>
              <a:rPr lang="en-US" sz="3200" dirty="0">
                <a:solidFill>
                  <a:schemeClr val="tx1"/>
                </a:solidFill>
              </a:rPr>
              <a:t>one another </a:t>
            </a:r>
            <a:r>
              <a:rPr lang="en-US" sz="3200" b="1" u="sng" dirty="0">
                <a:solidFill>
                  <a:srgbClr val="002060"/>
                </a:solidFill>
              </a:rPr>
              <a:t>from the heart</a:t>
            </a:r>
          </a:p>
        </p:txBody>
      </p:sp>
      <p:sp>
        <p:nvSpPr>
          <p:cNvPr id="11" name="Rounded Rectangle 10"/>
          <p:cNvSpPr/>
          <p:nvPr/>
        </p:nvSpPr>
        <p:spPr>
          <a:xfrm>
            <a:off x="152401" y="952500"/>
            <a:ext cx="3962399" cy="876300"/>
          </a:xfrm>
          <a:prstGeom prst="roundRect">
            <a:avLst/>
          </a:prstGeom>
          <a:solidFill>
            <a:srgbClr val="006C3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600" b="1" i="1" dirty="0"/>
              <a:t>Sincere </a:t>
            </a:r>
            <a:r>
              <a:rPr lang="en-US" sz="4600" b="1" dirty="0"/>
              <a:t>Love</a:t>
            </a:r>
            <a:endParaRPr lang="en-US" sz="4600" b="1" u="sng" dirty="0"/>
          </a:p>
        </p:txBody>
      </p:sp>
      <p:sp>
        <p:nvSpPr>
          <p:cNvPr id="12" name="Rounded Rectangular Callout 11"/>
          <p:cNvSpPr/>
          <p:nvPr/>
        </p:nvSpPr>
        <p:spPr>
          <a:xfrm>
            <a:off x="7391400" y="1184375"/>
            <a:ext cx="3810000" cy="1635025"/>
          </a:xfrm>
          <a:prstGeom prst="wedgeRoundRectCallout">
            <a:avLst>
              <a:gd name="adj1" fmla="val 81823"/>
              <a:gd name="adj2" fmla="val 42855"/>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solidFill>
                  <a:schemeClr val="tx1"/>
                </a:solidFill>
              </a:rPr>
              <a:t>“But people are annoying”</a:t>
            </a:r>
          </a:p>
        </p:txBody>
      </p:sp>
    </p:spTree>
    <p:extLst>
      <p:ext uri="{BB962C8B-B14F-4D97-AF65-F5344CB8AC3E}">
        <p14:creationId xmlns:p14="http://schemas.microsoft.com/office/powerpoint/2010/main" val="2638141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right)">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52400" y="0"/>
            <a:ext cx="54102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dirty="0"/>
              <a:t>Love One Another</a:t>
            </a:r>
            <a:endParaRPr lang="en-US" sz="5400" b="1" i="1" dirty="0"/>
          </a:p>
        </p:txBody>
      </p:sp>
      <p:sp>
        <p:nvSpPr>
          <p:cNvPr id="7" name="Rectangle 6"/>
          <p:cNvSpPr/>
          <p:nvPr/>
        </p:nvSpPr>
        <p:spPr>
          <a:xfrm>
            <a:off x="0" y="5638800"/>
            <a:ext cx="12192000" cy="1219200"/>
          </a:xfrm>
          <a:prstGeom prst="rect">
            <a:avLst/>
          </a:prstGeom>
          <a:solidFill>
            <a:schemeClr val="accent6">
              <a:lumMod val="40000"/>
              <a:lumOff val="60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400" b="1" baseline="30000" dirty="0">
                <a:solidFill>
                  <a:schemeClr val="tx1"/>
                </a:solidFill>
              </a:rPr>
              <a:t>1 Peter 4:8 </a:t>
            </a:r>
            <a:r>
              <a:rPr lang="en-US" sz="3400" dirty="0">
                <a:solidFill>
                  <a:schemeClr val="tx1"/>
                </a:solidFill>
              </a:rPr>
              <a:t>Above all, keep fervent in your love for one another, </a:t>
            </a:r>
            <a:r>
              <a:rPr lang="en-US" sz="3400" b="1" u="sng" dirty="0">
                <a:solidFill>
                  <a:srgbClr val="002060"/>
                </a:solidFill>
              </a:rPr>
              <a:t>because love covers a multitude of sins. </a:t>
            </a:r>
          </a:p>
        </p:txBody>
      </p:sp>
      <p:sp>
        <p:nvSpPr>
          <p:cNvPr id="6" name="Rectangle 5"/>
          <p:cNvSpPr/>
          <p:nvPr/>
        </p:nvSpPr>
        <p:spPr>
          <a:xfrm>
            <a:off x="5562600" y="0"/>
            <a:ext cx="868680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i="1" dirty="0"/>
              <a:t>Full Stretch</a:t>
            </a:r>
          </a:p>
        </p:txBody>
      </p:sp>
      <p:sp>
        <p:nvSpPr>
          <p:cNvPr id="12" name="Rectangle 11"/>
          <p:cNvSpPr/>
          <p:nvPr/>
        </p:nvSpPr>
        <p:spPr>
          <a:xfrm>
            <a:off x="1981199" y="3405122"/>
            <a:ext cx="8229600" cy="1583787"/>
          </a:xfrm>
          <a:prstGeom prst="rect">
            <a:avLst/>
          </a:prstGeom>
          <a:solidFill>
            <a:schemeClr val="accent5">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US" sz="3600" b="1" dirty="0"/>
              <a:t>Proverbs 10:12 “Hatred stirs up strife, but love covers all transgressions” </a:t>
            </a:r>
          </a:p>
        </p:txBody>
      </p:sp>
      <p:sp>
        <p:nvSpPr>
          <p:cNvPr id="11" name="Rounded Rectangle 10"/>
          <p:cNvSpPr/>
          <p:nvPr/>
        </p:nvSpPr>
        <p:spPr>
          <a:xfrm>
            <a:off x="152401" y="952500"/>
            <a:ext cx="3962399" cy="876300"/>
          </a:xfrm>
          <a:prstGeom prst="roundRect">
            <a:avLst/>
          </a:prstGeom>
          <a:solidFill>
            <a:srgbClr val="006C3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600" b="1" i="1" dirty="0"/>
              <a:t>Sincere </a:t>
            </a:r>
            <a:r>
              <a:rPr lang="en-US" sz="4600" b="1" dirty="0"/>
              <a:t>Love</a:t>
            </a:r>
            <a:endParaRPr lang="en-US" sz="4600" b="1" u="sng" dirty="0"/>
          </a:p>
        </p:txBody>
      </p:sp>
      <p:sp>
        <p:nvSpPr>
          <p:cNvPr id="13" name="Rounded Rectangular Callout 12"/>
          <p:cNvSpPr/>
          <p:nvPr/>
        </p:nvSpPr>
        <p:spPr>
          <a:xfrm>
            <a:off x="7391400" y="1184375"/>
            <a:ext cx="3810000" cy="1635025"/>
          </a:xfrm>
          <a:prstGeom prst="wedgeRoundRectCallout">
            <a:avLst>
              <a:gd name="adj1" fmla="val 81823"/>
              <a:gd name="adj2" fmla="val 42855"/>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solidFill>
                  <a:schemeClr val="tx1"/>
                </a:solidFill>
              </a:rPr>
              <a:t>“But people are annoying”</a:t>
            </a:r>
          </a:p>
        </p:txBody>
      </p:sp>
    </p:spTree>
    <p:extLst>
      <p:ext uri="{BB962C8B-B14F-4D97-AF65-F5344CB8AC3E}">
        <p14:creationId xmlns:p14="http://schemas.microsoft.com/office/powerpoint/2010/main" val="2072619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52400" y="0"/>
            <a:ext cx="54102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dirty="0"/>
              <a:t>Love One Another</a:t>
            </a:r>
            <a:endParaRPr lang="en-US" sz="5400" b="1" i="1" dirty="0"/>
          </a:p>
        </p:txBody>
      </p:sp>
      <p:sp>
        <p:nvSpPr>
          <p:cNvPr id="7" name="Rectangle 6"/>
          <p:cNvSpPr/>
          <p:nvPr/>
        </p:nvSpPr>
        <p:spPr>
          <a:xfrm>
            <a:off x="0" y="5638800"/>
            <a:ext cx="12192000" cy="1219200"/>
          </a:xfrm>
          <a:prstGeom prst="rect">
            <a:avLst/>
          </a:prstGeom>
          <a:solidFill>
            <a:schemeClr val="accent6">
              <a:lumMod val="40000"/>
              <a:lumOff val="60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400" b="1" baseline="30000" dirty="0">
                <a:solidFill>
                  <a:schemeClr val="tx1"/>
                </a:solidFill>
              </a:rPr>
              <a:t>1 Peter 4:8 </a:t>
            </a:r>
            <a:r>
              <a:rPr lang="en-US" sz="3400" dirty="0">
                <a:solidFill>
                  <a:schemeClr val="tx1"/>
                </a:solidFill>
              </a:rPr>
              <a:t>Above all, keep fervent in your love for one another, </a:t>
            </a:r>
            <a:r>
              <a:rPr lang="en-US" sz="3400" b="1" u="sng" dirty="0">
                <a:solidFill>
                  <a:srgbClr val="002060"/>
                </a:solidFill>
              </a:rPr>
              <a:t>because love covers a multitude of sins. </a:t>
            </a:r>
          </a:p>
        </p:txBody>
      </p:sp>
      <p:sp>
        <p:nvSpPr>
          <p:cNvPr id="6" name="Rectangle 5"/>
          <p:cNvSpPr/>
          <p:nvPr/>
        </p:nvSpPr>
        <p:spPr>
          <a:xfrm>
            <a:off x="5562600" y="0"/>
            <a:ext cx="868680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i="1" dirty="0"/>
              <a:t>Full Stretch</a:t>
            </a:r>
          </a:p>
        </p:txBody>
      </p:sp>
      <p:sp>
        <p:nvSpPr>
          <p:cNvPr id="12" name="Rectangle 11"/>
          <p:cNvSpPr/>
          <p:nvPr/>
        </p:nvSpPr>
        <p:spPr>
          <a:xfrm>
            <a:off x="1981199" y="3405122"/>
            <a:ext cx="8229600" cy="1583787"/>
          </a:xfrm>
          <a:prstGeom prst="rect">
            <a:avLst/>
          </a:prstGeom>
          <a:solidFill>
            <a:schemeClr val="accent5">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US" sz="3600" b="1" dirty="0"/>
              <a:t>Proverbs 10:12 “Hatred stirs up strife, but love covers all transgressions” </a:t>
            </a:r>
          </a:p>
        </p:txBody>
      </p:sp>
      <p:sp>
        <p:nvSpPr>
          <p:cNvPr id="13" name="Rounded Rectangular Callout 12"/>
          <p:cNvSpPr/>
          <p:nvPr/>
        </p:nvSpPr>
        <p:spPr>
          <a:xfrm>
            <a:off x="7391400" y="1184375"/>
            <a:ext cx="3810000" cy="1635025"/>
          </a:xfrm>
          <a:prstGeom prst="wedgeRoundRectCallout">
            <a:avLst>
              <a:gd name="adj1" fmla="val 81823"/>
              <a:gd name="adj2" fmla="val 42855"/>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solidFill>
                  <a:schemeClr val="tx1"/>
                </a:solidFill>
              </a:rPr>
              <a:t>“But people are annoying”</a:t>
            </a:r>
          </a:p>
        </p:txBody>
      </p:sp>
      <p:sp>
        <p:nvSpPr>
          <p:cNvPr id="9" name="Rounded Rectangle 8"/>
          <p:cNvSpPr/>
          <p:nvPr/>
        </p:nvSpPr>
        <p:spPr>
          <a:xfrm>
            <a:off x="152401" y="952500"/>
            <a:ext cx="3962399" cy="876300"/>
          </a:xfrm>
          <a:prstGeom prst="roundRect">
            <a:avLst/>
          </a:prstGeom>
          <a:solidFill>
            <a:srgbClr val="006C3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600" b="1" i="1" dirty="0"/>
              <a:t>Gracious </a:t>
            </a:r>
            <a:r>
              <a:rPr lang="en-US" sz="4600" b="1" dirty="0"/>
              <a:t>Love</a:t>
            </a:r>
            <a:endParaRPr lang="en-US" sz="4600" b="1" u="sng" dirty="0"/>
          </a:p>
        </p:txBody>
      </p:sp>
    </p:spTree>
    <p:extLst>
      <p:ext uri="{BB962C8B-B14F-4D97-AF65-F5344CB8AC3E}">
        <p14:creationId xmlns:p14="http://schemas.microsoft.com/office/powerpoint/2010/main" val="1363303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52400" y="0"/>
            <a:ext cx="54102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dirty="0"/>
              <a:t>Love One Another</a:t>
            </a:r>
            <a:endParaRPr lang="en-US" sz="5400" b="1" i="1" dirty="0"/>
          </a:p>
        </p:txBody>
      </p:sp>
      <p:sp>
        <p:nvSpPr>
          <p:cNvPr id="7" name="Rectangle 6"/>
          <p:cNvSpPr/>
          <p:nvPr/>
        </p:nvSpPr>
        <p:spPr>
          <a:xfrm>
            <a:off x="0" y="5638800"/>
            <a:ext cx="12192000" cy="1219200"/>
          </a:xfrm>
          <a:prstGeom prst="rect">
            <a:avLst/>
          </a:prstGeom>
          <a:solidFill>
            <a:schemeClr val="accent6">
              <a:lumMod val="40000"/>
              <a:lumOff val="60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400" b="1" baseline="30000" dirty="0">
                <a:solidFill>
                  <a:schemeClr val="tx1"/>
                </a:solidFill>
              </a:rPr>
              <a:t>1 Peter 4:8 </a:t>
            </a:r>
            <a:r>
              <a:rPr lang="en-US" sz="3400" dirty="0">
                <a:solidFill>
                  <a:schemeClr val="tx1"/>
                </a:solidFill>
              </a:rPr>
              <a:t>Above all, keep fervent in your love for one another, </a:t>
            </a:r>
            <a:r>
              <a:rPr lang="en-US" sz="3400" b="1" u="sng" dirty="0">
                <a:solidFill>
                  <a:srgbClr val="002060"/>
                </a:solidFill>
              </a:rPr>
              <a:t>because love covers a multitude of sins. </a:t>
            </a:r>
          </a:p>
        </p:txBody>
      </p:sp>
      <p:sp>
        <p:nvSpPr>
          <p:cNvPr id="6" name="Rectangle 5"/>
          <p:cNvSpPr/>
          <p:nvPr/>
        </p:nvSpPr>
        <p:spPr>
          <a:xfrm>
            <a:off x="5562600" y="0"/>
            <a:ext cx="868680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i="1" dirty="0"/>
              <a:t>Full Stretch</a:t>
            </a:r>
          </a:p>
        </p:txBody>
      </p:sp>
      <p:sp>
        <p:nvSpPr>
          <p:cNvPr id="9" name="Rounded Rectangle 8"/>
          <p:cNvSpPr/>
          <p:nvPr/>
        </p:nvSpPr>
        <p:spPr>
          <a:xfrm>
            <a:off x="152401" y="952500"/>
            <a:ext cx="3962399" cy="876300"/>
          </a:xfrm>
          <a:prstGeom prst="roundRect">
            <a:avLst/>
          </a:prstGeom>
          <a:solidFill>
            <a:srgbClr val="006C3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600" b="1" i="1" dirty="0"/>
              <a:t>Gracious </a:t>
            </a:r>
            <a:r>
              <a:rPr lang="en-US" sz="4600" b="1" dirty="0"/>
              <a:t>Love</a:t>
            </a:r>
            <a:endParaRPr lang="en-US" sz="4600" b="1" u="sng" dirty="0"/>
          </a:p>
        </p:txBody>
      </p:sp>
      <p:sp>
        <p:nvSpPr>
          <p:cNvPr id="11" name="Rectangle 10"/>
          <p:cNvSpPr/>
          <p:nvPr/>
        </p:nvSpPr>
        <p:spPr>
          <a:xfrm>
            <a:off x="152400" y="2171700"/>
            <a:ext cx="11887199" cy="2209800"/>
          </a:xfrm>
          <a:prstGeom prst="rect">
            <a:avLst/>
          </a:prstGeom>
          <a:solidFill>
            <a:schemeClr val="accent6">
              <a:lumMod val="40000"/>
              <a:lumOff val="60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400" b="1" baseline="30000" dirty="0">
                <a:solidFill>
                  <a:schemeClr val="tx1"/>
                </a:solidFill>
              </a:rPr>
              <a:t>1 Peter 3:8</a:t>
            </a:r>
            <a:r>
              <a:rPr lang="en-US" sz="3400" dirty="0">
                <a:solidFill>
                  <a:schemeClr val="tx1"/>
                </a:solidFill>
              </a:rPr>
              <a:t> To sum up, all of you be harmonious, sympathetic, brotherly, kindhearted, and humble in spirit; </a:t>
            </a:r>
            <a:r>
              <a:rPr lang="en-US" sz="3400" b="1" baseline="30000" dirty="0">
                <a:solidFill>
                  <a:schemeClr val="tx1"/>
                </a:solidFill>
              </a:rPr>
              <a:t>9</a:t>
            </a:r>
            <a:r>
              <a:rPr lang="en-US" sz="3400" dirty="0">
                <a:solidFill>
                  <a:schemeClr val="tx1"/>
                </a:solidFill>
              </a:rPr>
              <a:t> not returning evil for evil or insult for insult, but giving a blessing instead; for you were called for the very purpose that you might inherit a blessing. </a:t>
            </a:r>
            <a:endParaRPr lang="en-US" sz="3400" u="sng" dirty="0">
              <a:solidFill>
                <a:schemeClr val="tx1"/>
              </a:solidFill>
            </a:endParaRPr>
          </a:p>
        </p:txBody>
      </p:sp>
    </p:spTree>
    <p:extLst>
      <p:ext uri="{BB962C8B-B14F-4D97-AF65-F5344CB8AC3E}">
        <p14:creationId xmlns:p14="http://schemas.microsoft.com/office/powerpoint/2010/main" val="49671309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52400" y="0"/>
            <a:ext cx="54102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dirty="0"/>
              <a:t>Love One Another</a:t>
            </a:r>
            <a:endParaRPr lang="en-US" sz="5400" b="1" i="1" dirty="0"/>
          </a:p>
        </p:txBody>
      </p:sp>
      <p:sp>
        <p:nvSpPr>
          <p:cNvPr id="7" name="Rectangle 6"/>
          <p:cNvSpPr/>
          <p:nvPr/>
        </p:nvSpPr>
        <p:spPr>
          <a:xfrm>
            <a:off x="0" y="5181600"/>
            <a:ext cx="12192000" cy="1676400"/>
          </a:xfrm>
          <a:prstGeom prst="rect">
            <a:avLst/>
          </a:prstGeom>
          <a:solidFill>
            <a:schemeClr val="accent6">
              <a:lumMod val="40000"/>
              <a:lumOff val="60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400" b="1" baseline="30000" dirty="0">
                <a:solidFill>
                  <a:schemeClr val="tx1"/>
                </a:solidFill>
              </a:rPr>
              <a:t>1 Peter 4:9 </a:t>
            </a:r>
            <a:r>
              <a:rPr lang="en-US" sz="3400" b="1" u="sng" dirty="0">
                <a:solidFill>
                  <a:srgbClr val="002060"/>
                </a:solidFill>
              </a:rPr>
              <a:t>Be hospitable</a:t>
            </a:r>
            <a:r>
              <a:rPr lang="en-US" sz="3400" b="1" dirty="0">
                <a:solidFill>
                  <a:srgbClr val="002060"/>
                </a:solidFill>
              </a:rPr>
              <a:t> </a:t>
            </a:r>
            <a:r>
              <a:rPr lang="en-US" sz="3400" dirty="0">
                <a:solidFill>
                  <a:schemeClr val="tx1"/>
                </a:solidFill>
              </a:rPr>
              <a:t>to one another without complaint. </a:t>
            </a:r>
            <a:r>
              <a:rPr lang="en-US" sz="3400" b="1" baseline="30000" dirty="0">
                <a:solidFill>
                  <a:schemeClr val="tx1"/>
                </a:solidFill>
              </a:rPr>
              <a:t>10 </a:t>
            </a:r>
            <a:r>
              <a:rPr lang="en-US" sz="3400" dirty="0">
                <a:solidFill>
                  <a:schemeClr val="tx1"/>
                </a:solidFill>
              </a:rPr>
              <a:t>As each one has received a special gift, employ it in serving one another as good stewards of the manifold grace of God. </a:t>
            </a:r>
          </a:p>
        </p:txBody>
      </p:sp>
      <p:sp>
        <p:nvSpPr>
          <p:cNvPr id="6" name="Rectangle 5"/>
          <p:cNvSpPr/>
          <p:nvPr/>
        </p:nvSpPr>
        <p:spPr>
          <a:xfrm>
            <a:off x="5562600" y="0"/>
            <a:ext cx="868680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i="1" dirty="0"/>
              <a:t>Full Stretch</a:t>
            </a:r>
          </a:p>
        </p:txBody>
      </p:sp>
      <p:sp>
        <p:nvSpPr>
          <p:cNvPr id="13" name="Rectangular Callout 12"/>
          <p:cNvSpPr/>
          <p:nvPr/>
        </p:nvSpPr>
        <p:spPr>
          <a:xfrm>
            <a:off x="152400" y="3657600"/>
            <a:ext cx="6934200" cy="1292236"/>
          </a:xfrm>
          <a:prstGeom prst="wedgeRectCallout">
            <a:avLst>
              <a:gd name="adj1" fmla="val -7624"/>
              <a:gd name="adj2" fmla="val 94555"/>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dirty="0" err="1" smtClean="0">
                <a:solidFill>
                  <a:schemeClr val="tx1"/>
                </a:solidFill>
              </a:rPr>
              <a:t>Philoxenos</a:t>
            </a:r>
            <a:r>
              <a:rPr lang="en-US" sz="4000" b="1" dirty="0" smtClean="0">
                <a:solidFill>
                  <a:schemeClr val="tx1"/>
                </a:solidFill>
              </a:rPr>
              <a:t> </a:t>
            </a:r>
            <a:r>
              <a:rPr lang="en-US" sz="4000" b="1" dirty="0">
                <a:solidFill>
                  <a:schemeClr val="tx1"/>
                </a:solidFill>
              </a:rPr>
              <a:t>– </a:t>
            </a:r>
            <a:r>
              <a:rPr lang="en-US" sz="4000" b="1" i="1" dirty="0">
                <a:solidFill>
                  <a:schemeClr val="tx1"/>
                </a:solidFill>
              </a:rPr>
              <a:t>love of strangers</a:t>
            </a:r>
          </a:p>
        </p:txBody>
      </p:sp>
    </p:spTree>
    <p:extLst>
      <p:ext uri="{BB962C8B-B14F-4D97-AF65-F5344CB8AC3E}">
        <p14:creationId xmlns:p14="http://schemas.microsoft.com/office/powerpoint/2010/main" val="700448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down)">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52400" y="0"/>
            <a:ext cx="54102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dirty="0"/>
              <a:t>Love One Another</a:t>
            </a:r>
            <a:endParaRPr lang="en-US" sz="5400" b="1" i="1" dirty="0"/>
          </a:p>
        </p:txBody>
      </p:sp>
      <p:sp>
        <p:nvSpPr>
          <p:cNvPr id="7" name="Rectangle 6"/>
          <p:cNvSpPr/>
          <p:nvPr/>
        </p:nvSpPr>
        <p:spPr>
          <a:xfrm>
            <a:off x="0" y="5181600"/>
            <a:ext cx="12192000" cy="1676400"/>
          </a:xfrm>
          <a:prstGeom prst="rect">
            <a:avLst/>
          </a:prstGeom>
          <a:solidFill>
            <a:schemeClr val="accent6">
              <a:lumMod val="40000"/>
              <a:lumOff val="60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400" b="1" baseline="30000" dirty="0">
                <a:solidFill>
                  <a:schemeClr val="tx1"/>
                </a:solidFill>
              </a:rPr>
              <a:t>1 Peter 4:9 </a:t>
            </a:r>
            <a:r>
              <a:rPr lang="en-US" sz="3400" b="1" u="sng" dirty="0">
                <a:solidFill>
                  <a:srgbClr val="002060"/>
                </a:solidFill>
              </a:rPr>
              <a:t>Be hospitable to one another </a:t>
            </a:r>
            <a:r>
              <a:rPr lang="en-US" sz="3400" dirty="0">
                <a:solidFill>
                  <a:schemeClr val="tx1"/>
                </a:solidFill>
              </a:rPr>
              <a:t>without complaint. </a:t>
            </a:r>
            <a:r>
              <a:rPr lang="en-US" sz="3400" b="1" baseline="30000" dirty="0">
                <a:solidFill>
                  <a:schemeClr val="tx1"/>
                </a:solidFill>
              </a:rPr>
              <a:t>10 </a:t>
            </a:r>
            <a:r>
              <a:rPr lang="en-US" sz="3400" dirty="0">
                <a:solidFill>
                  <a:schemeClr val="tx1"/>
                </a:solidFill>
              </a:rPr>
              <a:t>As each one has received a special gift, employ it in serving one another as good stewards of the manifold grace of God. </a:t>
            </a:r>
          </a:p>
        </p:txBody>
      </p:sp>
      <p:sp>
        <p:nvSpPr>
          <p:cNvPr id="6" name="Rectangle 5"/>
          <p:cNvSpPr/>
          <p:nvPr/>
        </p:nvSpPr>
        <p:spPr>
          <a:xfrm>
            <a:off x="5562600" y="0"/>
            <a:ext cx="868680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i="1" dirty="0"/>
              <a:t>Full Stretch</a:t>
            </a:r>
          </a:p>
        </p:txBody>
      </p:sp>
      <p:sp>
        <p:nvSpPr>
          <p:cNvPr id="8" name="Rectangular Callout 7"/>
          <p:cNvSpPr/>
          <p:nvPr/>
        </p:nvSpPr>
        <p:spPr>
          <a:xfrm>
            <a:off x="152400" y="4234270"/>
            <a:ext cx="6858000" cy="715566"/>
          </a:xfrm>
          <a:prstGeom prst="wedgeRectCallout">
            <a:avLst>
              <a:gd name="adj1" fmla="val -7624"/>
              <a:gd name="adj2" fmla="val 94555"/>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dirty="0" err="1" smtClean="0">
                <a:solidFill>
                  <a:schemeClr val="tx1"/>
                </a:solidFill>
              </a:rPr>
              <a:t>Philoxenos</a:t>
            </a:r>
            <a:r>
              <a:rPr lang="en-US" sz="4000" b="1" dirty="0" smtClean="0">
                <a:solidFill>
                  <a:schemeClr val="tx1"/>
                </a:solidFill>
              </a:rPr>
              <a:t> </a:t>
            </a:r>
            <a:r>
              <a:rPr lang="en-US" sz="4000" b="1" dirty="0">
                <a:solidFill>
                  <a:schemeClr val="tx1"/>
                </a:solidFill>
              </a:rPr>
              <a:t>– </a:t>
            </a:r>
            <a:r>
              <a:rPr lang="en-US" sz="4000" b="1" i="1" dirty="0">
                <a:solidFill>
                  <a:schemeClr val="tx1"/>
                </a:solidFill>
              </a:rPr>
              <a:t>love of strangers</a:t>
            </a:r>
          </a:p>
        </p:txBody>
      </p:sp>
      <p:sp>
        <p:nvSpPr>
          <p:cNvPr id="9" name="Rounded Rectangle 8"/>
          <p:cNvSpPr/>
          <p:nvPr/>
        </p:nvSpPr>
        <p:spPr>
          <a:xfrm>
            <a:off x="171448" y="953380"/>
            <a:ext cx="5695952" cy="875420"/>
          </a:xfrm>
          <a:prstGeom prst="roundRect">
            <a:avLst/>
          </a:prstGeom>
          <a:solidFill>
            <a:srgbClr val="006C3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600" b="1" dirty="0"/>
              <a:t>A </a:t>
            </a:r>
            <a:r>
              <a:rPr lang="en-US" sz="4600" b="1" i="1" dirty="0"/>
              <a:t>Community</a:t>
            </a:r>
            <a:r>
              <a:rPr lang="en-US" sz="4600" b="1" dirty="0"/>
              <a:t> of Love</a:t>
            </a:r>
            <a:endParaRPr lang="en-US" sz="4600" b="1" u="sng" dirty="0"/>
          </a:p>
        </p:txBody>
      </p:sp>
      <p:sp>
        <p:nvSpPr>
          <p:cNvPr id="11" name="Rounded Rectangle 10"/>
          <p:cNvSpPr/>
          <p:nvPr/>
        </p:nvSpPr>
        <p:spPr>
          <a:xfrm>
            <a:off x="2286000" y="2935954"/>
            <a:ext cx="8610600" cy="875420"/>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400" b="1" dirty="0"/>
              <a:t>Love that looks out for one another</a:t>
            </a:r>
            <a:endParaRPr lang="en-US" sz="4400" b="1" u="sng" dirty="0"/>
          </a:p>
        </p:txBody>
      </p:sp>
    </p:spTree>
    <p:extLst>
      <p:ext uri="{BB962C8B-B14F-4D97-AF65-F5344CB8AC3E}">
        <p14:creationId xmlns:p14="http://schemas.microsoft.com/office/powerpoint/2010/main" val="2861222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5401574"/>
            <a:ext cx="12192000" cy="1456426"/>
          </a:xfrm>
          <a:prstGeom prst="rect">
            <a:avLst/>
          </a:prstGeom>
          <a:solidFill>
            <a:schemeClr val="accent6">
              <a:lumMod val="40000"/>
              <a:lumOff val="60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600" b="1" baseline="30000" dirty="0">
                <a:solidFill>
                  <a:schemeClr val="tx1"/>
                </a:solidFill>
              </a:rPr>
              <a:t>1 Peter 4:7 </a:t>
            </a:r>
            <a:r>
              <a:rPr lang="en-US" sz="3600" dirty="0">
                <a:solidFill>
                  <a:schemeClr val="tx1"/>
                </a:solidFill>
              </a:rPr>
              <a:t>The end of all things is near; </a:t>
            </a:r>
            <a:r>
              <a:rPr lang="en-US" sz="3600" b="1" u="sng" dirty="0">
                <a:solidFill>
                  <a:srgbClr val="002060"/>
                </a:solidFill>
              </a:rPr>
              <a:t>therefore, be of sound judgment and sober spirit for the purpose of prayer</a:t>
            </a:r>
            <a:r>
              <a:rPr lang="en-US" sz="3600" dirty="0">
                <a:solidFill>
                  <a:schemeClr val="tx1"/>
                </a:solidFill>
              </a:rPr>
              <a:t>. </a:t>
            </a:r>
            <a:endParaRPr lang="en-US" sz="3600" baseline="30000" dirty="0">
              <a:solidFill>
                <a:schemeClr val="tx1"/>
              </a:solidFill>
            </a:endParaRPr>
          </a:p>
        </p:txBody>
      </p:sp>
      <p:sp>
        <p:nvSpPr>
          <p:cNvPr id="4" name="Rectangle 3"/>
          <p:cNvSpPr/>
          <p:nvPr/>
        </p:nvSpPr>
        <p:spPr>
          <a:xfrm>
            <a:off x="228600" y="609600"/>
            <a:ext cx="8229600" cy="838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t>You’re in the pressure cooker now… but </a:t>
            </a:r>
            <a:r>
              <a:rPr lang="en-US" sz="4400" b="1" i="1" dirty="0"/>
              <a:t>hold on</a:t>
            </a:r>
            <a:r>
              <a:rPr lang="en-US" sz="4400" b="1" dirty="0"/>
              <a:t>…</a:t>
            </a:r>
          </a:p>
        </p:txBody>
      </p:sp>
    </p:spTree>
    <p:extLst>
      <p:ext uri="{BB962C8B-B14F-4D97-AF65-F5344CB8AC3E}">
        <p14:creationId xmlns:p14="http://schemas.microsoft.com/office/powerpoint/2010/main" val="1020798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 Placeholder 3"/>
          <p:cNvSpPr>
            <a:spLocks noGrp="1"/>
          </p:cNvSpPr>
          <p:nvPr>
            <p:ph type="body" sz="half" idx="2"/>
          </p:nvPr>
        </p:nvSpPr>
        <p:spPr>
          <a:xfrm>
            <a:off x="1524000" y="0"/>
            <a:ext cx="9144000" cy="6858000"/>
          </a:xfrm>
          <a:solidFill>
            <a:schemeClr val="tx1">
              <a:alpha val="54000"/>
            </a:schemeClr>
          </a:solidFill>
        </p:spPr>
        <p:txBody>
          <a:bodyPr/>
          <a:lstStyle/>
          <a:p>
            <a:pPr algn="ctr">
              <a:buNone/>
            </a:pPr>
            <a:endParaRPr lang="en-US" sz="4000" b="1" dirty="0">
              <a:solidFill>
                <a:schemeClr val="bg1"/>
              </a:solidFill>
            </a:endParaRPr>
          </a:p>
          <a:p>
            <a:pPr algn="ctr">
              <a:buNone/>
            </a:pPr>
            <a:r>
              <a:rPr lang="en-US" sz="4000" b="1" dirty="0">
                <a:solidFill>
                  <a:schemeClr val="bg1"/>
                </a:solidFill>
              </a:rPr>
              <a:t>Placed by a wise builder</a:t>
            </a:r>
          </a:p>
          <a:p>
            <a:pPr algn="ctr">
              <a:buNone/>
            </a:pPr>
            <a:r>
              <a:rPr lang="en-US" sz="4000" b="1" dirty="0">
                <a:solidFill>
                  <a:schemeClr val="bg1"/>
                </a:solidFill>
              </a:rPr>
              <a:t>Shared Purpose</a:t>
            </a:r>
          </a:p>
          <a:p>
            <a:pPr algn="ctr">
              <a:buNone/>
            </a:pPr>
            <a:r>
              <a:rPr lang="en-US" sz="4000" b="1" dirty="0">
                <a:solidFill>
                  <a:schemeClr val="bg1"/>
                </a:solidFill>
              </a:rPr>
              <a:t>Unique Role</a:t>
            </a:r>
          </a:p>
          <a:p>
            <a:pPr algn="ctr">
              <a:buNone/>
            </a:pPr>
            <a:r>
              <a:rPr lang="en-US" sz="4000" b="1" dirty="0">
                <a:solidFill>
                  <a:schemeClr val="bg1"/>
                </a:solidFill>
              </a:rPr>
              <a:t>Shared Fate</a:t>
            </a:r>
          </a:p>
          <a:p>
            <a:pPr algn="ctr">
              <a:buNone/>
            </a:pPr>
            <a:r>
              <a:rPr lang="en-US" sz="4000" b="1" dirty="0">
                <a:solidFill>
                  <a:schemeClr val="bg1"/>
                </a:solidFill>
              </a:rPr>
              <a:t>Mutual Care for One Another</a:t>
            </a:r>
          </a:p>
          <a:p>
            <a:pPr algn="ctr">
              <a:buNone/>
            </a:pPr>
            <a:r>
              <a:rPr lang="en-US" sz="4000" b="1" dirty="0">
                <a:solidFill>
                  <a:schemeClr val="bg1"/>
                </a:solidFill>
              </a:rPr>
              <a:t>Relationships have depth </a:t>
            </a:r>
          </a:p>
          <a:p>
            <a:pPr algn="ctr">
              <a:buNone/>
            </a:pPr>
            <a:r>
              <a:rPr lang="en-US" sz="4000" b="1" dirty="0">
                <a:solidFill>
                  <a:schemeClr val="bg1"/>
                </a:solidFill>
              </a:rPr>
              <a:t>							AND Breadth</a:t>
            </a:r>
          </a:p>
          <a:p>
            <a:pPr algn="ctr">
              <a:buNone/>
            </a:pPr>
            <a:r>
              <a:rPr lang="en-US" sz="4000" b="1" dirty="0">
                <a:solidFill>
                  <a:schemeClr val="bg1"/>
                </a:solidFill>
              </a:rPr>
              <a:t>Interdependent Relationships</a:t>
            </a:r>
          </a:p>
        </p:txBody>
      </p:sp>
      <p:sp>
        <p:nvSpPr>
          <p:cNvPr id="25" name="Text Placeholder 3"/>
          <p:cNvSpPr>
            <a:spLocks noGrp="1"/>
          </p:cNvSpPr>
          <p:nvPr>
            <p:ph type="body" sz="half" idx="2"/>
          </p:nvPr>
        </p:nvSpPr>
        <p:spPr>
          <a:xfrm>
            <a:off x="1524000" y="0"/>
            <a:ext cx="9144000" cy="762000"/>
          </a:xfrm>
          <a:solidFill>
            <a:schemeClr val="tx1"/>
          </a:solidFill>
        </p:spPr>
        <p:txBody>
          <a:bodyPr/>
          <a:lstStyle/>
          <a:p>
            <a:pPr algn="ctr">
              <a:buNone/>
            </a:pPr>
            <a:r>
              <a:rPr lang="en-US" sz="3600" b="1" dirty="0">
                <a:solidFill>
                  <a:schemeClr val="bg1"/>
                </a:solidFill>
              </a:rPr>
              <a:t>What can the imagery of a stone wall teach us?</a:t>
            </a:r>
          </a:p>
        </p:txBody>
      </p:sp>
    </p:spTree>
    <p:extLst>
      <p:ext uri="{BB962C8B-B14F-4D97-AF65-F5344CB8AC3E}">
        <p14:creationId xmlns:p14="http://schemas.microsoft.com/office/powerpoint/2010/main" val="265965367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Text Placeholder 3"/>
          <p:cNvSpPr>
            <a:spLocks noGrp="1"/>
          </p:cNvSpPr>
          <p:nvPr>
            <p:ph type="body" sz="half" idx="2"/>
          </p:nvPr>
        </p:nvSpPr>
        <p:spPr>
          <a:xfrm>
            <a:off x="1524000" y="0"/>
            <a:ext cx="9144000" cy="762000"/>
          </a:xfrm>
          <a:solidFill>
            <a:schemeClr val="tx1"/>
          </a:solidFill>
        </p:spPr>
        <p:txBody>
          <a:bodyPr/>
          <a:lstStyle/>
          <a:p>
            <a:pPr algn="ctr">
              <a:buNone/>
            </a:pPr>
            <a:r>
              <a:rPr lang="en-US" sz="3600" b="1" dirty="0">
                <a:solidFill>
                  <a:schemeClr val="bg1"/>
                </a:solidFill>
              </a:rPr>
              <a:t>What can the imagery of a stone wall teach us?</a:t>
            </a:r>
          </a:p>
        </p:txBody>
      </p:sp>
      <p:sp>
        <p:nvSpPr>
          <p:cNvPr id="6" name="Right Arrow 5"/>
          <p:cNvSpPr/>
          <p:nvPr/>
        </p:nvSpPr>
        <p:spPr>
          <a:xfrm rot="3664513">
            <a:off x="5936582" y="3738099"/>
            <a:ext cx="1461489" cy="672813"/>
          </a:xfrm>
          <a:prstGeom prst="rightArrow">
            <a:avLst/>
          </a:prstGeom>
          <a:solidFill>
            <a:schemeClr val="bg1"/>
          </a:solidFill>
          <a:ln w="793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Arrow 6"/>
          <p:cNvSpPr/>
          <p:nvPr/>
        </p:nvSpPr>
        <p:spPr>
          <a:xfrm rot="7381390">
            <a:off x="4292957" y="3660021"/>
            <a:ext cx="1461489" cy="672813"/>
          </a:xfrm>
          <a:prstGeom prst="rightArrow">
            <a:avLst/>
          </a:prstGeom>
          <a:solidFill>
            <a:schemeClr val="bg1"/>
          </a:solidFill>
          <a:ln w="793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Arrow 7"/>
          <p:cNvSpPr/>
          <p:nvPr/>
        </p:nvSpPr>
        <p:spPr>
          <a:xfrm rot="18095306">
            <a:off x="5762720" y="1071881"/>
            <a:ext cx="1461489" cy="672813"/>
          </a:xfrm>
          <a:prstGeom prst="rightArrow">
            <a:avLst/>
          </a:prstGeom>
          <a:solidFill>
            <a:schemeClr val="bg1"/>
          </a:solidFill>
          <a:ln w="793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Arrow 8"/>
          <p:cNvSpPr/>
          <p:nvPr/>
        </p:nvSpPr>
        <p:spPr>
          <a:xfrm rot="14118866">
            <a:off x="4228926" y="1141716"/>
            <a:ext cx="1461489" cy="672813"/>
          </a:xfrm>
          <a:prstGeom prst="rightArrow">
            <a:avLst/>
          </a:prstGeom>
          <a:solidFill>
            <a:schemeClr val="bg1"/>
          </a:solidFill>
          <a:ln w="793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p:cNvSpPr/>
          <p:nvPr/>
        </p:nvSpPr>
        <p:spPr>
          <a:xfrm rot="10800000">
            <a:off x="3810002" y="2438401"/>
            <a:ext cx="1461489" cy="672813"/>
          </a:xfrm>
          <a:prstGeom prst="rightArrow">
            <a:avLst/>
          </a:prstGeom>
          <a:solidFill>
            <a:schemeClr val="bg1"/>
          </a:solidFill>
          <a:ln w="793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Arrow 10"/>
          <p:cNvSpPr/>
          <p:nvPr/>
        </p:nvSpPr>
        <p:spPr>
          <a:xfrm>
            <a:off x="6387112" y="2438401"/>
            <a:ext cx="1461489" cy="672813"/>
          </a:xfrm>
          <a:prstGeom prst="rightArrow">
            <a:avLst/>
          </a:prstGeom>
          <a:solidFill>
            <a:schemeClr val="bg1"/>
          </a:solidFill>
          <a:ln w="793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80966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500"/>
                                        <p:tgtEl>
                                          <p:spTgt spid="7"/>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wipe(up)">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2"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right)">
                                      <p:cBhvr>
                                        <p:cTn id="15" dur="500"/>
                                        <p:tgtEl>
                                          <p:spTgt spid="10"/>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wipe(left)">
                                      <p:cBhvr>
                                        <p:cTn id="18" dur="500"/>
                                        <p:tgtEl>
                                          <p:spTgt spid="11"/>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ipe(down)">
                                      <p:cBhvr>
                                        <p:cTn id="23" dur="500"/>
                                        <p:tgtEl>
                                          <p:spTgt spid="8"/>
                                        </p:tgtEl>
                                      </p:cBhvr>
                                    </p:animEffect>
                                  </p:childTnLst>
                                </p:cTn>
                              </p:par>
                              <p:par>
                                <p:cTn id="24" presetID="22" presetClass="entr" presetSubtype="4" fill="hold" grpId="0" nodeType="with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wipe(down)">
                                      <p:cBhvr>
                                        <p:cTn id="26"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3810002" y="677543"/>
            <a:ext cx="4038599" cy="4127707"/>
            <a:chOff x="2286001" y="677542"/>
            <a:chExt cx="4038599" cy="4127707"/>
          </a:xfrm>
        </p:grpSpPr>
        <p:sp>
          <p:nvSpPr>
            <p:cNvPr id="6" name="Right Arrow 5"/>
            <p:cNvSpPr/>
            <p:nvPr/>
          </p:nvSpPr>
          <p:spPr>
            <a:xfrm rot="3664513">
              <a:off x="4412581" y="3738098"/>
              <a:ext cx="1461489" cy="672813"/>
            </a:xfrm>
            <a:prstGeom prst="rightArrow">
              <a:avLst/>
            </a:prstGeom>
            <a:solidFill>
              <a:schemeClr val="bg1"/>
            </a:solidFill>
            <a:ln w="793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Arrow 6"/>
            <p:cNvSpPr/>
            <p:nvPr/>
          </p:nvSpPr>
          <p:spPr>
            <a:xfrm rot="7381390">
              <a:off x="2768956" y="3660020"/>
              <a:ext cx="1461489" cy="672813"/>
            </a:xfrm>
            <a:prstGeom prst="rightArrow">
              <a:avLst/>
            </a:prstGeom>
            <a:solidFill>
              <a:schemeClr val="bg1"/>
            </a:solidFill>
            <a:ln w="793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Arrow 7"/>
            <p:cNvSpPr/>
            <p:nvPr/>
          </p:nvSpPr>
          <p:spPr>
            <a:xfrm rot="18095306">
              <a:off x="4238719" y="1071880"/>
              <a:ext cx="1461489" cy="672813"/>
            </a:xfrm>
            <a:prstGeom prst="rightArrow">
              <a:avLst/>
            </a:prstGeom>
            <a:solidFill>
              <a:schemeClr val="bg1"/>
            </a:solidFill>
            <a:ln w="793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Arrow 8"/>
            <p:cNvSpPr/>
            <p:nvPr/>
          </p:nvSpPr>
          <p:spPr>
            <a:xfrm rot="14118866">
              <a:off x="2704925" y="1141715"/>
              <a:ext cx="1461489" cy="672813"/>
            </a:xfrm>
            <a:prstGeom prst="rightArrow">
              <a:avLst/>
            </a:prstGeom>
            <a:solidFill>
              <a:schemeClr val="bg1"/>
            </a:solidFill>
            <a:ln w="793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p:cNvSpPr/>
            <p:nvPr/>
          </p:nvSpPr>
          <p:spPr>
            <a:xfrm rot="10800000">
              <a:off x="2286001" y="2438400"/>
              <a:ext cx="1461489" cy="672813"/>
            </a:xfrm>
            <a:prstGeom prst="rightArrow">
              <a:avLst/>
            </a:prstGeom>
            <a:solidFill>
              <a:schemeClr val="bg1"/>
            </a:solidFill>
            <a:ln w="793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Arrow 10"/>
            <p:cNvSpPr/>
            <p:nvPr/>
          </p:nvSpPr>
          <p:spPr>
            <a:xfrm>
              <a:off x="4863111" y="2438400"/>
              <a:ext cx="1461489" cy="672813"/>
            </a:xfrm>
            <a:prstGeom prst="rightArrow">
              <a:avLst/>
            </a:prstGeom>
            <a:solidFill>
              <a:schemeClr val="bg1"/>
            </a:solidFill>
            <a:ln w="793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5" name="Group 14"/>
          <p:cNvGrpSpPr/>
          <p:nvPr/>
        </p:nvGrpSpPr>
        <p:grpSpPr>
          <a:xfrm>
            <a:off x="6629402" y="457201"/>
            <a:ext cx="4038599" cy="4127707"/>
            <a:chOff x="2286001" y="677542"/>
            <a:chExt cx="4038599" cy="4127707"/>
          </a:xfrm>
        </p:grpSpPr>
        <p:sp>
          <p:nvSpPr>
            <p:cNvPr id="16" name="Right Arrow 15"/>
            <p:cNvSpPr/>
            <p:nvPr/>
          </p:nvSpPr>
          <p:spPr>
            <a:xfrm rot="3664513">
              <a:off x="4412581" y="3738098"/>
              <a:ext cx="1461489" cy="672813"/>
            </a:xfrm>
            <a:prstGeom prst="rightArrow">
              <a:avLst/>
            </a:prstGeom>
            <a:solidFill>
              <a:schemeClr val="bg1"/>
            </a:solidFill>
            <a:ln w="793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ight Arrow 16"/>
            <p:cNvSpPr/>
            <p:nvPr/>
          </p:nvSpPr>
          <p:spPr>
            <a:xfrm rot="7381390">
              <a:off x="2768956" y="3660020"/>
              <a:ext cx="1461489" cy="672813"/>
            </a:xfrm>
            <a:prstGeom prst="rightArrow">
              <a:avLst/>
            </a:prstGeom>
            <a:solidFill>
              <a:schemeClr val="bg1"/>
            </a:solidFill>
            <a:ln w="793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Arrow 17"/>
            <p:cNvSpPr/>
            <p:nvPr/>
          </p:nvSpPr>
          <p:spPr>
            <a:xfrm rot="18095306">
              <a:off x="4238719" y="1071880"/>
              <a:ext cx="1461489" cy="672813"/>
            </a:xfrm>
            <a:prstGeom prst="rightArrow">
              <a:avLst/>
            </a:prstGeom>
            <a:solidFill>
              <a:schemeClr val="bg1"/>
            </a:solidFill>
            <a:ln w="793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ight Arrow 18"/>
            <p:cNvSpPr/>
            <p:nvPr/>
          </p:nvSpPr>
          <p:spPr>
            <a:xfrm rot="14118866">
              <a:off x="2704925" y="1141715"/>
              <a:ext cx="1461489" cy="672813"/>
            </a:xfrm>
            <a:prstGeom prst="rightArrow">
              <a:avLst/>
            </a:prstGeom>
            <a:solidFill>
              <a:schemeClr val="bg1"/>
            </a:solidFill>
            <a:ln w="793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ight Arrow 19"/>
            <p:cNvSpPr/>
            <p:nvPr/>
          </p:nvSpPr>
          <p:spPr>
            <a:xfrm rot="10800000">
              <a:off x="2286001" y="2438400"/>
              <a:ext cx="1461489" cy="672813"/>
            </a:xfrm>
            <a:prstGeom prst="rightArrow">
              <a:avLst/>
            </a:prstGeom>
            <a:solidFill>
              <a:schemeClr val="bg1"/>
            </a:solidFill>
            <a:ln w="793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ight Arrow 20"/>
            <p:cNvSpPr/>
            <p:nvPr/>
          </p:nvSpPr>
          <p:spPr>
            <a:xfrm>
              <a:off x="4863111" y="2438400"/>
              <a:ext cx="1461489" cy="672813"/>
            </a:xfrm>
            <a:prstGeom prst="rightArrow">
              <a:avLst/>
            </a:prstGeom>
            <a:solidFill>
              <a:schemeClr val="bg1"/>
            </a:solidFill>
            <a:ln w="793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2" name="Group 21"/>
          <p:cNvGrpSpPr/>
          <p:nvPr/>
        </p:nvGrpSpPr>
        <p:grpSpPr>
          <a:xfrm>
            <a:off x="228601" y="457201"/>
            <a:ext cx="4038599" cy="4127707"/>
            <a:chOff x="2286001" y="677542"/>
            <a:chExt cx="4038599" cy="4127707"/>
          </a:xfrm>
        </p:grpSpPr>
        <p:sp>
          <p:nvSpPr>
            <p:cNvPr id="23" name="Right Arrow 22"/>
            <p:cNvSpPr/>
            <p:nvPr/>
          </p:nvSpPr>
          <p:spPr>
            <a:xfrm rot="3664513">
              <a:off x="4412581" y="3738098"/>
              <a:ext cx="1461489" cy="672813"/>
            </a:xfrm>
            <a:prstGeom prst="rightArrow">
              <a:avLst/>
            </a:prstGeom>
            <a:solidFill>
              <a:schemeClr val="bg1"/>
            </a:solidFill>
            <a:ln w="793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ight Arrow 25"/>
            <p:cNvSpPr/>
            <p:nvPr/>
          </p:nvSpPr>
          <p:spPr>
            <a:xfrm rot="7381390">
              <a:off x="2768956" y="3660020"/>
              <a:ext cx="1461489" cy="672813"/>
            </a:xfrm>
            <a:prstGeom prst="rightArrow">
              <a:avLst/>
            </a:prstGeom>
            <a:solidFill>
              <a:schemeClr val="bg1"/>
            </a:solidFill>
            <a:ln w="793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ight Arrow 26"/>
            <p:cNvSpPr/>
            <p:nvPr/>
          </p:nvSpPr>
          <p:spPr>
            <a:xfrm rot="18095306">
              <a:off x="4238719" y="1071880"/>
              <a:ext cx="1461489" cy="672813"/>
            </a:xfrm>
            <a:prstGeom prst="rightArrow">
              <a:avLst/>
            </a:prstGeom>
            <a:solidFill>
              <a:schemeClr val="bg1"/>
            </a:solidFill>
            <a:ln w="793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ight Arrow 27"/>
            <p:cNvSpPr/>
            <p:nvPr/>
          </p:nvSpPr>
          <p:spPr>
            <a:xfrm rot="14118866">
              <a:off x="2704925" y="1141715"/>
              <a:ext cx="1461489" cy="672813"/>
            </a:xfrm>
            <a:prstGeom prst="rightArrow">
              <a:avLst/>
            </a:prstGeom>
            <a:solidFill>
              <a:schemeClr val="bg1"/>
            </a:solidFill>
            <a:ln w="793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ight Arrow 28"/>
            <p:cNvSpPr/>
            <p:nvPr/>
          </p:nvSpPr>
          <p:spPr>
            <a:xfrm rot="10800000">
              <a:off x="2286001" y="2438400"/>
              <a:ext cx="1461489" cy="672813"/>
            </a:xfrm>
            <a:prstGeom prst="rightArrow">
              <a:avLst/>
            </a:prstGeom>
            <a:solidFill>
              <a:schemeClr val="bg1"/>
            </a:solidFill>
            <a:ln w="793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ight Arrow 29"/>
            <p:cNvSpPr/>
            <p:nvPr/>
          </p:nvSpPr>
          <p:spPr>
            <a:xfrm>
              <a:off x="4863111" y="2438400"/>
              <a:ext cx="1461489" cy="672813"/>
            </a:xfrm>
            <a:prstGeom prst="rightArrow">
              <a:avLst/>
            </a:prstGeom>
            <a:solidFill>
              <a:schemeClr val="bg1"/>
            </a:solidFill>
            <a:ln w="793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1" name="Group 30"/>
          <p:cNvGrpSpPr/>
          <p:nvPr/>
        </p:nvGrpSpPr>
        <p:grpSpPr>
          <a:xfrm>
            <a:off x="5791201" y="2730294"/>
            <a:ext cx="4038599" cy="4127707"/>
            <a:chOff x="2286001" y="677542"/>
            <a:chExt cx="4038599" cy="4127707"/>
          </a:xfrm>
        </p:grpSpPr>
        <p:sp>
          <p:nvSpPr>
            <p:cNvPr id="32" name="Right Arrow 31"/>
            <p:cNvSpPr/>
            <p:nvPr/>
          </p:nvSpPr>
          <p:spPr>
            <a:xfrm rot="3664513">
              <a:off x="4412581" y="3738098"/>
              <a:ext cx="1461489" cy="672813"/>
            </a:xfrm>
            <a:prstGeom prst="rightArrow">
              <a:avLst/>
            </a:prstGeom>
            <a:solidFill>
              <a:schemeClr val="bg1"/>
            </a:solidFill>
            <a:ln w="793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ight Arrow 32"/>
            <p:cNvSpPr/>
            <p:nvPr/>
          </p:nvSpPr>
          <p:spPr>
            <a:xfrm rot="7381390">
              <a:off x="2768956" y="3660020"/>
              <a:ext cx="1461489" cy="672813"/>
            </a:xfrm>
            <a:prstGeom prst="rightArrow">
              <a:avLst/>
            </a:prstGeom>
            <a:solidFill>
              <a:schemeClr val="bg1"/>
            </a:solidFill>
            <a:ln w="793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ight Arrow 33"/>
            <p:cNvSpPr/>
            <p:nvPr/>
          </p:nvSpPr>
          <p:spPr>
            <a:xfrm rot="18095306">
              <a:off x="4238719" y="1071880"/>
              <a:ext cx="1461489" cy="672813"/>
            </a:xfrm>
            <a:prstGeom prst="rightArrow">
              <a:avLst/>
            </a:prstGeom>
            <a:solidFill>
              <a:schemeClr val="bg1"/>
            </a:solidFill>
            <a:ln w="793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ight Arrow 34"/>
            <p:cNvSpPr/>
            <p:nvPr/>
          </p:nvSpPr>
          <p:spPr>
            <a:xfrm rot="14118866">
              <a:off x="2704925" y="1141715"/>
              <a:ext cx="1461489" cy="672813"/>
            </a:xfrm>
            <a:prstGeom prst="rightArrow">
              <a:avLst/>
            </a:prstGeom>
            <a:solidFill>
              <a:schemeClr val="bg1"/>
            </a:solidFill>
            <a:ln w="793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ight Arrow 35"/>
            <p:cNvSpPr/>
            <p:nvPr/>
          </p:nvSpPr>
          <p:spPr>
            <a:xfrm rot="10800000">
              <a:off x="2286001" y="2438400"/>
              <a:ext cx="1461489" cy="672813"/>
            </a:xfrm>
            <a:prstGeom prst="rightArrow">
              <a:avLst/>
            </a:prstGeom>
            <a:solidFill>
              <a:schemeClr val="bg1"/>
            </a:solidFill>
            <a:ln w="793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ight Arrow 36"/>
            <p:cNvSpPr/>
            <p:nvPr/>
          </p:nvSpPr>
          <p:spPr>
            <a:xfrm>
              <a:off x="4863111" y="2438400"/>
              <a:ext cx="1461489" cy="672813"/>
            </a:xfrm>
            <a:prstGeom prst="rightArrow">
              <a:avLst/>
            </a:prstGeom>
            <a:solidFill>
              <a:schemeClr val="bg1"/>
            </a:solidFill>
            <a:ln w="793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8" name="Group 37"/>
          <p:cNvGrpSpPr/>
          <p:nvPr/>
        </p:nvGrpSpPr>
        <p:grpSpPr>
          <a:xfrm>
            <a:off x="4572001" y="4191001"/>
            <a:ext cx="4038599" cy="4127707"/>
            <a:chOff x="2286001" y="677542"/>
            <a:chExt cx="4038599" cy="4127707"/>
          </a:xfrm>
        </p:grpSpPr>
        <p:sp>
          <p:nvSpPr>
            <p:cNvPr id="39" name="Right Arrow 38"/>
            <p:cNvSpPr/>
            <p:nvPr/>
          </p:nvSpPr>
          <p:spPr>
            <a:xfrm rot="3664513">
              <a:off x="4412581" y="3738098"/>
              <a:ext cx="1461489" cy="672813"/>
            </a:xfrm>
            <a:prstGeom prst="rightArrow">
              <a:avLst/>
            </a:prstGeom>
            <a:solidFill>
              <a:schemeClr val="bg1"/>
            </a:solidFill>
            <a:ln w="793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ight Arrow 39"/>
            <p:cNvSpPr/>
            <p:nvPr/>
          </p:nvSpPr>
          <p:spPr>
            <a:xfrm rot="7381390">
              <a:off x="2768956" y="3660020"/>
              <a:ext cx="1461489" cy="672813"/>
            </a:xfrm>
            <a:prstGeom prst="rightArrow">
              <a:avLst/>
            </a:prstGeom>
            <a:solidFill>
              <a:schemeClr val="bg1"/>
            </a:solidFill>
            <a:ln w="793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ight Arrow 40"/>
            <p:cNvSpPr/>
            <p:nvPr/>
          </p:nvSpPr>
          <p:spPr>
            <a:xfrm rot="18095306">
              <a:off x="4238719" y="1071880"/>
              <a:ext cx="1461489" cy="672813"/>
            </a:xfrm>
            <a:prstGeom prst="rightArrow">
              <a:avLst/>
            </a:prstGeom>
            <a:solidFill>
              <a:schemeClr val="bg1"/>
            </a:solidFill>
            <a:ln w="793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ight Arrow 41"/>
            <p:cNvSpPr/>
            <p:nvPr/>
          </p:nvSpPr>
          <p:spPr>
            <a:xfrm rot="14118866">
              <a:off x="2704925" y="1141715"/>
              <a:ext cx="1461489" cy="672813"/>
            </a:xfrm>
            <a:prstGeom prst="rightArrow">
              <a:avLst/>
            </a:prstGeom>
            <a:solidFill>
              <a:schemeClr val="bg1"/>
            </a:solidFill>
            <a:ln w="793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ight Arrow 42"/>
            <p:cNvSpPr/>
            <p:nvPr/>
          </p:nvSpPr>
          <p:spPr>
            <a:xfrm rot="10800000">
              <a:off x="2286001" y="2438400"/>
              <a:ext cx="1461489" cy="672813"/>
            </a:xfrm>
            <a:prstGeom prst="rightArrow">
              <a:avLst/>
            </a:prstGeom>
            <a:solidFill>
              <a:schemeClr val="bg1"/>
            </a:solidFill>
            <a:ln w="793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ight Arrow 43"/>
            <p:cNvSpPr/>
            <p:nvPr/>
          </p:nvSpPr>
          <p:spPr>
            <a:xfrm>
              <a:off x="4863111" y="2438400"/>
              <a:ext cx="1461489" cy="672813"/>
            </a:xfrm>
            <a:prstGeom prst="rightArrow">
              <a:avLst/>
            </a:prstGeom>
            <a:solidFill>
              <a:schemeClr val="bg1"/>
            </a:solidFill>
            <a:ln w="793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5" name="Group 44"/>
          <p:cNvGrpSpPr/>
          <p:nvPr/>
        </p:nvGrpSpPr>
        <p:grpSpPr>
          <a:xfrm>
            <a:off x="2286001" y="2514601"/>
            <a:ext cx="4038599" cy="4127707"/>
            <a:chOff x="2286001" y="677542"/>
            <a:chExt cx="4038599" cy="4127707"/>
          </a:xfrm>
        </p:grpSpPr>
        <p:sp>
          <p:nvSpPr>
            <p:cNvPr id="46" name="Right Arrow 45"/>
            <p:cNvSpPr/>
            <p:nvPr/>
          </p:nvSpPr>
          <p:spPr>
            <a:xfrm rot="3664513">
              <a:off x="4412581" y="3738098"/>
              <a:ext cx="1461489" cy="672813"/>
            </a:xfrm>
            <a:prstGeom prst="rightArrow">
              <a:avLst/>
            </a:prstGeom>
            <a:solidFill>
              <a:schemeClr val="bg1"/>
            </a:solidFill>
            <a:ln w="793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ight Arrow 46"/>
            <p:cNvSpPr/>
            <p:nvPr/>
          </p:nvSpPr>
          <p:spPr>
            <a:xfrm rot="7381390">
              <a:off x="2768956" y="3660020"/>
              <a:ext cx="1461489" cy="672813"/>
            </a:xfrm>
            <a:prstGeom prst="rightArrow">
              <a:avLst/>
            </a:prstGeom>
            <a:solidFill>
              <a:schemeClr val="bg1"/>
            </a:solidFill>
            <a:ln w="793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ight Arrow 47"/>
            <p:cNvSpPr/>
            <p:nvPr/>
          </p:nvSpPr>
          <p:spPr>
            <a:xfrm rot="18095306">
              <a:off x="4238719" y="1071880"/>
              <a:ext cx="1461489" cy="672813"/>
            </a:xfrm>
            <a:prstGeom prst="rightArrow">
              <a:avLst/>
            </a:prstGeom>
            <a:solidFill>
              <a:schemeClr val="bg1"/>
            </a:solidFill>
            <a:ln w="793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ight Arrow 48"/>
            <p:cNvSpPr/>
            <p:nvPr/>
          </p:nvSpPr>
          <p:spPr>
            <a:xfrm rot="14118866">
              <a:off x="2704925" y="1141715"/>
              <a:ext cx="1461489" cy="672813"/>
            </a:xfrm>
            <a:prstGeom prst="rightArrow">
              <a:avLst/>
            </a:prstGeom>
            <a:solidFill>
              <a:schemeClr val="bg1"/>
            </a:solidFill>
            <a:ln w="793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ight Arrow 49"/>
            <p:cNvSpPr/>
            <p:nvPr/>
          </p:nvSpPr>
          <p:spPr>
            <a:xfrm rot="10800000">
              <a:off x="2286001" y="2438400"/>
              <a:ext cx="1461489" cy="672813"/>
            </a:xfrm>
            <a:prstGeom prst="rightArrow">
              <a:avLst/>
            </a:prstGeom>
            <a:solidFill>
              <a:schemeClr val="bg1"/>
            </a:solidFill>
            <a:ln w="793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ight Arrow 50"/>
            <p:cNvSpPr/>
            <p:nvPr/>
          </p:nvSpPr>
          <p:spPr>
            <a:xfrm>
              <a:off x="4863111" y="2438400"/>
              <a:ext cx="1461489" cy="672813"/>
            </a:xfrm>
            <a:prstGeom prst="rightArrow">
              <a:avLst/>
            </a:prstGeom>
            <a:solidFill>
              <a:schemeClr val="bg1"/>
            </a:solidFill>
            <a:ln w="793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2" name="Group 51"/>
          <p:cNvGrpSpPr/>
          <p:nvPr/>
        </p:nvGrpSpPr>
        <p:grpSpPr>
          <a:xfrm>
            <a:off x="3645583" y="-580316"/>
            <a:ext cx="4038599" cy="4127707"/>
            <a:chOff x="2286001" y="677542"/>
            <a:chExt cx="4038599" cy="4127707"/>
          </a:xfrm>
        </p:grpSpPr>
        <p:sp>
          <p:nvSpPr>
            <p:cNvPr id="53" name="Right Arrow 52"/>
            <p:cNvSpPr/>
            <p:nvPr/>
          </p:nvSpPr>
          <p:spPr>
            <a:xfrm rot="3664513">
              <a:off x="4412581" y="3738098"/>
              <a:ext cx="1461489" cy="672813"/>
            </a:xfrm>
            <a:prstGeom prst="rightArrow">
              <a:avLst/>
            </a:prstGeom>
            <a:solidFill>
              <a:schemeClr val="bg1"/>
            </a:solidFill>
            <a:ln w="793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ight Arrow 53"/>
            <p:cNvSpPr/>
            <p:nvPr/>
          </p:nvSpPr>
          <p:spPr>
            <a:xfrm rot="7381390">
              <a:off x="2768956" y="3660020"/>
              <a:ext cx="1461489" cy="672813"/>
            </a:xfrm>
            <a:prstGeom prst="rightArrow">
              <a:avLst/>
            </a:prstGeom>
            <a:solidFill>
              <a:schemeClr val="bg1"/>
            </a:solidFill>
            <a:ln w="793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ight Arrow 54"/>
            <p:cNvSpPr/>
            <p:nvPr/>
          </p:nvSpPr>
          <p:spPr>
            <a:xfrm rot="18095306">
              <a:off x="4238719" y="1071880"/>
              <a:ext cx="1461489" cy="672813"/>
            </a:xfrm>
            <a:prstGeom prst="rightArrow">
              <a:avLst/>
            </a:prstGeom>
            <a:solidFill>
              <a:schemeClr val="bg1"/>
            </a:solidFill>
            <a:ln w="793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ight Arrow 55"/>
            <p:cNvSpPr/>
            <p:nvPr/>
          </p:nvSpPr>
          <p:spPr>
            <a:xfrm rot="14118866">
              <a:off x="2704925" y="1141715"/>
              <a:ext cx="1461489" cy="672813"/>
            </a:xfrm>
            <a:prstGeom prst="rightArrow">
              <a:avLst/>
            </a:prstGeom>
            <a:solidFill>
              <a:schemeClr val="bg1"/>
            </a:solidFill>
            <a:ln w="793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ight Arrow 56"/>
            <p:cNvSpPr/>
            <p:nvPr/>
          </p:nvSpPr>
          <p:spPr>
            <a:xfrm rot="10800000">
              <a:off x="2286001" y="2438400"/>
              <a:ext cx="1461489" cy="672813"/>
            </a:xfrm>
            <a:prstGeom prst="rightArrow">
              <a:avLst/>
            </a:prstGeom>
            <a:solidFill>
              <a:schemeClr val="bg1"/>
            </a:solidFill>
            <a:ln w="793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ight Arrow 57"/>
            <p:cNvSpPr/>
            <p:nvPr/>
          </p:nvSpPr>
          <p:spPr>
            <a:xfrm>
              <a:off x="4863111" y="2438400"/>
              <a:ext cx="1461489" cy="672813"/>
            </a:xfrm>
            <a:prstGeom prst="rightArrow">
              <a:avLst/>
            </a:prstGeom>
            <a:solidFill>
              <a:schemeClr val="bg1"/>
            </a:solidFill>
            <a:ln w="793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9" name="Oval 58"/>
          <p:cNvSpPr/>
          <p:nvPr/>
        </p:nvSpPr>
        <p:spPr>
          <a:xfrm>
            <a:off x="2209800" y="228600"/>
            <a:ext cx="7772400" cy="6248400"/>
          </a:xfrm>
          <a:prstGeom prst="ellipse">
            <a:avLst/>
          </a:prstGeom>
          <a:noFill/>
          <a:ln w="2540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58368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fade">
                                      <p:cBhvr>
                                        <p:cTn id="7" dur="500"/>
                                        <p:tgtEl>
                                          <p:spTgt spid="38"/>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31"/>
                                        </p:tgtEl>
                                        <p:attrNameLst>
                                          <p:attrName>style.visibility</p:attrName>
                                        </p:attrNameLst>
                                      </p:cBhvr>
                                      <p:to>
                                        <p:strVal val="visible"/>
                                      </p:to>
                                    </p:set>
                                    <p:animEffect transition="in" filter="fade">
                                      <p:cBhvr>
                                        <p:cTn id="11" dur="500"/>
                                        <p:tgtEl>
                                          <p:spTgt spid="31"/>
                                        </p:tgtEl>
                                      </p:cBhvr>
                                    </p:animEffect>
                                  </p:childTnLst>
                                </p:cTn>
                              </p:par>
                              <p:par>
                                <p:cTn id="12" presetID="10" presetClass="entr" presetSubtype="0" fill="hold" nodeType="withEffect">
                                  <p:stCondLst>
                                    <p:cond delay="0"/>
                                  </p:stCondLst>
                                  <p:childTnLst>
                                    <p:set>
                                      <p:cBhvr>
                                        <p:cTn id="13" dur="1" fill="hold">
                                          <p:stCondLst>
                                            <p:cond delay="0"/>
                                          </p:stCondLst>
                                        </p:cTn>
                                        <p:tgtEl>
                                          <p:spTgt spid="52"/>
                                        </p:tgtEl>
                                        <p:attrNameLst>
                                          <p:attrName>style.visibility</p:attrName>
                                        </p:attrNameLst>
                                      </p:cBhvr>
                                      <p:to>
                                        <p:strVal val="visible"/>
                                      </p:to>
                                    </p:set>
                                    <p:animEffect transition="in" filter="fade">
                                      <p:cBhvr>
                                        <p:cTn id="14" dur="500"/>
                                        <p:tgtEl>
                                          <p:spTgt spid="52"/>
                                        </p:tgtEl>
                                      </p:cBhvr>
                                    </p:animEffect>
                                  </p:childTnLst>
                                </p:cTn>
                              </p:par>
                            </p:childTnLst>
                          </p:cTn>
                        </p:par>
                        <p:par>
                          <p:cTn id="15" fill="hold">
                            <p:stCondLst>
                              <p:cond delay="1000"/>
                            </p:stCondLst>
                            <p:childTnLst>
                              <p:par>
                                <p:cTn id="16" presetID="10" presetClass="entr" presetSubtype="0" fill="hold" nodeType="afterEffect">
                                  <p:stCondLst>
                                    <p:cond delay="0"/>
                                  </p:stCondLst>
                                  <p:childTnLst>
                                    <p:set>
                                      <p:cBhvr>
                                        <p:cTn id="17" dur="1" fill="hold">
                                          <p:stCondLst>
                                            <p:cond delay="0"/>
                                          </p:stCondLst>
                                        </p:cTn>
                                        <p:tgtEl>
                                          <p:spTgt spid="15"/>
                                        </p:tgtEl>
                                        <p:attrNameLst>
                                          <p:attrName>style.visibility</p:attrName>
                                        </p:attrNameLst>
                                      </p:cBhvr>
                                      <p:to>
                                        <p:strVal val="visible"/>
                                      </p:to>
                                    </p:set>
                                    <p:animEffect transition="in" filter="fade">
                                      <p:cBhvr>
                                        <p:cTn id="18" dur="500"/>
                                        <p:tgtEl>
                                          <p:spTgt spid="15"/>
                                        </p:tgtEl>
                                      </p:cBhvr>
                                    </p:animEffect>
                                  </p:childTnLst>
                                </p:cTn>
                              </p:par>
                            </p:childTnLst>
                          </p:cTn>
                        </p:par>
                        <p:par>
                          <p:cTn id="19" fill="hold">
                            <p:stCondLst>
                              <p:cond delay="1500"/>
                            </p:stCondLst>
                            <p:childTnLst>
                              <p:par>
                                <p:cTn id="20" presetID="10" presetClass="entr" presetSubtype="0" fill="hold" nodeType="afterEffect">
                                  <p:stCondLst>
                                    <p:cond delay="0"/>
                                  </p:stCondLst>
                                  <p:childTnLst>
                                    <p:set>
                                      <p:cBhvr>
                                        <p:cTn id="21" dur="1" fill="hold">
                                          <p:stCondLst>
                                            <p:cond delay="0"/>
                                          </p:stCondLst>
                                        </p:cTn>
                                        <p:tgtEl>
                                          <p:spTgt spid="22"/>
                                        </p:tgtEl>
                                        <p:attrNameLst>
                                          <p:attrName>style.visibility</p:attrName>
                                        </p:attrNameLst>
                                      </p:cBhvr>
                                      <p:to>
                                        <p:strVal val="visible"/>
                                      </p:to>
                                    </p:set>
                                    <p:animEffect transition="in" filter="fade">
                                      <p:cBhvr>
                                        <p:cTn id="22" dur="500"/>
                                        <p:tgtEl>
                                          <p:spTgt spid="22"/>
                                        </p:tgtEl>
                                      </p:cBhvr>
                                    </p:animEffect>
                                  </p:childTnLst>
                                </p:cTn>
                              </p:par>
                              <p:par>
                                <p:cTn id="23" presetID="10" presetClass="entr" presetSubtype="0" fill="hold" nodeType="withEffect">
                                  <p:stCondLst>
                                    <p:cond delay="0"/>
                                  </p:stCondLst>
                                  <p:childTnLst>
                                    <p:set>
                                      <p:cBhvr>
                                        <p:cTn id="24" dur="1" fill="hold">
                                          <p:stCondLst>
                                            <p:cond delay="0"/>
                                          </p:stCondLst>
                                        </p:cTn>
                                        <p:tgtEl>
                                          <p:spTgt spid="45"/>
                                        </p:tgtEl>
                                        <p:attrNameLst>
                                          <p:attrName>style.visibility</p:attrName>
                                        </p:attrNameLst>
                                      </p:cBhvr>
                                      <p:to>
                                        <p:strVal val="visible"/>
                                      </p:to>
                                    </p:set>
                                    <p:animEffect transition="in" filter="fade">
                                      <p:cBhvr>
                                        <p:cTn id="25" dur="500"/>
                                        <p:tgtEl>
                                          <p:spTgt spid="45"/>
                                        </p:tgtEl>
                                      </p:cBhvr>
                                    </p:animEffec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5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 grpId="0" animBg="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Text Placeholder 3"/>
          <p:cNvSpPr>
            <a:spLocks noGrp="1"/>
          </p:cNvSpPr>
          <p:nvPr>
            <p:ph type="body" sz="half" idx="2"/>
          </p:nvPr>
        </p:nvSpPr>
        <p:spPr>
          <a:xfrm>
            <a:off x="1524000" y="0"/>
            <a:ext cx="9144000" cy="762000"/>
          </a:xfrm>
          <a:solidFill>
            <a:schemeClr val="tx1"/>
          </a:solidFill>
        </p:spPr>
        <p:txBody>
          <a:bodyPr/>
          <a:lstStyle/>
          <a:p>
            <a:pPr algn="ctr">
              <a:buNone/>
            </a:pPr>
            <a:r>
              <a:rPr lang="en-US" sz="3600" b="1" dirty="0">
                <a:solidFill>
                  <a:schemeClr val="bg1"/>
                </a:solidFill>
              </a:rPr>
              <a:t>What can the imagery of a stone wall teach us?</a:t>
            </a:r>
          </a:p>
        </p:txBody>
      </p:sp>
      <p:sp>
        <p:nvSpPr>
          <p:cNvPr id="60" name="Rectangle 59"/>
          <p:cNvSpPr/>
          <p:nvPr/>
        </p:nvSpPr>
        <p:spPr>
          <a:xfrm>
            <a:off x="8458200" y="3581400"/>
            <a:ext cx="1524000" cy="2057400"/>
          </a:xfrm>
          <a:prstGeom prst="rect">
            <a:avLst/>
          </a:prstGeom>
          <a:solidFill>
            <a:srgbClr val="FF0000">
              <a:alpha val="78000"/>
            </a:srgbClr>
          </a:solidFill>
          <a:ln w="1270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ight Arrow 60"/>
          <p:cNvSpPr/>
          <p:nvPr/>
        </p:nvSpPr>
        <p:spPr>
          <a:xfrm>
            <a:off x="4633618" y="4508788"/>
            <a:ext cx="4434182" cy="672813"/>
          </a:xfrm>
          <a:prstGeom prst="rightArrow">
            <a:avLst/>
          </a:prstGeom>
          <a:solidFill>
            <a:schemeClr val="bg1"/>
          </a:solidFill>
          <a:ln w="793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ight Arrow 61"/>
          <p:cNvSpPr/>
          <p:nvPr/>
        </p:nvSpPr>
        <p:spPr>
          <a:xfrm rot="19491099">
            <a:off x="6219501" y="5213382"/>
            <a:ext cx="2441290" cy="672813"/>
          </a:xfrm>
          <a:prstGeom prst="rightArrow">
            <a:avLst/>
          </a:prstGeom>
          <a:solidFill>
            <a:schemeClr val="bg1"/>
          </a:solidFill>
          <a:ln w="793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ight Arrow 62"/>
          <p:cNvSpPr/>
          <p:nvPr/>
        </p:nvSpPr>
        <p:spPr>
          <a:xfrm rot="18031160">
            <a:off x="7931150" y="5721252"/>
            <a:ext cx="1461489" cy="672813"/>
          </a:xfrm>
          <a:prstGeom prst="rightArrow">
            <a:avLst/>
          </a:prstGeom>
          <a:solidFill>
            <a:schemeClr val="bg1"/>
          </a:solidFill>
          <a:ln w="793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ight Arrow 63"/>
          <p:cNvSpPr/>
          <p:nvPr/>
        </p:nvSpPr>
        <p:spPr>
          <a:xfrm rot="14118866">
            <a:off x="9244787" y="5729272"/>
            <a:ext cx="1461489" cy="672813"/>
          </a:xfrm>
          <a:prstGeom prst="rightArrow">
            <a:avLst/>
          </a:prstGeom>
          <a:solidFill>
            <a:schemeClr val="bg1"/>
          </a:solidFill>
          <a:ln w="793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ight Arrow 64"/>
          <p:cNvSpPr/>
          <p:nvPr/>
        </p:nvSpPr>
        <p:spPr>
          <a:xfrm rot="10051556">
            <a:off x="9937256" y="3886201"/>
            <a:ext cx="1461489" cy="672813"/>
          </a:xfrm>
          <a:prstGeom prst="rightArrow">
            <a:avLst/>
          </a:prstGeom>
          <a:solidFill>
            <a:schemeClr val="bg1"/>
          </a:solidFill>
          <a:ln w="793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ight Arrow 65"/>
          <p:cNvSpPr/>
          <p:nvPr/>
        </p:nvSpPr>
        <p:spPr>
          <a:xfrm>
            <a:off x="5791200" y="3886201"/>
            <a:ext cx="3276600" cy="672813"/>
          </a:xfrm>
          <a:prstGeom prst="rightArrow">
            <a:avLst/>
          </a:prstGeom>
          <a:solidFill>
            <a:schemeClr val="bg1"/>
          </a:solidFill>
          <a:ln w="793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ight Arrow 66"/>
          <p:cNvSpPr/>
          <p:nvPr/>
        </p:nvSpPr>
        <p:spPr>
          <a:xfrm rot="1046613">
            <a:off x="5664302" y="3142638"/>
            <a:ext cx="3276600" cy="672813"/>
          </a:xfrm>
          <a:prstGeom prst="rightArrow">
            <a:avLst/>
          </a:prstGeom>
          <a:solidFill>
            <a:schemeClr val="bg1"/>
          </a:solidFill>
          <a:ln w="793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ight Arrow 67"/>
          <p:cNvSpPr/>
          <p:nvPr/>
        </p:nvSpPr>
        <p:spPr>
          <a:xfrm rot="2431724">
            <a:off x="6800284" y="2725119"/>
            <a:ext cx="2303460" cy="672813"/>
          </a:xfrm>
          <a:prstGeom prst="rightArrow">
            <a:avLst/>
          </a:prstGeom>
          <a:solidFill>
            <a:schemeClr val="bg1"/>
          </a:solidFill>
          <a:ln w="793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ight Arrow 68"/>
          <p:cNvSpPr/>
          <p:nvPr/>
        </p:nvSpPr>
        <p:spPr>
          <a:xfrm rot="4802642">
            <a:off x="7424553" y="2073412"/>
            <a:ext cx="2616840" cy="672813"/>
          </a:xfrm>
          <a:prstGeom prst="rightArrow">
            <a:avLst/>
          </a:prstGeom>
          <a:solidFill>
            <a:schemeClr val="bg1"/>
          </a:solidFill>
          <a:ln w="793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ight Arrow 69"/>
          <p:cNvSpPr/>
          <p:nvPr/>
        </p:nvSpPr>
        <p:spPr>
          <a:xfrm rot="5998267">
            <a:off x="8393460" y="2153501"/>
            <a:ext cx="2616840" cy="672813"/>
          </a:xfrm>
          <a:prstGeom prst="rightArrow">
            <a:avLst/>
          </a:prstGeom>
          <a:solidFill>
            <a:schemeClr val="bg1"/>
          </a:solidFill>
          <a:ln w="793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ight Arrow 70"/>
          <p:cNvSpPr/>
          <p:nvPr/>
        </p:nvSpPr>
        <p:spPr>
          <a:xfrm rot="5400000">
            <a:off x="8673732" y="3213470"/>
            <a:ext cx="1156151" cy="672813"/>
          </a:xfrm>
          <a:prstGeom prst="rightArrow">
            <a:avLst/>
          </a:prstGeom>
          <a:solidFill>
            <a:schemeClr val="bg1"/>
          </a:solidFill>
          <a:ln w="793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ight Arrow 71"/>
          <p:cNvSpPr/>
          <p:nvPr/>
        </p:nvSpPr>
        <p:spPr>
          <a:xfrm rot="7335980">
            <a:off x="9440846" y="3048417"/>
            <a:ext cx="1606445" cy="672813"/>
          </a:xfrm>
          <a:prstGeom prst="rightArrow">
            <a:avLst/>
          </a:prstGeom>
          <a:solidFill>
            <a:schemeClr val="bg1"/>
          </a:solidFill>
          <a:ln w="793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ight Arrow 72"/>
          <p:cNvSpPr/>
          <p:nvPr/>
        </p:nvSpPr>
        <p:spPr>
          <a:xfrm rot="13010351">
            <a:off x="9553642" y="5062617"/>
            <a:ext cx="1606445" cy="672813"/>
          </a:xfrm>
          <a:prstGeom prst="rightArrow">
            <a:avLst/>
          </a:prstGeom>
          <a:solidFill>
            <a:schemeClr val="bg1"/>
          </a:solidFill>
          <a:ln w="793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ight Arrow 73"/>
          <p:cNvSpPr/>
          <p:nvPr/>
        </p:nvSpPr>
        <p:spPr>
          <a:xfrm rot="2755645">
            <a:off x="5697233" y="1915043"/>
            <a:ext cx="3706974" cy="672813"/>
          </a:xfrm>
          <a:prstGeom prst="rightArrow">
            <a:avLst/>
          </a:prstGeom>
          <a:solidFill>
            <a:schemeClr val="bg1"/>
          </a:solidFill>
          <a:ln w="793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ight Arrow 74"/>
          <p:cNvSpPr/>
          <p:nvPr/>
        </p:nvSpPr>
        <p:spPr>
          <a:xfrm rot="16379831">
            <a:off x="8428601" y="5897831"/>
            <a:ext cx="1708971" cy="672813"/>
          </a:xfrm>
          <a:prstGeom prst="rightArrow">
            <a:avLst/>
          </a:prstGeom>
          <a:solidFill>
            <a:schemeClr val="bg1"/>
          </a:solidFill>
          <a:ln w="793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ight Arrow 76"/>
          <p:cNvSpPr/>
          <p:nvPr/>
        </p:nvSpPr>
        <p:spPr>
          <a:xfrm rot="10955868">
            <a:off x="9463298" y="4376176"/>
            <a:ext cx="1461489" cy="672813"/>
          </a:xfrm>
          <a:prstGeom prst="rightArrow">
            <a:avLst/>
          </a:prstGeom>
          <a:solidFill>
            <a:schemeClr val="bg1"/>
          </a:solidFill>
          <a:ln w="793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156834" y="750290"/>
            <a:ext cx="4943470" cy="5270786"/>
          </a:xfrm>
          <a:prstGeom prst="rect">
            <a:avLst/>
          </a:prstGeom>
          <a:solidFill>
            <a:schemeClr val="accent5">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US" sz="3400" b="1" baseline="30000" dirty="0"/>
              <a:t>1 </a:t>
            </a:r>
            <a:r>
              <a:rPr lang="en-US" sz="3400" b="1" baseline="30000" dirty="0" err="1"/>
              <a:t>Cor</a:t>
            </a:r>
            <a:r>
              <a:rPr lang="en-US" sz="3400" b="1" baseline="30000" dirty="0"/>
              <a:t> 12:25 </a:t>
            </a:r>
            <a:r>
              <a:rPr lang="en-US" sz="3400" b="1" dirty="0"/>
              <a:t>This makes for harmony among the members, so that all the members care for each other. </a:t>
            </a:r>
            <a:r>
              <a:rPr lang="en-US" sz="3400" b="1" baseline="30000" dirty="0"/>
              <a:t>26 </a:t>
            </a:r>
            <a:r>
              <a:rPr lang="en-US" sz="3400" b="1" dirty="0"/>
              <a:t>If one part suffers, all the parts suffer with it, and if one part is honored, all the parts are glad. </a:t>
            </a:r>
          </a:p>
        </p:txBody>
      </p:sp>
    </p:spTree>
    <p:extLst>
      <p:ext uri="{BB962C8B-B14F-4D97-AF65-F5344CB8AC3E}">
        <p14:creationId xmlns:p14="http://schemas.microsoft.com/office/powerpoint/2010/main" val="344923147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Text Placeholder 3"/>
          <p:cNvSpPr>
            <a:spLocks noGrp="1"/>
          </p:cNvSpPr>
          <p:nvPr>
            <p:ph type="body" sz="half" idx="2"/>
          </p:nvPr>
        </p:nvSpPr>
        <p:spPr>
          <a:xfrm>
            <a:off x="1524000" y="0"/>
            <a:ext cx="9144000" cy="762000"/>
          </a:xfrm>
          <a:solidFill>
            <a:schemeClr val="tx1"/>
          </a:solidFill>
        </p:spPr>
        <p:txBody>
          <a:bodyPr/>
          <a:lstStyle/>
          <a:p>
            <a:pPr algn="ctr">
              <a:buNone/>
            </a:pPr>
            <a:r>
              <a:rPr lang="en-US" sz="3600" b="1" dirty="0">
                <a:solidFill>
                  <a:schemeClr val="bg1"/>
                </a:solidFill>
              </a:rPr>
              <a:t>What can the imagery of a stone wall teach us?</a:t>
            </a:r>
          </a:p>
        </p:txBody>
      </p:sp>
      <p:sp>
        <p:nvSpPr>
          <p:cNvPr id="60" name="Rectangle 59"/>
          <p:cNvSpPr/>
          <p:nvPr/>
        </p:nvSpPr>
        <p:spPr>
          <a:xfrm>
            <a:off x="8458200" y="3581400"/>
            <a:ext cx="1524000" cy="2057400"/>
          </a:xfrm>
          <a:prstGeom prst="rect">
            <a:avLst/>
          </a:prstGeom>
          <a:solidFill>
            <a:srgbClr val="FF0000">
              <a:alpha val="78000"/>
            </a:srgbClr>
          </a:solidFill>
          <a:ln w="1270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ight Arrow 60"/>
          <p:cNvSpPr/>
          <p:nvPr/>
        </p:nvSpPr>
        <p:spPr>
          <a:xfrm>
            <a:off x="4633618" y="4508788"/>
            <a:ext cx="4434182" cy="672813"/>
          </a:xfrm>
          <a:prstGeom prst="rightArrow">
            <a:avLst/>
          </a:prstGeom>
          <a:solidFill>
            <a:schemeClr val="bg1"/>
          </a:solidFill>
          <a:ln w="793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ight Arrow 61"/>
          <p:cNvSpPr/>
          <p:nvPr/>
        </p:nvSpPr>
        <p:spPr>
          <a:xfrm rot="19491099">
            <a:off x="6219501" y="5213382"/>
            <a:ext cx="2441290" cy="672813"/>
          </a:xfrm>
          <a:prstGeom prst="rightArrow">
            <a:avLst/>
          </a:prstGeom>
          <a:solidFill>
            <a:schemeClr val="bg1"/>
          </a:solidFill>
          <a:ln w="793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ight Arrow 62"/>
          <p:cNvSpPr/>
          <p:nvPr/>
        </p:nvSpPr>
        <p:spPr>
          <a:xfrm rot="18031160">
            <a:off x="7931150" y="5721252"/>
            <a:ext cx="1461489" cy="672813"/>
          </a:xfrm>
          <a:prstGeom prst="rightArrow">
            <a:avLst/>
          </a:prstGeom>
          <a:solidFill>
            <a:schemeClr val="bg1"/>
          </a:solidFill>
          <a:ln w="793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ight Arrow 63"/>
          <p:cNvSpPr/>
          <p:nvPr/>
        </p:nvSpPr>
        <p:spPr>
          <a:xfrm rot="14118866">
            <a:off x="9244787" y="5729272"/>
            <a:ext cx="1461489" cy="672813"/>
          </a:xfrm>
          <a:prstGeom prst="rightArrow">
            <a:avLst/>
          </a:prstGeom>
          <a:solidFill>
            <a:schemeClr val="bg1"/>
          </a:solidFill>
          <a:ln w="793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ight Arrow 64"/>
          <p:cNvSpPr/>
          <p:nvPr/>
        </p:nvSpPr>
        <p:spPr>
          <a:xfrm rot="10051556">
            <a:off x="9937256" y="3886201"/>
            <a:ext cx="1461489" cy="672813"/>
          </a:xfrm>
          <a:prstGeom prst="rightArrow">
            <a:avLst/>
          </a:prstGeom>
          <a:solidFill>
            <a:schemeClr val="bg1"/>
          </a:solidFill>
          <a:ln w="793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ight Arrow 65"/>
          <p:cNvSpPr/>
          <p:nvPr/>
        </p:nvSpPr>
        <p:spPr>
          <a:xfrm>
            <a:off x="5791200" y="3886201"/>
            <a:ext cx="3276600" cy="672813"/>
          </a:xfrm>
          <a:prstGeom prst="rightArrow">
            <a:avLst/>
          </a:prstGeom>
          <a:solidFill>
            <a:schemeClr val="bg1"/>
          </a:solidFill>
          <a:ln w="793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ight Arrow 66"/>
          <p:cNvSpPr/>
          <p:nvPr/>
        </p:nvSpPr>
        <p:spPr>
          <a:xfrm rot="1046613">
            <a:off x="5664302" y="3142638"/>
            <a:ext cx="3276600" cy="672813"/>
          </a:xfrm>
          <a:prstGeom prst="rightArrow">
            <a:avLst/>
          </a:prstGeom>
          <a:solidFill>
            <a:schemeClr val="bg1"/>
          </a:solidFill>
          <a:ln w="793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ight Arrow 67"/>
          <p:cNvSpPr/>
          <p:nvPr/>
        </p:nvSpPr>
        <p:spPr>
          <a:xfrm rot="2431724">
            <a:off x="6800284" y="2725119"/>
            <a:ext cx="2303460" cy="672813"/>
          </a:xfrm>
          <a:prstGeom prst="rightArrow">
            <a:avLst/>
          </a:prstGeom>
          <a:solidFill>
            <a:schemeClr val="bg1"/>
          </a:solidFill>
          <a:ln w="793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ight Arrow 68"/>
          <p:cNvSpPr/>
          <p:nvPr/>
        </p:nvSpPr>
        <p:spPr>
          <a:xfrm rot="4802642">
            <a:off x="7424553" y="2073412"/>
            <a:ext cx="2616840" cy="672813"/>
          </a:xfrm>
          <a:prstGeom prst="rightArrow">
            <a:avLst/>
          </a:prstGeom>
          <a:solidFill>
            <a:schemeClr val="bg1"/>
          </a:solidFill>
          <a:ln w="793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ight Arrow 69"/>
          <p:cNvSpPr/>
          <p:nvPr/>
        </p:nvSpPr>
        <p:spPr>
          <a:xfrm rot="5998267">
            <a:off x="8393460" y="2153501"/>
            <a:ext cx="2616840" cy="672813"/>
          </a:xfrm>
          <a:prstGeom prst="rightArrow">
            <a:avLst/>
          </a:prstGeom>
          <a:solidFill>
            <a:schemeClr val="bg1"/>
          </a:solidFill>
          <a:ln w="793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ight Arrow 70"/>
          <p:cNvSpPr/>
          <p:nvPr/>
        </p:nvSpPr>
        <p:spPr>
          <a:xfrm rot="5400000">
            <a:off x="8673732" y="3213470"/>
            <a:ext cx="1156151" cy="672813"/>
          </a:xfrm>
          <a:prstGeom prst="rightArrow">
            <a:avLst/>
          </a:prstGeom>
          <a:solidFill>
            <a:schemeClr val="bg1"/>
          </a:solidFill>
          <a:ln w="793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ight Arrow 71"/>
          <p:cNvSpPr/>
          <p:nvPr/>
        </p:nvSpPr>
        <p:spPr>
          <a:xfrm rot="7335980">
            <a:off x="9440846" y="3048417"/>
            <a:ext cx="1606445" cy="672813"/>
          </a:xfrm>
          <a:prstGeom prst="rightArrow">
            <a:avLst/>
          </a:prstGeom>
          <a:solidFill>
            <a:schemeClr val="bg1"/>
          </a:solidFill>
          <a:ln w="793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ight Arrow 72"/>
          <p:cNvSpPr/>
          <p:nvPr/>
        </p:nvSpPr>
        <p:spPr>
          <a:xfrm rot="13010351">
            <a:off x="9553642" y="5062617"/>
            <a:ext cx="1606445" cy="672813"/>
          </a:xfrm>
          <a:prstGeom prst="rightArrow">
            <a:avLst/>
          </a:prstGeom>
          <a:solidFill>
            <a:schemeClr val="bg1"/>
          </a:solidFill>
          <a:ln w="793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ight Arrow 73"/>
          <p:cNvSpPr/>
          <p:nvPr/>
        </p:nvSpPr>
        <p:spPr>
          <a:xfrm rot="2755645">
            <a:off x="5697233" y="1915043"/>
            <a:ext cx="3706974" cy="672813"/>
          </a:xfrm>
          <a:prstGeom prst="rightArrow">
            <a:avLst/>
          </a:prstGeom>
          <a:solidFill>
            <a:schemeClr val="bg1"/>
          </a:solidFill>
          <a:ln w="793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ight Arrow 74"/>
          <p:cNvSpPr/>
          <p:nvPr/>
        </p:nvSpPr>
        <p:spPr>
          <a:xfrm rot="16379831">
            <a:off x="8428601" y="5897831"/>
            <a:ext cx="1708971" cy="672813"/>
          </a:xfrm>
          <a:prstGeom prst="rightArrow">
            <a:avLst/>
          </a:prstGeom>
          <a:solidFill>
            <a:schemeClr val="bg1"/>
          </a:solidFill>
          <a:ln w="793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ight Arrow 76"/>
          <p:cNvSpPr/>
          <p:nvPr/>
        </p:nvSpPr>
        <p:spPr>
          <a:xfrm rot="10955868">
            <a:off x="9463298" y="4376176"/>
            <a:ext cx="1461489" cy="672813"/>
          </a:xfrm>
          <a:prstGeom prst="rightArrow">
            <a:avLst/>
          </a:prstGeom>
          <a:solidFill>
            <a:schemeClr val="bg1"/>
          </a:solidFill>
          <a:ln w="793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ounded Rectangle 25"/>
          <p:cNvSpPr/>
          <p:nvPr/>
        </p:nvSpPr>
        <p:spPr>
          <a:xfrm>
            <a:off x="65466" y="992623"/>
            <a:ext cx="5967758" cy="2090513"/>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000" b="1" dirty="0"/>
              <a:t>We are each other’s provision for enduring the difficulties of this life!</a:t>
            </a:r>
            <a:endParaRPr lang="en-US" sz="4000" b="1" u="sng" dirty="0"/>
          </a:p>
        </p:txBody>
      </p:sp>
    </p:spTree>
    <p:extLst>
      <p:ext uri="{BB962C8B-B14F-4D97-AF65-F5344CB8AC3E}">
        <p14:creationId xmlns:p14="http://schemas.microsoft.com/office/powerpoint/2010/main" val="382252755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52400" y="0"/>
            <a:ext cx="54102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dirty="0"/>
              <a:t>Love One Another</a:t>
            </a:r>
            <a:endParaRPr lang="en-US" sz="5400" b="1" i="1" dirty="0"/>
          </a:p>
        </p:txBody>
      </p:sp>
      <p:sp>
        <p:nvSpPr>
          <p:cNvPr id="7" name="Rectangle 6"/>
          <p:cNvSpPr/>
          <p:nvPr/>
        </p:nvSpPr>
        <p:spPr>
          <a:xfrm>
            <a:off x="0" y="5181600"/>
            <a:ext cx="12192000" cy="1676400"/>
          </a:xfrm>
          <a:prstGeom prst="rect">
            <a:avLst/>
          </a:prstGeom>
          <a:solidFill>
            <a:schemeClr val="accent6">
              <a:lumMod val="40000"/>
              <a:lumOff val="60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400" b="1" baseline="30000" dirty="0">
                <a:solidFill>
                  <a:schemeClr val="tx1"/>
                </a:solidFill>
              </a:rPr>
              <a:t>1 Peter 4:9 </a:t>
            </a:r>
            <a:r>
              <a:rPr lang="en-US" sz="3400" dirty="0">
                <a:solidFill>
                  <a:schemeClr val="tx1"/>
                </a:solidFill>
              </a:rPr>
              <a:t>Be hospitable to one another </a:t>
            </a:r>
            <a:r>
              <a:rPr lang="en-US" sz="3400" b="1" u="sng" dirty="0">
                <a:solidFill>
                  <a:srgbClr val="002060"/>
                </a:solidFill>
              </a:rPr>
              <a:t>without complaint</a:t>
            </a:r>
            <a:r>
              <a:rPr lang="en-US" sz="3400" dirty="0">
                <a:solidFill>
                  <a:schemeClr val="tx1"/>
                </a:solidFill>
              </a:rPr>
              <a:t>. </a:t>
            </a:r>
            <a:r>
              <a:rPr lang="en-US" sz="3400" b="1" baseline="30000" dirty="0">
                <a:solidFill>
                  <a:schemeClr val="tx1"/>
                </a:solidFill>
              </a:rPr>
              <a:t>10 </a:t>
            </a:r>
            <a:r>
              <a:rPr lang="en-US" sz="3400" dirty="0">
                <a:solidFill>
                  <a:schemeClr val="tx1"/>
                </a:solidFill>
              </a:rPr>
              <a:t>As each one has received a special gift, employ it in serving one another as good stewards of the manifold grace of God. </a:t>
            </a:r>
          </a:p>
        </p:txBody>
      </p:sp>
      <p:sp>
        <p:nvSpPr>
          <p:cNvPr id="6" name="Rectangle 5"/>
          <p:cNvSpPr/>
          <p:nvPr/>
        </p:nvSpPr>
        <p:spPr>
          <a:xfrm>
            <a:off x="5562600" y="0"/>
            <a:ext cx="868680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i="1" dirty="0"/>
              <a:t>Full Stretch</a:t>
            </a:r>
          </a:p>
        </p:txBody>
      </p:sp>
      <p:sp>
        <p:nvSpPr>
          <p:cNvPr id="11" name="Rounded Rectangle 10"/>
          <p:cNvSpPr/>
          <p:nvPr/>
        </p:nvSpPr>
        <p:spPr>
          <a:xfrm>
            <a:off x="171448" y="953380"/>
            <a:ext cx="5695952" cy="875420"/>
          </a:xfrm>
          <a:prstGeom prst="roundRect">
            <a:avLst/>
          </a:prstGeom>
          <a:solidFill>
            <a:srgbClr val="006C3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600" b="1" dirty="0"/>
              <a:t>A </a:t>
            </a:r>
            <a:r>
              <a:rPr lang="en-US" sz="4600" b="1" i="1" dirty="0"/>
              <a:t>Community</a:t>
            </a:r>
            <a:r>
              <a:rPr lang="en-US" sz="4600" b="1" dirty="0"/>
              <a:t> of Love</a:t>
            </a:r>
            <a:endParaRPr lang="en-US" sz="4600" b="1" u="sng" dirty="0"/>
          </a:p>
        </p:txBody>
      </p:sp>
      <p:sp>
        <p:nvSpPr>
          <p:cNvPr id="13" name="Oval 12"/>
          <p:cNvSpPr/>
          <p:nvPr/>
        </p:nvSpPr>
        <p:spPr>
          <a:xfrm>
            <a:off x="5410200" y="0"/>
            <a:ext cx="3789947" cy="971281"/>
          </a:xfrm>
          <a:prstGeom prst="ellipse">
            <a:avLst/>
          </a:prstGeom>
          <a:noFill/>
          <a:ln w="1206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34561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52400" y="0"/>
            <a:ext cx="54102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dirty="0"/>
              <a:t>Love One Another</a:t>
            </a:r>
            <a:endParaRPr lang="en-US" sz="5400" b="1" i="1" dirty="0"/>
          </a:p>
        </p:txBody>
      </p:sp>
      <p:sp>
        <p:nvSpPr>
          <p:cNvPr id="7" name="Rectangle 6"/>
          <p:cNvSpPr/>
          <p:nvPr/>
        </p:nvSpPr>
        <p:spPr>
          <a:xfrm>
            <a:off x="0" y="5181600"/>
            <a:ext cx="12192000" cy="1676400"/>
          </a:xfrm>
          <a:prstGeom prst="rect">
            <a:avLst/>
          </a:prstGeom>
          <a:solidFill>
            <a:schemeClr val="accent6">
              <a:lumMod val="40000"/>
              <a:lumOff val="60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400" b="1" baseline="30000" dirty="0">
                <a:solidFill>
                  <a:schemeClr val="tx1"/>
                </a:solidFill>
              </a:rPr>
              <a:t>1 Peter 4:9 </a:t>
            </a:r>
            <a:r>
              <a:rPr lang="en-US" sz="3400" dirty="0">
                <a:solidFill>
                  <a:schemeClr val="tx1"/>
                </a:solidFill>
              </a:rPr>
              <a:t>Be hospitable to one another without complaint. </a:t>
            </a:r>
            <a:r>
              <a:rPr lang="en-US" sz="3400" b="1" baseline="30000" dirty="0">
                <a:solidFill>
                  <a:schemeClr val="tx1"/>
                </a:solidFill>
              </a:rPr>
              <a:t>10 </a:t>
            </a:r>
            <a:r>
              <a:rPr lang="en-US" sz="3400" dirty="0">
                <a:solidFill>
                  <a:schemeClr val="tx1"/>
                </a:solidFill>
              </a:rPr>
              <a:t>As each one has received a special gift, employ it in serving one another as </a:t>
            </a:r>
            <a:r>
              <a:rPr lang="en-US" sz="3400" b="1" u="sng" dirty="0">
                <a:solidFill>
                  <a:srgbClr val="002060"/>
                </a:solidFill>
              </a:rPr>
              <a:t>good stewards </a:t>
            </a:r>
            <a:r>
              <a:rPr lang="en-US" sz="3400" dirty="0">
                <a:solidFill>
                  <a:schemeClr val="tx1"/>
                </a:solidFill>
              </a:rPr>
              <a:t>of the manifold grace of God. </a:t>
            </a:r>
          </a:p>
        </p:txBody>
      </p:sp>
      <p:sp>
        <p:nvSpPr>
          <p:cNvPr id="6" name="Rectangle 5"/>
          <p:cNvSpPr/>
          <p:nvPr/>
        </p:nvSpPr>
        <p:spPr>
          <a:xfrm>
            <a:off x="5562600" y="0"/>
            <a:ext cx="868680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i="1" dirty="0"/>
              <a:t>Full Stretch</a:t>
            </a:r>
          </a:p>
        </p:txBody>
      </p:sp>
      <p:sp>
        <p:nvSpPr>
          <p:cNvPr id="8" name="Rounded Rectangle 7"/>
          <p:cNvSpPr/>
          <p:nvPr/>
        </p:nvSpPr>
        <p:spPr>
          <a:xfrm>
            <a:off x="1447800" y="2208920"/>
            <a:ext cx="9829800" cy="990600"/>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400" b="1" dirty="0"/>
              <a:t>We are stewards of everything we have</a:t>
            </a:r>
            <a:endParaRPr lang="en-US" sz="4400" b="1" u="sng" dirty="0"/>
          </a:p>
        </p:txBody>
      </p:sp>
      <p:sp>
        <p:nvSpPr>
          <p:cNvPr id="11" name="Rounded Rectangle 10"/>
          <p:cNvSpPr/>
          <p:nvPr/>
        </p:nvSpPr>
        <p:spPr>
          <a:xfrm>
            <a:off x="171448" y="953380"/>
            <a:ext cx="5695952" cy="875420"/>
          </a:xfrm>
          <a:prstGeom prst="roundRect">
            <a:avLst/>
          </a:prstGeom>
          <a:solidFill>
            <a:srgbClr val="006C3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600" b="1" dirty="0"/>
              <a:t>A </a:t>
            </a:r>
            <a:r>
              <a:rPr lang="en-US" sz="4600" b="1" i="1" dirty="0"/>
              <a:t>Community</a:t>
            </a:r>
            <a:r>
              <a:rPr lang="en-US" sz="4600" b="1" dirty="0"/>
              <a:t> of Love</a:t>
            </a:r>
            <a:endParaRPr lang="en-US" sz="4600" b="1" u="sng" dirty="0"/>
          </a:p>
        </p:txBody>
      </p:sp>
    </p:spTree>
    <p:extLst>
      <p:ext uri="{BB962C8B-B14F-4D97-AF65-F5344CB8AC3E}">
        <p14:creationId xmlns:p14="http://schemas.microsoft.com/office/powerpoint/2010/main" val="368607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52400" y="0"/>
            <a:ext cx="54102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dirty="0"/>
              <a:t>Love One Another</a:t>
            </a:r>
            <a:endParaRPr lang="en-US" sz="5400" b="1" i="1" dirty="0"/>
          </a:p>
        </p:txBody>
      </p:sp>
      <p:sp>
        <p:nvSpPr>
          <p:cNvPr id="7" name="Rectangle 6"/>
          <p:cNvSpPr/>
          <p:nvPr/>
        </p:nvSpPr>
        <p:spPr>
          <a:xfrm>
            <a:off x="0" y="5181600"/>
            <a:ext cx="12192000" cy="1676400"/>
          </a:xfrm>
          <a:prstGeom prst="rect">
            <a:avLst/>
          </a:prstGeom>
          <a:solidFill>
            <a:schemeClr val="accent6">
              <a:lumMod val="40000"/>
              <a:lumOff val="60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400" b="1" baseline="30000" dirty="0">
                <a:solidFill>
                  <a:schemeClr val="tx1"/>
                </a:solidFill>
              </a:rPr>
              <a:t>1 Peter 4:9 </a:t>
            </a:r>
            <a:r>
              <a:rPr lang="en-US" sz="3400" dirty="0">
                <a:solidFill>
                  <a:schemeClr val="tx1"/>
                </a:solidFill>
              </a:rPr>
              <a:t>Be hospitable to one another without complaint. </a:t>
            </a:r>
            <a:r>
              <a:rPr lang="en-US" sz="3400" b="1" baseline="30000" dirty="0">
                <a:solidFill>
                  <a:schemeClr val="tx1"/>
                </a:solidFill>
              </a:rPr>
              <a:t>10 </a:t>
            </a:r>
            <a:r>
              <a:rPr lang="en-US" sz="3400" dirty="0">
                <a:solidFill>
                  <a:schemeClr val="tx1"/>
                </a:solidFill>
              </a:rPr>
              <a:t>As each one has received a special gift, employ it in serving one another as </a:t>
            </a:r>
            <a:r>
              <a:rPr lang="en-US" sz="3400" b="1" u="sng" dirty="0">
                <a:solidFill>
                  <a:srgbClr val="002060"/>
                </a:solidFill>
              </a:rPr>
              <a:t>good stewards of the manifold grace of God.</a:t>
            </a:r>
            <a:r>
              <a:rPr lang="en-US" sz="3400" b="1" dirty="0">
                <a:solidFill>
                  <a:srgbClr val="002060"/>
                </a:solidFill>
              </a:rPr>
              <a:t> </a:t>
            </a:r>
          </a:p>
        </p:txBody>
      </p:sp>
      <p:sp>
        <p:nvSpPr>
          <p:cNvPr id="6" name="Rectangle 5"/>
          <p:cNvSpPr/>
          <p:nvPr/>
        </p:nvSpPr>
        <p:spPr>
          <a:xfrm>
            <a:off x="5562600" y="0"/>
            <a:ext cx="868680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i="1" dirty="0"/>
              <a:t>Full Stretch</a:t>
            </a:r>
          </a:p>
        </p:txBody>
      </p:sp>
      <p:sp>
        <p:nvSpPr>
          <p:cNvPr id="12" name="Rounded Rectangle 11"/>
          <p:cNvSpPr/>
          <p:nvPr/>
        </p:nvSpPr>
        <p:spPr>
          <a:xfrm>
            <a:off x="171448" y="953380"/>
            <a:ext cx="5695952" cy="875420"/>
          </a:xfrm>
          <a:prstGeom prst="roundRect">
            <a:avLst/>
          </a:prstGeom>
          <a:solidFill>
            <a:srgbClr val="006C3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600" b="1" dirty="0"/>
              <a:t>A </a:t>
            </a:r>
            <a:r>
              <a:rPr lang="en-US" sz="4600" b="1" i="1" dirty="0"/>
              <a:t>Community</a:t>
            </a:r>
            <a:r>
              <a:rPr lang="en-US" sz="4600" b="1" dirty="0"/>
              <a:t> of Love</a:t>
            </a:r>
            <a:endParaRPr lang="en-US" sz="4600" b="1" u="sng" dirty="0"/>
          </a:p>
        </p:txBody>
      </p:sp>
      <p:sp>
        <p:nvSpPr>
          <p:cNvPr id="8" name="Rounded Rectangle 7"/>
          <p:cNvSpPr/>
          <p:nvPr/>
        </p:nvSpPr>
        <p:spPr>
          <a:xfrm>
            <a:off x="1447800" y="2208920"/>
            <a:ext cx="9829800" cy="990600"/>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400" b="1" dirty="0"/>
              <a:t>We are stewards of everything we have</a:t>
            </a:r>
            <a:endParaRPr lang="en-US" sz="4400" b="1" u="sng" dirty="0"/>
          </a:p>
        </p:txBody>
      </p:sp>
    </p:spTree>
    <p:extLst>
      <p:ext uri="{BB962C8B-B14F-4D97-AF65-F5344CB8AC3E}">
        <p14:creationId xmlns:p14="http://schemas.microsoft.com/office/powerpoint/2010/main" val="404326650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52400" y="0"/>
            <a:ext cx="54102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dirty="0"/>
              <a:t>Love One Another</a:t>
            </a:r>
            <a:endParaRPr lang="en-US" sz="5400" b="1" i="1" dirty="0"/>
          </a:p>
        </p:txBody>
      </p:sp>
      <p:sp>
        <p:nvSpPr>
          <p:cNvPr id="7" name="Rectangle 6"/>
          <p:cNvSpPr/>
          <p:nvPr/>
        </p:nvSpPr>
        <p:spPr>
          <a:xfrm>
            <a:off x="0" y="5181600"/>
            <a:ext cx="12192000" cy="1676400"/>
          </a:xfrm>
          <a:prstGeom prst="rect">
            <a:avLst/>
          </a:prstGeom>
          <a:solidFill>
            <a:schemeClr val="accent6">
              <a:lumMod val="40000"/>
              <a:lumOff val="60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400" b="1" baseline="30000" dirty="0">
                <a:solidFill>
                  <a:schemeClr val="tx1"/>
                </a:solidFill>
              </a:rPr>
              <a:t>1 Peter 4:9 </a:t>
            </a:r>
            <a:r>
              <a:rPr lang="en-US" sz="3400" dirty="0">
                <a:solidFill>
                  <a:schemeClr val="tx1"/>
                </a:solidFill>
              </a:rPr>
              <a:t>Be hospitable to one another without complaint. </a:t>
            </a:r>
            <a:r>
              <a:rPr lang="en-US" sz="3400" b="1" baseline="30000" dirty="0">
                <a:solidFill>
                  <a:schemeClr val="tx1"/>
                </a:solidFill>
              </a:rPr>
              <a:t>10 </a:t>
            </a:r>
            <a:r>
              <a:rPr lang="en-US" sz="3400" dirty="0">
                <a:solidFill>
                  <a:schemeClr val="tx1"/>
                </a:solidFill>
              </a:rPr>
              <a:t>As each one has received a special gift, employ it in serving one another as </a:t>
            </a:r>
            <a:r>
              <a:rPr lang="en-US" sz="3400" b="1" u="sng" dirty="0">
                <a:solidFill>
                  <a:srgbClr val="002060"/>
                </a:solidFill>
              </a:rPr>
              <a:t>good stewards of the manifold grace of God.</a:t>
            </a:r>
            <a:r>
              <a:rPr lang="en-US" sz="3400" b="1" dirty="0">
                <a:solidFill>
                  <a:srgbClr val="002060"/>
                </a:solidFill>
              </a:rPr>
              <a:t> </a:t>
            </a:r>
          </a:p>
        </p:txBody>
      </p:sp>
      <p:sp>
        <p:nvSpPr>
          <p:cNvPr id="6" name="Rectangle 5"/>
          <p:cNvSpPr/>
          <p:nvPr/>
        </p:nvSpPr>
        <p:spPr>
          <a:xfrm>
            <a:off x="5562600" y="0"/>
            <a:ext cx="868680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i="1" dirty="0"/>
              <a:t>Full Stretch</a:t>
            </a:r>
          </a:p>
        </p:txBody>
      </p:sp>
      <p:sp>
        <p:nvSpPr>
          <p:cNvPr id="11" name="Rounded Rectangle 10"/>
          <p:cNvSpPr/>
          <p:nvPr/>
        </p:nvSpPr>
        <p:spPr>
          <a:xfrm>
            <a:off x="85723" y="2219123"/>
            <a:ext cx="12020552" cy="1665775"/>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en-US" sz="4000" b="1" dirty="0"/>
              <a:t>Everything I have is from God, and should therefore be used for </a:t>
            </a:r>
            <a:r>
              <a:rPr lang="en-US" sz="4000" b="1" i="1" dirty="0"/>
              <a:t>His</a:t>
            </a:r>
            <a:r>
              <a:rPr lang="en-US" sz="4000" b="1" dirty="0"/>
              <a:t> purpose, by </a:t>
            </a:r>
            <a:r>
              <a:rPr lang="en-US" sz="4000" b="1" i="1" dirty="0"/>
              <a:t>His</a:t>
            </a:r>
            <a:r>
              <a:rPr lang="en-US" sz="4000" b="1" dirty="0"/>
              <a:t> power, and for </a:t>
            </a:r>
            <a:r>
              <a:rPr lang="en-US" sz="4000" b="1" i="1" dirty="0"/>
              <a:t>His</a:t>
            </a:r>
            <a:r>
              <a:rPr lang="en-US" sz="4000" b="1" dirty="0"/>
              <a:t> Glory.  </a:t>
            </a:r>
            <a:endParaRPr lang="en-US" sz="4000" dirty="0"/>
          </a:p>
        </p:txBody>
      </p:sp>
      <p:sp>
        <p:nvSpPr>
          <p:cNvPr id="12" name="Rounded Rectangle 11"/>
          <p:cNvSpPr/>
          <p:nvPr/>
        </p:nvSpPr>
        <p:spPr>
          <a:xfrm>
            <a:off x="171448" y="953380"/>
            <a:ext cx="5695952" cy="875420"/>
          </a:xfrm>
          <a:prstGeom prst="roundRect">
            <a:avLst/>
          </a:prstGeom>
          <a:solidFill>
            <a:srgbClr val="006C3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600" b="1" dirty="0"/>
              <a:t>A </a:t>
            </a:r>
            <a:r>
              <a:rPr lang="en-US" sz="4600" b="1" i="1" dirty="0"/>
              <a:t>Community</a:t>
            </a:r>
            <a:r>
              <a:rPr lang="en-US" sz="4600" b="1" dirty="0"/>
              <a:t> of Love</a:t>
            </a:r>
            <a:endParaRPr lang="en-US" sz="4600" b="1" u="sng" dirty="0"/>
          </a:p>
        </p:txBody>
      </p:sp>
    </p:spTree>
    <p:extLst>
      <p:ext uri="{BB962C8B-B14F-4D97-AF65-F5344CB8AC3E}">
        <p14:creationId xmlns:p14="http://schemas.microsoft.com/office/powerpoint/2010/main" val="1133391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52400" y="0"/>
            <a:ext cx="54102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dirty="0"/>
              <a:t>Love One Another</a:t>
            </a:r>
            <a:endParaRPr lang="en-US" sz="5400" b="1" i="1" dirty="0"/>
          </a:p>
        </p:txBody>
      </p:sp>
      <p:sp>
        <p:nvSpPr>
          <p:cNvPr id="7" name="Rectangle 6"/>
          <p:cNvSpPr/>
          <p:nvPr/>
        </p:nvSpPr>
        <p:spPr>
          <a:xfrm>
            <a:off x="0" y="5181600"/>
            <a:ext cx="12192000" cy="1676400"/>
          </a:xfrm>
          <a:prstGeom prst="rect">
            <a:avLst/>
          </a:prstGeom>
          <a:solidFill>
            <a:schemeClr val="accent6">
              <a:lumMod val="40000"/>
              <a:lumOff val="60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400" b="1" baseline="30000" dirty="0">
                <a:solidFill>
                  <a:schemeClr val="tx1"/>
                </a:solidFill>
              </a:rPr>
              <a:t>1 Peter 4:9 </a:t>
            </a:r>
            <a:r>
              <a:rPr lang="en-US" sz="3400" dirty="0">
                <a:solidFill>
                  <a:schemeClr val="tx1"/>
                </a:solidFill>
              </a:rPr>
              <a:t>Be hospitable to one another without complaint. </a:t>
            </a:r>
            <a:r>
              <a:rPr lang="en-US" sz="3400" b="1" baseline="30000" dirty="0">
                <a:solidFill>
                  <a:schemeClr val="tx1"/>
                </a:solidFill>
              </a:rPr>
              <a:t>10 </a:t>
            </a:r>
            <a:r>
              <a:rPr lang="en-US" sz="3400" dirty="0">
                <a:solidFill>
                  <a:schemeClr val="tx1"/>
                </a:solidFill>
              </a:rPr>
              <a:t>As each one has received a special gift, employ it in serving one another as </a:t>
            </a:r>
            <a:r>
              <a:rPr lang="en-US" sz="3400" b="1" u="sng" dirty="0">
                <a:solidFill>
                  <a:srgbClr val="002060"/>
                </a:solidFill>
              </a:rPr>
              <a:t>good stewards of the manifold grace of God.</a:t>
            </a:r>
            <a:r>
              <a:rPr lang="en-US" sz="3400" b="1" dirty="0">
                <a:solidFill>
                  <a:srgbClr val="002060"/>
                </a:solidFill>
              </a:rPr>
              <a:t> </a:t>
            </a:r>
          </a:p>
        </p:txBody>
      </p:sp>
      <p:sp>
        <p:nvSpPr>
          <p:cNvPr id="6" name="Rectangle 5"/>
          <p:cNvSpPr/>
          <p:nvPr/>
        </p:nvSpPr>
        <p:spPr>
          <a:xfrm>
            <a:off x="5562600" y="0"/>
            <a:ext cx="868680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i="1" dirty="0"/>
              <a:t>Full Stretch</a:t>
            </a:r>
          </a:p>
        </p:txBody>
      </p:sp>
      <p:sp>
        <p:nvSpPr>
          <p:cNvPr id="9" name="Rounded Rectangle 8"/>
          <p:cNvSpPr/>
          <p:nvPr/>
        </p:nvSpPr>
        <p:spPr>
          <a:xfrm>
            <a:off x="171448" y="914399"/>
            <a:ext cx="5848352" cy="1447801"/>
          </a:xfrm>
          <a:prstGeom prst="roundRect">
            <a:avLst/>
          </a:prstGeom>
          <a:solidFill>
            <a:srgbClr val="006C3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600" b="1" dirty="0"/>
              <a:t>Love one another with </a:t>
            </a:r>
            <a:r>
              <a:rPr lang="en-US" sz="4600" b="1" i="1" dirty="0"/>
              <a:t>everything you have</a:t>
            </a:r>
            <a:endParaRPr lang="en-US" sz="4600" b="1" i="1" u="sng" dirty="0"/>
          </a:p>
        </p:txBody>
      </p:sp>
      <p:sp>
        <p:nvSpPr>
          <p:cNvPr id="8" name="Rounded Rectangle 7"/>
          <p:cNvSpPr/>
          <p:nvPr/>
        </p:nvSpPr>
        <p:spPr>
          <a:xfrm>
            <a:off x="4186233" y="2324978"/>
            <a:ext cx="3181352" cy="723021"/>
          </a:xfrm>
          <a:prstGeom prst="roundRect">
            <a:avLst/>
          </a:prstGeom>
          <a:solidFill>
            <a:srgbClr val="006C3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600" b="1" dirty="0"/>
              <a:t>Your </a:t>
            </a:r>
            <a:r>
              <a:rPr lang="en-US" sz="4000" b="1" i="1" dirty="0"/>
              <a:t>stuff</a:t>
            </a:r>
            <a:r>
              <a:rPr lang="en-US" sz="4000" b="1" dirty="0"/>
              <a:t> </a:t>
            </a:r>
            <a:r>
              <a:rPr lang="en-US" sz="4600" b="1" dirty="0"/>
              <a:t>…</a:t>
            </a:r>
            <a:endParaRPr lang="en-US" sz="4600" b="1" u="sng" dirty="0"/>
          </a:p>
        </p:txBody>
      </p:sp>
    </p:spTree>
    <p:extLst>
      <p:ext uri="{BB962C8B-B14F-4D97-AF65-F5344CB8AC3E}">
        <p14:creationId xmlns:p14="http://schemas.microsoft.com/office/powerpoint/2010/main" val="791511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Image result for fire horizon"/>
          <p:cNvPicPr>
            <a:picLocks noChangeAspect="1" noChangeArrowheads="1"/>
          </p:cNvPicPr>
          <p:nvPr/>
        </p:nvPicPr>
        <p:blipFill rotWithShape="1">
          <a:blip r:embed="rId2">
            <a:extLst>
              <a:ext uri="{28A0092B-C50C-407E-A947-70E740481C1C}">
                <a14:useLocalDpi xmlns:a14="http://schemas.microsoft.com/office/drawing/2010/main" val="0"/>
              </a:ext>
            </a:extLst>
          </a:blip>
          <a:srcRect/>
          <a:stretch/>
        </p:blipFill>
        <p:spPr bwMode="auto">
          <a:xfrm>
            <a:off x="0" y="-5687"/>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p:nvPr/>
        </p:nvSpPr>
        <p:spPr>
          <a:xfrm>
            <a:off x="0" y="2063087"/>
            <a:ext cx="12192000" cy="4794913"/>
          </a:xfrm>
          <a:prstGeom prst="rect">
            <a:avLst/>
          </a:prstGeom>
          <a:solidFill>
            <a:schemeClr val="accent6">
              <a:lumMod val="40000"/>
              <a:lumOff val="60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400" b="1" baseline="30000" dirty="0">
                <a:solidFill>
                  <a:schemeClr val="tx1"/>
                </a:solidFill>
              </a:rPr>
              <a:t>1 Peter 4:8 </a:t>
            </a:r>
            <a:r>
              <a:rPr lang="en-US" sz="3400" dirty="0">
                <a:solidFill>
                  <a:schemeClr val="tx1"/>
                </a:solidFill>
              </a:rPr>
              <a:t>Above all, keep fervent in your love for one another, because love covers a multitude of sins. </a:t>
            </a:r>
            <a:r>
              <a:rPr lang="en-US" sz="3400" b="1" baseline="30000" dirty="0">
                <a:solidFill>
                  <a:schemeClr val="tx1"/>
                </a:solidFill>
              </a:rPr>
              <a:t>9 </a:t>
            </a:r>
            <a:r>
              <a:rPr lang="en-US" sz="3400" dirty="0">
                <a:solidFill>
                  <a:schemeClr val="tx1"/>
                </a:solidFill>
              </a:rPr>
              <a:t>Be hospitable to one another without complaint. </a:t>
            </a:r>
            <a:r>
              <a:rPr lang="en-US" sz="3400" b="1" baseline="30000" dirty="0">
                <a:solidFill>
                  <a:schemeClr val="tx1"/>
                </a:solidFill>
              </a:rPr>
              <a:t>10 </a:t>
            </a:r>
            <a:r>
              <a:rPr lang="en-US" sz="3400" dirty="0">
                <a:solidFill>
                  <a:schemeClr val="tx1"/>
                </a:solidFill>
              </a:rPr>
              <a:t>As each one has received a special gift, employ it in serving one another as good stewards of the manifold grace of God. </a:t>
            </a:r>
            <a:r>
              <a:rPr lang="en-US" sz="3400" b="1" baseline="30000" dirty="0">
                <a:solidFill>
                  <a:schemeClr val="tx1"/>
                </a:solidFill>
              </a:rPr>
              <a:t>11 </a:t>
            </a:r>
            <a:r>
              <a:rPr lang="en-US" sz="3400" dirty="0">
                <a:solidFill>
                  <a:schemeClr val="tx1"/>
                </a:solidFill>
              </a:rPr>
              <a:t>Whoever speaks, is to do so as one who is speaking the utterances of God; whoever serves is to do so as one who is serving by the strength which God supplies; so that in all things God may be glorified through Jesus Christ, to whom belongs the glory and dominion forever and ever. Amen.</a:t>
            </a:r>
          </a:p>
        </p:txBody>
      </p:sp>
      <p:sp>
        <p:nvSpPr>
          <p:cNvPr id="2" name="Rectangle 1">
            <a:extLst>
              <a:ext uri="{FF2B5EF4-FFF2-40B4-BE49-F238E27FC236}">
                <a16:creationId xmlns:a16="http://schemas.microsoft.com/office/drawing/2014/main" xmlns="" id="{B6526FB6-92D2-E16F-2150-4CB074ECC0DB}"/>
              </a:ext>
            </a:extLst>
          </p:cNvPr>
          <p:cNvSpPr/>
          <p:nvPr/>
        </p:nvSpPr>
        <p:spPr>
          <a:xfrm>
            <a:off x="228600" y="609600"/>
            <a:ext cx="8229600" cy="838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t>You’re in the pressure cooker now… but </a:t>
            </a:r>
            <a:r>
              <a:rPr lang="en-US" sz="4400" b="1" i="1" dirty="0"/>
              <a:t>hold on</a:t>
            </a:r>
            <a:r>
              <a:rPr lang="en-US" sz="4400" b="1" dirty="0"/>
              <a:t>…</a:t>
            </a:r>
          </a:p>
        </p:txBody>
      </p:sp>
    </p:spTree>
    <p:extLst>
      <p:ext uri="{BB962C8B-B14F-4D97-AF65-F5344CB8AC3E}">
        <p14:creationId xmlns:p14="http://schemas.microsoft.com/office/powerpoint/2010/main" val="2258335809"/>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52400" y="0"/>
            <a:ext cx="54102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dirty="0"/>
              <a:t>Love One Another</a:t>
            </a:r>
            <a:endParaRPr lang="en-US" sz="5400" b="1" i="1" dirty="0"/>
          </a:p>
        </p:txBody>
      </p:sp>
      <p:sp>
        <p:nvSpPr>
          <p:cNvPr id="7" name="Rectangle 6"/>
          <p:cNvSpPr/>
          <p:nvPr/>
        </p:nvSpPr>
        <p:spPr>
          <a:xfrm>
            <a:off x="0" y="5181600"/>
            <a:ext cx="12192000" cy="1676400"/>
          </a:xfrm>
          <a:prstGeom prst="rect">
            <a:avLst/>
          </a:prstGeom>
          <a:solidFill>
            <a:schemeClr val="accent6">
              <a:lumMod val="40000"/>
              <a:lumOff val="60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400" b="1" baseline="30000" dirty="0">
                <a:solidFill>
                  <a:schemeClr val="tx1"/>
                </a:solidFill>
              </a:rPr>
              <a:t>1 Peter 4:9 </a:t>
            </a:r>
            <a:r>
              <a:rPr lang="en-US" sz="3400" dirty="0">
                <a:solidFill>
                  <a:schemeClr val="tx1"/>
                </a:solidFill>
              </a:rPr>
              <a:t>Be hospitable to one another without complaint. </a:t>
            </a:r>
            <a:r>
              <a:rPr lang="en-US" sz="3400" b="1" baseline="30000" dirty="0">
                <a:solidFill>
                  <a:schemeClr val="tx1"/>
                </a:solidFill>
              </a:rPr>
              <a:t>10 </a:t>
            </a:r>
            <a:r>
              <a:rPr lang="en-US" sz="3400" b="1" u="sng" dirty="0">
                <a:solidFill>
                  <a:srgbClr val="002060"/>
                </a:solidFill>
              </a:rPr>
              <a:t>As each one has received a special gift</a:t>
            </a:r>
            <a:r>
              <a:rPr lang="en-US" sz="3400" dirty="0">
                <a:solidFill>
                  <a:schemeClr val="tx1"/>
                </a:solidFill>
              </a:rPr>
              <a:t>, employ it in serving one another as good stewards of the manifold grace of God. </a:t>
            </a:r>
          </a:p>
        </p:txBody>
      </p:sp>
      <p:sp>
        <p:nvSpPr>
          <p:cNvPr id="6" name="Rectangle 5"/>
          <p:cNvSpPr/>
          <p:nvPr/>
        </p:nvSpPr>
        <p:spPr>
          <a:xfrm>
            <a:off x="5562600" y="0"/>
            <a:ext cx="868680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i="1" dirty="0"/>
              <a:t>Full Stretch</a:t>
            </a:r>
          </a:p>
        </p:txBody>
      </p:sp>
      <p:sp>
        <p:nvSpPr>
          <p:cNvPr id="11" name="Rounded Rectangle 10"/>
          <p:cNvSpPr/>
          <p:nvPr/>
        </p:nvSpPr>
        <p:spPr>
          <a:xfrm>
            <a:off x="171448" y="914399"/>
            <a:ext cx="5848352" cy="1447801"/>
          </a:xfrm>
          <a:prstGeom prst="roundRect">
            <a:avLst/>
          </a:prstGeom>
          <a:solidFill>
            <a:srgbClr val="006C3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600" b="1" dirty="0"/>
              <a:t>Love one another with </a:t>
            </a:r>
            <a:r>
              <a:rPr lang="en-US" sz="4600" b="1" i="1" dirty="0"/>
              <a:t>everything you have</a:t>
            </a:r>
            <a:endParaRPr lang="en-US" sz="4600" b="1" i="1" u="sng" dirty="0"/>
          </a:p>
        </p:txBody>
      </p:sp>
      <p:sp>
        <p:nvSpPr>
          <p:cNvPr id="12" name="Rounded Rectangle 11"/>
          <p:cNvSpPr/>
          <p:nvPr/>
        </p:nvSpPr>
        <p:spPr>
          <a:xfrm>
            <a:off x="4186233" y="2324978"/>
            <a:ext cx="3181352" cy="723021"/>
          </a:xfrm>
          <a:prstGeom prst="roundRect">
            <a:avLst/>
          </a:prstGeom>
          <a:solidFill>
            <a:srgbClr val="006C3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600" b="1" dirty="0"/>
              <a:t>Your </a:t>
            </a:r>
            <a:r>
              <a:rPr lang="en-US" sz="4000" b="1" i="1" dirty="0"/>
              <a:t>stuff</a:t>
            </a:r>
            <a:r>
              <a:rPr lang="en-US" sz="4000" b="1" dirty="0"/>
              <a:t> </a:t>
            </a:r>
            <a:r>
              <a:rPr lang="en-US" sz="4600" b="1" dirty="0"/>
              <a:t>…</a:t>
            </a:r>
            <a:endParaRPr lang="en-US" sz="4600" b="1" u="sng" dirty="0"/>
          </a:p>
        </p:txBody>
      </p:sp>
    </p:spTree>
    <p:extLst>
      <p:ext uri="{BB962C8B-B14F-4D97-AF65-F5344CB8AC3E}">
        <p14:creationId xmlns:p14="http://schemas.microsoft.com/office/powerpoint/2010/main" val="203823132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52400" y="0"/>
            <a:ext cx="54102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dirty="0"/>
              <a:t>Love One Another</a:t>
            </a:r>
            <a:endParaRPr lang="en-US" sz="5400" b="1" i="1" dirty="0"/>
          </a:p>
        </p:txBody>
      </p:sp>
      <p:sp>
        <p:nvSpPr>
          <p:cNvPr id="7" name="Rectangle 6"/>
          <p:cNvSpPr/>
          <p:nvPr/>
        </p:nvSpPr>
        <p:spPr>
          <a:xfrm>
            <a:off x="0" y="5181600"/>
            <a:ext cx="12192000" cy="1676400"/>
          </a:xfrm>
          <a:prstGeom prst="rect">
            <a:avLst/>
          </a:prstGeom>
          <a:solidFill>
            <a:schemeClr val="accent6">
              <a:lumMod val="40000"/>
              <a:lumOff val="60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400" b="1" baseline="30000" dirty="0">
                <a:solidFill>
                  <a:schemeClr val="tx1"/>
                </a:solidFill>
              </a:rPr>
              <a:t>1 Peter 4:9 </a:t>
            </a:r>
            <a:r>
              <a:rPr lang="en-US" sz="3400" dirty="0">
                <a:solidFill>
                  <a:schemeClr val="tx1"/>
                </a:solidFill>
              </a:rPr>
              <a:t>Be hospitable to one another without complaint. </a:t>
            </a:r>
            <a:r>
              <a:rPr lang="en-US" sz="3400" b="1" baseline="30000" dirty="0">
                <a:solidFill>
                  <a:schemeClr val="tx1"/>
                </a:solidFill>
              </a:rPr>
              <a:t>10 </a:t>
            </a:r>
            <a:r>
              <a:rPr lang="en-US" sz="3400" b="1" u="sng" dirty="0">
                <a:solidFill>
                  <a:srgbClr val="002060"/>
                </a:solidFill>
              </a:rPr>
              <a:t>As each one has received a special gift</a:t>
            </a:r>
            <a:r>
              <a:rPr lang="en-US" sz="3400" dirty="0">
                <a:solidFill>
                  <a:schemeClr val="tx1"/>
                </a:solidFill>
              </a:rPr>
              <a:t>, employ it in serving one another as good stewards of the manifold grace of God. </a:t>
            </a:r>
          </a:p>
        </p:txBody>
      </p:sp>
      <p:sp>
        <p:nvSpPr>
          <p:cNvPr id="6" name="Rectangle 5"/>
          <p:cNvSpPr/>
          <p:nvPr/>
        </p:nvSpPr>
        <p:spPr>
          <a:xfrm>
            <a:off x="5562600" y="0"/>
            <a:ext cx="868680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i="1" dirty="0"/>
              <a:t>Full Stretch</a:t>
            </a:r>
          </a:p>
        </p:txBody>
      </p:sp>
      <p:sp>
        <p:nvSpPr>
          <p:cNvPr id="11" name="Rounded Rectangle 10"/>
          <p:cNvSpPr/>
          <p:nvPr/>
        </p:nvSpPr>
        <p:spPr>
          <a:xfrm>
            <a:off x="171448" y="914399"/>
            <a:ext cx="5848352" cy="1447801"/>
          </a:xfrm>
          <a:prstGeom prst="roundRect">
            <a:avLst/>
          </a:prstGeom>
          <a:solidFill>
            <a:srgbClr val="006C3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600" b="1" dirty="0"/>
              <a:t>Love one another with </a:t>
            </a:r>
            <a:r>
              <a:rPr lang="en-US" sz="4600" b="1" i="1" dirty="0"/>
              <a:t>everything you have</a:t>
            </a:r>
            <a:endParaRPr lang="en-US" sz="4600" b="1" i="1" u="sng" dirty="0"/>
          </a:p>
        </p:txBody>
      </p:sp>
      <p:sp>
        <p:nvSpPr>
          <p:cNvPr id="8" name="Rounded Rectangle 7"/>
          <p:cNvSpPr/>
          <p:nvPr/>
        </p:nvSpPr>
        <p:spPr>
          <a:xfrm>
            <a:off x="2247901" y="2305489"/>
            <a:ext cx="4800600" cy="723021"/>
          </a:xfrm>
          <a:prstGeom prst="roundRect">
            <a:avLst/>
          </a:prstGeom>
          <a:solidFill>
            <a:srgbClr val="006C3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600" b="1" dirty="0"/>
              <a:t>Your spiritual gifts </a:t>
            </a:r>
            <a:endParaRPr lang="en-US" sz="4600" b="1" u="sng" dirty="0"/>
          </a:p>
        </p:txBody>
      </p:sp>
    </p:spTree>
    <p:extLst>
      <p:ext uri="{BB962C8B-B14F-4D97-AF65-F5344CB8AC3E}">
        <p14:creationId xmlns:p14="http://schemas.microsoft.com/office/powerpoint/2010/main" val="446925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52400" y="0"/>
            <a:ext cx="54102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dirty="0"/>
              <a:t>Love One Another</a:t>
            </a:r>
            <a:endParaRPr lang="en-US" sz="5400" b="1" i="1" dirty="0"/>
          </a:p>
        </p:txBody>
      </p:sp>
      <p:sp>
        <p:nvSpPr>
          <p:cNvPr id="7" name="Rectangle 6"/>
          <p:cNvSpPr/>
          <p:nvPr/>
        </p:nvSpPr>
        <p:spPr>
          <a:xfrm>
            <a:off x="0" y="5181600"/>
            <a:ext cx="12192000" cy="1676400"/>
          </a:xfrm>
          <a:prstGeom prst="rect">
            <a:avLst/>
          </a:prstGeom>
          <a:solidFill>
            <a:schemeClr val="accent6">
              <a:lumMod val="40000"/>
              <a:lumOff val="60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400" b="1" baseline="30000" dirty="0">
                <a:solidFill>
                  <a:schemeClr val="tx1"/>
                </a:solidFill>
              </a:rPr>
              <a:t>1 Peter 4:9 </a:t>
            </a:r>
            <a:r>
              <a:rPr lang="en-US" sz="3400" dirty="0">
                <a:solidFill>
                  <a:schemeClr val="tx1"/>
                </a:solidFill>
              </a:rPr>
              <a:t>Be hospitable to one another without complaint. </a:t>
            </a:r>
            <a:r>
              <a:rPr lang="en-US" sz="3400" b="1" baseline="30000" dirty="0">
                <a:solidFill>
                  <a:schemeClr val="tx1"/>
                </a:solidFill>
              </a:rPr>
              <a:t>10 </a:t>
            </a:r>
            <a:r>
              <a:rPr lang="en-US" sz="3400" b="1" u="sng" dirty="0">
                <a:solidFill>
                  <a:srgbClr val="002060"/>
                </a:solidFill>
              </a:rPr>
              <a:t>As each one has received a special gift</a:t>
            </a:r>
            <a:r>
              <a:rPr lang="en-US" sz="3400" dirty="0">
                <a:solidFill>
                  <a:schemeClr val="tx1"/>
                </a:solidFill>
              </a:rPr>
              <a:t>, employ it in </a:t>
            </a:r>
            <a:r>
              <a:rPr lang="en-US" sz="3400" b="1" u="sng" dirty="0">
                <a:solidFill>
                  <a:srgbClr val="002060"/>
                </a:solidFill>
              </a:rPr>
              <a:t>serving one another </a:t>
            </a:r>
            <a:r>
              <a:rPr lang="en-US" sz="3400" dirty="0">
                <a:solidFill>
                  <a:schemeClr val="tx1"/>
                </a:solidFill>
              </a:rPr>
              <a:t>as good stewards of the manifold grace of God. </a:t>
            </a:r>
          </a:p>
        </p:txBody>
      </p:sp>
      <p:sp>
        <p:nvSpPr>
          <p:cNvPr id="6" name="Rectangle 5"/>
          <p:cNvSpPr/>
          <p:nvPr/>
        </p:nvSpPr>
        <p:spPr>
          <a:xfrm>
            <a:off x="5562600" y="0"/>
            <a:ext cx="868680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i="1" dirty="0"/>
              <a:t>Full Stretch</a:t>
            </a:r>
          </a:p>
        </p:txBody>
      </p:sp>
      <p:sp>
        <p:nvSpPr>
          <p:cNvPr id="11" name="Rectangular Callout 10"/>
          <p:cNvSpPr/>
          <p:nvPr/>
        </p:nvSpPr>
        <p:spPr>
          <a:xfrm>
            <a:off x="7044490" y="4326549"/>
            <a:ext cx="5029200" cy="778851"/>
          </a:xfrm>
          <a:prstGeom prst="wedgeRectCallout">
            <a:avLst>
              <a:gd name="adj1" fmla="val -21933"/>
              <a:gd name="adj2" fmla="val 131802"/>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i="1" dirty="0">
                <a:solidFill>
                  <a:schemeClr val="tx1"/>
                </a:solidFill>
              </a:rPr>
              <a:t> </a:t>
            </a:r>
            <a:r>
              <a:rPr lang="en-US" sz="4000" b="1" i="1" dirty="0" err="1">
                <a:solidFill>
                  <a:schemeClr val="tx1"/>
                </a:solidFill>
              </a:rPr>
              <a:t>diakoneo</a:t>
            </a:r>
            <a:r>
              <a:rPr lang="en-US" sz="4000" b="1" i="1" dirty="0">
                <a:solidFill>
                  <a:schemeClr val="tx1"/>
                </a:solidFill>
              </a:rPr>
              <a:t> = </a:t>
            </a:r>
            <a:r>
              <a:rPr lang="en-US" sz="4000" b="1" dirty="0">
                <a:solidFill>
                  <a:schemeClr val="tx1"/>
                </a:solidFill>
              </a:rPr>
              <a:t>“minister”</a:t>
            </a:r>
            <a:endParaRPr lang="en-US" sz="4000" dirty="0">
              <a:solidFill>
                <a:schemeClr val="tx1"/>
              </a:solidFill>
            </a:endParaRPr>
          </a:p>
        </p:txBody>
      </p:sp>
      <p:sp>
        <p:nvSpPr>
          <p:cNvPr id="13" name="Rounded Rectangle 12"/>
          <p:cNvSpPr/>
          <p:nvPr/>
        </p:nvSpPr>
        <p:spPr>
          <a:xfrm>
            <a:off x="171448" y="914399"/>
            <a:ext cx="5848352" cy="1447801"/>
          </a:xfrm>
          <a:prstGeom prst="roundRect">
            <a:avLst/>
          </a:prstGeom>
          <a:solidFill>
            <a:srgbClr val="006C3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600" b="1" dirty="0"/>
              <a:t>Love one another with </a:t>
            </a:r>
            <a:r>
              <a:rPr lang="en-US" sz="4600" b="1" i="1" dirty="0"/>
              <a:t>everything you have</a:t>
            </a:r>
            <a:endParaRPr lang="en-US" sz="4600" b="1" i="1" u="sng" dirty="0"/>
          </a:p>
        </p:txBody>
      </p:sp>
      <p:sp>
        <p:nvSpPr>
          <p:cNvPr id="14" name="Rounded Rectangle 13"/>
          <p:cNvSpPr/>
          <p:nvPr/>
        </p:nvSpPr>
        <p:spPr>
          <a:xfrm>
            <a:off x="2247901" y="2305489"/>
            <a:ext cx="4800600" cy="723021"/>
          </a:xfrm>
          <a:prstGeom prst="roundRect">
            <a:avLst/>
          </a:prstGeom>
          <a:solidFill>
            <a:srgbClr val="006C3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600" b="1" dirty="0"/>
              <a:t>Your spiritual gifts </a:t>
            </a:r>
            <a:endParaRPr lang="en-US" sz="4600" b="1" u="sng" dirty="0"/>
          </a:p>
        </p:txBody>
      </p:sp>
    </p:spTree>
    <p:extLst>
      <p:ext uri="{BB962C8B-B14F-4D97-AF65-F5344CB8AC3E}">
        <p14:creationId xmlns:p14="http://schemas.microsoft.com/office/powerpoint/2010/main" val="1881325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down)">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52400" y="0"/>
            <a:ext cx="54102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dirty="0"/>
              <a:t>Love One Another</a:t>
            </a:r>
            <a:endParaRPr lang="en-US" sz="5400" b="1" i="1" dirty="0"/>
          </a:p>
        </p:txBody>
      </p:sp>
      <p:sp>
        <p:nvSpPr>
          <p:cNvPr id="7" name="Rectangle 6"/>
          <p:cNvSpPr/>
          <p:nvPr/>
        </p:nvSpPr>
        <p:spPr>
          <a:xfrm>
            <a:off x="0" y="5181600"/>
            <a:ext cx="12192000" cy="1676400"/>
          </a:xfrm>
          <a:prstGeom prst="rect">
            <a:avLst/>
          </a:prstGeom>
          <a:solidFill>
            <a:schemeClr val="accent6">
              <a:lumMod val="40000"/>
              <a:lumOff val="60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400" b="1" baseline="30000" dirty="0">
                <a:solidFill>
                  <a:schemeClr val="tx1"/>
                </a:solidFill>
              </a:rPr>
              <a:t>1 Peter 4:9 </a:t>
            </a:r>
            <a:r>
              <a:rPr lang="en-US" sz="3400" dirty="0">
                <a:solidFill>
                  <a:schemeClr val="tx1"/>
                </a:solidFill>
              </a:rPr>
              <a:t>Be hospitable to one another without complaint. </a:t>
            </a:r>
            <a:r>
              <a:rPr lang="en-US" sz="3400" b="1" baseline="30000" dirty="0">
                <a:solidFill>
                  <a:schemeClr val="tx1"/>
                </a:solidFill>
              </a:rPr>
              <a:t>10 </a:t>
            </a:r>
            <a:r>
              <a:rPr lang="en-US" sz="3400" b="1" u="sng" dirty="0">
                <a:solidFill>
                  <a:srgbClr val="002060"/>
                </a:solidFill>
              </a:rPr>
              <a:t>As each one has received a special gift</a:t>
            </a:r>
            <a:r>
              <a:rPr lang="en-US" sz="3400" dirty="0">
                <a:solidFill>
                  <a:schemeClr val="tx1"/>
                </a:solidFill>
              </a:rPr>
              <a:t>, employ it in </a:t>
            </a:r>
            <a:r>
              <a:rPr lang="en-US" sz="3400" b="1" u="sng" dirty="0">
                <a:solidFill>
                  <a:srgbClr val="002060"/>
                </a:solidFill>
              </a:rPr>
              <a:t>serving one another </a:t>
            </a:r>
            <a:r>
              <a:rPr lang="en-US" sz="3400" dirty="0">
                <a:solidFill>
                  <a:schemeClr val="tx1"/>
                </a:solidFill>
              </a:rPr>
              <a:t>as good stewards of the manifold grace of God. </a:t>
            </a:r>
          </a:p>
        </p:txBody>
      </p:sp>
      <p:sp>
        <p:nvSpPr>
          <p:cNvPr id="6" name="Rectangle 5"/>
          <p:cNvSpPr/>
          <p:nvPr/>
        </p:nvSpPr>
        <p:spPr>
          <a:xfrm>
            <a:off x="5562600" y="0"/>
            <a:ext cx="868680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i="1" dirty="0"/>
              <a:t>Full Stretch</a:t>
            </a:r>
          </a:p>
        </p:txBody>
      </p:sp>
      <p:sp>
        <p:nvSpPr>
          <p:cNvPr id="13" name="Rounded Rectangle 12"/>
          <p:cNvSpPr/>
          <p:nvPr/>
        </p:nvSpPr>
        <p:spPr>
          <a:xfrm>
            <a:off x="171448" y="914399"/>
            <a:ext cx="5848352" cy="1447801"/>
          </a:xfrm>
          <a:prstGeom prst="roundRect">
            <a:avLst/>
          </a:prstGeom>
          <a:solidFill>
            <a:srgbClr val="006C3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600" b="1" dirty="0"/>
              <a:t>Love one another with </a:t>
            </a:r>
            <a:r>
              <a:rPr lang="en-US" sz="4600" b="1" i="1" dirty="0"/>
              <a:t>everything you have</a:t>
            </a:r>
            <a:endParaRPr lang="en-US" sz="4600" b="1" i="1" u="sng" dirty="0"/>
          </a:p>
        </p:txBody>
      </p:sp>
      <p:sp>
        <p:nvSpPr>
          <p:cNvPr id="14" name="Rounded Rectangle 13"/>
          <p:cNvSpPr/>
          <p:nvPr/>
        </p:nvSpPr>
        <p:spPr>
          <a:xfrm>
            <a:off x="2247901" y="2305489"/>
            <a:ext cx="4800600" cy="723021"/>
          </a:xfrm>
          <a:prstGeom prst="roundRect">
            <a:avLst/>
          </a:prstGeom>
          <a:solidFill>
            <a:srgbClr val="006C3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600" b="1" dirty="0"/>
              <a:t>Your spiritual gifts </a:t>
            </a:r>
            <a:endParaRPr lang="en-US" sz="4600" b="1" u="sng" dirty="0"/>
          </a:p>
        </p:txBody>
      </p:sp>
      <p:sp>
        <p:nvSpPr>
          <p:cNvPr id="15" name="Rectangular Callout 14"/>
          <p:cNvSpPr/>
          <p:nvPr/>
        </p:nvSpPr>
        <p:spPr>
          <a:xfrm>
            <a:off x="7044490" y="4326549"/>
            <a:ext cx="5029200" cy="778851"/>
          </a:xfrm>
          <a:prstGeom prst="wedgeRectCallout">
            <a:avLst>
              <a:gd name="adj1" fmla="val -21933"/>
              <a:gd name="adj2" fmla="val 131802"/>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i="1" dirty="0">
                <a:solidFill>
                  <a:schemeClr val="tx1"/>
                </a:solidFill>
              </a:rPr>
              <a:t> </a:t>
            </a:r>
            <a:r>
              <a:rPr lang="en-US" sz="4000" b="1" i="1" dirty="0" err="1">
                <a:solidFill>
                  <a:schemeClr val="tx1"/>
                </a:solidFill>
              </a:rPr>
              <a:t>diakoneo</a:t>
            </a:r>
            <a:r>
              <a:rPr lang="en-US" sz="4000" b="1" i="1" dirty="0">
                <a:solidFill>
                  <a:schemeClr val="tx1"/>
                </a:solidFill>
              </a:rPr>
              <a:t> = </a:t>
            </a:r>
            <a:r>
              <a:rPr lang="en-US" sz="4000" b="1" dirty="0">
                <a:solidFill>
                  <a:schemeClr val="tx1"/>
                </a:solidFill>
              </a:rPr>
              <a:t>“minister”</a:t>
            </a:r>
            <a:endParaRPr lang="en-US" sz="4000" dirty="0">
              <a:solidFill>
                <a:schemeClr val="tx1"/>
              </a:solidFill>
            </a:endParaRPr>
          </a:p>
        </p:txBody>
      </p:sp>
      <p:sp>
        <p:nvSpPr>
          <p:cNvPr id="16" name="Rounded Rectangle 15"/>
          <p:cNvSpPr/>
          <p:nvPr/>
        </p:nvSpPr>
        <p:spPr>
          <a:xfrm>
            <a:off x="144379" y="3237620"/>
            <a:ext cx="6967286" cy="950830"/>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000" b="1" dirty="0"/>
              <a:t>You play a vital and unique role</a:t>
            </a:r>
            <a:endParaRPr lang="en-US" sz="4000" b="1" u="sng" dirty="0"/>
          </a:p>
        </p:txBody>
      </p:sp>
    </p:spTree>
    <p:extLst>
      <p:ext uri="{BB962C8B-B14F-4D97-AF65-F5344CB8AC3E}">
        <p14:creationId xmlns:p14="http://schemas.microsoft.com/office/powerpoint/2010/main" val="2954998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52400" y="0"/>
            <a:ext cx="54102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dirty="0"/>
              <a:t>Love One Another</a:t>
            </a:r>
            <a:endParaRPr lang="en-US" sz="5400" b="1" i="1" dirty="0"/>
          </a:p>
        </p:txBody>
      </p:sp>
      <p:sp>
        <p:nvSpPr>
          <p:cNvPr id="7" name="Rectangle 6"/>
          <p:cNvSpPr/>
          <p:nvPr/>
        </p:nvSpPr>
        <p:spPr>
          <a:xfrm>
            <a:off x="0" y="5181600"/>
            <a:ext cx="12192000" cy="1676400"/>
          </a:xfrm>
          <a:prstGeom prst="rect">
            <a:avLst/>
          </a:prstGeom>
          <a:solidFill>
            <a:schemeClr val="accent6">
              <a:lumMod val="40000"/>
              <a:lumOff val="60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400" b="1" baseline="30000" dirty="0">
                <a:solidFill>
                  <a:schemeClr val="tx1"/>
                </a:solidFill>
              </a:rPr>
              <a:t>1 Peter 4:11 </a:t>
            </a:r>
            <a:r>
              <a:rPr lang="en-US" sz="3400" dirty="0">
                <a:solidFill>
                  <a:schemeClr val="tx1"/>
                </a:solidFill>
              </a:rPr>
              <a:t>Whoever speaks, is to do so as one who is speaking the utterances of God; whoever serves is to do so as one who is serving by the strength which God supplies;</a:t>
            </a:r>
          </a:p>
        </p:txBody>
      </p:sp>
      <p:sp>
        <p:nvSpPr>
          <p:cNvPr id="6" name="Rectangle 5"/>
          <p:cNvSpPr/>
          <p:nvPr/>
        </p:nvSpPr>
        <p:spPr>
          <a:xfrm>
            <a:off x="5562600" y="0"/>
            <a:ext cx="868680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i="1" dirty="0"/>
              <a:t>Full Stretch</a:t>
            </a:r>
          </a:p>
        </p:txBody>
      </p:sp>
      <p:sp>
        <p:nvSpPr>
          <p:cNvPr id="11" name="Rounded Rectangle 10"/>
          <p:cNvSpPr/>
          <p:nvPr/>
        </p:nvSpPr>
        <p:spPr>
          <a:xfrm>
            <a:off x="171448" y="914399"/>
            <a:ext cx="5848352" cy="1447801"/>
          </a:xfrm>
          <a:prstGeom prst="roundRect">
            <a:avLst/>
          </a:prstGeom>
          <a:solidFill>
            <a:srgbClr val="006C3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600" b="1" dirty="0"/>
              <a:t>Love one another with </a:t>
            </a:r>
            <a:r>
              <a:rPr lang="en-US" sz="4600" b="1" i="1" dirty="0"/>
              <a:t>everything you have</a:t>
            </a:r>
            <a:endParaRPr lang="en-US" sz="4600" b="1" i="1" u="sng" dirty="0"/>
          </a:p>
        </p:txBody>
      </p:sp>
      <p:sp>
        <p:nvSpPr>
          <p:cNvPr id="12" name="Rounded Rectangle 11"/>
          <p:cNvSpPr/>
          <p:nvPr/>
        </p:nvSpPr>
        <p:spPr>
          <a:xfrm>
            <a:off x="2247901" y="2305489"/>
            <a:ext cx="4800600" cy="723021"/>
          </a:xfrm>
          <a:prstGeom prst="roundRect">
            <a:avLst/>
          </a:prstGeom>
          <a:solidFill>
            <a:srgbClr val="006C3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600" b="1" dirty="0"/>
              <a:t>Your spiritual gifts </a:t>
            </a:r>
            <a:endParaRPr lang="en-US" sz="4600" b="1" u="sng" dirty="0"/>
          </a:p>
        </p:txBody>
      </p:sp>
    </p:spTree>
    <p:extLst>
      <p:ext uri="{BB962C8B-B14F-4D97-AF65-F5344CB8AC3E}">
        <p14:creationId xmlns:p14="http://schemas.microsoft.com/office/powerpoint/2010/main" val="308271326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52400" y="0"/>
            <a:ext cx="54102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dirty="0"/>
              <a:t>Love One Another</a:t>
            </a:r>
            <a:endParaRPr lang="en-US" sz="5400" b="1" i="1" dirty="0"/>
          </a:p>
        </p:txBody>
      </p:sp>
      <p:sp>
        <p:nvSpPr>
          <p:cNvPr id="7" name="Rectangle 6"/>
          <p:cNvSpPr/>
          <p:nvPr/>
        </p:nvSpPr>
        <p:spPr>
          <a:xfrm>
            <a:off x="0" y="5181600"/>
            <a:ext cx="12192000" cy="1676400"/>
          </a:xfrm>
          <a:prstGeom prst="rect">
            <a:avLst/>
          </a:prstGeom>
          <a:solidFill>
            <a:schemeClr val="accent6">
              <a:lumMod val="40000"/>
              <a:lumOff val="60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400" b="1" baseline="30000" dirty="0">
                <a:solidFill>
                  <a:schemeClr val="tx1"/>
                </a:solidFill>
              </a:rPr>
              <a:t>1 Peter 4:11 </a:t>
            </a:r>
            <a:r>
              <a:rPr lang="en-US" sz="3400" b="1" u="sng" dirty="0">
                <a:solidFill>
                  <a:srgbClr val="002060"/>
                </a:solidFill>
              </a:rPr>
              <a:t>Whoever speaks</a:t>
            </a:r>
            <a:r>
              <a:rPr lang="en-US" sz="3400" dirty="0">
                <a:solidFill>
                  <a:schemeClr val="tx1"/>
                </a:solidFill>
              </a:rPr>
              <a:t>, is to do so as one who is speaking the utterances of God; </a:t>
            </a:r>
            <a:r>
              <a:rPr lang="en-US" sz="3400" b="1" u="sng" dirty="0">
                <a:solidFill>
                  <a:srgbClr val="002060"/>
                </a:solidFill>
              </a:rPr>
              <a:t>whoever serves</a:t>
            </a:r>
            <a:r>
              <a:rPr lang="en-US" sz="3400" dirty="0">
                <a:solidFill>
                  <a:schemeClr val="tx1"/>
                </a:solidFill>
              </a:rPr>
              <a:t> is to do so as one who is serving by the strength which God supplies;</a:t>
            </a:r>
          </a:p>
        </p:txBody>
      </p:sp>
      <p:sp>
        <p:nvSpPr>
          <p:cNvPr id="6" name="Rectangle 5"/>
          <p:cNvSpPr/>
          <p:nvPr/>
        </p:nvSpPr>
        <p:spPr>
          <a:xfrm>
            <a:off x="5562600" y="0"/>
            <a:ext cx="868680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i="1" dirty="0"/>
              <a:t>Full Stretch</a:t>
            </a:r>
          </a:p>
        </p:txBody>
      </p:sp>
      <p:sp>
        <p:nvSpPr>
          <p:cNvPr id="11" name="Rounded Rectangle 10"/>
          <p:cNvSpPr/>
          <p:nvPr/>
        </p:nvSpPr>
        <p:spPr>
          <a:xfrm>
            <a:off x="171448" y="914399"/>
            <a:ext cx="5848352" cy="1447801"/>
          </a:xfrm>
          <a:prstGeom prst="roundRect">
            <a:avLst/>
          </a:prstGeom>
          <a:solidFill>
            <a:srgbClr val="006C3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600" b="1" dirty="0"/>
              <a:t>Love one another with </a:t>
            </a:r>
            <a:r>
              <a:rPr lang="en-US" sz="4600" b="1" i="1" dirty="0"/>
              <a:t>everything you have</a:t>
            </a:r>
            <a:endParaRPr lang="en-US" sz="4600" b="1" i="1" u="sng" dirty="0"/>
          </a:p>
        </p:txBody>
      </p:sp>
      <p:sp>
        <p:nvSpPr>
          <p:cNvPr id="12" name="Rounded Rectangle 11"/>
          <p:cNvSpPr/>
          <p:nvPr/>
        </p:nvSpPr>
        <p:spPr>
          <a:xfrm>
            <a:off x="2247901" y="2305489"/>
            <a:ext cx="4800600" cy="723021"/>
          </a:xfrm>
          <a:prstGeom prst="roundRect">
            <a:avLst/>
          </a:prstGeom>
          <a:solidFill>
            <a:srgbClr val="006C3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600" b="1" dirty="0"/>
              <a:t>Your spiritual gifts </a:t>
            </a:r>
            <a:endParaRPr lang="en-US" sz="4600" b="1" u="sng" dirty="0"/>
          </a:p>
        </p:txBody>
      </p:sp>
    </p:spTree>
    <p:extLst>
      <p:ext uri="{BB962C8B-B14F-4D97-AF65-F5344CB8AC3E}">
        <p14:creationId xmlns:p14="http://schemas.microsoft.com/office/powerpoint/2010/main" val="29835844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52400" y="0"/>
            <a:ext cx="54102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dirty="0"/>
              <a:t>Love One Another</a:t>
            </a:r>
            <a:endParaRPr lang="en-US" sz="5400" b="1" i="1" dirty="0"/>
          </a:p>
        </p:txBody>
      </p:sp>
      <p:sp>
        <p:nvSpPr>
          <p:cNvPr id="7" name="Rectangle 6"/>
          <p:cNvSpPr/>
          <p:nvPr/>
        </p:nvSpPr>
        <p:spPr>
          <a:xfrm>
            <a:off x="0" y="5181600"/>
            <a:ext cx="12192000" cy="1676400"/>
          </a:xfrm>
          <a:prstGeom prst="rect">
            <a:avLst/>
          </a:prstGeom>
          <a:solidFill>
            <a:schemeClr val="accent6">
              <a:lumMod val="40000"/>
              <a:lumOff val="60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400" b="1" baseline="30000" dirty="0">
                <a:solidFill>
                  <a:schemeClr val="tx1"/>
                </a:solidFill>
              </a:rPr>
              <a:t>1 Peter 4:11 </a:t>
            </a:r>
            <a:r>
              <a:rPr lang="en-US" sz="3400" b="1" u="sng" dirty="0">
                <a:solidFill>
                  <a:srgbClr val="002060"/>
                </a:solidFill>
              </a:rPr>
              <a:t>Whoever speaks</a:t>
            </a:r>
            <a:r>
              <a:rPr lang="en-US" sz="3400" dirty="0">
                <a:solidFill>
                  <a:schemeClr val="tx1"/>
                </a:solidFill>
              </a:rPr>
              <a:t>, is to do so as one who is speaking the utterances of God; whoever serves is to do so as one who is serving by the strength which God supplies;</a:t>
            </a:r>
          </a:p>
        </p:txBody>
      </p:sp>
      <p:sp>
        <p:nvSpPr>
          <p:cNvPr id="6" name="Rectangle 5"/>
          <p:cNvSpPr/>
          <p:nvPr/>
        </p:nvSpPr>
        <p:spPr>
          <a:xfrm>
            <a:off x="5562600" y="0"/>
            <a:ext cx="868680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i="1" dirty="0"/>
              <a:t>Full Stretch</a:t>
            </a:r>
          </a:p>
        </p:txBody>
      </p:sp>
      <p:sp>
        <p:nvSpPr>
          <p:cNvPr id="12" name="Rounded Rectangle 11"/>
          <p:cNvSpPr/>
          <p:nvPr/>
        </p:nvSpPr>
        <p:spPr>
          <a:xfrm>
            <a:off x="1258491" y="3602648"/>
            <a:ext cx="9522617" cy="816951"/>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000" b="1" i="1" dirty="0"/>
              <a:t>Truth</a:t>
            </a:r>
            <a:r>
              <a:rPr lang="en-US" sz="4000" b="1" dirty="0"/>
              <a:t> is a big need in the pressure cooker</a:t>
            </a:r>
            <a:endParaRPr lang="en-US" sz="4000" b="1" u="sng" dirty="0"/>
          </a:p>
        </p:txBody>
      </p:sp>
      <p:sp>
        <p:nvSpPr>
          <p:cNvPr id="13" name="Rounded Rectangle 12"/>
          <p:cNvSpPr/>
          <p:nvPr/>
        </p:nvSpPr>
        <p:spPr>
          <a:xfrm>
            <a:off x="171448" y="914399"/>
            <a:ext cx="5848352" cy="1447801"/>
          </a:xfrm>
          <a:prstGeom prst="roundRect">
            <a:avLst/>
          </a:prstGeom>
          <a:solidFill>
            <a:srgbClr val="006C3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600" b="1" dirty="0"/>
              <a:t>Love one another with </a:t>
            </a:r>
            <a:r>
              <a:rPr lang="en-US" sz="4600" b="1" i="1" dirty="0"/>
              <a:t>everything you have</a:t>
            </a:r>
            <a:endParaRPr lang="en-US" sz="4600" b="1" i="1" u="sng" dirty="0"/>
          </a:p>
        </p:txBody>
      </p:sp>
      <p:sp>
        <p:nvSpPr>
          <p:cNvPr id="14" name="Rounded Rectangle 13"/>
          <p:cNvSpPr/>
          <p:nvPr/>
        </p:nvSpPr>
        <p:spPr>
          <a:xfrm>
            <a:off x="2247901" y="2305489"/>
            <a:ext cx="4800600" cy="723021"/>
          </a:xfrm>
          <a:prstGeom prst="roundRect">
            <a:avLst/>
          </a:prstGeom>
          <a:solidFill>
            <a:srgbClr val="006C3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600" b="1" dirty="0"/>
              <a:t>Your spiritual gifts </a:t>
            </a:r>
            <a:endParaRPr lang="en-US" sz="4600" b="1" u="sng" dirty="0"/>
          </a:p>
        </p:txBody>
      </p:sp>
    </p:spTree>
    <p:extLst>
      <p:ext uri="{BB962C8B-B14F-4D97-AF65-F5344CB8AC3E}">
        <p14:creationId xmlns:p14="http://schemas.microsoft.com/office/powerpoint/2010/main" val="2586529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52400" y="0"/>
            <a:ext cx="54102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dirty="0"/>
              <a:t>Love One Another</a:t>
            </a:r>
            <a:endParaRPr lang="en-US" sz="5400" b="1" i="1" dirty="0"/>
          </a:p>
        </p:txBody>
      </p:sp>
      <p:sp>
        <p:nvSpPr>
          <p:cNvPr id="7" name="Rectangle 6"/>
          <p:cNvSpPr/>
          <p:nvPr/>
        </p:nvSpPr>
        <p:spPr>
          <a:xfrm>
            <a:off x="0" y="5181600"/>
            <a:ext cx="12192000" cy="1676400"/>
          </a:xfrm>
          <a:prstGeom prst="rect">
            <a:avLst/>
          </a:prstGeom>
          <a:solidFill>
            <a:schemeClr val="accent6">
              <a:lumMod val="40000"/>
              <a:lumOff val="60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400" b="1" baseline="30000" dirty="0">
                <a:solidFill>
                  <a:schemeClr val="tx1"/>
                </a:solidFill>
              </a:rPr>
              <a:t>1 Peter 4:11 </a:t>
            </a:r>
            <a:r>
              <a:rPr lang="en-US" sz="3400" b="1" u="sng" dirty="0">
                <a:solidFill>
                  <a:srgbClr val="002060"/>
                </a:solidFill>
              </a:rPr>
              <a:t>Whoever speaks</a:t>
            </a:r>
            <a:r>
              <a:rPr lang="en-US" sz="3400" dirty="0">
                <a:solidFill>
                  <a:schemeClr val="tx1"/>
                </a:solidFill>
              </a:rPr>
              <a:t>, </a:t>
            </a:r>
            <a:r>
              <a:rPr lang="en-US" sz="3400" b="1" u="sng" dirty="0">
                <a:solidFill>
                  <a:srgbClr val="002060"/>
                </a:solidFill>
              </a:rPr>
              <a:t>is to do so as one who is speaking the utterances of God</a:t>
            </a:r>
            <a:r>
              <a:rPr lang="en-US" sz="3400" dirty="0">
                <a:solidFill>
                  <a:schemeClr val="tx1"/>
                </a:solidFill>
              </a:rPr>
              <a:t>; whoever serves is to do so as one who is serving by the strength which God supplies;</a:t>
            </a:r>
          </a:p>
        </p:txBody>
      </p:sp>
      <p:sp>
        <p:nvSpPr>
          <p:cNvPr id="6" name="Rectangle 5"/>
          <p:cNvSpPr/>
          <p:nvPr/>
        </p:nvSpPr>
        <p:spPr>
          <a:xfrm>
            <a:off x="5562600" y="0"/>
            <a:ext cx="868680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i="1" dirty="0"/>
              <a:t>Full Stretch</a:t>
            </a:r>
          </a:p>
        </p:txBody>
      </p:sp>
      <p:sp>
        <p:nvSpPr>
          <p:cNvPr id="13" name="Rounded Rectangle 12"/>
          <p:cNvSpPr/>
          <p:nvPr/>
        </p:nvSpPr>
        <p:spPr>
          <a:xfrm>
            <a:off x="171448" y="914399"/>
            <a:ext cx="5848352" cy="1447801"/>
          </a:xfrm>
          <a:prstGeom prst="roundRect">
            <a:avLst/>
          </a:prstGeom>
          <a:solidFill>
            <a:srgbClr val="006C3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600" b="1" dirty="0"/>
              <a:t>Love one another with </a:t>
            </a:r>
            <a:r>
              <a:rPr lang="en-US" sz="4600" b="1" i="1" dirty="0"/>
              <a:t>everything you have</a:t>
            </a:r>
            <a:endParaRPr lang="en-US" sz="4600" b="1" i="1" u="sng" dirty="0"/>
          </a:p>
        </p:txBody>
      </p:sp>
      <p:sp>
        <p:nvSpPr>
          <p:cNvPr id="14" name="Rounded Rectangle 13"/>
          <p:cNvSpPr/>
          <p:nvPr/>
        </p:nvSpPr>
        <p:spPr>
          <a:xfrm>
            <a:off x="2247901" y="2305489"/>
            <a:ext cx="4800600" cy="723021"/>
          </a:xfrm>
          <a:prstGeom prst="roundRect">
            <a:avLst/>
          </a:prstGeom>
          <a:solidFill>
            <a:srgbClr val="006C3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600" b="1" dirty="0"/>
              <a:t>Your spiritual gifts </a:t>
            </a:r>
            <a:endParaRPr lang="en-US" sz="4600" b="1" u="sng" dirty="0"/>
          </a:p>
        </p:txBody>
      </p:sp>
      <p:sp>
        <p:nvSpPr>
          <p:cNvPr id="9" name="Rounded Rectangle 8"/>
          <p:cNvSpPr/>
          <p:nvPr/>
        </p:nvSpPr>
        <p:spPr>
          <a:xfrm>
            <a:off x="1258491" y="3602648"/>
            <a:ext cx="9522617" cy="816951"/>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000" b="1" i="1" dirty="0"/>
              <a:t>Truth</a:t>
            </a:r>
            <a:r>
              <a:rPr lang="en-US" sz="4000" b="1" dirty="0"/>
              <a:t> is a big need in the pressure cooker</a:t>
            </a:r>
            <a:endParaRPr lang="en-US" sz="4000" b="1" u="sng" dirty="0"/>
          </a:p>
        </p:txBody>
      </p:sp>
    </p:spTree>
    <p:extLst>
      <p:ext uri="{BB962C8B-B14F-4D97-AF65-F5344CB8AC3E}">
        <p14:creationId xmlns:p14="http://schemas.microsoft.com/office/powerpoint/2010/main" val="302531998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52400" y="0"/>
            <a:ext cx="54102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dirty="0"/>
              <a:t>Love One Another</a:t>
            </a:r>
            <a:endParaRPr lang="en-US" sz="5400" b="1" i="1" dirty="0"/>
          </a:p>
        </p:txBody>
      </p:sp>
      <p:sp>
        <p:nvSpPr>
          <p:cNvPr id="7" name="Rectangle 6"/>
          <p:cNvSpPr/>
          <p:nvPr/>
        </p:nvSpPr>
        <p:spPr>
          <a:xfrm>
            <a:off x="0" y="5181600"/>
            <a:ext cx="12192000" cy="1676400"/>
          </a:xfrm>
          <a:prstGeom prst="rect">
            <a:avLst/>
          </a:prstGeom>
          <a:solidFill>
            <a:schemeClr val="accent6">
              <a:lumMod val="40000"/>
              <a:lumOff val="60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400" b="1" baseline="30000" dirty="0">
                <a:solidFill>
                  <a:schemeClr val="tx1"/>
                </a:solidFill>
              </a:rPr>
              <a:t>1 Peter 4:11 </a:t>
            </a:r>
            <a:r>
              <a:rPr lang="en-US" sz="3400" b="1" u="sng" dirty="0">
                <a:solidFill>
                  <a:srgbClr val="002060"/>
                </a:solidFill>
              </a:rPr>
              <a:t>Whoever speaks</a:t>
            </a:r>
            <a:r>
              <a:rPr lang="en-US" sz="3400" dirty="0">
                <a:solidFill>
                  <a:schemeClr val="tx1"/>
                </a:solidFill>
              </a:rPr>
              <a:t>, </a:t>
            </a:r>
            <a:r>
              <a:rPr lang="en-US" sz="3400" b="1" u="sng" dirty="0">
                <a:solidFill>
                  <a:srgbClr val="002060"/>
                </a:solidFill>
              </a:rPr>
              <a:t>is to do so as one who is speaking the utterances of God</a:t>
            </a:r>
            <a:r>
              <a:rPr lang="en-US" sz="3400" dirty="0">
                <a:solidFill>
                  <a:schemeClr val="tx1"/>
                </a:solidFill>
              </a:rPr>
              <a:t>; whoever serves is to do so as one who is serving by the strength which God supplies;</a:t>
            </a:r>
          </a:p>
        </p:txBody>
      </p:sp>
      <p:sp>
        <p:nvSpPr>
          <p:cNvPr id="6" name="Rectangle 5"/>
          <p:cNvSpPr/>
          <p:nvPr/>
        </p:nvSpPr>
        <p:spPr>
          <a:xfrm>
            <a:off x="5562600" y="0"/>
            <a:ext cx="868680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i="1" dirty="0"/>
              <a:t>Full Stretch</a:t>
            </a:r>
          </a:p>
        </p:txBody>
      </p:sp>
      <p:sp>
        <p:nvSpPr>
          <p:cNvPr id="13" name="Rounded Rectangle 12"/>
          <p:cNvSpPr/>
          <p:nvPr/>
        </p:nvSpPr>
        <p:spPr>
          <a:xfrm>
            <a:off x="171448" y="914399"/>
            <a:ext cx="5848352" cy="1447801"/>
          </a:xfrm>
          <a:prstGeom prst="roundRect">
            <a:avLst/>
          </a:prstGeom>
          <a:solidFill>
            <a:srgbClr val="006C3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600" b="1" dirty="0"/>
              <a:t>Love one another with </a:t>
            </a:r>
            <a:r>
              <a:rPr lang="en-US" sz="4600" b="1" i="1" dirty="0"/>
              <a:t>everything you have</a:t>
            </a:r>
            <a:endParaRPr lang="en-US" sz="4600" b="1" i="1" u="sng" dirty="0"/>
          </a:p>
        </p:txBody>
      </p:sp>
      <p:sp>
        <p:nvSpPr>
          <p:cNvPr id="14" name="Rounded Rectangle 13"/>
          <p:cNvSpPr/>
          <p:nvPr/>
        </p:nvSpPr>
        <p:spPr>
          <a:xfrm>
            <a:off x="2247901" y="2305489"/>
            <a:ext cx="4800600" cy="723021"/>
          </a:xfrm>
          <a:prstGeom prst="roundRect">
            <a:avLst/>
          </a:prstGeom>
          <a:solidFill>
            <a:srgbClr val="006C3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600" b="1" dirty="0"/>
              <a:t>Your spiritual gifts </a:t>
            </a:r>
            <a:endParaRPr lang="en-US" sz="4600" b="1" u="sng" dirty="0"/>
          </a:p>
        </p:txBody>
      </p:sp>
      <p:sp>
        <p:nvSpPr>
          <p:cNvPr id="11" name="Rounded Rectangle 10"/>
          <p:cNvSpPr/>
          <p:nvPr/>
        </p:nvSpPr>
        <p:spPr>
          <a:xfrm>
            <a:off x="1676399" y="3419255"/>
            <a:ext cx="8839200" cy="1371600"/>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000" b="1" dirty="0"/>
              <a:t>If you’re gifted in speech, go for it! </a:t>
            </a:r>
          </a:p>
          <a:p>
            <a:pPr algn="ctr"/>
            <a:r>
              <a:rPr lang="en-US" sz="4000" b="1" dirty="0"/>
              <a:t>But do it with the right attitude</a:t>
            </a:r>
            <a:endParaRPr lang="en-US" sz="4000" b="1" u="sng" dirty="0"/>
          </a:p>
        </p:txBody>
      </p:sp>
    </p:spTree>
    <p:extLst>
      <p:ext uri="{BB962C8B-B14F-4D97-AF65-F5344CB8AC3E}">
        <p14:creationId xmlns:p14="http://schemas.microsoft.com/office/powerpoint/2010/main" val="2896418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52400" y="0"/>
            <a:ext cx="54102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dirty="0"/>
              <a:t>Love One Another</a:t>
            </a:r>
            <a:endParaRPr lang="en-US" sz="5400" b="1" i="1" dirty="0"/>
          </a:p>
        </p:txBody>
      </p:sp>
      <p:sp>
        <p:nvSpPr>
          <p:cNvPr id="7" name="Rectangle 6"/>
          <p:cNvSpPr/>
          <p:nvPr/>
        </p:nvSpPr>
        <p:spPr>
          <a:xfrm>
            <a:off x="0" y="5181600"/>
            <a:ext cx="12192000" cy="1676400"/>
          </a:xfrm>
          <a:prstGeom prst="rect">
            <a:avLst/>
          </a:prstGeom>
          <a:solidFill>
            <a:schemeClr val="accent6">
              <a:lumMod val="40000"/>
              <a:lumOff val="60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400" b="1" baseline="30000" dirty="0">
                <a:solidFill>
                  <a:schemeClr val="tx1"/>
                </a:solidFill>
              </a:rPr>
              <a:t>1 Peter 4:11 </a:t>
            </a:r>
            <a:r>
              <a:rPr lang="en-US" sz="3400" dirty="0">
                <a:solidFill>
                  <a:schemeClr val="tx1"/>
                </a:solidFill>
              </a:rPr>
              <a:t>Whoever speaks, is to do so as one who is speaking the utterances of God; </a:t>
            </a:r>
            <a:r>
              <a:rPr lang="en-US" sz="3400" b="1" u="sng" dirty="0">
                <a:solidFill>
                  <a:srgbClr val="002060"/>
                </a:solidFill>
              </a:rPr>
              <a:t>whoever serves</a:t>
            </a:r>
            <a:r>
              <a:rPr lang="en-US" sz="3400" dirty="0">
                <a:solidFill>
                  <a:schemeClr val="tx1"/>
                </a:solidFill>
              </a:rPr>
              <a:t> is to do so as one who is serving by the strength which God supplies;</a:t>
            </a:r>
          </a:p>
        </p:txBody>
      </p:sp>
      <p:sp>
        <p:nvSpPr>
          <p:cNvPr id="6" name="Rectangle 5"/>
          <p:cNvSpPr/>
          <p:nvPr/>
        </p:nvSpPr>
        <p:spPr>
          <a:xfrm>
            <a:off x="5562600" y="0"/>
            <a:ext cx="868680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i="1" dirty="0"/>
              <a:t>Full Stretch</a:t>
            </a:r>
          </a:p>
        </p:txBody>
      </p:sp>
      <p:sp>
        <p:nvSpPr>
          <p:cNvPr id="12" name="Rounded Rectangle 11"/>
          <p:cNvSpPr/>
          <p:nvPr/>
        </p:nvSpPr>
        <p:spPr>
          <a:xfrm>
            <a:off x="171448" y="914399"/>
            <a:ext cx="5848352" cy="1447801"/>
          </a:xfrm>
          <a:prstGeom prst="roundRect">
            <a:avLst/>
          </a:prstGeom>
          <a:solidFill>
            <a:srgbClr val="006C3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600" b="1" dirty="0"/>
              <a:t>Love one another with </a:t>
            </a:r>
            <a:r>
              <a:rPr lang="en-US" sz="4600" b="1" i="1" dirty="0"/>
              <a:t>everything you have</a:t>
            </a:r>
            <a:endParaRPr lang="en-US" sz="4600" b="1" i="1" u="sng" dirty="0"/>
          </a:p>
        </p:txBody>
      </p:sp>
      <p:sp>
        <p:nvSpPr>
          <p:cNvPr id="13" name="Rounded Rectangle 12"/>
          <p:cNvSpPr/>
          <p:nvPr/>
        </p:nvSpPr>
        <p:spPr>
          <a:xfrm>
            <a:off x="2247901" y="2305489"/>
            <a:ext cx="4800600" cy="723021"/>
          </a:xfrm>
          <a:prstGeom prst="roundRect">
            <a:avLst/>
          </a:prstGeom>
          <a:solidFill>
            <a:srgbClr val="006C3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600" b="1" dirty="0"/>
              <a:t>Your spiritual gifts </a:t>
            </a:r>
            <a:endParaRPr lang="en-US" sz="4600" b="1" u="sng" dirty="0"/>
          </a:p>
        </p:txBody>
      </p:sp>
    </p:spTree>
    <p:extLst>
      <p:ext uri="{BB962C8B-B14F-4D97-AF65-F5344CB8AC3E}">
        <p14:creationId xmlns:p14="http://schemas.microsoft.com/office/powerpoint/2010/main" val="6957185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Image result for fire horizon"/>
          <p:cNvPicPr>
            <a:picLocks noChangeAspect="1" noChangeArrowheads="1"/>
          </p:cNvPicPr>
          <p:nvPr/>
        </p:nvPicPr>
        <p:blipFill rotWithShape="1">
          <a:blip r:embed="rId2">
            <a:extLst>
              <a:ext uri="{28A0092B-C50C-407E-A947-70E740481C1C}">
                <a14:useLocalDpi xmlns:a14="http://schemas.microsoft.com/office/drawing/2010/main" val="0"/>
              </a:ext>
            </a:extLst>
          </a:blip>
          <a:srcRect/>
          <a:stretch/>
        </p:blipFill>
        <p:spPr bwMode="auto">
          <a:xfrm>
            <a:off x="0" y="-5687"/>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p:nvPr/>
        </p:nvSpPr>
        <p:spPr>
          <a:xfrm>
            <a:off x="0" y="2063087"/>
            <a:ext cx="12192000" cy="4794913"/>
          </a:xfrm>
          <a:prstGeom prst="rect">
            <a:avLst/>
          </a:prstGeom>
          <a:solidFill>
            <a:schemeClr val="accent6">
              <a:lumMod val="40000"/>
              <a:lumOff val="60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400" b="1" baseline="30000" dirty="0">
                <a:solidFill>
                  <a:schemeClr val="tx1"/>
                </a:solidFill>
              </a:rPr>
              <a:t>1 Peter 4:8 </a:t>
            </a:r>
            <a:r>
              <a:rPr lang="en-US" sz="3400" dirty="0">
                <a:solidFill>
                  <a:schemeClr val="tx1"/>
                </a:solidFill>
              </a:rPr>
              <a:t>Above all, keep fervent in your love for one another, because love covers a multitude of sins. </a:t>
            </a:r>
            <a:r>
              <a:rPr lang="en-US" sz="3400" b="1" baseline="30000" dirty="0">
                <a:solidFill>
                  <a:schemeClr val="tx1"/>
                </a:solidFill>
              </a:rPr>
              <a:t>9 </a:t>
            </a:r>
            <a:r>
              <a:rPr lang="en-US" sz="3400" dirty="0">
                <a:solidFill>
                  <a:schemeClr val="tx1"/>
                </a:solidFill>
              </a:rPr>
              <a:t>Be hospitable to one another without complaint. </a:t>
            </a:r>
            <a:r>
              <a:rPr lang="en-US" sz="3400" b="1" baseline="30000" dirty="0">
                <a:solidFill>
                  <a:schemeClr val="tx1"/>
                </a:solidFill>
              </a:rPr>
              <a:t>10 </a:t>
            </a:r>
            <a:r>
              <a:rPr lang="en-US" sz="3400" dirty="0">
                <a:solidFill>
                  <a:schemeClr val="tx1"/>
                </a:solidFill>
              </a:rPr>
              <a:t>As each one has received a special gift, employ it in serving one another as good stewards of the manifold grace of God. </a:t>
            </a:r>
            <a:r>
              <a:rPr lang="en-US" sz="3400" b="1" baseline="30000" dirty="0">
                <a:solidFill>
                  <a:schemeClr val="tx1"/>
                </a:solidFill>
              </a:rPr>
              <a:t>11 </a:t>
            </a:r>
            <a:r>
              <a:rPr lang="en-US" sz="3400" dirty="0">
                <a:solidFill>
                  <a:schemeClr val="tx1"/>
                </a:solidFill>
              </a:rPr>
              <a:t>Whoever speaks, is to do so as one who is speaking the utterances of God; whoever serves is to do so as one who is serving by the strength which God supplies; so that in all things God may be glorified through Jesus Christ, to whom belongs the glory and dominion forever and ever. Amen.</a:t>
            </a:r>
          </a:p>
        </p:txBody>
      </p:sp>
      <p:sp>
        <p:nvSpPr>
          <p:cNvPr id="8" name="Rectangle 7"/>
          <p:cNvSpPr/>
          <p:nvPr/>
        </p:nvSpPr>
        <p:spPr>
          <a:xfrm>
            <a:off x="152400" y="0"/>
            <a:ext cx="541020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dirty="0"/>
              <a:t>Love One Another</a:t>
            </a:r>
            <a:endParaRPr lang="en-US" sz="5400" b="1" i="1" dirty="0"/>
          </a:p>
        </p:txBody>
      </p:sp>
    </p:spTree>
    <p:extLst>
      <p:ext uri="{BB962C8B-B14F-4D97-AF65-F5344CB8AC3E}">
        <p14:creationId xmlns:p14="http://schemas.microsoft.com/office/powerpoint/2010/main" val="3184103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52400" y="0"/>
            <a:ext cx="54102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dirty="0"/>
              <a:t>Love One Another</a:t>
            </a:r>
            <a:endParaRPr lang="en-US" sz="5400" b="1" i="1" dirty="0"/>
          </a:p>
        </p:txBody>
      </p:sp>
      <p:sp>
        <p:nvSpPr>
          <p:cNvPr id="7" name="Rectangle 6"/>
          <p:cNvSpPr/>
          <p:nvPr/>
        </p:nvSpPr>
        <p:spPr>
          <a:xfrm>
            <a:off x="0" y="5181600"/>
            <a:ext cx="12192000" cy="1676400"/>
          </a:xfrm>
          <a:prstGeom prst="rect">
            <a:avLst/>
          </a:prstGeom>
          <a:solidFill>
            <a:schemeClr val="accent6">
              <a:lumMod val="40000"/>
              <a:lumOff val="60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400" b="1" baseline="30000" dirty="0">
                <a:solidFill>
                  <a:schemeClr val="tx1"/>
                </a:solidFill>
              </a:rPr>
              <a:t>1 Peter 4:11 </a:t>
            </a:r>
            <a:r>
              <a:rPr lang="en-US" sz="3400" dirty="0">
                <a:solidFill>
                  <a:schemeClr val="tx1"/>
                </a:solidFill>
              </a:rPr>
              <a:t>Whoever speaks, is to do so as one who is speaking the utterances of God; </a:t>
            </a:r>
            <a:r>
              <a:rPr lang="en-US" sz="3400" b="1" u="sng" dirty="0">
                <a:solidFill>
                  <a:srgbClr val="002060"/>
                </a:solidFill>
              </a:rPr>
              <a:t>whoever serves</a:t>
            </a:r>
            <a:r>
              <a:rPr lang="en-US" sz="3400" dirty="0">
                <a:solidFill>
                  <a:schemeClr val="tx1"/>
                </a:solidFill>
              </a:rPr>
              <a:t> is to do so </a:t>
            </a:r>
            <a:r>
              <a:rPr lang="en-US" sz="3400" b="1" u="sng" dirty="0">
                <a:solidFill>
                  <a:srgbClr val="002060"/>
                </a:solidFill>
              </a:rPr>
              <a:t>as one who is serving by the strength which God supplies;</a:t>
            </a:r>
          </a:p>
        </p:txBody>
      </p:sp>
      <p:sp>
        <p:nvSpPr>
          <p:cNvPr id="6" name="Rectangle 5"/>
          <p:cNvSpPr/>
          <p:nvPr/>
        </p:nvSpPr>
        <p:spPr>
          <a:xfrm>
            <a:off x="5562600" y="0"/>
            <a:ext cx="868680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i="1" dirty="0"/>
              <a:t>Full Stretch</a:t>
            </a:r>
          </a:p>
        </p:txBody>
      </p:sp>
      <p:sp>
        <p:nvSpPr>
          <p:cNvPr id="13" name="Rounded Rectangle 12"/>
          <p:cNvSpPr/>
          <p:nvPr/>
        </p:nvSpPr>
        <p:spPr>
          <a:xfrm>
            <a:off x="171448" y="914399"/>
            <a:ext cx="5848352" cy="1447801"/>
          </a:xfrm>
          <a:prstGeom prst="roundRect">
            <a:avLst/>
          </a:prstGeom>
          <a:solidFill>
            <a:srgbClr val="006C3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600" b="1" dirty="0"/>
              <a:t>Love one another with </a:t>
            </a:r>
            <a:r>
              <a:rPr lang="en-US" sz="4600" b="1" i="1" dirty="0"/>
              <a:t>everything you have</a:t>
            </a:r>
            <a:endParaRPr lang="en-US" sz="4600" b="1" i="1" u="sng" dirty="0"/>
          </a:p>
        </p:txBody>
      </p:sp>
      <p:sp>
        <p:nvSpPr>
          <p:cNvPr id="14" name="Rounded Rectangle 13"/>
          <p:cNvSpPr/>
          <p:nvPr/>
        </p:nvSpPr>
        <p:spPr>
          <a:xfrm>
            <a:off x="2247901" y="2305489"/>
            <a:ext cx="4800600" cy="723021"/>
          </a:xfrm>
          <a:prstGeom prst="roundRect">
            <a:avLst/>
          </a:prstGeom>
          <a:solidFill>
            <a:srgbClr val="006C3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600" b="1" dirty="0"/>
              <a:t>Your spiritual gifts </a:t>
            </a:r>
            <a:endParaRPr lang="en-US" sz="4600" b="1" u="sng" dirty="0"/>
          </a:p>
        </p:txBody>
      </p:sp>
      <p:sp>
        <p:nvSpPr>
          <p:cNvPr id="11" name="Rounded Rectangle 10"/>
          <p:cNvSpPr/>
          <p:nvPr/>
        </p:nvSpPr>
        <p:spPr>
          <a:xfrm>
            <a:off x="838200" y="3506957"/>
            <a:ext cx="10363200" cy="912642"/>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000" b="1" dirty="0"/>
              <a:t>In the pressure cooker, it’s all hands on deck!</a:t>
            </a:r>
            <a:endParaRPr lang="en-US" sz="4000" b="1" u="sng" dirty="0"/>
          </a:p>
        </p:txBody>
      </p:sp>
    </p:spTree>
    <p:extLst>
      <p:ext uri="{BB962C8B-B14F-4D97-AF65-F5344CB8AC3E}">
        <p14:creationId xmlns:p14="http://schemas.microsoft.com/office/powerpoint/2010/main" val="139373602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52400" y="0"/>
            <a:ext cx="54102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dirty="0"/>
              <a:t>Love One Another</a:t>
            </a:r>
            <a:endParaRPr lang="en-US" sz="5400" b="1" i="1" dirty="0"/>
          </a:p>
        </p:txBody>
      </p:sp>
      <p:sp>
        <p:nvSpPr>
          <p:cNvPr id="7" name="Rectangle 6"/>
          <p:cNvSpPr/>
          <p:nvPr/>
        </p:nvSpPr>
        <p:spPr>
          <a:xfrm>
            <a:off x="0" y="5181600"/>
            <a:ext cx="12192000" cy="1676400"/>
          </a:xfrm>
          <a:prstGeom prst="rect">
            <a:avLst/>
          </a:prstGeom>
          <a:solidFill>
            <a:schemeClr val="accent6">
              <a:lumMod val="40000"/>
              <a:lumOff val="60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400" b="1" baseline="30000" dirty="0">
                <a:solidFill>
                  <a:schemeClr val="tx1"/>
                </a:solidFill>
              </a:rPr>
              <a:t>1 Peter 4:11 </a:t>
            </a:r>
            <a:r>
              <a:rPr lang="en-US" sz="3400" dirty="0">
                <a:solidFill>
                  <a:schemeClr val="tx1"/>
                </a:solidFill>
              </a:rPr>
              <a:t>Whoever speaks, is to do so as one who is speaking the utterances of God; </a:t>
            </a:r>
            <a:r>
              <a:rPr lang="en-US" sz="3400" b="1" u="sng" dirty="0">
                <a:solidFill>
                  <a:srgbClr val="002060"/>
                </a:solidFill>
              </a:rPr>
              <a:t>whoever serves</a:t>
            </a:r>
            <a:r>
              <a:rPr lang="en-US" sz="3400" dirty="0">
                <a:solidFill>
                  <a:schemeClr val="tx1"/>
                </a:solidFill>
              </a:rPr>
              <a:t> is to do so </a:t>
            </a:r>
            <a:r>
              <a:rPr lang="en-US" sz="3400" b="1" u="sng" dirty="0">
                <a:solidFill>
                  <a:srgbClr val="002060"/>
                </a:solidFill>
              </a:rPr>
              <a:t>as one who is serving by the strength which God supplies;</a:t>
            </a:r>
          </a:p>
        </p:txBody>
      </p:sp>
      <p:sp>
        <p:nvSpPr>
          <p:cNvPr id="6" name="Rectangle 5"/>
          <p:cNvSpPr/>
          <p:nvPr/>
        </p:nvSpPr>
        <p:spPr>
          <a:xfrm>
            <a:off x="5562600" y="0"/>
            <a:ext cx="868680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i="1" dirty="0"/>
              <a:t>Full Stretch</a:t>
            </a:r>
          </a:p>
        </p:txBody>
      </p:sp>
      <p:sp>
        <p:nvSpPr>
          <p:cNvPr id="12" name="Rounded Rectangle 11"/>
          <p:cNvSpPr/>
          <p:nvPr/>
        </p:nvSpPr>
        <p:spPr>
          <a:xfrm>
            <a:off x="762000" y="3372290"/>
            <a:ext cx="10894217" cy="1371600"/>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000" b="1" dirty="0"/>
              <a:t>We should be going hard enough in our serving that we need to rely on His strength!</a:t>
            </a:r>
            <a:endParaRPr lang="en-US" sz="4000" b="1" u="sng" dirty="0"/>
          </a:p>
        </p:txBody>
      </p:sp>
      <p:sp>
        <p:nvSpPr>
          <p:cNvPr id="13" name="Rounded Rectangle 12"/>
          <p:cNvSpPr/>
          <p:nvPr/>
        </p:nvSpPr>
        <p:spPr>
          <a:xfrm>
            <a:off x="171448" y="914399"/>
            <a:ext cx="5848352" cy="1447801"/>
          </a:xfrm>
          <a:prstGeom prst="roundRect">
            <a:avLst/>
          </a:prstGeom>
          <a:solidFill>
            <a:srgbClr val="006C3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600" b="1" dirty="0"/>
              <a:t>Love one another with </a:t>
            </a:r>
            <a:r>
              <a:rPr lang="en-US" sz="4600" b="1" i="1" dirty="0"/>
              <a:t>everything you have</a:t>
            </a:r>
            <a:endParaRPr lang="en-US" sz="4600" b="1" i="1" u="sng" dirty="0"/>
          </a:p>
        </p:txBody>
      </p:sp>
      <p:sp>
        <p:nvSpPr>
          <p:cNvPr id="14" name="Rounded Rectangle 13"/>
          <p:cNvSpPr/>
          <p:nvPr/>
        </p:nvSpPr>
        <p:spPr>
          <a:xfrm>
            <a:off x="2247901" y="2305489"/>
            <a:ext cx="4800600" cy="723021"/>
          </a:xfrm>
          <a:prstGeom prst="roundRect">
            <a:avLst/>
          </a:prstGeom>
          <a:solidFill>
            <a:srgbClr val="006C3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600" b="1" dirty="0"/>
              <a:t>Your spiritual gifts </a:t>
            </a:r>
            <a:endParaRPr lang="en-US" sz="4600" b="1" u="sng" dirty="0"/>
          </a:p>
        </p:txBody>
      </p:sp>
    </p:spTree>
    <p:extLst>
      <p:ext uri="{BB962C8B-B14F-4D97-AF65-F5344CB8AC3E}">
        <p14:creationId xmlns:p14="http://schemas.microsoft.com/office/powerpoint/2010/main" val="255152768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52400" y="0"/>
            <a:ext cx="54102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dirty="0"/>
              <a:t>Love One Another</a:t>
            </a:r>
            <a:endParaRPr lang="en-US" sz="5400" b="1" i="1" dirty="0"/>
          </a:p>
        </p:txBody>
      </p:sp>
      <p:sp>
        <p:nvSpPr>
          <p:cNvPr id="6" name="Rectangle 5"/>
          <p:cNvSpPr/>
          <p:nvPr/>
        </p:nvSpPr>
        <p:spPr>
          <a:xfrm>
            <a:off x="5562600" y="0"/>
            <a:ext cx="868680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i="1" dirty="0"/>
              <a:t>Full Stretch</a:t>
            </a:r>
          </a:p>
        </p:txBody>
      </p:sp>
      <p:sp>
        <p:nvSpPr>
          <p:cNvPr id="13" name="Rounded Rectangle 12"/>
          <p:cNvSpPr/>
          <p:nvPr/>
        </p:nvSpPr>
        <p:spPr>
          <a:xfrm>
            <a:off x="171448" y="914399"/>
            <a:ext cx="5848352" cy="1447801"/>
          </a:xfrm>
          <a:prstGeom prst="roundRect">
            <a:avLst/>
          </a:prstGeom>
          <a:solidFill>
            <a:srgbClr val="006C3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600" b="1" dirty="0"/>
              <a:t>Love one another with </a:t>
            </a:r>
            <a:r>
              <a:rPr lang="en-US" sz="4600" b="1" i="1" dirty="0"/>
              <a:t>everything you have</a:t>
            </a:r>
            <a:endParaRPr lang="en-US" sz="4600" b="1" i="1" u="sng" dirty="0"/>
          </a:p>
        </p:txBody>
      </p:sp>
      <p:sp>
        <p:nvSpPr>
          <p:cNvPr id="14" name="Rounded Rectangle 13"/>
          <p:cNvSpPr/>
          <p:nvPr/>
        </p:nvSpPr>
        <p:spPr>
          <a:xfrm>
            <a:off x="2247901" y="2305489"/>
            <a:ext cx="4800600" cy="723021"/>
          </a:xfrm>
          <a:prstGeom prst="roundRect">
            <a:avLst/>
          </a:prstGeom>
          <a:solidFill>
            <a:srgbClr val="006C3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600" b="1" dirty="0"/>
              <a:t>Your spiritual gifts </a:t>
            </a:r>
            <a:endParaRPr lang="en-US" sz="4600" b="1" u="sng" dirty="0"/>
          </a:p>
        </p:txBody>
      </p:sp>
      <p:sp>
        <p:nvSpPr>
          <p:cNvPr id="11" name="Rounded Rectangular Callout 10"/>
          <p:cNvSpPr/>
          <p:nvPr/>
        </p:nvSpPr>
        <p:spPr>
          <a:xfrm>
            <a:off x="7165808" y="970547"/>
            <a:ext cx="4907882" cy="2476500"/>
          </a:xfrm>
          <a:prstGeom prst="wedgeRoundRectCallout">
            <a:avLst>
              <a:gd name="adj1" fmla="val 63561"/>
              <a:gd name="adj2" fmla="val 64215"/>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tx1"/>
                </a:solidFill>
              </a:rPr>
              <a:t>“I’m not as gifted as others… my role doesn’t matter too much”</a:t>
            </a:r>
            <a:endParaRPr lang="en-US" sz="4000" b="1" u="sng" dirty="0">
              <a:solidFill>
                <a:schemeClr val="tx1"/>
              </a:solidFill>
            </a:endParaRPr>
          </a:p>
        </p:txBody>
      </p:sp>
      <p:sp>
        <p:nvSpPr>
          <p:cNvPr id="12" name="Rectangle 11"/>
          <p:cNvSpPr/>
          <p:nvPr/>
        </p:nvSpPr>
        <p:spPr>
          <a:xfrm>
            <a:off x="0" y="5181600"/>
            <a:ext cx="12192000" cy="1676400"/>
          </a:xfrm>
          <a:prstGeom prst="rect">
            <a:avLst/>
          </a:prstGeom>
          <a:solidFill>
            <a:schemeClr val="accent6">
              <a:lumMod val="40000"/>
              <a:lumOff val="60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400" b="1" baseline="30000" dirty="0">
                <a:solidFill>
                  <a:schemeClr val="tx1"/>
                </a:solidFill>
              </a:rPr>
              <a:t>1 Peter 4:11 </a:t>
            </a:r>
            <a:r>
              <a:rPr lang="en-US" sz="3400" dirty="0">
                <a:solidFill>
                  <a:schemeClr val="tx1"/>
                </a:solidFill>
              </a:rPr>
              <a:t>Whoever speaks, is to do so as one who is speaking the utterances of God; </a:t>
            </a:r>
            <a:r>
              <a:rPr lang="en-US" sz="3400" b="1" u="sng" dirty="0">
                <a:solidFill>
                  <a:srgbClr val="002060"/>
                </a:solidFill>
              </a:rPr>
              <a:t>whoever serves</a:t>
            </a:r>
            <a:r>
              <a:rPr lang="en-US" sz="3400" dirty="0">
                <a:solidFill>
                  <a:schemeClr val="tx1"/>
                </a:solidFill>
              </a:rPr>
              <a:t> is to do so </a:t>
            </a:r>
            <a:r>
              <a:rPr lang="en-US" sz="3400" b="1" u="sng" dirty="0">
                <a:solidFill>
                  <a:srgbClr val="002060"/>
                </a:solidFill>
              </a:rPr>
              <a:t>as one who is serving by the strength which God supplies;</a:t>
            </a:r>
          </a:p>
        </p:txBody>
      </p:sp>
    </p:spTree>
    <p:extLst>
      <p:ext uri="{BB962C8B-B14F-4D97-AF65-F5344CB8AC3E}">
        <p14:creationId xmlns:p14="http://schemas.microsoft.com/office/powerpoint/2010/main" val="1942724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right)">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52400" y="0"/>
            <a:ext cx="54102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dirty="0"/>
              <a:t>Love One Another</a:t>
            </a:r>
            <a:endParaRPr lang="en-US" sz="5400" b="1" i="1" dirty="0"/>
          </a:p>
        </p:txBody>
      </p:sp>
      <p:sp>
        <p:nvSpPr>
          <p:cNvPr id="6" name="Rectangle 5"/>
          <p:cNvSpPr/>
          <p:nvPr/>
        </p:nvSpPr>
        <p:spPr>
          <a:xfrm>
            <a:off x="5562600" y="0"/>
            <a:ext cx="868680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i="1" dirty="0"/>
              <a:t>Full Stretch</a:t>
            </a:r>
          </a:p>
        </p:txBody>
      </p:sp>
      <p:sp>
        <p:nvSpPr>
          <p:cNvPr id="13" name="Rounded Rectangle 12"/>
          <p:cNvSpPr/>
          <p:nvPr/>
        </p:nvSpPr>
        <p:spPr>
          <a:xfrm>
            <a:off x="171448" y="914399"/>
            <a:ext cx="5848352" cy="1447801"/>
          </a:xfrm>
          <a:prstGeom prst="roundRect">
            <a:avLst/>
          </a:prstGeom>
          <a:solidFill>
            <a:srgbClr val="006C3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600" b="1" dirty="0"/>
              <a:t>Love one another with </a:t>
            </a:r>
            <a:r>
              <a:rPr lang="en-US" sz="4600" b="1" i="1" dirty="0"/>
              <a:t>everything you have</a:t>
            </a:r>
            <a:endParaRPr lang="en-US" sz="4600" b="1" i="1" u="sng" dirty="0"/>
          </a:p>
        </p:txBody>
      </p:sp>
      <p:sp>
        <p:nvSpPr>
          <p:cNvPr id="14" name="Rounded Rectangle 13"/>
          <p:cNvSpPr/>
          <p:nvPr/>
        </p:nvSpPr>
        <p:spPr>
          <a:xfrm>
            <a:off x="2247901" y="2305489"/>
            <a:ext cx="4800600" cy="723021"/>
          </a:xfrm>
          <a:prstGeom prst="roundRect">
            <a:avLst/>
          </a:prstGeom>
          <a:solidFill>
            <a:srgbClr val="006C3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600" b="1" dirty="0"/>
              <a:t>Your spiritual gifts </a:t>
            </a:r>
            <a:endParaRPr lang="en-US" sz="4600" b="1" u="sng" dirty="0"/>
          </a:p>
        </p:txBody>
      </p:sp>
      <p:sp>
        <p:nvSpPr>
          <p:cNvPr id="11" name="Rounded Rectangular Callout 10"/>
          <p:cNvSpPr/>
          <p:nvPr/>
        </p:nvSpPr>
        <p:spPr>
          <a:xfrm>
            <a:off x="7165808" y="970547"/>
            <a:ext cx="4907882" cy="2476500"/>
          </a:xfrm>
          <a:prstGeom prst="wedgeRoundRectCallout">
            <a:avLst>
              <a:gd name="adj1" fmla="val 63561"/>
              <a:gd name="adj2" fmla="val 64215"/>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tx1"/>
                </a:solidFill>
              </a:rPr>
              <a:t>“I’m not as gifted as others… my role doesn’t matter too much”</a:t>
            </a:r>
            <a:endParaRPr lang="en-US" sz="4000" b="1" u="sng" dirty="0">
              <a:solidFill>
                <a:schemeClr val="tx1"/>
              </a:solidFill>
            </a:endParaRPr>
          </a:p>
        </p:txBody>
      </p:sp>
      <p:sp>
        <p:nvSpPr>
          <p:cNvPr id="16" name="Rounded Rectangle 15"/>
          <p:cNvSpPr/>
          <p:nvPr/>
        </p:nvSpPr>
        <p:spPr>
          <a:xfrm>
            <a:off x="85726" y="3200400"/>
            <a:ext cx="8753474" cy="859662"/>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000" b="1" dirty="0"/>
              <a:t>You’re the right instrument for the job!</a:t>
            </a:r>
            <a:endParaRPr lang="en-US" sz="4000" b="1" u="sng" dirty="0"/>
          </a:p>
        </p:txBody>
      </p:sp>
      <p:sp>
        <p:nvSpPr>
          <p:cNvPr id="15" name="Rectangle 14"/>
          <p:cNvSpPr/>
          <p:nvPr/>
        </p:nvSpPr>
        <p:spPr>
          <a:xfrm>
            <a:off x="0" y="5181600"/>
            <a:ext cx="12192000" cy="1676400"/>
          </a:xfrm>
          <a:prstGeom prst="rect">
            <a:avLst/>
          </a:prstGeom>
          <a:solidFill>
            <a:schemeClr val="accent6">
              <a:lumMod val="40000"/>
              <a:lumOff val="60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400" b="1" baseline="30000" dirty="0">
                <a:solidFill>
                  <a:schemeClr val="tx1"/>
                </a:solidFill>
              </a:rPr>
              <a:t>1 Peter 4:11 </a:t>
            </a:r>
            <a:r>
              <a:rPr lang="en-US" sz="3400" dirty="0">
                <a:solidFill>
                  <a:schemeClr val="tx1"/>
                </a:solidFill>
              </a:rPr>
              <a:t>Whoever speaks, is to do so as one who is speaking the utterances of God; </a:t>
            </a:r>
            <a:r>
              <a:rPr lang="en-US" sz="3400" b="1" u="sng" dirty="0">
                <a:solidFill>
                  <a:srgbClr val="002060"/>
                </a:solidFill>
              </a:rPr>
              <a:t>whoever serves</a:t>
            </a:r>
            <a:r>
              <a:rPr lang="en-US" sz="3400" dirty="0">
                <a:solidFill>
                  <a:schemeClr val="tx1"/>
                </a:solidFill>
              </a:rPr>
              <a:t> is to do so </a:t>
            </a:r>
            <a:r>
              <a:rPr lang="en-US" sz="3400" b="1" u="sng" dirty="0">
                <a:solidFill>
                  <a:srgbClr val="002060"/>
                </a:solidFill>
              </a:rPr>
              <a:t>as one who is serving by the strength which God supplies;</a:t>
            </a:r>
          </a:p>
        </p:txBody>
      </p:sp>
    </p:spTree>
    <p:extLst>
      <p:ext uri="{BB962C8B-B14F-4D97-AF65-F5344CB8AC3E}">
        <p14:creationId xmlns:p14="http://schemas.microsoft.com/office/powerpoint/2010/main" val="639297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par>
                                <p:cTn id="8" presetID="1" presetClass="exit" presetSubtype="0" fill="hold" grpId="0" nodeType="withEffect">
                                  <p:stCondLst>
                                    <p:cond delay="0"/>
                                  </p:stCondLst>
                                  <p:childTnLst>
                                    <p:set>
                                      <p:cBhvr>
                                        <p:cTn id="9" dur="1" fill="hold">
                                          <p:stCondLst>
                                            <p:cond delay="0"/>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6" grpId="0" animBg="1"/>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52400" y="0"/>
            <a:ext cx="54102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dirty="0"/>
              <a:t>Love One Another</a:t>
            </a:r>
            <a:endParaRPr lang="en-US" sz="5400" b="1" i="1" dirty="0"/>
          </a:p>
        </p:txBody>
      </p:sp>
      <p:sp>
        <p:nvSpPr>
          <p:cNvPr id="6" name="Rectangle 5"/>
          <p:cNvSpPr/>
          <p:nvPr/>
        </p:nvSpPr>
        <p:spPr>
          <a:xfrm>
            <a:off x="5562600" y="0"/>
            <a:ext cx="868680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i="1" dirty="0"/>
              <a:t>Full Stretch</a:t>
            </a:r>
          </a:p>
        </p:txBody>
      </p:sp>
      <p:sp>
        <p:nvSpPr>
          <p:cNvPr id="13" name="Rounded Rectangle 12"/>
          <p:cNvSpPr/>
          <p:nvPr/>
        </p:nvSpPr>
        <p:spPr>
          <a:xfrm>
            <a:off x="171448" y="914399"/>
            <a:ext cx="5848352" cy="1447801"/>
          </a:xfrm>
          <a:prstGeom prst="roundRect">
            <a:avLst/>
          </a:prstGeom>
          <a:solidFill>
            <a:srgbClr val="006C3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600" b="1" dirty="0"/>
              <a:t>Love one another with </a:t>
            </a:r>
            <a:r>
              <a:rPr lang="en-US" sz="4600" b="1" i="1" dirty="0"/>
              <a:t>everything you have</a:t>
            </a:r>
            <a:endParaRPr lang="en-US" sz="4600" b="1" i="1" u="sng" dirty="0"/>
          </a:p>
        </p:txBody>
      </p:sp>
      <p:sp>
        <p:nvSpPr>
          <p:cNvPr id="14" name="Rounded Rectangle 13"/>
          <p:cNvSpPr/>
          <p:nvPr/>
        </p:nvSpPr>
        <p:spPr>
          <a:xfrm>
            <a:off x="2247901" y="2305489"/>
            <a:ext cx="4800600" cy="723021"/>
          </a:xfrm>
          <a:prstGeom prst="roundRect">
            <a:avLst/>
          </a:prstGeom>
          <a:solidFill>
            <a:srgbClr val="006C3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600" b="1" dirty="0"/>
              <a:t>Your spiritual gifts </a:t>
            </a:r>
            <a:endParaRPr lang="en-US" sz="4600" b="1" u="sng" dirty="0"/>
          </a:p>
        </p:txBody>
      </p:sp>
      <p:sp>
        <p:nvSpPr>
          <p:cNvPr id="17" name="Rounded Rectangle 16"/>
          <p:cNvSpPr/>
          <p:nvPr/>
        </p:nvSpPr>
        <p:spPr>
          <a:xfrm>
            <a:off x="144378" y="3237620"/>
            <a:ext cx="7159789" cy="950830"/>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000" b="1" dirty="0"/>
              <a:t>You have a vital and unique role</a:t>
            </a:r>
            <a:endParaRPr lang="en-US" sz="4000" b="1" u="sng" dirty="0"/>
          </a:p>
        </p:txBody>
      </p:sp>
      <p:sp>
        <p:nvSpPr>
          <p:cNvPr id="15" name="Rounded Rectangle 14"/>
          <p:cNvSpPr/>
          <p:nvPr/>
        </p:nvSpPr>
        <p:spPr>
          <a:xfrm>
            <a:off x="4558965" y="4149851"/>
            <a:ext cx="3074067" cy="800980"/>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000" b="1" dirty="0"/>
              <a:t>So play it!</a:t>
            </a:r>
            <a:endParaRPr lang="en-US" sz="4000" b="1" u="sng" dirty="0"/>
          </a:p>
        </p:txBody>
      </p:sp>
      <p:sp>
        <p:nvSpPr>
          <p:cNvPr id="11" name="Rectangle 10"/>
          <p:cNvSpPr/>
          <p:nvPr/>
        </p:nvSpPr>
        <p:spPr>
          <a:xfrm>
            <a:off x="0" y="5181600"/>
            <a:ext cx="12192000" cy="1676400"/>
          </a:xfrm>
          <a:prstGeom prst="rect">
            <a:avLst/>
          </a:prstGeom>
          <a:solidFill>
            <a:schemeClr val="accent6">
              <a:lumMod val="40000"/>
              <a:lumOff val="60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400" b="1" baseline="30000" dirty="0">
                <a:solidFill>
                  <a:schemeClr val="tx1"/>
                </a:solidFill>
              </a:rPr>
              <a:t>1 Peter 4:11 </a:t>
            </a:r>
            <a:r>
              <a:rPr lang="en-US" sz="3400" dirty="0">
                <a:solidFill>
                  <a:schemeClr val="tx1"/>
                </a:solidFill>
              </a:rPr>
              <a:t>Whoever speaks, is to do so as one who is speaking the utterances of God; </a:t>
            </a:r>
            <a:r>
              <a:rPr lang="en-US" sz="3400" b="1" u="sng" dirty="0">
                <a:solidFill>
                  <a:srgbClr val="002060"/>
                </a:solidFill>
              </a:rPr>
              <a:t>whoever serves</a:t>
            </a:r>
            <a:r>
              <a:rPr lang="en-US" sz="3400" dirty="0">
                <a:solidFill>
                  <a:schemeClr val="tx1"/>
                </a:solidFill>
              </a:rPr>
              <a:t> is to do so </a:t>
            </a:r>
            <a:r>
              <a:rPr lang="en-US" sz="3400" b="1" u="sng" dirty="0">
                <a:solidFill>
                  <a:srgbClr val="002060"/>
                </a:solidFill>
              </a:rPr>
              <a:t>as one who is serving by the strength which God supplies;</a:t>
            </a:r>
          </a:p>
        </p:txBody>
      </p:sp>
    </p:spTree>
    <p:extLst>
      <p:ext uri="{BB962C8B-B14F-4D97-AF65-F5344CB8AC3E}">
        <p14:creationId xmlns:p14="http://schemas.microsoft.com/office/powerpoint/2010/main" val="2365033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wipe(left)">
                                      <p:cBhvr>
                                        <p:cTn id="1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5" grpId="0" animBg="1"/>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52400" y="0"/>
            <a:ext cx="54102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dirty="0"/>
              <a:t>Love One Another</a:t>
            </a:r>
            <a:endParaRPr lang="en-US" sz="5400" b="1" i="1" dirty="0"/>
          </a:p>
        </p:txBody>
      </p:sp>
      <p:sp>
        <p:nvSpPr>
          <p:cNvPr id="6" name="Rectangle 5"/>
          <p:cNvSpPr/>
          <p:nvPr/>
        </p:nvSpPr>
        <p:spPr>
          <a:xfrm>
            <a:off x="5562600" y="0"/>
            <a:ext cx="868680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i="1" dirty="0"/>
              <a:t>Full Stretch</a:t>
            </a:r>
          </a:p>
        </p:txBody>
      </p:sp>
      <p:sp>
        <p:nvSpPr>
          <p:cNvPr id="13" name="Rounded Rectangle 12"/>
          <p:cNvSpPr/>
          <p:nvPr/>
        </p:nvSpPr>
        <p:spPr>
          <a:xfrm>
            <a:off x="171448" y="914399"/>
            <a:ext cx="5848352" cy="1447801"/>
          </a:xfrm>
          <a:prstGeom prst="roundRect">
            <a:avLst/>
          </a:prstGeom>
          <a:solidFill>
            <a:srgbClr val="006C3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600" b="1" dirty="0"/>
              <a:t>Love one another with </a:t>
            </a:r>
            <a:r>
              <a:rPr lang="en-US" sz="4600" b="1" i="1" dirty="0"/>
              <a:t>everything you have</a:t>
            </a:r>
            <a:endParaRPr lang="en-US" sz="4600" b="1" i="1" u="sng" dirty="0"/>
          </a:p>
        </p:txBody>
      </p:sp>
      <p:sp>
        <p:nvSpPr>
          <p:cNvPr id="14" name="Rounded Rectangle 13"/>
          <p:cNvSpPr/>
          <p:nvPr/>
        </p:nvSpPr>
        <p:spPr>
          <a:xfrm>
            <a:off x="2247901" y="2305489"/>
            <a:ext cx="4800600" cy="723021"/>
          </a:xfrm>
          <a:prstGeom prst="roundRect">
            <a:avLst/>
          </a:prstGeom>
          <a:solidFill>
            <a:srgbClr val="006C3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600" b="1" dirty="0"/>
              <a:t>Your spiritual gifts </a:t>
            </a:r>
            <a:endParaRPr lang="en-US" sz="4600" b="1" u="sng" dirty="0"/>
          </a:p>
        </p:txBody>
      </p:sp>
      <p:sp>
        <p:nvSpPr>
          <p:cNvPr id="17" name="Rounded Rectangle 16"/>
          <p:cNvSpPr/>
          <p:nvPr/>
        </p:nvSpPr>
        <p:spPr>
          <a:xfrm>
            <a:off x="144378" y="3237620"/>
            <a:ext cx="7159790" cy="950830"/>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000" b="1" dirty="0"/>
              <a:t>You have a vital and unique role</a:t>
            </a:r>
            <a:endParaRPr lang="en-US" sz="4000" b="1" u="sng" dirty="0"/>
          </a:p>
        </p:txBody>
      </p:sp>
      <p:sp>
        <p:nvSpPr>
          <p:cNvPr id="15" name="Rounded Rectangle 14"/>
          <p:cNvSpPr/>
          <p:nvPr/>
        </p:nvSpPr>
        <p:spPr>
          <a:xfrm>
            <a:off x="4558965" y="4149851"/>
            <a:ext cx="3074067" cy="800980"/>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000" b="1" dirty="0"/>
              <a:t>So play it!</a:t>
            </a:r>
            <a:endParaRPr lang="en-US" sz="4000" b="1" u="sng" dirty="0"/>
          </a:p>
        </p:txBody>
      </p:sp>
      <p:sp>
        <p:nvSpPr>
          <p:cNvPr id="11" name="Rectangle 10"/>
          <p:cNvSpPr/>
          <p:nvPr/>
        </p:nvSpPr>
        <p:spPr>
          <a:xfrm>
            <a:off x="0" y="5181600"/>
            <a:ext cx="12192000" cy="1676400"/>
          </a:xfrm>
          <a:prstGeom prst="rect">
            <a:avLst/>
          </a:prstGeom>
          <a:solidFill>
            <a:schemeClr val="accent6">
              <a:lumMod val="40000"/>
              <a:lumOff val="60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400" b="1" baseline="30000" dirty="0">
                <a:solidFill>
                  <a:schemeClr val="tx1"/>
                </a:solidFill>
              </a:rPr>
              <a:t>1 Peter 4:9 </a:t>
            </a:r>
            <a:r>
              <a:rPr lang="en-US" sz="3400" dirty="0">
                <a:solidFill>
                  <a:schemeClr val="tx1"/>
                </a:solidFill>
              </a:rPr>
              <a:t>Be hospitable to one another without complaint. </a:t>
            </a:r>
            <a:r>
              <a:rPr lang="en-US" sz="3400" b="1" baseline="30000" dirty="0">
                <a:solidFill>
                  <a:schemeClr val="tx1"/>
                </a:solidFill>
              </a:rPr>
              <a:t>10 </a:t>
            </a:r>
            <a:r>
              <a:rPr lang="en-US" sz="3400" dirty="0">
                <a:solidFill>
                  <a:schemeClr val="tx1"/>
                </a:solidFill>
              </a:rPr>
              <a:t>As each one has received a special gift, </a:t>
            </a:r>
            <a:r>
              <a:rPr lang="en-US" sz="3400" b="1" u="sng" dirty="0">
                <a:solidFill>
                  <a:srgbClr val="002060"/>
                </a:solidFill>
              </a:rPr>
              <a:t>employ it</a:t>
            </a:r>
            <a:r>
              <a:rPr lang="en-US" sz="3400" b="1" dirty="0">
                <a:solidFill>
                  <a:srgbClr val="002060"/>
                </a:solidFill>
              </a:rPr>
              <a:t> </a:t>
            </a:r>
            <a:r>
              <a:rPr lang="en-US" sz="3400" dirty="0">
                <a:solidFill>
                  <a:schemeClr val="tx1"/>
                </a:solidFill>
              </a:rPr>
              <a:t>in serving one another as good stewards of the manifold grace of God. </a:t>
            </a:r>
          </a:p>
        </p:txBody>
      </p:sp>
    </p:spTree>
    <p:extLst>
      <p:ext uri="{BB962C8B-B14F-4D97-AF65-F5344CB8AC3E}">
        <p14:creationId xmlns:p14="http://schemas.microsoft.com/office/powerpoint/2010/main" val="424805817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52400" y="0"/>
            <a:ext cx="54102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dirty="0"/>
              <a:t>Love One Another</a:t>
            </a:r>
            <a:endParaRPr lang="en-US" sz="5400" b="1" i="1" dirty="0"/>
          </a:p>
        </p:txBody>
      </p:sp>
      <p:sp>
        <p:nvSpPr>
          <p:cNvPr id="6" name="Rectangle 5"/>
          <p:cNvSpPr/>
          <p:nvPr/>
        </p:nvSpPr>
        <p:spPr>
          <a:xfrm>
            <a:off x="5562600" y="0"/>
            <a:ext cx="868680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i="1" dirty="0"/>
              <a:t>Full Stretch</a:t>
            </a:r>
          </a:p>
        </p:txBody>
      </p:sp>
      <p:sp>
        <p:nvSpPr>
          <p:cNvPr id="13" name="Rounded Rectangle 12"/>
          <p:cNvSpPr/>
          <p:nvPr/>
        </p:nvSpPr>
        <p:spPr>
          <a:xfrm>
            <a:off x="171448" y="914399"/>
            <a:ext cx="5848352" cy="1447801"/>
          </a:xfrm>
          <a:prstGeom prst="roundRect">
            <a:avLst/>
          </a:prstGeom>
          <a:solidFill>
            <a:srgbClr val="006C3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600" b="1" dirty="0"/>
              <a:t>Love one another with </a:t>
            </a:r>
            <a:r>
              <a:rPr lang="en-US" sz="4600" b="1" i="1" dirty="0"/>
              <a:t>everything you have</a:t>
            </a:r>
            <a:endParaRPr lang="en-US" sz="4600" b="1" i="1" u="sng" dirty="0"/>
          </a:p>
        </p:txBody>
      </p:sp>
      <p:sp>
        <p:nvSpPr>
          <p:cNvPr id="14" name="Rounded Rectangle 13"/>
          <p:cNvSpPr/>
          <p:nvPr/>
        </p:nvSpPr>
        <p:spPr>
          <a:xfrm>
            <a:off x="2247901" y="2305489"/>
            <a:ext cx="4800600" cy="723021"/>
          </a:xfrm>
          <a:prstGeom prst="roundRect">
            <a:avLst/>
          </a:prstGeom>
          <a:solidFill>
            <a:srgbClr val="006C3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600" b="1" dirty="0"/>
              <a:t>Your spiritual gifts </a:t>
            </a:r>
            <a:endParaRPr lang="en-US" sz="4600" b="1" u="sng" dirty="0"/>
          </a:p>
        </p:txBody>
      </p:sp>
      <p:sp>
        <p:nvSpPr>
          <p:cNvPr id="11" name="Rectangle 10"/>
          <p:cNvSpPr/>
          <p:nvPr/>
        </p:nvSpPr>
        <p:spPr>
          <a:xfrm>
            <a:off x="0" y="5181600"/>
            <a:ext cx="12192000" cy="1676400"/>
          </a:xfrm>
          <a:prstGeom prst="rect">
            <a:avLst/>
          </a:prstGeom>
          <a:solidFill>
            <a:schemeClr val="accent6">
              <a:lumMod val="40000"/>
              <a:lumOff val="60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400" b="1" baseline="30000" dirty="0">
                <a:solidFill>
                  <a:schemeClr val="tx1"/>
                </a:solidFill>
              </a:rPr>
              <a:t>1 Peter 4:9 </a:t>
            </a:r>
            <a:r>
              <a:rPr lang="en-US" sz="3400" dirty="0">
                <a:solidFill>
                  <a:schemeClr val="tx1"/>
                </a:solidFill>
              </a:rPr>
              <a:t>Be hospitable to one another without complaint. </a:t>
            </a:r>
            <a:r>
              <a:rPr lang="en-US" sz="3400" b="1" baseline="30000" dirty="0">
                <a:solidFill>
                  <a:schemeClr val="tx1"/>
                </a:solidFill>
              </a:rPr>
              <a:t>10 </a:t>
            </a:r>
            <a:r>
              <a:rPr lang="en-US" sz="3400" dirty="0">
                <a:solidFill>
                  <a:schemeClr val="tx1"/>
                </a:solidFill>
              </a:rPr>
              <a:t>As each one has received a special gift, </a:t>
            </a:r>
            <a:r>
              <a:rPr lang="en-US" sz="3400" b="1" u="sng" dirty="0">
                <a:solidFill>
                  <a:srgbClr val="002060"/>
                </a:solidFill>
              </a:rPr>
              <a:t>employ it</a:t>
            </a:r>
            <a:r>
              <a:rPr lang="en-US" sz="3400" b="1" dirty="0">
                <a:solidFill>
                  <a:srgbClr val="002060"/>
                </a:solidFill>
              </a:rPr>
              <a:t> </a:t>
            </a:r>
            <a:r>
              <a:rPr lang="en-US" sz="3400" dirty="0">
                <a:solidFill>
                  <a:schemeClr val="tx1"/>
                </a:solidFill>
              </a:rPr>
              <a:t>in serving one another as good stewards of the manifold grace of God. </a:t>
            </a:r>
          </a:p>
        </p:txBody>
      </p:sp>
      <p:sp>
        <p:nvSpPr>
          <p:cNvPr id="16" name="Rounded Rectangular Callout 15"/>
          <p:cNvSpPr/>
          <p:nvPr/>
        </p:nvSpPr>
        <p:spPr>
          <a:xfrm>
            <a:off x="7524749" y="1130968"/>
            <a:ext cx="4191000" cy="1752600"/>
          </a:xfrm>
          <a:prstGeom prst="wedgeRoundRectCallout">
            <a:avLst>
              <a:gd name="adj1" fmla="val 66320"/>
              <a:gd name="adj2" fmla="val 104235"/>
              <a:gd name="adj3" fmla="val 16667"/>
            </a:avLst>
          </a:prstGeom>
          <a:solidFill>
            <a:schemeClr val="bg1"/>
          </a:solidFill>
          <a:ln w="444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tx1"/>
                </a:solidFill>
              </a:rPr>
              <a:t>“I don’t feel like going tonight”</a:t>
            </a:r>
          </a:p>
        </p:txBody>
      </p:sp>
      <p:sp>
        <p:nvSpPr>
          <p:cNvPr id="20" name="Rounded Rectangle 19"/>
          <p:cNvSpPr/>
          <p:nvPr/>
        </p:nvSpPr>
        <p:spPr>
          <a:xfrm>
            <a:off x="5619750" y="4219768"/>
            <a:ext cx="6095999" cy="873600"/>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000" b="1" dirty="0"/>
              <a:t>And so does the church!</a:t>
            </a:r>
          </a:p>
        </p:txBody>
      </p:sp>
      <p:sp>
        <p:nvSpPr>
          <p:cNvPr id="18" name="Rounded Rectangle 17"/>
          <p:cNvSpPr/>
          <p:nvPr/>
        </p:nvSpPr>
        <p:spPr>
          <a:xfrm>
            <a:off x="128337" y="3501322"/>
            <a:ext cx="7658102" cy="838198"/>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000" b="1" dirty="0"/>
              <a:t>You miss out on a key provision </a:t>
            </a:r>
          </a:p>
        </p:txBody>
      </p:sp>
    </p:spTree>
    <p:extLst>
      <p:ext uri="{BB962C8B-B14F-4D97-AF65-F5344CB8AC3E}">
        <p14:creationId xmlns:p14="http://schemas.microsoft.com/office/powerpoint/2010/main" val="1860841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left)">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20"/>
                                        </p:tgtEl>
                                        <p:attrNameLst>
                                          <p:attrName>style.visibility</p:attrName>
                                        </p:attrNameLst>
                                      </p:cBhvr>
                                      <p:to>
                                        <p:strVal val="visible"/>
                                      </p:to>
                                    </p:set>
                                    <p:animEffect transition="in" filter="fade">
                                      <p:cBhvr>
                                        <p:cTn id="16"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0" grpId="0" animBg="1"/>
      <p:bldP spid="18" grpId="0" animBg="1"/>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2754650" y="1481604"/>
            <a:ext cx="4331950" cy="301419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p:cNvSpPr/>
          <p:nvPr/>
        </p:nvSpPr>
        <p:spPr>
          <a:xfrm>
            <a:off x="2819400" y="1219200"/>
            <a:ext cx="4267200" cy="304800"/>
          </a:xfrm>
          <a:prstGeom prst="triangle">
            <a:avLst>
              <a:gd name="adj" fmla="val 99824"/>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1524000" y="5283547"/>
            <a:ext cx="8955508" cy="1269653"/>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000" b="1" dirty="0"/>
              <a:t>Often, the best reason to show up doesn’t have anything to do with </a:t>
            </a:r>
            <a:r>
              <a:rPr lang="en-US" sz="4000" b="1" i="1" dirty="0"/>
              <a:t>you</a:t>
            </a:r>
            <a:r>
              <a:rPr lang="en-US" sz="4000" b="1" dirty="0"/>
              <a:t>!</a:t>
            </a:r>
          </a:p>
        </p:txBody>
      </p:sp>
      <p:sp>
        <p:nvSpPr>
          <p:cNvPr id="9" name="Rounded Rectangular Callout 8"/>
          <p:cNvSpPr/>
          <p:nvPr/>
        </p:nvSpPr>
        <p:spPr>
          <a:xfrm>
            <a:off x="7524749" y="1130968"/>
            <a:ext cx="4191000" cy="1752600"/>
          </a:xfrm>
          <a:prstGeom prst="wedgeRoundRectCallout">
            <a:avLst>
              <a:gd name="adj1" fmla="val 66320"/>
              <a:gd name="adj2" fmla="val 104235"/>
              <a:gd name="adj3" fmla="val 16667"/>
            </a:avLst>
          </a:prstGeom>
          <a:solidFill>
            <a:schemeClr val="bg1"/>
          </a:solidFill>
          <a:ln w="444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tx1"/>
                </a:solidFill>
              </a:rPr>
              <a:t>“I don’t feel like going tonight”</a:t>
            </a:r>
          </a:p>
        </p:txBody>
      </p:sp>
    </p:spTree>
    <p:extLst>
      <p:ext uri="{BB962C8B-B14F-4D97-AF65-F5344CB8AC3E}">
        <p14:creationId xmlns:p14="http://schemas.microsoft.com/office/powerpoint/2010/main" val="694264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fade">
                                      <p:cBhvr>
                                        <p:cTn id="10" dur="500"/>
                                        <p:tgtEl>
                                          <p:spTgt spid="1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animBg="1"/>
      <p:bldP spid="6" grpId="0" animBg="1"/>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Isosceles Triangle 11"/>
          <p:cNvSpPr/>
          <p:nvPr/>
        </p:nvSpPr>
        <p:spPr>
          <a:xfrm>
            <a:off x="2819400" y="1219200"/>
            <a:ext cx="4267200" cy="304800"/>
          </a:xfrm>
          <a:prstGeom prst="triangle">
            <a:avLst>
              <a:gd name="adj" fmla="val 99824"/>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1524000" y="5283547"/>
            <a:ext cx="8955508" cy="1269653"/>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000" b="1" dirty="0"/>
              <a:t>Often, the best reason to show up doesn’t have anything to do with </a:t>
            </a:r>
            <a:r>
              <a:rPr lang="en-US" sz="4000" b="1" i="1" dirty="0"/>
              <a:t>you</a:t>
            </a:r>
            <a:r>
              <a:rPr lang="en-US" sz="4000" b="1" dirty="0"/>
              <a:t>!</a:t>
            </a:r>
          </a:p>
        </p:txBody>
      </p:sp>
      <p:sp>
        <p:nvSpPr>
          <p:cNvPr id="7" name="Rounded Rectangular Callout 6"/>
          <p:cNvSpPr/>
          <p:nvPr/>
        </p:nvSpPr>
        <p:spPr>
          <a:xfrm>
            <a:off x="5085929" y="155491"/>
            <a:ext cx="5181600" cy="1604496"/>
          </a:xfrm>
          <a:prstGeom prst="wedgeRoundRectCallout">
            <a:avLst>
              <a:gd name="adj1" fmla="val 99750"/>
              <a:gd name="adj2" fmla="val 67345"/>
              <a:gd name="adj3" fmla="val 16667"/>
            </a:avLst>
          </a:prstGeom>
          <a:solidFill>
            <a:schemeClr val="bg1"/>
          </a:solidFill>
          <a:ln w="444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tx1"/>
                </a:solidFill>
              </a:rPr>
              <a:t>What does God have for me in this church?</a:t>
            </a:r>
          </a:p>
        </p:txBody>
      </p:sp>
      <p:sp>
        <p:nvSpPr>
          <p:cNvPr id="11" name="Rounded Rectangular Callout 10"/>
          <p:cNvSpPr/>
          <p:nvPr/>
        </p:nvSpPr>
        <p:spPr>
          <a:xfrm>
            <a:off x="5562600" y="1871450"/>
            <a:ext cx="5703550" cy="1600200"/>
          </a:xfrm>
          <a:prstGeom prst="wedgeRoundRectCallout">
            <a:avLst>
              <a:gd name="adj1" fmla="val 83264"/>
              <a:gd name="adj2" fmla="val 59129"/>
              <a:gd name="adj3" fmla="val 16667"/>
            </a:avLst>
          </a:prstGeom>
          <a:solidFill>
            <a:schemeClr val="bg1"/>
          </a:solidFill>
          <a:ln w="444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tx1"/>
                </a:solidFill>
              </a:rPr>
              <a:t>What does God have for me </a:t>
            </a:r>
            <a:r>
              <a:rPr lang="en-US" sz="4000" b="1" i="1" dirty="0">
                <a:solidFill>
                  <a:schemeClr val="tx1"/>
                </a:solidFill>
              </a:rPr>
              <a:t>to do </a:t>
            </a:r>
            <a:r>
              <a:rPr lang="en-US" sz="4000" b="1" dirty="0">
                <a:solidFill>
                  <a:schemeClr val="tx1"/>
                </a:solidFill>
              </a:rPr>
              <a:t>in this church?</a:t>
            </a:r>
          </a:p>
        </p:txBody>
      </p:sp>
      <p:sp>
        <p:nvSpPr>
          <p:cNvPr id="13" name="Rounded Rectangular Callout 12"/>
          <p:cNvSpPr/>
          <p:nvPr/>
        </p:nvSpPr>
        <p:spPr>
          <a:xfrm>
            <a:off x="6553200" y="3602852"/>
            <a:ext cx="5181600" cy="1604496"/>
          </a:xfrm>
          <a:prstGeom prst="wedgeRoundRectCallout">
            <a:avLst>
              <a:gd name="adj1" fmla="val 68891"/>
              <a:gd name="adj2" fmla="val 91463"/>
              <a:gd name="adj3" fmla="val 16667"/>
            </a:avLst>
          </a:prstGeom>
          <a:solidFill>
            <a:schemeClr val="bg1"/>
          </a:solidFill>
          <a:ln w="444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i="1" dirty="0">
                <a:solidFill>
                  <a:schemeClr val="tx1"/>
                </a:solidFill>
              </a:rPr>
              <a:t>WHO</a:t>
            </a:r>
            <a:r>
              <a:rPr lang="en-US" sz="4000" b="1" dirty="0">
                <a:solidFill>
                  <a:schemeClr val="tx1"/>
                </a:solidFill>
              </a:rPr>
              <a:t> does God have me here to love?</a:t>
            </a:r>
          </a:p>
        </p:txBody>
      </p:sp>
    </p:spTree>
    <p:extLst>
      <p:ext uri="{BB962C8B-B14F-4D97-AF65-F5344CB8AC3E}">
        <p14:creationId xmlns:p14="http://schemas.microsoft.com/office/powerpoint/2010/main" val="1667553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1"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right)">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childTnLst>
                                </p:cTn>
                              </p:par>
                              <p:par>
                                <p:cTn id="12" presetID="24" presetClass="emph" presetSubtype="0" fill="hold" grpId="0" nodeType="withEffect">
                                  <p:stCondLst>
                                    <p:cond delay="0"/>
                                  </p:stCondLst>
                                  <p:childTnLst>
                                    <p:animClr clrSpc="hsl" dir="cw">
                                      <p:cBhvr override="childStyle">
                                        <p:cTn id="13" dur="500" fill="hold"/>
                                        <p:tgtEl>
                                          <p:spTgt spid="7"/>
                                        </p:tgtEl>
                                        <p:attrNameLst>
                                          <p:attrName>style.color</p:attrName>
                                        </p:attrNameLst>
                                      </p:cBhvr>
                                      <p:by>
                                        <p:hsl h="0" s="-12549" l="-25098"/>
                                      </p:by>
                                    </p:animClr>
                                    <p:animClr clrSpc="hsl" dir="cw">
                                      <p:cBhvr>
                                        <p:cTn id="14" dur="500" fill="hold"/>
                                        <p:tgtEl>
                                          <p:spTgt spid="7"/>
                                        </p:tgtEl>
                                        <p:attrNameLst>
                                          <p:attrName>fillcolor</p:attrName>
                                        </p:attrNameLst>
                                      </p:cBhvr>
                                      <p:by>
                                        <p:hsl h="0" s="-12549" l="-25098"/>
                                      </p:by>
                                    </p:animClr>
                                    <p:animClr clrSpc="hsl" dir="cw">
                                      <p:cBhvr>
                                        <p:cTn id="15" dur="500" fill="hold"/>
                                        <p:tgtEl>
                                          <p:spTgt spid="7"/>
                                        </p:tgtEl>
                                        <p:attrNameLst>
                                          <p:attrName>stroke.color</p:attrName>
                                        </p:attrNameLst>
                                      </p:cBhvr>
                                      <p:by>
                                        <p:hsl h="0" s="-12549" l="-25098"/>
                                      </p:by>
                                    </p:animClr>
                                    <p:set>
                                      <p:cBhvr>
                                        <p:cTn id="16" dur="500" fill="hold"/>
                                        <p:tgtEl>
                                          <p:spTgt spid="7"/>
                                        </p:tgtEl>
                                        <p:attrNameLst>
                                          <p:attrName>fill.type</p:attrName>
                                        </p:attrNameLst>
                                      </p:cBhvr>
                                      <p:to>
                                        <p:strVal val="solid"/>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par>
                                <p:cTn id="21" presetID="24" presetClass="emph" presetSubtype="0" fill="hold" grpId="1" nodeType="withEffect">
                                  <p:stCondLst>
                                    <p:cond delay="0"/>
                                  </p:stCondLst>
                                  <p:childTnLst>
                                    <p:animClr clrSpc="hsl" dir="cw">
                                      <p:cBhvr override="childStyle">
                                        <p:cTn id="22" dur="500" fill="hold"/>
                                        <p:tgtEl>
                                          <p:spTgt spid="11"/>
                                        </p:tgtEl>
                                        <p:attrNameLst>
                                          <p:attrName>style.color</p:attrName>
                                        </p:attrNameLst>
                                      </p:cBhvr>
                                      <p:by>
                                        <p:hsl h="0" s="-12549" l="-25098"/>
                                      </p:by>
                                    </p:animClr>
                                    <p:animClr clrSpc="hsl" dir="cw">
                                      <p:cBhvr>
                                        <p:cTn id="23" dur="500" fill="hold"/>
                                        <p:tgtEl>
                                          <p:spTgt spid="11"/>
                                        </p:tgtEl>
                                        <p:attrNameLst>
                                          <p:attrName>fillcolor</p:attrName>
                                        </p:attrNameLst>
                                      </p:cBhvr>
                                      <p:by>
                                        <p:hsl h="0" s="-12549" l="-25098"/>
                                      </p:by>
                                    </p:animClr>
                                    <p:animClr clrSpc="hsl" dir="cw">
                                      <p:cBhvr>
                                        <p:cTn id="24" dur="500" fill="hold"/>
                                        <p:tgtEl>
                                          <p:spTgt spid="11"/>
                                        </p:tgtEl>
                                        <p:attrNameLst>
                                          <p:attrName>stroke.color</p:attrName>
                                        </p:attrNameLst>
                                      </p:cBhvr>
                                      <p:by>
                                        <p:hsl h="0" s="-12549" l="-25098"/>
                                      </p:by>
                                    </p:animClr>
                                    <p:set>
                                      <p:cBhvr>
                                        <p:cTn id="25" dur="500" fill="hold"/>
                                        <p:tgtEl>
                                          <p:spTgt spid="11"/>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7" grpId="1" animBg="1"/>
      <p:bldP spid="11" grpId="0" animBg="1"/>
      <p:bldP spid="11" grpId="1" animBg="1"/>
      <p:bldP spid="13" grpId="0" animBg="1"/>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52400" y="0"/>
            <a:ext cx="54102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dirty="0"/>
              <a:t>Love One Another</a:t>
            </a:r>
            <a:endParaRPr lang="en-US" sz="5400" b="1" i="1" dirty="0"/>
          </a:p>
        </p:txBody>
      </p:sp>
      <p:sp>
        <p:nvSpPr>
          <p:cNvPr id="7" name="Rectangle 6"/>
          <p:cNvSpPr/>
          <p:nvPr/>
        </p:nvSpPr>
        <p:spPr>
          <a:xfrm>
            <a:off x="0" y="5181600"/>
            <a:ext cx="12192000" cy="1676400"/>
          </a:xfrm>
          <a:prstGeom prst="rect">
            <a:avLst/>
          </a:prstGeom>
          <a:solidFill>
            <a:schemeClr val="accent6">
              <a:lumMod val="40000"/>
              <a:lumOff val="60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400" b="1" baseline="30000" dirty="0">
                <a:solidFill>
                  <a:schemeClr val="tx1"/>
                </a:solidFill>
              </a:rPr>
              <a:t>1 Peter 4:9 </a:t>
            </a:r>
            <a:r>
              <a:rPr lang="en-US" sz="3400" dirty="0">
                <a:solidFill>
                  <a:schemeClr val="tx1"/>
                </a:solidFill>
              </a:rPr>
              <a:t>Be hospitable to one another without complaint. </a:t>
            </a:r>
            <a:r>
              <a:rPr lang="en-US" sz="3400" b="1" baseline="30000" dirty="0">
                <a:solidFill>
                  <a:schemeClr val="tx1"/>
                </a:solidFill>
              </a:rPr>
              <a:t>10 </a:t>
            </a:r>
            <a:r>
              <a:rPr lang="en-US" sz="3400" dirty="0">
                <a:solidFill>
                  <a:schemeClr val="tx1"/>
                </a:solidFill>
              </a:rPr>
              <a:t>As each one has received a special gift, </a:t>
            </a:r>
            <a:r>
              <a:rPr lang="en-US" sz="3400" b="1" u="sng" dirty="0">
                <a:solidFill>
                  <a:srgbClr val="002060"/>
                </a:solidFill>
              </a:rPr>
              <a:t>employ it</a:t>
            </a:r>
            <a:r>
              <a:rPr lang="en-US" sz="3400" b="1" dirty="0">
                <a:solidFill>
                  <a:srgbClr val="002060"/>
                </a:solidFill>
              </a:rPr>
              <a:t> </a:t>
            </a:r>
            <a:r>
              <a:rPr lang="en-US" sz="3400" dirty="0">
                <a:solidFill>
                  <a:schemeClr val="tx1"/>
                </a:solidFill>
              </a:rPr>
              <a:t>in serving one another as good stewards of the manifold grace of God. </a:t>
            </a:r>
          </a:p>
        </p:txBody>
      </p:sp>
      <p:sp>
        <p:nvSpPr>
          <p:cNvPr id="6" name="Rectangle 5"/>
          <p:cNvSpPr/>
          <p:nvPr/>
        </p:nvSpPr>
        <p:spPr>
          <a:xfrm>
            <a:off x="5562600" y="0"/>
            <a:ext cx="868680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i="1" dirty="0"/>
              <a:t>Full Stretch</a:t>
            </a:r>
          </a:p>
        </p:txBody>
      </p:sp>
      <p:sp>
        <p:nvSpPr>
          <p:cNvPr id="15" name="Rounded Rectangle 14"/>
          <p:cNvSpPr/>
          <p:nvPr/>
        </p:nvSpPr>
        <p:spPr>
          <a:xfrm>
            <a:off x="1090612" y="3162740"/>
            <a:ext cx="9882188" cy="875860"/>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000" b="1" dirty="0"/>
              <a:t>There are no passengers in God’s family</a:t>
            </a:r>
            <a:endParaRPr lang="en-US" sz="4000" b="1" u="sng" dirty="0"/>
          </a:p>
        </p:txBody>
      </p:sp>
      <p:sp>
        <p:nvSpPr>
          <p:cNvPr id="13" name="Rounded Rectangle 12"/>
          <p:cNvSpPr/>
          <p:nvPr/>
        </p:nvSpPr>
        <p:spPr>
          <a:xfrm>
            <a:off x="171448" y="914399"/>
            <a:ext cx="5848352" cy="1447801"/>
          </a:xfrm>
          <a:prstGeom prst="roundRect">
            <a:avLst/>
          </a:prstGeom>
          <a:solidFill>
            <a:srgbClr val="006C3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600" b="1" dirty="0"/>
              <a:t>Love one another with </a:t>
            </a:r>
            <a:r>
              <a:rPr lang="en-US" sz="4600" b="1" i="1" dirty="0"/>
              <a:t>everything you have</a:t>
            </a:r>
            <a:endParaRPr lang="en-US" sz="4600" b="1" i="1" u="sng" dirty="0"/>
          </a:p>
        </p:txBody>
      </p:sp>
      <p:sp>
        <p:nvSpPr>
          <p:cNvPr id="14" name="Rounded Rectangle 13"/>
          <p:cNvSpPr/>
          <p:nvPr/>
        </p:nvSpPr>
        <p:spPr>
          <a:xfrm>
            <a:off x="2247901" y="2305489"/>
            <a:ext cx="4800600" cy="723021"/>
          </a:xfrm>
          <a:prstGeom prst="roundRect">
            <a:avLst/>
          </a:prstGeom>
          <a:solidFill>
            <a:srgbClr val="006C3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600" b="1" dirty="0"/>
              <a:t>Your spiritual gifts </a:t>
            </a:r>
            <a:endParaRPr lang="en-US" sz="4600" b="1" u="sng" dirty="0"/>
          </a:p>
        </p:txBody>
      </p:sp>
    </p:spTree>
    <p:extLst>
      <p:ext uri="{BB962C8B-B14F-4D97-AF65-F5344CB8AC3E}">
        <p14:creationId xmlns:p14="http://schemas.microsoft.com/office/powerpoint/2010/main" val="2435259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5638800"/>
            <a:ext cx="12192000" cy="1219200"/>
          </a:xfrm>
          <a:prstGeom prst="rect">
            <a:avLst/>
          </a:prstGeom>
          <a:solidFill>
            <a:schemeClr val="accent6">
              <a:lumMod val="40000"/>
              <a:lumOff val="60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400" b="1" baseline="30000" dirty="0">
                <a:solidFill>
                  <a:schemeClr val="tx1"/>
                </a:solidFill>
              </a:rPr>
              <a:t>1 Peter 4:8 </a:t>
            </a:r>
            <a:r>
              <a:rPr lang="en-US" sz="3400" dirty="0">
                <a:solidFill>
                  <a:schemeClr val="tx1"/>
                </a:solidFill>
              </a:rPr>
              <a:t>Above all, keep fervent in your love for one another,  because love covers a multitude of sins. </a:t>
            </a:r>
          </a:p>
        </p:txBody>
      </p:sp>
      <p:sp>
        <p:nvSpPr>
          <p:cNvPr id="5" name="Rectangle 4"/>
          <p:cNvSpPr/>
          <p:nvPr/>
        </p:nvSpPr>
        <p:spPr>
          <a:xfrm>
            <a:off x="152400" y="0"/>
            <a:ext cx="541020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dirty="0"/>
              <a:t>Love One Another</a:t>
            </a:r>
            <a:endParaRPr lang="en-US" sz="5400" b="1" i="1" dirty="0"/>
          </a:p>
        </p:txBody>
      </p:sp>
      <p:sp>
        <p:nvSpPr>
          <p:cNvPr id="8" name="Rounded Rectangular Callout 7"/>
          <p:cNvSpPr/>
          <p:nvPr/>
        </p:nvSpPr>
        <p:spPr>
          <a:xfrm>
            <a:off x="1752600" y="4495800"/>
            <a:ext cx="8686800" cy="6858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t>The essential survival skill for enduring the pressure cooker </a:t>
            </a:r>
            <a:endParaRPr lang="en-US" sz="4000" b="1" i="1" u="sng" dirty="0"/>
          </a:p>
        </p:txBody>
      </p:sp>
    </p:spTree>
    <p:extLst>
      <p:ext uri="{BB962C8B-B14F-4D97-AF65-F5344CB8AC3E}">
        <p14:creationId xmlns:p14="http://schemas.microsoft.com/office/powerpoint/2010/main" val="42887946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52400" y="0"/>
            <a:ext cx="54102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dirty="0"/>
              <a:t>Love One Another</a:t>
            </a:r>
            <a:endParaRPr lang="en-US" sz="5400" b="1" i="1" dirty="0"/>
          </a:p>
        </p:txBody>
      </p:sp>
      <p:sp>
        <p:nvSpPr>
          <p:cNvPr id="7" name="Rectangle 6"/>
          <p:cNvSpPr/>
          <p:nvPr/>
        </p:nvSpPr>
        <p:spPr>
          <a:xfrm>
            <a:off x="0" y="5181600"/>
            <a:ext cx="12192000" cy="1676400"/>
          </a:xfrm>
          <a:prstGeom prst="rect">
            <a:avLst/>
          </a:prstGeom>
          <a:solidFill>
            <a:schemeClr val="accent6">
              <a:lumMod val="40000"/>
              <a:lumOff val="60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400" b="1" baseline="30000" dirty="0">
                <a:solidFill>
                  <a:schemeClr val="tx1"/>
                </a:solidFill>
              </a:rPr>
              <a:t>1 Peter 4:9 </a:t>
            </a:r>
            <a:r>
              <a:rPr lang="en-US" sz="3400" dirty="0">
                <a:solidFill>
                  <a:schemeClr val="tx1"/>
                </a:solidFill>
              </a:rPr>
              <a:t>Be hospitable to one another without complaint. </a:t>
            </a:r>
            <a:r>
              <a:rPr lang="en-US" sz="3400" b="1" baseline="30000" dirty="0">
                <a:solidFill>
                  <a:schemeClr val="tx1"/>
                </a:solidFill>
              </a:rPr>
              <a:t>10 </a:t>
            </a:r>
            <a:r>
              <a:rPr lang="en-US" sz="3400" dirty="0">
                <a:solidFill>
                  <a:schemeClr val="tx1"/>
                </a:solidFill>
              </a:rPr>
              <a:t>As each one has received a special gift, </a:t>
            </a:r>
            <a:r>
              <a:rPr lang="en-US" sz="3400" b="1" u="sng" dirty="0">
                <a:solidFill>
                  <a:srgbClr val="002060"/>
                </a:solidFill>
              </a:rPr>
              <a:t>employ it</a:t>
            </a:r>
            <a:r>
              <a:rPr lang="en-US" sz="3400" b="1" dirty="0">
                <a:solidFill>
                  <a:srgbClr val="002060"/>
                </a:solidFill>
              </a:rPr>
              <a:t> </a:t>
            </a:r>
            <a:r>
              <a:rPr lang="en-US" sz="3400" dirty="0">
                <a:solidFill>
                  <a:schemeClr val="tx1"/>
                </a:solidFill>
              </a:rPr>
              <a:t>in serving one another as good stewards of the manifold grace of God. </a:t>
            </a:r>
          </a:p>
        </p:txBody>
      </p:sp>
      <p:sp>
        <p:nvSpPr>
          <p:cNvPr id="6" name="Rectangle 5"/>
          <p:cNvSpPr/>
          <p:nvPr/>
        </p:nvSpPr>
        <p:spPr>
          <a:xfrm>
            <a:off x="5562600" y="0"/>
            <a:ext cx="868680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i="1" dirty="0"/>
              <a:t>Full Stretch</a:t>
            </a:r>
          </a:p>
        </p:txBody>
      </p:sp>
      <p:sp>
        <p:nvSpPr>
          <p:cNvPr id="11" name="Rounded Rectangle 10"/>
          <p:cNvSpPr/>
          <p:nvPr/>
        </p:nvSpPr>
        <p:spPr>
          <a:xfrm>
            <a:off x="1719262" y="3048000"/>
            <a:ext cx="8839200" cy="1371600"/>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000" b="1" dirty="0"/>
              <a:t>Being a role-player in the ministry is part of who you are in Christ</a:t>
            </a:r>
            <a:endParaRPr lang="en-US" sz="4000" b="1" u="sng" dirty="0"/>
          </a:p>
        </p:txBody>
      </p:sp>
      <p:sp>
        <p:nvSpPr>
          <p:cNvPr id="12" name="Rounded Rectangle 11"/>
          <p:cNvSpPr/>
          <p:nvPr/>
        </p:nvSpPr>
        <p:spPr>
          <a:xfrm>
            <a:off x="76200" y="4495800"/>
            <a:ext cx="12039600" cy="685800"/>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3600" b="1" dirty="0"/>
              <a:t>Serving together is one of the best ways to build sincere love!</a:t>
            </a:r>
            <a:endParaRPr lang="en-US" sz="3600" b="1" u="sng" dirty="0"/>
          </a:p>
        </p:txBody>
      </p:sp>
      <p:sp>
        <p:nvSpPr>
          <p:cNvPr id="13" name="Rounded Rectangle 12"/>
          <p:cNvSpPr/>
          <p:nvPr/>
        </p:nvSpPr>
        <p:spPr>
          <a:xfrm>
            <a:off x="171448" y="914399"/>
            <a:ext cx="5848352" cy="1447801"/>
          </a:xfrm>
          <a:prstGeom prst="roundRect">
            <a:avLst/>
          </a:prstGeom>
          <a:solidFill>
            <a:srgbClr val="006C3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600" b="1" dirty="0"/>
              <a:t>Love one another with </a:t>
            </a:r>
            <a:r>
              <a:rPr lang="en-US" sz="4600" b="1" i="1" dirty="0"/>
              <a:t>everything you have</a:t>
            </a:r>
            <a:endParaRPr lang="en-US" sz="4600" b="1" i="1" u="sng" dirty="0"/>
          </a:p>
        </p:txBody>
      </p:sp>
      <p:sp>
        <p:nvSpPr>
          <p:cNvPr id="14" name="Rounded Rectangle 13"/>
          <p:cNvSpPr/>
          <p:nvPr/>
        </p:nvSpPr>
        <p:spPr>
          <a:xfrm>
            <a:off x="2247901" y="2305489"/>
            <a:ext cx="4800600" cy="723021"/>
          </a:xfrm>
          <a:prstGeom prst="roundRect">
            <a:avLst/>
          </a:prstGeom>
          <a:solidFill>
            <a:srgbClr val="006C3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600" b="1" dirty="0"/>
              <a:t>Your spiritual gifts </a:t>
            </a:r>
            <a:endParaRPr lang="en-US" sz="4600" b="1" u="sng" dirty="0"/>
          </a:p>
        </p:txBody>
      </p:sp>
    </p:spTree>
    <p:extLst>
      <p:ext uri="{BB962C8B-B14F-4D97-AF65-F5344CB8AC3E}">
        <p14:creationId xmlns:p14="http://schemas.microsoft.com/office/powerpoint/2010/main" val="518809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52400" y="0"/>
            <a:ext cx="54102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dirty="0"/>
              <a:t>Love One Another</a:t>
            </a:r>
            <a:endParaRPr lang="en-US" sz="5400" b="1" i="1" dirty="0"/>
          </a:p>
        </p:txBody>
      </p:sp>
      <p:sp>
        <p:nvSpPr>
          <p:cNvPr id="7" name="Rectangle 6"/>
          <p:cNvSpPr/>
          <p:nvPr/>
        </p:nvSpPr>
        <p:spPr>
          <a:xfrm>
            <a:off x="0" y="5181600"/>
            <a:ext cx="12192000" cy="1676400"/>
          </a:xfrm>
          <a:prstGeom prst="rect">
            <a:avLst/>
          </a:prstGeom>
          <a:solidFill>
            <a:schemeClr val="accent6">
              <a:lumMod val="40000"/>
              <a:lumOff val="60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400" b="1" baseline="30000" dirty="0">
                <a:solidFill>
                  <a:schemeClr val="tx1"/>
                </a:solidFill>
              </a:rPr>
              <a:t>1 Peter 4:11 </a:t>
            </a:r>
            <a:r>
              <a:rPr lang="en-US" sz="3400" dirty="0">
                <a:solidFill>
                  <a:schemeClr val="tx1"/>
                </a:solidFill>
              </a:rPr>
              <a:t>so that in all things God may be glorified through Jesus Christ, to whom belongs the glory and dominion forever and ever. Amen.</a:t>
            </a:r>
          </a:p>
        </p:txBody>
      </p:sp>
      <p:sp>
        <p:nvSpPr>
          <p:cNvPr id="6" name="Rectangle 5"/>
          <p:cNvSpPr/>
          <p:nvPr/>
        </p:nvSpPr>
        <p:spPr>
          <a:xfrm>
            <a:off x="5562600" y="0"/>
            <a:ext cx="868680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i="1" dirty="0"/>
              <a:t>Full Stretch</a:t>
            </a:r>
          </a:p>
        </p:txBody>
      </p:sp>
      <p:sp>
        <p:nvSpPr>
          <p:cNvPr id="9" name="Rounded Rectangle 8"/>
          <p:cNvSpPr/>
          <p:nvPr/>
        </p:nvSpPr>
        <p:spPr>
          <a:xfrm>
            <a:off x="171448" y="914399"/>
            <a:ext cx="6534152" cy="875421"/>
          </a:xfrm>
          <a:prstGeom prst="roundRect">
            <a:avLst/>
          </a:prstGeom>
          <a:solidFill>
            <a:srgbClr val="006C3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600" b="1" dirty="0"/>
              <a:t>A love that glorifies God!</a:t>
            </a:r>
            <a:endParaRPr lang="en-US" sz="4600" b="1" u="sng" dirty="0"/>
          </a:p>
        </p:txBody>
      </p:sp>
    </p:spTree>
    <p:extLst>
      <p:ext uri="{BB962C8B-B14F-4D97-AF65-F5344CB8AC3E}">
        <p14:creationId xmlns:p14="http://schemas.microsoft.com/office/powerpoint/2010/main" val="3656603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62000" y="701675"/>
            <a:ext cx="57150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800" b="1" dirty="0"/>
              <a:t>1 Peter</a:t>
            </a:r>
          </a:p>
        </p:txBody>
      </p:sp>
      <p:sp>
        <p:nvSpPr>
          <p:cNvPr id="4" name="Rectangle 3"/>
          <p:cNvSpPr/>
          <p:nvPr/>
        </p:nvSpPr>
        <p:spPr>
          <a:xfrm>
            <a:off x="5715000" y="4876800"/>
            <a:ext cx="6553200" cy="1600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b="1" i="1" dirty="0"/>
              <a:t>Next Time…</a:t>
            </a:r>
          </a:p>
        </p:txBody>
      </p:sp>
    </p:spTree>
    <p:extLst>
      <p:ext uri="{BB962C8B-B14F-4D97-AF65-F5344CB8AC3E}">
        <p14:creationId xmlns:p14="http://schemas.microsoft.com/office/powerpoint/2010/main" val="35095992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2542</Words>
  <Application>Microsoft Office PowerPoint</Application>
  <PresentationFormat>Widescreen</PresentationFormat>
  <Paragraphs>466</Paragraphs>
  <Slides>92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92</vt:i4>
      </vt:variant>
    </vt:vector>
  </HeadingPairs>
  <TitlesOfParts>
    <vt:vector size="95"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2023-06-28T20:52:01Z</dcterms:created>
  <dcterms:modified xsi:type="dcterms:W3CDTF">2023-06-28T20:54:10Z</dcterms:modified>
</cp:coreProperties>
</file>