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6"/>
  </p:notesMasterIdLst>
  <p:sldIdLst>
    <p:sldId id="262" r:id="rId2"/>
    <p:sldId id="317" r:id="rId3"/>
    <p:sldId id="338" r:id="rId4"/>
    <p:sldId id="339" r:id="rId5"/>
    <p:sldId id="340" r:id="rId6"/>
    <p:sldId id="341" r:id="rId7"/>
    <p:sldId id="342" r:id="rId8"/>
    <p:sldId id="343" r:id="rId9"/>
    <p:sldId id="344" r:id="rId10"/>
    <p:sldId id="345" r:id="rId11"/>
    <p:sldId id="346" r:id="rId12"/>
    <p:sldId id="347" r:id="rId13"/>
    <p:sldId id="348" r:id="rId14"/>
    <p:sldId id="349" r:id="rId15"/>
    <p:sldId id="337" r:id="rId16"/>
    <p:sldId id="353" r:id="rId17"/>
    <p:sldId id="354" r:id="rId18"/>
    <p:sldId id="356" r:id="rId19"/>
    <p:sldId id="357" r:id="rId20"/>
    <p:sldId id="358" r:id="rId21"/>
    <p:sldId id="352" r:id="rId22"/>
    <p:sldId id="360" r:id="rId23"/>
    <p:sldId id="361" r:id="rId24"/>
    <p:sldId id="359" r:id="rId25"/>
    <p:sldId id="362" r:id="rId26"/>
    <p:sldId id="363" r:id="rId27"/>
    <p:sldId id="364" r:id="rId28"/>
    <p:sldId id="365" r:id="rId29"/>
    <p:sldId id="366" r:id="rId30"/>
    <p:sldId id="367" r:id="rId31"/>
    <p:sldId id="368" r:id="rId32"/>
    <p:sldId id="369" r:id="rId33"/>
    <p:sldId id="370" r:id="rId34"/>
    <p:sldId id="37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E5D"/>
    <a:srgbClr val="72DB2B"/>
    <a:srgbClr val="07841B"/>
    <a:srgbClr val="034029"/>
    <a:srgbClr val="155A5F"/>
    <a:srgbClr val="03272D"/>
    <a:srgbClr val="086A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37FF5-EF85-594C-B653-41DEAAE191E5}" v="65" dt="2023-11-16T22:42:13.8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51" autoAdjust="0"/>
    <p:restoredTop sz="72551" autoAdjust="0"/>
  </p:normalViewPr>
  <p:slideViewPr>
    <p:cSldViewPr snapToGrid="0">
      <p:cViewPr varScale="1">
        <p:scale>
          <a:sx n="61" d="100"/>
          <a:sy n="61" d="100"/>
        </p:scale>
        <p:origin x="300" y="5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16537FF5-EF85-594C-B653-41DEAAE191E5}"/>
    <pc:docChg chg="modSld">
      <pc:chgData name="HilarioC" userId="b790f688-0c99-421d-ad08-5e0c6e6e58c5" providerId="ADAL" clId="{16537FF5-EF85-594C-B653-41DEAAE191E5}" dt="2023-11-17T00:38:06.696" v="39" actId="20577"/>
      <pc:docMkLst>
        <pc:docMk/>
      </pc:docMkLst>
      <pc:sldChg chg="modNotesTx">
        <pc:chgData name="HilarioC" userId="b790f688-0c99-421d-ad08-5e0c6e6e58c5" providerId="ADAL" clId="{16537FF5-EF85-594C-B653-41DEAAE191E5}" dt="2023-11-17T00:27:53.097" v="1" actId="20577"/>
        <pc:sldMkLst>
          <pc:docMk/>
          <pc:sldMk cId="3941743812" sldId="341"/>
        </pc:sldMkLst>
      </pc:sldChg>
      <pc:sldChg chg="modNotesTx">
        <pc:chgData name="HilarioC" userId="b790f688-0c99-421d-ad08-5e0c6e6e58c5" providerId="ADAL" clId="{16537FF5-EF85-594C-B653-41DEAAE191E5}" dt="2023-11-17T00:31:04.150" v="2" actId="20577"/>
        <pc:sldMkLst>
          <pc:docMk/>
          <pc:sldMk cId="3347196518" sldId="342"/>
        </pc:sldMkLst>
      </pc:sldChg>
      <pc:sldChg chg="modNotesTx">
        <pc:chgData name="HilarioC" userId="b790f688-0c99-421d-ad08-5e0c6e6e58c5" providerId="ADAL" clId="{16537FF5-EF85-594C-B653-41DEAAE191E5}" dt="2023-11-17T00:35:38.046" v="16" actId="20577"/>
        <pc:sldMkLst>
          <pc:docMk/>
          <pc:sldMk cId="2926167960" sldId="349"/>
        </pc:sldMkLst>
      </pc:sldChg>
      <pc:sldChg chg="modNotesTx">
        <pc:chgData name="HilarioC" userId="b790f688-0c99-421d-ad08-5e0c6e6e58c5" providerId="ADAL" clId="{16537FF5-EF85-594C-B653-41DEAAE191E5}" dt="2023-11-17T00:38:06.696" v="39" actId="20577"/>
        <pc:sldMkLst>
          <pc:docMk/>
          <pc:sldMk cId="1919167975" sldId="35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C0682-386C-1D4E-AE97-DDCA800BC4F4}" type="datetimeFigureOut">
              <a:rPr lang="en-US" smtClean="0"/>
              <a:t>12/19/2023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6C0482-53B4-E048-9334-23D33F622FD2}" type="slidenum">
              <a:rPr lang="en-US" smtClean="0"/>
              <a:t>‹#›</a:t>
            </a:fld>
            <a:endParaRPr lang="en-US"/>
          </a:p>
        </p:txBody>
      </p:sp>
    </p:spTree>
    <p:extLst>
      <p:ext uri="{BB962C8B-B14F-4D97-AF65-F5344CB8AC3E}">
        <p14:creationId xmlns:p14="http://schemas.microsoft.com/office/powerpoint/2010/main" val="2102313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a:t>
            </a:fld>
            <a:endParaRPr lang="en-US"/>
          </a:p>
        </p:txBody>
      </p:sp>
    </p:spTree>
    <p:extLst>
      <p:ext uri="{BB962C8B-B14F-4D97-AF65-F5344CB8AC3E}">
        <p14:creationId xmlns:p14="http://schemas.microsoft.com/office/powerpoint/2010/main" val="2131631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10</a:t>
            </a:fld>
            <a:endParaRPr lang="en-US"/>
          </a:p>
        </p:txBody>
      </p:sp>
    </p:spTree>
    <p:extLst>
      <p:ext uri="{BB962C8B-B14F-4D97-AF65-F5344CB8AC3E}">
        <p14:creationId xmlns:p14="http://schemas.microsoft.com/office/powerpoint/2010/main" val="2817995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13</a:t>
            </a:fld>
            <a:endParaRPr lang="en-US"/>
          </a:p>
        </p:txBody>
      </p:sp>
    </p:spTree>
    <p:extLst>
      <p:ext uri="{BB962C8B-B14F-4D97-AF65-F5344CB8AC3E}">
        <p14:creationId xmlns:p14="http://schemas.microsoft.com/office/powerpoint/2010/main" val="3057440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14</a:t>
            </a:fld>
            <a:endParaRPr lang="en-US"/>
          </a:p>
        </p:txBody>
      </p:sp>
    </p:spTree>
    <p:extLst>
      <p:ext uri="{BB962C8B-B14F-4D97-AF65-F5344CB8AC3E}">
        <p14:creationId xmlns:p14="http://schemas.microsoft.com/office/powerpoint/2010/main" val="2287908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16</a:t>
            </a:fld>
            <a:endParaRPr lang="en-US"/>
          </a:p>
        </p:txBody>
      </p:sp>
    </p:spTree>
    <p:extLst>
      <p:ext uri="{BB962C8B-B14F-4D97-AF65-F5344CB8AC3E}">
        <p14:creationId xmlns:p14="http://schemas.microsoft.com/office/powerpoint/2010/main" val="512627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17</a:t>
            </a:fld>
            <a:endParaRPr lang="en-US"/>
          </a:p>
        </p:txBody>
      </p:sp>
    </p:spTree>
    <p:extLst>
      <p:ext uri="{BB962C8B-B14F-4D97-AF65-F5344CB8AC3E}">
        <p14:creationId xmlns:p14="http://schemas.microsoft.com/office/powerpoint/2010/main" val="35897153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18</a:t>
            </a:fld>
            <a:endParaRPr lang="en-US"/>
          </a:p>
        </p:txBody>
      </p:sp>
    </p:spTree>
    <p:extLst>
      <p:ext uri="{BB962C8B-B14F-4D97-AF65-F5344CB8AC3E}">
        <p14:creationId xmlns:p14="http://schemas.microsoft.com/office/powerpoint/2010/main" val="3494874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19</a:t>
            </a:fld>
            <a:endParaRPr lang="en-US"/>
          </a:p>
        </p:txBody>
      </p:sp>
    </p:spTree>
    <p:extLst>
      <p:ext uri="{BB962C8B-B14F-4D97-AF65-F5344CB8AC3E}">
        <p14:creationId xmlns:p14="http://schemas.microsoft.com/office/powerpoint/2010/main" val="9787887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20</a:t>
            </a:fld>
            <a:endParaRPr lang="en-US"/>
          </a:p>
        </p:txBody>
      </p:sp>
    </p:spTree>
    <p:extLst>
      <p:ext uri="{BB962C8B-B14F-4D97-AF65-F5344CB8AC3E}">
        <p14:creationId xmlns:p14="http://schemas.microsoft.com/office/powerpoint/2010/main" val="3090748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22</a:t>
            </a:fld>
            <a:endParaRPr lang="en-US"/>
          </a:p>
        </p:txBody>
      </p:sp>
    </p:spTree>
    <p:extLst>
      <p:ext uri="{BB962C8B-B14F-4D97-AF65-F5344CB8AC3E}">
        <p14:creationId xmlns:p14="http://schemas.microsoft.com/office/powerpoint/2010/main" val="3519328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23</a:t>
            </a:fld>
            <a:endParaRPr lang="en-US"/>
          </a:p>
        </p:txBody>
      </p:sp>
    </p:spTree>
    <p:extLst>
      <p:ext uri="{BB962C8B-B14F-4D97-AF65-F5344CB8AC3E}">
        <p14:creationId xmlns:p14="http://schemas.microsoft.com/office/powerpoint/2010/main" val="737094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2</a:t>
            </a:fld>
            <a:endParaRPr lang="en-US"/>
          </a:p>
        </p:txBody>
      </p:sp>
    </p:spTree>
    <p:extLst>
      <p:ext uri="{BB962C8B-B14F-4D97-AF65-F5344CB8AC3E}">
        <p14:creationId xmlns:p14="http://schemas.microsoft.com/office/powerpoint/2010/main" val="238627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25</a:t>
            </a:fld>
            <a:endParaRPr lang="en-US"/>
          </a:p>
        </p:txBody>
      </p:sp>
    </p:spTree>
    <p:extLst>
      <p:ext uri="{BB962C8B-B14F-4D97-AF65-F5344CB8AC3E}">
        <p14:creationId xmlns:p14="http://schemas.microsoft.com/office/powerpoint/2010/main" val="34362673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26</a:t>
            </a:fld>
            <a:endParaRPr lang="en-US"/>
          </a:p>
        </p:txBody>
      </p:sp>
    </p:spTree>
    <p:extLst>
      <p:ext uri="{BB962C8B-B14F-4D97-AF65-F5344CB8AC3E}">
        <p14:creationId xmlns:p14="http://schemas.microsoft.com/office/powerpoint/2010/main" val="2282077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30</a:t>
            </a:fld>
            <a:endParaRPr lang="en-US"/>
          </a:p>
        </p:txBody>
      </p:sp>
    </p:spTree>
    <p:extLst>
      <p:ext uri="{BB962C8B-B14F-4D97-AF65-F5344CB8AC3E}">
        <p14:creationId xmlns:p14="http://schemas.microsoft.com/office/powerpoint/2010/main" val="670672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31</a:t>
            </a:fld>
            <a:endParaRPr lang="en-US"/>
          </a:p>
        </p:txBody>
      </p:sp>
    </p:spTree>
    <p:extLst>
      <p:ext uri="{BB962C8B-B14F-4D97-AF65-F5344CB8AC3E}">
        <p14:creationId xmlns:p14="http://schemas.microsoft.com/office/powerpoint/2010/main" val="1778128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32</a:t>
            </a:fld>
            <a:endParaRPr lang="en-US"/>
          </a:p>
        </p:txBody>
      </p:sp>
    </p:spTree>
    <p:extLst>
      <p:ext uri="{BB962C8B-B14F-4D97-AF65-F5344CB8AC3E}">
        <p14:creationId xmlns:p14="http://schemas.microsoft.com/office/powerpoint/2010/main" val="2899752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3</a:t>
            </a:fld>
            <a:endParaRPr lang="en-US"/>
          </a:p>
        </p:txBody>
      </p:sp>
    </p:spTree>
    <p:extLst>
      <p:ext uri="{BB962C8B-B14F-4D97-AF65-F5344CB8AC3E}">
        <p14:creationId xmlns:p14="http://schemas.microsoft.com/office/powerpoint/2010/main" val="370766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4</a:t>
            </a:fld>
            <a:endParaRPr lang="en-US"/>
          </a:p>
        </p:txBody>
      </p:sp>
    </p:spTree>
    <p:extLst>
      <p:ext uri="{BB962C8B-B14F-4D97-AF65-F5344CB8AC3E}">
        <p14:creationId xmlns:p14="http://schemas.microsoft.com/office/powerpoint/2010/main" val="2248418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5</a:t>
            </a:fld>
            <a:endParaRPr lang="en-US"/>
          </a:p>
        </p:txBody>
      </p:sp>
    </p:spTree>
    <p:extLst>
      <p:ext uri="{BB962C8B-B14F-4D97-AF65-F5344CB8AC3E}">
        <p14:creationId xmlns:p14="http://schemas.microsoft.com/office/powerpoint/2010/main" val="1510355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6</a:t>
            </a:fld>
            <a:endParaRPr lang="en-US"/>
          </a:p>
        </p:txBody>
      </p:sp>
    </p:spTree>
    <p:extLst>
      <p:ext uri="{BB962C8B-B14F-4D97-AF65-F5344CB8AC3E}">
        <p14:creationId xmlns:p14="http://schemas.microsoft.com/office/powerpoint/2010/main" val="1510438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7</a:t>
            </a:fld>
            <a:endParaRPr lang="en-US"/>
          </a:p>
        </p:txBody>
      </p:sp>
    </p:spTree>
    <p:extLst>
      <p:ext uri="{BB962C8B-B14F-4D97-AF65-F5344CB8AC3E}">
        <p14:creationId xmlns:p14="http://schemas.microsoft.com/office/powerpoint/2010/main" val="3078289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8</a:t>
            </a:fld>
            <a:endParaRPr lang="en-US"/>
          </a:p>
        </p:txBody>
      </p:sp>
    </p:spTree>
    <p:extLst>
      <p:ext uri="{BB962C8B-B14F-4D97-AF65-F5344CB8AC3E}">
        <p14:creationId xmlns:p14="http://schemas.microsoft.com/office/powerpoint/2010/main" val="22939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5E6C0482-53B4-E048-9334-23D33F622FD2}" type="slidenum">
              <a:rPr lang="en-US" smtClean="0"/>
              <a:t>9</a:t>
            </a:fld>
            <a:endParaRPr lang="en-US"/>
          </a:p>
        </p:txBody>
      </p:sp>
    </p:spTree>
    <p:extLst>
      <p:ext uri="{BB962C8B-B14F-4D97-AF65-F5344CB8AC3E}">
        <p14:creationId xmlns:p14="http://schemas.microsoft.com/office/powerpoint/2010/main" val="2637785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FA3A1027-56C0-4587-967E-2C364C4E81AC}"/>
              </a:ext>
            </a:extLst>
          </p:cNvPr>
          <p:cNvSpPr txBox="1"/>
          <p:nvPr/>
        </p:nvSpPr>
        <p:spPr>
          <a:xfrm>
            <a:off x="630045" y="1590812"/>
            <a:ext cx="10931910"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0000" dirty="0">
                <a:solidFill>
                  <a:schemeClr val="bg1"/>
                </a:solidFill>
                <a:latin typeface="Garamond" panose="02020404030301010803" pitchFamily="18" charset="0"/>
                <a:ea typeface="Tahoma"/>
                <a:cs typeface="Tahoma"/>
              </a:rPr>
              <a:t>“Who do you say I am?”</a:t>
            </a:r>
          </a:p>
        </p:txBody>
      </p:sp>
      <p:sp>
        <p:nvSpPr>
          <p:cNvPr id="13" name="TextBox 12">
            <a:extLst>
              <a:ext uri="{FF2B5EF4-FFF2-40B4-BE49-F238E27FC236}">
                <a16:creationId xmlns:a16="http://schemas.microsoft.com/office/drawing/2014/main" xmlns="" id="{C180341E-F143-46B5-ABBC-722A17752878}"/>
              </a:ext>
            </a:extLst>
          </p:cNvPr>
          <p:cNvSpPr txBox="1"/>
          <p:nvPr/>
        </p:nvSpPr>
        <p:spPr>
          <a:xfrm>
            <a:off x="748296" y="4786671"/>
            <a:ext cx="1084286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dirty="0">
                <a:solidFill>
                  <a:schemeClr val="bg1"/>
                </a:solidFill>
                <a:latin typeface="Garamond" panose="02020404030301010803" pitchFamily="18" charset="0"/>
                <a:cs typeface="Arial"/>
              </a:rPr>
              <a:t>Mark 8:27-37</a:t>
            </a:r>
            <a:endParaRPr lang="en-US" sz="3200" dirty="0">
              <a:solidFill>
                <a:schemeClr val="bg1"/>
              </a:solidFill>
              <a:latin typeface="Garamond" panose="02020404030301010803" pitchFamily="18" charset="0"/>
              <a:cs typeface="Arial"/>
            </a:endParaRPr>
          </a:p>
        </p:txBody>
      </p:sp>
    </p:spTree>
    <p:extLst>
      <p:ext uri="{BB962C8B-B14F-4D97-AF65-F5344CB8AC3E}">
        <p14:creationId xmlns:p14="http://schemas.microsoft.com/office/powerpoint/2010/main" val="224325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2219069"/>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3: “He was demon possessed” or “suffered from serious mental illness.”</a:t>
            </a:r>
          </a:p>
          <a:p>
            <a:pPr marL="457200" indent="-457200" eaLnBrk="0" hangingPunct="0">
              <a:lnSpc>
                <a:spcPct val="90000"/>
              </a:lnSpc>
              <a:spcAft>
                <a:spcPts val="600"/>
              </a:spcAft>
              <a:buSzPct val="85000"/>
              <a:buFont typeface="Arial" panose="020B0604020202020204" pitchFamily="34" charset="0"/>
              <a:buChar char="•"/>
            </a:pPr>
            <a:r>
              <a:rPr lang="en-US" sz="3600" dirty="0">
                <a:solidFill>
                  <a:srgbClr val="FFFFFF"/>
                </a:solidFill>
                <a:latin typeface="Garamond" panose="02020404030301010803" pitchFamily="18" charset="0"/>
                <a:ea typeface="Cambria" charset="0"/>
                <a:cs typeface="Cambria" charset="0"/>
              </a:rPr>
              <a:t>“Some geniuses hold bizarre views about certain things, yet remain generally sane.”</a:t>
            </a:r>
          </a:p>
        </p:txBody>
      </p:sp>
      <p:sp>
        <p:nvSpPr>
          <p:cNvPr id="2" name="TextBox 1">
            <a:extLst>
              <a:ext uri="{FF2B5EF4-FFF2-40B4-BE49-F238E27FC236}">
                <a16:creationId xmlns:a16="http://schemas.microsoft.com/office/drawing/2014/main" xmlns="" id="{BACA49BF-C391-03E4-2B16-55412831159E}"/>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1633749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3216265"/>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3: “He was demon possessed” or “suffered from serious mental illness.”</a:t>
            </a:r>
          </a:p>
          <a:p>
            <a:pPr marL="457200"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Peter Kreeft: “A measure of your insanity is the size of the gap between what you think you are and what you really are. If I think I am the greatest philosopher in America, I am only an arrogant fool…</a:t>
            </a:r>
          </a:p>
        </p:txBody>
      </p:sp>
      <p:sp>
        <p:nvSpPr>
          <p:cNvPr id="2" name="TextBox 1">
            <a:extLst>
              <a:ext uri="{FF2B5EF4-FFF2-40B4-BE49-F238E27FC236}">
                <a16:creationId xmlns:a16="http://schemas.microsoft.com/office/drawing/2014/main" xmlns="" id="{7E62C9E4-A1D5-C84C-5105-B463514DAABA}"/>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282331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2717667"/>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3: “He was demon possessed” or “suffered from serious mental illness.”</a:t>
            </a:r>
          </a:p>
          <a:p>
            <a:pPr marL="457200"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Peter Kreeft: “If I think I am Napoleon, I am probably over the edge; if I think I am a butterfly, I am fully embarked from the sunny shores of sanity…</a:t>
            </a:r>
          </a:p>
        </p:txBody>
      </p:sp>
      <p:sp>
        <p:nvSpPr>
          <p:cNvPr id="2" name="TextBox 1">
            <a:extLst>
              <a:ext uri="{FF2B5EF4-FFF2-40B4-BE49-F238E27FC236}">
                <a16:creationId xmlns:a16="http://schemas.microsoft.com/office/drawing/2014/main" xmlns="" id="{C998E0B2-CE6C-F66F-D8E5-3AC0C06D1DD1}"/>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821878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3216265"/>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3: “He was demon possessed” or “suffered from serious mental illness.”</a:t>
            </a:r>
          </a:p>
          <a:p>
            <a:pPr marL="457200"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Peter Kreeft: “But if I think I am God, I am even more insane because the gap between anything finite and the infinite God is even greater than the gap between any two finite things, even a man and a butterfly.”</a:t>
            </a:r>
          </a:p>
        </p:txBody>
      </p:sp>
      <p:sp>
        <p:nvSpPr>
          <p:cNvPr id="2" name="TextBox 1">
            <a:extLst>
              <a:ext uri="{FF2B5EF4-FFF2-40B4-BE49-F238E27FC236}">
                <a16:creationId xmlns:a16="http://schemas.microsoft.com/office/drawing/2014/main" xmlns="" id="{9E2E51A0-8E61-3E44-5FD8-05051C212FCC}"/>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35270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1194173"/>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4: “Jesus is the Messiah, the Son of God”</a:t>
            </a:r>
          </a:p>
          <a:p>
            <a:pPr marL="457200"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8:30: </a:t>
            </a:r>
            <a:r>
              <a:rPr lang="en-US" sz="3600" dirty="0">
                <a:solidFill>
                  <a:schemeClr val="bg1"/>
                </a:solidFill>
                <a:latin typeface="Garamond" panose="02020404030301010803" pitchFamily="18" charset="0"/>
              </a:rPr>
              <a:t>Jesus warned them not to tell anyone about him.</a:t>
            </a:r>
          </a:p>
        </p:txBody>
      </p:sp>
      <p:sp>
        <p:nvSpPr>
          <p:cNvPr id="2" name="TextBox 1">
            <a:extLst>
              <a:ext uri="{FF2B5EF4-FFF2-40B4-BE49-F238E27FC236}">
                <a16:creationId xmlns:a16="http://schemas.microsoft.com/office/drawing/2014/main" xmlns="" id="{D3031347-6316-563B-9DF3-7E46BB86490C}"/>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2616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31 	</a:t>
            </a:r>
            <a:r>
              <a:rPr lang="en-US" sz="3800" dirty="0">
                <a:solidFill>
                  <a:schemeClr val="bg1"/>
                </a:solidFill>
                <a:latin typeface="Garamond" panose="02020404030301010803" pitchFamily="18" charset="0"/>
              </a:rPr>
              <a:t>He then began to teach them that the Son of Man must suffer many things and be rejected by the elders, the chief priests and the teachers of the law, and that he must be killed and after three days rise again. </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E4EFF035-9A51-45AC-1AFD-268B3AF3B0A6}"/>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876572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31 	</a:t>
            </a:r>
            <a:r>
              <a:rPr lang="en-US" sz="3800" dirty="0">
                <a:solidFill>
                  <a:schemeClr val="bg2">
                    <a:lumMod val="50000"/>
                  </a:schemeClr>
                </a:solidFill>
                <a:latin typeface="Garamond" panose="02020404030301010803" pitchFamily="18" charset="0"/>
              </a:rPr>
              <a:t>He then began to teach them that </a:t>
            </a:r>
            <a:r>
              <a:rPr lang="en-US" sz="3800" dirty="0">
                <a:solidFill>
                  <a:schemeClr val="bg1"/>
                </a:solidFill>
                <a:latin typeface="Garamond" panose="02020404030301010803" pitchFamily="18" charset="0"/>
              </a:rPr>
              <a:t>the Son of Man must suffer </a:t>
            </a:r>
            <a:r>
              <a:rPr lang="en-US" sz="3800" dirty="0">
                <a:solidFill>
                  <a:schemeClr val="bg2">
                    <a:lumMod val="50000"/>
                  </a:schemeClr>
                </a:solidFill>
                <a:latin typeface="Garamond" panose="02020404030301010803" pitchFamily="18" charset="0"/>
              </a:rPr>
              <a:t>many things and be rejected by the elders, the chief priests and the teachers of the law, and that he must be killed and after three days rise again.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1BD41F18-8923-F0E4-113E-40DDE139938F}"/>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010434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31 	</a:t>
            </a:r>
            <a:r>
              <a:rPr lang="en-US" sz="3800" dirty="0">
                <a:solidFill>
                  <a:schemeClr val="bg2">
                    <a:lumMod val="50000"/>
                  </a:schemeClr>
                </a:solidFill>
                <a:latin typeface="Garamond" panose="02020404030301010803" pitchFamily="18" charset="0"/>
              </a:rPr>
              <a:t>He then began to teach them that the Son of Man must suffer many things and be rejected by the elders, the chief priests and the teachers of the law, and that </a:t>
            </a:r>
            <a:r>
              <a:rPr lang="en-US" sz="3800" dirty="0">
                <a:solidFill>
                  <a:schemeClr val="bg1"/>
                </a:solidFill>
                <a:latin typeface="Garamond" panose="02020404030301010803" pitchFamily="18" charset="0"/>
              </a:rPr>
              <a:t>he must be killed and after three days rise</a:t>
            </a:r>
            <a:r>
              <a:rPr lang="en-US" sz="3800" dirty="0">
                <a:solidFill>
                  <a:schemeClr val="bg2">
                    <a:lumMod val="50000"/>
                  </a:schemeClr>
                </a:solidFill>
                <a:latin typeface="Garamond" panose="02020404030301010803" pitchFamily="18" charset="0"/>
              </a:rPr>
              <a:t> again.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A6C925BF-7631-44E6-BCF9-988DEA8F1B9C}"/>
              </a:ext>
            </a:extLst>
          </p:cNvPr>
          <p:cNvSpPr>
            <a:spLocks noChangeArrowheads="1"/>
          </p:cNvSpPr>
          <p:nvPr/>
        </p:nvSpPr>
        <p:spPr bwMode="auto">
          <a:xfrm>
            <a:off x="304800" y="3649235"/>
            <a:ext cx="11525250" cy="3080177"/>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86BA2E7-5CE5-479A-82DD-6BD2095EC60A}"/>
              </a:ext>
            </a:extLst>
          </p:cNvPr>
          <p:cNvSpPr txBox="1">
            <a:spLocks noChangeArrowheads="1"/>
          </p:cNvSpPr>
          <p:nvPr/>
        </p:nvSpPr>
        <p:spPr bwMode="auto">
          <a:xfrm>
            <a:off x="344783" y="3733286"/>
            <a:ext cx="11474297" cy="1221873"/>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The First Decision: “Do you believe Jesus is God’s savior?”</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1.	It’s a personal decision.</a:t>
            </a:r>
          </a:p>
        </p:txBody>
      </p:sp>
      <p:sp>
        <p:nvSpPr>
          <p:cNvPr id="2" name="TextBox 1">
            <a:extLst>
              <a:ext uri="{FF2B5EF4-FFF2-40B4-BE49-F238E27FC236}">
                <a16:creationId xmlns:a16="http://schemas.microsoft.com/office/drawing/2014/main" xmlns="" id="{4A6BC229-BC26-A950-85A6-C6E45F9A07C7}"/>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191916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31 	</a:t>
            </a:r>
            <a:r>
              <a:rPr lang="en-US" sz="3800" dirty="0">
                <a:solidFill>
                  <a:schemeClr val="bg2">
                    <a:lumMod val="50000"/>
                  </a:schemeClr>
                </a:solidFill>
                <a:latin typeface="Garamond" panose="02020404030301010803" pitchFamily="18" charset="0"/>
              </a:rPr>
              <a:t>He then began to teach them that the Son of Man must suffer many things and be rejected by the elders, the chief priests and the teachers of the law, and that </a:t>
            </a:r>
            <a:r>
              <a:rPr lang="en-US" sz="3800" dirty="0">
                <a:solidFill>
                  <a:schemeClr val="bg1"/>
                </a:solidFill>
                <a:latin typeface="Garamond" panose="02020404030301010803" pitchFamily="18" charset="0"/>
              </a:rPr>
              <a:t>he must be killed and after three days rise</a:t>
            </a:r>
            <a:r>
              <a:rPr lang="en-US" sz="3800" dirty="0">
                <a:solidFill>
                  <a:schemeClr val="bg2">
                    <a:lumMod val="50000"/>
                  </a:schemeClr>
                </a:solidFill>
                <a:latin typeface="Garamond" panose="02020404030301010803" pitchFamily="18" charset="0"/>
              </a:rPr>
              <a:t> again.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A6C925BF-7631-44E6-BCF9-988DEA8F1B9C}"/>
              </a:ext>
            </a:extLst>
          </p:cNvPr>
          <p:cNvSpPr>
            <a:spLocks noChangeArrowheads="1"/>
          </p:cNvSpPr>
          <p:nvPr/>
        </p:nvSpPr>
        <p:spPr bwMode="auto">
          <a:xfrm>
            <a:off x="304800" y="3649235"/>
            <a:ext cx="11525250" cy="3080177"/>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86BA2E7-5CE5-479A-82DD-6BD2095EC60A}"/>
              </a:ext>
            </a:extLst>
          </p:cNvPr>
          <p:cNvSpPr txBox="1">
            <a:spLocks noChangeArrowheads="1"/>
          </p:cNvSpPr>
          <p:nvPr/>
        </p:nvSpPr>
        <p:spPr bwMode="auto">
          <a:xfrm>
            <a:off x="344783" y="3733286"/>
            <a:ext cx="11474297" cy="2199064"/>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The First Decision: “Do you believe Jesus is God’s savior?”</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2.	It’s a significant decision. </a:t>
            </a:r>
          </a:p>
          <a:p>
            <a:pPr marL="457200" indent="-457200" eaLnBrk="0" hangingPunct="0">
              <a:lnSpc>
                <a:spcPct val="90000"/>
              </a:lnSpc>
              <a:spcAft>
                <a:spcPts val="600"/>
              </a:spcAft>
              <a:buSzPct val="85000"/>
            </a:pPr>
            <a:r>
              <a:rPr lang="en-US" sz="3400" dirty="0">
                <a:solidFill>
                  <a:srgbClr val="FFFFFF"/>
                </a:solidFill>
                <a:latin typeface="Garamond" panose="02020404030301010803" pitchFamily="18" charset="0"/>
                <a:ea typeface="Cambria" charset="0"/>
                <a:cs typeface="Cambria" charset="0"/>
              </a:rPr>
              <a:t>	John 5:24, “I tell you the truth, those who listen to my message and believe in God who sent me have eternal life…</a:t>
            </a:r>
            <a:endParaRPr lang="en-US" sz="3500" dirty="0">
              <a:solidFill>
                <a:srgbClr val="FFFFFF"/>
              </a:solidFill>
              <a:latin typeface="Garamond" panose="02020404030301010803" pitchFamily="18" charset="0"/>
              <a:ea typeface="Cambria" charset="0"/>
              <a:cs typeface="Cambria" charset="0"/>
            </a:endParaRPr>
          </a:p>
        </p:txBody>
      </p:sp>
      <p:sp>
        <p:nvSpPr>
          <p:cNvPr id="2" name="TextBox 1">
            <a:extLst>
              <a:ext uri="{FF2B5EF4-FFF2-40B4-BE49-F238E27FC236}">
                <a16:creationId xmlns:a16="http://schemas.microsoft.com/office/drawing/2014/main" xmlns="" id="{5D3E4631-A2C2-140D-2059-B59A599ED9EA}"/>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61248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31 	</a:t>
            </a:r>
            <a:r>
              <a:rPr lang="en-US" sz="3800" dirty="0">
                <a:solidFill>
                  <a:schemeClr val="bg2">
                    <a:lumMod val="50000"/>
                  </a:schemeClr>
                </a:solidFill>
                <a:latin typeface="Garamond" panose="02020404030301010803" pitchFamily="18" charset="0"/>
              </a:rPr>
              <a:t>He then began to teach them that the Son of Man must suffer many things and be rejected by the elders, the chief priests and the teachers of the law, and that </a:t>
            </a:r>
            <a:r>
              <a:rPr lang="en-US" sz="3800" dirty="0">
                <a:solidFill>
                  <a:schemeClr val="bg1"/>
                </a:solidFill>
                <a:latin typeface="Garamond" panose="02020404030301010803" pitchFamily="18" charset="0"/>
              </a:rPr>
              <a:t>he must be killed and after three days rise again</a:t>
            </a:r>
            <a:r>
              <a:rPr lang="en-US" sz="3800" dirty="0">
                <a:solidFill>
                  <a:srgbClr val="3D5E5D"/>
                </a:solidFill>
                <a:latin typeface="Garamond" panose="02020404030301010803" pitchFamily="18" charset="0"/>
              </a:rPr>
              <a:t>. </a:t>
            </a:r>
            <a:endParaRPr lang="en-US" sz="3800" dirty="0">
              <a:solidFill>
                <a:srgbClr val="3D5E5D"/>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A6C925BF-7631-44E6-BCF9-988DEA8F1B9C}"/>
              </a:ext>
            </a:extLst>
          </p:cNvPr>
          <p:cNvSpPr>
            <a:spLocks noChangeArrowheads="1"/>
          </p:cNvSpPr>
          <p:nvPr/>
        </p:nvSpPr>
        <p:spPr bwMode="auto">
          <a:xfrm>
            <a:off x="304800" y="3649235"/>
            <a:ext cx="11525250" cy="3080177"/>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86BA2E7-5CE5-479A-82DD-6BD2095EC60A}"/>
              </a:ext>
            </a:extLst>
          </p:cNvPr>
          <p:cNvSpPr txBox="1">
            <a:spLocks noChangeArrowheads="1"/>
          </p:cNvSpPr>
          <p:nvPr/>
        </p:nvSpPr>
        <p:spPr bwMode="auto">
          <a:xfrm>
            <a:off x="344783" y="3733286"/>
            <a:ext cx="11474297" cy="2199064"/>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The First Decision: “Do you believe Jesus is God’s savior?”</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2.	It’s a significant decision. </a:t>
            </a:r>
          </a:p>
          <a:p>
            <a:pPr marL="457200" indent="-457200" eaLnBrk="0" hangingPunct="0">
              <a:lnSpc>
                <a:spcPct val="90000"/>
              </a:lnSpc>
              <a:spcAft>
                <a:spcPts val="600"/>
              </a:spcAft>
              <a:buSzPct val="85000"/>
            </a:pPr>
            <a:r>
              <a:rPr lang="en-US" sz="3400" dirty="0">
                <a:solidFill>
                  <a:srgbClr val="FFFFFF"/>
                </a:solidFill>
                <a:latin typeface="Garamond" panose="02020404030301010803" pitchFamily="18" charset="0"/>
                <a:ea typeface="Cambria" charset="0"/>
                <a:cs typeface="Cambria" charset="0"/>
              </a:rPr>
              <a:t>	John 5:24, “They will never be condemned for their sins, but they have already passed from death into life.” </a:t>
            </a:r>
          </a:p>
        </p:txBody>
      </p:sp>
      <p:sp>
        <p:nvSpPr>
          <p:cNvPr id="2" name="TextBox 1">
            <a:extLst>
              <a:ext uri="{FF2B5EF4-FFF2-40B4-BE49-F238E27FC236}">
                <a16:creationId xmlns:a16="http://schemas.microsoft.com/office/drawing/2014/main" xmlns="" id="{CFACFEFD-D8B8-34BF-0655-4C574FE61D67}"/>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657844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27 	</a:t>
            </a:r>
            <a:r>
              <a:rPr lang="en-US" sz="3800" dirty="0">
                <a:solidFill>
                  <a:schemeClr val="bg1"/>
                </a:solidFill>
                <a:latin typeface="Garamond" panose="02020404030301010803" pitchFamily="18" charset="0"/>
              </a:rPr>
              <a:t>Jesus and his disciples went on to the villages around Caesarea Philippi. On the way he asked them, “Who do people say I am?” </a:t>
            </a:r>
          </a:p>
          <a:p>
            <a:pPr marL="571500" indent="-571500"/>
            <a:r>
              <a:rPr lang="en-US" sz="3800" baseline="30000" dirty="0">
                <a:solidFill>
                  <a:schemeClr val="bg1"/>
                </a:solidFill>
                <a:latin typeface="Garamond" panose="02020404030301010803" pitchFamily="18" charset="0"/>
              </a:rPr>
              <a:t>28 	</a:t>
            </a:r>
            <a:r>
              <a:rPr lang="en-US" sz="3800" dirty="0">
                <a:solidFill>
                  <a:schemeClr val="bg1"/>
                </a:solidFill>
                <a:latin typeface="Garamond" panose="02020404030301010803" pitchFamily="18" charset="0"/>
              </a:rPr>
              <a:t>They replied, “Some say John the Baptist; others say Elijah; and still others, one of the prophets.”</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911913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3016210"/>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31 	</a:t>
            </a:r>
            <a:r>
              <a:rPr lang="en-US" sz="3800" dirty="0">
                <a:solidFill>
                  <a:schemeClr val="bg2">
                    <a:lumMod val="50000"/>
                  </a:schemeClr>
                </a:solidFill>
                <a:latin typeface="Garamond" panose="02020404030301010803" pitchFamily="18" charset="0"/>
              </a:rPr>
              <a:t>He then began to teach them that the Son of Man must suffer many things and be rejected by the elders, the chief priests and the teachers of the law, and that </a:t>
            </a:r>
            <a:r>
              <a:rPr lang="en-US" sz="3800" dirty="0">
                <a:solidFill>
                  <a:schemeClr val="bg1"/>
                </a:solidFill>
                <a:latin typeface="Garamond" panose="02020404030301010803" pitchFamily="18" charset="0"/>
              </a:rPr>
              <a:t>he must be killed and after three days rise again</a:t>
            </a:r>
            <a:r>
              <a:rPr lang="en-US" sz="3800" dirty="0">
                <a:solidFill>
                  <a:srgbClr val="3D5E5D"/>
                </a:solidFill>
                <a:latin typeface="Garamond" panose="02020404030301010803" pitchFamily="18" charset="0"/>
              </a:rPr>
              <a:t>. </a:t>
            </a:r>
            <a:endParaRPr lang="en-US" sz="3800" dirty="0">
              <a:solidFill>
                <a:srgbClr val="3D5E5D"/>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A6C925BF-7631-44E6-BCF9-988DEA8F1B9C}"/>
              </a:ext>
            </a:extLst>
          </p:cNvPr>
          <p:cNvSpPr>
            <a:spLocks noChangeArrowheads="1"/>
          </p:cNvSpPr>
          <p:nvPr/>
        </p:nvSpPr>
        <p:spPr bwMode="auto">
          <a:xfrm>
            <a:off x="304800" y="3649235"/>
            <a:ext cx="11525250" cy="3080177"/>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86BA2E7-5CE5-479A-82DD-6BD2095EC60A}"/>
              </a:ext>
            </a:extLst>
          </p:cNvPr>
          <p:cNvSpPr txBox="1">
            <a:spLocks noChangeArrowheads="1"/>
          </p:cNvSpPr>
          <p:nvPr/>
        </p:nvSpPr>
        <p:spPr bwMode="auto">
          <a:xfrm>
            <a:off x="344783" y="3733286"/>
            <a:ext cx="11474297" cy="1742015"/>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The First Decision: “Do you believe Jesus is God’s savior?”</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2.	It’s a significant decision. </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3.	It’s a polarizing decision.</a:t>
            </a:r>
          </a:p>
        </p:txBody>
      </p:sp>
      <p:sp>
        <p:nvSpPr>
          <p:cNvPr id="2" name="TextBox 1">
            <a:extLst>
              <a:ext uri="{FF2B5EF4-FFF2-40B4-BE49-F238E27FC236}">
                <a16:creationId xmlns:a16="http://schemas.microsoft.com/office/drawing/2014/main" xmlns="" id="{C16AE8B7-A52E-89DD-75D5-871FCED5752B}"/>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252860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2431435"/>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34 	</a:t>
            </a:r>
            <a:r>
              <a:rPr lang="en-US" sz="3800" dirty="0">
                <a:solidFill>
                  <a:schemeClr val="bg1"/>
                </a:solidFill>
                <a:latin typeface="Garamond" panose="02020404030301010803" pitchFamily="18" charset="0"/>
              </a:rPr>
              <a:t>Then he called the crowd to him along with his disciples and said: “Whoever wants to be my disciple must deny themselves and take up their cross and follow me. </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xmlns="" id="{B404CC54-41B7-4DDE-9DE5-5297EBB77CC4}"/>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782273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2431435"/>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34 	</a:t>
            </a:r>
            <a:r>
              <a:rPr lang="en-US" sz="3800" dirty="0">
                <a:solidFill>
                  <a:schemeClr val="bg2">
                    <a:lumMod val="50000"/>
                  </a:schemeClr>
                </a:solidFill>
                <a:latin typeface="Garamond" panose="02020404030301010803" pitchFamily="18" charset="0"/>
              </a:rPr>
              <a:t>Then he called the crowd to him along with his disciples and said: “Whoever wants to be my disciple </a:t>
            </a:r>
            <a:r>
              <a:rPr lang="en-US" sz="3800" dirty="0">
                <a:solidFill>
                  <a:schemeClr val="bg1"/>
                </a:solidFill>
                <a:latin typeface="Garamond" panose="02020404030301010803" pitchFamily="18" charset="0"/>
              </a:rPr>
              <a:t>must deny themselves </a:t>
            </a:r>
            <a:r>
              <a:rPr lang="en-US" sz="3800" dirty="0">
                <a:solidFill>
                  <a:schemeClr val="bg2">
                    <a:lumMod val="50000"/>
                  </a:schemeClr>
                </a:solidFill>
                <a:latin typeface="Garamond" panose="02020404030301010803" pitchFamily="18" charset="0"/>
              </a:rPr>
              <a:t>and take up their cross and follow me.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641158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2431435"/>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34 	</a:t>
            </a:r>
            <a:r>
              <a:rPr lang="en-US" sz="3800" dirty="0">
                <a:solidFill>
                  <a:schemeClr val="bg2">
                    <a:lumMod val="50000"/>
                  </a:schemeClr>
                </a:solidFill>
                <a:latin typeface="Garamond" panose="02020404030301010803" pitchFamily="18" charset="0"/>
              </a:rPr>
              <a:t>Then he called the crowd to him along with his disciples and said: “Whoever wants to be my disciple must deny themselves and </a:t>
            </a:r>
            <a:r>
              <a:rPr lang="en-US" sz="3800" dirty="0">
                <a:solidFill>
                  <a:schemeClr val="bg1"/>
                </a:solidFill>
                <a:latin typeface="Garamond" panose="02020404030301010803" pitchFamily="18" charset="0"/>
              </a:rPr>
              <a:t>take up their cross and follow me. </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573CFDE3-D567-4447-A135-B8A844C6AF7C}"/>
              </a:ext>
            </a:extLst>
          </p:cNvPr>
          <p:cNvSpPr>
            <a:spLocks noChangeArrowheads="1"/>
          </p:cNvSpPr>
          <p:nvPr/>
        </p:nvSpPr>
        <p:spPr bwMode="auto">
          <a:xfrm>
            <a:off x="881644" y="3866271"/>
            <a:ext cx="9412596" cy="977192"/>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BC3AA77-917C-4497-9C22-0E7AE5902216}"/>
              </a:ext>
            </a:extLst>
          </p:cNvPr>
          <p:cNvSpPr txBox="1">
            <a:spLocks noChangeArrowheads="1"/>
          </p:cNvSpPr>
          <p:nvPr/>
        </p:nvSpPr>
        <p:spPr bwMode="auto">
          <a:xfrm>
            <a:off x="911933" y="3997744"/>
            <a:ext cx="9370983" cy="701731"/>
          </a:xfrm>
          <a:prstGeom prst="rect">
            <a:avLst/>
          </a:prstGeom>
          <a:noFill/>
          <a:ln w="38100">
            <a:noFill/>
            <a:miter lim="800000"/>
            <a:headEnd/>
            <a:tailEnd/>
          </a:ln>
        </p:spPr>
        <p:txBody>
          <a:bodyPr wrap="square">
            <a:spAutoFit/>
          </a:bodyPr>
          <a:lstStyle/>
          <a:p>
            <a:pPr algn="ctr" eaLnBrk="0" hangingPunct="0">
              <a:lnSpc>
                <a:spcPct val="90000"/>
              </a:lnSpc>
              <a:buSzPct val="85000"/>
            </a:pPr>
            <a:r>
              <a:rPr lang="en-US" sz="4400" dirty="0">
                <a:solidFill>
                  <a:srgbClr val="FFFFFF"/>
                </a:solidFill>
                <a:latin typeface="Garamond" panose="02020404030301010803" pitchFamily="18" charset="0"/>
                <a:ea typeface="Cambria" charset="0"/>
                <a:cs typeface="Cambria" charset="0"/>
              </a:rPr>
              <a:t>Why would anyone want to do this?</a:t>
            </a:r>
          </a:p>
        </p:txBody>
      </p:sp>
    </p:spTree>
    <p:extLst>
      <p:ext uri="{BB962C8B-B14F-4D97-AF65-F5344CB8AC3E}">
        <p14:creationId xmlns:p14="http://schemas.microsoft.com/office/powerpoint/2010/main" val="132858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35 	</a:t>
            </a:r>
            <a:r>
              <a:rPr lang="en-US" sz="3800" dirty="0">
                <a:solidFill>
                  <a:schemeClr val="bg1"/>
                </a:solidFill>
                <a:latin typeface="Garamond" panose="02020404030301010803" pitchFamily="18" charset="0"/>
              </a:rPr>
              <a:t>For whoever wants to save their life will lose it, but whoever loses their life for me and for the gospel will save it. </a:t>
            </a:r>
          </a:p>
          <a:p>
            <a:pPr marL="571500" indent="-571500"/>
            <a:r>
              <a:rPr lang="en-US" sz="3800" baseline="30000" dirty="0">
                <a:solidFill>
                  <a:schemeClr val="bg1"/>
                </a:solidFill>
                <a:latin typeface="Garamond" panose="02020404030301010803" pitchFamily="18" charset="0"/>
              </a:rPr>
              <a:t>36 	</a:t>
            </a:r>
            <a:r>
              <a:rPr lang="en-US" sz="3800" dirty="0">
                <a:solidFill>
                  <a:schemeClr val="bg1"/>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1"/>
                </a:solidFill>
                <a:latin typeface="Garamond" panose="02020404030301010803" pitchFamily="18" charset="0"/>
              </a:rPr>
              <a:t>37 	</a:t>
            </a:r>
            <a:r>
              <a:rPr lang="en-US" sz="3800" dirty="0">
                <a:solidFill>
                  <a:schemeClr val="bg1"/>
                </a:solidFill>
                <a:latin typeface="Garamond" panose="02020404030301010803" pitchFamily="18" charset="0"/>
              </a:rPr>
              <a:t>Or what can anyone give in exchange for their soul? </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56562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dirty="0">
                <a:solidFill>
                  <a:schemeClr val="bg2">
                    <a:lumMod val="50000"/>
                  </a:schemeClr>
                </a:solidFill>
                <a:latin typeface="Garamond" panose="02020404030301010803" pitchFamily="18" charset="0"/>
              </a:rPr>
              <a:t>For whoever wants to save their life will lose it, but whoever loses their life for me and for the gospel will save it. </a:t>
            </a: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1"/>
                </a:solidFill>
                <a:latin typeface="Garamond" panose="02020404030301010803" pitchFamily="18" charset="0"/>
              </a:rPr>
              <a:t>What good is it for someone to gain the whole world, yet forfeit their soul?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248104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2669962"/>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Aside from eternal life, what will you gain? </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1.	An Identity</a:t>
            </a:r>
          </a:p>
          <a:p>
            <a:pPr marL="457200" indent="-457200" eaLnBrk="0" hangingPunct="0">
              <a:lnSpc>
                <a:spcPct val="90000"/>
              </a:lnSpc>
              <a:spcAft>
                <a:spcPts val="600"/>
              </a:spcAft>
              <a:buSzPct val="85000"/>
            </a:pPr>
            <a:r>
              <a:rPr lang="en-US" sz="3300" dirty="0">
                <a:solidFill>
                  <a:srgbClr val="FFFFFF"/>
                </a:solidFill>
                <a:latin typeface="Garamond" panose="02020404030301010803" pitchFamily="18" charset="0"/>
                <a:ea typeface="Cambria" charset="0"/>
                <a:cs typeface="Cambria" charset="0"/>
              </a:rPr>
              <a:t>	</a:t>
            </a:r>
            <a:r>
              <a:rPr lang="en-US" sz="3300" dirty="0" err="1">
                <a:solidFill>
                  <a:srgbClr val="FFFFFF"/>
                </a:solidFill>
                <a:latin typeface="Garamond" panose="02020404030301010803" pitchFamily="18" charset="0"/>
                <a:ea typeface="Cambria" charset="0"/>
                <a:cs typeface="Cambria" charset="0"/>
              </a:rPr>
              <a:t>C.S</a:t>
            </a:r>
            <a:r>
              <a:rPr lang="en-US" sz="3300" dirty="0">
                <a:solidFill>
                  <a:srgbClr val="FFFFFF"/>
                </a:solidFill>
                <a:latin typeface="Garamond" panose="02020404030301010803" pitchFamily="18" charset="0"/>
                <a:ea typeface="Cambria" charset="0"/>
                <a:cs typeface="Cambria" charset="0"/>
              </a:rPr>
              <a:t>. Lewis: “The more we get what we now call “ourselves” out of the way and let Him take us over, the more truly ourselves we become…our real selves are all waiting for us in Him…</a:t>
            </a:r>
          </a:p>
        </p:txBody>
      </p:sp>
    </p:spTree>
    <p:extLst>
      <p:ext uri="{BB962C8B-B14F-4D97-AF65-F5344CB8AC3E}">
        <p14:creationId xmlns:p14="http://schemas.microsoft.com/office/powerpoint/2010/main" val="365768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2669962"/>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Aside from eternal life, what will you gain? </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1.	An Identity</a:t>
            </a:r>
          </a:p>
          <a:p>
            <a:pPr marL="457200" indent="-457200" eaLnBrk="0" hangingPunct="0">
              <a:lnSpc>
                <a:spcPct val="90000"/>
              </a:lnSpc>
              <a:spcAft>
                <a:spcPts val="600"/>
              </a:spcAft>
              <a:buSzPct val="85000"/>
            </a:pPr>
            <a:r>
              <a:rPr lang="en-US" sz="3300" dirty="0">
                <a:solidFill>
                  <a:srgbClr val="FFFFFF"/>
                </a:solidFill>
                <a:latin typeface="Garamond" panose="02020404030301010803" pitchFamily="18" charset="0"/>
                <a:ea typeface="Cambria" charset="0"/>
                <a:cs typeface="Cambria" charset="0"/>
              </a:rPr>
              <a:t>	</a:t>
            </a:r>
            <a:r>
              <a:rPr lang="en-US" sz="3300" dirty="0" err="1">
                <a:solidFill>
                  <a:srgbClr val="FFFFFF"/>
                </a:solidFill>
                <a:latin typeface="Garamond" panose="02020404030301010803" pitchFamily="18" charset="0"/>
                <a:ea typeface="Cambria" charset="0"/>
                <a:cs typeface="Cambria" charset="0"/>
              </a:rPr>
              <a:t>C.S</a:t>
            </a:r>
            <a:r>
              <a:rPr lang="en-US" sz="3300" dirty="0">
                <a:solidFill>
                  <a:srgbClr val="FFFFFF"/>
                </a:solidFill>
                <a:latin typeface="Garamond" panose="02020404030301010803" pitchFamily="18" charset="0"/>
                <a:ea typeface="Cambria" charset="0"/>
                <a:cs typeface="Cambria" charset="0"/>
              </a:rPr>
              <a:t>. Lewis: “The more I resist Him and try to live on my own, the more I become dominated by my own heredity and upbringing and surroundings and natural desires…</a:t>
            </a:r>
          </a:p>
        </p:txBody>
      </p:sp>
    </p:spTree>
    <p:extLst>
      <p:ext uri="{BB962C8B-B14F-4D97-AF65-F5344CB8AC3E}">
        <p14:creationId xmlns:p14="http://schemas.microsoft.com/office/powerpoint/2010/main" val="291136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3217804"/>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Aside from eternal life, what will you gain? </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1.	An Identity</a:t>
            </a:r>
          </a:p>
          <a:p>
            <a:pPr marL="457200" indent="-457200" eaLnBrk="0" hangingPunct="0">
              <a:lnSpc>
                <a:spcPct val="90000"/>
              </a:lnSpc>
              <a:spcAft>
                <a:spcPts val="600"/>
              </a:spcAft>
              <a:buSzPct val="85000"/>
            </a:pPr>
            <a:r>
              <a:rPr lang="en-US" sz="3300" dirty="0">
                <a:solidFill>
                  <a:srgbClr val="FFFFFF"/>
                </a:solidFill>
                <a:latin typeface="Garamond" panose="02020404030301010803" pitchFamily="18" charset="0"/>
                <a:ea typeface="Cambria" charset="0"/>
                <a:cs typeface="Cambria" charset="0"/>
              </a:rPr>
              <a:t>	</a:t>
            </a:r>
            <a:r>
              <a:rPr lang="en-US" sz="3300" dirty="0" err="1">
                <a:solidFill>
                  <a:srgbClr val="FFFFFF"/>
                </a:solidFill>
                <a:latin typeface="Garamond" panose="02020404030301010803" pitchFamily="18" charset="0"/>
                <a:ea typeface="Cambria" charset="0"/>
                <a:cs typeface="Cambria" charset="0"/>
              </a:rPr>
              <a:t>C.S</a:t>
            </a:r>
            <a:r>
              <a:rPr lang="en-US" sz="3300" dirty="0">
                <a:solidFill>
                  <a:srgbClr val="FFFFFF"/>
                </a:solidFill>
                <a:latin typeface="Garamond" panose="02020404030301010803" pitchFamily="18" charset="0"/>
                <a:ea typeface="Cambria" charset="0"/>
                <a:cs typeface="Cambria" charset="0"/>
              </a:rPr>
              <a:t>. Lewis: “In fact what I so proudly call “Myself” becomes merely the meeting place for trains of events which I never started and which I cannot stop…</a:t>
            </a:r>
          </a:p>
          <a:p>
            <a:pPr marL="457200" indent="-457200" eaLnBrk="0" hangingPunct="0">
              <a:lnSpc>
                <a:spcPct val="90000"/>
              </a:lnSpc>
              <a:spcAft>
                <a:spcPts val="600"/>
              </a:spcAft>
              <a:buSzPct val="85000"/>
            </a:pPr>
            <a:endParaRPr lang="en-US" sz="3400" dirty="0">
              <a:solidFill>
                <a:srgbClr val="FFFFFF"/>
              </a:solidFill>
              <a:latin typeface="Garamond" panose="02020404030301010803" pitchFamily="18" charset="0"/>
              <a:ea typeface="Cambria" charset="0"/>
              <a:cs typeface="Cambria" charset="0"/>
            </a:endParaRPr>
          </a:p>
        </p:txBody>
      </p:sp>
    </p:spTree>
    <p:extLst>
      <p:ext uri="{BB962C8B-B14F-4D97-AF65-F5344CB8AC3E}">
        <p14:creationId xmlns:p14="http://schemas.microsoft.com/office/powerpoint/2010/main" val="3246291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chemeClr val="bg1"/>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3085460"/>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chemeClr val="bg1"/>
                </a:solidFill>
                <a:latin typeface="Garamond" panose="02020404030301010803" pitchFamily="18" charset="0"/>
                <a:ea typeface="Cambria" charset="0"/>
                <a:cs typeface="Cambria" charset="0"/>
              </a:rPr>
              <a:t>Aside from eternal life, what will you gain? </a:t>
            </a:r>
          </a:p>
          <a:p>
            <a:pPr marL="457200" indent="-457200" eaLnBrk="0" hangingPunct="0">
              <a:lnSpc>
                <a:spcPct val="90000"/>
              </a:lnSpc>
              <a:spcAft>
                <a:spcPts val="600"/>
              </a:spcAft>
              <a:buSzPct val="85000"/>
            </a:pPr>
            <a:r>
              <a:rPr lang="en-US" sz="3500" dirty="0">
                <a:solidFill>
                  <a:schemeClr val="bg1"/>
                </a:solidFill>
                <a:latin typeface="Garamond" panose="02020404030301010803" pitchFamily="18" charset="0"/>
                <a:ea typeface="Cambria" charset="0"/>
                <a:cs typeface="Cambria" charset="0"/>
              </a:rPr>
              <a:t>1.	An Identity</a:t>
            </a:r>
          </a:p>
          <a:p>
            <a:pPr marL="457200" indent="-457200" eaLnBrk="0" hangingPunct="0">
              <a:lnSpc>
                <a:spcPct val="90000"/>
              </a:lnSpc>
              <a:spcAft>
                <a:spcPts val="600"/>
              </a:spcAft>
              <a:buSzPct val="85000"/>
            </a:pPr>
            <a:r>
              <a:rPr lang="en-US" sz="3300" dirty="0">
                <a:solidFill>
                  <a:schemeClr val="bg1"/>
                </a:solidFill>
                <a:latin typeface="Garamond" panose="02020404030301010803" pitchFamily="18" charset="0"/>
                <a:ea typeface="Cambria" charset="0"/>
                <a:cs typeface="Cambria" charset="0"/>
              </a:rPr>
              <a:t>	</a:t>
            </a:r>
            <a:r>
              <a:rPr lang="en-US" sz="3300" dirty="0" err="1">
                <a:solidFill>
                  <a:schemeClr val="bg1"/>
                </a:solidFill>
                <a:latin typeface="Garamond" panose="02020404030301010803" pitchFamily="18" charset="0"/>
                <a:ea typeface="Cambria" charset="0"/>
                <a:cs typeface="Cambria" charset="0"/>
              </a:rPr>
              <a:t>C.S</a:t>
            </a:r>
            <a:r>
              <a:rPr lang="en-US" sz="3300" dirty="0">
                <a:solidFill>
                  <a:schemeClr val="bg1"/>
                </a:solidFill>
                <a:latin typeface="Garamond" panose="02020404030301010803" pitchFamily="18" charset="0"/>
                <a:ea typeface="Cambria" charset="0"/>
                <a:cs typeface="Cambria" charset="0"/>
              </a:rPr>
              <a:t>. Lewis: “Most of what I call “me” can be very easily explained by my desires and what others have said and done to me. It is when I turn to Christ, when I give myself up to His Personality, that I first begin to have a real personality of my own.”</a:t>
            </a:r>
          </a:p>
        </p:txBody>
      </p:sp>
    </p:spTree>
    <p:extLst>
      <p:ext uri="{BB962C8B-B14F-4D97-AF65-F5344CB8AC3E}">
        <p14:creationId xmlns:p14="http://schemas.microsoft.com/office/powerpoint/2010/main" val="236344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261884"/>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3582519"/>
          </a:xfrm>
          <a:prstGeom prst="rect">
            <a:avLst/>
          </a:prstGeom>
          <a:noFill/>
          <a:ln w="38100">
            <a:noFill/>
            <a:miter lim="800000"/>
            <a:headEnd/>
            <a:tailEnd/>
          </a:ln>
        </p:spPr>
        <p:txBody>
          <a:bodyPr wrap="square">
            <a:spAutoFit/>
          </a:bodyPr>
          <a:lstStyle/>
          <a:p>
            <a:pPr eaLnBrk="0" hangingPunct="0">
              <a:lnSpc>
                <a:spcPct val="90000"/>
              </a:lnSpc>
              <a:buSzPct val="85000"/>
            </a:pPr>
            <a:r>
              <a:rPr lang="en-US" sz="3500" dirty="0">
                <a:solidFill>
                  <a:srgbClr val="FFFFFF"/>
                </a:solidFill>
                <a:latin typeface="Garamond" panose="02020404030301010803" pitchFamily="18" charset="0"/>
                <a:ea typeface="Cambria" charset="0"/>
                <a:cs typeface="Cambria" charset="0"/>
              </a:rPr>
              <a:t>Jaroslav </a:t>
            </a:r>
            <a:r>
              <a:rPr lang="en-US" sz="3500" dirty="0" err="1">
                <a:solidFill>
                  <a:srgbClr val="FFFFFF"/>
                </a:solidFill>
                <a:latin typeface="Garamond" panose="02020404030301010803" pitchFamily="18" charset="0"/>
                <a:ea typeface="Cambria" charset="0"/>
                <a:cs typeface="Cambria" charset="0"/>
              </a:rPr>
              <a:t>Pelikan</a:t>
            </a:r>
            <a:r>
              <a:rPr lang="en-US" sz="3500" dirty="0">
                <a:solidFill>
                  <a:srgbClr val="FFFFFF"/>
                </a:solidFill>
                <a:latin typeface="Garamond" panose="02020404030301010803" pitchFamily="18" charset="0"/>
                <a:ea typeface="Cambria" charset="0"/>
                <a:cs typeface="Cambria" charset="0"/>
              </a:rPr>
              <a:t>: “Regardless of what anyone may personally think or believe about him, Jesus of Nazareth has been the dominant figure in the history of Western culture for almost twenty centuries. If it were possible, with some sort of </a:t>
            </a:r>
            <a:r>
              <a:rPr lang="en-US" sz="3500" dirty="0" err="1">
                <a:solidFill>
                  <a:srgbClr val="FFFFFF"/>
                </a:solidFill>
                <a:latin typeface="Garamond" panose="02020404030301010803" pitchFamily="18" charset="0"/>
                <a:ea typeface="Cambria" charset="0"/>
                <a:cs typeface="Cambria" charset="0"/>
              </a:rPr>
              <a:t>supermagnet</a:t>
            </a:r>
            <a:r>
              <a:rPr lang="en-US" sz="3500" dirty="0">
                <a:solidFill>
                  <a:srgbClr val="FFFFFF"/>
                </a:solidFill>
                <a:latin typeface="Garamond" panose="02020404030301010803" pitchFamily="18" charset="0"/>
                <a:ea typeface="Cambria" charset="0"/>
                <a:cs typeface="Cambria" charset="0"/>
              </a:rPr>
              <a:t>, to pull up out of that history every scrap of metal bearing at least a trace of his name, how much would be left? </a:t>
            </a:r>
          </a:p>
        </p:txBody>
      </p:sp>
      <p:sp>
        <p:nvSpPr>
          <p:cNvPr id="2" name="TextBox 1">
            <a:extLst>
              <a:ext uri="{FF2B5EF4-FFF2-40B4-BE49-F238E27FC236}">
                <a16:creationId xmlns:a16="http://schemas.microsoft.com/office/drawing/2014/main" xmlns="" id="{C9ACE470-EC37-DBA7-E658-18B41D384F2F}"/>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15231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1742015"/>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Aside from eternal life, what will you gain? </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1.	An Identity</a:t>
            </a:r>
          </a:p>
          <a:p>
            <a:pPr marL="457200" indent="-457200" eaLnBrk="0" hangingPunct="0">
              <a:lnSpc>
                <a:spcPct val="90000"/>
              </a:lnSpc>
              <a:spcAft>
                <a:spcPts val="600"/>
              </a:spcAft>
              <a:buSzPct val="85000"/>
            </a:pPr>
            <a:r>
              <a:rPr lang="en-US" sz="3500" dirty="0">
                <a:solidFill>
                  <a:srgbClr val="FFFFFF"/>
                </a:solidFill>
                <a:latin typeface="Garamond" panose="02020404030301010803" pitchFamily="18" charset="0"/>
                <a:ea typeface="Cambria" charset="0"/>
                <a:cs typeface="Cambria" charset="0"/>
              </a:rPr>
              <a:t>2.	Significance</a:t>
            </a:r>
          </a:p>
        </p:txBody>
      </p:sp>
    </p:spTree>
    <p:extLst>
      <p:ext uri="{BB962C8B-B14F-4D97-AF65-F5344CB8AC3E}">
        <p14:creationId xmlns:p14="http://schemas.microsoft.com/office/powerpoint/2010/main" val="169189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1144929"/>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The Second Decision: “Will you entrust and devote your entire life to me and my message?”</a:t>
            </a:r>
            <a:endParaRPr lang="en-US" sz="3500" dirty="0">
              <a:solidFill>
                <a:srgbClr val="FFFFFF"/>
              </a:solidFill>
              <a:latin typeface="Garamond" panose="02020404030301010803" pitchFamily="18" charset="0"/>
              <a:ea typeface="Cambria" charset="0"/>
              <a:cs typeface="Cambria" charset="0"/>
            </a:endParaRPr>
          </a:p>
        </p:txBody>
      </p:sp>
    </p:spTree>
    <p:extLst>
      <p:ext uri="{BB962C8B-B14F-4D97-AF65-F5344CB8AC3E}">
        <p14:creationId xmlns:p14="http://schemas.microsoft.com/office/powerpoint/2010/main" val="3413762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1671227"/>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The Second Decision: “Will you entrust and devote your entire life to me and my message?” (cf. The Foolish Builder in Luke 14)</a:t>
            </a:r>
            <a:endParaRPr lang="en-US" sz="3500" dirty="0">
              <a:solidFill>
                <a:srgbClr val="FFFFFF"/>
              </a:solidFill>
              <a:latin typeface="Garamond" panose="02020404030301010803" pitchFamily="18" charset="0"/>
              <a:ea typeface="Cambria" charset="0"/>
              <a:cs typeface="Cambria" charset="0"/>
            </a:endParaRPr>
          </a:p>
        </p:txBody>
      </p:sp>
    </p:spTree>
    <p:extLst>
      <p:ext uri="{BB962C8B-B14F-4D97-AF65-F5344CB8AC3E}">
        <p14:creationId xmlns:p14="http://schemas.microsoft.com/office/powerpoint/2010/main" val="3416423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3172087"/>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700" dirty="0" err="1">
                <a:solidFill>
                  <a:srgbClr val="FFFFFF"/>
                </a:solidFill>
                <a:latin typeface="Garamond" panose="02020404030301010803" pitchFamily="18" charset="0"/>
                <a:ea typeface="Cambria" charset="0"/>
                <a:cs typeface="Cambria" charset="0"/>
              </a:rPr>
              <a:t>C.S</a:t>
            </a:r>
            <a:r>
              <a:rPr lang="en-US" sz="3700" dirty="0">
                <a:solidFill>
                  <a:srgbClr val="FFFFFF"/>
                </a:solidFill>
                <a:latin typeface="Garamond" panose="02020404030301010803" pitchFamily="18" charset="0"/>
                <a:ea typeface="Cambria" charset="0"/>
                <a:cs typeface="Cambria" charset="0"/>
              </a:rPr>
              <a:t>. Lewis: “Give up yourself, and you will find your real self. Lose your life and you will save it. Submit to death, death of your ambitions and death of your whole body in the end: submit with ever fiber of your being, and you will find eternal life. Keep back nothing. Nothing that you have not given away will be really yours…</a:t>
            </a:r>
          </a:p>
        </p:txBody>
      </p:sp>
    </p:spTree>
    <p:extLst>
      <p:ext uri="{BB962C8B-B14F-4D97-AF65-F5344CB8AC3E}">
        <p14:creationId xmlns:p14="http://schemas.microsoft.com/office/powerpoint/2010/main" val="359533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4185761"/>
          </a:xfrm>
          <a:prstGeom prst="rect">
            <a:avLst/>
          </a:prstGeom>
          <a:noFill/>
          <a:ln w="9525">
            <a:noFill/>
            <a:miter lim="800000"/>
            <a:headEnd/>
            <a:tailEnd/>
          </a:ln>
        </p:spPr>
        <p:txBody>
          <a:bodyPr wrap="square">
            <a:spAutoFit/>
          </a:bodyPr>
          <a:lstStyle/>
          <a:p>
            <a:pPr marL="571500" indent="-571500"/>
            <a:r>
              <a:rPr lang="en-US" sz="3800" baseline="30000" dirty="0">
                <a:solidFill>
                  <a:schemeClr val="bg2">
                    <a:lumMod val="50000"/>
                  </a:schemeClr>
                </a:solidFill>
                <a:latin typeface="Garamond" panose="02020404030301010803" pitchFamily="18" charset="0"/>
              </a:rPr>
              <a:t>35 </a:t>
            </a:r>
            <a:r>
              <a:rPr lang="en-US" sz="3800" baseline="300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For</a:t>
            </a:r>
            <a:r>
              <a:rPr lang="en-US" sz="3800" dirty="0">
                <a:solidFill>
                  <a:srgbClr val="3D5E5D"/>
                </a:solidFill>
                <a:latin typeface="Garamond" panose="02020404030301010803" pitchFamily="18" charset="0"/>
              </a:rPr>
              <a:t> </a:t>
            </a:r>
            <a:r>
              <a:rPr lang="en-US" sz="3800" dirty="0">
                <a:solidFill>
                  <a:schemeClr val="bg1"/>
                </a:solidFill>
                <a:latin typeface="Garamond" panose="02020404030301010803" pitchFamily="18" charset="0"/>
              </a:rPr>
              <a:t>whoever wants to save their life will lose it, but whoever loses their life for me and for the gospel will save it. </a:t>
            </a:r>
            <a:endParaRPr lang="en-US" sz="3800" dirty="0">
              <a:solidFill>
                <a:schemeClr val="bg2">
                  <a:lumMod val="50000"/>
                </a:schemeClr>
              </a:solidFill>
              <a:latin typeface="Garamond" panose="02020404030301010803" pitchFamily="18" charset="0"/>
            </a:endParaRPr>
          </a:p>
          <a:p>
            <a:pPr marL="571500" indent="-571500"/>
            <a:r>
              <a:rPr lang="en-US" sz="3800" baseline="30000" dirty="0">
                <a:solidFill>
                  <a:schemeClr val="bg2">
                    <a:lumMod val="50000"/>
                  </a:schemeClr>
                </a:solidFill>
                <a:latin typeface="Garamond" panose="02020404030301010803" pitchFamily="18" charset="0"/>
              </a:rPr>
              <a:t>36 	</a:t>
            </a:r>
            <a:r>
              <a:rPr lang="en-US" sz="3800" dirty="0">
                <a:solidFill>
                  <a:schemeClr val="bg2">
                    <a:lumMod val="50000"/>
                  </a:schemeClr>
                </a:solidFill>
                <a:latin typeface="Garamond" panose="02020404030301010803" pitchFamily="18" charset="0"/>
              </a:rPr>
              <a:t>What good is it for someone to gain the whole world, yet forfeit their soul? </a:t>
            </a:r>
          </a:p>
          <a:p>
            <a:pPr marL="571500" indent="-571500"/>
            <a:r>
              <a:rPr lang="en-US" sz="3800" baseline="30000" dirty="0">
                <a:solidFill>
                  <a:schemeClr val="bg2">
                    <a:lumMod val="50000"/>
                  </a:schemeClr>
                </a:solidFill>
                <a:latin typeface="Garamond" panose="02020404030301010803" pitchFamily="18" charset="0"/>
              </a:rPr>
              <a:t>37 	</a:t>
            </a:r>
            <a:r>
              <a:rPr lang="en-US" sz="3800" dirty="0">
                <a:solidFill>
                  <a:schemeClr val="bg2">
                    <a:lumMod val="50000"/>
                  </a:schemeClr>
                </a:solidFill>
                <a:latin typeface="Garamond" panose="02020404030301010803" pitchFamily="18" charset="0"/>
              </a:rPr>
              <a:t>Or what can anyone give in exchange for their soul? </a:t>
            </a:r>
            <a:endParaRPr lang="en-US" sz="3800" dirty="0">
              <a:solidFill>
                <a:schemeClr val="bg2">
                  <a:lumMod val="50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4405B270-E613-4EF0-BE96-2F8406BAD695}"/>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8FCBA5C8-D5B9-4D8B-876A-C077FF44F5DB}"/>
              </a:ext>
            </a:extLst>
          </p:cNvPr>
          <p:cNvSpPr>
            <a:spLocks noChangeArrowheads="1"/>
          </p:cNvSpPr>
          <p:nvPr/>
        </p:nvSpPr>
        <p:spPr bwMode="auto">
          <a:xfrm>
            <a:off x="304800" y="3106304"/>
            <a:ext cx="11525250" cy="3641630"/>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9C4FF093-6633-49B1-B2F3-9C93328EB67C}"/>
              </a:ext>
            </a:extLst>
          </p:cNvPr>
          <p:cNvSpPr txBox="1">
            <a:spLocks noChangeArrowheads="1"/>
          </p:cNvSpPr>
          <p:nvPr/>
        </p:nvSpPr>
        <p:spPr bwMode="auto">
          <a:xfrm>
            <a:off x="344783" y="3190355"/>
            <a:ext cx="11474297" cy="2723823"/>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err="1">
                <a:solidFill>
                  <a:srgbClr val="FFFFFF"/>
                </a:solidFill>
                <a:latin typeface="Garamond" panose="02020404030301010803" pitchFamily="18" charset="0"/>
                <a:ea typeface="Cambria" charset="0"/>
                <a:cs typeface="Cambria" charset="0"/>
              </a:rPr>
              <a:t>C.S</a:t>
            </a:r>
            <a:r>
              <a:rPr lang="en-US" sz="3800" dirty="0">
                <a:solidFill>
                  <a:srgbClr val="FFFFFF"/>
                </a:solidFill>
                <a:latin typeface="Garamond" panose="02020404030301010803" pitchFamily="18" charset="0"/>
                <a:ea typeface="Cambria" charset="0"/>
                <a:cs typeface="Cambria" charset="0"/>
              </a:rPr>
              <a:t>. Lewis: “Nothing in you that has not died will ever be raised from the dead. Look [after] yourself, and you will find in the long run only hatred, loneliness, despair, rage, ruin, and decay. But look for Christ and you will find Him, and with Him everything else thrown in.”</a:t>
            </a:r>
            <a:endParaRPr lang="en-US" sz="3500" dirty="0">
              <a:solidFill>
                <a:srgbClr val="FFFFFF"/>
              </a:solidFill>
              <a:latin typeface="Garamond" panose="02020404030301010803" pitchFamily="18" charset="0"/>
              <a:ea typeface="Cambria" charset="0"/>
              <a:cs typeface="Cambria" charset="0"/>
            </a:endParaRPr>
          </a:p>
        </p:txBody>
      </p:sp>
    </p:spTree>
    <p:extLst>
      <p:ext uri="{BB962C8B-B14F-4D97-AF65-F5344CB8AC3E}">
        <p14:creationId xmlns:p14="http://schemas.microsoft.com/office/powerpoint/2010/main" val="138556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261884"/>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1546577"/>
          </a:xfrm>
          <a:prstGeom prst="rect">
            <a:avLst/>
          </a:prstGeom>
          <a:noFill/>
          <a:ln w="38100">
            <a:noFill/>
            <a:miter lim="800000"/>
            <a:headEnd/>
            <a:tailEnd/>
          </a:ln>
        </p:spPr>
        <p:txBody>
          <a:bodyPr wrap="square">
            <a:spAutoFit/>
          </a:bodyPr>
          <a:lstStyle/>
          <a:p>
            <a:pPr eaLnBrk="0" hangingPunct="0">
              <a:lnSpc>
                <a:spcPct val="90000"/>
              </a:lnSpc>
              <a:buSzPct val="85000"/>
            </a:pPr>
            <a:r>
              <a:rPr lang="en-US" sz="3500" dirty="0">
                <a:solidFill>
                  <a:srgbClr val="FFFFFF"/>
                </a:solidFill>
                <a:latin typeface="Garamond" panose="02020404030301010803" pitchFamily="18" charset="0"/>
                <a:ea typeface="Cambria" charset="0"/>
                <a:cs typeface="Cambria" charset="0"/>
              </a:rPr>
              <a:t>Jaroslav </a:t>
            </a:r>
            <a:r>
              <a:rPr lang="en-US" sz="3500" dirty="0" err="1">
                <a:solidFill>
                  <a:srgbClr val="FFFFFF"/>
                </a:solidFill>
                <a:latin typeface="Garamond" panose="02020404030301010803" pitchFamily="18" charset="0"/>
                <a:ea typeface="Cambria" charset="0"/>
                <a:cs typeface="Cambria" charset="0"/>
              </a:rPr>
              <a:t>Pelikan</a:t>
            </a:r>
            <a:r>
              <a:rPr lang="en-US" sz="3500" dirty="0">
                <a:solidFill>
                  <a:srgbClr val="FFFFFF"/>
                </a:solidFill>
                <a:latin typeface="Garamond" panose="02020404030301010803" pitchFamily="18" charset="0"/>
                <a:ea typeface="Cambria" charset="0"/>
                <a:cs typeface="Cambria" charset="0"/>
              </a:rPr>
              <a:t>: “It is from his birth that most of the human race dates its calendars, it is by his name that millions curse and in his name that millions pray.”</a:t>
            </a:r>
          </a:p>
        </p:txBody>
      </p:sp>
      <p:sp>
        <p:nvSpPr>
          <p:cNvPr id="2" name="TextBox 1">
            <a:extLst>
              <a:ext uri="{FF2B5EF4-FFF2-40B4-BE49-F238E27FC236}">
                <a16:creationId xmlns:a16="http://schemas.microsoft.com/office/drawing/2014/main" xmlns="" id="{4BF9FCF8-9C75-3DE3-7BC8-E77E61D20DEE}"/>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459454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261884"/>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618631"/>
          </a:xfrm>
          <a:prstGeom prst="rect">
            <a:avLst/>
          </a:prstGeom>
          <a:noFill/>
          <a:ln w="38100">
            <a:noFill/>
            <a:miter lim="800000"/>
            <a:headEnd/>
            <a:tailEnd/>
          </a:ln>
        </p:spPr>
        <p:txBody>
          <a:bodyPr wrap="square">
            <a:spAutoFit/>
          </a:bodyPr>
          <a:lstStyle/>
          <a:p>
            <a:pPr eaLnBrk="0" hangingPunct="0">
              <a:lnSpc>
                <a:spcPct val="90000"/>
              </a:lnSpc>
              <a:buSzPct val="85000"/>
            </a:pPr>
            <a:r>
              <a:rPr lang="en-US" sz="3800" dirty="0">
                <a:solidFill>
                  <a:srgbClr val="FFFFFF"/>
                </a:solidFill>
                <a:latin typeface="Garamond" panose="02020404030301010803" pitchFamily="18" charset="0"/>
                <a:ea typeface="Cambria" charset="0"/>
                <a:cs typeface="Cambria" charset="0"/>
              </a:rPr>
              <a:t>Option 1: “He was a prophet or a good teacher.” </a:t>
            </a:r>
          </a:p>
        </p:txBody>
      </p:sp>
      <p:sp>
        <p:nvSpPr>
          <p:cNvPr id="2" name="TextBox 1">
            <a:extLst>
              <a:ext uri="{FF2B5EF4-FFF2-40B4-BE49-F238E27FC236}">
                <a16:creationId xmlns:a16="http://schemas.microsoft.com/office/drawing/2014/main" xmlns="" id="{B32DFA68-F830-046F-1C5B-F55E46EDC35B}"/>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63028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3347391"/>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1: “He was a prophet or a good teacher.”</a:t>
            </a:r>
          </a:p>
          <a:p>
            <a:pPr marL="457200" indent="-457200" eaLnBrk="0" hangingPunct="0">
              <a:lnSpc>
                <a:spcPct val="90000"/>
              </a:lnSpc>
              <a:spcAft>
                <a:spcPts val="1200"/>
              </a:spcAft>
              <a:buSzPct val="85000"/>
              <a:buFont typeface="Arial" panose="020B0604020202020204" pitchFamily="34" charset="0"/>
              <a:buChar char="•"/>
            </a:pPr>
            <a:r>
              <a:rPr lang="en-US" sz="3600" dirty="0">
                <a:solidFill>
                  <a:srgbClr val="FFFFFF"/>
                </a:solidFill>
                <a:latin typeface="Garamond" panose="02020404030301010803" pitchFamily="18" charset="0"/>
                <a:ea typeface="Cambria" charset="0"/>
                <a:cs typeface="Cambria" charset="0"/>
              </a:rPr>
              <a:t>Jesus also claimed to be the Son of God.</a:t>
            </a:r>
          </a:p>
          <a:p>
            <a:pPr marL="917575" eaLnBrk="0" hangingPunct="0">
              <a:lnSpc>
                <a:spcPct val="90000"/>
              </a:lnSpc>
              <a:buSzPct val="85000"/>
            </a:pPr>
            <a:r>
              <a:rPr lang="en-US" sz="3600" dirty="0">
                <a:solidFill>
                  <a:srgbClr val="FFFFFF"/>
                </a:solidFill>
                <a:latin typeface="Garamond" panose="02020404030301010803" pitchFamily="18" charset="0"/>
                <a:ea typeface="Cambria" charset="0"/>
                <a:cs typeface="Cambria" charset="0"/>
              </a:rPr>
              <a:t>John 5:17-18: My Father is always at his work to this very day, and I too am working.” For this reason they tried all the more to kill him…calling God his own Father, making himself equal with God.  </a:t>
            </a:r>
          </a:p>
        </p:txBody>
      </p:sp>
      <p:sp>
        <p:nvSpPr>
          <p:cNvPr id="2" name="TextBox 1">
            <a:extLst>
              <a:ext uri="{FF2B5EF4-FFF2-40B4-BE49-F238E27FC236}">
                <a16:creationId xmlns:a16="http://schemas.microsoft.com/office/drawing/2014/main" xmlns="" id="{F995C8D4-3FB2-DD66-F41D-9F3F53DADDEE}"/>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94174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3265509"/>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2: “A false prophet” or “a deceiver”</a:t>
            </a:r>
          </a:p>
          <a:p>
            <a:pPr marL="457200" indent="-457200" eaLnBrk="0" hangingPunct="0">
              <a:lnSpc>
                <a:spcPct val="90000"/>
              </a:lnSpc>
              <a:spcAft>
                <a:spcPts val="600"/>
              </a:spcAft>
              <a:buSzPct val="85000"/>
              <a:buFont typeface="Arial" panose="020B0604020202020204" pitchFamily="34" charset="0"/>
              <a:buChar char="•"/>
            </a:pPr>
            <a:r>
              <a:rPr lang="en-US" sz="3600" dirty="0">
                <a:solidFill>
                  <a:srgbClr val="FFFFFF"/>
                </a:solidFill>
                <a:latin typeface="Garamond" panose="02020404030301010803" pitchFamily="18" charset="0"/>
                <a:ea typeface="Cambria" charset="0"/>
                <a:cs typeface="Cambria" charset="0"/>
              </a:rPr>
              <a:t>Even people who don’t believe Jesus’ claims respect him as a good teacher.</a:t>
            </a:r>
          </a:p>
          <a:p>
            <a:pPr marL="917575"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John Stuart Mill (philosopher, skeptic and antagonist of Christianity)</a:t>
            </a:r>
            <a:r>
              <a:rPr lang="en-US" sz="3600" i="1" dirty="0">
                <a:solidFill>
                  <a:srgbClr val="FFFFFF"/>
                </a:solidFill>
                <a:latin typeface="Garamond" panose="02020404030301010803" pitchFamily="18" charset="0"/>
                <a:ea typeface="Cambria" charset="0"/>
                <a:cs typeface="Cambria" charset="0"/>
              </a:rPr>
              <a:t> </a:t>
            </a:r>
            <a:r>
              <a:rPr lang="en-US" sz="3600" dirty="0">
                <a:solidFill>
                  <a:srgbClr val="FFFFFF"/>
                </a:solidFill>
                <a:latin typeface="Garamond" panose="02020404030301010803" pitchFamily="18" charset="0"/>
                <a:ea typeface="Cambria" charset="0"/>
                <a:cs typeface="Cambria" charset="0"/>
              </a:rPr>
              <a:t>admitted that Jesus was a first-rate ethicist supremely worthy of our attention and emulation.</a:t>
            </a:r>
          </a:p>
        </p:txBody>
      </p:sp>
      <p:sp>
        <p:nvSpPr>
          <p:cNvPr id="2" name="TextBox 1">
            <a:extLst>
              <a:ext uri="{FF2B5EF4-FFF2-40B4-BE49-F238E27FC236}">
                <a16:creationId xmlns:a16="http://schemas.microsoft.com/office/drawing/2014/main" xmlns="" id="{D31FAADE-B007-7B4D-F606-CCCED340EE16}"/>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34719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2843855"/>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2: “A false prophet” or “a deceiver”</a:t>
            </a:r>
          </a:p>
          <a:p>
            <a:pPr marL="457200" indent="-457200" eaLnBrk="0" hangingPunct="0">
              <a:lnSpc>
                <a:spcPct val="90000"/>
              </a:lnSpc>
              <a:spcAft>
                <a:spcPts val="600"/>
              </a:spcAft>
              <a:buSzPct val="85000"/>
              <a:buFont typeface="Arial" panose="020B0604020202020204" pitchFamily="34" charset="0"/>
              <a:buChar char="•"/>
            </a:pPr>
            <a:r>
              <a:rPr lang="en-US" sz="3600" dirty="0">
                <a:solidFill>
                  <a:srgbClr val="FFFFFF"/>
                </a:solidFill>
                <a:latin typeface="Garamond" panose="02020404030301010803" pitchFamily="18" charset="0"/>
                <a:ea typeface="Cambria" charset="0"/>
                <a:cs typeface="Cambria" charset="0"/>
              </a:rPr>
              <a:t>If Jesus was deceiving people, then what was his motive?</a:t>
            </a:r>
          </a:p>
          <a:p>
            <a:pPr marL="914400" indent="-457200"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1.	Claiming to be God in ancient Israel was not exactly a public relations formula for a successful career.</a:t>
            </a:r>
          </a:p>
          <a:p>
            <a:pPr marL="914400" indent="-457200" eaLnBrk="0" hangingPunct="0">
              <a:lnSpc>
                <a:spcPct val="90000"/>
              </a:lnSpc>
              <a:spcAft>
                <a:spcPts val="600"/>
              </a:spcAft>
              <a:buSzPct val="85000"/>
            </a:pPr>
            <a:r>
              <a:rPr lang="en-US" sz="3600" dirty="0">
                <a:solidFill>
                  <a:srgbClr val="FFFFFF"/>
                </a:solidFill>
                <a:latin typeface="Garamond" panose="02020404030301010803" pitchFamily="18" charset="0"/>
                <a:ea typeface="Cambria" charset="0"/>
                <a:cs typeface="Cambria" charset="0"/>
              </a:rPr>
              <a:t>2.	Jesus did not gain the money, power or control. </a:t>
            </a:r>
            <a:endParaRPr lang="en-US" sz="3600" i="1" dirty="0">
              <a:solidFill>
                <a:srgbClr val="FFFFFF"/>
              </a:solidFill>
              <a:latin typeface="Garamond" panose="02020404030301010803" pitchFamily="18" charset="0"/>
              <a:ea typeface="Cambria" charset="0"/>
              <a:cs typeface="Cambria" charset="0"/>
            </a:endParaRPr>
          </a:p>
        </p:txBody>
      </p:sp>
      <p:sp>
        <p:nvSpPr>
          <p:cNvPr id="2" name="TextBox 1">
            <a:extLst>
              <a:ext uri="{FF2B5EF4-FFF2-40B4-BE49-F238E27FC236}">
                <a16:creationId xmlns:a16="http://schemas.microsoft.com/office/drawing/2014/main" xmlns="" id="{03B35C3C-8A4B-002F-36FF-94719FB4AC57}"/>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1561389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 Box 8">
            <a:extLst>
              <a:ext uri="{FF2B5EF4-FFF2-40B4-BE49-F238E27FC236}">
                <a16:creationId xmlns:a16="http://schemas.microsoft.com/office/drawing/2014/main" xmlns="" id="{C5B7D0D1-35F8-4FE3-8EE1-008E209271B1}"/>
              </a:ext>
            </a:extLst>
          </p:cNvPr>
          <p:cNvSpPr txBox="1">
            <a:spLocks noChangeArrowheads="1"/>
          </p:cNvSpPr>
          <p:nvPr/>
        </p:nvSpPr>
        <p:spPr bwMode="auto">
          <a:xfrm>
            <a:off x="304800" y="1281089"/>
            <a:ext cx="10439400" cy="1846659"/>
          </a:xfrm>
          <a:prstGeom prst="rect">
            <a:avLst/>
          </a:prstGeom>
          <a:noFill/>
          <a:ln w="9525">
            <a:noFill/>
            <a:miter lim="800000"/>
            <a:headEnd/>
            <a:tailEnd/>
          </a:ln>
        </p:spPr>
        <p:txBody>
          <a:bodyPr wrap="square">
            <a:spAutoFit/>
          </a:bodyPr>
          <a:lstStyle/>
          <a:p>
            <a:pPr marL="571500" indent="-571500"/>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“But what about you?” he asked. “Who do you say I am?” </a:t>
            </a:r>
          </a:p>
          <a:p>
            <a:pPr marL="571500" indent="-571500"/>
            <a:r>
              <a:rPr lang="en-US" sz="3800" dirty="0">
                <a:solidFill>
                  <a:schemeClr val="bg1"/>
                </a:solidFill>
                <a:latin typeface="Garamond" panose="02020404030301010803" pitchFamily="18" charset="0"/>
              </a:rPr>
              <a:t>	Peter answered, “You are the Messiah [</a:t>
            </a:r>
            <a:r>
              <a:rPr lang="en-US" sz="3800" i="1" dirty="0">
                <a:solidFill>
                  <a:schemeClr val="bg1"/>
                </a:solidFill>
                <a:latin typeface="Garamond" panose="02020404030301010803" pitchFamily="18" charset="0"/>
              </a:rPr>
              <a:t>or </a:t>
            </a:r>
            <a:r>
              <a:rPr lang="en-US" sz="3800" dirty="0">
                <a:solidFill>
                  <a:schemeClr val="bg1"/>
                </a:solidFill>
                <a:latin typeface="Garamond" panose="02020404030301010803" pitchFamily="18" charset="0"/>
              </a:rPr>
              <a:t>Christ].”</a:t>
            </a:r>
            <a:endPar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522F7EDB-0929-40B6-A5EB-BB87953A47EE}"/>
              </a:ext>
            </a:extLst>
          </p:cNvPr>
          <p:cNvSpPr>
            <a:spLocks noChangeArrowheads="1"/>
          </p:cNvSpPr>
          <p:nvPr/>
        </p:nvSpPr>
        <p:spPr bwMode="auto">
          <a:xfrm>
            <a:off x="304800" y="3106313"/>
            <a:ext cx="11134928" cy="3658818"/>
          </a:xfrm>
          <a:prstGeom prst="rect">
            <a:avLst/>
          </a:prstGeom>
          <a:solidFill>
            <a:schemeClr val="bg2">
              <a:lumMod val="25000"/>
            </a:schemeClr>
          </a:solidFill>
          <a:ln w="127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Garamond" panose="02020404030301010803" pitchFamily="18" charset="0"/>
              <a:cs typeface="Arial" charset="0"/>
            </a:endParaRPr>
          </a:p>
        </p:txBody>
      </p:sp>
      <p:sp>
        <p:nvSpPr>
          <p:cNvPr id="5" name="TextBox 4">
            <a:extLst>
              <a:ext uri="{FF2B5EF4-FFF2-40B4-BE49-F238E27FC236}">
                <a16:creationId xmlns:a16="http://schemas.microsoft.com/office/drawing/2014/main" xmlns="" id="{389B2B8A-F3C0-477A-ADBF-F1A1E2B421BA}"/>
              </a:ext>
            </a:extLst>
          </p:cNvPr>
          <p:cNvSpPr txBox="1">
            <a:spLocks noChangeArrowheads="1"/>
          </p:cNvSpPr>
          <p:nvPr/>
        </p:nvSpPr>
        <p:spPr bwMode="auto">
          <a:xfrm>
            <a:off x="344783" y="3190363"/>
            <a:ext cx="11085701" cy="3370153"/>
          </a:xfrm>
          <a:prstGeom prst="rect">
            <a:avLst/>
          </a:prstGeom>
          <a:noFill/>
          <a:ln w="38100">
            <a:noFill/>
            <a:miter lim="800000"/>
            <a:headEnd/>
            <a:tailEnd/>
          </a:ln>
        </p:spPr>
        <p:txBody>
          <a:bodyPr wrap="square">
            <a:spAutoFit/>
          </a:bodyPr>
          <a:lstStyle/>
          <a:p>
            <a:pPr eaLnBrk="0" hangingPunct="0">
              <a:lnSpc>
                <a:spcPct val="90000"/>
              </a:lnSpc>
              <a:spcAft>
                <a:spcPts val="600"/>
              </a:spcAft>
              <a:buSzPct val="85000"/>
            </a:pPr>
            <a:r>
              <a:rPr lang="en-US" sz="3800" dirty="0">
                <a:solidFill>
                  <a:srgbClr val="FFFFFF"/>
                </a:solidFill>
                <a:latin typeface="Garamond" panose="02020404030301010803" pitchFamily="18" charset="0"/>
                <a:ea typeface="Cambria" charset="0"/>
                <a:cs typeface="Cambria" charset="0"/>
              </a:rPr>
              <a:t>Option 3: “He was demon possessed” or “suffered from serious mental illness.”</a:t>
            </a:r>
          </a:p>
          <a:p>
            <a:pPr marL="457200" eaLnBrk="0" hangingPunct="0">
              <a:lnSpc>
                <a:spcPct val="90000"/>
              </a:lnSpc>
              <a:spcAft>
                <a:spcPts val="1200"/>
              </a:spcAft>
              <a:buSzPct val="85000"/>
            </a:pPr>
            <a:r>
              <a:rPr lang="en-US" sz="3600" dirty="0">
                <a:solidFill>
                  <a:srgbClr val="FFFFFF"/>
                </a:solidFill>
                <a:latin typeface="Garamond" panose="02020404030301010803" pitchFamily="18" charset="0"/>
                <a:ea typeface="Cambria" charset="0"/>
                <a:cs typeface="Cambria" charset="0"/>
              </a:rPr>
              <a:t>John 10:20: ‘Many [in the crowd] said, “He is demon-possessed and raving mad. Why listen to him?” ’</a:t>
            </a:r>
          </a:p>
          <a:p>
            <a:pPr marL="457200" eaLnBrk="0" hangingPunct="0">
              <a:lnSpc>
                <a:spcPct val="90000"/>
              </a:lnSpc>
              <a:spcAft>
                <a:spcPts val="1200"/>
              </a:spcAft>
              <a:buSzPct val="85000"/>
            </a:pPr>
            <a:r>
              <a:rPr lang="en-US" sz="3600" dirty="0">
                <a:solidFill>
                  <a:srgbClr val="FFFFFF"/>
                </a:solidFill>
                <a:latin typeface="Garamond" panose="02020404030301010803" pitchFamily="18" charset="0"/>
                <a:ea typeface="Cambria" charset="0"/>
                <a:cs typeface="Cambria" charset="0"/>
              </a:rPr>
              <a:t>John 7:20: “You are demon possessed…Who is trying to kill you?”’</a:t>
            </a:r>
          </a:p>
        </p:txBody>
      </p:sp>
      <p:sp>
        <p:nvSpPr>
          <p:cNvPr id="2" name="TextBox 1">
            <a:extLst>
              <a:ext uri="{FF2B5EF4-FFF2-40B4-BE49-F238E27FC236}">
                <a16:creationId xmlns:a16="http://schemas.microsoft.com/office/drawing/2014/main" xmlns="" id="{612E7EDA-53A5-204C-1CE2-87D192EB7F3B}"/>
              </a:ext>
            </a:extLst>
          </p:cNvPr>
          <p:cNvSpPr txBox="1"/>
          <p:nvPr/>
        </p:nvSpPr>
        <p:spPr>
          <a:xfrm>
            <a:off x="152400" y="5"/>
            <a:ext cx="9144000" cy="1323439"/>
          </a:xfrm>
          <a:prstGeom prst="rect">
            <a:avLst/>
          </a:prstGeom>
          <a:noFill/>
        </p:spPr>
        <p:txBody>
          <a:bodyPr>
            <a:spAutoFit/>
          </a:bodyPr>
          <a:lstStyle/>
          <a:p>
            <a:pPr>
              <a:defRPr/>
            </a:pPr>
            <a:r>
              <a:rPr lang="en-US" sz="8000" dirty="0">
                <a:solidFill>
                  <a:schemeClr val="bg1"/>
                </a:solidFill>
                <a:latin typeface="Garamond" panose="02020404030301010803" pitchFamily="18" charset="0"/>
                <a:cs typeface="Arial" panose="020B0604020202020204" pitchFamily="34" charset="0"/>
              </a:rPr>
              <a:t>Mark 8</a:t>
            </a:r>
            <a:endParaRPr lang="en-US" sz="8000" cap="all" dirty="0">
              <a:solidFill>
                <a:schemeClr val="bg1"/>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93342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1012</Words>
  <Application>Microsoft Office PowerPoint</Application>
  <PresentationFormat>Widescreen</PresentationFormat>
  <Paragraphs>181</Paragraphs>
  <Slides>34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Calibri Light</vt:lpstr>
      <vt:lpstr>Cambria</vt:lpstr>
      <vt:lpstr>Garamond</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2023-12-19T16:04:47Z</dcterms:created>
  <dcterms:modified xsi:type="dcterms:W3CDTF">2023-12-19T16:04:54Z</dcterms:modified>
</cp:coreProperties>
</file>