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3"/>
  </p:notesMasterIdLst>
  <p:handoutMasterIdLst>
    <p:handoutMasterId r:id="rId54"/>
  </p:handoutMasterIdLst>
  <p:sldIdLst>
    <p:sldId id="322" r:id="rId5"/>
    <p:sldId id="321" r:id="rId6"/>
    <p:sldId id="320" r:id="rId7"/>
    <p:sldId id="363" r:id="rId8"/>
    <p:sldId id="349" r:id="rId9"/>
    <p:sldId id="324" r:id="rId10"/>
    <p:sldId id="364" r:id="rId11"/>
    <p:sldId id="365" r:id="rId12"/>
    <p:sldId id="366" r:id="rId13"/>
    <p:sldId id="367" r:id="rId14"/>
    <p:sldId id="323" r:id="rId15"/>
    <p:sldId id="326" r:id="rId16"/>
    <p:sldId id="350" r:id="rId17"/>
    <p:sldId id="345" r:id="rId18"/>
    <p:sldId id="368" r:id="rId19"/>
    <p:sldId id="351" r:id="rId20"/>
    <p:sldId id="319" r:id="rId21"/>
    <p:sldId id="328" r:id="rId22"/>
    <p:sldId id="334" r:id="rId23"/>
    <p:sldId id="327" r:id="rId24"/>
    <p:sldId id="317" r:id="rId25"/>
    <p:sldId id="358" r:id="rId26"/>
    <p:sldId id="377" r:id="rId27"/>
    <p:sldId id="376" r:id="rId28"/>
    <p:sldId id="318" r:id="rId29"/>
    <p:sldId id="331" r:id="rId30"/>
    <p:sldId id="330" r:id="rId31"/>
    <p:sldId id="370" r:id="rId32"/>
    <p:sldId id="329" r:id="rId33"/>
    <p:sldId id="371" r:id="rId34"/>
    <p:sldId id="374" r:id="rId35"/>
    <p:sldId id="375" r:id="rId36"/>
    <p:sldId id="357" r:id="rId37"/>
    <p:sldId id="336" r:id="rId38"/>
    <p:sldId id="335" r:id="rId39"/>
    <p:sldId id="360" r:id="rId40"/>
    <p:sldId id="333" r:id="rId41"/>
    <p:sldId id="347" r:id="rId42"/>
    <p:sldId id="352" r:id="rId43"/>
    <p:sldId id="353" r:id="rId44"/>
    <p:sldId id="344" r:id="rId45"/>
    <p:sldId id="354" r:id="rId46"/>
    <p:sldId id="338" r:id="rId47"/>
    <p:sldId id="348" r:id="rId48"/>
    <p:sldId id="342" r:id="rId49"/>
    <p:sldId id="316" r:id="rId50"/>
    <p:sldId id="362" r:id="rId51"/>
    <p:sldId id="310"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696B"/>
    <a:srgbClr val="95B8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88" autoAdjust="0"/>
    <p:restoredTop sz="77096" autoAdjust="0"/>
  </p:normalViewPr>
  <p:slideViewPr>
    <p:cSldViewPr snapToGrid="0">
      <p:cViewPr varScale="1">
        <p:scale>
          <a:sx n="52" d="100"/>
          <a:sy n="52" d="100"/>
        </p:scale>
        <p:origin x="728" y="60"/>
      </p:cViewPr>
      <p:guideLst/>
    </p:cSldViewPr>
  </p:slideViewPr>
  <p:outlineViewPr>
    <p:cViewPr>
      <p:scale>
        <a:sx n="33" d="100"/>
        <a:sy n="33" d="100"/>
      </p:scale>
      <p:origin x="0" y="-7776"/>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A50702-3C68-4B14-B819-72B57D27F9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F0F4880-E690-44D0-8356-A9E7BDBAB0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BE6205E-B305-4B90-9534-3C5E99A0275E}" type="datetimeFigureOut">
              <a:rPr lang="en-US" smtClean="0"/>
              <a:t>7/29/2024</a:t>
            </a:fld>
            <a:endParaRPr lang="en-US" dirty="0"/>
          </a:p>
        </p:txBody>
      </p:sp>
      <p:sp>
        <p:nvSpPr>
          <p:cNvPr id="4" name="Footer Placeholder 3">
            <a:extLst>
              <a:ext uri="{FF2B5EF4-FFF2-40B4-BE49-F238E27FC236}">
                <a16:creationId xmlns:a16="http://schemas.microsoft.com/office/drawing/2014/main" id="{26B4ACF6-39FD-4B08-A7D5-5BFDC37B46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F7C9FD2-2C57-4DE7-8EA4-86DEE80B988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0AC623C-86E0-4A85-83FB-F4A716956FD4}" type="slidenum">
              <a:rPr lang="en-US" smtClean="0"/>
              <a:t>‹#›</a:t>
            </a:fld>
            <a:endParaRPr lang="en-US" dirty="0"/>
          </a:p>
        </p:txBody>
      </p:sp>
    </p:spTree>
    <p:extLst>
      <p:ext uri="{BB962C8B-B14F-4D97-AF65-F5344CB8AC3E}">
        <p14:creationId xmlns:p14="http://schemas.microsoft.com/office/powerpoint/2010/main" val="1693955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3722F1-E430-42A1-A473-1759336AECCE}" type="datetimeFigureOut">
              <a:rPr lang="en-US" smtClean="0"/>
              <a:t>7/29/2024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7D7554-D10C-4E29-B8E6-BB7111FA614F}" type="slidenum">
              <a:rPr lang="en-US" smtClean="0"/>
              <a:t>‹#›</a:t>
            </a:fld>
            <a:endParaRPr lang="en-US" dirty="0"/>
          </a:p>
        </p:txBody>
      </p:sp>
    </p:spTree>
    <p:extLst>
      <p:ext uri="{BB962C8B-B14F-4D97-AF65-F5344CB8AC3E}">
        <p14:creationId xmlns:p14="http://schemas.microsoft.com/office/powerpoint/2010/main" val="3517347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a:t>
            </a:fld>
            <a:endParaRPr lang="en-US" dirty="0"/>
          </a:p>
        </p:txBody>
      </p:sp>
    </p:spTree>
    <p:extLst>
      <p:ext uri="{BB962C8B-B14F-4D97-AF65-F5344CB8AC3E}">
        <p14:creationId xmlns:p14="http://schemas.microsoft.com/office/powerpoint/2010/main" val="2625819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10</a:t>
            </a:fld>
            <a:endParaRPr lang="en-US" dirty="0"/>
          </a:p>
        </p:txBody>
      </p:sp>
    </p:spTree>
    <p:extLst>
      <p:ext uri="{BB962C8B-B14F-4D97-AF65-F5344CB8AC3E}">
        <p14:creationId xmlns:p14="http://schemas.microsoft.com/office/powerpoint/2010/main" val="354625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11</a:t>
            </a:fld>
            <a:endParaRPr lang="en-US" dirty="0"/>
          </a:p>
        </p:txBody>
      </p:sp>
    </p:spTree>
    <p:extLst>
      <p:ext uri="{BB962C8B-B14F-4D97-AF65-F5344CB8AC3E}">
        <p14:creationId xmlns:p14="http://schemas.microsoft.com/office/powerpoint/2010/main" val="849604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12</a:t>
            </a:fld>
            <a:endParaRPr lang="en-US" dirty="0"/>
          </a:p>
        </p:txBody>
      </p:sp>
    </p:spTree>
    <p:extLst>
      <p:ext uri="{BB962C8B-B14F-4D97-AF65-F5344CB8AC3E}">
        <p14:creationId xmlns:p14="http://schemas.microsoft.com/office/powerpoint/2010/main" val="2212736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13</a:t>
            </a:fld>
            <a:endParaRPr lang="en-US" dirty="0"/>
          </a:p>
        </p:txBody>
      </p:sp>
    </p:spTree>
    <p:extLst>
      <p:ext uri="{BB962C8B-B14F-4D97-AF65-F5344CB8AC3E}">
        <p14:creationId xmlns:p14="http://schemas.microsoft.com/office/powerpoint/2010/main" val="1353088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14</a:t>
            </a:fld>
            <a:endParaRPr lang="en-US" dirty="0"/>
          </a:p>
        </p:txBody>
      </p:sp>
    </p:spTree>
    <p:extLst>
      <p:ext uri="{BB962C8B-B14F-4D97-AF65-F5344CB8AC3E}">
        <p14:creationId xmlns:p14="http://schemas.microsoft.com/office/powerpoint/2010/main" val="255598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15</a:t>
            </a:fld>
            <a:endParaRPr lang="en-US" dirty="0"/>
          </a:p>
        </p:txBody>
      </p:sp>
    </p:spTree>
    <p:extLst>
      <p:ext uri="{BB962C8B-B14F-4D97-AF65-F5344CB8AC3E}">
        <p14:creationId xmlns:p14="http://schemas.microsoft.com/office/powerpoint/2010/main" val="2567751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16</a:t>
            </a:fld>
            <a:endParaRPr lang="en-US" dirty="0"/>
          </a:p>
        </p:txBody>
      </p:sp>
    </p:spTree>
    <p:extLst>
      <p:ext uri="{BB962C8B-B14F-4D97-AF65-F5344CB8AC3E}">
        <p14:creationId xmlns:p14="http://schemas.microsoft.com/office/powerpoint/2010/main" val="1936318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17</a:t>
            </a:fld>
            <a:endParaRPr lang="en-US" dirty="0"/>
          </a:p>
        </p:txBody>
      </p:sp>
    </p:spTree>
    <p:extLst>
      <p:ext uri="{BB962C8B-B14F-4D97-AF65-F5344CB8AC3E}">
        <p14:creationId xmlns:p14="http://schemas.microsoft.com/office/powerpoint/2010/main" val="864364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18</a:t>
            </a:fld>
            <a:endParaRPr lang="en-US" dirty="0"/>
          </a:p>
        </p:txBody>
      </p:sp>
    </p:spTree>
    <p:extLst>
      <p:ext uri="{BB962C8B-B14F-4D97-AF65-F5344CB8AC3E}">
        <p14:creationId xmlns:p14="http://schemas.microsoft.com/office/powerpoint/2010/main" val="129652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19</a:t>
            </a:fld>
            <a:endParaRPr lang="en-US" dirty="0"/>
          </a:p>
        </p:txBody>
      </p:sp>
    </p:spTree>
    <p:extLst>
      <p:ext uri="{BB962C8B-B14F-4D97-AF65-F5344CB8AC3E}">
        <p14:creationId xmlns:p14="http://schemas.microsoft.com/office/powerpoint/2010/main" val="2684692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a:t>
            </a:fld>
            <a:endParaRPr lang="en-US" dirty="0"/>
          </a:p>
        </p:txBody>
      </p:sp>
    </p:spTree>
    <p:extLst>
      <p:ext uri="{BB962C8B-B14F-4D97-AF65-F5344CB8AC3E}">
        <p14:creationId xmlns:p14="http://schemas.microsoft.com/office/powerpoint/2010/main" val="6337957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20</a:t>
            </a:fld>
            <a:endParaRPr lang="en-US" dirty="0"/>
          </a:p>
        </p:txBody>
      </p:sp>
    </p:spTree>
    <p:extLst>
      <p:ext uri="{BB962C8B-B14F-4D97-AF65-F5344CB8AC3E}">
        <p14:creationId xmlns:p14="http://schemas.microsoft.com/office/powerpoint/2010/main" val="942243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21</a:t>
            </a:fld>
            <a:endParaRPr lang="en-US" dirty="0"/>
          </a:p>
        </p:txBody>
      </p:sp>
    </p:spTree>
    <p:extLst>
      <p:ext uri="{BB962C8B-B14F-4D97-AF65-F5344CB8AC3E}">
        <p14:creationId xmlns:p14="http://schemas.microsoft.com/office/powerpoint/2010/main" val="1067016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22</a:t>
            </a:fld>
            <a:endParaRPr lang="en-US" dirty="0"/>
          </a:p>
        </p:txBody>
      </p:sp>
    </p:spTree>
    <p:extLst>
      <p:ext uri="{BB962C8B-B14F-4D97-AF65-F5344CB8AC3E}">
        <p14:creationId xmlns:p14="http://schemas.microsoft.com/office/powerpoint/2010/main" val="29359241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23</a:t>
            </a:fld>
            <a:endParaRPr lang="en-US" dirty="0"/>
          </a:p>
        </p:txBody>
      </p:sp>
    </p:spTree>
    <p:extLst>
      <p:ext uri="{BB962C8B-B14F-4D97-AF65-F5344CB8AC3E}">
        <p14:creationId xmlns:p14="http://schemas.microsoft.com/office/powerpoint/2010/main" val="2723238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24</a:t>
            </a:fld>
            <a:endParaRPr lang="en-US" dirty="0"/>
          </a:p>
        </p:txBody>
      </p:sp>
    </p:spTree>
    <p:extLst>
      <p:ext uri="{BB962C8B-B14F-4D97-AF65-F5344CB8AC3E}">
        <p14:creationId xmlns:p14="http://schemas.microsoft.com/office/powerpoint/2010/main" val="39408453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25</a:t>
            </a:fld>
            <a:endParaRPr lang="en-US" dirty="0"/>
          </a:p>
        </p:txBody>
      </p:sp>
    </p:spTree>
    <p:extLst>
      <p:ext uri="{BB962C8B-B14F-4D97-AF65-F5344CB8AC3E}">
        <p14:creationId xmlns:p14="http://schemas.microsoft.com/office/powerpoint/2010/main" val="37310443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26</a:t>
            </a:fld>
            <a:endParaRPr lang="en-US" dirty="0"/>
          </a:p>
        </p:txBody>
      </p:sp>
    </p:spTree>
    <p:extLst>
      <p:ext uri="{BB962C8B-B14F-4D97-AF65-F5344CB8AC3E}">
        <p14:creationId xmlns:p14="http://schemas.microsoft.com/office/powerpoint/2010/main" val="776543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27</a:t>
            </a:fld>
            <a:endParaRPr lang="en-US" dirty="0"/>
          </a:p>
        </p:txBody>
      </p:sp>
    </p:spTree>
    <p:extLst>
      <p:ext uri="{BB962C8B-B14F-4D97-AF65-F5344CB8AC3E}">
        <p14:creationId xmlns:p14="http://schemas.microsoft.com/office/powerpoint/2010/main" val="15483403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28</a:t>
            </a:fld>
            <a:endParaRPr lang="en-US" dirty="0"/>
          </a:p>
        </p:txBody>
      </p:sp>
    </p:spTree>
    <p:extLst>
      <p:ext uri="{BB962C8B-B14F-4D97-AF65-F5344CB8AC3E}">
        <p14:creationId xmlns:p14="http://schemas.microsoft.com/office/powerpoint/2010/main" val="15751542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29</a:t>
            </a:fld>
            <a:endParaRPr lang="en-US" dirty="0"/>
          </a:p>
        </p:txBody>
      </p:sp>
    </p:spTree>
    <p:extLst>
      <p:ext uri="{BB962C8B-B14F-4D97-AF65-F5344CB8AC3E}">
        <p14:creationId xmlns:p14="http://schemas.microsoft.com/office/powerpoint/2010/main" val="2886608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a:t>
            </a:fld>
            <a:endParaRPr lang="en-US" dirty="0"/>
          </a:p>
        </p:txBody>
      </p:sp>
    </p:spTree>
    <p:extLst>
      <p:ext uri="{BB962C8B-B14F-4D97-AF65-F5344CB8AC3E}">
        <p14:creationId xmlns:p14="http://schemas.microsoft.com/office/powerpoint/2010/main" val="19025835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30</a:t>
            </a:fld>
            <a:endParaRPr lang="en-US" dirty="0"/>
          </a:p>
        </p:txBody>
      </p:sp>
    </p:spTree>
    <p:extLst>
      <p:ext uri="{BB962C8B-B14F-4D97-AF65-F5344CB8AC3E}">
        <p14:creationId xmlns:p14="http://schemas.microsoft.com/office/powerpoint/2010/main" val="1943515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31</a:t>
            </a:fld>
            <a:endParaRPr lang="en-US" dirty="0"/>
          </a:p>
        </p:txBody>
      </p:sp>
    </p:spTree>
    <p:extLst>
      <p:ext uri="{BB962C8B-B14F-4D97-AF65-F5344CB8AC3E}">
        <p14:creationId xmlns:p14="http://schemas.microsoft.com/office/powerpoint/2010/main" val="30945894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32</a:t>
            </a:fld>
            <a:endParaRPr lang="en-US" dirty="0"/>
          </a:p>
        </p:txBody>
      </p:sp>
    </p:spTree>
    <p:extLst>
      <p:ext uri="{BB962C8B-B14F-4D97-AF65-F5344CB8AC3E}">
        <p14:creationId xmlns:p14="http://schemas.microsoft.com/office/powerpoint/2010/main" val="4172503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33</a:t>
            </a:fld>
            <a:endParaRPr lang="en-US" dirty="0"/>
          </a:p>
        </p:txBody>
      </p:sp>
    </p:spTree>
    <p:extLst>
      <p:ext uri="{BB962C8B-B14F-4D97-AF65-F5344CB8AC3E}">
        <p14:creationId xmlns:p14="http://schemas.microsoft.com/office/powerpoint/2010/main" val="13897765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34</a:t>
            </a:fld>
            <a:endParaRPr lang="en-US" dirty="0"/>
          </a:p>
        </p:txBody>
      </p:sp>
    </p:spTree>
    <p:extLst>
      <p:ext uri="{BB962C8B-B14F-4D97-AF65-F5344CB8AC3E}">
        <p14:creationId xmlns:p14="http://schemas.microsoft.com/office/powerpoint/2010/main" val="2531910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35</a:t>
            </a:fld>
            <a:endParaRPr lang="en-US" dirty="0"/>
          </a:p>
        </p:txBody>
      </p:sp>
    </p:spTree>
    <p:extLst>
      <p:ext uri="{BB962C8B-B14F-4D97-AF65-F5344CB8AC3E}">
        <p14:creationId xmlns:p14="http://schemas.microsoft.com/office/powerpoint/2010/main" val="18231186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36</a:t>
            </a:fld>
            <a:endParaRPr lang="en-US" dirty="0"/>
          </a:p>
        </p:txBody>
      </p:sp>
    </p:spTree>
    <p:extLst>
      <p:ext uri="{BB962C8B-B14F-4D97-AF65-F5344CB8AC3E}">
        <p14:creationId xmlns:p14="http://schemas.microsoft.com/office/powerpoint/2010/main" val="31606970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37</a:t>
            </a:fld>
            <a:endParaRPr lang="en-US" dirty="0"/>
          </a:p>
        </p:txBody>
      </p:sp>
    </p:spTree>
    <p:extLst>
      <p:ext uri="{BB962C8B-B14F-4D97-AF65-F5344CB8AC3E}">
        <p14:creationId xmlns:p14="http://schemas.microsoft.com/office/powerpoint/2010/main" val="9670548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38</a:t>
            </a:fld>
            <a:endParaRPr lang="en-US" dirty="0"/>
          </a:p>
        </p:txBody>
      </p:sp>
    </p:spTree>
    <p:extLst>
      <p:ext uri="{BB962C8B-B14F-4D97-AF65-F5344CB8AC3E}">
        <p14:creationId xmlns:p14="http://schemas.microsoft.com/office/powerpoint/2010/main" val="5127598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39</a:t>
            </a:fld>
            <a:endParaRPr lang="en-US" dirty="0"/>
          </a:p>
        </p:txBody>
      </p:sp>
    </p:spTree>
    <p:extLst>
      <p:ext uri="{BB962C8B-B14F-4D97-AF65-F5344CB8AC3E}">
        <p14:creationId xmlns:p14="http://schemas.microsoft.com/office/powerpoint/2010/main" val="499065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a:t>
            </a:fld>
            <a:endParaRPr lang="en-US" dirty="0"/>
          </a:p>
        </p:txBody>
      </p:sp>
    </p:spTree>
    <p:extLst>
      <p:ext uri="{BB962C8B-B14F-4D97-AF65-F5344CB8AC3E}">
        <p14:creationId xmlns:p14="http://schemas.microsoft.com/office/powerpoint/2010/main" val="23267939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40</a:t>
            </a:fld>
            <a:endParaRPr lang="en-US" dirty="0"/>
          </a:p>
        </p:txBody>
      </p:sp>
    </p:spTree>
    <p:extLst>
      <p:ext uri="{BB962C8B-B14F-4D97-AF65-F5344CB8AC3E}">
        <p14:creationId xmlns:p14="http://schemas.microsoft.com/office/powerpoint/2010/main" val="17192291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41</a:t>
            </a:fld>
            <a:endParaRPr lang="en-US" dirty="0"/>
          </a:p>
        </p:txBody>
      </p:sp>
    </p:spTree>
    <p:extLst>
      <p:ext uri="{BB962C8B-B14F-4D97-AF65-F5344CB8AC3E}">
        <p14:creationId xmlns:p14="http://schemas.microsoft.com/office/powerpoint/2010/main" val="5462364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42</a:t>
            </a:fld>
            <a:endParaRPr lang="en-US" dirty="0"/>
          </a:p>
        </p:txBody>
      </p:sp>
    </p:spTree>
    <p:extLst>
      <p:ext uri="{BB962C8B-B14F-4D97-AF65-F5344CB8AC3E}">
        <p14:creationId xmlns:p14="http://schemas.microsoft.com/office/powerpoint/2010/main" val="30817303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43</a:t>
            </a:fld>
            <a:endParaRPr lang="en-US" dirty="0"/>
          </a:p>
        </p:txBody>
      </p:sp>
    </p:spTree>
    <p:extLst>
      <p:ext uri="{BB962C8B-B14F-4D97-AF65-F5344CB8AC3E}">
        <p14:creationId xmlns:p14="http://schemas.microsoft.com/office/powerpoint/2010/main" val="797685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44</a:t>
            </a:fld>
            <a:endParaRPr lang="en-US" dirty="0"/>
          </a:p>
        </p:txBody>
      </p:sp>
    </p:spTree>
    <p:extLst>
      <p:ext uri="{BB962C8B-B14F-4D97-AF65-F5344CB8AC3E}">
        <p14:creationId xmlns:p14="http://schemas.microsoft.com/office/powerpoint/2010/main" val="6983635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45</a:t>
            </a:fld>
            <a:endParaRPr lang="en-US" dirty="0"/>
          </a:p>
        </p:txBody>
      </p:sp>
    </p:spTree>
    <p:extLst>
      <p:ext uri="{BB962C8B-B14F-4D97-AF65-F5344CB8AC3E}">
        <p14:creationId xmlns:p14="http://schemas.microsoft.com/office/powerpoint/2010/main" val="28274467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46</a:t>
            </a:fld>
            <a:endParaRPr lang="en-US" dirty="0"/>
          </a:p>
        </p:txBody>
      </p:sp>
    </p:spTree>
    <p:extLst>
      <p:ext uri="{BB962C8B-B14F-4D97-AF65-F5344CB8AC3E}">
        <p14:creationId xmlns:p14="http://schemas.microsoft.com/office/powerpoint/2010/main" val="210362233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47</a:t>
            </a:fld>
            <a:endParaRPr lang="en-US" dirty="0"/>
          </a:p>
        </p:txBody>
      </p:sp>
    </p:spTree>
    <p:extLst>
      <p:ext uri="{BB962C8B-B14F-4D97-AF65-F5344CB8AC3E}">
        <p14:creationId xmlns:p14="http://schemas.microsoft.com/office/powerpoint/2010/main" val="27091263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48</a:t>
            </a:fld>
            <a:endParaRPr lang="en-US" dirty="0"/>
          </a:p>
        </p:txBody>
      </p:sp>
    </p:spTree>
    <p:extLst>
      <p:ext uri="{BB962C8B-B14F-4D97-AF65-F5344CB8AC3E}">
        <p14:creationId xmlns:p14="http://schemas.microsoft.com/office/powerpoint/2010/main" val="1008331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5</a:t>
            </a:fld>
            <a:endParaRPr lang="en-US" dirty="0"/>
          </a:p>
        </p:txBody>
      </p:sp>
    </p:spTree>
    <p:extLst>
      <p:ext uri="{BB962C8B-B14F-4D97-AF65-F5344CB8AC3E}">
        <p14:creationId xmlns:p14="http://schemas.microsoft.com/office/powerpoint/2010/main" val="2167146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6</a:t>
            </a:fld>
            <a:endParaRPr lang="en-US" dirty="0"/>
          </a:p>
        </p:txBody>
      </p:sp>
    </p:spTree>
    <p:extLst>
      <p:ext uri="{BB962C8B-B14F-4D97-AF65-F5344CB8AC3E}">
        <p14:creationId xmlns:p14="http://schemas.microsoft.com/office/powerpoint/2010/main" val="3303242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7</a:t>
            </a:fld>
            <a:endParaRPr lang="en-US" dirty="0"/>
          </a:p>
        </p:txBody>
      </p:sp>
    </p:spTree>
    <p:extLst>
      <p:ext uri="{BB962C8B-B14F-4D97-AF65-F5344CB8AC3E}">
        <p14:creationId xmlns:p14="http://schemas.microsoft.com/office/powerpoint/2010/main" val="3466025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8</a:t>
            </a:fld>
            <a:endParaRPr lang="en-US" dirty="0"/>
          </a:p>
        </p:txBody>
      </p:sp>
    </p:spTree>
    <p:extLst>
      <p:ext uri="{BB962C8B-B14F-4D97-AF65-F5344CB8AC3E}">
        <p14:creationId xmlns:p14="http://schemas.microsoft.com/office/powerpoint/2010/main" val="830096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9</a:t>
            </a:fld>
            <a:endParaRPr lang="en-US" dirty="0"/>
          </a:p>
        </p:txBody>
      </p:sp>
    </p:spTree>
    <p:extLst>
      <p:ext uri="{BB962C8B-B14F-4D97-AF65-F5344CB8AC3E}">
        <p14:creationId xmlns:p14="http://schemas.microsoft.com/office/powerpoint/2010/main" val="812102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5" y="690511"/>
            <a:ext cx="5185821" cy="5253089"/>
          </a:xfrm>
        </p:spPr>
        <p:txBody>
          <a:bodyPr anchor="b">
            <a:normAutofit/>
          </a:bodyPr>
          <a:lstStyle>
            <a:lvl1pPr>
              <a:defRPr sz="6000">
                <a:solidFill>
                  <a:schemeClr val="bg1"/>
                </a:solidFill>
              </a:defRPr>
            </a:lvl1pPr>
          </a:lstStyle>
          <a:p>
            <a:r>
              <a:rPr lang="en-US" dirty="0"/>
              <a:t>Click to add title</a:t>
            </a:r>
          </a:p>
        </p:txBody>
      </p:sp>
    </p:spTree>
    <p:extLst>
      <p:ext uri="{BB962C8B-B14F-4D97-AF65-F5344CB8AC3E}">
        <p14:creationId xmlns:p14="http://schemas.microsoft.com/office/powerpoint/2010/main" val="178455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1468814" y="2057400"/>
            <a:ext cx="3091027" cy="3867538"/>
          </a:xfrm>
        </p:spPr>
        <p:txBody>
          <a:bodyPr lIns="0">
            <a:normAutofit/>
          </a:bodyPr>
          <a:lstStyle>
            <a:lvl1pPr marL="0" indent="0">
              <a:lnSpc>
                <a:spcPct val="100000"/>
              </a:lnSpc>
              <a:spcBef>
                <a:spcPts val="0"/>
              </a:spcBef>
              <a:spcAft>
                <a:spcPts val="1200"/>
              </a:spcAft>
              <a:buNone/>
              <a:defRPr sz="2000"/>
            </a:lvl1pPr>
            <a:lvl2pPr marL="800100" indent="-342900">
              <a:lnSpc>
                <a:spcPct val="100000"/>
              </a:lnSpc>
              <a:spcBef>
                <a:spcPts val="0"/>
              </a:spcBef>
              <a:spcAft>
                <a:spcPts val="1200"/>
              </a:spcAft>
              <a:buFont typeface="Arial" panose="020B0604020202020204" pitchFamily="34" charset="0"/>
              <a:buChar char="•"/>
              <a:defRPr sz="2000"/>
            </a:lvl2pPr>
            <a:lvl3pPr marL="1257300" indent="-342900">
              <a:spcBef>
                <a:spcPts val="0"/>
              </a:spcBef>
              <a:spcAft>
                <a:spcPts val="1200"/>
              </a:spcAft>
              <a:buFont typeface="Arial" panose="020B0604020202020204" pitchFamily="34" charset="0"/>
              <a:buChar char="•"/>
              <a:defRPr sz="2000"/>
            </a:lvl3pPr>
            <a:lvl4pPr marL="1714500" indent="-342900">
              <a:spcBef>
                <a:spcPts val="0"/>
              </a:spcBef>
              <a:spcAft>
                <a:spcPts val="1200"/>
              </a:spcAft>
              <a:buFont typeface="Arial" panose="020B0604020202020204" pitchFamily="34" charset="0"/>
              <a:buChar char="•"/>
              <a:defRPr sz="2000"/>
            </a:lvl4pPr>
            <a:lvl5pPr marL="2171700" indent="-3429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able Placeholder 13">
            <a:extLst>
              <a:ext uri="{FF2B5EF4-FFF2-40B4-BE49-F238E27FC236}">
                <a16:creationId xmlns:a16="http://schemas.microsoft.com/office/drawing/2014/main" id="{EA708189-1532-1BDD-104F-4D8556146CEE}"/>
              </a:ext>
            </a:extLst>
          </p:cNvPr>
          <p:cNvSpPr>
            <a:spLocks noGrp="1"/>
          </p:cNvSpPr>
          <p:nvPr>
            <p:ph type="tbl" sz="quarter" idx="12"/>
          </p:nvPr>
        </p:nvSpPr>
        <p:spPr>
          <a:xfrm>
            <a:off x="5097463" y="2051976"/>
            <a:ext cx="6180137" cy="3867538"/>
          </a:xfrm>
        </p:spPr>
        <p:txBody>
          <a:bodyPr>
            <a:normAutofit/>
          </a:bodyPr>
          <a:lstStyle>
            <a:lvl1pPr>
              <a:defRPr sz="2000"/>
            </a:lvl1pPr>
          </a:lstStyle>
          <a:p>
            <a:r>
              <a:rPr lang="en-US" dirty="0"/>
              <a:t>Click icon to add table</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5">
            <a:extLst>
              <a:ext uri="{FF2B5EF4-FFF2-40B4-BE49-F238E27FC236}">
                <a16:creationId xmlns:a16="http://schemas.microsoft.com/office/drawing/2014/main" id="{6E0EC71B-95A1-C740-6B1F-F8DF02E2D164}"/>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340929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2 Content 2">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8" name="Content Placeholder 7">
            <a:extLst>
              <a:ext uri="{FF2B5EF4-FFF2-40B4-BE49-F238E27FC236}">
                <a16:creationId xmlns:a16="http://schemas.microsoft.com/office/drawing/2014/main" id="{8B0AB10A-3CAB-D4C0-3CB1-401461802BD3}"/>
              </a:ext>
            </a:extLst>
          </p:cNvPr>
          <p:cNvSpPr>
            <a:spLocks noGrp="1"/>
          </p:cNvSpPr>
          <p:nvPr>
            <p:ph sz="quarter" idx="10" hasCustomPrompt="1"/>
          </p:nvPr>
        </p:nvSpPr>
        <p:spPr>
          <a:xfrm>
            <a:off x="1468814" y="2066731"/>
            <a:ext cx="6452876" cy="3867538"/>
          </a:xfrm>
        </p:spPr>
        <p:txBody>
          <a:bodyPr lIns="0">
            <a:normAutofit/>
          </a:bodyPr>
          <a:lstStyle>
            <a:lvl1pPr>
              <a:lnSpc>
                <a:spcPct val="100000"/>
              </a:lnSpc>
              <a:spcAft>
                <a:spcPts val="600"/>
              </a:spcAft>
              <a:defRPr sz="2000"/>
            </a:lvl1pPr>
            <a:lvl2pPr>
              <a:lnSpc>
                <a:spcPct val="100000"/>
              </a:lnSpc>
              <a:spcAft>
                <a:spcPts val="600"/>
              </a:spcAft>
              <a:defRPr sz="2000"/>
            </a:lvl2pPr>
            <a:lvl3pPr>
              <a:lnSpc>
                <a:spcPct val="100000"/>
              </a:lnSpc>
              <a:spcBef>
                <a:spcPts val="1000"/>
              </a:spcBef>
              <a:spcAft>
                <a:spcPts val="600"/>
              </a:spcAft>
              <a:defRPr sz="2000"/>
            </a:lvl3pPr>
            <a:lvl4pPr>
              <a:lnSpc>
                <a:spcPct val="100000"/>
              </a:lnSpc>
              <a:spcAft>
                <a:spcPts val="1200"/>
              </a:spcAft>
              <a:defRPr sz="2000"/>
            </a:lvl4pPr>
            <a:lvl5pP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7">
            <a:extLst>
              <a:ext uri="{FF2B5EF4-FFF2-40B4-BE49-F238E27FC236}">
                <a16:creationId xmlns:a16="http://schemas.microsoft.com/office/drawing/2014/main" id="{7DBA8ADB-B20F-8404-46AB-AF67E25C7C75}"/>
              </a:ext>
            </a:extLst>
          </p:cNvPr>
          <p:cNvSpPr>
            <a:spLocks noGrp="1"/>
          </p:cNvSpPr>
          <p:nvPr>
            <p:ph sz="quarter" idx="11" hasCustomPrompt="1"/>
          </p:nvPr>
        </p:nvSpPr>
        <p:spPr>
          <a:xfrm>
            <a:off x="8169196" y="2066731"/>
            <a:ext cx="3108391" cy="3867538"/>
          </a:xfrm>
        </p:spPr>
        <p:txBody>
          <a:bodyPr lIns="0">
            <a:normAutofit/>
          </a:bodyPr>
          <a:lstStyle>
            <a:lvl1pPr marL="0" indent="0">
              <a:lnSpc>
                <a:spcPct val="100000"/>
              </a:lnSpc>
              <a:spcAft>
                <a:spcPts val="600"/>
              </a:spcAft>
              <a:buNone/>
              <a:defRPr sz="2000"/>
            </a:lvl1pPr>
            <a:lvl2pPr marL="800100" indent="-342900">
              <a:lnSpc>
                <a:spcPct val="100000"/>
              </a:lnSpc>
              <a:spcAft>
                <a:spcPts val="600"/>
              </a:spcAft>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8814D5F7-E70A-5F97-5C8F-95B9E1B6D492}"/>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852814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9" name="Table Placeholder 8">
            <a:extLst>
              <a:ext uri="{FF2B5EF4-FFF2-40B4-BE49-F238E27FC236}">
                <a16:creationId xmlns:a16="http://schemas.microsoft.com/office/drawing/2014/main" id="{CB43608F-0A38-CF4A-4B3B-F1212E786FDE}"/>
              </a:ext>
            </a:extLst>
          </p:cNvPr>
          <p:cNvSpPr>
            <a:spLocks noGrp="1"/>
          </p:cNvSpPr>
          <p:nvPr>
            <p:ph type="tbl" sz="quarter" idx="10"/>
          </p:nvPr>
        </p:nvSpPr>
        <p:spPr>
          <a:xfrm>
            <a:off x="1487488" y="2057400"/>
            <a:ext cx="9790112" cy="3886200"/>
          </a:xfrm>
        </p:spPr>
        <p:txBody>
          <a:bodyPr>
            <a:normAutofit/>
          </a:bodyPr>
          <a:lstStyle>
            <a:lvl1pPr>
              <a:defRPr sz="2400"/>
            </a:lvl1pPr>
          </a:lstStyle>
          <a:p>
            <a:r>
              <a:rPr lang="en-US" dirty="0"/>
              <a:t>Click icon to add table</a:t>
            </a:r>
          </a:p>
        </p:txBody>
      </p:sp>
      <p:sp>
        <p:nvSpPr>
          <p:cNvPr id="2" name="Slide Number Placeholder 5">
            <a:extLst>
              <a:ext uri="{FF2B5EF4-FFF2-40B4-BE49-F238E27FC236}">
                <a16:creationId xmlns:a16="http://schemas.microsoft.com/office/drawing/2014/main" id="{05DA3688-07D1-82D9-6818-C95E9A69C2F1}"/>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691357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4" y="690511"/>
            <a:ext cx="4964671" cy="5253089"/>
          </a:xfrm>
        </p:spPr>
        <p:txBody>
          <a:bodyPr anchor="b">
            <a:normAutofit/>
          </a:bodyPr>
          <a:lstStyle>
            <a:lvl1pPr>
              <a:defRPr sz="6000">
                <a:solidFill>
                  <a:schemeClr val="bg1"/>
                </a:solidFill>
              </a:defRPr>
            </a:lvl1pPr>
          </a:lstStyle>
          <a:p>
            <a:r>
              <a:rPr lang="en-US" dirty="0"/>
              <a:t>Click to add title</a:t>
            </a:r>
          </a:p>
        </p:txBody>
      </p:sp>
      <p:sp>
        <p:nvSpPr>
          <p:cNvPr id="10" name="Content Placeholder 9">
            <a:extLst>
              <a:ext uri="{FF2B5EF4-FFF2-40B4-BE49-F238E27FC236}">
                <a16:creationId xmlns:a16="http://schemas.microsoft.com/office/drawing/2014/main" id="{AD608249-3D60-D3B2-68C5-778D0EA18F2D}"/>
              </a:ext>
            </a:extLst>
          </p:cNvPr>
          <p:cNvSpPr>
            <a:spLocks noGrp="1"/>
          </p:cNvSpPr>
          <p:nvPr>
            <p:ph sz="quarter" idx="10" hasCustomPrompt="1"/>
          </p:nvPr>
        </p:nvSpPr>
        <p:spPr>
          <a:xfrm>
            <a:off x="6282286" y="690465"/>
            <a:ext cx="4784372" cy="5253089"/>
          </a:xfrm>
        </p:spPr>
        <p:txBody>
          <a:bodyPr anchor="ctr">
            <a:normAutofit/>
          </a:bodyPr>
          <a:lstStyle>
            <a:lvl1pPr marL="0" indent="0">
              <a:lnSpc>
                <a:spcPct val="100000"/>
              </a:lnSpc>
              <a:spcBef>
                <a:spcPts val="0"/>
              </a:spcBef>
              <a:spcAft>
                <a:spcPts val="1200"/>
              </a:spcAft>
              <a:buNone/>
              <a:defRPr sz="2000">
                <a:solidFill>
                  <a:schemeClr val="bg1"/>
                </a:solidFill>
              </a:defRPr>
            </a:lvl1pPr>
            <a:lvl2pPr marL="742950" indent="-285750">
              <a:lnSpc>
                <a:spcPct val="100000"/>
              </a:lnSpc>
              <a:spcBef>
                <a:spcPts val="0"/>
              </a:spcBef>
              <a:spcAft>
                <a:spcPts val="1200"/>
              </a:spcAft>
              <a:buFont typeface="Arial" panose="020B0604020202020204" pitchFamily="34" charset="0"/>
              <a:buChar char="•"/>
              <a:defRPr sz="1800">
                <a:solidFill>
                  <a:schemeClr val="bg1"/>
                </a:solidFill>
              </a:defRPr>
            </a:lvl2pPr>
            <a:lvl3pPr marL="1200150" indent="-285750">
              <a:lnSpc>
                <a:spcPct val="100000"/>
              </a:lnSpc>
              <a:spcBef>
                <a:spcPts val="0"/>
              </a:spcBef>
              <a:spcAft>
                <a:spcPts val="1200"/>
              </a:spcAft>
              <a:buFont typeface="Arial" panose="020B0604020202020204" pitchFamily="34" charset="0"/>
              <a:buChar char="•"/>
              <a:defRPr sz="1600">
                <a:solidFill>
                  <a:schemeClr val="bg1"/>
                </a:solidFill>
              </a:defRPr>
            </a:lvl3pPr>
            <a:lvl4pPr marL="1657350" indent="-285750">
              <a:lnSpc>
                <a:spcPct val="100000"/>
              </a:lnSpc>
              <a:spcBef>
                <a:spcPts val="0"/>
              </a:spcBef>
              <a:spcAft>
                <a:spcPts val="1200"/>
              </a:spcAft>
              <a:buFont typeface="Arial" panose="020B0604020202020204" pitchFamily="34" charset="0"/>
              <a:buChar char="•"/>
              <a:defRPr sz="1400">
                <a:solidFill>
                  <a:schemeClr val="bg1"/>
                </a:solidFill>
              </a:defRPr>
            </a:lvl4pPr>
            <a:lvl5pPr marL="2114550" indent="-285750">
              <a:lnSpc>
                <a:spcPct val="100000"/>
              </a:lnSpc>
              <a:spcBef>
                <a:spcPts val="0"/>
              </a:spcBef>
              <a:spcAft>
                <a:spcPts val="1200"/>
              </a:spcAft>
              <a:buFont typeface="Arial" panose="020B0604020202020204" pitchFamily="34" charset="0"/>
              <a:buChar char="•"/>
              <a:defRPr sz="14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374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55583" y="737115"/>
            <a:ext cx="4640418" cy="5407091"/>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6388461" y="737115"/>
            <a:ext cx="4449712" cy="5407091"/>
          </a:xfrm>
        </p:spPr>
        <p:txBody>
          <a:bodyPr lIns="0" tIns="0" rIns="0" bIns="0" anchor="ctr">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4E9F5D75-1D8F-F695-81F8-4A6D0C678215}"/>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327724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Pictur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1278294"/>
            <a:ext cx="5000318" cy="4904141"/>
          </a:xfrm>
        </p:spPr>
        <p:txBody>
          <a:bodyPr anchor="b">
            <a:normAutofit/>
          </a:bodyPr>
          <a:lstStyle>
            <a:lvl1pPr>
              <a:defRPr sz="3600"/>
            </a:lvl1pPr>
          </a:lstStyle>
          <a:p>
            <a:r>
              <a:rPr lang="en-US" dirty="0"/>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6642169" y="-1"/>
            <a:ext cx="4635426" cy="6857999"/>
          </a:xfrm>
        </p:spPr>
        <p:txBody>
          <a:bodyPr>
            <a:normAutofit/>
          </a:bodyPr>
          <a:lstStyle>
            <a:lvl1pPr marL="0" indent="0" algn="ctr">
              <a:buNone/>
              <a:defRPr sz="2000"/>
            </a:lvl1pPr>
          </a:lstStyle>
          <a:p>
            <a:r>
              <a:rPr lang="en-US" dirty="0"/>
              <a:t>Click icon to add picture</a:t>
            </a:r>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029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3508311"/>
            <a:ext cx="9923770" cy="1438762"/>
          </a:xfrm>
        </p:spPr>
        <p:txBody>
          <a:bodyPr anchor="b">
            <a:normAutofit/>
          </a:bodyPr>
          <a:lstStyle>
            <a:lvl1pPr>
              <a:defRPr sz="3600"/>
            </a:lvl1pPr>
          </a:lstStyle>
          <a:p>
            <a:r>
              <a:rPr lang="en-US" dirty="0"/>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915600" y="0"/>
            <a:ext cx="10361995" cy="3429000"/>
          </a:xfrm>
        </p:spPr>
        <p:txBody>
          <a:bodyPr>
            <a:normAutofit/>
          </a:bodyPr>
          <a:lstStyle>
            <a:lvl1pPr marL="0" indent="0" algn="ctr">
              <a:buNone/>
              <a:defRPr sz="2000"/>
            </a:lvl1pPr>
          </a:lstStyle>
          <a:p>
            <a:r>
              <a:rPr lang="en-US" dirty="0"/>
              <a:t>Click icon to add picture</a:t>
            </a:r>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12">
            <a:extLst>
              <a:ext uri="{FF2B5EF4-FFF2-40B4-BE49-F238E27FC236}">
                <a16:creationId xmlns:a16="http://schemas.microsoft.com/office/drawing/2014/main" id="{D179113D-0374-3934-841E-56AD5AFCF977}"/>
              </a:ext>
            </a:extLst>
          </p:cNvPr>
          <p:cNvSpPr>
            <a:spLocks noGrp="1"/>
          </p:cNvSpPr>
          <p:nvPr>
            <p:ph type="body" sz="quarter" idx="12" hasCustomPrompt="1"/>
          </p:nvPr>
        </p:nvSpPr>
        <p:spPr>
          <a:xfrm>
            <a:off x="1353828" y="5228488"/>
            <a:ext cx="9923770" cy="1368256"/>
          </a:xfrm>
          <a:prstGeom prst="rect">
            <a:avLst/>
          </a:prstGeom>
        </p:spPr>
        <p:txBody>
          <a:bodyPr anchor="t">
            <a:normAutofit/>
          </a:bodyPr>
          <a:lstStyle>
            <a:lvl1pPr marL="0" indent="0" algn="l">
              <a:lnSpc>
                <a:spcPct val="80000"/>
              </a:lnSpc>
              <a:spcBef>
                <a:spcPts val="0"/>
              </a:spcBef>
              <a:buNone/>
              <a:defRPr sz="2000" spc="0" baseline="0">
                <a:solidFill>
                  <a:schemeClr val="tx1"/>
                </a:solidFill>
                <a:latin typeface="+mn-lt"/>
              </a:defRPr>
            </a:lvl1pPr>
          </a:lstStyle>
          <a:p>
            <a:pPr lvl="0"/>
            <a:r>
              <a:rPr lang="en-US" dirty="0"/>
              <a:t>Click to add subtitle</a:t>
            </a:r>
          </a:p>
        </p:txBody>
      </p:sp>
    </p:spTree>
    <p:extLst>
      <p:ext uri="{BB962C8B-B14F-4D97-AF65-F5344CB8AC3E}">
        <p14:creationId xmlns:p14="http://schemas.microsoft.com/office/powerpoint/2010/main" val="322722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2"/>
            <a:ext cx="9150675" cy="1427585"/>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50153" y="2108722"/>
            <a:ext cx="8552264" cy="4119463"/>
          </a:xfrm>
        </p:spPr>
        <p:txBody>
          <a:bodyPr lIns="0" tIns="0" rIns="0" bIns="0">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5DABAFC1-3E76-DCE6-3A6D-E0020C5BE864}"/>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1373596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6"/>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07175C5-CB2F-2BAC-3704-54DCD1BF043F}"/>
              </a:ext>
            </a:extLst>
          </p:cNvPr>
          <p:cNvSpPr>
            <a:spLocks noGrp="1"/>
          </p:cNvSpPr>
          <p:nvPr>
            <p:ph type="title" hasCustomPrompt="1"/>
          </p:nvPr>
        </p:nvSpPr>
        <p:spPr>
          <a:xfrm>
            <a:off x="1038031" y="1068169"/>
            <a:ext cx="10115939" cy="2681549"/>
          </a:xfrm>
        </p:spPr>
        <p:txBody>
          <a:bodyPr anchor="b"/>
          <a:lstStyle>
            <a:lvl1pPr algn="ctr">
              <a:defRPr>
                <a:solidFill>
                  <a:schemeClr val="bg1"/>
                </a:solidFill>
              </a:defRPr>
            </a:lvl1pPr>
          </a:lstStyle>
          <a:p>
            <a:r>
              <a:rPr lang="en-US" dirty="0"/>
              <a:t>Click to add title</a:t>
            </a:r>
          </a:p>
        </p:txBody>
      </p:sp>
      <p:sp>
        <p:nvSpPr>
          <p:cNvPr id="5" name="Rectangle 4">
            <a:extLst>
              <a:ext uri="{FF2B5EF4-FFF2-40B4-BE49-F238E27FC236}">
                <a16:creationId xmlns:a16="http://schemas.microsoft.com/office/drawing/2014/main" id="{3901905E-33E7-852F-94E3-8E100B3D1E4A}"/>
              </a:ext>
              <a:ext uri="{C183D7F6-B498-43B3-948B-1728B52AA6E4}">
                <adec:decorative xmlns:adec="http://schemas.microsoft.com/office/drawing/2017/decorative" val="1"/>
              </a:ext>
            </a:extLst>
          </p:cNvPr>
          <p:cNvSpPr/>
          <p:nvPr userDrawn="1"/>
        </p:nvSpPr>
        <p:spPr>
          <a:xfrm>
            <a:off x="914400" y="914400"/>
            <a:ext cx="10363200" cy="5029200"/>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B7799F7-CBB1-9649-7D06-F7EEFD4F0183}"/>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1AFC5CA-DB29-4B8C-C004-72E4EC761C3B}"/>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12">
            <a:extLst>
              <a:ext uri="{FF2B5EF4-FFF2-40B4-BE49-F238E27FC236}">
                <a16:creationId xmlns:a16="http://schemas.microsoft.com/office/drawing/2014/main" id="{E3CB2D2A-7172-87CE-D493-DAF52D62EBFC}"/>
              </a:ext>
            </a:extLst>
          </p:cNvPr>
          <p:cNvSpPr>
            <a:spLocks noGrp="1"/>
          </p:cNvSpPr>
          <p:nvPr>
            <p:ph type="body" sz="quarter" idx="12" hasCustomPrompt="1"/>
          </p:nvPr>
        </p:nvSpPr>
        <p:spPr>
          <a:xfrm>
            <a:off x="1038031" y="4027047"/>
            <a:ext cx="10115939" cy="1762783"/>
          </a:xfrm>
          <a:prstGeom prst="rect">
            <a:avLst/>
          </a:prstGeom>
        </p:spPr>
        <p:txBody>
          <a:bodyPr anchor="t">
            <a:normAutofit/>
          </a:bodyPr>
          <a:lstStyle>
            <a:lvl1pPr marL="0" indent="0" algn="ctr">
              <a:lnSpc>
                <a:spcPct val="80000"/>
              </a:lnSpc>
              <a:spcBef>
                <a:spcPts val="0"/>
              </a:spcBef>
              <a:buNone/>
              <a:defRPr sz="2000" spc="0" baseline="0">
                <a:solidFill>
                  <a:schemeClr val="bg1"/>
                </a:solidFill>
                <a:latin typeface="+mn-lt"/>
              </a:defRPr>
            </a:lvl1pPr>
          </a:lstStyle>
          <a:p>
            <a:pPr lvl="0"/>
            <a:r>
              <a:rPr lang="en-US" dirty="0"/>
              <a:t>Click to add subtitle</a:t>
            </a:r>
          </a:p>
        </p:txBody>
      </p:sp>
    </p:spTree>
    <p:extLst>
      <p:ext uri="{BB962C8B-B14F-4D97-AF65-F5344CB8AC3E}">
        <p14:creationId xmlns:p14="http://schemas.microsoft.com/office/powerpoint/2010/main" val="20695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68814" y="2057401"/>
            <a:ext cx="4627186"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668185" y="2057401"/>
            <a:ext cx="4609399"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1D40DF0B-6602-19D4-3110-4659C28780D5}"/>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56172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ntent 3">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4" name="Content Placeholder 7">
            <a:extLst>
              <a:ext uri="{FF2B5EF4-FFF2-40B4-BE49-F238E27FC236}">
                <a16:creationId xmlns:a16="http://schemas.microsoft.com/office/drawing/2014/main" id="{C355854D-70C0-E6E1-2A0C-284D00A21AEC}"/>
              </a:ext>
            </a:extLst>
          </p:cNvPr>
          <p:cNvSpPr>
            <a:spLocks noGrp="1"/>
          </p:cNvSpPr>
          <p:nvPr>
            <p:ph sz="quarter" idx="12" hasCustomPrompt="1"/>
          </p:nvPr>
        </p:nvSpPr>
        <p:spPr>
          <a:xfrm>
            <a:off x="1468815" y="2057401"/>
            <a:ext cx="3068678" cy="4119463"/>
          </a:xfrm>
        </p:spPr>
        <p:txBody>
          <a:bodyPr lIns="0">
            <a:normAutofit/>
          </a:bodyPr>
          <a:lstStyle>
            <a:lvl1pPr marL="320040" indent="-320040">
              <a:lnSpc>
                <a:spcPct val="100000"/>
              </a:lnSpc>
              <a:spcBef>
                <a:spcPts val="0"/>
              </a:spcBef>
              <a:spcAft>
                <a:spcPts val="1200"/>
              </a:spcAft>
              <a:buFont typeface="+mj-lt"/>
              <a:buAutoNum type="arabicPeriod"/>
              <a:defRPr sz="2000"/>
            </a:lvl1pPr>
            <a:lvl2pPr marL="457200" indent="-320040">
              <a:lnSpc>
                <a:spcPct val="100000"/>
              </a:lnSpc>
              <a:spcBef>
                <a:spcPts val="1000"/>
              </a:spcBef>
              <a:spcAft>
                <a:spcPts val="1200"/>
              </a:spcAft>
              <a:buFont typeface="+mj-lt"/>
              <a:buAutoNum type="alphaLcPeriod"/>
              <a:defRPr sz="2000"/>
            </a:lvl2pPr>
            <a:lvl3pPr marL="914400" indent="-320040">
              <a:spcBef>
                <a:spcPts val="1000"/>
              </a:spcBef>
              <a:spcAft>
                <a:spcPts val="1200"/>
              </a:spcAft>
              <a:buFont typeface="+mj-lt"/>
              <a:buAutoNum type="arabicParenR"/>
              <a:defRPr sz="2000"/>
            </a:lvl3pPr>
            <a:lvl4pPr marL="1371600" indent="-320040">
              <a:spcBef>
                <a:spcPts val="1000"/>
              </a:spcBef>
              <a:spcAft>
                <a:spcPts val="1200"/>
              </a:spcAft>
              <a:buFont typeface="+mj-lt"/>
              <a:buAutoNum type="alphaLcParenR"/>
              <a:defRPr sz="2000"/>
            </a:lvl4pPr>
            <a:lvl5pPr marL="1828800" indent="-320040">
              <a:spcBef>
                <a:spcPts val="1000"/>
              </a:spcBef>
              <a:spcAft>
                <a:spcPts val="1200"/>
              </a:spcAft>
              <a:buFont typeface="+mj-lt"/>
              <a:buAutoNum type="romanLcPeriod"/>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5191727" y="2057401"/>
            <a:ext cx="6085857"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7B331F9-6D4A-5020-969F-E961AF374E19}"/>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51423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icture and Conten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8" name="Picture Placeholder 7">
            <a:extLst>
              <a:ext uri="{FF2B5EF4-FFF2-40B4-BE49-F238E27FC236}">
                <a16:creationId xmlns:a16="http://schemas.microsoft.com/office/drawing/2014/main" id="{357912CB-B8F8-1E65-094F-AD3220E6C79C}"/>
              </a:ext>
            </a:extLst>
          </p:cNvPr>
          <p:cNvSpPr>
            <a:spLocks noGrp="1"/>
          </p:cNvSpPr>
          <p:nvPr>
            <p:ph type="pic" sz="quarter" idx="12"/>
          </p:nvPr>
        </p:nvSpPr>
        <p:spPr>
          <a:xfrm>
            <a:off x="1503363" y="2061969"/>
            <a:ext cx="4592637" cy="4805362"/>
          </a:xfrm>
        </p:spPr>
        <p:txBody>
          <a:bodyPr>
            <a:normAutofit/>
          </a:bodyPr>
          <a:lstStyle>
            <a:lvl1pPr marL="0" indent="0" algn="ctr">
              <a:buNone/>
              <a:defRPr sz="2000"/>
            </a:lvl1pPr>
          </a:lstStyle>
          <a:p>
            <a:r>
              <a:rPr lang="en-US" dirty="0"/>
              <a:t>Click icon to add picture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787262" y="2052736"/>
            <a:ext cx="4490320" cy="4800598"/>
          </a:xfrm>
        </p:spPr>
        <p:txBody>
          <a:bodyPr lIns="0">
            <a:normAutofit/>
          </a:bodyPr>
          <a:lstStyle>
            <a:lvl1pPr marL="0" indent="0">
              <a:lnSpc>
                <a:spcPct val="100000"/>
              </a:lnSpc>
              <a:spcBef>
                <a:spcPts val="1000"/>
              </a:spcBef>
              <a:spcAft>
                <a:spcPts val="1200"/>
              </a:spcAft>
              <a:buNone/>
              <a:defRPr sz="2000"/>
            </a:lvl1pPr>
            <a:lvl2pPr marL="800100" indent="-342900">
              <a:lnSpc>
                <a:spcPct val="100000"/>
              </a:lnSpc>
              <a:spcBef>
                <a:spcPts val="1000"/>
              </a:spcBef>
              <a:spcAft>
                <a:spcPts val="1200"/>
              </a:spcAft>
              <a:buFont typeface="Arial" panose="020B0604020202020204" pitchFamily="34" charset="0"/>
              <a:buChar char="•"/>
              <a:defRPr sz="2000"/>
            </a:lvl2pPr>
            <a:lvl3pPr marL="1257300" indent="-342900">
              <a:spcBef>
                <a:spcPts val="1000"/>
              </a:spcBef>
              <a:spcAft>
                <a:spcPts val="1200"/>
              </a:spcAft>
              <a:buFont typeface="Arial" panose="020B0604020202020204" pitchFamily="34" charset="0"/>
              <a:buChar char="•"/>
              <a:defRPr sz="2000"/>
            </a:lvl3pPr>
            <a:lvl4pPr marL="1714500" indent="-342900">
              <a:spcBef>
                <a:spcPts val="1000"/>
              </a:spcBef>
              <a:spcAft>
                <a:spcPts val="1200"/>
              </a:spcAft>
              <a:buFont typeface="Arial" panose="020B0604020202020204" pitchFamily="34" charset="0"/>
              <a:buChar char="•"/>
              <a:defRPr sz="2000"/>
            </a:lvl4pPr>
            <a:lvl5pPr marL="2171700" indent="-3429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8809D86D-3DDE-CA24-4CAA-DF6944B9BCBB}"/>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10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2F216-62F1-7E0B-63FD-51C27CDAA1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61F31D-B959-2AD8-9208-FF08B574D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32C8C7-5C6C-400B-AEC0-4D8178161B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b="0" cap="all" spc="150" baseline="0">
                <a:solidFill>
                  <a:schemeClr val="bg2">
                    <a:lumMod val="50000"/>
                  </a:schemeClr>
                </a:solidFill>
                <a:latin typeface="Univers Light" panose="020B0403020202020204" pitchFamily="34" charset="0"/>
              </a:defRPr>
            </a:lvl1pPr>
          </a:lstStyle>
          <a:p>
            <a:endParaRPr lang="en-US" dirty="0"/>
          </a:p>
        </p:txBody>
      </p:sp>
      <p:sp>
        <p:nvSpPr>
          <p:cNvPr id="5" name="Footer Placeholder 4">
            <a:extLst>
              <a:ext uri="{FF2B5EF4-FFF2-40B4-BE49-F238E27FC236}">
                <a16:creationId xmlns:a16="http://schemas.microsoft.com/office/drawing/2014/main" id="{4B7105D6-7B52-4B7D-9473-BCD571A93A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b="0" cap="all" spc="150" baseline="0">
                <a:solidFill>
                  <a:schemeClr val="bg2">
                    <a:lumMod val="50000"/>
                  </a:schemeClr>
                </a:solidFill>
                <a:latin typeface="Univers Light" panose="020B0403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B13EAA0A-7090-4FA3-AD1C-CD4570404021}"/>
              </a:ext>
            </a:extLst>
          </p:cNvPr>
          <p:cNvSpPr>
            <a:spLocks noGrp="1"/>
          </p:cNvSpPr>
          <p:nvPr>
            <p:ph type="sldNum" sz="quarter" idx="4"/>
          </p:nvPr>
        </p:nvSpPr>
        <p:spPr>
          <a:xfrm>
            <a:off x="412136" y="5943601"/>
            <a:ext cx="968983" cy="651912"/>
          </a:xfrm>
          <a:prstGeom prst="rect">
            <a:avLst/>
          </a:prstGeom>
        </p:spPr>
        <p:txBody>
          <a:bodyPr vert="horz" lIns="91440" tIns="45720" rIns="91440" bIns="45720" rtlCol="0" anchor="ctr"/>
          <a:lstStyle>
            <a:lvl1pPr algn="ctr">
              <a:defRPr sz="1200" b="1" spc="150" baseline="0">
                <a:solidFill>
                  <a:schemeClr val="tx1"/>
                </a:solidFill>
                <a:latin typeface="+mn-lt"/>
              </a:defRPr>
            </a:lvl1p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737433849"/>
      </p:ext>
    </p:extLst>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 id="2147483682" r:id="rId12"/>
    <p:sldLayoutId id="214748368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image" Target="../media/image3.sv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5.xml"/><Relationship Id="rId4" Type="http://schemas.openxmlformats.org/officeDocument/2006/relationships/image" Target="../media/image6.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54C9E-20FB-B999-9303-C71D1334BAD7}"/>
              </a:ext>
            </a:extLst>
          </p:cNvPr>
          <p:cNvSpPr>
            <a:spLocks noGrp="1"/>
          </p:cNvSpPr>
          <p:nvPr>
            <p:ph type="title"/>
          </p:nvPr>
        </p:nvSpPr>
        <p:spPr>
          <a:xfrm>
            <a:off x="1317614" y="690511"/>
            <a:ext cx="7237807" cy="5253089"/>
          </a:xfrm>
        </p:spPr>
        <p:txBody>
          <a:bodyPr/>
          <a:lstStyle/>
          <a:p>
            <a:r>
              <a:rPr lang="en-US" dirty="0"/>
              <a:t>Creativity in </a:t>
            </a:r>
            <a:br>
              <a:rPr lang="en-US" dirty="0"/>
            </a:br>
            <a:r>
              <a:rPr lang="en-US" dirty="0"/>
              <a:t>Sharing Your Faith</a:t>
            </a:r>
            <a:br>
              <a:rPr lang="en-US" dirty="0"/>
            </a:br>
            <a:r>
              <a:rPr lang="en-US" sz="2500" dirty="0"/>
              <a:t>XSI 2024 </a:t>
            </a:r>
          </a:p>
        </p:txBody>
      </p:sp>
    </p:spTree>
    <p:extLst>
      <p:ext uri="{BB962C8B-B14F-4D97-AF65-F5344CB8AC3E}">
        <p14:creationId xmlns:p14="http://schemas.microsoft.com/office/powerpoint/2010/main" val="337882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1A8286-3AED-EB8E-8198-596F272B7451}"/>
              </a:ext>
            </a:extLst>
          </p:cNvPr>
          <p:cNvSpPr txBox="1"/>
          <p:nvPr/>
        </p:nvSpPr>
        <p:spPr>
          <a:xfrm>
            <a:off x="781050" y="465584"/>
            <a:ext cx="10654145" cy="5909310"/>
          </a:xfrm>
          <a:prstGeom prst="rect">
            <a:avLst/>
          </a:prstGeom>
          <a:noFill/>
        </p:spPr>
        <p:txBody>
          <a:bodyPr wrap="square">
            <a:spAutoFit/>
          </a:bodyPr>
          <a:lstStyle/>
          <a:p>
            <a:pPr algn="ctr"/>
            <a:r>
              <a:rPr lang="en-US" sz="4000" b="1" i="0" dirty="0">
                <a:solidFill>
                  <a:srgbClr val="003333"/>
                </a:solidFill>
                <a:effectLst/>
                <a:highlight>
                  <a:srgbClr val="FFFFFF"/>
                </a:highlight>
                <a:latin typeface="Times"/>
              </a:rPr>
              <a:t>William Booth’s “Vision of the Lost” </a:t>
            </a:r>
          </a:p>
          <a:p>
            <a:endParaRPr lang="en-US" sz="4000" b="0" i="0" dirty="0">
              <a:solidFill>
                <a:srgbClr val="003333"/>
              </a:solidFill>
              <a:effectLst/>
              <a:highlight>
                <a:srgbClr val="FFFFFF"/>
              </a:highlight>
              <a:latin typeface="Times"/>
            </a:endParaRPr>
          </a:p>
          <a:p>
            <a:r>
              <a:rPr lang="en-US" sz="4000" b="0" i="0" dirty="0">
                <a:solidFill>
                  <a:srgbClr val="003333"/>
                </a:solidFill>
                <a:effectLst/>
                <a:highlight>
                  <a:srgbClr val="FFFFFF"/>
                </a:highlight>
                <a:latin typeface="Times"/>
              </a:rPr>
              <a:t>that they did not listen to the cry that came to them from this Wonderful Being who had Himself gone down into the sea. Anyway, if they heard it they did not heed it. They did not care. </a:t>
            </a:r>
            <a:r>
              <a:rPr lang="en-US" sz="4000" b="0" i="0" dirty="0">
                <a:solidFill>
                  <a:srgbClr val="003333"/>
                </a:solidFill>
                <a:effectLst/>
                <a:highlight>
                  <a:srgbClr val="FFFF00"/>
                </a:highlight>
                <a:latin typeface="Times"/>
              </a:rPr>
              <a:t>And so the multitude went on right before them struggling and shrieking and drowning in the darkness.</a:t>
            </a:r>
            <a:endParaRPr lang="en-US" sz="4000" dirty="0">
              <a:highlight>
                <a:srgbClr val="FFFF00"/>
              </a:highlight>
            </a:endParaRPr>
          </a:p>
          <a:p>
            <a:endParaRPr lang="en-US" sz="4000" dirty="0">
              <a:solidFill>
                <a:srgbClr val="003333"/>
              </a:solidFill>
              <a:highlight>
                <a:srgbClr val="FFFFFF"/>
              </a:highlight>
              <a:latin typeface="Times"/>
            </a:endParaRPr>
          </a:p>
          <a:p>
            <a:endParaRPr lang="en-US" dirty="0">
              <a:solidFill>
                <a:srgbClr val="003333"/>
              </a:solidFill>
              <a:highlight>
                <a:srgbClr val="FFFFFF"/>
              </a:highlight>
              <a:latin typeface="Times"/>
            </a:endParaRPr>
          </a:p>
        </p:txBody>
      </p:sp>
    </p:spTree>
    <p:extLst>
      <p:ext uri="{BB962C8B-B14F-4D97-AF65-F5344CB8AC3E}">
        <p14:creationId xmlns:p14="http://schemas.microsoft.com/office/powerpoint/2010/main" val="2886497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DF87ED-C6C0-F968-A8E5-CAD1AB5A8759}"/>
              </a:ext>
            </a:extLst>
          </p:cNvPr>
          <p:cNvSpPr txBox="1"/>
          <p:nvPr/>
        </p:nvSpPr>
        <p:spPr>
          <a:xfrm>
            <a:off x="1577547" y="1596099"/>
            <a:ext cx="9036906" cy="1231106"/>
          </a:xfrm>
          <a:prstGeom prst="rect">
            <a:avLst/>
          </a:prstGeom>
          <a:noFill/>
        </p:spPr>
        <p:txBody>
          <a:bodyPr wrap="square" rtlCol="0">
            <a:spAutoFit/>
          </a:bodyPr>
          <a:lstStyle/>
          <a:p>
            <a:pPr marL="457200" indent="-457200">
              <a:buFontTx/>
              <a:buChar char="-"/>
            </a:pPr>
            <a:r>
              <a:rPr lang="en-US" sz="2800" dirty="0"/>
              <a:t>No amount of creativity will help if we do not have a burden.</a:t>
            </a:r>
            <a:endParaRPr lang="en-US" sz="2800" dirty="0">
              <a:solidFill>
                <a:srgbClr val="C00000"/>
              </a:solidFill>
            </a:endParaRPr>
          </a:p>
          <a:p>
            <a:endParaRPr lang="en-US" dirty="0"/>
          </a:p>
        </p:txBody>
      </p:sp>
      <p:sp>
        <p:nvSpPr>
          <p:cNvPr id="11" name="Title 2">
            <a:extLst>
              <a:ext uri="{FF2B5EF4-FFF2-40B4-BE49-F238E27FC236}">
                <a16:creationId xmlns:a16="http://schemas.microsoft.com/office/drawing/2014/main" id="{449BCB5F-2322-1984-EA7B-136ACBF8457B}"/>
              </a:ext>
            </a:extLst>
          </p:cNvPr>
          <p:cNvSpPr txBox="1">
            <a:spLocks/>
          </p:cNvSpPr>
          <p:nvPr/>
        </p:nvSpPr>
        <p:spPr>
          <a:xfrm>
            <a:off x="1278669" y="313150"/>
            <a:ext cx="8808607" cy="75866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t>Barrier to Creativity #1: Lack of Burden </a:t>
            </a:r>
            <a:endParaRPr lang="en-US" dirty="0"/>
          </a:p>
        </p:txBody>
      </p:sp>
    </p:spTree>
    <p:extLst>
      <p:ext uri="{BB962C8B-B14F-4D97-AF65-F5344CB8AC3E}">
        <p14:creationId xmlns:p14="http://schemas.microsoft.com/office/powerpoint/2010/main" val="155988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278670" y="313150"/>
            <a:ext cx="5000318" cy="758665"/>
          </a:xfrm>
        </p:spPr>
        <p:txBody>
          <a:bodyPr/>
          <a:lstStyle/>
          <a:p>
            <a:r>
              <a:rPr lang="en-US" dirty="0"/>
              <a:t>Where do I start?</a:t>
            </a:r>
          </a:p>
        </p:txBody>
      </p:sp>
      <p:sp>
        <p:nvSpPr>
          <p:cNvPr id="6" name="TextBox 5">
            <a:extLst>
              <a:ext uri="{FF2B5EF4-FFF2-40B4-BE49-F238E27FC236}">
                <a16:creationId xmlns:a16="http://schemas.microsoft.com/office/drawing/2014/main" id="{CFDF87ED-C6C0-F968-A8E5-CAD1AB5A8759}"/>
              </a:ext>
            </a:extLst>
          </p:cNvPr>
          <p:cNvSpPr txBox="1"/>
          <p:nvPr/>
        </p:nvSpPr>
        <p:spPr>
          <a:xfrm>
            <a:off x="1569277" y="1162507"/>
            <a:ext cx="9419422" cy="1384995"/>
          </a:xfrm>
          <a:prstGeom prst="rect">
            <a:avLst/>
          </a:prstGeom>
          <a:noFill/>
        </p:spPr>
        <p:txBody>
          <a:bodyPr wrap="square" rtlCol="0">
            <a:spAutoFit/>
          </a:bodyPr>
          <a:lstStyle/>
          <a:p>
            <a:pPr marL="285750" indent="-285750">
              <a:buFontTx/>
              <a:buChar char="-"/>
            </a:pPr>
            <a:r>
              <a:rPr lang="en-US" sz="2800" dirty="0"/>
              <a:t>We need to develop a burden for people who don’t know God. </a:t>
            </a:r>
          </a:p>
          <a:p>
            <a:pPr marL="285750" indent="-285750">
              <a:buFontTx/>
              <a:buChar char="-"/>
            </a:pPr>
            <a:r>
              <a:rPr lang="en-US" sz="2800" dirty="0"/>
              <a:t>Good news – God can give us this burden!</a:t>
            </a:r>
          </a:p>
        </p:txBody>
      </p:sp>
    </p:spTree>
    <p:extLst>
      <p:ext uri="{BB962C8B-B14F-4D97-AF65-F5344CB8AC3E}">
        <p14:creationId xmlns:p14="http://schemas.microsoft.com/office/powerpoint/2010/main" val="429145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278670" y="313150"/>
            <a:ext cx="5000318" cy="758665"/>
          </a:xfrm>
        </p:spPr>
        <p:txBody>
          <a:bodyPr/>
          <a:lstStyle/>
          <a:p>
            <a:r>
              <a:rPr lang="en-US" dirty="0"/>
              <a:t>Where do I start?</a:t>
            </a:r>
          </a:p>
        </p:txBody>
      </p:sp>
      <p:sp>
        <p:nvSpPr>
          <p:cNvPr id="6" name="TextBox 5">
            <a:extLst>
              <a:ext uri="{FF2B5EF4-FFF2-40B4-BE49-F238E27FC236}">
                <a16:creationId xmlns:a16="http://schemas.microsoft.com/office/drawing/2014/main" id="{CFDF87ED-C6C0-F968-A8E5-CAD1AB5A8759}"/>
              </a:ext>
            </a:extLst>
          </p:cNvPr>
          <p:cNvSpPr txBox="1"/>
          <p:nvPr/>
        </p:nvSpPr>
        <p:spPr>
          <a:xfrm>
            <a:off x="1569277" y="1162507"/>
            <a:ext cx="9419422" cy="1384995"/>
          </a:xfrm>
          <a:prstGeom prst="rect">
            <a:avLst/>
          </a:prstGeom>
          <a:noFill/>
        </p:spPr>
        <p:txBody>
          <a:bodyPr wrap="square" rtlCol="0">
            <a:spAutoFit/>
          </a:bodyPr>
          <a:lstStyle/>
          <a:p>
            <a:pPr marL="285750" indent="-285750">
              <a:buFontTx/>
              <a:buChar char="-"/>
            </a:pPr>
            <a:r>
              <a:rPr lang="en-US" sz="2800" dirty="0"/>
              <a:t>We need to develop a burden for people who don’t know God.</a:t>
            </a:r>
          </a:p>
          <a:p>
            <a:pPr marL="285750" indent="-285750">
              <a:buFontTx/>
              <a:buChar char="-"/>
            </a:pPr>
            <a:r>
              <a:rPr lang="en-US" sz="2800" dirty="0"/>
              <a:t>Good news – God can give us this burden!</a:t>
            </a:r>
          </a:p>
        </p:txBody>
      </p:sp>
      <p:sp>
        <p:nvSpPr>
          <p:cNvPr id="2" name="TextBox 1">
            <a:extLst>
              <a:ext uri="{FF2B5EF4-FFF2-40B4-BE49-F238E27FC236}">
                <a16:creationId xmlns:a16="http://schemas.microsoft.com/office/drawing/2014/main" id="{F5C8185A-F0F7-0ABB-8C92-BFBC41372722}"/>
              </a:ext>
            </a:extLst>
          </p:cNvPr>
          <p:cNvSpPr txBox="1"/>
          <p:nvPr/>
        </p:nvSpPr>
        <p:spPr>
          <a:xfrm>
            <a:off x="1569276" y="2638194"/>
            <a:ext cx="10165523" cy="3539430"/>
          </a:xfrm>
          <a:prstGeom prst="rect">
            <a:avLst/>
          </a:prstGeom>
          <a:noFill/>
        </p:spPr>
        <p:txBody>
          <a:bodyPr wrap="square">
            <a:spAutoFit/>
          </a:bodyPr>
          <a:lstStyle/>
          <a:p>
            <a:r>
              <a:rPr lang="en-US" sz="3200" b="0" i="0" dirty="0">
                <a:solidFill>
                  <a:srgbClr val="C00000"/>
                </a:solidFill>
                <a:effectLst/>
              </a:rPr>
              <a:t>Create in me a clean heart, God,</a:t>
            </a:r>
            <a:br>
              <a:rPr lang="en-US" sz="3200" dirty="0">
                <a:solidFill>
                  <a:srgbClr val="C00000"/>
                </a:solidFill>
              </a:rPr>
            </a:br>
            <a:r>
              <a:rPr lang="en-US" sz="3200" b="0" i="0" dirty="0">
                <a:solidFill>
                  <a:srgbClr val="C00000"/>
                </a:solidFill>
                <a:effectLst/>
              </a:rPr>
              <a:t>And renew a steadfast spirit within me…</a:t>
            </a:r>
          </a:p>
          <a:p>
            <a:r>
              <a:rPr lang="en-US" sz="3200" u="sng" dirty="0">
                <a:solidFill>
                  <a:srgbClr val="C00000"/>
                </a:solidFill>
                <a:effectLst/>
              </a:rPr>
              <a:t>Restore to me the joy of Your salvation,</a:t>
            </a:r>
            <a:br>
              <a:rPr lang="en-US" sz="3200" u="sng" dirty="0">
                <a:solidFill>
                  <a:srgbClr val="C00000"/>
                </a:solidFill>
              </a:rPr>
            </a:br>
            <a:r>
              <a:rPr lang="en-US" sz="3200" u="sng" dirty="0">
                <a:solidFill>
                  <a:srgbClr val="C00000"/>
                </a:solidFill>
                <a:effectLst/>
              </a:rPr>
              <a:t>And sustain me with a willing spirit.</a:t>
            </a:r>
            <a:br>
              <a:rPr lang="en-US" sz="3200" dirty="0">
                <a:solidFill>
                  <a:srgbClr val="C00000"/>
                </a:solidFill>
              </a:rPr>
            </a:br>
            <a:r>
              <a:rPr lang="en-US" sz="3200" b="0" dirty="0">
                <a:solidFill>
                  <a:srgbClr val="C00000"/>
                </a:solidFill>
                <a:effectLst/>
              </a:rPr>
              <a:t>Then</a:t>
            </a:r>
            <a:r>
              <a:rPr lang="en-US" sz="3200" b="0" i="0" dirty="0">
                <a:solidFill>
                  <a:srgbClr val="C00000"/>
                </a:solidFill>
                <a:effectLst/>
              </a:rPr>
              <a:t> I will teach wrongdoers Your ways,</a:t>
            </a:r>
            <a:br>
              <a:rPr lang="en-US" sz="3200" dirty="0">
                <a:solidFill>
                  <a:srgbClr val="C00000"/>
                </a:solidFill>
              </a:rPr>
            </a:br>
            <a:r>
              <a:rPr lang="en-US" sz="3200" b="0" i="0" dirty="0">
                <a:solidFill>
                  <a:srgbClr val="C00000"/>
                </a:solidFill>
                <a:effectLst/>
              </a:rPr>
              <a:t>And sinners will turn back to You. </a:t>
            </a:r>
          </a:p>
          <a:p>
            <a:r>
              <a:rPr lang="en-US" sz="3200" b="1" i="0" dirty="0">
                <a:solidFill>
                  <a:srgbClr val="C00000"/>
                </a:solidFill>
                <a:effectLst/>
              </a:rPr>
              <a:t>Psalm 51:10, 12-13</a:t>
            </a:r>
            <a:endParaRPr lang="en-US" sz="3200" b="1" dirty="0">
              <a:solidFill>
                <a:srgbClr val="C00000"/>
              </a:solidFill>
            </a:endParaRPr>
          </a:p>
        </p:txBody>
      </p:sp>
    </p:spTree>
    <p:extLst>
      <p:ext uri="{BB962C8B-B14F-4D97-AF65-F5344CB8AC3E}">
        <p14:creationId xmlns:p14="http://schemas.microsoft.com/office/powerpoint/2010/main" val="2402937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278669" y="313150"/>
            <a:ext cx="8413971" cy="758665"/>
          </a:xfrm>
        </p:spPr>
        <p:txBody>
          <a:bodyPr>
            <a:normAutofit/>
          </a:bodyPr>
          <a:lstStyle/>
          <a:p>
            <a:r>
              <a:rPr lang="en-US" dirty="0"/>
              <a:t>Barrier to Creativity #2: Loss of Burden </a:t>
            </a:r>
          </a:p>
        </p:txBody>
      </p:sp>
      <p:sp>
        <p:nvSpPr>
          <p:cNvPr id="4" name="TextBox 3">
            <a:extLst>
              <a:ext uri="{FF2B5EF4-FFF2-40B4-BE49-F238E27FC236}">
                <a16:creationId xmlns:a16="http://schemas.microsoft.com/office/drawing/2014/main" id="{1D53EA51-6D62-94AA-CA20-CC8FED70398D}"/>
              </a:ext>
            </a:extLst>
          </p:cNvPr>
          <p:cNvSpPr txBox="1"/>
          <p:nvPr/>
        </p:nvSpPr>
        <p:spPr>
          <a:xfrm>
            <a:off x="1471426" y="1385767"/>
            <a:ext cx="9011652" cy="2062103"/>
          </a:xfrm>
          <a:prstGeom prst="rect">
            <a:avLst/>
          </a:prstGeom>
          <a:noFill/>
        </p:spPr>
        <p:txBody>
          <a:bodyPr wrap="square">
            <a:spAutoFit/>
          </a:bodyPr>
          <a:lstStyle/>
          <a:p>
            <a:pPr marL="285750" indent="-285750">
              <a:buFontTx/>
              <a:buChar char="-"/>
            </a:pPr>
            <a:r>
              <a:rPr lang="en-US" sz="3200" dirty="0"/>
              <a:t>Maybe we have tried to share our faith in the past, but we’ve been burned.</a:t>
            </a:r>
          </a:p>
          <a:p>
            <a:endParaRPr lang="en-US" sz="3200" dirty="0"/>
          </a:p>
          <a:p>
            <a:pPr marL="285750" indent="-285750">
              <a:buFontTx/>
              <a:buChar char="-"/>
            </a:pPr>
            <a:r>
              <a:rPr lang="en-US" sz="3200" dirty="0"/>
              <a:t>You’re in good company.</a:t>
            </a:r>
          </a:p>
        </p:txBody>
      </p:sp>
    </p:spTree>
    <p:extLst>
      <p:ext uri="{BB962C8B-B14F-4D97-AF65-F5344CB8AC3E}">
        <p14:creationId xmlns:p14="http://schemas.microsoft.com/office/powerpoint/2010/main" val="387728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278669" y="313150"/>
            <a:ext cx="8413971" cy="758665"/>
          </a:xfrm>
        </p:spPr>
        <p:txBody>
          <a:bodyPr>
            <a:normAutofit/>
          </a:bodyPr>
          <a:lstStyle/>
          <a:p>
            <a:r>
              <a:rPr lang="en-US" dirty="0"/>
              <a:t>Barrier to Creativity #2: Loss of Burden </a:t>
            </a:r>
          </a:p>
        </p:txBody>
      </p:sp>
      <p:sp>
        <p:nvSpPr>
          <p:cNvPr id="4" name="TextBox 3">
            <a:extLst>
              <a:ext uri="{FF2B5EF4-FFF2-40B4-BE49-F238E27FC236}">
                <a16:creationId xmlns:a16="http://schemas.microsoft.com/office/drawing/2014/main" id="{1D53EA51-6D62-94AA-CA20-CC8FED70398D}"/>
              </a:ext>
            </a:extLst>
          </p:cNvPr>
          <p:cNvSpPr txBox="1"/>
          <p:nvPr/>
        </p:nvSpPr>
        <p:spPr>
          <a:xfrm>
            <a:off x="1499135" y="1405369"/>
            <a:ext cx="9011652" cy="1384995"/>
          </a:xfrm>
          <a:prstGeom prst="rect">
            <a:avLst/>
          </a:prstGeom>
          <a:noFill/>
        </p:spPr>
        <p:txBody>
          <a:bodyPr wrap="square">
            <a:spAutoFit/>
          </a:bodyPr>
          <a:lstStyle/>
          <a:p>
            <a:r>
              <a:rPr lang="en-US" sz="2800" dirty="0"/>
              <a:t>Two things to remember:</a:t>
            </a:r>
          </a:p>
          <a:p>
            <a:endParaRPr lang="en-US" sz="2800" dirty="0"/>
          </a:p>
          <a:p>
            <a:pPr marL="342900" indent="-342900">
              <a:buAutoNum type="arabicPeriod"/>
            </a:pPr>
            <a:r>
              <a:rPr lang="en-US" sz="2800" dirty="0"/>
              <a:t>God is with us!</a:t>
            </a:r>
          </a:p>
        </p:txBody>
      </p:sp>
      <p:sp>
        <p:nvSpPr>
          <p:cNvPr id="5" name="TextBox 4">
            <a:extLst>
              <a:ext uri="{FF2B5EF4-FFF2-40B4-BE49-F238E27FC236}">
                <a16:creationId xmlns:a16="http://schemas.microsoft.com/office/drawing/2014/main" id="{021EB5DF-47B0-0E44-FA57-44EF75AB05F1}"/>
              </a:ext>
            </a:extLst>
          </p:cNvPr>
          <p:cNvSpPr txBox="1"/>
          <p:nvPr/>
        </p:nvSpPr>
        <p:spPr>
          <a:xfrm>
            <a:off x="1499135" y="3123918"/>
            <a:ext cx="10478703" cy="2554545"/>
          </a:xfrm>
          <a:prstGeom prst="rect">
            <a:avLst/>
          </a:prstGeom>
          <a:noFill/>
        </p:spPr>
        <p:txBody>
          <a:bodyPr wrap="square">
            <a:spAutoFit/>
          </a:bodyPr>
          <a:lstStyle/>
          <a:p>
            <a:r>
              <a:rPr lang="en-US" sz="3200" b="0" i="0" dirty="0">
                <a:solidFill>
                  <a:srgbClr val="C00000"/>
                </a:solidFill>
                <a:effectLst/>
              </a:rPr>
              <a:t>Therefore go and make disciples of all nations, baptizing them in the name of the Father and of the Son and of the Holy Spirit, and teaching them to obey everything I have commanded you. </a:t>
            </a:r>
            <a:r>
              <a:rPr lang="en-US" sz="3200" b="0" i="0" u="sng" dirty="0">
                <a:solidFill>
                  <a:srgbClr val="C00000"/>
                </a:solidFill>
                <a:effectLst/>
              </a:rPr>
              <a:t>And surely I am with you always, to the very end of the age</a:t>
            </a:r>
            <a:r>
              <a:rPr lang="en-US" sz="3200" b="0" i="0" dirty="0">
                <a:solidFill>
                  <a:srgbClr val="C00000"/>
                </a:solidFill>
                <a:effectLst/>
              </a:rPr>
              <a:t>.” </a:t>
            </a:r>
            <a:r>
              <a:rPr lang="en-US" sz="3200" b="1" i="0" dirty="0">
                <a:solidFill>
                  <a:srgbClr val="C00000"/>
                </a:solidFill>
                <a:effectLst/>
              </a:rPr>
              <a:t>Matthew 28:19-20 </a:t>
            </a:r>
          </a:p>
        </p:txBody>
      </p:sp>
    </p:spTree>
    <p:extLst>
      <p:ext uri="{BB962C8B-B14F-4D97-AF65-F5344CB8AC3E}">
        <p14:creationId xmlns:p14="http://schemas.microsoft.com/office/powerpoint/2010/main" val="249088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278669" y="313150"/>
            <a:ext cx="8413971" cy="758665"/>
          </a:xfrm>
        </p:spPr>
        <p:txBody>
          <a:bodyPr>
            <a:normAutofit/>
          </a:bodyPr>
          <a:lstStyle/>
          <a:p>
            <a:r>
              <a:rPr lang="en-US" dirty="0"/>
              <a:t>Barrier to Creativity #2: Loss of Burden </a:t>
            </a:r>
          </a:p>
        </p:txBody>
      </p:sp>
      <p:sp>
        <p:nvSpPr>
          <p:cNvPr id="4" name="TextBox 3">
            <a:extLst>
              <a:ext uri="{FF2B5EF4-FFF2-40B4-BE49-F238E27FC236}">
                <a16:creationId xmlns:a16="http://schemas.microsoft.com/office/drawing/2014/main" id="{1D53EA51-6D62-94AA-CA20-CC8FED70398D}"/>
              </a:ext>
            </a:extLst>
          </p:cNvPr>
          <p:cNvSpPr txBox="1"/>
          <p:nvPr/>
        </p:nvSpPr>
        <p:spPr>
          <a:xfrm>
            <a:off x="1503088" y="1196706"/>
            <a:ext cx="9011652" cy="1815882"/>
          </a:xfrm>
          <a:prstGeom prst="rect">
            <a:avLst/>
          </a:prstGeom>
          <a:noFill/>
        </p:spPr>
        <p:txBody>
          <a:bodyPr wrap="square">
            <a:spAutoFit/>
          </a:bodyPr>
          <a:lstStyle/>
          <a:p>
            <a:r>
              <a:rPr lang="en-US" sz="2800" dirty="0"/>
              <a:t>Two things to remember:</a:t>
            </a:r>
          </a:p>
          <a:p>
            <a:endParaRPr lang="en-US" sz="2800" dirty="0"/>
          </a:p>
          <a:p>
            <a:pPr marL="342900" indent="-342900">
              <a:buAutoNum type="arabicPeriod"/>
            </a:pPr>
            <a:r>
              <a:rPr lang="en-US" sz="2800" dirty="0"/>
              <a:t>God is with us!</a:t>
            </a:r>
          </a:p>
          <a:p>
            <a:pPr marL="342900" indent="-342900">
              <a:buAutoNum type="arabicPeriod"/>
            </a:pPr>
            <a:r>
              <a:rPr lang="en-US" sz="2800" dirty="0"/>
              <a:t>We must continue on. </a:t>
            </a:r>
          </a:p>
        </p:txBody>
      </p:sp>
      <p:sp>
        <p:nvSpPr>
          <p:cNvPr id="5" name="TextBox 4">
            <a:extLst>
              <a:ext uri="{FF2B5EF4-FFF2-40B4-BE49-F238E27FC236}">
                <a16:creationId xmlns:a16="http://schemas.microsoft.com/office/drawing/2014/main" id="{021EB5DF-47B0-0E44-FA57-44EF75AB05F1}"/>
              </a:ext>
            </a:extLst>
          </p:cNvPr>
          <p:cNvSpPr txBox="1"/>
          <p:nvPr/>
        </p:nvSpPr>
        <p:spPr>
          <a:xfrm>
            <a:off x="1503088" y="3137480"/>
            <a:ext cx="9788367" cy="3108543"/>
          </a:xfrm>
          <a:prstGeom prst="rect">
            <a:avLst/>
          </a:prstGeom>
          <a:noFill/>
        </p:spPr>
        <p:txBody>
          <a:bodyPr wrap="square">
            <a:spAutoFit/>
          </a:bodyPr>
          <a:lstStyle/>
          <a:p>
            <a:r>
              <a:rPr lang="en-US" sz="2800" b="0" i="0" dirty="0">
                <a:solidFill>
                  <a:srgbClr val="C00000"/>
                </a:solidFill>
                <a:effectLst/>
              </a:rPr>
              <a:t>One night the Lord spoke to Paul in a vision: “</a:t>
            </a:r>
            <a:r>
              <a:rPr lang="en-US" sz="2800" b="0" i="0" u="sng" dirty="0">
                <a:solidFill>
                  <a:srgbClr val="C00000"/>
                </a:solidFill>
                <a:effectLst/>
              </a:rPr>
              <a:t>Do not be afraid; keep on speaking, do not be silent. </a:t>
            </a:r>
            <a:r>
              <a:rPr lang="en-US" sz="2800" b="0" i="0" dirty="0">
                <a:solidFill>
                  <a:srgbClr val="C00000"/>
                </a:solidFill>
                <a:effectLst/>
              </a:rPr>
              <a:t>For I am with you, and no one is going to attack and harm you, because I have many people in this city.” </a:t>
            </a:r>
            <a:r>
              <a:rPr lang="en-US" sz="2800" b="1" i="0" dirty="0">
                <a:solidFill>
                  <a:srgbClr val="C00000"/>
                </a:solidFill>
                <a:effectLst/>
              </a:rPr>
              <a:t>Acts 18:9-10 </a:t>
            </a:r>
          </a:p>
          <a:p>
            <a:endParaRPr lang="en-US" sz="2800" b="1" dirty="0">
              <a:solidFill>
                <a:srgbClr val="C00000"/>
              </a:solidFill>
            </a:endParaRPr>
          </a:p>
          <a:p>
            <a:r>
              <a:rPr lang="en-US" sz="2800" dirty="0">
                <a:solidFill>
                  <a:srgbClr val="C00000"/>
                </a:solidFill>
              </a:rPr>
              <a:t>”…'</a:t>
            </a:r>
            <a:r>
              <a:rPr lang="en-US" sz="2800" b="0" i="0" dirty="0">
                <a:solidFill>
                  <a:srgbClr val="C00000"/>
                </a:solidFill>
                <a:effectLst/>
              </a:rPr>
              <a:t>we cannot stop speaking about what we have seen and heard.’” </a:t>
            </a:r>
            <a:r>
              <a:rPr lang="en-US" sz="2800" b="1" i="0" dirty="0">
                <a:solidFill>
                  <a:srgbClr val="C00000"/>
                </a:solidFill>
                <a:effectLst/>
              </a:rPr>
              <a:t>Acts 4:20 </a:t>
            </a:r>
            <a:endParaRPr lang="en-US" sz="2800" b="1" dirty="0">
              <a:solidFill>
                <a:srgbClr val="C00000"/>
              </a:solidFill>
            </a:endParaRPr>
          </a:p>
        </p:txBody>
      </p:sp>
    </p:spTree>
    <p:extLst>
      <p:ext uri="{BB962C8B-B14F-4D97-AF65-F5344CB8AC3E}">
        <p14:creationId xmlns:p14="http://schemas.microsoft.com/office/powerpoint/2010/main" val="300862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0FEFBF-60FD-0161-6F6E-89EE39389CEE}"/>
              </a:ext>
            </a:extLst>
          </p:cNvPr>
          <p:cNvSpPr>
            <a:spLocks noGrp="1"/>
          </p:cNvSpPr>
          <p:nvPr>
            <p:ph type="title"/>
          </p:nvPr>
        </p:nvSpPr>
        <p:spPr>
          <a:xfrm>
            <a:off x="1244969" y="337456"/>
            <a:ext cx="8746053" cy="894577"/>
          </a:xfrm>
        </p:spPr>
        <p:txBody>
          <a:bodyPr>
            <a:normAutofit/>
          </a:bodyPr>
          <a:lstStyle/>
          <a:p>
            <a:r>
              <a:rPr lang="en-US" dirty="0"/>
              <a:t>Defining our terms: </a:t>
            </a:r>
            <a:r>
              <a:rPr lang="en-US" u="sng" dirty="0"/>
              <a:t>Sharing</a:t>
            </a:r>
            <a:r>
              <a:rPr lang="en-US" dirty="0"/>
              <a:t> </a:t>
            </a:r>
            <a:r>
              <a:rPr lang="en-US" u="sng" dirty="0"/>
              <a:t>Our Faith</a:t>
            </a:r>
            <a:r>
              <a:rPr lang="en-US" dirty="0"/>
              <a:t> </a:t>
            </a:r>
            <a:endParaRPr lang="en-ZA" dirty="0"/>
          </a:p>
        </p:txBody>
      </p:sp>
      <p:sp>
        <p:nvSpPr>
          <p:cNvPr id="8" name="Text Placeholder 7">
            <a:extLst>
              <a:ext uri="{FF2B5EF4-FFF2-40B4-BE49-F238E27FC236}">
                <a16:creationId xmlns:a16="http://schemas.microsoft.com/office/drawing/2014/main" id="{DD542008-8017-76E5-ABC0-32401068875D}"/>
              </a:ext>
            </a:extLst>
          </p:cNvPr>
          <p:cNvSpPr>
            <a:spLocks noGrp="1"/>
          </p:cNvSpPr>
          <p:nvPr>
            <p:ph type="body" sz="quarter" idx="12"/>
          </p:nvPr>
        </p:nvSpPr>
        <p:spPr>
          <a:xfrm>
            <a:off x="1537855" y="1524000"/>
            <a:ext cx="9384143" cy="4910603"/>
          </a:xfrm>
        </p:spPr>
        <p:txBody>
          <a:bodyPr>
            <a:normAutofit/>
          </a:bodyPr>
          <a:lstStyle/>
          <a:p>
            <a:pPr>
              <a:lnSpc>
                <a:spcPct val="120000"/>
              </a:lnSpc>
            </a:pPr>
            <a:r>
              <a:rPr lang="en-US" sz="3600" dirty="0"/>
              <a:t>1. </a:t>
            </a:r>
            <a:r>
              <a:rPr lang="en-US" sz="3600" b="1" u="sng" dirty="0"/>
              <a:t>Our Faith</a:t>
            </a:r>
            <a:r>
              <a:rPr lang="en-US" sz="3600" dirty="0"/>
              <a:t>: The Gospel: The message we bear on behalf of God. </a:t>
            </a:r>
            <a:endParaRPr lang="en-US" i="1" dirty="0"/>
          </a:p>
          <a:p>
            <a:pPr>
              <a:lnSpc>
                <a:spcPct val="120000"/>
              </a:lnSpc>
            </a:pPr>
            <a:endParaRPr lang="en-US" i="1" dirty="0"/>
          </a:p>
          <a:p>
            <a:pPr>
              <a:lnSpc>
                <a:spcPct val="120000"/>
              </a:lnSpc>
            </a:pPr>
            <a:r>
              <a:rPr lang="en-US" sz="3600" dirty="0"/>
              <a:t>2</a:t>
            </a:r>
            <a:r>
              <a:rPr lang="en-US" sz="3600" i="1" dirty="0"/>
              <a:t>. </a:t>
            </a:r>
            <a:r>
              <a:rPr lang="en-US" sz="3600" b="1" u="sng" dirty="0"/>
              <a:t>Sharing</a:t>
            </a:r>
            <a:r>
              <a:rPr lang="en-US" sz="3600" b="1" dirty="0"/>
              <a:t>: </a:t>
            </a:r>
            <a:r>
              <a:rPr lang="en-US" sz="3600" dirty="0"/>
              <a:t>The way in which we portray, communicate, and express the gospel message with those who do not know Christ. </a:t>
            </a:r>
          </a:p>
        </p:txBody>
      </p:sp>
    </p:spTree>
    <p:extLst>
      <p:ext uri="{BB962C8B-B14F-4D97-AF65-F5344CB8AC3E}">
        <p14:creationId xmlns:p14="http://schemas.microsoft.com/office/powerpoint/2010/main" val="342168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0FEFBF-60FD-0161-6F6E-89EE39389CEE}"/>
              </a:ext>
            </a:extLst>
          </p:cNvPr>
          <p:cNvSpPr>
            <a:spLocks noGrp="1"/>
          </p:cNvSpPr>
          <p:nvPr>
            <p:ph type="title"/>
          </p:nvPr>
        </p:nvSpPr>
        <p:spPr>
          <a:xfrm>
            <a:off x="1244970" y="337457"/>
            <a:ext cx="8138516" cy="701644"/>
          </a:xfrm>
        </p:spPr>
        <p:txBody>
          <a:bodyPr>
            <a:normAutofit/>
          </a:bodyPr>
          <a:lstStyle/>
          <a:p>
            <a:r>
              <a:rPr lang="en-US" dirty="0"/>
              <a:t>Defining our terms: </a:t>
            </a:r>
            <a:r>
              <a:rPr lang="en-US" u="sng" dirty="0"/>
              <a:t>Sharing</a:t>
            </a:r>
            <a:r>
              <a:rPr lang="en-US" dirty="0"/>
              <a:t> </a:t>
            </a:r>
            <a:r>
              <a:rPr lang="en-US" u="sng" dirty="0"/>
              <a:t>Our Faith</a:t>
            </a:r>
            <a:r>
              <a:rPr lang="en-US" dirty="0"/>
              <a:t> </a:t>
            </a:r>
            <a:endParaRPr lang="en-ZA" dirty="0"/>
          </a:p>
        </p:txBody>
      </p:sp>
      <p:sp>
        <p:nvSpPr>
          <p:cNvPr id="8" name="Text Placeholder 7">
            <a:extLst>
              <a:ext uri="{FF2B5EF4-FFF2-40B4-BE49-F238E27FC236}">
                <a16:creationId xmlns:a16="http://schemas.microsoft.com/office/drawing/2014/main" id="{DD542008-8017-76E5-ABC0-32401068875D}"/>
              </a:ext>
            </a:extLst>
          </p:cNvPr>
          <p:cNvSpPr>
            <a:spLocks noGrp="1"/>
          </p:cNvSpPr>
          <p:nvPr>
            <p:ph type="body" sz="quarter" idx="12"/>
          </p:nvPr>
        </p:nvSpPr>
        <p:spPr>
          <a:xfrm>
            <a:off x="1597526" y="1366787"/>
            <a:ext cx="9458401" cy="4827184"/>
          </a:xfrm>
        </p:spPr>
        <p:txBody>
          <a:bodyPr>
            <a:normAutofit/>
          </a:bodyPr>
          <a:lstStyle/>
          <a:p>
            <a:pPr>
              <a:lnSpc>
                <a:spcPct val="100000"/>
              </a:lnSpc>
            </a:pPr>
            <a:r>
              <a:rPr lang="en-US" sz="3500" b="1" dirty="0"/>
              <a:t>Evangelism is not just: </a:t>
            </a:r>
          </a:p>
          <a:p>
            <a:pPr marL="914400" rtl="0" fontAlgn="base">
              <a:lnSpc>
                <a:spcPct val="100000"/>
              </a:lnSpc>
              <a:spcBef>
                <a:spcPts val="1200"/>
              </a:spcBef>
              <a:spcAft>
                <a:spcPts val="0"/>
              </a:spcAft>
              <a:buFont typeface="Arial" panose="020B0604020202020204" pitchFamily="34" charset="0"/>
              <a:buChar char="•"/>
            </a:pPr>
            <a:r>
              <a:rPr lang="en-US" sz="3500" b="0" i="0" u="none" strike="noStrike" dirty="0">
                <a:solidFill>
                  <a:srgbClr val="000000"/>
                </a:solidFill>
                <a:effectLst/>
              </a:rPr>
              <a:t> Telling someone you’re a Christian</a:t>
            </a:r>
          </a:p>
          <a:p>
            <a:pPr marL="914400" rtl="0" fontAlgn="base">
              <a:lnSpc>
                <a:spcPct val="100000"/>
              </a:lnSpc>
              <a:spcBef>
                <a:spcPts val="1200"/>
              </a:spcBef>
              <a:spcAft>
                <a:spcPts val="0"/>
              </a:spcAft>
              <a:buFont typeface="Arial" panose="020B0604020202020204" pitchFamily="34" charset="0"/>
              <a:buChar char="•"/>
            </a:pPr>
            <a:r>
              <a:rPr lang="en-US" sz="3500" b="0" i="0" u="none" strike="noStrike" dirty="0">
                <a:solidFill>
                  <a:srgbClr val="000000"/>
                </a:solidFill>
                <a:effectLst/>
              </a:rPr>
              <a:t> T</a:t>
            </a:r>
            <a:r>
              <a:rPr lang="en-US" sz="3500" dirty="0">
                <a:solidFill>
                  <a:srgbClr val="000000"/>
                </a:solidFill>
              </a:rPr>
              <a:t>elling someone you’re in a church</a:t>
            </a:r>
            <a:endParaRPr lang="en-US" sz="3500" b="0" i="0" u="none" strike="noStrike" dirty="0">
              <a:solidFill>
                <a:srgbClr val="000000"/>
              </a:solidFill>
              <a:effectLst/>
            </a:endParaRPr>
          </a:p>
          <a:p>
            <a:pPr marL="914400" rtl="0" fontAlgn="base">
              <a:lnSpc>
                <a:spcPct val="100000"/>
              </a:lnSpc>
              <a:spcBef>
                <a:spcPts val="1200"/>
              </a:spcBef>
              <a:spcAft>
                <a:spcPts val="0"/>
              </a:spcAft>
              <a:buFont typeface="Arial" panose="020B0604020202020204" pitchFamily="34" charset="0"/>
              <a:buChar char="•"/>
            </a:pPr>
            <a:r>
              <a:rPr lang="en-US" sz="3500" dirty="0">
                <a:solidFill>
                  <a:srgbClr val="000000"/>
                </a:solidFill>
              </a:rPr>
              <a:t> I</a:t>
            </a:r>
            <a:r>
              <a:rPr lang="en-US" sz="3500" b="0" i="0" u="none" strike="noStrike" dirty="0">
                <a:solidFill>
                  <a:srgbClr val="000000"/>
                </a:solidFill>
                <a:effectLst/>
              </a:rPr>
              <a:t>nviting your friends to church, or events</a:t>
            </a:r>
          </a:p>
          <a:p>
            <a:pPr marL="914400" rtl="0" fontAlgn="base">
              <a:lnSpc>
                <a:spcPct val="100000"/>
              </a:lnSpc>
              <a:spcBef>
                <a:spcPts val="1200"/>
              </a:spcBef>
              <a:spcAft>
                <a:spcPts val="0"/>
              </a:spcAft>
              <a:buFont typeface="Arial" panose="020B0604020202020204" pitchFamily="34" charset="0"/>
              <a:buChar char="•"/>
            </a:pPr>
            <a:r>
              <a:rPr lang="en-US" sz="3500" dirty="0">
                <a:solidFill>
                  <a:srgbClr val="000000"/>
                </a:solidFill>
              </a:rPr>
              <a:t> Being someone’s friend </a:t>
            </a:r>
          </a:p>
          <a:p>
            <a:pPr marL="914400" rtl="0" fontAlgn="base">
              <a:lnSpc>
                <a:spcPct val="100000"/>
              </a:lnSpc>
              <a:spcBef>
                <a:spcPts val="1200"/>
              </a:spcBef>
              <a:spcAft>
                <a:spcPts val="0"/>
              </a:spcAft>
              <a:buFont typeface="Arial" panose="020B0604020202020204" pitchFamily="34" charset="0"/>
              <a:buChar char="•"/>
            </a:pPr>
            <a:r>
              <a:rPr lang="en-US" sz="3500" b="0" i="0" u="none" strike="noStrike" dirty="0">
                <a:solidFill>
                  <a:srgbClr val="000000"/>
                </a:solidFill>
                <a:effectLst/>
              </a:rPr>
              <a:t> Living an exemplary life </a:t>
            </a:r>
          </a:p>
          <a:p>
            <a:pPr>
              <a:lnSpc>
                <a:spcPct val="100000"/>
              </a:lnSpc>
            </a:pPr>
            <a:endParaRPr lang="en-US" sz="3200" dirty="0"/>
          </a:p>
          <a:p>
            <a:pPr>
              <a:lnSpc>
                <a:spcPct val="100000"/>
              </a:lnSpc>
            </a:pPr>
            <a:endParaRPr lang="en-US" b="1" dirty="0">
              <a:solidFill>
                <a:srgbClr val="C00000"/>
              </a:solidFill>
              <a:highlight>
                <a:srgbClr val="FFFFFF"/>
              </a:highlight>
              <a:latin typeface="system-ui"/>
            </a:endParaRPr>
          </a:p>
          <a:p>
            <a:pPr>
              <a:lnSpc>
                <a:spcPct val="120000"/>
              </a:lnSpc>
            </a:pPr>
            <a:endParaRPr lang="en-US" b="1" dirty="0">
              <a:solidFill>
                <a:srgbClr val="C00000"/>
              </a:solidFill>
              <a:highlight>
                <a:srgbClr val="FFFFFF"/>
              </a:highlight>
              <a:latin typeface="system-ui"/>
            </a:endParaRPr>
          </a:p>
        </p:txBody>
      </p:sp>
      <p:sp>
        <p:nvSpPr>
          <p:cNvPr id="3" name="Rounded Rectangle 2">
            <a:extLst>
              <a:ext uri="{FF2B5EF4-FFF2-40B4-BE49-F238E27FC236}">
                <a16:creationId xmlns:a16="http://schemas.microsoft.com/office/drawing/2014/main" id="{B92C0145-D853-0400-A838-E9449121DA7A}"/>
              </a:ext>
            </a:extLst>
          </p:cNvPr>
          <p:cNvSpPr/>
          <p:nvPr/>
        </p:nvSpPr>
        <p:spPr>
          <a:xfrm>
            <a:off x="1625258" y="1269213"/>
            <a:ext cx="9735469" cy="5155229"/>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rPr>
              <a:t>How, then, can they call on the one they have not believed in? And how can they believe in the one of whom they have not heard? And how can they hear without someone preaching to them? </a:t>
            </a:r>
            <a:r>
              <a:rPr lang="en-US" sz="4000" b="1" dirty="0">
                <a:solidFill>
                  <a:schemeClr val="bg1"/>
                </a:solidFill>
              </a:rPr>
              <a:t>Romans 10:14 </a:t>
            </a:r>
          </a:p>
          <a:p>
            <a:pPr algn="ctr"/>
            <a:endParaRPr lang="en-US" dirty="0"/>
          </a:p>
        </p:txBody>
      </p:sp>
    </p:spTree>
    <p:extLst>
      <p:ext uri="{BB962C8B-B14F-4D97-AF65-F5344CB8AC3E}">
        <p14:creationId xmlns:p14="http://schemas.microsoft.com/office/powerpoint/2010/main" val="364636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0FEFBF-60FD-0161-6F6E-89EE39389CEE}"/>
              </a:ext>
            </a:extLst>
          </p:cNvPr>
          <p:cNvSpPr>
            <a:spLocks noGrp="1"/>
          </p:cNvSpPr>
          <p:nvPr>
            <p:ph type="title"/>
          </p:nvPr>
        </p:nvSpPr>
        <p:spPr>
          <a:xfrm>
            <a:off x="2233310" y="3626962"/>
            <a:ext cx="8312916" cy="942703"/>
          </a:xfrm>
        </p:spPr>
        <p:txBody>
          <a:bodyPr>
            <a:normAutofit fontScale="90000"/>
          </a:bodyPr>
          <a:lstStyle/>
          <a:p>
            <a:br>
              <a:rPr lang="en-US" dirty="0"/>
            </a:br>
            <a:r>
              <a:rPr lang="en-US" dirty="0"/>
              <a:t>Can you think of 100 ways </a:t>
            </a:r>
            <a:br>
              <a:rPr lang="en-US" dirty="0"/>
            </a:br>
            <a:r>
              <a:rPr lang="en-US" dirty="0"/>
              <a:t>to share the gospel?</a:t>
            </a:r>
            <a:endParaRPr lang="en-ZA" dirty="0"/>
          </a:p>
        </p:txBody>
      </p:sp>
      <p:sp>
        <p:nvSpPr>
          <p:cNvPr id="3" name="TextBox 2">
            <a:extLst>
              <a:ext uri="{FF2B5EF4-FFF2-40B4-BE49-F238E27FC236}">
                <a16:creationId xmlns:a16="http://schemas.microsoft.com/office/drawing/2014/main" id="{B4680358-55FC-F752-5171-9F469B3BA4CB}"/>
              </a:ext>
            </a:extLst>
          </p:cNvPr>
          <p:cNvSpPr txBox="1"/>
          <p:nvPr/>
        </p:nvSpPr>
        <p:spPr>
          <a:xfrm>
            <a:off x="2233310" y="1278642"/>
            <a:ext cx="6100762" cy="2554545"/>
          </a:xfrm>
          <a:prstGeom prst="rect">
            <a:avLst/>
          </a:prstGeom>
          <a:noFill/>
        </p:spPr>
        <p:txBody>
          <a:bodyPr wrap="square">
            <a:spAutoFit/>
          </a:bodyPr>
          <a:lstStyle/>
          <a:p>
            <a:br>
              <a:rPr lang="en-US" sz="3200" b="1" dirty="0"/>
            </a:br>
            <a:r>
              <a:rPr lang="en-US" sz="3200" b="1" dirty="0"/>
              <a:t>Evangelism is in essence, the sharing of a message. The gospel message. </a:t>
            </a:r>
            <a:br>
              <a:rPr lang="en-US" sz="3200" b="1" dirty="0"/>
            </a:br>
            <a:endParaRPr lang="en-US" sz="3200" b="1" dirty="0"/>
          </a:p>
        </p:txBody>
      </p:sp>
    </p:spTree>
    <p:extLst>
      <p:ext uri="{BB962C8B-B14F-4D97-AF65-F5344CB8AC3E}">
        <p14:creationId xmlns:p14="http://schemas.microsoft.com/office/powerpoint/2010/main" val="277815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97761-0B88-A5E8-0B78-C39173D05F4D}"/>
              </a:ext>
            </a:extLst>
          </p:cNvPr>
          <p:cNvSpPr>
            <a:spLocks noGrp="1"/>
          </p:cNvSpPr>
          <p:nvPr>
            <p:ph type="title"/>
          </p:nvPr>
        </p:nvSpPr>
        <p:spPr>
          <a:xfrm>
            <a:off x="1455583" y="737115"/>
            <a:ext cx="4640418" cy="5407091"/>
          </a:xfrm>
        </p:spPr>
        <p:txBody>
          <a:bodyPr/>
          <a:lstStyle/>
          <a:p>
            <a:r>
              <a:rPr lang="en-US" dirty="0"/>
              <a:t>Today</a:t>
            </a:r>
          </a:p>
        </p:txBody>
      </p:sp>
      <p:sp>
        <p:nvSpPr>
          <p:cNvPr id="3" name="Content Placeholder 2">
            <a:extLst>
              <a:ext uri="{FF2B5EF4-FFF2-40B4-BE49-F238E27FC236}">
                <a16:creationId xmlns:a16="http://schemas.microsoft.com/office/drawing/2014/main" id="{02BA04E6-CD61-B962-4287-DEC1993C32D6}"/>
              </a:ext>
            </a:extLst>
          </p:cNvPr>
          <p:cNvSpPr>
            <a:spLocks noGrp="1"/>
          </p:cNvSpPr>
          <p:nvPr>
            <p:ph sz="quarter" idx="12"/>
          </p:nvPr>
        </p:nvSpPr>
        <p:spPr>
          <a:xfrm>
            <a:off x="6388461" y="737115"/>
            <a:ext cx="4449712" cy="5407091"/>
          </a:xfrm>
        </p:spPr>
        <p:txBody>
          <a:bodyPr>
            <a:normAutofit/>
          </a:bodyPr>
          <a:lstStyle/>
          <a:p>
            <a:r>
              <a:rPr lang="en-US" sz="3600" dirty="0"/>
              <a:t>Barriers to Creativity</a:t>
            </a:r>
          </a:p>
          <a:p>
            <a:r>
              <a:rPr lang="en-US" sz="3600" dirty="0"/>
              <a:t>Defining our terms</a:t>
            </a:r>
          </a:p>
          <a:p>
            <a:r>
              <a:rPr lang="en-US" sz="3600" dirty="0"/>
              <a:t>5 Keys to Creativity</a:t>
            </a:r>
          </a:p>
          <a:p>
            <a:r>
              <a:rPr lang="en-US" sz="3600" dirty="0"/>
              <a:t>Final tips &amp; takeaways</a:t>
            </a:r>
          </a:p>
        </p:txBody>
      </p:sp>
    </p:spTree>
    <p:extLst>
      <p:ext uri="{BB962C8B-B14F-4D97-AF65-F5344CB8AC3E}">
        <p14:creationId xmlns:p14="http://schemas.microsoft.com/office/powerpoint/2010/main" val="1607455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Multiplying Disciples | Global Frontier Missions">
            <a:extLst>
              <a:ext uri="{FF2B5EF4-FFF2-40B4-BE49-F238E27FC236}">
                <a16:creationId xmlns:a16="http://schemas.microsoft.com/office/drawing/2014/main" id="{595B8912-C4C6-C0AD-BFF6-353BFAA2AF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3806" y="306632"/>
            <a:ext cx="9213021" cy="530093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0E5E3BE-5250-3FBE-741B-7CA668750D03}"/>
              </a:ext>
            </a:extLst>
          </p:cNvPr>
          <p:cNvSpPr txBox="1"/>
          <p:nvPr/>
        </p:nvSpPr>
        <p:spPr>
          <a:xfrm>
            <a:off x="1714589" y="5880100"/>
            <a:ext cx="3055645" cy="369332"/>
          </a:xfrm>
          <a:prstGeom prst="rect">
            <a:avLst/>
          </a:prstGeom>
          <a:noFill/>
        </p:spPr>
        <p:txBody>
          <a:bodyPr wrap="none" rtlCol="0">
            <a:spAutoFit/>
          </a:bodyPr>
          <a:lstStyle/>
          <a:p>
            <a:r>
              <a:rPr lang="en-US" dirty="0"/>
              <a:t>Entry =  How you get there </a:t>
            </a:r>
          </a:p>
        </p:txBody>
      </p:sp>
      <p:sp>
        <p:nvSpPr>
          <p:cNvPr id="10" name="TextBox 9">
            <a:extLst>
              <a:ext uri="{FF2B5EF4-FFF2-40B4-BE49-F238E27FC236}">
                <a16:creationId xmlns:a16="http://schemas.microsoft.com/office/drawing/2014/main" id="{580CE12A-2A7A-EDC3-C805-CC9AB6E1F8BF}"/>
              </a:ext>
            </a:extLst>
          </p:cNvPr>
          <p:cNvSpPr txBox="1"/>
          <p:nvPr/>
        </p:nvSpPr>
        <p:spPr>
          <a:xfrm>
            <a:off x="7010400" y="5741600"/>
            <a:ext cx="4762500" cy="646331"/>
          </a:xfrm>
          <a:prstGeom prst="rect">
            <a:avLst/>
          </a:prstGeom>
          <a:noFill/>
        </p:spPr>
        <p:txBody>
          <a:bodyPr wrap="square" rtlCol="0">
            <a:spAutoFit/>
          </a:bodyPr>
          <a:lstStyle/>
          <a:p>
            <a:r>
              <a:rPr lang="en-US" dirty="0"/>
              <a:t>Engagement and Evangelism = How you share the gospel</a:t>
            </a:r>
          </a:p>
        </p:txBody>
      </p:sp>
      <p:pic>
        <p:nvPicPr>
          <p:cNvPr id="12" name="Graphic 11" descr="Arrow Right with solid fill">
            <a:extLst>
              <a:ext uri="{FF2B5EF4-FFF2-40B4-BE49-F238E27FC236}">
                <a16:creationId xmlns:a16="http://schemas.microsoft.com/office/drawing/2014/main" id="{E0B29C58-D8C6-403A-D1C0-E64324E3B8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433117" y="5607565"/>
            <a:ext cx="914400" cy="914400"/>
          </a:xfrm>
          <a:prstGeom prst="rect">
            <a:avLst/>
          </a:prstGeom>
        </p:spPr>
      </p:pic>
    </p:spTree>
    <p:extLst>
      <p:ext uri="{BB962C8B-B14F-4D97-AF65-F5344CB8AC3E}">
        <p14:creationId xmlns:p14="http://schemas.microsoft.com/office/powerpoint/2010/main" val="292544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61384-8C2A-AC46-D296-2DF95CBF10BB}"/>
              </a:ext>
            </a:extLst>
          </p:cNvPr>
          <p:cNvSpPr>
            <a:spLocks noGrp="1"/>
          </p:cNvSpPr>
          <p:nvPr>
            <p:ph type="title"/>
          </p:nvPr>
        </p:nvSpPr>
        <p:spPr>
          <a:xfrm>
            <a:off x="1038031" y="1068169"/>
            <a:ext cx="10115939" cy="2681549"/>
          </a:xfrm>
        </p:spPr>
        <p:txBody>
          <a:bodyPr/>
          <a:lstStyle/>
          <a:p>
            <a:r>
              <a:rPr lang="en-US" dirty="0"/>
              <a:t>5 Keys to Creative Evangelism</a:t>
            </a:r>
            <a:endParaRPr lang="en-ZA" dirty="0"/>
          </a:p>
        </p:txBody>
      </p:sp>
    </p:spTree>
    <p:extLst>
      <p:ext uri="{BB962C8B-B14F-4D97-AF65-F5344CB8AC3E}">
        <p14:creationId xmlns:p14="http://schemas.microsoft.com/office/powerpoint/2010/main" val="4011334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91168" y="182304"/>
            <a:ext cx="9150675" cy="1427585"/>
          </a:xfrm>
        </p:spPr>
        <p:txBody>
          <a:bodyPr/>
          <a:lstStyle/>
          <a:p>
            <a:r>
              <a:rPr lang="en-US" dirty="0"/>
              <a:t>Key #1: Drop the Excuses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91168" y="1695150"/>
            <a:ext cx="4374201" cy="4119463"/>
          </a:xfrm>
        </p:spPr>
        <p:txBody>
          <a:bodyPr>
            <a:noAutofit/>
          </a:bodyPr>
          <a:lstStyle/>
          <a:p>
            <a:r>
              <a:rPr lang="en-US" sz="3200" dirty="0">
                <a:solidFill>
                  <a:srgbClr val="000000"/>
                </a:solidFill>
                <a:cs typeface="Boucherie Block" panose="020F0502020204030204" pitchFamily="34" charset="0"/>
              </a:rPr>
              <a:t>Mind reading: </a:t>
            </a:r>
          </a:p>
          <a:p>
            <a:endParaRPr lang="en-US" sz="3200" dirty="0">
              <a:solidFill>
                <a:srgbClr val="000000"/>
              </a:solidFill>
              <a:cs typeface="Boucherie Block" panose="020F0502020204030204" pitchFamily="34" charset="0"/>
            </a:endParaRPr>
          </a:p>
          <a:p>
            <a:r>
              <a:rPr lang="en-US" sz="3200" dirty="0">
                <a:solidFill>
                  <a:srgbClr val="000000"/>
                </a:solidFill>
                <a:cs typeface="Boucherie Block" panose="020F0502020204030204" pitchFamily="34" charset="0"/>
              </a:rPr>
              <a:t>The 100 year plan:</a:t>
            </a:r>
          </a:p>
          <a:p>
            <a:endParaRPr lang="en-US" sz="3200" dirty="0">
              <a:solidFill>
                <a:srgbClr val="000000"/>
              </a:solidFill>
              <a:cs typeface="Boucherie Block" panose="020F0502020204030204" pitchFamily="34" charset="0"/>
            </a:endParaRPr>
          </a:p>
          <a:p>
            <a:r>
              <a:rPr lang="en-US" sz="3200" dirty="0">
                <a:solidFill>
                  <a:srgbClr val="000000"/>
                </a:solidFill>
                <a:cs typeface="Boucherie Block" panose="020F0502020204030204" pitchFamily="34" charset="0"/>
              </a:rPr>
              <a:t>”I suck”: </a:t>
            </a:r>
          </a:p>
        </p:txBody>
      </p:sp>
      <p:sp>
        <p:nvSpPr>
          <p:cNvPr id="11" name="TextBox 10">
            <a:extLst>
              <a:ext uri="{FF2B5EF4-FFF2-40B4-BE49-F238E27FC236}">
                <a16:creationId xmlns:a16="http://schemas.microsoft.com/office/drawing/2014/main" id="{194D5A36-D586-780F-81AA-F12170B03A4F}"/>
              </a:ext>
            </a:extLst>
          </p:cNvPr>
          <p:cNvSpPr txBox="1"/>
          <p:nvPr/>
        </p:nvSpPr>
        <p:spPr>
          <a:xfrm>
            <a:off x="8677355" y="5164610"/>
            <a:ext cx="6098582" cy="461665"/>
          </a:xfrm>
          <a:prstGeom prst="rect">
            <a:avLst/>
          </a:prstGeom>
          <a:noFill/>
        </p:spPr>
        <p:txBody>
          <a:bodyPr wrap="square">
            <a:spAutoFit/>
          </a:bodyPr>
          <a:lstStyle/>
          <a:p>
            <a:r>
              <a:rPr lang="en-US" sz="2400" dirty="0">
                <a:solidFill>
                  <a:srgbClr val="C00000"/>
                </a:solidFill>
                <a:cs typeface="Boucherie Block" panose="020F0502020204030204" pitchFamily="34" charset="0"/>
              </a:rPr>
              <a:t>Exodus 4:11 </a:t>
            </a:r>
            <a:endParaRPr lang="en-US" sz="2400" dirty="0"/>
          </a:p>
        </p:txBody>
      </p:sp>
      <p:sp>
        <p:nvSpPr>
          <p:cNvPr id="13" name="Rounded Rectangle 12">
            <a:extLst>
              <a:ext uri="{FF2B5EF4-FFF2-40B4-BE49-F238E27FC236}">
                <a16:creationId xmlns:a16="http://schemas.microsoft.com/office/drawing/2014/main" id="{5BC17C75-508E-7AB5-0833-EFD0E1C375DC}"/>
              </a:ext>
            </a:extLst>
          </p:cNvPr>
          <p:cNvSpPr/>
          <p:nvPr/>
        </p:nvSpPr>
        <p:spPr>
          <a:xfrm>
            <a:off x="5402742" y="1607929"/>
            <a:ext cx="5501730" cy="89238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cs typeface="Boucherie Block" panose="020F0502020204030204" pitchFamily="34" charset="0"/>
              </a:rPr>
              <a:t>“Everyone I know wouldn’t be interested in this.” </a:t>
            </a:r>
          </a:p>
        </p:txBody>
      </p:sp>
      <p:sp>
        <p:nvSpPr>
          <p:cNvPr id="14" name="Rounded Rectangle 13">
            <a:extLst>
              <a:ext uri="{FF2B5EF4-FFF2-40B4-BE49-F238E27FC236}">
                <a16:creationId xmlns:a16="http://schemas.microsoft.com/office/drawing/2014/main" id="{30F7CA04-863E-FE45-0C1E-DC796A563BCD}"/>
              </a:ext>
            </a:extLst>
          </p:cNvPr>
          <p:cNvSpPr/>
          <p:nvPr/>
        </p:nvSpPr>
        <p:spPr>
          <a:xfrm>
            <a:off x="5402741" y="2746806"/>
            <a:ext cx="5501730" cy="108061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cs typeface="Boucherie Block" panose="020F0502020204030204" pitchFamily="34" charset="0"/>
              </a:rPr>
              <a:t>Same names for years, but no real attempts at sharing your faith with them.</a:t>
            </a:r>
          </a:p>
        </p:txBody>
      </p:sp>
      <p:sp>
        <p:nvSpPr>
          <p:cNvPr id="15" name="Rounded Rectangle 14">
            <a:extLst>
              <a:ext uri="{FF2B5EF4-FFF2-40B4-BE49-F238E27FC236}">
                <a16:creationId xmlns:a16="http://schemas.microsoft.com/office/drawing/2014/main" id="{8986D862-39DC-F33A-2F39-5C176F5F39D3}"/>
              </a:ext>
            </a:extLst>
          </p:cNvPr>
          <p:cNvSpPr/>
          <p:nvPr/>
        </p:nvSpPr>
        <p:spPr>
          <a:xfrm>
            <a:off x="5402741" y="4083884"/>
            <a:ext cx="5501730" cy="89238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cs typeface="Boucherie Block" panose="020F0502020204030204" pitchFamily="34" charset="0"/>
              </a:rPr>
              <a:t>“I’m not smart enough, skilled enough, good enough.”</a:t>
            </a:r>
          </a:p>
        </p:txBody>
      </p:sp>
    </p:spTree>
    <p:extLst>
      <p:ext uri="{BB962C8B-B14F-4D97-AF65-F5344CB8AC3E}">
        <p14:creationId xmlns:p14="http://schemas.microsoft.com/office/powerpoint/2010/main" val="397942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3344449" y="626728"/>
            <a:ext cx="7440461" cy="4396636"/>
          </a:xfrm>
        </p:spPr>
        <p:txBody>
          <a:bodyPr>
            <a:noAutofit/>
          </a:bodyPr>
          <a:lstStyle/>
          <a:p>
            <a:pPr marL="0" indent="0">
              <a:buNone/>
            </a:pPr>
            <a:r>
              <a:rPr lang="en-US" sz="3600" b="0" i="0" dirty="0">
                <a:effectLst/>
              </a:rPr>
              <a:t>“I wasn’t God’s first choice for what I’ve done for China. </a:t>
            </a:r>
          </a:p>
          <a:p>
            <a:pPr marL="0" indent="0">
              <a:buNone/>
            </a:pPr>
            <a:r>
              <a:rPr lang="en-US" sz="3600" b="0" i="0" dirty="0">
                <a:effectLst/>
              </a:rPr>
              <a:t>I don’t know who it was. It must have been a man</a:t>
            </a:r>
          </a:p>
          <a:p>
            <a:pPr marL="0" indent="0">
              <a:buNone/>
            </a:pPr>
            <a:r>
              <a:rPr lang="en-US" sz="3600" b="0" i="0" dirty="0">
                <a:effectLst/>
              </a:rPr>
              <a:t>—a well–educated man. </a:t>
            </a:r>
          </a:p>
          <a:p>
            <a:pPr marL="0" indent="0">
              <a:buNone/>
            </a:pPr>
            <a:r>
              <a:rPr lang="en-US" sz="3600" b="0" i="0" dirty="0">
                <a:effectLst/>
              </a:rPr>
              <a:t>I don’t know what happened.</a:t>
            </a:r>
          </a:p>
          <a:p>
            <a:pPr marL="0" indent="0">
              <a:buNone/>
            </a:pPr>
            <a:r>
              <a:rPr lang="en-US" sz="3600" b="0" i="0" dirty="0">
                <a:effectLst/>
              </a:rPr>
              <a:t>Perhaps he died. </a:t>
            </a:r>
          </a:p>
        </p:txBody>
      </p:sp>
      <p:pic>
        <p:nvPicPr>
          <p:cNvPr id="3074" name="Picture 2" descr="The Hidden History Blog : Gladys Aylward: Christian Missionary in China">
            <a:extLst>
              <a:ext uri="{FF2B5EF4-FFF2-40B4-BE49-F238E27FC236}">
                <a16:creationId xmlns:a16="http://schemas.microsoft.com/office/drawing/2014/main" id="{0F799836-114D-4715-CE87-8D813D260E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679" y="59499"/>
            <a:ext cx="1963411" cy="276554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E705B95-815B-27ED-9977-C3D7B7D560E7}"/>
              </a:ext>
            </a:extLst>
          </p:cNvPr>
          <p:cNvSpPr txBox="1"/>
          <p:nvPr/>
        </p:nvSpPr>
        <p:spPr>
          <a:xfrm>
            <a:off x="951979" y="2825046"/>
            <a:ext cx="1828800" cy="1200329"/>
          </a:xfrm>
          <a:prstGeom prst="rect">
            <a:avLst/>
          </a:prstGeom>
          <a:noFill/>
        </p:spPr>
        <p:txBody>
          <a:bodyPr wrap="square">
            <a:spAutoFit/>
          </a:bodyPr>
          <a:lstStyle/>
          <a:p>
            <a:r>
              <a:rPr lang="en-US" sz="1800" b="0" i="0" dirty="0">
                <a:solidFill>
                  <a:srgbClr val="6E7177"/>
                </a:solidFill>
                <a:effectLst/>
              </a:rPr>
              <a:t>Gladys Aylward, missionary to China from 1930-1949</a:t>
            </a:r>
            <a:endParaRPr lang="en-US" dirty="0"/>
          </a:p>
        </p:txBody>
      </p:sp>
    </p:spTree>
    <p:extLst>
      <p:ext uri="{BB962C8B-B14F-4D97-AF65-F5344CB8AC3E}">
        <p14:creationId xmlns:p14="http://schemas.microsoft.com/office/powerpoint/2010/main" val="321775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3344449" y="626728"/>
            <a:ext cx="7440461" cy="4396636"/>
          </a:xfrm>
        </p:spPr>
        <p:txBody>
          <a:bodyPr>
            <a:noAutofit/>
          </a:bodyPr>
          <a:lstStyle/>
          <a:p>
            <a:pPr marL="0" indent="0">
              <a:buNone/>
            </a:pPr>
            <a:r>
              <a:rPr lang="en-US" sz="3600" b="0" i="0" dirty="0">
                <a:effectLst/>
              </a:rPr>
              <a:t>“Perhaps he wasn’t willing. </a:t>
            </a:r>
          </a:p>
          <a:p>
            <a:pPr marL="0" indent="0">
              <a:buNone/>
            </a:pPr>
            <a:r>
              <a:rPr lang="en-US" sz="3600" b="0" i="0" dirty="0">
                <a:effectLst/>
              </a:rPr>
              <a:t>And God looked down… </a:t>
            </a:r>
          </a:p>
          <a:p>
            <a:pPr marL="0" indent="0">
              <a:buNone/>
            </a:pPr>
            <a:r>
              <a:rPr lang="en-US" sz="3600" b="0" i="0" dirty="0">
                <a:effectLst/>
              </a:rPr>
              <a:t>and saw Gladys Aylward. </a:t>
            </a:r>
          </a:p>
          <a:p>
            <a:pPr marL="0" indent="0">
              <a:buNone/>
            </a:pPr>
            <a:r>
              <a:rPr lang="en-US" sz="3600" b="0" i="0" dirty="0">
                <a:effectLst/>
              </a:rPr>
              <a:t>And God said, ‘Well, she’s willing.’” </a:t>
            </a:r>
            <a:endParaRPr lang="en-US" sz="3600" dirty="0">
              <a:cs typeface="Boucherie Block" panose="020F0502020204030204" pitchFamily="34" charset="0"/>
            </a:endParaRPr>
          </a:p>
          <a:p>
            <a:pPr marL="0" indent="0">
              <a:buNone/>
            </a:pPr>
            <a:endParaRPr lang="en-US" sz="3200" dirty="0">
              <a:solidFill>
                <a:srgbClr val="000000"/>
              </a:solidFill>
              <a:cs typeface="Boucherie Block" panose="020F0502020204030204" pitchFamily="34" charset="0"/>
            </a:endParaRPr>
          </a:p>
        </p:txBody>
      </p:sp>
      <p:pic>
        <p:nvPicPr>
          <p:cNvPr id="3074" name="Picture 2" descr="The Hidden History Blog : Gladys Aylward: Christian Missionary in China">
            <a:extLst>
              <a:ext uri="{FF2B5EF4-FFF2-40B4-BE49-F238E27FC236}">
                <a16:creationId xmlns:a16="http://schemas.microsoft.com/office/drawing/2014/main" id="{0F799836-114D-4715-CE87-8D813D260E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679" y="59499"/>
            <a:ext cx="1963411" cy="276554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E705B95-815B-27ED-9977-C3D7B7D560E7}"/>
              </a:ext>
            </a:extLst>
          </p:cNvPr>
          <p:cNvSpPr txBox="1"/>
          <p:nvPr/>
        </p:nvSpPr>
        <p:spPr>
          <a:xfrm>
            <a:off x="951979" y="2825046"/>
            <a:ext cx="1828800" cy="1200329"/>
          </a:xfrm>
          <a:prstGeom prst="rect">
            <a:avLst/>
          </a:prstGeom>
          <a:noFill/>
        </p:spPr>
        <p:txBody>
          <a:bodyPr wrap="square">
            <a:spAutoFit/>
          </a:bodyPr>
          <a:lstStyle/>
          <a:p>
            <a:r>
              <a:rPr lang="en-US" sz="1800" b="0" i="0" dirty="0">
                <a:solidFill>
                  <a:srgbClr val="6E7177"/>
                </a:solidFill>
                <a:effectLst/>
              </a:rPr>
              <a:t>Gladys Aylward, missionary to China from 1930-1949</a:t>
            </a:r>
            <a:endParaRPr lang="en-US" dirty="0"/>
          </a:p>
        </p:txBody>
      </p:sp>
    </p:spTree>
    <p:extLst>
      <p:ext uri="{BB962C8B-B14F-4D97-AF65-F5344CB8AC3E}">
        <p14:creationId xmlns:p14="http://schemas.microsoft.com/office/powerpoint/2010/main" val="386216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91168" y="182304"/>
            <a:ext cx="9150675" cy="1427585"/>
          </a:xfrm>
        </p:spPr>
        <p:txBody>
          <a:bodyPr/>
          <a:lstStyle/>
          <a:p>
            <a:r>
              <a:rPr lang="en-US" dirty="0"/>
              <a:t>Key #1: Drop the Excuses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91168" y="1509406"/>
            <a:ext cx="9651970" cy="4119463"/>
          </a:xfrm>
        </p:spPr>
        <p:txBody>
          <a:bodyPr>
            <a:normAutofit fontScale="92500" lnSpcReduction="10000"/>
          </a:bodyPr>
          <a:lstStyle/>
          <a:p>
            <a:r>
              <a:rPr lang="en-US" sz="3200" dirty="0">
                <a:solidFill>
                  <a:srgbClr val="000000"/>
                </a:solidFill>
                <a:cs typeface="Boucherie Block" panose="020F0502020204030204" pitchFamily="34" charset="0"/>
              </a:rPr>
              <a:t>I would…but I can’t, Because _____. </a:t>
            </a:r>
          </a:p>
          <a:p>
            <a:endParaRPr lang="en-US" sz="3200" b="0" i="0" u="none" strike="noStrike" dirty="0">
              <a:solidFill>
                <a:srgbClr val="000000"/>
              </a:solidFill>
              <a:effectLst/>
              <a:latin typeface="Boucherie Block" panose="020F0502020204030204" pitchFamily="34" charset="0"/>
              <a:cs typeface="Boucherie Block" panose="020F0502020204030204" pitchFamily="34" charset="0"/>
            </a:endParaRPr>
          </a:p>
          <a:p>
            <a:r>
              <a:rPr lang="en-US" sz="3200" b="0" i="0" u="none" strike="noStrike" dirty="0">
                <a:solidFill>
                  <a:srgbClr val="000000"/>
                </a:solidFill>
                <a:effectLst/>
                <a:latin typeface="Boucherie Block" panose="020F0502020204030204" pitchFamily="34" charset="0"/>
                <a:cs typeface="Boucherie Block" panose="020F0502020204030204" pitchFamily="34" charset="0"/>
              </a:rPr>
              <a:t>Curse</a:t>
            </a:r>
            <a:r>
              <a:rPr lang="en-US" sz="3200" b="0" i="0" u="none" strike="noStrike" dirty="0">
                <a:solidFill>
                  <a:srgbClr val="000000"/>
                </a:solidFill>
                <a:effectLst/>
                <a:latin typeface="Arial" panose="020B0604020202020204" pitchFamily="34" charset="0"/>
              </a:rPr>
              <a:t> </a:t>
            </a:r>
            <a:r>
              <a:rPr lang="en-US" sz="3200" b="0" i="0" u="none" strike="noStrike" dirty="0">
                <a:solidFill>
                  <a:srgbClr val="000000"/>
                </a:solidFill>
                <a:effectLst/>
              </a:rPr>
              <a:t>of the transition </a:t>
            </a:r>
          </a:p>
          <a:p>
            <a:pPr lvl="1"/>
            <a:r>
              <a:rPr lang="en-US" sz="3200" b="0" i="0" u="none" strike="noStrike" dirty="0">
                <a:solidFill>
                  <a:srgbClr val="000000"/>
                </a:solidFill>
                <a:effectLst/>
              </a:rPr>
              <a:t>“I just started a new job.”</a:t>
            </a:r>
          </a:p>
          <a:p>
            <a:pPr lvl="1"/>
            <a:r>
              <a:rPr lang="en-US" sz="3200" b="0" i="0" u="none" strike="noStrike" dirty="0">
                <a:solidFill>
                  <a:srgbClr val="000000"/>
                </a:solidFill>
                <a:effectLst/>
              </a:rPr>
              <a:t>“I just got married” </a:t>
            </a:r>
          </a:p>
          <a:p>
            <a:pPr lvl="1"/>
            <a:r>
              <a:rPr lang="en-US" sz="3200" dirty="0">
                <a:solidFill>
                  <a:srgbClr val="000000"/>
                </a:solidFill>
              </a:rPr>
              <a:t>“</a:t>
            </a:r>
            <a:r>
              <a:rPr lang="en-US" sz="3200" b="0" i="0" u="none" strike="noStrike" dirty="0">
                <a:solidFill>
                  <a:srgbClr val="000000"/>
                </a:solidFill>
                <a:effectLst/>
              </a:rPr>
              <a:t>I might get engaged in the next two years” </a:t>
            </a:r>
          </a:p>
          <a:p>
            <a:pPr lvl="1"/>
            <a:r>
              <a:rPr lang="en-US" sz="3200" b="0" i="0" u="none" strike="noStrike" dirty="0">
                <a:solidFill>
                  <a:srgbClr val="000000"/>
                </a:solidFill>
                <a:effectLst/>
              </a:rPr>
              <a:t>“I just started learning to do my own laundry”</a:t>
            </a:r>
          </a:p>
          <a:p>
            <a:pPr marL="457200" lvl="1" indent="0">
              <a:buNone/>
            </a:pPr>
            <a:endParaRPr lang="en-US" sz="1800" dirty="0">
              <a:solidFill>
                <a:srgbClr val="000000"/>
              </a:solidFill>
            </a:endParaRPr>
          </a:p>
        </p:txBody>
      </p:sp>
      <p:pic>
        <p:nvPicPr>
          <p:cNvPr id="4" name="Graphic 3" descr="No sign with solid fill">
            <a:extLst>
              <a:ext uri="{FF2B5EF4-FFF2-40B4-BE49-F238E27FC236}">
                <a16:creationId xmlns:a16="http://schemas.microsoft.com/office/drawing/2014/main" id="{C7B9FA64-12AD-6A4F-43F1-75B33700C54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30645" y="636009"/>
            <a:ext cx="6427209" cy="6427209"/>
          </a:xfrm>
          <a:prstGeom prst="rect">
            <a:avLst/>
          </a:prstGeom>
        </p:spPr>
      </p:pic>
      <p:sp>
        <p:nvSpPr>
          <p:cNvPr id="5" name="Rounded Rectangle 4">
            <a:extLst>
              <a:ext uri="{FF2B5EF4-FFF2-40B4-BE49-F238E27FC236}">
                <a16:creationId xmlns:a16="http://schemas.microsoft.com/office/drawing/2014/main" id="{78A3E06E-30CB-2717-C247-74EE8981E8BE}"/>
              </a:ext>
            </a:extLst>
          </p:cNvPr>
          <p:cNvSpPr/>
          <p:nvPr/>
        </p:nvSpPr>
        <p:spPr>
          <a:xfrm>
            <a:off x="1304861" y="1500265"/>
            <a:ext cx="9824583" cy="477641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lgn="ctr"/>
            <a:r>
              <a:rPr lang="en-US" sz="4400" dirty="0">
                <a:solidFill>
                  <a:schemeClr val="bg1"/>
                </a:solidFill>
              </a:rPr>
              <a:t>What if God wants to use you to reach someone in that same life transition, but who’s doing it </a:t>
            </a:r>
            <a:r>
              <a:rPr lang="en-US" sz="4400" b="1" dirty="0">
                <a:solidFill>
                  <a:schemeClr val="bg1"/>
                </a:solidFill>
              </a:rPr>
              <a:t>without</a:t>
            </a:r>
            <a:r>
              <a:rPr lang="en-US" sz="4400" dirty="0">
                <a:solidFill>
                  <a:schemeClr val="bg1"/>
                </a:solidFill>
              </a:rPr>
              <a:t> the peace of God, power of the Holy Spirit, and gift of Christian community? </a:t>
            </a:r>
          </a:p>
          <a:p>
            <a:pPr algn="ctr"/>
            <a:endParaRPr lang="en-US" dirty="0">
              <a:solidFill>
                <a:schemeClr val="bg1"/>
              </a:solidFill>
            </a:endParaRPr>
          </a:p>
        </p:txBody>
      </p:sp>
    </p:spTree>
    <p:extLst>
      <p:ext uri="{BB962C8B-B14F-4D97-AF65-F5344CB8AC3E}">
        <p14:creationId xmlns:p14="http://schemas.microsoft.com/office/powerpoint/2010/main" val="290615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468815" y="503852"/>
            <a:ext cx="9150675" cy="1427585"/>
          </a:xfrm>
        </p:spPr>
        <p:txBody>
          <a:bodyPr/>
          <a:lstStyle/>
          <a:p>
            <a:r>
              <a:rPr lang="en-US" dirty="0"/>
              <a:t>Key #1: Drop the Excuses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256427" y="1369268"/>
            <a:ext cx="10230509" cy="4119463"/>
          </a:xfrm>
        </p:spPr>
        <p:txBody>
          <a:bodyPr>
            <a:normAutofit/>
          </a:bodyPr>
          <a:lstStyle/>
          <a:p>
            <a:pPr marL="457200" lvl="1" indent="0">
              <a:buNone/>
            </a:pPr>
            <a:endParaRPr lang="en-US" sz="1800" dirty="0">
              <a:solidFill>
                <a:srgbClr val="000000"/>
              </a:solidFill>
            </a:endParaRPr>
          </a:p>
          <a:p>
            <a:pPr marL="457200" lvl="1" indent="0">
              <a:buNone/>
            </a:pPr>
            <a:endParaRPr lang="en-US" sz="3200" b="0" i="0" u="none" strike="noStrike" dirty="0">
              <a:solidFill>
                <a:srgbClr val="000000"/>
              </a:solidFill>
              <a:effectLst/>
            </a:endParaRPr>
          </a:p>
          <a:p>
            <a:pPr marL="457200" lvl="1" indent="0">
              <a:buNone/>
            </a:pPr>
            <a:endParaRPr lang="en-US" sz="3200" b="0" i="0" u="none" strike="noStrike" dirty="0">
              <a:solidFill>
                <a:srgbClr val="000000"/>
              </a:solidFill>
              <a:effectLst/>
            </a:endParaRPr>
          </a:p>
        </p:txBody>
      </p:sp>
      <p:sp>
        <p:nvSpPr>
          <p:cNvPr id="8" name="Rounded Rectangle 7">
            <a:extLst>
              <a:ext uri="{FF2B5EF4-FFF2-40B4-BE49-F238E27FC236}">
                <a16:creationId xmlns:a16="http://schemas.microsoft.com/office/drawing/2014/main" id="{7CDACCD1-A866-B29A-F572-A627BF44450B}"/>
              </a:ext>
            </a:extLst>
          </p:cNvPr>
          <p:cNvSpPr/>
          <p:nvPr/>
        </p:nvSpPr>
        <p:spPr>
          <a:xfrm>
            <a:off x="1904353" y="1931437"/>
            <a:ext cx="8383294" cy="366928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”God, lead me to people you are trying to reach. I want to be used by you.”</a:t>
            </a:r>
          </a:p>
          <a:p>
            <a:pPr algn="ctr"/>
            <a:endParaRPr lang="en-US" dirty="0"/>
          </a:p>
        </p:txBody>
      </p:sp>
    </p:spTree>
    <p:extLst>
      <p:ext uri="{BB962C8B-B14F-4D97-AF65-F5344CB8AC3E}">
        <p14:creationId xmlns:p14="http://schemas.microsoft.com/office/powerpoint/2010/main" val="2613912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81119" y="225082"/>
            <a:ext cx="9150675" cy="1427585"/>
          </a:xfrm>
        </p:spPr>
        <p:txBody>
          <a:bodyPr/>
          <a:lstStyle/>
          <a:p>
            <a:r>
              <a:rPr lang="en-US" dirty="0"/>
              <a:t>Key #2: Rethink Your Opportunities</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19" y="1601225"/>
            <a:ext cx="8552264" cy="4352729"/>
          </a:xfrm>
        </p:spPr>
        <p:txBody>
          <a:bodyPr>
            <a:noAutofit/>
          </a:bodyPr>
          <a:lstStyle/>
          <a:p>
            <a:r>
              <a:rPr lang="en-US" sz="3200" dirty="0">
                <a:solidFill>
                  <a:srgbClr val="000000"/>
                </a:solidFill>
                <a:cs typeface="Boucherie Block" panose="020F0502020204030204" pitchFamily="34" charset="0"/>
              </a:rPr>
              <a:t>There are more opportunities in your life then you’re aware of!</a:t>
            </a:r>
          </a:p>
          <a:p>
            <a:endParaRPr lang="en-US" sz="3200" dirty="0">
              <a:solidFill>
                <a:srgbClr val="000000"/>
              </a:solidFill>
              <a:cs typeface="Boucherie Block" panose="020F0502020204030204" pitchFamily="34" charset="0"/>
            </a:endParaRPr>
          </a:p>
          <a:p>
            <a:endParaRPr lang="en-US" sz="3200" dirty="0">
              <a:solidFill>
                <a:srgbClr val="000000"/>
              </a:solidFill>
              <a:cs typeface="Boucherie Block" panose="020F0502020204030204" pitchFamily="34" charset="0"/>
            </a:endParaRPr>
          </a:p>
          <a:p>
            <a:pPr marL="0" indent="0">
              <a:buNone/>
            </a:pPr>
            <a:endParaRPr lang="en-US" sz="3200" dirty="0">
              <a:solidFill>
                <a:srgbClr val="000000"/>
              </a:solidFill>
              <a:cs typeface="Boucherie Block" panose="020F0502020204030204" pitchFamily="34" charset="0"/>
            </a:endParaRPr>
          </a:p>
        </p:txBody>
      </p:sp>
      <p:sp>
        <p:nvSpPr>
          <p:cNvPr id="7" name="Rounded Rectangle 6">
            <a:extLst>
              <a:ext uri="{FF2B5EF4-FFF2-40B4-BE49-F238E27FC236}">
                <a16:creationId xmlns:a16="http://schemas.microsoft.com/office/drawing/2014/main" id="{BFDD27C4-C439-3165-3FB1-0CCB51E97228}"/>
              </a:ext>
            </a:extLst>
          </p:cNvPr>
          <p:cNvSpPr/>
          <p:nvPr/>
        </p:nvSpPr>
        <p:spPr>
          <a:xfrm>
            <a:off x="1800360" y="2660073"/>
            <a:ext cx="9150674" cy="36835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One night the Lord spoke to Paul in a vision: “Do not be afraid; keep on speaking, do not be silent. For I am with you, and no one is going to attack and harm you, </a:t>
            </a:r>
            <a:r>
              <a:rPr lang="en-US" sz="3600" u="sng" dirty="0">
                <a:solidFill>
                  <a:schemeClr val="bg1"/>
                </a:solidFill>
              </a:rPr>
              <a:t>because I have many people in this city</a:t>
            </a:r>
            <a:r>
              <a:rPr lang="en-US" sz="3600" dirty="0">
                <a:solidFill>
                  <a:schemeClr val="bg1"/>
                </a:solidFill>
              </a:rPr>
              <a:t>.” </a:t>
            </a:r>
            <a:r>
              <a:rPr lang="en-US" sz="3600" b="1" dirty="0">
                <a:solidFill>
                  <a:schemeClr val="bg1"/>
                </a:solidFill>
              </a:rPr>
              <a:t>Acts 18:9-10 </a:t>
            </a:r>
          </a:p>
          <a:p>
            <a:pPr algn="ctr"/>
            <a:endParaRPr lang="en-US" dirty="0"/>
          </a:p>
        </p:txBody>
      </p:sp>
    </p:spTree>
    <p:extLst>
      <p:ext uri="{BB962C8B-B14F-4D97-AF65-F5344CB8AC3E}">
        <p14:creationId xmlns:p14="http://schemas.microsoft.com/office/powerpoint/2010/main" val="205479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81119" y="225082"/>
            <a:ext cx="9150675" cy="1427585"/>
          </a:xfrm>
        </p:spPr>
        <p:txBody>
          <a:bodyPr/>
          <a:lstStyle/>
          <a:p>
            <a:r>
              <a:rPr lang="en-US" dirty="0"/>
              <a:t>Key #2: Rethink Your Opportunities</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19" y="1698171"/>
            <a:ext cx="8552264" cy="4352729"/>
          </a:xfrm>
        </p:spPr>
        <p:txBody>
          <a:bodyPr>
            <a:noAutofit/>
          </a:bodyPr>
          <a:lstStyle/>
          <a:p>
            <a:r>
              <a:rPr lang="en-US" sz="3200" dirty="0">
                <a:solidFill>
                  <a:srgbClr val="000000"/>
                </a:solidFill>
                <a:cs typeface="Boucherie Block" panose="020F0502020204030204" pitchFamily="34" charset="0"/>
              </a:rPr>
              <a:t>There’s more opportunities in your life then you’re aware of!</a:t>
            </a:r>
          </a:p>
          <a:p>
            <a:r>
              <a:rPr lang="en-US" sz="3200" dirty="0">
                <a:solidFill>
                  <a:srgbClr val="000000"/>
                </a:solidFill>
                <a:cs typeface="Boucherie Block" panose="020F0502020204030204" pitchFamily="34" charset="0"/>
              </a:rPr>
              <a:t>Oikos Map</a:t>
            </a:r>
          </a:p>
        </p:txBody>
      </p:sp>
    </p:spTree>
    <p:extLst>
      <p:ext uri="{BB962C8B-B14F-4D97-AF65-F5344CB8AC3E}">
        <p14:creationId xmlns:p14="http://schemas.microsoft.com/office/powerpoint/2010/main" val="188929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3E0077D-0098-86BE-A273-B8AE78DE3E1F}"/>
              </a:ext>
            </a:extLst>
          </p:cNvPr>
          <p:cNvSpPr txBox="1"/>
          <p:nvPr/>
        </p:nvSpPr>
        <p:spPr>
          <a:xfrm>
            <a:off x="4707690" y="315855"/>
            <a:ext cx="2749471" cy="646331"/>
          </a:xfrm>
          <a:prstGeom prst="rect">
            <a:avLst/>
          </a:prstGeom>
          <a:noFill/>
        </p:spPr>
        <p:txBody>
          <a:bodyPr wrap="none" rtlCol="0">
            <a:spAutoFit/>
          </a:bodyPr>
          <a:lstStyle/>
          <a:p>
            <a:r>
              <a:rPr lang="en-US" sz="3600" b="1" dirty="0"/>
              <a:t>Oikos Map  </a:t>
            </a:r>
          </a:p>
        </p:txBody>
      </p:sp>
      <p:sp>
        <p:nvSpPr>
          <p:cNvPr id="3" name="TextBox 2">
            <a:extLst>
              <a:ext uri="{FF2B5EF4-FFF2-40B4-BE49-F238E27FC236}">
                <a16:creationId xmlns:a16="http://schemas.microsoft.com/office/drawing/2014/main" id="{BCE72382-8053-8132-1334-54086623A617}"/>
              </a:ext>
            </a:extLst>
          </p:cNvPr>
          <p:cNvSpPr txBox="1"/>
          <p:nvPr/>
        </p:nvSpPr>
        <p:spPr>
          <a:xfrm>
            <a:off x="1482291" y="1110669"/>
            <a:ext cx="5203669" cy="523220"/>
          </a:xfrm>
          <a:prstGeom prst="rect">
            <a:avLst/>
          </a:prstGeom>
          <a:noFill/>
        </p:spPr>
        <p:txBody>
          <a:bodyPr wrap="none" rtlCol="0">
            <a:spAutoFit/>
          </a:bodyPr>
          <a:lstStyle/>
          <a:p>
            <a:r>
              <a:rPr lang="en-US" sz="2800" dirty="0"/>
              <a:t>Oikos: “Expanded Household” </a:t>
            </a:r>
          </a:p>
        </p:txBody>
      </p:sp>
      <p:sp>
        <p:nvSpPr>
          <p:cNvPr id="15" name="TextBox 14">
            <a:extLst>
              <a:ext uri="{FF2B5EF4-FFF2-40B4-BE49-F238E27FC236}">
                <a16:creationId xmlns:a16="http://schemas.microsoft.com/office/drawing/2014/main" id="{6D51C2A9-1E06-A244-E6E6-DB7C55719668}"/>
              </a:ext>
            </a:extLst>
          </p:cNvPr>
          <p:cNvSpPr txBox="1"/>
          <p:nvPr/>
        </p:nvSpPr>
        <p:spPr>
          <a:xfrm>
            <a:off x="1482290" y="1924351"/>
            <a:ext cx="8825491" cy="1754326"/>
          </a:xfrm>
          <a:prstGeom prst="rect">
            <a:avLst/>
          </a:prstGeom>
          <a:noFill/>
        </p:spPr>
        <p:txBody>
          <a:bodyPr wrap="square">
            <a:spAutoFit/>
          </a:bodyPr>
          <a:lstStyle/>
          <a:p>
            <a:r>
              <a:rPr lang="en-US" sz="3600" b="0" i="0" dirty="0">
                <a:solidFill>
                  <a:srgbClr val="C00000"/>
                </a:solidFill>
                <a:effectLst/>
                <a:latin typeface="Google Sans"/>
              </a:rPr>
              <a:t>“Go home to </a:t>
            </a:r>
            <a:r>
              <a:rPr lang="en-US" sz="3600" b="0" i="0" u="sng" dirty="0">
                <a:solidFill>
                  <a:srgbClr val="C00000"/>
                </a:solidFill>
                <a:effectLst/>
                <a:latin typeface="Google Sans"/>
              </a:rPr>
              <a:t>your own people</a:t>
            </a:r>
            <a:r>
              <a:rPr lang="en-US" sz="3600" b="0" i="0" dirty="0">
                <a:solidFill>
                  <a:srgbClr val="C00000"/>
                </a:solidFill>
                <a:effectLst/>
                <a:latin typeface="Google Sans"/>
              </a:rPr>
              <a:t> and tell them how much the Lord has done for you, and how he has had mercy on you.” Mark 5:19</a:t>
            </a:r>
            <a:endParaRPr lang="en-US" sz="3600" dirty="0">
              <a:solidFill>
                <a:srgbClr val="C00000"/>
              </a:solidFill>
            </a:endParaRPr>
          </a:p>
        </p:txBody>
      </p:sp>
    </p:spTree>
    <p:extLst>
      <p:ext uri="{BB962C8B-B14F-4D97-AF65-F5344CB8AC3E}">
        <p14:creationId xmlns:p14="http://schemas.microsoft.com/office/powerpoint/2010/main" val="338425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278669" y="313150"/>
            <a:ext cx="8808607" cy="758665"/>
          </a:xfrm>
        </p:spPr>
        <p:txBody>
          <a:bodyPr>
            <a:normAutofit/>
          </a:bodyPr>
          <a:lstStyle/>
          <a:p>
            <a:r>
              <a:rPr lang="en-US" dirty="0"/>
              <a:t>Barrier to Creativity #1: Lack of Burden </a:t>
            </a:r>
          </a:p>
        </p:txBody>
      </p:sp>
      <p:sp>
        <p:nvSpPr>
          <p:cNvPr id="6" name="TextBox 5">
            <a:extLst>
              <a:ext uri="{FF2B5EF4-FFF2-40B4-BE49-F238E27FC236}">
                <a16:creationId xmlns:a16="http://schemas.microsoft.com/office/drawing/2014/main" id="{CFDF87ED-C6C0-F968-A8E5-CAD1AB5A8759}"/>
              </a:ext>
            </a:extLst>
          </p:cNvPr>
          <p:cNvSpPr txBox="1"/>
          <p:nvPr/>
        </p:nvSpPr>
        <p:spPr>
          <a:xfrm>
            <a:off x="1569277" y="1253200"/>
            <a:ext cx="9419422" cy="2062103"/>
          </a:xfrm>
          <a:prstGeom prst="rect">
            <a:avLst/>
          </a:prstGeom>
          <a:noFill/>
        </p:spPr>
        <p:txBody>
          <a:bodyPr wrap="square" rtlCol="0">
            <a:spAutoFit/>
          </a:bodyPr>
          <a:lstStyle/>
          <a:p>
            <a:r>
              <a:rPr lang="en-US" sz="3200" dirty="0"/>
              <a:t>Burden = A heavy weight that we carry with us. </a:t>
            </a:r>
          </a:p>
          <a:p>
            <a:endParaRPr lang="en-US" sz="3200" dirty="0"/>
          </a:p>
          <a:p>
            <a:r>
              <a:rPr lang="en-US" sz="3200" dirty="0"/>
              <a:t>A deep care and concern for people who do not know Christ.  </a:t>
            </a:r>
          </a:p>
        </p:txBody>
      </p:sp>
    </p:spTree>
    <p:extLst>
      <p:ext uri="{BB962C8B-B14F-4D97-AF65-F5344CB8AC3E}">
        <p14:creationId xmlns:p14="http://schemas.microsoft.com/office/powerpoint/2010/main" val="375211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ack and white logo&#10;&#10;Description automatically generated">
            <a:extLst>
              <a:ext uri="{FF2B5EF4-FFF2-40B4-BE49-F238E27FC236}">
                <a16:creationId xmlns:a16="http://schemas.microsoft.com/office/drawing/2014/main" id="{1B2CE372-3769-BAFD-4D2B-5A6060D6D850}"/>
              </a:ext>
            </a:extLst>
          </p:cNvPr>
          <p:cNvPicPr>
            <a:picLocks noChangeAspect="1"/>
          </p:cNvPicPr>
          <p:nvPr/>
        </p:nvPicPr>
        <p:blipFill>
          <a:blip r:embed="rId3"/>
          <a:stretch>
            <a:fillRect/>
          </a:stretch>
        </p:blipFill>
        <p:spPr>
          <a:xfrm>
            <a:off x="0" y="0"/>
            <a:ext cx="12192000" cy="6858000"/>
          </a:xfrm>
          <a:prstGeom prst="rect">
            <a:avLst/>
          </a:prstGeom>
          <a:effectLst>
            <a:softEdge rad="786561"/>
          </a:effectLst>
        </p:spPr>
      </p:pic>
      <p:sp>
        <p:nvSpPr>
          <p:cNvPr id="3" name="TextBox 2">
            <a:extLst>
              <a:ext uri="{FF2B5EF4-FFF2-40B4-BE49-F238E27FC236}">
                <a16:creationId xmlns:a16="http://schemas.microsoft.com/office/drawing/2014/main" id="{07F7A948-3024-9C52-8C79-A14886A8B6DB}"/>
              </a:ext>
            </a:extLst>
          </p:cNvPr>
          <p:cNvSpPr txBox="1"/>
          <p:nvPr/>
        </p:nvSpPr>
        <p:spPr>
          <a:xfrm>
            <a:off x="881125" y="2285626"/>
            <a:ext cx="4579145" cy="3108543"/>
          </a:xfrm>
          <a:prstGeom prst="rect">
            <a:avLst/>
          </a:prstGeom>
          <a:noFill/>
        </p:spPr>
        <p:txBody>
          <a:bodyPr wrap="square">
            <a:spAutoFit/>
          </a:bodyPr>
          <a:lstStyle/>
          <a:p>
            <a:pPr marL="285750" indent="-285750">
              <a:buFontTx/>
              <a:buChar char="-"/>
            </a:pPr>
            <a:r>
              <a:rPr lang="en-US" sz="2800" dirty="0">
                <a:solidFill>
                  <a:schemeClr val="accent6"/>
                </a:solidFill>
              </a:rPr>
              <a:t>Family</a:t>
            </a:r>
          </a:p>
          <a:p>
            <a:pPr marL="285750" indent="-285750">
              <a:buFontTx/>
              <a:buChar char="-"/>
            </a:pPr>
            <a:r>
              <a:rPr lang="en-US" sz="2800" dirty="0">
                <a:solidFill>
                  <a:schemeClr val="accent6"/>
                </a:solidFill>
              </a:rPr>
              <a:t>Neighbors </a:t>
            </a:r>
          </a:p>
          <a:p>
            <a:pPr marL="285750" indent="-285750">
              <a:buFontTx/>
              <a:buChar char="-"/>
            </a:pPr>
            <a:r>
              <a:rPr lang="en-US" sz="2800" dirty="0">
                <a:solidFill>
                  <a:schemeClr val="accent6"/>
                </a:solidFill>
              </a:rPr>
              <a:t>Friends </a:t>
            </a:r>
          </a:p>
          <a:p>
            <a:pPr marL="285750" indent="-285750">
              <a:buFontTx/>
              <a:buChar char="-"/>
            </a:pPr>
            <a:r>
              <a:rPr lang="en-US" sz="2800" dirty="0">
                <a:solidFill>
                  <a:schemeClr val="accent6"/>
                </a:solidFill>
              </a:rPr>
              <a:t>Colleagues</a:t>
            </a:r>
          </a:p>
          <a:p>
            <a:pPr marL="285750" indent="-285750">
              <a:buFontTx/>
              <a:buChar char="-"/>
            </a:pPr>
            <a:r>
              <a:rPr lang="en-US" sz="2800" dirty="0">
                <a:solidFill>
                  <a:schemeClr val="accent6"/>
                </a:solidFill>
              </a:rPr>
              <a:t>Service Industry</a:t>
            </a:r>
          </a:p>
          <a:p>
            <a:pPr marL="285750" indent="-285750">
              <a:buFontTx/>
              <a:buChar char="-"/>
            </a:pPr>
            <a:r>
              <a:rPr lang="en-US" sz="2800" dirty="0">
                <a:solidFill>
                  <a:schemeClr val="accent6"/>
                </a:solidFill>
              </a:rPr>
              <a:t>Leisure Activities </a:t>
            </a:r>
          </a:p>
          <a:p>
            <a:pPr marL="285750" indent="-285750">
              <a:buFontTx/>
              <a:buChar char="-"/>
            </a:pPr>
            <a:r>
              <a:rPr lang="en-US" sz="2800" dirty="0">
                <a:solidFill>
                  <a:schemeClr val="accent6"/>
                </a:solidFill>
              </a:rPr>
              <a:t>People in need </a:t>
            </a:r>
          </a:p>
        </p:txBody>
      </p:sp>
      <p:sp>
        <p:nvSpPr>
          <p:cNvPr id="6" name="TextBox 5">
            <a:extLst>
              <a:ext uri="{FF2B5EF4-FFF2-40B4-BE49-F238E27FC236}">
                <a16:creationId xmlns:a16="http://schemas.microsoft.com/office/drawing/2014/main" id="{BAC35D33-C3CC-D8BA-FFF3-91791C4CF0A1}"/>
              </a:ext>
            </a:extLst>
          </p:cNvPr>
          <p:cNvSpPr txBox="1"/>
          <p:nvPr/>
        </p:nvSpPr>
        <p:spPr>
          <a:xfrm>
            <a:off x="4721264" y="293553"/>
            <a:ext cx="2749471" cy="646331"/>
          </a:xfrm>
          <a:prstGeom prst="rect">
            <a:avLst/>
          </a:prstGeom>
          <a:noFill/>
        </p:spPr>
        <p:txBody>
          <a:bodyPr wrap="none" rtlCol="0">
            <a:spAutoFit/>
          </a:bodyPr>
          <a:lstStyle/>
          <a:p>
            <a:r>
              <a:rPr lang="en-US" sz="3600" b="1" dirty="0"/>
              <a:t>Oikos Map  </a:t>
            </a:r>
          </a:p>
        </p:txBody>
      </p:sp>
      <p:sp>
        <p:nvSpPr>
          <p:cNvPr id="8" name="TextBox 7">
            <a:extLst>
              <a:ext uri="{FF2B5EF4-FFF2-40B4-BE49-F238E27FC236}">
                <a16:creationId xmlns:a16="http://schemas.microsoft.com/office/drawing/2014/main" id="{8070E536-CF36-059B-4AC8-6C69353AE8F5}"/>
              </a:ext>
            </a:extLst>
          </p:cNvPr>
          <p:cNvSpPr txBox="1"/>
          <p:nvPr/>
        </p:nvSpPr>
        <p:spPr>
          <a:xfrm>
            <a:off x="787033" y="1012590"/>
            <a:ext cx="4767327" cy="1200329"/>
          </a:xfrm>
          <a:prstGeom prst="rect">
            <a:avLst/>
          </a:prstGeom>
          <a:noFill/>
        </p:spPr>
        <p:txBody>
          <a:bodyPr wrap="square">
            <a:spAutoFit/>
          </a:bodyPr>
          <a:lstStyle/>
          <a:p>
            <a:r>
              <a:rPr lang="en-US" sz="3600" b="1" dirty="0">
                <a:solidFill>
                  <a:schemeClr val="accent6"/>
                </a:solidFill>
              </a:rPr>
              <a:t>Identify</a:t>
            </a:r>
            <a:r>
              <a:rPr lang="en-US" sz="3600" dirty="0">
                <a:solidFill>
                  <a:schemeClr val="accent6"/>
                </a:solidFill>
              </a:rPr>
              <a:t> your spheres of influence: </a:t>
            </a:r>
          </a:p>
        </p:txBody>
      </p:sp>
    </p:spTree>
    <p:extLst>
      <p:ext uri="{BB962C8B-B14F-4D97-AF65-F5344CB8AC3E}">
        <p14:creationId xmlns:p14="http://schemas.microsoft.com/office/powerpoint/2010/main" val="272991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3" name="Picture 2" descr="A diagram of a group of people&#10;&#10;Description automatically generated">
            <a:extLst>
              <a:ext uri="{FF2B5EF4-FFF2-40B4-BE49-F238E27FC236}">
                <a16:creationId xmlns:a16="http://schemas.microsoft.com/office/drawing/2014/main" id="{A9470DE9-8164-E9BC-6B7F-A81AD88F7336}"/>
              </a:ext>
            </a:extLst>
          </p:cNvPr>
          <p:cNvPicPr>
            <a:picLocks noChangeAspect="1"/>
          </p:cNvPicPr>
          <p:nvPr/>
        </p:nvPicPr>
        <p:blipFill>
          <a:blip r:embed="rId3"/>
          <a:stretch>
            <a:fillRect/>
          </a:stretch>
        </p:blipFill>
        <p:spPr>
          <a:xfrm>
            <a:off x="0" y="150541"/>
            <a:ext cx="12192000" cy="6858000"/>
          </a:xfrm>
          <a:prstGeom prst="rect">
            <a:avLst/>
          </a:prstGeom>
          <a:effectLst>
            <a:softEdge rad="578404"/>
          </a:effectLst>
        </p:spPr>
      </p:pic>
      <p:sp>
        <p:nvSpPr>
          <p:cNvPr id="5" name="TextBox 4">
            <a:extLst>
              <a:ext uri="{FF2B5EF4-FFF2-40B4-BE49-F238E27FC236}">
                <a16:creationId xmlns:a16="http://schemas.microsoft.com/office/drawing/2014/main" id="{F455F8D3-537D-F97B-D1B1-E40E80D99DFB}"/>
              </a:ext>
            </a:extLst>
          </p:cNvPr>
          <p:cNvSpPr txBox="1"/>
          <p:nvPr/>
        </p:nvSpPr>
        <p:spPr>
          <a:xfrm>
            <a:off x="8958133" y="4009965"/>
            <a:ext cx="2948117" cy="2308324"/>
          </a:xfrm>
          <a:prstGeom prst="rect">
            <a:avLst/>
          </a:prstGeom>
          <a:noFill/>
        </p:spPr>
        <p:txBody>
          <a:bodyPr wrap="square">
            <a:spAutoFit/>
          </a:bodyPr>
          <a:lstStyle/>
          <a:p>
            <a:r>
              <a:rPr lang="en-US" sz="3600" b="1" dirty="0">
                <a:solidFill>
                  <a:schemeClr val="accent6"/>
                </a:solidFill>
              </a:rPr>
              <a:t>Choose </a:t>
            </a:r>
            <a:r>
              <a:rPr lang="en-US" sz="3600" dirty="0">
                <a:solidFill>
                  <a:schemeClr val="accent6"/>
                </a:solidFill>
              </a:rPr>
              <a:t>five people to commit to pray daily for </a:t>
            </a:r>
          </a:p>
        </p:txBody>
      </p:sp>
    </p:spTree>
    <p:extLst>
      <p:ext uri="{BB962C8B-B14F-4D97-AF65-F5344CB8AC3E}">
        <p14:creationId xmlns:p14="http://schemas.microsoft.com/office/powerpoint/2010/main" val="81549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iagram of a group of people&#10;&#10;Description automatically generated">
            <a:extLst>
              <a:ext uri="{FF2B5EF4-FFF2-40B4-BE49-F238E27FC236}">
                <a16:creationId xmlns:a16="http://schemas.microsoft.com/office/drawing/2014/main" id="{9E07971C-42BA-1039-56E7-66267F75781F}"/>
              </a:ext>
            </a:extLst>
          </p:cNvPr>
          <p:cNvPicPr>
            <a:picLocks noChangeAspect="1"/>
          </p:cNvPicPr>
          <p:nvPr/>
        </p:nvPicPr>
        <p:blipFill>
          <a:blip r:embed="rId3"/>
          <a:stretch>
            <a:fillRect/>
          </a:stretch>
        </p:blipFill>
        <p:spPr>
          <a:xfrm>
            <a:off x="0" y="-468351"/>
            <a:ext cx="12192000" cy="6858000"/>
          </a:xfrm>
          <a:prstGeom prst="rect">
            <a:avLst/>
          </a:prstGeom>
          <a:effectLst>
            <a:softEdge rad="708340"/>
          </a:effectLst>
        </p:spPr>
      </p:pic>
      <p:sp>
        <p:nvSpPr>
          <p:cNvPr id="7" name="TextBox 6">
            <a:extLst>
              <a:ext uri="{FF2B5EF4-FFF2-40B4-BE49-F238E27FC236}">
                <a16:creationId xmlns:a16="http://schemas.microsoft.com/office/drawing/2014/main" id="{83337841-A4F7-26DB-36F7-F95B9403896C}"/>
              </a:ext>
            </a:extLst>
          </p:cNvPr>
          <p:cNvSpPr txBox="1"/>
          <p:nvPr/>
        </p:nvSpPr>
        <p:spPr>
          <a:xfrm>
            <a:off x="1103970" y="6066483"/>
            <a:ext cx="9984059" cy="646331"/>
          </a:xfrm>
          <a:prstGeom prst="rect">
            <a:avLst/>
          </a:prstGeom>
          <a:noFill/>
        </p:spPr>
        <p:txBody>
          <a:bodyPr wrap="square">
            <a:spAutoFit/>
          </a:bodyPr>
          <a:lstStyle/>
          <a:p>
            <a:r>
              <a:rPr lang="en-US" sz="3600" b="1" i="0" dirty="0">
                <a:solidFill>
                  <a:schemeClr val="accent6"/>
                </a:solidFill>
                <a:effectLst/>
              </a:rPr>
              <a:t>Understand</a:t>
            </a:r>
            <a:r>
              <a:rPr lang="en-US" sz="3600" b="0" i="0" dirty="0">
                <a:solidFill>
                  <a:schemeClr val="accent6"/>
                </a:solidFill>
                <a:effectLst/>
              </a:rPr>
              <a:t> the potential multiplication impact </a:t>
            </a:r>
            <a:endParaRPr lang="en-US" sz="3600" dirty="0">
              <a:solidFill>
                <a:schemeClr val="accent6"/>
              </a:solidFill>
            </a:endParaRPr>
          </a:p>
        </p:txBody>
      </p:sp>
    </p:spTree>
    <p:extLst>
      <p:ext uri="{BB962C8B-B14F-4D97-AF65-F5344CB8AC3E}">
        <p14:creationId xmlns:p14="http://schemas.microsoft.com/office/powerpoint/2010/main" val="4156740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9EE96-8ADB-952C-1A35-F1C194CB6335}"/>
              </a:ext>
            </a:extLst>
          </p:cNvPr>
          <p:cNvSpPr>
            <a:spLocks noGrp="1"/>
          </p:cNvSpPr>
          <p:nvPr>
            <p:ph type="title"/>
          </p:nvPr>
        </p:nvSpPr>
        <p:spPr>
          <a:xfrm>
            <a:off x="1247434" y="-316501"/>
            <a:ext cx="9150675" cy="1427585"/>
          </a:xfrm>
        </p:spPr>
        <p:txBody>
          <a:bodyPr/>
          <a:lstStyle/>
          <a:p>
            <a:r>
              <a:rPr lang="en-US" dirty="0"/>
              <a:t>Key #2: Rethink Your Opportunities</a:t>
            </a:r>
            <a:endParaRPr lang="en-ZA" dirty="0"/>
          </a:p>
        </p:txBody>
      </p:sp>
      <p:sp>
        <p:nvSpPr>
          <p:cNvPr id="5" name="TextBox 4">
            <a:extLst>
              <a:ext uri="{FF2B5EF4-FFF2-40B4-BE49-F238E27FC236}">
                <a16:creationId xmlns:a16="http://schemas.microsoft.com/office/drawing/2014/main" id="{B239AD92-2FDE-F141-F3D7-73CE61FCEF09}"/>
              </a:ext>
            </a:extLst>
          </p:cNvPr>
          <p:cNvSpPr txBox="1"/>
          <p:nvPr/>
        </p:nvSpPr>
        <p:spPr>
          <a:xfrm>
            <a:off x="1379835" y="1421046"/>
            <a:ext cx="4585635" cy="2031325"/>
          </a:xfrm>
          <a:prstGeom prst="rect">
            <a:avLst/>
          </a:prstGeom>
          <a:noFill/>
        </p:spPr>
        <p:txBody>
          <a:bodyPr wrap="square" rtlCol="0">
            <a:spAutoFit/>
          </a:bodyPr>
          <a:lstStyle/>
          <a:p>
            <a:pPr marL="285750" indent="-285750">
              <a:buFontTx/>
              <a:buChar char="-"/>
            </a:pPr>
            <a:r>
              <a:rPr lang="en-US" sz="2400" dirty="0"/>
              <a:t>Expanding the “who”</a:t>
            </a:r>
          </a:p>
          <a:p>
            <a:endParaRPr lang="en-US" sz="2400" dirty="0"/>
          </a:p>
          <a:p>
            <a:endParaRPr lang="en-US" sz="2400" dirty="0">
              <a:effectLst/>
            </a:endParaRPr>
          </a:p>
          <a:p>
            <a:pPr marL="285750" indent="-285750">
              <a:buFontTx/>
              <a:buChar char="-"/>
            </a:pPr>
            <a:endParaRPr lang="en-US" dirty="0"/>
          </a:p>
          <a:p>
            <a:pPr marL="285750" indent="-285750">
              <a:buFontTx/>
              <a:buChar char="-"/>
            </a:pPr>
            <a:endParaRPr lang="en-US" dirty="0"/>
          </a:p>
          <a:p>
            <a:r>
              <a:rPr lang="en-US" dirty="0"/>
              <a:t> </a:t>
            </a:r>
          </a:p>
        </p:txBody>
      </p:sp>
      <p:sp>
        <p:nvSpPr>
          <p:cNvPr id="7" name="TextBox 6">
            <a:extLst>
              <a:ext uri="{FF2B5EF4-FFF2-40B4-BE49-F238E27FC236}">
                <a16:creationId xmlns:a16="http://schemas.microsoft.com/office/drawing/2014/main" id="{1DD8B0CD-8B5D-BB88-7D0E-33C309CAA5F6}"/>
              </a:ext>
            </a:extLst>
          </p:cNvPr>
          <p:cNvSpPr txBox="1"/>
          <p:nvPr/>
        </p:nvSpPr>
        <p:spPr>
          <a:xfrm>
            <a:off x="5239614" y="1318241"/>
            <a:ext cx="6232466" cy="830997"/>
          </a:xfrm>
          <a:prstGeom prst="rect">
            <a:avLst/>
          </a:prstGeom>
          <a:noFill/>
        </p:spPr>
        <p:txBody>
          <a:bodyPr wrap="square">
            <a:spAutoFit/>
          </a:bodyPr>
          <a:lstStyle/>
          <a:p>
            <a:r>
              <a:rPr lang="en-US" sz="2400" dirty="0">
                <a:solidFill>
                  <a:srgbClr val="C00000"/>
                </a:solidFill>
                <a:effectLst/>
                <a:highlight>
                  <a:srgbClr val="FFFFFF"/>
                </a:highlight>
              </a:rPr>
              <a:t>And He said to them, “Follow Me, and I will make you fishers of men.” Matthew 4:19 </a:t>
            </a:r>
            <a:endParaRPr lang="en-US" sz="2400" dirty="0">
              <a:solidFill>
                <a:srgbClr val="C00000"/>
              </a:solidFill>
            </a:endParaRPr>
          </a:p>
        </p:txBody>
      </p:sp>
    </p:spTree>
    <p:extLst>
      <p:ext uri="{BB962C8B-B14F-4D97-AF65-F5344CB8AC3E}">
        <p14:creationId xmlns:p14="http://schemas.microsoft.com/office/powerpoint/2010/main" val="414429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9EE96-8ADB-952C-1A35-F1C194CB6335}"/>
              </a:ext>
            </a:extLst>
          </p:cNvPr>
          <p:cNvSpPr>
            <a:spLocks noGrp="1"/>
          </p:cNvSpPr>
          <p:nvPr>
            <p:ph type="title"/>
          </p:nvPr>
        </p:nvSpPr>
        <p:spPr>
          <a:xfrm>
            <a:off x="1247434" y="-316501"/>
            <a:ext cx="9150675" cy="1427585"/>
          </a:xfrm>
        </p:spPr>
        <p:txBody>
          <a:bodyPr/>
          <a:lstStyle/>
          <a:p>
            <a:r>
              <a:rPr lang="en-US" dirty="0"/>
              <a:t>Key #2: Rethink Your Opportunities</a:t>
            </a:r>
            <a:endParaRPr lang="en-ZA" dirty="0"/>
          </a:p>
        </p:txBody>
      </p:sp>
      <p:sp>
        <p:nvSpPr>
          <p:cNvPr id="5" name="TextBox 4">
            <a:extLst>
              <a:ext uri="{FF2B5EF4-FFF2-40B4-BE49-F238E27FC236}">
                <a16:creationId xmlns:a16="http://schemas.microsoft.com/office/drawing/2014/main" id="{B239AD92-2FDE-F141-F3D7-73CE61FCEF09}"/>
              </a:ext>
            </a:extLst>
          </p:cNvPr>
          <p:cNvSpPr txBox="1"/>
          <p:nvPr/>
        </p:nvSpPr>
        <p:spPr>
          <a:xfrm>
            <a:off x="1379835" y="1421046"/>
            <a:ext cx="4585635" cy="5724644"/>
          </a:xfrm>
          <a:prstGeom prst="rect">
            <a:avLst/>
          </a:prstGeom>
          <a:noFill/>
        </p:spPr>
        <p:txBody>
          <a:bodyPr wrap="square" rtlCol="0">
            <a:spAutoFit/>
          </a:bodyPr>
          <a:lstStyle/>
          <a:p>
            <a:pPr marL="285750" indent="-285750">
              <a:buFontTx/>
              <a:buChar char="-"/>
            </a:pPr>
            <a:r>
              <a:rPr lang="en-US" sz="2400" dirty="0"/>
              <a:t>Expanding the “who”</a:t>
            </a:r>
          </a:p>
          <a:p>
            <a:endParaRPr lang="en-US" sz="2400" dirty="0"/>
          </a:p>
          <a:p>
            <a:pPr marL="285750" indent="-285750">
              <a:buFontTx/>
              <a:buChar char="-"/>
            </a:pPr>
            <a:r>
              <a:rPr lang="en-US" sz="2400" dirty="0">
                <a:effectLst/>
              </a:rPr>
              <a:t>Sharing our faith with ALL people or ALL age groups, demographics, life stages, and receptivity. </a:t>
            </a:r>
          </a:p>
          <a:p>
            <a:endParaRPr lang="en-US" sz="2400" dirty="0">
              <a:effectLst/>
            </a:endParaRPr>
          </a:p>
          <a:p>
            <a:pPr marL="285750" indent="-285750">
              <a:buFontTx/>
              <a:buChar char="-"/>
            </a:pPr>
            <a:r>
              <a:rPr lang="en-US" sz="2400" dirty="0">
                <a:effectLst/>
              </a:rPr>
              <a:t>Some people might come to Christ immediately (the jailer) some might take years (James) but how would we know, unless we shared our faith? </a:t>
            </a:r>
          </a:p>
          <a:p>
            <a:pPr marL="285750" indent="-285750">
              <a:buFontTx/>
              <a:buChar char="-"/>
            </a:pPr>
            <a:endParaRPr lang="en-US" dirty="0"/>
          </a:p>
          <a:p>
            <a:pPr marL="285750" indent="-285750">
              <a:buFontTx/>
              <a:buChar char="-"/>
            </a:pPr>
            <a:endParaRPr lang="en-US" dirty="0"/>
          </a:p>
          <a:p>
            <a:r>
              <a:rPr lang="en-US" dirty="0"/>
              <a:t> </a:t>
            </a:r>
          </a:p>
        </p:txBody>
      </p:sp>
      <p:sp>
        <p:nvSpPr>
          <p:cNvPr id="7" name="TextBox 6">
            <a:extLst>
              <a:ext uri="{FF2B5EF4-FFF2-40B4-BE49-F238E27FC236}">
                <a16:creationId xmlns:a16="http://schemas.microsoft.com/office/drawing/2014/main" id="{1DD8B0CD-8B5D-BB88-7D0E-33C309CAA5F6}"/>
              </a:ext>
            </a:extLst>
          </p:cNvPr>
          <p:cNvSpPr txBox="1"/>
          <p:nvPr/>
        </p:nvSpPr>
        <p:spPr>
          <a:xfrm>
            <a:off x="6377842" y="1318241"/>
            <a:ext cx="5094238" cy="1200329"/>
          </a:xfrm>
          <a:prstGeom prst="rect">
            <a:avLst/>
          </a:prstGeom>
          <a:noFill/>
        </p:spPr>
        <p:txBody>
          <a:bodyPr wrap="square">
            <a:spAutoFit/>
          </a:bodyPr>
          <a:lstStyle/>
          <a:p>
            <a:r>
              <a:rPr lang="en-US" sz="2400" b="0" i="0" dirty="0">
                <a:solidFill>
                  <a:srgbClr val="C00000"/>
                </a:solidFill>
                <a:effectLst/>
                <a:highlight>
                  <a:srgbClr val="FFFFFF"/>
                </a:highlight>
              </a:rPr>
              <a:t>And He said to them, “Follow Me, and I will make you fishers of men.” Matthew 4:19 </a:t>
            </a:r>
            <a:endParaRPr lang="en-US" sz="2400" dirty="0">
              <a:solidFill>
                <a:srgbClr val="C00000"/>
              </a:solidFill>
            </a:endParaRPr>
          </a:p>
        </p:txBody>
      </p:sp>
    </p:spTree>
    <p:extLst>
      <p:ext uri="{BB962C8B-B14F-4D97-AF65-F5344CB8AC3E}">
        <p14:creationId xmlns:p14="http://schemas.microsoft.com/office/powerpoint/2010/main" val="351159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81119" y="240806"/>
            <a:ext cx="9150675" cy="1427585"/>
          </a:xfrm>
        </p:spPr>
        <p:txBody>
          <a:bodyPr/>
          <a:lstStyle/>
          <a:p>
            <a:r>
              <a:rPr lang="en-US" dirty="0"/>
              <a:t>Key #3: Try new things…then evaluate!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19" y="1518078"/>
            <a:ext cx="10092722" cy="4469363"/>
          </a:xfrm>
        </p:spPr>
        <p:txBody>
          <a:bodyPr>
            <a:normAutofit/>
          </a:bodyPr>
          <a:lstStyle/>
          <a:p>
            <a:r>
              <a:rPr lang="en-US" sz="2800" i="0" u="none" strike="noStrike" dirty="0">
                <a:solidFill>
                  <a:srgbClr val="000000"/>
                </a:solidFill>
                <a:effectLst/>
              </a:rPr>
              <a:t>If you feel like you hav</a:t>
            </a:r>
            <a:r>
              <a:rPr lang="en-US" sz="2800" dirty="0">
                <a:solidFill>
                  <a:srgbClr val="000000"/>
                </a:solidFill>
              </a:rPr>
              <a:t>e exhausted all of your current opportunities… check again. Then, if you really think you’ve exhausted them - go and find some more. </a:t>
            </a:r>
            <a:endParaRPr lang="en-US" sz="2800" i="0" u="none" strike="noStrike" dirty="0">
              <a:solidFill>
                <a:srgbClr val="000000"/>
              </a:solidFill>
              <a:effectLst/>
            </a:endParaRPr>
          </a:p>
          <a:p>
            <a:r>
              <a:rPr lang="en-US" sz="2800" i="0" u="none" strike="noStrike" dirty="0">
                <a:solidFill>
                  <a:srgbClr val="000000"/>
                </a:solidFill>
                <a:effectLst/>
              </a:rPr>
              <a:t>Do things YOU like! </a:t>
            </a:r>
          </a:p>
          <a:p>
            <a:pPr lvl="1"/>
            <a:r>
              <a:rPr lang="en-US" sz="2800" i="0" u="none" strike="noStrike" dirty="0" err="1">
                <a:solidFill>
                  <a:srgbClr val="000000"/>
                </a:solidFill>
                <a:effectLst/>
              </a:rPr>
              <a:t>Ie</a:t>
            </a:r>
            <a:r>
              <a:rPr lang="en-US" sz="2800" i="0" u="none" strike="noStrike" dirty="0">
                <a:solidFill>
                  <a:srgbClr val="000000"/>
                </a:solidFill>
                <a:effectLst/>
              </a:rPr>
              <a:t>. Choir, chess, </a:t>
            </a:r>
            <a:r>
              <a:rPr lang="en-US" sz="2800" i="0" u="none" strike="noStrike" dirty="0" err="1">
                <a:solidFill>
                  <a:srgbClr val="000000"/>
                </a:solidFill>
                <a:effectLst/>
              </a:rPr>
              <a:t>d&amp;d</a:t>
            </a:r>
            <a:r>
              <a:rPr lang="en-US" sz="2800" i="0" u="none" strike="noStrike" dirty="0">
                <a:solidFill>
                  <a:srgbClr val="000000"/>
                </a:solidFill>
                <a:effectLst/>
              </a:rPr>
              <a:t>, book clubs, trivia, biking, fitness, coffee/beer, gardening, volunteering</a:t>
            </a:r>
          </a:p>
          <a:p>
            <a:pPr lvl="1"/>
            <a:r>
              <a:rPr lang="en-US" sz="2800" i="0" u="none" strike="noStrike" dirty="0">
                <a:solidFill>
                  <a:srgbClr val="000000"/>
                </a:solidFill>
                <a:effectLst/>
              </a:rPr>
              <a:t>If you aren’t interacting with a lot of peers… who can you reach? Neighbors? Kids? </a:t>
            </a:r>
          </a:p>
          <a:p>
            <a:pPr marL="0" indent="0">
              <a:buNone/>
            </a:pPr>
            <a:endParaRPr lang="en-US" sz="1800" i="0" u="none" strike="noStrike" dirty="0">
              <a:solidFill>
                <a:srgbClr val="000000"/>
              </a:solidFill>
              <a:effectLst/>
              <a:cs typeface="Boucherie Block" panose="020F0502020204030204" pitchFamily="34" charset="0"/>
            </a:endParaRPr>
          </a:p>
          <a:p>
            <a:endParaRPr lang="en-US" sz="1800" b="0" i="0" u="none" strike="noStrike" dirty="0">
              <a:solidFill>
                <a:srgbClr val="000000"/>
              </a:solidFill>
              <a:effectLst/>
            </a:endParaRPr>
          </a:p>
        </p:txBody>
      </p:sp>
    </p:spTree>
    <p:extLst>
      <p:ext uri="{BB962C8B-B14F-4D97-AF65-F5344CB8AC3E}">
        <p14:creationId xmlns:p14="http://schemas.microsoft.com/office/powerpoint/2010/main" val="423221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81118" y="228280"/>
            <a:ext cx="9150675" cy="1427585"/>
          </a:xfrm>
        </p:spPr>
        <p:txBody>
          <a:bodyPr/>
          <a:lstStyle/>
          <a:p>
            <a:r>
              <a:rPr lang="en-US" dirty="0"/>
              <a:t>Key #3: Try new things…then evaluate!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18" y="1540701"/>
            <a:ext cx="10355769" cy="4510199"/>
          </a:xfrm>
        </p:spPr>
        <p:txBody>
          <a:bodyPr>
            <a:normAutofit/>
          </a:bodyPr>
          <a:lstStyle/>
          <a:p>
            <a:r>
              <a:rPr lang="en-US" sz="3500" i="0" u="none" strike="noStrike" dirty="0">
                <a:solidFill>
                  <a:srgbClr val="000000"/>
                </a:solidFill>
                <a:effectLst/>
                <a:cs typeface="Boucherie Block" panose="020F0502020204030204" pitchFamily="34" charset="0"/>
              </a:rPr>
              <a:t>God is looking for willingness, not perfection! </a:t>
            </a:r>
          </a:p>
          <a:p>
            <a:r>
              <a:rPr lang="en-US" sz="3500" i="0" u="none" strike="noStrike" dirty="0">
                <a:solidFill>
                  <a:srgbClr val="000000"/>
                </a:solidFill>
                <a:effectLst/>
                <a:cs typeface="Boucherie Block" panose="020F0502020204030204" pitchFamily="34" charset="0"/>
              </a:rPr>
              <a:t>Like anything in life, we need to keep </a:t>
            </a:r>
            <a:r>
              <a:rPr lang="en-US" sz="3500" dirty="0">
                <a:solidFill>
                  <a:srgbClr val="000000"/>
                </a:solidFill>
                <a:cs typeface="Boucherie Block" panose="020F0502020204030204" pitchFamily="34" charset="0"/>
              </a:rPr>
              <a:t>trying new things if we want to see progress. </a:t>
            </a:r>
          </a:p>
          <a:p>
            <a:r>
              <a:rPr lang="en-US" sz="3500" b="1" u="sng" dirty="0">
                <a:solidFill>
                  <a:srgbClr val="000000"/>
                </a:solidFill>
                <a:cs typeface="Boucherie Block" panose="020F0502020204030204" pitchFamily="34" charset="0"/>
              </a:rPr>
              <a:t>Evaluate</a:t>
            </a:r>
          </a:p>
          <a:p>
            <a:pPr lvl="1"/>
            <a:r>
              <a:rPr lang="en-US" sz="3600" dirty="0">
                <a:solidFill>
                  <a:srgbClr val="000000"/>
                </a:solidFill>
                <a:cs typeface="Boucherie Block" panose="020F0502020204030204" pitchFamily="34" charset="0"/>
              </a:rPr>
              <a:t>Was that effective? Could I have done something differently? What could I try next? </a:t>
            </a:r>
          </a:p>
          <a:p>
            <a:pPr marL="457200" lvl="1" indent="0">
              <a:buNone/>
            </a:pPr>
            <a:endParaRPr lang="en-US" sz="3500" b="1" u="sng" dirty="0">
              <a:solidFill>
                <a:srgbClr val="000000"/>
              </a:solidFill>
              <a:cs typeface="Boucherie Block" panose="020F0502020204030204" pitchFamily="34" charset="0"/>
            </a:endParaRPr>
          </a:p>
          <a:p>
            <a:pPr marL="0" indent="0">
              <a:buNone/>
            </a:pPr>
            <a:endParaRPr lang="en-US" sz="3500" b="1" u="sng" dirty="0">
              <a:solidFill>
                <a:srgbClr val="000000"/>
              </a:solidFill>
              <a:cs typeface="Boucherie Block" panose="020F0502020204030204" pitchFamily="34" charset="0"/>
            </a:endParaRPr>
          </a:p>
          <a:p>
            <a:pPr marL="0" indent="0">
              <a:buNone/>
            </a:pPr>
            <a:endParaRPr lang="en-US" sz="1800" i="0" u="none" strike="noStrike" dirty="0">
              <a:solidFill>
                <a:srgbClr val="000000"/>
              </a:solidFill>
              <a:effectLst/>
              <a:cs typeface="Boucherie Block" panose="020F0502020204030204" pitchFamily="34" charset="0"/>
            </a:endParaRPr>
          </a:p>
          <a:p>
            <a:endParaRPr lang="en-US" sz="1800" i="0" u="none" strike="noStrike" dirty="0">
              <a:solidFill>
                <a:srgbClr val="000000"/>
              </a:solidFill>
              <a:effectLst/>
              <a:cs typeface="Boucherie Block" panose="020F0502020204030204" pitchFamily="34" charset="0"/>
            </a:endParaRPr>
          </a:p>
          <a:p>
            <a:endParaRPr lang="en-US" sz="1800" b="0" i="0" u="none" strike="noStrike" dirty="0">
              <a:solidFill>
                <a:srgbClr val="000000"/>
              </a:solidFill>
              <a:effectLst/>
            </a:endParaRPr>
          </a:p>
        </p:txBody>
      </p:sp>
    </p:spTree>
    <p:extLst>
      <p:ext uri="{BB962C8B-B14F-4D97-AF65-F5344CB8AC3E}">
        <p14:creationId xmlns:p14="http://schemas.microsoft.com/office/powerpoint/2010/main" val="70560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81119" y="111966"/>
            <a:ext cx="9150675" cy="1427585"/>
          </a:xfrm>
        </p:spPr>
        <p:txBody>
          <a:bodyPr/>
          <a:lstStyle/>
          <a:p>
            <a:r>
              <a:rPr lang="en-US" dirty="0"/>
              <a:t>Key #4: Immerse yourself in stories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19" y="1205372"/>
            <a:ext cx="8552264" cy="4119463"/>
          </a:xfrm>
        </p:spPr>
        <p:txBody>
          <a:bodyPr>
            <a:noAutofit/>
          </a:bodyPr>
          <a:lstStyle/>
          <a:p>
            <a:pPr>
              <a:buFontTx/>
              <a:buChar char="-"/>
            </a:pPr>
            <a:r>
              <a:rPr lang="en-US" sz="2800" b="0" i="0" u="none" strike="noStrike" dirty="0">
                <a:solidFill>
                  <a:srgbClr val="000000"/>
                </a:solidFill>
                <a:effectLst/>
              </a:rPr>
              <a:t>“No one wants to hear about Jesus, no one is receptive.” </a:t>
            </a:r>
          </a:p>
          <a:p>
            <a:pPr>
              <a:buFontTx/>
              <a:buChar char="-"/>
            </a:pPr>
            <a:r>
              <a:rPr lang="en-US" sz="2800" dirty="0">
                <a:solidFill>
                  <a:srgbClr val="000000"/>
                </a:solidFill>
              </a:rPr>
              <a:t>T</a:t>
            </a:r>
            <a:r>
              <a:rPr lang="en-US" sz="2800" b="0" i="0" u="none" strike="noStrike" dirty="0">
                <a:solidFill>
                  <a:srgbClr val="000000"/>
                </a:solidFill>
                <a:effectLst/>
              </a:rPr>
              <a:t>his is the voice of Satan! </a:t>
            </a:r>
            <a:r>
              <a:rPr lang="en-US" sz="2800" dirty="0">
                <a:solidFill>
                  <a:srgbClr val="000000"/>
                </a:solidFill>
              </a:rPr>
              <a:t>We need reminded of the fact that thousands of people are meeting Jesus, often in </a:t>
            </a:r>
            <a:r>
              <a:rPr lang="en-US" sz="2800" b="1" dirty="0">
                <a:solidFill>
                  <a:srgbClr val="000000"/>
                </a:solidFill>
              </a:rPr>
              <a:t>much more difficult conditions</a:t>
            </a:r>
            <a:r>
              <a:rPr lang="en-US" sz="2800" dirty="0">
                <a:solidFill>
                  <a:srgbClr val="000000"/>
                </a:solidFill>
              </a:rPr>
              <a:t>, on a daily basis! </a:t>
            </a:r>
          </a:p>
          <a:p>
            <a:pPr>
              <a:buFontTx/>
              <a:buChar char="-"/>
            </a:pPr>
            <a:r>
              <a:rPr lang="en-US" sz="2800" b="0" i="0" u="none" strike="noStrike" dirty="0">
                <a:solidFill>
                  <a:srgbClr val="000000"/>
                </a:solidFill>
                <a:effectLst/>
              </a:rPr>
              <a:t>Many things are not in our control, but where we set our minds is</a:t>
            </a:r>
            <a:r>
              <a:rPr lang="en-US" sz="2800" dirty="0">
                <a:solidFill>
                  <a:srgbClr val="000000"/>
                </a:solidFill>
              </a:rPr>
              <a:t>. </a:t>
            </a:r>
          </a:p>
          <a:p>
            <a:pPr marL="0" indent="0">
              <a:buNone/>
            </a:pPr>
            <a:endParaRPr lang="en-US" dirty="0">
              <a:solidFill>
                <a:srgbClr val="000000"/>
              </a:solidFill>
            </a:endParaRPr>
          </a:p>
          <a:p>
            <a:pPr marL="0" indent="0">
              <a:buNone/>
            </a:pPr>
            <a:r>
              <a:rPr lang="en-US" sz="2800" b="1" dirty="0">
                <a:solidFill>
                  <a:srgbClr val="000000"/>
                </a:solidFill>
              </a:rPr>
              <a:t>Three avenues</a:t>
            </a:r>
            <a:r>
              <a:rPr lang="en-US" sz="2800" dirty="0">
                <a:solidFill>
                  <a:srgbClr val="000000"/>
                </a:solidFill>
              </a:rPr>
              <a:t>: Scripture, the local church, and global missions. </a:t>
            </a:r>
          </a:p>
        </p:txBody>
      </p:sp>
    </p:spTree>
    <p:extLst>
      <p:ext uri="{BB962C8B-B14F-4D97-AF65-F5344CB8AC3E}">
        <p14:creationId xmlns:p14="http://schemas.microsoft.com/office/powerpoint/2010/main" val="256858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468814" y="235254"/>
            <a:ext cx="9150675" cy="1427585"/>
          </a:xfrm>
        </p:spPr>
        <p:txBody>
          <a:bodyPr/>
          <a:lstStyle/>
          <a:p>
            <a:r>
              <a:rPr lang="en-US" dirty="0"/>
              <a:t>Key #4: Stories - Scripture</a:t>
            </a:r>
            <a:endParaRPr lang="en-ZA" dirty="0"/>
          </a:p>
        </p:txBody>
      </p:sp>
      <p:sp>
        <p:nvSpPr>
          <p:cNvPr id="6" name="TextBox 5">
            <a:extLst>
              <a:ext uri="{FF2B5EF4-FFF2-40B4-BE49-F238E27FC236}">
                <a16:creationId xmlns:a16="http://schemas.microsoft.com/office/drawing/2014/main" id="{8207E003-6485-271E-DC5E-15222BFA0668}"/>
              </a:ext>
            </a:extLst>
          </p:cNvPr>
          <p:cNvSpPr txBox="1"/>
          <p:nvPr/>
        </p:nvSpPr>
        <p:spPr>
          <a:xfrm>
            <a:off x="1258502" y="1662839"/>
            <a:ext cx="9360987" cy="3816429"/>
          </a:xfrm>
          <a:prstGeom prst="rect">
            <a:avLst/>
          </a:prstGeom>
          <a:noFill/>
        </p:spPr>
        <p:txBody>
          <a:bodyPr wrap="square">
            <a:spAutoFit/>
          </a:bodyPr>
          <a:lstStyle/>
          <a:p>
            <a:pPr marL="457200" indent="-457200">
              <a:buFont typeface="Arial" panose="020B0604020202020204" pitchFamily="34" charset="0"/>
              <a:buChar char="•"/>
            </a:pPr>
            <a:r>
              <a:rPr lang="en-US" sz="2800" dirty="0">
                <a:solidFill>
                  <a:srgbClr val="000000"/>
                </a:solidFill>
              </a:rPr>
              <a:t>Saul/Paul, religious zealot and murderer, encountered Christ personally (Acts 9)</a:t>
            </a:r>
          </a:p>
          <a:p>
            <a:pPr marL="457200" indent="-457200">
              <a:buFont typeface="Arial" panose="020B0604020202020204" pitchFamily="34" charset="0"/>
              <a:buChar char="•"/>
            </a:pPr>
            <a:r>
              <a:rPr lang="en-US" sz="2800" dirty="0">
                <a:solidFill>
                  <a:srgbClr val="000000"/>
                </a:solidFill>
              </a:rPr>
              <a:t>The Ethiopian Eunuch, reading the scriptures on his own. (Acts 8) </a:t>
            </a:r>
          </a:p>
          <a:p>
            <a:pPr marL="457200" indent="-457200">
              <a:buFont typeface="Arial" panose="020B0604020202020204" pitchFamily="34" charset="0"/>
              <a:buChar char="•"/>
            </a:pPr>
            <a:r>
              <a:rPr lang="en-US" sz="2800" dirty="0">
                <a:solidFill>
                  <a:srgbClr val="000000"/>
                </a:solidFill>
              </a:rPr>
              <a:t>A jailer, struck by the perseverant faith of his prisoners (&amp; his whole family) (Acts 16) </a:t>
            </a:r>
          </a:p>
          <a:p>
            <a:pPr marL="457200" indent="-457200">
              <a:buFont typeface="Arial" panose="020B0604020202020204" pitchFamily="34" charset="0"/>
              <a:buChar char="•"/>
            </a:pPr>
            <a:r>
              <a:rPr lang="en-US" sz="2800" dirty="0">
                <a:solidFill>
                  <a:srgbClr val="000000"/>
                </a:solidFill>
              </a:rPr>
              <a:t>Dionysius and Damaris, pagan Greek students of philosophy won over by truth and reason. (Acts 17) </a:t>
            </a:r>
          </a:p>
          <a:p>
            <a:pPr marL="285750" indent="-285750">
              <a:buFontTx/>
              <a:buChar char="-"/>
            </a:pPr>
            <a:endParaRPr lang="en-US" dirty="0">
              <a:solidFill>
                <a:srgbClr val="000000"/>
              </a:solidFill>
            </a:endParaRPr>
          </a:p>
        </p:txBody>
      </p:sp>
    </p:spTree>
    <p:extLst>
      <p:ext uri="{BB962C8B-B14F-4D97-AF65-F5344CB8AC3E}">
        <p14:creationId xmlns:p14="http://schemas.microsoft.com/office/powerpoint/2010/main" val="70565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468815" y="503852"/>
            <a:ext cx="9150675" cy="1427585"/>
          </a:xfrm>
        </p:spPr>
        <p:txBody>
          <a:bodyPr/>
          <a:lstStyle/>
          <a:p>
            <a:r>
              <a:rPr lang="en-US" dirty="0"/>
              <a:t>Key #4: Stories - Scripture</a:t>
            </a:r>
            <a:endParaRPr lang="en-ZA" dirty="0"/>
          </a:p>
        </p:txBody>
      </p:sp>
      <p:sp>
        <p:nvSpPr>
          <p:cNvPr id="6" name="TextBox 5">
            <a:extLst>
              <a:ext uri="{FF2B5EF4-FFF2-40B4-BE49-F238E27FC236}">
                <a16:creationId xmlns:a16="http://schemas.microsoft.com/office/drawing/2014/main" id="{8207E003-6485-271E-DC5E-15222BFA0668}"/>
              </a:ext>
            </a:extLst>
          </p:cNvPr>
          <p:cNvSpPr txBox="1"/>
          <p:nvPr/>
        </p:nvSpPr>
        <p:spPr>
          <a:xfrm>
            <a:off x="1258502" y="1662839"/>
            <a:ext cx="9824830" cy="3816429"/>
          </a:xfrm>
          <a:prstGeom prst="rect">
            <a:avLst/>
          </a:prstGeom>
          <a:noFill/>
        </p:spPr>
        <p:txBody>
          <a:bodyPr wrap="square">
            <a:spAutoFit/>
          </a:bodyPr>
          <a:lstStyle/>
          <a:p>
            <a:pPr marL="457200" indent="-457200">
              <a:buFont typeface="Arial" panose="020B0604020202020204" pitchFamily="34" charset="0"/>
              <a:buChar char="•"/>
            </a:pPr>
            <a:r>
              <a:rPr lang="en-US" sz="2800" dirty="0">
                <a:solidFill>
                  <a:srgbClr val="000000"/>
                </a:solidFill>
              </a:rPr>
              <a:t>Crispus and Sosthenes, Jewish Synagogue leaders, persecutors of Christianity who later became followers of Christ. (Acts 18)</a:t>
            </a:r>
          </a:p>
          <a:p>
            <a:pPr marL="457200" indent="-457200">
              <a:buFont typeface="Arial" panose="020B0604020202020204" pitchFamily="34" charset="0"/>
              <a:buChar char="•"/>
            </a:pPr>
            <a:r>
              <a:rPr lang="en-US" sz="2800" dirty="0">
                <a:solidFill>
                  <a:srgbClr val="000000"/>
                </a:solidFill>
              </a:rPr>
              <a:t>Priscilla and Aquila, Paul’s coworkers (Acts 18) </a:t>
            </a:r>
          </a:p>
          <a:p>
            <a:pPr marL="457200" indent="-457200">
              <a:buFont typeface="Arial" panose="020B0604020202020204" pitchFamily="34" charset="0"/>
              <a:buChar char="•"/>
            </a:pPr>
            <a:r>
              <a:rPr lang="en-US" sz="2800" dirty="0">
                <a:solidFill>
                  <a:srgbClr val="000000"/>
                </a:solidFill>
              </a:rPr>
              <a:t>Apollos, religious background but with an incomplete understanding of the gospel, P &amp; A (new converts) explain the scriptures to him and he becomes a powerful worker for God. (Acts 18)</a:t>
            </a:r>
          </a:p>
          <a:p>
            <a:pPr marL="285750" indent="-285750">
              <a:buFontTx/>
              <a:buChar char="-"/>
            </a:pPr>
            <a:endParaRPr lang="en-US" dirty="0">
              <a:solidFill>
                <a:srgbClr val="000000"/>
              </a:solidFill>
            </a:endParaRPr>
          </a:p>
        </p:txBody>
      </p:sp>
    </p:spTree>
    <p:extLst>
      <p:ext uri="{BB962C8B-B14F-4D97-AF65-F5344CB8AC3E}">
        <p14:creationId xmlns:p14="http://schemas.microsoft.com/office/powerpoint/2010/main" val="255287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278669" y="313150"/>
            <a:ext cx="8808607" cy="758665"/>
          </a:xfrm>
        </p:spPr>
        <p:txBody>
          <a:bodyPr>
            <a:normAutofit/>
          </a:bodyPr>
          <a:lstStyle/>
          <a:p>
            <a:r>
              <a:rPr lang="en-US" dirty="0"/>
              <a:t>Barrier to Creativity #1: Lack of Burden </a:t>
            </a:r>
          </a:p>
        </p:txBody>
      </p:sp>
      <p:sp>
        <p:nvSpPr>
          <p:cNvPr id="6" name="TextBox 5">
            <a:extLst>
              <a:ext uri="{FF2B5EF4-FFF2-40B4-BE49-F238E27FC236}">
                <a16:creationId xmlns:a16="http://schemas.microsoft.com/office/drawing/2014/main" id="{CFDF87ED-C6C0-F968-A8E5-CAD1AB5A8759}"/>
              </a:ext>
            </a:extLst>
          </p:cNvPr>
          <p:cNvSpPr txBox="1"/>
          <p:nvPr/>
        </p:nvSpPr>
        <p:spPr>
          <a:xfrm>
            <a:off x="1569277" y="1253200"/>
            <a:ext cx="9419422" cy="4524315"/>
          </a:xfrm>
          <a:prstGeom prst="rect">
            <a:avLst/>
          </a:prstGeom>
          <a:noFill/>
        </p:spPr>
        <p:txBody>
          <a:bodyPr wrap="square" rtlCol="0">
            <a:spAutoFit/>
          </a:bodyPr>
          <a:lstStyle/>
          <a:p>
            <a:r>
              <a:rPr lang="en-US" sz="3200" dirty="0"/>
              <a:t>Signs you don’t have a burden: </a:t>
            </a:r>
          </a:p>
          <a:p>
            <a:pPr marL="742950" lvl="1" indent="-285750">
              <a:buFontTx/>
              <a:buChar char="-"/>
            </a:pPr>
            <a:r>
              <a:rPr lang="en-US" sz="3200" dirty="0"/>
              <a:t>You don’t think about sharing your faith. </a:t>
            </a:r>
          </a:p>
          <a:p>
            <a:pPr marL="742950" lvl="1" indent="-285750">
              <a:buFontTx/>
              <a:buChar char="-"/>
            </a:pPr>
            <a:r>
              <a:rPr lang="en-US" sz="3200" dirty="0"/>
              <a:t>You share your faith half heartedly because other people are telling you.</a:t>
            </a:r>
          </a:p>
          <a:p>
            <a:pPr marL="742950" lvl="1" indent="-285750">
              <a:buFontTx/>
              <a:buChar char="-"/>
            </a:pPr>
            <a:r>
              <a:rPr lang="en-US" sz="3200" dirty="0"/>
              <a:t>You get annoyed at teachings and people for ’constantly bringing it up’ </a:t>
            </a:r>
          </a:p>
          <a:p>
            <a:pPr marL="742950" lvl="1" indent="-285750">
              <a:buFontTx/>
              <a:buChar char="-"/>
            </a:pPr>
            <a:r>
              <a:rPr lang="en-US" sz="3200" dirty="0"/>
              <a:t>You do not feel sadness over the idea of people being apart from God. </a:t>
            </a:r>
          </a:p>
          <a:p>
            <a:pPr marL="742950" lvl="1" indent="-285750">
              <a:buFontTx/>
              <a:buChar char="-"/>
            </a:pPr>
            <a:r>
              <a:rPr lang="en-US" sz="3200" dirty="0"/>
              <a:t>You just don’t share your faith, at all. </a:t>
            </a:r>
          </a:p>
        </p:txBody>
      </p:sp>
    </p:spTree>
    <p:extLst>
      <p:ext uri="{BB962C8B-B14F-4D97-AF65-F5344CB8AC3E}">
        <p14:creationId xmlns:p14="http://schemas.microsoft.com/office/powerpoint/2010/main" val="3913096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468815" y="503852"/>
            <a:ext cx="9150675" cy="1427585"/>
          </a:xfrm>
        </p:spPr>
        <p:txBody>
          <a:bodyPr/>
          <a:lstStyle/>
          <a:p>
            <a:r>
              <a:rPr lang="en-US" dirty="0"/>
              <a:t>Key #4: Stories - Local Church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18" y="1931437"/>
            <a:ext cx="10294325" cy="4119463"/>
          </a:xfrm>
        </p:spPr>
        <p:txBody>
          <a:bodyPr>
            <a:noAutofit/>
          </a:bodyPr>
          <a:lstStyle/>
          <a:p>
            <a:pPr>
              <a:buFontTx/>
              <a:buChar char="-"/>
            </a:pPr>
            <a:r>
              <a:rPr lang="en-US" sz="2800" dirty="0">
                <a:solidFill>
                  <a:srgbClr val="000000"/>
                </a:solidFill>
              </a:rPr>
              <a:t>Met a neighbor in her front yard, talked about ASL and invited her to come to a bible study since there were other people who signed there.</a:t>
            </a:r>
          </a:p>
          <a:p>
            <a:pPr>
              <a:buFontTx/>
              <a:buChar char="-"/>
            </a:pPr>
            <a:r>
              <a:rPr lang="en-US" sz="2800" b="0" i="0" dirty="0">
                <a:solidFill>
                  <a:srgbClr val="000000"/>
                </a:solidFill>
                <a:effectLst/>
              </a:rPr>
              <a:t>Felt le</a:t>
            </a:r>
            <a:r>
              <a:rPr lang="en-US" sz="2800" dirty="0">
                <a:solidFill>
                  <a:srgbClr val="000000"/>
                </a:solidFill>
              </a:rPr>
              <a:t>d to share the gospel with the woman who was conducting a professional audit for work, ending up leading her to Christ on the spot. </a:t>
            </a:r>
          </a:p>
          <a:p>
            <a:pPr>
              <a:buFontTx/>
              <a:buChar char="-"/>
            </a:pPr>
            <a:r>
              <a:rPr lang="en-US" sz="2800" b="0" i="0" dirty="0">
                <a:solidFill>
                  <a:srgbClr val="222222"/>
                </a:solidFill>
                <a:effectLst/>
              </a:rPr>
              <a:t>Joined a Columbus Young Professionals club, developed a friendship with another guy and invited him out to a bible study. </a:t>
            </a:r>
            <a:r>
              <a:rPr lang="en-US" sz="2800" dirty="0">
                <a:solidFill>
                  <a:srgbClr val="222222"/>
                </a:solidFill>
              </a:rPr>
              <a:t> </a:t>
            </a:r>
            <a:endParaRPr lang="en-US" sz="2800" dirty="0">
              <a:solidFill>
                <a:srgbClr val="000000"/>
              </a:solidFill>
            </a:endParaRPr>
          </a:p>
        </p:txBody>
      </p:sp>
    </p:spTree>
    <p:extLst>
      <p:ext uri="{BB962C8B-B14F-4D97-AF65-F5344CB8AC3E}">
        <p14:creationId xmlns:p14="http://schemas.microsoft.com/office/powerpoint/2010/main" val="34321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81119" y="147717"/>
            <a:ext cx="9150675" cy="1427585"/>
          </a:xfrm>
        </p:spPr>
        <p:txBody>
          <a:bodyPr/>
          <a:lstStyle/>
          <a:p>
            <a:r>
              <a:rPr lang="en-US" dirty="0"/>
              <a:t>Key #4: Stories - Local Church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19" y="1369268"/>
            <a:ext cx="10294325" cy="4119463"/>
          </a:xfrm>
        </p:spPr>
        <p:txBody>
          <a:bodyPr>
            <a:noAutofit/>
          </a:bodyPr>
          <a:lstStyle/>
          <a:p>
            <a:pPr>
              <a:buFontTx/>
              <a:buChar char="-"/>
            </a:pPr>
            <a:r>
              <a:rPr lang="en-US" sz="2700" dirty="0">
                <a:solidFill>
                  <a:srgbClr val="222222"/>
                </a:solidFill>
              </a:rPr>
              <a:t>Met a girl in community choir – got dinner and invited her to come hear the new CT series on happiness. Continued to come and accepted Christ. </a:t>
            </a:r>
          </a:p>
          <a:p>
            <a:pPr>
              <a:buFontTx/>
              <a:buChar char="-"/>
            </a:pPr>
            <a:r>
              <a:rPr lang="en-US" sz="2700" dirty="0">
                <a:solidFill>
                  <a:srgbClr val="222222"/>
                </a:solidFill>
              </a:rPr>
              <a:t>Led his Grandpa to Christ in hospice</a:t>
            </a:r>
          </a:p>
          <a:p>
            <a:pPr>
              <a:buFontTx/>
              <a:buChar char="-"/>
            </a:pPr>
            <a:r>
              <a:rPr lang="en-US" sz="2700" dirty="0">
                <a:solidFill>
                  <a:srgbClr val="222222"/>
                </a:solidFill>
              </a:rPr>
              <a:t>14 year old kid invited his brother to bible study, he accepted Christ, invited his two sisters out and they accepted Christ too. </a:t>
            </a:r>
          </a:p>
          <a:p>
            <a:pPr>
              <a:buFontTx/>
              <a:buChar char="-"/>
            </a:pPr>
            <a:r>
              <a:rPr lang="en-US" sz="2700" dirty="0">
                <a:solidFill>
                  <a:srgbClr val="222222"/>
                </a:solidFill>
              </a:rPr>
              <a:t>Married couple met a couple while buying a couch on Facebook marketplace. Hit it off, became friends, now they’re awesome Christian workers! </a:t>
            </a:r>
          </a:p>
          <a:p>
            <a:pPr>
              <a:buFontTx/>
              <a:buChar char="-"/>
            </a:pPr>
            <a:r>
              <a:rPr lang="en-US" sz="2700" dirty="0">
                <a:solidFill>
                  <a:srgbClr val="222222"/>
                </a:solidFill>
              </a:rPr>
              <a:t>Book club, led two friends to a personal relationship with Jesus. </a:t>
            </a:r>
          </a:p>
        </p:txBody>
      </p:sp>
      <p:sp>
        <p:nvSpPr>
          <p:cNvPr id="6" name="Rounded Rectangle 5">
            <a:extLst>
              <a:ext uri="{FF2B5EF4-FFF2-40B4-BE49-F238E27FC236}">
                <a16:creationId xmlns:a16="http://schemas.microsoft.com/office/drawing/2014/main" id="{6B8C04C0-32C3-449A-9BF3-893BB9D41645}"/>
              </a:ext>
            </a:extLst>
          </p:cNvPr>
          <p:cNvSpPr/>
          <p:nvPr/>
        </p:nvSpPr>
        <p:spPr>
          <a:xfrm>
            <a:off x="1132135" y="1898073"/>
            <a:ext cx="10543309" cy="359065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n-US" sz="4000" dirty="0">
                <a:solidFill>
                  <a:schemeClr val="bg1"/>
                </a:solidFill>
              </a:rPr>
              <a:t>Coworkers, family members, baristas, waitstaff, hairdressers, community clubs, neighbors, strangers… the opportunities are endless!</a:t>
            </a:r>
          </a:p>
        </p:txBody>
      </p:sp>
    </p:spTree>
    <p:extLst>
      <p:ext uri="{BB962C8B-B14F-4D97-AF65-F5344CB8AC3E}">
        <p14:creationId xmlns:p14="http://schemas.microsoft.com/office/powerpoint/2010/main" val="39332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267848" y="262487"/>
            <a:ext cx="9150675" cy="1427585"/>
          </a:xfrm>
        </p:spPr>
        <p:txBody>
          <a:bodyPr/>
          <a:lstStyle/>
          <a:p>
            <a:r>
              <a:rPr lang="en-US" dirty="0"/>
              <a:t>Key #4: Stories - Local Church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20" y="1503124"/>
            <a:ext cx="5449172" cy="4440478"/>
          </a:xfrm>
        </p:spPr>
        <p:txBody>
          <a:bodyPr>
            <a:noAutofit/>
          </a:bodyPr>
          <a:lstStyle/>
          <a:p>
            <a:pPr marL="0" indent="0">
              <a:buNone/>
            </a:pPr>
            <a:r>
              <a:rPr lang="en-US" sz="2800" dirty="0">
                <a:solidFill>
                  <a:srgbClr val="000000"/>
                </a:solidFill>
              </a:rPr>
              <a:t>There are people God is drawing to himself in YOUR city. </a:t>
            </a:r>
          </a:p>
          <a:p>
            <a:pPr marL="0" indent="0">
              <a:buNone/>
            </a:pPr>
            <a:endParaRPr lang="en-US" sz="2800" dirty="0">
              <a:solidFill>
                <a:srgbClr val="000000"/>
              </a:solidFill>
            </a:endParaRPr>
          </a:p>
          <a:p>
            <a:pPr marL="0" indent="0">
              <a:buNone/>
            </a:pPr>
            <a:r>
              <a:rPr lang="en-US" sz="2800" dirty="0">
                <a:solidFill>
                  <a:srgbClr val="000000"/>
                </a:solidFill>
              </a:rPr>
              <a:t>There are people searching for Christ in YOUR city. </a:t>
            </a:r>
          </a:p>
          <a:p>
            <a:pPr marL="0" indent="0">
              <a:buNone/>
            </a:pPr>
            <a:endParaRPr lang="en-US" sz="2800" dirty="0">
              <a:solidFill>
                <a:srgbClr val="000000"/>
              </a:solidFill>
            </a:endParaRPr>
          </a:p>
          <a:p>
            <a:pPr marL="0" indent="0">
              <a:buNone/>
            </a:pPr>
            <a:r>
              <a:rPr lang="en-US" sz="2800" dirty="0">
                <a:solidFill>
                  <a:srgbClr val="000000"/>
                </a:solidFill>
              </a:rPr>
              <a:t>People are meeting Christ in YOUR city. </a:t>
            </a:r>
          </a:p>
          <a:p>
            <a:pPr marL="0" indent="0">
              <a:buNone/>
            </a:pPr>
            <a:endParaRPr lang="en-US" sz="2400" dirty="0">
              <a:solidFill>
                <a:srgbClr val="000000"/>
              </a:solidFill>
            </a:endParaRPr>
          </a:p>
        </p:txBody>
      </p:sp>
      <p:sp>
        <p:nvSpPr>
          <p:cNvPr id="6" name="TextBox 5">
            <a:extLst>
              <a:ext uri="{FF2B5EF4-FFF2-40B4-BE49-F238E27FC236}">
                <a16:creationId xmlns:a16="http://schemas.microsoft.com/office/drawing/2014/main" id="{D225BAF0-2EB0-83C1-13AC-6AC1F9A02D31}"/>
              </a:ext>
            </a:extLst>
          </p:cNvPr>
          <p:cNvSpPr txBox="1"/>
          <p:nvPr/>
        </p:nvSpPr>
        <p:spPr>
          <a:xfrm>
            <a:off x="6943564" y="1905506"/>
            <a:ext cx="4627419" cy="3046988"/>
          </a:xfrm>
          <a:prstGeom prst="rect">
            <a:avLst/>
          </a:prstGeom>
          <a:noFill/>
        </p:spPr>
        <p:txBody>
          <a:bodyPr wrap="square">
            <a:spAutoFit/>
          </a:bodyPr>
          <a:lstStyle/>
          <a:p>
            <a:pPr marL="0" indent="0">
              <a:buNone/>
            </a:pPr>
            <a:r>
              <a:rPr lang="en-US" sz="3200" dirty="0">
                <a:solidFill>
                  <a:srgbClr val="C00000"/>
                </a:solidFill>
              </a:rPr>
              <a:t>“The harvest is plentiful, but the workers are few. Ask the Lord of the Harvest to send workers into His harvest field.” </a:t>
            </a:r>
          </a:p>
          <a:p>
            <a:pPr marL="0" indent="0">
              <a:buNone/>
            </a:pPr>
            <a:r>
              <a:rPr lang="en-US" sz="3200" b="1" dirty="0">
                <a:solidFill>
                  <a:srgbClr val="C00000"/>
                </a:solidFill>
              </a:rPr>
              <a:t>Matthew 9:37 </a:t>
            </a:r>
          </a:p>
        </p:txBody>
      </p:sp>
    </p:spTree>
    <p:extLst>
      <p:ext uri="{BB962C8B-B14F-4D97-AF65-F5344CB8AC3E}">
        <p14:creationId xmlns:p14="http://schemas.microsoft.com/office/powerpoint/2010/main" val="226920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81119" y="83052"/>
            <a:ext cx="9150675" cy="1427585"/>
          </a:xfrm>
        </p:spPr>
        <p:txBody>
          <a:bodyPr/>
          <a:lstStyle/>
          <a:p>
            <a:r>
              <a:rPr lang="en-US" dirty="0"/>
              <a:t>Key #4: Stories - Global Missions</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381119" y="1299826"/>
            <a:ext cx="10244824" cy="5040683"/>
          </a:xfrm>
        </p:spPr>
        <p:txBody>
          <a:bodyPr>
            <a:normAutofit/>
          </a:bodyPr>
          <a:lstStyle/>
          <a:p>
            <a:pPr>
              <a:lnSpc>
                <a:spcPct val="150000"/>
              </a:lnSpc>
            </a:pPr>
            <a:r>
              <a:rPr lang="en-US" sz="3200" dirty="0">
                <a:solidFill>
                  <a:srgbClr val="000000"/>
                </a:solidFill>
              </a:rPr>
              <a:t>David Garrison – Muslim converts leading other Muslims to Christ by getting them the Quran in their own language </a:t>
            </a:r>
          </a:p>
          <a:p>
            <a:pPr>
              <a:lnSpc>
                <a:spcPct val="150000"/>
              </a:lnSpc>
            </a:pPr>
            <a:r>
              <a:rPr lang="en-US" sz="3200" dirty="0">
                <a:solidFill>
                  <a:srgbClr val="000000"/>
                </a:solidFill>
              </a:rPr>
              <a:t>MMC – “We need Christian Doctors”</a:t>
            </a:r>
          </a:p>
          <a:p>
            <a:pPr>
              <a:lnSpc>
                <a:spcPct val="150000"/>
              </a:lnSpc>
            </a:pPr>
            <a:r>
              <a:rPr lang="en-US" sz="3200" dirty="0">
                <a:solidFill>
                  <a:srgbClr val="000000"/>
                </a:solidFill>
              </a:rPr>
              <a:t>Ethiopia – over 200 led to Christ in prison. </a:t>
            </a:r>
          </a:p>
          <a:p>
            <a:pPr>
              <a:lnSpc>
                <a:spcPct val="150000"/>
              </a:lnSpc>
            </a:pPr>
            <a:r>
              <a:rPr lang="en-US" sz="3200" dirty="0">
                <a:solidFill>
                  <a:srgbClr val="000000"/>
                </a:solidFill>
              </a:rPr>
              <a:t>Spain – Reiki, Imam, Jake’s friend </a:t>
            </a:r>
          </a:p>
          <a:p>
            <a:endParaRPr lang="en-US" sz="3200" dirty="0">
              <a:solidFill>
                <a:srgbClr val="000000"/>
              </a:solidFill>
            </a:endParaRPr>
          </a:p>
        </p:txBody>
      </p:sp>
    </p:spTree>
    <p:extLst>
      <p:ext uri="{BB962C8B-B14F-4D97-AF65-F5344CB8AC3E}">
        <p14:creationId xmlns:p14="http://schemas.microsoft.com/office/powerpoint/2010/main" val="37276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381119" y="93307"/>
            <a:ext cx="9150675" cy="1427585"/>
          </a:xfrm>
        </p:spPr>
        <p:txBody>
          <a:bodyPr/>
          <a:lstStyle/>
          <a:p>
            <a:r>
              <a:rPr lang="en-US" dirty="0"/>
              <a:t>Key #4: Immerse yourself in stories </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660206" y="1520892"/>
            <a:ext cx="8552264" cy="4119463"/>
          </a:xfrm>
        </p:spPr>
        <p:txBody>
          <a:bodyPr>
            <a:normAutofit/>
          </a:bodyPr>
          <a:lstStyle/>
          <a:p>
            <a:pPr marL="0" indent="0">
              <a:buNone/>
            </a:pPr>
            <a:r>
              <a:rPr lang="en-US" sz="3200" dirty="0">
                <a:solidFill>
                  <a:srgbClr val="000000"/>
                </a:solidFill>
              </a:rPr>
              <a:t>- Read, or reread, testimonies of people coming to faith.</a:t>
            </a:r>
            <a:endParaRPr lang="en-US" sz="3200" b="0" i="0" u="none" strike="noStrike" dirty="0">
              <a:solidFill>
                <a:srgbClr val="000000"/>
              </a:solidFill>
              <a:effectLst/>
            </a:endParaRPr>
          </a:p>
          <a:p>
            <a:pPr marL="0" indent="0">
              <a:buNone/>
            </a:pPr>
            <a:r>
              <a:rPr lang="en-US" sz="3200" b="0" i="0" u="none" strike="noStrike" dirty="0">
                <a:solidFill>
                  <a:srgbClr val="000000"/>
                </a:solidFill>
                <a:effectLst/>
              </a:rPr>
              <a:t>- Expands your own thinking, encourages you, and reminds yo</a:t>
            </a:r>
            <a:r>
              <a:rPr lang="en-US" sz="3200" dirty="0">
                <a:solidFill>
                  <a:srgbClr val="000000"/>
                </a:solidFill>
              </a:rPr>
              <a:t>u of what God can do!</a:t>
            </a:r>
          </a:p>
        </p:txBody>
      </p:sp>
    </p:spTree>
    <p:extLst>
      <p:ext uri="{BB962C8B-B14F-4D97-AF65-F5344CB8AC3E}">
        <p14:creationId xmlns:p14="http://schemas.microsoft.com/office/powerpoint/2010/main" val="35789996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520662" y="254470"/>
            <a:ext cx="9150675" cy="1427585"/>
          </a:xfrm>
        </p:spPr>
        <p:txBody>
          <a:bodyPr/>
          <a:lstStyle/>
          <a:p>
            <a:r>
              <a:rPr lang="en-US" dirty="0"/>
              <a:t>Key #5: Pray</a:t>
            </a:r>
            <a:endParaRPr lang="en-ZA" dirty="0"/>
          </a:p>
        </p:txBody>
      </p:sp>
      <p:sp>
        <p:nvSpPr>
          <p:cNvPr id="3" name="TextBox 2">
            <a:extLst>
              <a:ext uri="{FF2B5EF4-FFF2-40B4-BE49-F238E27FC236}">
                <a16:creationId xmlns:a16="http://schemas.microsoft.com/office/drawing/2014/main" id="{92BF2896-E2F5-EAA0-775E-84C9BB0B3B81}"/>
              </a:ext>
            </a:extLst>
          </p:cNvPr>
          <p:cNvSpPr txBox="1"/>
          <p:nvPr/>
        </p:nvSpPr>
        <p:spPr>
          <a:xfrm>
            <a:off x="1520662" y="1248218"/>
            <a:ext cx="9926763" cy="5355312"/>
          </a:xfrm>
          <a:prstGeom prst="rect">
            <a:avLst/>
          </a:prstGeom>
          <a:noFill/>
        </p:spPr>
        <p:txBody>
          <a:bodyPr wrap="square" rtlCol="0">
            <a:spAutoFit/>
          </a:bodyPr>
          <a:lstStyle/>
          <a:p>
            <a:pPr marL="285750" indent="-285750">
              <a:buFontTx/>
              <a:buChar char="-"/>
            </a:pPr>
            <a:r>
              <a:rPr lang="en-US" sz="3600" dirty="0"/>
              <a:t>Creates and sustains a burden for the lost. </a:t>
            </a:r>
          </a:p>
          <a:p>
            <a:pPr marL="285750" indent="-285750">
              <a:buFontTx/>
              <a:buChar char="-"/>
            </a:pPr>
            <a:r>
              <a:rPr lang="en-US" sz="3600" dirty="0"/>
              <a:t>Reminds us of who’s really in control. </a:t>
            </a:r>
          </a:p>
          <a:p>
            <a:pPr marL="285750" indent="-285750">
              <a:buFontTx/>
              <a:buChar char="-"/>
            </a:pPr>
            <a:r>
              <a:rPr lang="en-US" sz="3600" dirty="0"/>
              <a:t>Brings us peace during suffering and persecution.</a:t>
            </a:r>
          </a:p>
          <a:p>
            <a:pPr marL="285750" indent="-285750">
              <a:buFontTx/>
              <a:buChar char="-"/>
            </a:pPr>
            <a:r>
              <a:rPr lang="en-US" sz="3600" dirty="0"/>
              <a:t>Fills us up so we can continue to give out. </a:t>
            </a:r>
          </a:p>
          <a:p>
            <a:pPr marL="285750" indent="-285750">
              <a:buFontTx/>
              <a:buChar char="-"/>
            </a:pPr>
            <a:r>
              <a:rPr lang="en-US" sz="3600" dirty="0"/>
              <a:t>Encourages us to keep going. </a:t>
            </a:r>
          </a:p>
          <a:p>
            <a:pPr marL="285750" indent="-285750">
              <a:buFontTx/>
              <a:buChar char="-"/>
            </a:pPr>
            <a:r>
              <a:rPr lang="en-US" sz="3600" dirty="0"/>
              <a:t>Persuades your heart. </a:t>
            </a:r>
          </a:p>
          <a:p>
            <a:pPr marL="285750" indent="-285750">
              <a:buFontTx/>
              <a:buChar char="-"/>
            </a:pPr>
            <a:r>
              <a:rPr lang="en-US" sz="3600" dirty="0"/>
              <a:t>Engages in the real battle. (Eph. 6)</a:t>
            </a:r>
          </a:p>
          <a:p>
            <a:pPr marL="285750" indent="-285750">
              <a:buFontTx/>
              <a:buChar char="-"/>
            </a:pPr>
            <a:r>
              <a:rPr lang="en-US" sz="3600" dirty="0"/>
              <a:t>Brings up new ideas and perspectives. </a:t>
            </a:r>
          </a:p>
          <a:p>
            <a:endParaRPr lang="en-US" dirty="0"/>
          </a:p>
        </p:txBody>
      </p:sp>
    </p:spTree>
    <p:extLst>
      <p:ext uri="{BB962C8B-B14F-4D97-AF65-F5344CB8AC3E}">
        <p14:creationId xmlns:p14="http://schemas.microsoft.com/office/powerpoint/2010/main" val="404955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6F71E8-8D71-9405-3A01-01C3B8F86877}"/>
              </a:ext>
            </a:extLst>
          </p:cNvPr>
          <p:cNvSpPr>
            <a:spLocks noGrp="1"/>
          </p:cNvSpPr>
          <p:nvPr>
            <p:ph type="title"/>
          </p:nvPr>
        </p:nvSpPr>
        <p:spPr>
          <a:xfrm>
            <a:off x="1468814" y="-112165"/>
            <a:ext cx="9808773" cy="1427585"/>
          </a:xfrm>
        </p:spPr>
        <p:txBody>
          <a:bodyPr/>
          <a:lstStyle/>
          <a:p>
            <a:r>
              <a:rPr lang="en-US" dirty="0"/>
              <a:t>More tips: </a:t>
            </a:r>
            <a:endParaRPr lang="en-ZA" dirty="0"/>
          </a:p>
        </p:txBody>
      </p:sp>
      <p:sp>
        <p:nvSpPr>
          <p:cNvPr id="4" name="Content Placeholder 3">
            <a:extLst>
              <a:ext uri="{FF2B5EF4-FFF2-40B4-BE49-F238E27FC236}">
                <a16:creationId xmlns:a16="http://schemas.microsoft.com/office/drawing/2014/main" id="{392C90C5-5198-C255-02F9-1608AA49E088}"/>
              </a:ext>
            </a:extLst>
          </p:cNvPr>
          <p:cNvSpPr>
            <a:spLocks noGrp="1"/>
          </p:cNvSpPr>
          <p:nvPr>
            <p:ph sz="quarter" idx="12"/>
          </p:nvPr>
        </p:nvSpPr>
        <p:spPr>
          <a:xfrm>
            <a:off x="1468814" y="1210670"/>
            <a:ext cx="10311050" cy="5257799"/>
          </a:xfrm>
        </p:spPr>
        <p:txBody>
          <a:bodyPr>
            <a:noAutofit/>
          </a:bodyPr>
          <a:lstStyle/>
          <a:p>
            <a:pPr marL="342900" indent="-342900">
              <a:buFontTx/>
              <a:buChar char="-"/>
            </a:pPr>
            <a:r>
              <a:rPr lang="en-US" sz="2800" b="1" i="0" u="none" strike="noStrike" dirty="0">
                <a:solidFill>
                  <a:srgbClr val="000000"/>
                </a:solidFill>
                <a:effectLst/>
                <a:latin typeface="Cambria" panose="02040503050406030204" pitchFamily="18" charset="0"/>
                <a:cs typeface="Boucherie Block" panose="020F0502020204030204" pitchFamily="34" charset="0"/>
              </a:rPr>
              <a:t>Remember</a:t>
            </a:r>
            <a:r>
              <a:rPr lang="en-US" sz="2800" i="0" u="none" strike="noStrike" dirty="0">
                <a:solidFill>
                  <a:srgbClr val="000000"/>
                </a:solidFill>
                <a:effectLst/>
                <a:latin typeface="Cambria" panose="02040503050406030204" pitchFamily="18" charset="0"/>
                <a:cs typeface="Boucherie Block" panose="020F0502020204030204" pitchFamily="34" charset="0"/>
              </a:rPr>
              <a:t>: </a:t>
            </a:r>
            <a:r>
              <a:rPr lang="en-US" sz="2800" u="sng" dirty="0">
                <a:solidFill>
                  <a:srgbClr val="000000"/>
                </a:solidFill>
                <a:latin typeface="Cambria" panose="02040503050406030204" pitchFamily="18" charset="0"/>
                <a:cs typeface="Boucherie Block" panose="020F0502020204030204" pitchFamily="34" charset="0"/>
              </a:rPr>
              <a:t>Entry </a:t>
            </a:r>
            <a:r>
              <a:rPr lang="en-US" sz="2800" i="0" u="sng" strike="noStrike" dirty="0">
                <a:solidFill>
                  <a:srgbClr val="000000"/>
                </a:solidFill>
                <a:effectLst/>
                <a:latin typeface="Cambria" panose="02040503050406030204" pitchFamily="18" charset="0"/>
                <a:cs typeface="Boucherie Block" panose="020F0502020204030204" pitchFamily="34" charset="0"/>
              </a:rPr>
              <a:t>is not </a:t>
            </a:r>
            <a:r>
              <a:rPr lang="en-US" sz="2800" u="sng" dirty="0">
                <a:solidFill>
                  <a:srgbClr val="000000"/>
                </a:solidFill>
                <a:latin typeface="Cambria" panose="02040503050406030204" pitchFamily="18" charset="0"/>
                <a:cs typeface="Boucherie Block" panose="020F0502020204030204" pitchFamily="34" charset="0"/>
              </a:rPr>
              <a:t>evangelism</a:t>
            </a:r>
            <a:r>
              <a:rPr lang="en-US" sz="2800" dirty="0">
                <a:solidFill>
                  <a:srgbClr val="000000"/>
                </a:solidFill>
                <a:latin typeface="Cambria" panose="02040503050406030204" pitchFamily="18" charset="0"/>
                <a:cs typeface="Boucherie Block" panose="020F0502020204030204" pitchFamily="34" charset="0"/>
              </a:rPr>
              <a:t>. </a:t>
            </a:r>
            <a:r>
              <a:rPr lang="en-US" sz="2800" i="0" u="none" strike="noStrike" dirty="0">
                <a:solidFill>
                  <a:srgbClr val="000000"/>
                </a:solidFill>
                <a:effectLst/>
                <a:latin typeface="Cambria" panose="02040503050406030204" pitchFamily="18" charset="0"/>
                <a:cs typeface="Boucherie Block" panose="020F0502020204030204" pitchFamily="34" charset="0"/>
              </a:rPr>
              <a:t>Goal to </a:t>
            </a:r>
            <a:r>
              <a:rPr lang="en-US" sz="2800" b="1" i="0" u="none" strike="noStrike" dirty="0">
                <a:solidFill>
                  <a:srgbClr val="000000"/>
                </a:solidFill>
                <a:effectLst/>
                <a:latin typeface="Cambria" panose="02040503050406030204" pitchFamily="18" charset="0"/>
                <a:cs typeface="Boucherie Block" panose="020F0502020204030204" pitchFamily="34" charset="0"/>
              </a:rPr>
              <a:t>share the go</a:t>
            </a:r>
            <a:r>
              <a:rPr lang="en-US" sz="2800" b="1" dirty="0">
                <a:solidFill>
                  <a:srgbClr val="000000"/>
                </a:solidFill>
                <a:latin typeface="Cambria" panose="02040503050406030204" pitchFamily="18" charset="0"/>
                <a:cs typeface="Boucherie Block" panose="020F0502020204030204" pitchFamily="34" charset="0"/>
              </a:rPr>
              <a:t>spel</a:t>
            </a:r>
            <a:r>
              <a:rPr lang="en-US" sz="2800" dirty="0">
                <a:solidFill>
                  <a:srgbClr val="000000"/>
                </a:solidFill>
                <a:latin typeface="Cambria" panose="02040503050406030204" pitchFamily="18" charset="0"/>
                <a:cs typeface="Boucherie Block" panose="020F0502020204030204" pitchFamily="34" charset="0"/>
              </a:rPr>
              <a:t>, or invite someone to a place where they </a:t>
            </a:r>
            <a:r>
              <a:rPr lang="en-US" sz="2800" b="1" dirty="0">
                <a:solidFill>
                  <a:srgbClr val="000000"/>
                </a:solidFill>
                <a:latin typeface="Cambria" panose="02040503050406030204" pitchFamily="18" charset="0"/>
                <a:cs typeface="Boucherie Block" panose="020F0502020204030204" pitchFamily="34" charset="0"/>
              </a:rPr>
              <a:t>will hear the gospel</a:t>
            </a:r>
            <a:r>
              <a:rPr lang="en-US" sz="2800" dirty="0">
                <a:solidFill>
                  <a:srgbClr val="000000"/>
                </a:solidFill>
                <a:latin typeface="Cambria" panose="02040503050406030204" pitchFamily="18" charset="0"/>
                <a:cs typeface="Boucherie Block" panose="020F0502020204030204" pitchFamily="34" charset="0"/>
              </a:rPr>
              <a:t>.</a:t>
            </a:r>
            <a:endParaRPr lang="en-US" sz="2800" b="1" dirty="0">
              <a:latin typeface="Cambria" panose="02040503050406030204" pitchFamily="18" charset="0"/>
            </a:endParaRPr>
          </a:p>
          <a:p>
            <a:pPr marL="342900" indent="-342900">
              <a:buFontTx/>
              <a:buChar char="-"/>
            </a:pPr>
            <a:r>
              <a:rPr lang="en-US" sz="2800" b="1" dirty="0">
                <a:latin typeface="Cambria" panose="02040503050406030204" pitchFamily="18" charset="0"/>
              </a:rPr>
              <a:t>The Reset convo</a:t>
            </a:r>
            <a:r>
              <a:rPr lang="en-US" sz="2800" dirty="0">
                <a:latin typeface="Cambria" panose="02040503050406030204" pitchFamily="18" charset="0"/>
              </a:rPr>
              <a:t>: “It’s been too long, it’ll be weird if I bring up God.” – just do it. “I’ve never asked you what you believe. Would you share that with me?”</a:t>
            </a:r>
          </a:p>
          <a:p>
            <a:pPr marL="342900" indent="-342900">
              <a:buFontTx/>
              <a:buChar char="-"/>
            </a:pPr>
            <a:r>
              <a:rPr lang="en-US" sz="2800" b="1" dirty="0">
                <a:latin typeface="Cambria" panose="02040503050406030204" pitchFamily="18" charset="0"/>
              </a:rPr>
              <a:t>Change your perspective: </a:t>
            </a:r>
            <a:r>
              <a:rPr lang="en-US" sz="2800" dirty="0">
                <a:latin typeface="Cambria" panose="02040503050406030204" pitchFamily="18" charset="0"/>
              </a:rPr>
              <a:t>Sharing your faith should happen as a part of your everyday life, not as an anomaly. </a:t>
            </a:r>
          </a:p>
          <a:p>
            <a:pPr marL="342900" indent="-342900">
              <a:buFontTx/>
              <a:buChar char="-"/>
            </a:pPr>
            <a:r>
              <a:rPr lang="en-US" sz="2800" b="1" i="0" u="none" strike="noStrike" dirty="0">
                <a:solidFill>
                  <a:srgbClr val="000000"/>
                </a:solidFill>
                <a:effectLst/>
                <a:latin typeface="Cambria" panose="02040503050406030204" pitchFamily="18" charset="0"/>
              </a:rPr>
              <a:t>Volunteer</a:t>
            </a:r>
            <a:r>
              <a:rPr lang="en-US" sz="2800" b="0" i="0" u="none" strike="noStrike" dirty="0">
                <a:solidFill>
                  <a:srgbClr val="000000"/>
                </a:solidFill>
                <a:effectLst/>
                <a:latin typeface="Cambria" panose="02040503050406030204" pitchFamily="18" charset="0"/>
              </a:rPr>
              <a:t> at one of our ministries where you will regularly share the gospel.</a:t>
            </a:r>
          </a:p>
        </p:txBody>
      </p:sp>
    </p:spTree>
    <p:extLst>
      <p:ext uri="{BB962C8B-B14F-4D97-AF65-F5344CB8AC3E}">
        <p14:creationId xmlns:p14="http://schemas.microsoft.com/office/powerpoint/2010/main" val="55438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6F71E8-8D71-9405-3A01-01C3B8F86877}"/>
              </a:ext>
            </a:extLst>
          </p:cNvPr>
          <p:cNvSpPr>
            <a:spLocks noGrp="1"/>
          </p:cNvSpPr>
          <p:nvPr>
            <p:ph type="title"/>
          </p:nvPr>
        </p:nvSpPr>
        <p:spPr>
          <a:xfrm>
            <a:off x="1468814" y="-112165"/>
            <a:ext cx="9808773" cy="1427585"/>
          </a:xfrm>
        </p:spPr>
        <p:txBody>
          <a:bodyPr/>
          <a:lstStyle/>
          <a:p>
            <a:r>
              <a:rPr lang="en-US" dirty="0"/>
              <a:t>More tips: </a:t>
            </a:r>
            <a:endParaRPr lang="en-ZA" dirty="0"/>
          </a:p>
        </p:txBody>
      </p:sp>
      <p:sp>
        <p:nvSpPr>
          <p:cNvPr id="4" name="Content Placeholder 3">
            <a:extLst>
              <a:ext uri="{FF2B5EF4-FFF2-40B4-BE49-F238E27FC236}">
                <a16:creationId xmlns:a16="http://schemas.microsoft.com/office/drawing/2014/main" id="{392C90C5-5198-C255-02F9-1608AA49E088}"/>
              </a:ext>
            </a:extLst>
          </p:cNvPr>
          <p:cNvSpPr>
            <a:spLocks noGrp="1"/>
          </p:cNvSpPr>
          <p:nvPr>
            <p:ph sz="quarter" idx="12"/>
          </p:nvPr>
        </p:nvSpPr>
        <p:spPr>
          <a:xfrm>
            <a:off x="1468814" y="1085979"/>
            <a:ext cx="10311050" cy="5257799"/>
          </a:xfrm>
        </p:spPr>
        <p:txBody>
          <a:bodyPr>
            <a:normAutofit/>
          </a:bodyPr>
          <a:lstStyle/>
          <a:p>
            <a:pPr marL="342900" indent="-342900">
              <a:buFontTx/>
              <a:buChar char="-"/>
            </a:pPr>
            <a:r>
              <a:rPr lang="en-US" sz="3200" b="1" i="0" u="none" strike="noStrike" dirty="0">
                <a:solidFill>
                  <a:srgbClr val="000000"/>
                </a:solidFill>
                <a:effectLst/>
                <a:latin typeface="Cambria" panose="02040503050406030204" pitchFamily="18" charset="0"/>
              </a:rPr>
              <a:t>Reduce</a:t>
            </a:r>
            <a:r>
              <a:rPr lang="en-US" sz="3200" b="0" i="0" u="none" strike="noStrike" dirty="0">
                <a:solidFill>
                  <a:srgbClr val="000000"/>
                </a:solidFill>
                <a:effectLst/>
                <a:latin typeface="Cambria" panose="02040503050406030204" pitchFamily="18" charset="0"/>
              </a:rPr>
              <a:t> social media intake, not a realistic depiction of receptivity. </a:t>
            </a:r>
          </a:p>
          <a:p>
            <a:pPr marL="285750" indent="-285750">
              <a:buFontTx/>
              <a:buChar char="-"/>
            </a:pPr>
            <a:r>
              <a:rPr lang="en-US" sz="3200" b="1" dirty="0">
                <a:solidFill>
                  <a:srgbClr val="000000"/>
                </a:solidFill>
                <a:latin typeface="Cambria" panose="02040503050406030204" pitchFamily="18" charset="0"/>
              </a:rPr>
              <a:t>F</a:t>
            </a:r>
            <a:r>
              <a:rPr lang="en-US" sz="3200" b="1" i="0" u="none" strike="noStrike" dirty="0">
                <a:solidFill>
                  <a:srgbClr val="000000"/>
                </a:solidFill>
                <a:effectLst/>
                <a:latin typeface="Cambria" panose="02040503050406030204" pitchFamily="18" charset="0"/>
              </a:rPr>
              <a:t>ind </a:t>
            </a:r>
            <a:r>
              <a:rPr lang="en-US" sz="3200" b="0" i="0" u="none" strike="noStrike" dirty="0">
                <a:solidFill>
                  <a:srgbClr val="000000"/>
                </a:solidFill>
                <a:effectLst/>
                <a:latin typeface="Cambria" panose="02040503050406030204" pitchFamily="18" charset="0"/>
              </a:rPr>
              <a:t>a friend who is good at evangelism and ask if you can help them / watch them do it. </a:t>
            </a:r>
          </a:p>
          <a:p>
            <a:pPr marL="285750" indent="-285750">
              <a:buFontTx/>
              <a:buChar char="-"/>
            </a:pPr>
            <a:r>
              <a:rPr lang="en-US" sz="3200" b="1" i="0" u="none" strike="noStrike" dirty="0">
                <a:solidFill>
                  <a:srgbClr val="000000"/>
                </a:solidFill>
                <a:effectLst/>
                <a:latin typeface="Cambria" panose="02040503050406030204" pitchFamily="18" charset="0"/>
              </a:rPr>
              <a:t>Read</a:t>
            </a:r>
            <a:r>
              <a:rPr lang="en-US" sz="3200" b="0" i="0" u="none" strike="noStrike" dirty="0">
                <a:solidFill>
                  <a:srgbClr val="000000"/>
                </a:solidFill>
                <a:effectLst/>
                <a:latin typeface="Cambria" panose="02040503050406030204" pitchFamily="18" charset="0"/>
              </a:rPr>
              <a:t> books on Evangelism. </a:t>
            </a:r>
            <a:r>
              <a:rPr lang="en-US" sz="3200" b="1" i="0" u="none" strike="noStrike" dirty="0">
                <a:solidFill>
                  <a:srgbClr val="000000"/>
                </a:solidFill>
                <a:effectLst/>
                <a:latin typeface="Cambria" panose="02040503050406030204" pitchFamily="18" charset="0"/>
              </a:rPr>
              <a:t>Often</a:t>
            </a:r>
            <a:r>
              <a:rPr lang="en-US" sz="3200" b="0" i="0" u="none" strike="noStrike" dirty="0">
                <a:solidFill>
                  <a:srgbClr val="000000"/>
                </a:solidFill>
                <a:effectLst/>
                <a:latin typeface="Cambria" panose="02040503050406030204" pitchFamily="18" charset="0"/>
              </a:rPr>
              <a:t>. (HTTAJWBTG, The I</a:t>
            </a:r>
            <a:r>
              <a:rPr lang="en-US" sz="3200" dirty="0">
                <a:solidFill>
                  <a:srgbClr val="000000"/>
                </a:solidFill>
                <a:latin typeface="Cambria" panose="02040503050406030204" pitchFamily="18" charset="0"/>
              </a:rPr>
              <a:t>nsanity of God, Evangelism as Exiles, Fall Like Rain, The Hiding Place, Spirit of the Rainforest, Questioning Faith, Questioning Evangelism, Visions and Dreams, A wind in the house of Islam, Seeking Allah Finding Jesus) </a:t>
            </a:r>
            <a:endParaRPr lang="en-US" sz="3200" b="0" i="0" u="none" strike="noStrike" dirty="0">
              <a:solidFill>
                <a:srgbClr val="000000"/>
              </a:solidFill>
              <a:effectLst/>
              <a:latin typeface="Cambria" panose="02040503050406030204" pitchFamily="18" charset="0"/>
            </a:endParaRPr>
          </a:p>
        </p:txBody>
      </p:sp>
    </p:spTree>
    <p:extLst>
      <p:ext uri="{BB962C8B-B14F-4D97-AF65-F5344CB8AC3E}">
        <p14:creationId xmlns:p14="http://schemas.microsoft.com/office/powerpoint/2010/main" val="246078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01732C-7338-DBA0-BD19-1FA88304749F}"/>
              </a:ext>
            </a:extLst>
          </p:cNvPr>
          <p:cNvSpPr>
            <a:spLocks noGrp="1"/>
          </p:cNvSpPr>
          <p:nvPr>
            <p:ph type="title"/>
          </p:nvPr>
        </p:nvSpPr>
        <p:spPr>
          <a:xfrm>
            <a:off x="1317615" y="690465"/>
            <a:ext cx="4964671" cy="1958741"/>
          </a:xfrm>
        </p:spPr>
        <p:txBody>
          <a:bodyPr/>
          <a:lstStyle/>
          <a:p>
            <a:r>
              <a:rPr lang="en-US" dirty="0"/>
              <a:t>Comments? </a:t>
            </a:r>
            <a:br>
              <a:rPr lang="en-US" dirty="0"/>
            </a:br>
            <a:r>
              <a:rPr lang="en-US" dirty="0"/>
              <a:t>Questions?</a:t>
            </a:r>
          </a:p>
        </p:txBody>
      </p:sp>
      <p:sp>
        <p:nvSpPr>
          <p:cNvPr id="2" name="Content Placeholder 1">
            <a:extLst>
              <a:ext uri="{FF2B5EF4-FFF2-40B4-BE49-F238E27FC236}">
                <a16:creationId xmlns:a16="http://schemas.microsoft.com/office/drawing/2014/main" id="{70ECFE66-A9E7-A365-967B-2FD670CB3923}"/>
              </a:ext>
            </a:extLst>
          </p:cNvPr>
          <p:cNvSpPr>
            <a:spLocks noGrp="1"/>
          </p:cNvSpPr>
          <p:nvPr>
            <p:ph sz="quarter" idx="10"/>
          </p:nvPr>
        </p:nvSpPr>
        <p:spPr>
          <a:xfrm>
            <a:off x="7649073" y="5621154"/>
            <a:ext cx="4784372" cy="1352303"/>
          </a:xfrm>
        </p:spPr>
        <p:txBody>
          <a:bodyPr/>
          <a:lstStyle/>
          <a:p>
            <a:r>
              <a:rPr lang="en-US" dirty="0"/>
              <a:t>Hannah O’Malley</a:t>
            </a:r>
          </a:p>
          <a:p>
            <a:r>
              <a:rPr lang="en-US" dirty="0" err="1"/>
              <a:t>omalleyh@dwellcc.org</a:t>
            </a:r>
            <a:endParaRPr lang="en-US" dirty="0"/>
          </a:p>
        </p:txBody>
      </p:sp>
    </p:spTree>
    <p:extLst>
      <p:ext uri="{BB962C8B-B14F-4D97-AF65-F5344CB8AC3E}">
        <p14:creationId xmlns:p14="http://schemas.microsoft.com/office/powerpoint/2010/main" val="704370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278669" y="313150"/>
            <a:ext cx="7942333" cy="758665"/>
          </a:xfrm>
        </p:spPr>
        <p:txBody>
          <a:bodyPr>
            <a:normAutofit fontScale="90000"/>
          </a:bodyPr>
          <a:lstStyle/>
          <a:p>
            <a:r>
              <a:rPr lang="en-US" dirty="0"/>
              <a:t>Barrier to Creativity #1: Lack of Burden </a:t>
            </a:r>
            <a:endParaRPr lang="en-US" dirty="0">
              <a:latin typeface="+mn-lt"/>
            </a:endParaRPr>
          </a:p>
        </p:txBody>
      </p:sp>
      <p:sp>
        <p:nvSpPr>
          <p:cNvPr id="8" name="TextBox 7">
            <a:extLst>
              <a:ext uri="{FF2B5EF4-FFF2-40B4-BE49-F238E27FC236}">
                <a16:creationId xmlns:a16="http://schemas.microsoft.com/office/drawing/2014/main" id="{32F203B8-1EA4-BB40-E79D-74752A0D8F9B}"/>
              </a:ext>
            </a:extLst>
          </p:cNvPr>
          <p:cNvSpPr txBox="1"/>
          <p:nvPr/>
        </p:nvSpPr>
        <p:spPr>
          <a:xfrm>
            <a:off x="1654629" y="1413063"/>
            <a:ext cx="9539843" cy="4031873"/>
          </a:xfrm>
          <a:prstGeom prst="rect">
            <a:avLst/>
          </a:prstGeom>
          <a:noFill/>
        </p:spPr>
        <p:txBody>
          <a:bodyPr wrap="square">
            <a:spAutoFit/>
          </a:bodyPr>
          <a:lstStyle/>
          <a:p>
            <a:r>
              <a:rPr lang="en-US" sz="3200" b="1" i="0" dirty="0">
                <a:effectLst/>
              </a:rPr>
              <a:t>Jesus</a:t>
            </a:r>
            <a:r>
              <a:rPr lang="en-US" sz="3200" b="0" i="0" dirty="0">
                <a:solidFill>
                  <a:srgbClr val="C00000"/>
                </a:solidFill>
                <a:effectLst/>
              </a:rPr>
              <a:t>: And when he drew near and saw the city, </a:t>
            </a:r>
            <a:r>
              <a:rPr lang="en-US" sz="3200" b="1" i="0" dirty="0">
                <a:solidFill>
                  <a:srgbClr val="C00000"/>
                </a:solidFill>
                <a:effectLst/>
              </a:rPr>
              <a:t>he wept over it</a:t>
            </a:r>
            <a:r>
              <a:rPr lang="en-US" sz="3200" b="0" i="0" dirty="0">
                <a:solidFill>
                  <a:srgbClr val="C00000"/>
                </a:solidFill>
                <a:effectLst/>
              </a:rPr>
              <a:t>, </a:t>
            </a:r>
            <a:r>
              <a:rPr lang="en-US" sz="3200" b="1" i="0" baseline="30000" dirty="0">
                <a:solidFill>
                  <a:srgbClr val="C00000"/>
                </a:solidFill>
                <a:effectLst/>
              </a:rPr>
              <a:t>42 </a:t>
            </a:r>
            <a:r>
              <a:rPr lang="en-US" sz="3200" b="0" i="0" dirty="0">
                <a:solidFill>
                  <a:srgbClr val="C00000"/>
                </a:solidFill>
                <a:effectLst/>
              </a:rPr>
              <a:t>saying, “Would that you, even you, had known on this day the things that make for peace! </a:t>
            </a:r>
            <a:r>
              <a:rPr lang="en-US" sz="3200" b="1" dirty="0">
                <a:solidFill>
                  <a:srgbClr val="C00000"/>
                </a:solidFill>
              </a:rPr>
              <a:t>Luke 19:42</a:t>
            </a:r>
            <a:endParaRPr lang="en-US" sz="3200" b="1" i="0" dirty="0">
              <a:solidFill>
                <a:srgbClr val="C00000"/>
              </a:solidFill>
              <a:effectLst/>
            </a:endParaRPr>
          </a:p>
          <a:p>
            <a:endParaRPr lang="en-US" sz="3200" dirty="0">
              <a:solidFill>
                <a:srgbClr val="C00000"/>
              </a:solidFill>
            </a:endParaRPr>
          </a:p>
          <a:p>
            <a:r>
              <a:rPr lang="en-US" sz="3200" b="1" i="0" dirty="0">
                <a:effectLst/>
              </a:rPr>
              <a:t>Paul</a:t>
            </a:r>
            <a:r>
              <a:rPr lang="en-US" sz="3200" b="0" i="0" dirty="0">
                <a:solidFill>
                  <a:srgbClr val="C00000"/>
                </a:solidFill>
                <a:effectLst/>
              </a:rPr>
              <a:t>: For, as I have often told you before and </a:t>
            </a:r>
            <a:r>
              <a:rPr lang="en-US" sz="3200" b="1" i="0" dirty="0">
                <a:solidFill>
                  <a:srgbClr val="C00000"/>
                </a:solidFill>
                <a:effectLst/>
              </a:rPr>
              <a:t>now tell you again even with tears</a:t>
            </a:r>
            <a:r>
              <a:rPr lang="en-US" sz="3200" b="0" i="0" dirty="0">
                <a:solidFill>
                  <a:srgbClr val="C00000"/>
                </a:solidFill>
                <a:effectLst/>
              </a:rPr>
              <a:t>, many live as enemies of the cross of Christ. </a:t>
            </a:r>
            <a:r>
              <a:rPr lang="en-US" sz="3200" b="1" i="0" dirty="0">
                <a:solidFill>
                  <a:srgbClr val="C00000"/>
                </a:solidFill>
                <a:effectLst/>
              </a:rPr>
              <a:t>Philippians 3:18 </a:t>
            </a:r>
          </a:p>
        </p:txBody>
      </p:sp>
    </p:spTree>
    <p:extLst>
      <p:ext uri="{BB962C8B-B14F-4D97-AF65-F5344CB8AC3E}">
        <p14:creationId xmlns:p14="http://schemas.microsoft.com/office/powerpoint/2010/main" val="71868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1A8286-3AED-EB8E-8198-596F272B7451}"/>
              </a:ext>
            </a:extLst>
          </p:cNvPr>
          <p:cNvSpPr txBox="1"/>
          <p:nvPr/>
        </p:nvSpPr>
        <p:spPr>
          <a:xfrm>
            <a:off x="781050" y="1323439"/>
            <a:ext cx="10654145" cy="4062651"/>
          </a:xfrm>
          <a:prstGeom prst="rect">
            <a:avLst/>
          </a:prstGeom>
          <a:noFill/>
        </p:spPr>
        <p:txBody>
          <a:bodyPr wrap="square">
            <a:spAutoFit/>
          </a:bodyPr>
          <a:lstStyle/>
          <a:p>
            <a:endParaRPr lang="en-US" sz="4000" b="0" i="0" dirty="0">
              <a:solidFill>
                <a:srgbClr val="003333"/>
              </a:solidFill>
              <a:effectLst/>
              <a:highlight>
                <a:srgbClr val="FFFFFF"/>
              </a:highlight>
              <a:latin typeface="Times"/>
            </a:endParaRPr>
          </a:p>
          <a:p>
            <a:r>
              <a:rPr lang="en-US" sz="4000" b="0" i="0" dirty="0">
                <a:solidFill>
                  <a:srgbClr val="003333"/>
                </a:solidFill>
                <a:effectLst/>
                <a:highlight>
                  <a:srgbClr val="FFFFFF"/>
                </a:highlight>
                <a:latin typeface="Times"/>
              </a:rPr>
              <a:t>But what puzzled me most was the fact that though all of them had been rescued at one time or another from the ocean, nearly everyone seemed to have forgotten all about it.</a:t>
            </a:r>
          </a:p>
          <a:p>
            <a:endParaRPr lang="en-US" sz="4000" dirty="0">
              <a:solidFill>
                <a:srgbClr val="003333"/>
              </a:solidFill>
              <a:highlight>
                <a:srgbClr val="FFFFFF"/>
              </a:highlight>
              <a:latin typeface="Times"/>
            </a:endParaRPr>
          </a:p>
          <a:p>
            <a:endParaRPr lang="en-US" dirty="0">
              <a:solidFill>
                <a:srgbClr val="003333"/>
              </a:solidFill>
              <a:highlight>
                <a:srgbClr val="FFFFFF"/>
              </a:highlight>
              <a:latin typeface="Times"/>
            </a:endParaRPr>
          </a:p>
        </p:txBody>
      </p:sp>
      <p:sp>
        <p:nvSpPr>
          <p:cNvPr id="3" name="TextBox 2">
            <a:extLst>
              <a:ext uri="{FF2B5EF4-FFF2-40B4-BE49-F238E27FC236}">
                <a16:creationId xmlns:a16="http://schemas.microsoft.com/office/drawing/2014/main" id="{C92BA52F-D551-E886-F205-5485B7C1A6D0}"/>
              </a:ext>
            </a:extLst>
          </p:cNvPr>
          <p:cNvSpPr txBox="1"/>
          <p:nvPr/>
        </p:nvSpPr>
        <p:spPr>
          <a:xfrm>
            <a:off x="3042047" y="148471"/>
            <a:ext cx="6107906" cy="1323439"/>
          </a:xfrm>
          <a:prstGeom prst="rect">
            <a:avLst/>
          </a:prstGeom>
          <a:noFill/>
        </p:spPr>
        <p:txBody>
          <a:bodyPr wrap="square">
            <a:spAutoFit/>
          </a:bodyPr>
          <a:lstStyle/>
          <a:p>
            <a:pPr algn="ctr"/>
            <a:r>
              <a:rPr lang="en-US" sz="4000" b="1" i="0" dirty="0">
                <a:solidFill>
                  <a:srgbClr val="003333"/>
                </a:solidFill>
                <a:effectLst/>
                <a:highlight>
                  <a:srgbClr val="FFFFFF"/>
                </a:highlight>
                <a:latin typeface="Times"/>
              </a:rPr>
              <a:t>William Booth’s </a:t>
            </a:r>
          </a:p>
          <a:p>
            <a:pPr algn="ctr"/>
            <a:r>
              <a:rPr lang="en-US" sz="4000" b="1" i="0" dirty="0">
                <a:solidFill>
                  <a:srgbClr val="003333"/>
                </a:solidFill>
                <a:effectLst/>
                <a:highlight>
                  <a:srgbClr val="FFFFFF"/>
                </a:highlight>
                <a:latin typeface="Times"/>
              </a:rPr>
              <a:t>“Vision of the Lost” </a:t>
            </a:r>
          </a:p>
        </p:txBody>
      </p:sp>
    </p:spTree>
    <p:extLst>
      <p:ext uri="{BB962C8B-B14F-4D97-AF65-F5344CB8AC3E}">
        <p14:creationId xmlns:p14="http://schemas.microsoft.com/office/powerpoint/2010/main" val="174222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1A8286-3AED-EB8E-8198-596F272B7451}"/>
              </a:ext>
            </a:extLst>
          </p:cNvPr>
          <p:cNvSpPr txBox="1"/>
          <p:nvPr/>
        </p:nvSpPr>
        <p:spPr>
          <a:xfrm>
            <a:off x="781050" y="216207"/>
            <a:ext cx="10654145" cy="6524863"/>
          </a:xfrm>
          <a:prstGeom prst="rect">
            <a:avLst/>
          </a:prstGeom>
          <a:noFill/>
        </p:spPr>
        <p:txBody>
          <a:bodyPr wrap="square">
            <a:spAutoFit/>
          </a:bodyPr>
          <a:lstStyle/>
          <a:p>
            <a:pPr algn="ctr"/>
            <a:r>
              <a:rPr lang="en-US" sz="4000" b="1" i="0" dirty="0">
                <a:solidFill>
                  <a:srgbClr val="003333"/>
                </a:solidFill>
                <a:effectLst/>
                <a:highlight>
                  <a:srgbClr val="FFFFFF"/>
                </a:highlight>
                <a:latin typeface="Times"/>
              </a:rPr>
              <a:t>William Booth’s “Vision of the Lost” </a:t>
            </a:r>
          </a:p>
          <a:p>
            <a:endParaRPr lang="en-US" sz="4000" b="0" i="0" dirty="0">
              <a:solidFill>
                <a:srgbClr val="003333"/>
              </a:solidFill>
              <a:effectLst/>
              <a:highlight>
                <a:srgbClr val="FFFFFF"/>
              </a:highlight>
              <a:latin typeface="Times"/>
            </a:endParaRPr>
          </a:p>
          <a:p>
            <a:r>
              <a:rPr lang="en-US" sz="4000" b="0" i="0" dirty="0">
                <a:solidFill>
                  <a:srgbClr val="003333"/>
                </a:solidFill>
                <a:effectLst/>
                <a:highlight>
                  <a:srgbClr val="FFFFFF"/>
                </a:highlight>
                <a:latin typeface="Times"/>
              </a:rPr>
              <a:t>Some of them were absorbed day and night in trading and business in order to make gain, storing up their savings in boxes, safes and the like. Many spent their time in amusing themselves with growing flowers on the side of the rock, others in painting pieces of cloth or in playing music, or in dressing themselves up in different styles and walking about to be admired. </a:t>
            </a:r>
          </a:p>
          <a:p>
            <a:endParaRPr lang="en-US" dirty="0">
              <a:solidFill>
                <a:srgbClr val="003333"/>
              </a:solidFill>
              <a:highlight>
                <a:srgbClr val="FFFFFF"/>
              </a:highlight>
              <a:latin typeface="Times"/>
            </a:endParaRPr>
          </a:p>
        </p:txBody>
      </p:sp>
    </p:spTree>
    <p:extLst>
      <p:ext uri="{BB962C8B-B14F-4D97-AF65-F5344CB8AC3E}">
        <p14:creationId xmlns:p14="http://schemas.microsoft.com/office/powerpoint/2010/main" val="3875445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1A8286-3AED-EB8E-8198-596F272B7451}"/>
              </a:ext>
            </a:extLst>
          </p:cNvPr>
          <p:cNvSpPr txBox="1"/>
          <p:nvPr/>
        </p:nvSpPr>
        <p:spPr>
          <a:xfrm>
            <a:off x="781050" y="479442"/>
            <a:ext cx="10654145" cy="5293757"/>
          </a:xfrm>
          <a:prstGeom prst="rect">
            <a:avLst/>
          </a:prstGeom>
          <a:noFill/>
        </p:spPr>
        <p:txBody>
          <a:bodyPr wrap="square">
            <a:spAutoFit/>
          </a:bodyPr>
          <a:lstStyle/>
          <a:p>
            <a:pPr algn="ctr"/>
            <a:r>
              <a:rPr lang="en-US" sz="4000" b="1" i="0" dirty="0">
                <a:solidFill>
                  <a:srgbClr val="003333"/>
                </a:solidFill>
                <a:effectLst/>
                <a:highlight>
                  <a:srgbClr val="FFFFFF"/>
                </a:highlight>
                <a:latin typeface="Times"/>
              </a:rPr>
              <a:t>William Booth’s “Vision of the Lost” </a:t>
            </a:r>
          </a:p>
          <a:p>
            <a:endParaRPr lang="en-US" sz="4000" b="0" i="0" dirty="0">
              <a:solidFill>
                <a:srgbClr val="003333"/>
              </a:solidFill>
              <a:effectLst/>
              <a:highlight>
                <a:srgbClr val="FFFFFF"/>
              </a:highlight>
              <a:latin typeface="Times"/>
            </a:endParaRPr>
          </a:p>
          <a:p>
            <a:r>
              <a:rPr lang="en-US" sz="4000" b="0" i="0" dirty="0">
                <a:solidFill>
                  <a:srgbClr val="003333"/>
                </a:solidFill>
                <a:effectLst/>
                <a:highlight>
                  <a:srgbClr val="FFFFFF"/>
                </a:highlight>
                <a:latin typeface="Times"/>
              </a:rPr>
              <a:t>But the thing to me that seemed the most amazing was </a:t>
            </a:r>
            <a:r>
              <a:rPr lang="en-US" sz="4000" b="0" i="0" dirty="0">
                <a:solidFill>
                  <a:srgbClr val="003333"/>
                </a:solidFill>
                <a:effectLst/>
                <a:highlight>
                  <a:srgbClr val="FFFF00"/>
                </a:highlight>
                <a:latin typeface="Times"/>
              </a:rPr>
              <a:t>that those on the platform to whom He called, who heard His voice and felt that they ought to obey it- at least they said they did</a:t>
            </a:r>
            <a:r>
              <a:rPr lang="en-US" sz="4000" b="0" i="0" dirty="0">
                <a:solidFill>
                  <a:srgbClr val="003333"/>
                </a:solidFill>
                <a:effectLst/>
                <a:highlight>
                  <a:srgbClr val="FFFFFF"/>
                </a:highlight>
                <a:latin typeface="Times"/>
              </a:rPr>
              <a:t>- those who confessed to love Him much…</a:t>
            </a:r>
          </a:p>
          <a:p>
            <a:endParaRPr lang="en-US" sz="4000" dirty="0">
              <a:solidFill>
                <a:srgbClr val="003333"/>
              </a:solidFill>
              <a:highlight>
                <a:srgbClr val="FFFFFF"/>
              </a:highlight>
              <a:latin typeface="Times"/>
            </a:endParaRPr>
          </a:p>
          <a:p>
            <a:endParaRPr lang="en-US" dirty="0">
              <a:solidFill>
                <a:srgbClr val="003333"/>
              </a:solidFill>
              <a:highlight>
                <a:srgbClr val="FFFFFF"/>
              </a:highlight>
              <a:latin typeface="Times"/>
            </a:endParaRPr>
          </a:p>
        </p:txBody>
      </p:sp>
    </p:spTree>
    <p:extLst>
      <p:ext uri="{BB962C8B-B14F-4D97-AF65-F5344CB8AC3E}">
        <p14:creationId xmlns:p14="http://schemas.microsoft.com/office/powerpoint/2010/main" val="3754963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1A8286-3AED-EB8E-8198-596F272B7451}"/>
              </a:ext>
            </a:extLst>
          </p:cNvPr>
          <p:cNvSpPr txBox="1"/>
          <p:nvPr/>
        </p:nvSpPr>
        <p:spPr>
          <a:xfrm>
            <a:off x="781050" y="216207"/>
            <a:ext cx="10654145" cy="4678204"/>
          </a:xfrm>
          <a:prstGeom prst="rect">
            <a:avLst/>
          </a:prstGeom>
          <a:noFill/>
        </p:spPr>
        <p:txBody>
          <a:bodyPr wrap="square">
            <a:spAutoFit/>
          </a:bodyPr>
          <a:lstStyle/>
          <a:p>
            <a:pPr algn="ctr"/>
            <a:r>
              <a:rPr lang="en-US" sz="4000" b="1" i="0" dirty="0">
                <a:solidFill>
                  <a:srgbClr val="003333"/>
                </a:solidFill>
                <a:effectLst/>
                <a:highlight>
                  <a:srgbClr val="FFFFFF"/>
                </a:highlight>
                <a:latin typeface="Times"/>
              </a:rPr>
              <a:t>William Booth’s “Vision of the Lost” </a:t>
            </a:r>
          </a:p>
          <a:p>
            <a:endParaRPr lang="en-US" sz="4000" b="0" i="0" dirty="0">
              <a:solidFill>
                <a:srgbClr val="003333"/>
              </a:solidFill>
              <a:effectLst/>
              <a:highlight>
                <a:srgbClr val="FFFFFF"/>
              </a:highlight>
              <a:latin typeface="Times"/>
            </a:endParaRPr>
          </a:p>
          <a:p>
            <a:r>
              <a:rPr lang="en-US" sz="4000" b="0" i="0" dirty="0">
                <a:solidFill>
                  <a:srgbClr val="003333"/>
                </a:solidFill>
                <a:effectLst/>
                <a:highlight>
                  <a:srgbClr val="FFFFFF"/>
                </a:highlight>
                <a:latin typeface="Times"/>
              </a:rPr>
              <a:t> …were so taken up with their trades and professions, their money saving and pleasures, their families and circles, their religion and arguments about it… </a:t>
            </a:r>
          </a:p>
          <a:p>
            <a:endParaRPr lang="en-US" sz="4000" dirty="0">
              <a:solidFill>
                <a:srgbClr val="003333"/>
              </a:solidFill>
              <a:highlight>
                <a:srgbClr val="FFFFFF"/>
              </a:highlight>
              <a:latin typeface="Times"/>
            </a:endParaRPr>
          </a:p>
          <a:p>
            <a:endParaRPr lang="en-US" dirty="0">
              <a:solidFill>
                <a:srgbClr val="003333"/>
              </a:solidFill>
              <a:highlight>
                <a:srgbClr val="FFFFFF"/>
              </a:highlight>
              <a:latin typeface="Times"/>
            </a:endParaRPr>
          </a:p>
        </p:txBody>
      </p:sp>
    </p:spTree>
    <p:extLst>
      <p:ext uri="{BB962C8B-B14F-4D97-AF65-F5344CB8AC3E}">
        <p14:creationId xmlns:p14="http://schemas.microsoft.com/office/powerpoint/2010/main" val="1762976525"/>
      </p:ext>
    </p:extLst>
  </p:cSld>
  <p:clrMapOvr>
    <a:masterClrMapping/>
  </p:clrMapOvr>
</p:sld>
</file>

<file path=ppt/theme/theme1.xml><?xml version="1.0" encoding="utf-8"?>
<a:theme xmlns:a="http://schemas.openxmlformats.org/drawingml/2006/main" name="Custom">
  <a:themeElements>
    <a:clrScheme name="Custom 23">
      <a:dk1>
        <a:sysClr val="windowText" lastClr="000000"/>
      </a:dk1>
      <a:lt1>
        <a:sysClr val="window" lastClr="FFFFFF"/>
      </a:lt1>
      <a:dk2>
        <a:srgbClr val="44546A"/>
      </a:dk2>
      <a:lt2>
        <a:srgbClr val="E7E6E6"/>
      </a:lt2>
      <a:accent1>
        <a:srgbClr val="58696B"/>
      </a:accent1>
      <a:accent2>
        <a:srgbClr val="95B8BF"/>
      </a:accent2>
      <a:accent3>
        <a:srgbClr val="BFD4D9"/>
      </a:accent3>
      <a:accent4>
        <a:srgbClr val="5B4839"/>
      </a:accent4>
      <a:accent5>
        <a:srgbClr val="C3A398"/>
      </a:accent5>
      <a:accent6>
        <a:srgbClr val="CA553E"/>
      </a:accent6>
      <a:hlink>
        <a:srgbClr val="0563C1"/>
      </a:hlink>
      <a:folHlink>
        <a:srgbClr val="954F72"/>
      </a:folHlink>
    </a:clrScheme>
    <a:fontScheme name="Custom 30">
      <a:majorFont>
        <a:latin typeface="Tisa Offc Serif Pro"/>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accent5">
              <a:lumMod val="20000"/>
              <a:lumOff val="8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M78544816_Win32_SL_V10" id="{8934A6D9-B969-498F-A646-4B502FD69C4E}" vid="{AA78C1C8-456D-41A9-83FC-BC8B9A8EE3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A98CD342-50C4-441F-B4A3-7D5ADB057132}">
  <ds:schemaRefs>
    <ds:schemaRef ds:uri="http://schemas.microsoft.com/sharepoint/v3/contenttype/forms"/>
  </ds:schemaRefs>
</ds:datastoreItem>
</file>

<file path=customXml/itemProps2.xml><?xml version="1.0" encoding="utf-8"?>
<ds:datastoreItem xmlns:ds="http://schemas.openxmlformats.org/officeDocument/2006/customXml" ds:itemID="{3FAE0208-DBD5-43E1-AC6B-D2AD9623F0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BDD27D0-5B6E-4A0E-95B2-BB37F9D88615}">
  <ds:schemaRefs>
    <ds:schemaRef ds:uri="http://schemas.microsoft.com/office/2006/metadata/properties"/>
    <ds:schemaRef ds:uri="http://www.w3.org/XML/1998/namespace"/>
    <ds:schemaRef ds:uri="http://schemas.microsoft.com/office/2006/documentManagement/types"/>
    <ds:schemaRef ds:uri="230e9df3-be65-4c73-a93b-d1236ebd677e"/>
    <ds:schemaRef ds:uri="http://purl.org/dc/terms/"/>
    <ds:schemaRef ds:uri="http://schemas.openxmlformats.org/package/2006/metadata/core-properties"/>
    <ds:schemaRef ds:uri="http://schemas.microsoft.com/sharepoint/v3"/>
    <ds:schemaRef ds:uri="16c05727-aa75-4e4a-9b5f-8a80a1165891"/>
    <ds:schemaRef ds:uri="http://purl.org/dc/elements/1.1/"/>
    <ds:schemaRef ds:uri="http://schemas.microsoft.com/office/infopath/2007/PartnerControls"/>
    <ds:schemaRef ds:uri="71af3243-3dd4-4a8d-8c0d-dd76da1f02a5"/>
    <ds:schemaRef ds:uri="http://purl.org/dc/dcmityp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34317</TotalTime>
  <Words>2661</Words>
  <Application>Microsoft Office PowerPoint</Application>
  <PresentationFormat>Widescreen</PresentationFormat>
  <Paragraphs>279</Paragraphs>
  <Slides>48</Slides>
  <Notes>48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Arial</vt:lpstr>
      <vt:lpstr>Boucherie Block</vt:lpstr>
      <vt:lpstr>Calibri</vt:lpstr>
      <vt:lpstr>Cambria</vt:lpstr>
      <vt:lpstr>Google Sans</vt:lpstr>
      <vt:lpstr>system-ui</vt:lpstr>
      <vt:lpstr>Times</vt:lpstr>
      <vt:lpstr>Tisa Offc Serif Pro</vt:lpstr>
      <vt:lpstr>Univers Light</vt:lpstr>
      <vt:lpstr>Custom</vt:lpstr>
      <vt:lpstr>Creativity in  Sharing Your Faith XSI 2024 </vt:lpstr>
      <vt:lpstr>Today</vt:lpstr>
      <vt:lpstr>Barrier to Creativity #1: Lack of Burden </vt:lpstr>
      <vt:lpstr>Barrier to Creativity #1: Lack of Burden </vt:lpstr>
      <vt:lpstr>Barrier to Creativity #1: Lack of Burden </vt:lpstr>
      <vt:lpstr>PowerPoint Presentation</vt:lpstr>
      <vt:lpstr>PowerPoint Presentation</vt:lpstr>
      <vt:lpstr>PowerPoint Presentation</vt:lpstr>
      <vt:lpstr>PowerPoint Presentation</vt:lpstr>
      <vt:lpstr>PowerPoint Presentation</vt:lpstr>
      <vt:lpstr>PowerPoint Presentation</vt:lpstr>
      <vt:lpstr>Where do I start?</vt:lpstr>
      <vt:lpstr>Where do I start?</vt:lpstr>
      <vt:lpstr>Barrier to Creativity #2: Loss of Burden </vt:lpstr>
      <vt:lpstr>Barrier to Creativity #2: Loss of Burden </vt:lpstr>
      <vt:lpstr>Barrier to Creativity #2: Loss of Burden </vt:lpstr>
      <vt:lpstr>Defining our terms: Sharing Our Faith </vt:lpstr>
      <vt:lpstr>Defining our terms: Sharing Our Faith </vt:lpstr>
      <vt:lpstr> Can you think of 100 ways  to share the gospel?</vt:lpstr>
      <vt:lpstr>PowerPoint Presentation</vt:lpstr>
      <vt:lpstr>5 Keys to Creative Evangelism</vt:lpstr>
      <vt:lpstr>Key #1: Drop the Excuses </vt:lpstr>
      <vt:lpstr>PowerPoint Presentation</vt:lpstr>
      <vt:lpstr>PowerPoint Presentation</vt:lpstr>
      <vt:lpstr>Key #1: Drop the Excuses </vt:lpstr>
      <vt:lpstr>Key #1: Drop the Excuses </vt:lpstr>
      <vt:lpstr>Key #2: Rethink Your Opportunities</vt:lpstr>
      <vt:lpstr>Key #2: Rethink Your Opportunities</vt:lpstr>
      <vt:lpstr>PowerPoint Presentation</vt:lpstr>
      <vt:lpstr>PowerPoint Presentation</vt:lpstr>
      <vt:lpstr>PowerPoint Presentation</vt:lpstr>
      <vt:lpstr>PowerPoint Presentation</vt:lpstr>
      <vt:lpstr>Key #2: Rethink Your Opportunities</vt:lpstr>
      <vt:lpstr>Key #2: Rethink Your Opportunities</vt:lpstr>
      <vt:lpstr>Key #3: Try new things…then evaluate! </vt:lpstr>
      <vt:lpstr>Key #3: Try new things…then evaluate! </vt:lpstr>
      <vt:lpstr>Key #4: Immerse yourself in stories </vt:lpstr>
      <vt:lpstr>Key #4: Stories - Scripture</vt:lpstr>
      <vt:lpstr>Key #4: Stories - Scripture</vt:lpstr>
      <vt:lpstr>Key #4: Stories - Local Church </vt:lpstr>
      <vt:lpstr>Key #4: Stories - Local Church </vt:lpstr>
      <vt:lpstr>Key #4: Stories - Local Church </vt:lpstr>
      <vt:lpstr>Key #4: Stories - Global Missions</vt:lpstr>
      <vt:lpstr>Key #4: Immerse yourself in stories </vt:lpstr>
      <vt:lpstr>Key #5: Pray</vt:lpstr>
      <vt:lpstr>More tips: </vt:lpstr>
      <vt:lpstr>More tips: </vt:lpstr>
      <vt:lpstr>Comments?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presentation</dc:title>
  <dc:creator>LeppertJ</dc:creator>
  <cp:lastModifiedBy>Haley</cp:lastModifiedBy>
  <cp:revision>37</cp:revision>
  <cp:lastPrinted>2024-07-17T12:34:40Z</cp:lastPrinted>
  <dcterms:created xsi:type="dcterms:W3CDTF">2024-01-11T18:09:01Z</dcterms:created>
  <dcterms:modified xsi:type="dcterms:W3CDTF">2024-07-29T22:20:22Z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