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5683" r:id="rId1"/>
  </p:sldMasterIdLst>
  <p:notesMasterIdLst>
    <p:notesMasterId r:id="rId32"/>
  </p:notesMasterIdLst>
  <p:sldIdLst>
    <p:sldId id="8541" r:id="rId2"/>
    <p:sldId id="8836" r:id="rId3"/>
    <p:sldId id="9089" r:id="rId4"/>
    <p:sldId id="9090" r:id="rId5"/>
    <p:sldId id="9091" r:id="rId6"/>
    <p:sldId id="9092" r:id="rId7"/>
    <p:sldId id="9094" r:id="rId8"/>
    <p:sldId id="9095" r:id="rId9"/>
    <p:sldId id="9096" r:id="rId10"/>
    <p:sldId id="9097" r:id="rId11"/>
    <p:sldId id="9098" r:id="rId12"/>
    <p:sldId id="9099" r:id="rId13"/>
    <p:sldId id="9100" r:id="rId14"/>
    <p:sldId id="9101" r:id="rId15"/>
    <p:sldId id="9102" r:id="rId16"/>
    <p:sldId id="9103" r:id="rId17"/>
    <p:sldId id="9104" r:id="rId18"/>
    <p:sldId id="9105" r:id="rId19"/>
    <p:sldId id="9106" r:id="rId20"/>
    <p:sldId id="8858" r:id="rId21"/>
    <p:sldId id="9108" r:id="rId22"/>
    <p:sldId id="9109" r:id="rId23"/>
    <p:sldId id="9110" r:id="rId24"/>
    <p:sldId id="9081" r:id="rId25"/>
    <p:sldId id="9112" r:id="rId26"/>
    <p:sldId id="9113" r:id="rId27"/>
    <p:sldId id="9114" r:id="rId28"/>
    <p:sldId id="9115" r:id="rId29"/>
    <p:sldId id="9111" r:id="rId30"/>
    <p:sldId id="8825" r:id="rId31"/>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286C4"/>
    <a:srgbClr val="254061"/>
    <a:srgbClr val="D3E6FF"/>
    <a:srgbClr val="B0E4CD"/>
    <a:srgbClr val="35A5C2"/>
    <a:srgbClr val="385D8A"/>
    <a:srgbClr val="386294"/>
    <a:srgbClr val="586676"/>
    <a:srgbClr val="204C82"/>
    <a:srgbClr val="2B67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998944-2805-2748-A9F1-DAEC9C07FB69}" v="504" dt="2022-11-17T23:07:36.899"/>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617" autoAdjust="0"/>
    <p:restoredTop sz="85163"/>
  </p:normalViewPr>
  <p:slideViewPr>
    <p:cSldViewPr snapToGrid="0">
      <p:cViewPr varScale="1">
        <p:scale>
          <a:sx n="66" d="100"/>
          <a:sy n="66" d="100"/>
        </p:scale>
        <p:origin x="108" y="156"/>
      </p:cViewPr>
      <p:guideLst>
        <p:guide orient="horz" pos="2160"/>
        <p:guide pos="3840"/>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3696897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430576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764539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621603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947104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7126173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47706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639139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63068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1958940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054499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658977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6456197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189906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789736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66218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1085205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9952886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04439217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35191525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768557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955389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6784536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988066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981398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566572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589802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293472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11/30/2022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11/30/2022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11/30/2022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11/30/2022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11/30/2022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11/30/2022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11/30/2022</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11/30/2022</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11/30/2022</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11/30/2022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11/30/2022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11/30/2022</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a:solidFill>
                  <a:schemeClr val="bg1"/>
                </a:solidFill>
                <a:latin typeface="Century Gothic" panose="020B0502020202020204" pitchFamily="34" charset="0"/>
              </a:rPr>
              <a:t>EPHESIANS</a:t>
            </a:r>
          </a:p>
        </p:txBody>
      </p:sp>
      <p:sp>
        <p:nvSpPr>
          <p:cNvPr id="5" name="TextBox 4">
            <a:extLst>
              <a:ext uri="{FF2B5EF4-FFF2-40B4-BE49-F238E27FC236}">
                <a16:creationId xmlns:a16="http://schemas.microsoft.com/office/drawing/2014/main" xmlns=""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a:solidFill>
                  <a:schemeClr val="bg1"/>
                </a:solidFill>
                <a:latin typeface="Century Gothic" panose="020B0502020202020204" pitchFamily="34" charset="0"/>
              </a:rPr>
              <a:t>THE BOOK OF</a:t>
            </a:r>
          </a:p>
        </p:txBody>
      </p:sp>
    </p:spTree>
    <p:extLst>
      <p:ext uri="{BB962C8B-B14F-4D97-AF65-F5344CB8AC3E}">
        <p14:creationId xmlns:p14="http://schemas.microsoft.com/office/powerpoint/2010/main" val="844245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3970318"/>
          </a:xfrm>
          <a:prstGeom prst="rect">
            <a:avLst/>
          </a:prstGeom>
          <a:noFill/>
          <a:ln w="9525">
            <a:noFill/>
            <a:miter lim="800000"/>
            <a:headEnd/>
            <a:tailEnd/>
          </a:ln>
        </p:spPr>
        <p:txBody>
          <a:bodyPr wrap="square">
            <a:spAutoFit/>
          </a:bodyPr>
          <a:lstStyle/>
          <a:p>
            <a:pPr marL="14288" indent="-14288">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2 Corinthians 10:3-5: For though we live in the world, we do not wage war as the world does. The weapons we fight with are not the weapons of the world. On the contrary, they have divine power to demolish strongholds. We demolish arguments and every pretension that sets itself up against the knowledge of God </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5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What is our mission?</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652997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3970318"/>
          </a:xfrm>
          <a:prstGeom prst="rect">
            <a:avLst/>
          </a:prstGeom>
          <a:noFill/>
          <a:ln w="9525">
            <a:noFill/>
            <a:miter lim="800000"/>
            <a:headEnd/>
            <a:tailEnd/>
          </a:ln>
        </p:spPr>
        <p:txBody>
          <a:bodyPr wrap="square">
            <a:spAutoFit/>
          </a:bodyPr>
          <a:lstStyle/>
          <a:p>
            <a:pPr marL="14288" indent="-14288">
              <a:lnSpc>
                <a:spcPct val="90000"/>
              </a:lnSpc>
              <a:spcBef>
                <a:spcPts val="0"/>
              </a:spcBef>
              <a:spcAft>
                <a:spcPts val="600"/>
              </a:spcAft>
            </a:pP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2 Corinthians 10:3-5: For though we live in the world, we do not wage war as the world does. The weapons we fight with are not the weapons of the world. On the contrary, they have divine power to demolish strongholds. We demolish arguments and every pretension that </a:t>
            </a:r>
            <a:r>
              <a:rPr lang="en-US" sz="4000" dirty="0">
                <a:solidFill>
                  <a:prstClr val="white"/>
                </a:solidFill>
                <a:latin typeface="Calibri Light" panose="020F0302020204030204" pitchFamily="34" charset="0"/>
                <a:cs typeface="Calibri Light" panose="020F0302020204030204" pitchFamily="34" charset="0"/>
              </a:rPr>
              <a:t>sets itself up against </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the knowledge of God </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5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What is our mission?</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5C0DA5CB-DE15-1D29-5643-D3C60B86DC76}"/>
              </a:ext>
            </a:extLst>
          </p:cNvPr>
          <p:cNvSpPr>
            <a:spLocks noChangeArrowheads="1"/>
          </p:cNvSpPr>
          <p:nvPr/>
        </p:nvSpPr>
        <p:spPr bwMode="auto">
          <a:xfrm>
            <a:off x="3432748" y="4658438"/>
            <a:ext cx="8006941" cy="90291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0E52EA9C-2D77-1510-9853-650A30AE63E9}"/>
              </a:ext>
            </a:extLst>
          </p:cNvPr>
          <p:cNvSpPr txBox="1">
            <a:spLocks noChangeArrowheads="1"/>
          </p:cNvSpPr>
          <p:nvPr/>
        </p:nvSpPr>
        <p:spPr bwMode="auto">
          <a:xfrm>
            <a:off x="3454820" y="4784394"/>
            <a:ext cx="7957556" cy="674031"/>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300"/>
              </a:spcAft>
              <a:buSzPct val="100000"/>
              <a:defRPr/>
            </a:pPr>
            <a:r>
              <a:rPr lang="en-US" sz="4200" dirty="0">
                <a:solidFill>
                  <a:prstClr val="white"/>
                </a:solidFill>
                <a:latin typeface="Calibri Light" panose="020F0302020204030204" pitchFamily="34" charset="0"/>
                <a:cs typeface="Calibri Light" panose="020F0302020204030204" pitchFamily="34" charset="0"/>
              </a:rPr>
              <a:t>denotes a tower or rampart </a:t>
            </a:r>
          </a:p>
        </p:txBody>
      </p:sp>
    </p:spTree>
    <p:extLst>
      <p:ext uri="{BB962C8B-B14F-4D97-AF65-F5344CB8AC3E}">
        <p14:creationId xmlns:p14="http://schemas.microsoft.com/office/powerpoint/2010/main" val="1568170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3970318"/>
          </a:xfrm>
          <a:prstGeom prst="rect">
            <a:avLst/>
          </a:prstGeom>
          <a:noFill/>
          <a:ln w="9525">
            <a:noFill/>
            <a:miter lim="800000"/>
            <a:headEnd/>
            <a:tailEnd/>
          </a:ln>
        </p:spPr>
        <p:txBody>
          <a:bodyPr wrap="square">
            <a:spAutoFit/>
          </a:bodyPr>
          <a:lstStyle/>
          <a:p>
            <a:pPr marL="14288" indent="-14288">
              <a:lnSpc>
                <a:spcPct val="90000"/>
              </a:lnSpc>
              <a:spcBef>
                <a:spcPts val="0"/>
              </a:spcBef>
              <a:spcAft>
                <a:spcPts val="600"/>
              </a:spcAft>
            </a:pP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2 Corinthians 10:3-5: For though we live in the world, we do not wage war as the world does. The weapons we fight with are not the weapons of the world. On the contrary, they have divine power to demolish strongholds. We demolish </a:t>
            </a:r>
            <a:r>
              <a:rPr lang="en-US" sz="4000" dirty="0">
                <a:solidFill>
                  <a:schemeClr val="bg1"/>
                </a:solidFill>
                <a:latin typeface="Calibri Light" panose="020F0302020204030204" pitchFamily="34" charset="0"/>
                <a:cs typeface="Calibri Light" panose="020F0302020204030204" pitchFamily="34" charset="0"/>
              </a:rPr>
              <a:t>arguments</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 </a:t>
            </a:r>
            <a:r>
              <a:rPr lang="en-US" sz="4000" dirty="0">
                <a:solidFill>
                  <a:schemeClr val="bg1"/>
                </a:solidFill>
                <a:latin typeface="Calibri Light" panose="020F0302020204030204" pitchFamily="34" charset="0"/>
                <a:cs typeface="Calibri Light" panose="020F0302020204030204" pitchFamily="34" charset="0"/>
              </a:rPr>
              <a:t>and every pretension</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 that </a:t>
            </a:r>
            <a:r>
              <a:rPr lang="en-US" sz="4000" dirty="0">
                <a:solidFill>
                  <a:prstClr val="white"/>
                </a:solidFill>
                <a:latin typeface="Calibri Light" panose="020F0302020204030204" pitchFamily="34" charset="0"/>
                <a:cs typeface="Calibri Light" panose="020F0302020204030204" pitchFamily="34" charset="0"/>
              </a:rPr>
              <a:t>sets itself up against </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the knowledge of God </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5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What is our mission?</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4869565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3970318"/>
          </a:xfrm>
          <a:prstGeom prst="rect">
            <a:avLst/>
          </a:prstGeom>
          <a:noFill/>
          <a:ln w="9525">
            <a:noFill/>
            <a:miter lim="800000"/>
            <a:headEnd/>
            <a:tailEnd/>
          </a:ln>
        </p:spPr>
        <p:txBody>
          <a:bodyPr wrap="square">
            <a:spAutoFit/>
          </a:bodyPr>
          <a:lstStyle/>
          <a:p>
            <a:pPr marL="14288" indent="-14288">
              <a:lnSpc>
                <a:spcPct val="90000"/>
              </a:lnSpc>
              <a:spcBef>
                <a:spcPts val="0"/>
              </a:spcBef>
              <a:spcAft>
                <a:spcPts val="600"/>
              </a:spcAft>
            </a:pP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2 Corinthians 10:3-5: For though we live in the world, we do not wage war as the world does. The weapons </a:t>
            </a:r>
            <a:r>
              <a:rPr lang="en-US" sz="4000" dirty="0">
                <a:solidFill>
                  <a:schemeClr val="bg1"/>
                </a:solidFill>
                <a:latin typeface="Calibri Light" panose="020F0302020204030204" pitchFamily="34" charset="0"/>
                <a:cs typeface="Calibri Light" panose="020F0302020204030204" pitchFamily="34" charset="0"/>
              </a:rPr>
              <a:t>we fight</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 with are not the weapons of the world. On the contrary, they have divine power </a:t>
            </a:r>
            <a:r>
              <a:rPr lang="en-US" sz="4000" dirty="0">
                <a:solidFill>
                  <a:schemeClr val="bg1"/>
                </a:solidFill>
                <a:latin typeface="Calibri Light" panose="020F0302020204030204" pitchFamily="34" charset="0"/>
                <a:cs typeface="Calibri Light" panose="020F0302020204030204" pitchFamily="34" charset="0"/>
              </a:rPr>
              <a:t>to demolish strongholds</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 We demolish arguments and every pretension that sets itself up against the knowledge of God </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5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What is our mission?</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A3E8A708-25F1-DD19-EE54-96AB4648C600}"/>
              </a:ext>
            </a:extLst>
          </p:cNvPr>
          <p:cNvSpPr>
            <a:spLocks noChangeArrowheads="1"/>
          </p:cNvSpPr>
          <p:nvPr/>
        </p:nvSpPr>
        <p:spPr bwMode="auto">
          <a:xfrm>
            <a:off x="304800" y="3879952"/>
            <a:ext cx="11506200" cy="253583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kern="0" dirty="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8AC0E98C-DA9A-E288-98B5-9C78A2D662D3}"/>
              </a:ext>
            </a:extLst>
          </p:cNvPr>
          <p:cNvSpPr txBox="1">
            <a:spLocks noChangeArrowheads="1"/>
          </p:cNvSpPr>
          <p:nvPr/>
        </p:nvSpPr>
        <p:spPr bwMode="auto">
          <a:xfrm>
            <a:off x="381000" y="3997107"/>
            <a:ext cx="11354803" cy="2268313"/>
          </a:xfrm>
          <a:prstGeom prst="rect">
            <a:avLst/>
          </a:prstGeom>
          <a:noFill/>
          <a:ln w="38100">
            <a:noFill/>
            <a:miter lim="800000"/>
            <a:headEnd/>
            <a:tailEnd/>
          </a:ln>
        </p:spPr>
        <p:txBody>
          <a:bodyPr wrap="square">
            <a:spAutoFit/>
          </a:bodyPr>
          <a:lstStyle/>
          <a:p>
            <a:pPr marL="460375" indent="-460375">
              <a:lnSpc>
                <a:spcPct val="90000"/>
              </a:lnSpc>
              <a:spcAft>
                <a:spcPts val="600"/>
              </a:spcAft>
              <a:buSzPct val="100000"/>
              <a:defRPr/>
            </a:pPr>
            <a:r>
              <a:rPr lang="en-US" sz="3800" dirty="0">
                <a:solidFill>
                  <a:schemeClr val="bg1"/>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cs typeface="Calibri Light" panose="020F0302020204030204" pitchFamily="34" charset="0"/>
              </a:rPr>
              <a:t>Worldviews</a:t>
            </a:r>
          </a:p>
          <a:p>
            <a:pPr marL="460375" indent="-460375">
              <a:lnSpc>
                <a:spcPct val="90000"/>
              </a:lnSpc>
              <a:spcAft>
                <a:spcPts val="600"/>
              </a:spcAft>
              <a:buSzPct val="100000"/>
              <a:defRPr/>
            </a:pPr>
            <a:r>
              <a:rPr lang="en-US" sz="3600" dirty="0">
                <a:solidFill>
                  <a:schemeClr val="bg1"/>
                </a:solidFill>
                <a:latin typeface="Calibri Light" panose="020F0302020204030204" pitchFamily="34" charset="0"/>
                <a:cs typeface="Calibri Light" panose="020F0302020204030204" pitchFamily="34" charset="0"/>
              </a:rPr>
              <a:t>»	Personal Attitudes </a:t>
            </a:r>
          </a:p>
          <a:p>
            <a:pPr marL="914400" indent="-457200">
              <a:lnSpc>
                <a:spcPct val="90000"/>
              </a:lnSpc>
              <a:spcAft>
                <a:spcPts val="600"/>
              </a:spcAft>
              <a:buSzPct val="100000"/>
              <a:buFont typeface="Arial" panose="020B0604020202020204" pitchFamily="34" charset="0"/>
              <a:buChar char="•"/>
              <a:defRPr/>
            </a:pPr>
            <a:r>
              <a:rPr lang="en-US" sz="3600" dirty="0">
                <a:solidFill>
                  <a:schemeClr val="bg1"/>
                </a:solidFill>
                <a:latin typeface="Calibri Light" panose="020F0302020204030204" pitchFamily="34" charset="0"/>
                <a:cs typeface="Calibri Light" panose="020F0302020204030204" pitchFamily="34" charset="0"/>
              </a:rPr>
              <a:t>Individuals see themselves as subject to their social identities, mental health struggles, and past trauma. </a:t>
            </a:r>
          </a:p>
        </p:txBody>
      </p:sp>
    </p:spTree>
    <p:extLst>
      <p:ext uri="{BB962C8B-B14F-4D97-AF65-F5344CB8AC3E}">
        <p14:creationId xmlns:p14="http://schemas.microsoft.com/office/powerpoint/2010/main" val="7012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3970318"/>
          </a:xfrm>
          <a:prstGeom prst="rect">
            <a:avLst/>
          </a:prstGeom>
          <a:noFill/>
          <a:ln w="9525">
            <a:noFill/>
            <a:miter lim="800000"/>
            <a:headEnd/>
            <a:tailEnd/>
          </a:ln>
        </p:spPr>
        <p:txBody>
          <a:bodyPr wrap="square">
            <a:spAutoFit/>
          </a:bodyPr>
          <a:lstStyle/>
          <a:p>
            <a:pPr marL="14288" indent="-14288">
              <a:lnSpc>
                <a:spcPct val="90000"/>
              </a:lnSpc>
              <a:spcBef>
                <a:spcPts val="0"/>
              </a:spcBef>
              <a:spcAft>
                <a:spcPts val="600"/>
              </a:spcAft>
            </a:pP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2 Corinthians 10:3-5: For though we live in the world, we do not wage war as the world does. The weapons </a:t>
            </a:r>
            <a:r>
              <a:rPr lang="en-US" sz="4000" dirty="0">
                <a:solidFill>
                  <a:schemeClr val="bg1"/>
                </a:solidFill>
                <a:latin typeface="Calibri Light" panose="020F0302020204030204" pitchFamily="34" charset="0"/>
                <a:cs typeface="Calibri Light" panose="020F0302020204030204" pitchFamily="34" charset="0"/>
              </a:rPr>
              <a:t>we fight</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 with are not the weapons of the world. On the contrary, they have divine power </a:t>
            </a:r>
            <a:r>
              <a:rPr lang="en-US" sz="4000" dirty="0">
                <a:solidFill>
                  <a:schemeClr val="bg1"/>
                </a:solidFill>
                <a:latin typeface="Calibri Light" panose="020F0302020204030204" pitchFamily="34" charset="0"/>
                <a:cs typeface="Calibri Light" panose="020F0302020204030204" pitchFamily="34" charset="0"/>
              </a:rPr>
              <a:t>to demolish strongholds</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 We demolish arguments and every pretension that sets itself up against the knowledge of God </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5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What is our mission?</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A3E8A708-25F1-DD19-EE54-96AB4648C600}"/>
              </a:ext>
            </a:extLst>
          </p:cNvPr>
          <p:cNvSpPr>
            <a:spLocks noChangeArrowheads="1"/>
          </p:cNvSpPr>
          <p:nvPr/>
        </p:nvSpPr>
        <p:spPr bwMode="auto">
          <a:xfrm>
            <a:off x="304800" y="3879952"/>
            <a:ext cx="11506200" cy="253583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kern="0" dirty="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8AC0E98C-DA9A-E288-98B5-9C78A2D662D3}"/>
              </a:ext>
            </a:extLst>
          </p:cNvPr>
          <p:cNvSpPr txBox="1">
            <a:spLocks noChangeArrowheads="1"/>
          </p:cNvSpPr>
          <p:nvPr/>
        </p:nvSpPr>
        <p:spPr bwMode="auto">
          <a:xfrm>
            <a:off x="381000" y="3997107"/>
            <a:ext cx="11354803" cy="1769715"/>
          </a:xfrm>
          <a:prstGeom prst="rect">
            <a:avLst/>
          </a:prstGeom>
          <a:noFill/>
          <a:ln w="38100">
            <a:noFill/>
            <a:miter lim="800000"/>
            <a:headEnd/>
            <a:tailEnd/>
          </a:ln>
        </p:spPr>
        <p:txBody>
          <a:bodyPr wrap="square">
            <a:spAutoFit/>
          </a:bodyPr>
          <a:lstStyle/>
          <a:p>
            <a:pPr marL="460375" indent="-460375">
              <a:lnSpc>
                <a:spcPct val="90000"/>
              </a:lnSpc>
              <a:spcAft>
                <a:spcPts val="600"/>
              </a:spcAft>
              <a:buSzPct val="100000"/>
              <a:defRPr/>
            </a:pPr>
            <a:r>
              <a:rPr lang="en-US" sz="3800" dirty="0">
                <a:solidFill>
                  <a:schemeClr val="bg1"/>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cs typeface="Calibri Light" panose="020F0302020204030204" pitchFamily="34" charset="0"/>
              </a:rPr>
              <a:t>Worldviews</a:t>
            </a:r>
          </a:p>
          <a:p>
            <a:pPr marL="460375" indent="-460375">
              <a:lnSpc>
                <a:spcPct val="90000"/>
              </a:lnSpc>
              <a:spcAft>
                <a:spcPts val="600"/>
              </a:spcAft>
              <a:buSzPct val="100000"/>
              <a:defRPr/>
            </a:pPr>
            <a:r>
              <a:rPr lang="en-US" sz="3600" dirty="0">
                <a:solidFill>
                  <a:schemeClr val="bg1"/>
                </a:solidFill>
                <a:latin typeface="Calibri Light" panose="020F0302020204030204" pitchFamily="34" charset="0"/>
                <a:cs typeface="Calibri Light" panose="020F0302020204030204" pitchFamily="34" charset="0"/>
              </a:rPr>
              <a:t>»	Personal Attitudes </a:t>
            </a:r>
          </a:p>
          <a:p>
            <a:pPr marL="914400" indent="-457200">
              <a:lnSpc>
                <a:spcPct val="90000"/>
              </a:lnSpc>
              <a:spcAft>
                <a:spcPts val="600"/>
              </a:spcAft>
              <a:buSzPct val="100000"/>
              <a:buFont typeface="Arial" panose="020B0604020202020204" pitchFamily="34" charset="0"/>
              <a:buChar char="•"/>
              <a:defRPr/>
            </a:pPr>
            <a:r>
              <a:rPr lang="en-US" sz="3600" dirty="0">
                <a:solidFill>
                  <a:schemeClr val="bg1"/>
                </a:solidFill>
                <a:latin typeface="Calibri Light" panose="020F0302020204030204" pitchFamily="34" charset="0"/>
                <a:cs typeface="Calibri Light" panose="020F0302020204030204" pitchFamily="34" charset="0"/>
              </a:rPr>
              <a:t>“My perception is my reality.”</a:t>
            </a:r>
          </a:p>
        </p:txBody>
      </p:sp>
      <p:sp>
        <p:nvSpPr>
          <p:cNvPr id="6" name="Rectangle 5">
            <a:extLst>
              <a:ext uri="{FF2B5EF4-FFF2-40B4-BE49-F238E27FC236}">
                <a16:creationId xmlns:a16="http://schemas.microsoft.com/office/drawing/2014/main" xmlns="" id="{4D187992-C0D9-D5EF-5B60-B9DE633872A8}"/>
              </a:ext>
            </a:extLst>
          </p:cNvPr>
          <p:cNvSpPr>
            <a:spLocks noChangeArrowheads="1"/>
          </p:cNvSpPr>
          <p:nvPr/>
        </p:nvSpPr>
        <p:spPr bwMode="auto">
          <a:xfrm>
            <a:off x="4587831" y="3483276"/>
            <a:ext cx="6858000" cy="1467633"/>
          </a:xfrm>
          <a:prstGeom prst="rect">
            <a:avLst/>
          </a:prstGeom>
          <a:solidFill>
            <a:schemeClr val="accent6">
              <a:lumMod val="50000"/>
            </a:schemeClr>
          </a:solidFill>
          <a:ln w="22225">
            <a:solidFill>
              <a:schemeClr val="accent6">
                <a:lumMod val="20000"/>
                <a:lumOff val="80000"/>
              </a:schemeClr>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7" name="TextBox 6">
            <a:extLst>
              <a:ext uri="{FF2B5EF4-FFF2-40B4-BE49-F238E27FC236}">
                <a16:creationId xmlns:a16="http://schemas.microsoft.com/office/drawing/2014/main" xmlns="" id="{D3657309-757B-1929-E9D0-05270F116D38}"/>
              </a:ext>
            </a:extLst>
          </p:cNvPr>
          <p:cNvSpPr txBox="1">
            <a:spLocks noChangeArrowheads="1"/>
          </p:cNvSpPr>
          <p:nvPr/>
        </p:nvSpPr>
        <p:spPr bwMode="auto">
          <a:xfrm>
            <a:off x="4706071" y="3614204"/>
            <a:ext cx="6739760" cy="1205779"/>
          </a:xfrm>
          <a:prstGeom prst="rect">
            <a:avLst/>
          </a:prstGeom>
          <a:noFill/>
          <a:ln w="38100">
            <a:noFill/>
            <a:miter lim="800000"/>
            <a:headEnd/>
            <a:tailEnd/>
          </a:ln>
        </p:spPr>
        <p:txBody>
          <a:bodyPr wrap="square">
            <a:spAutoFit/>
          </a:bodyPr>
          <a:lstStyle/>
          <a:p>
            <a:pPr algn="ctr">
              <a:lnSpc>
                <a:spcPct val="90000"/>
              </a:lnSpc>
              <a:spcAft>
                <a:spcPts val="600"/>
              </a:spcAft>
              <a:buSzPct val="100000"/>
              <a:defRPr/>
            </a:pPr>
            <a:r>
              <a:rPr lang="en-US" sz="4000" dirty="0">
                <a:solidFill>
                  <a:schemeClr val="bg1"/>
                </a:solidFill>
                <a:latin typeface="Calibri Light" panose="020F0302020204030204" pitchFamily="34" charset="0"/>
                <a:cs typeface="Calibri Light" panose="020F0302020204030204" pitchFamily="34" charset="0"/>
              </a:rPr>
              <a:t>Feelings are always compelling, but not always reliable.</a:t>
            </a:r>
          </a:p>
        </p:txBody>
      </p:sp>
    </p:spTree>
    <p:extLst>
      <p:ext uri="{BB962C8B-B14F-4D97-AF65-F5344CB8AC3E}">
        <p14:creationId xmlns:p14="http://schemas.microsoft.com/office/powerpoint/2010/main" val="254282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3970318"/>
          </a:xfrm>
          <a:prstGeom prst="rect">
            <a:avLst/>
          </a:prstGeom>
          <a:noFill/>
          <a:ln w="9525">
            <a:noFill/>
            <a:miter lim="800000"/>
            <a:headEnd/>
            <a:tailEnd/>
          </a:ln>
        </p:spPr>
        <p:txBody>
          <a:bodyPr wrap="square">
            <a:spAutoFit/>
          </a:bodyPr>
          <a:lstStyle/>
          <a:p>
            <a:pPr marL="14288" indent="-14288">
              <a:lnSpc>
                <a:spcPct val="90000"/>
              </a:lnSpc>
              <a:spcBef>
                <a:spcPts val="0"/>
              </a:spcBef>
              <a:spcAft>
                <a:spcPts val="600"/>
              </a:spcAft>
            </a:pP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2 Corinthians 10:3-5: For though we live in the world, we do not wage war as the world does. The weapons </a:t>
            </a:r>
            <a:r>
              <a:rPr lang="en-US" sz="4000" dirty="0">
                <a:solidFill>
                  <a:schemeClr val="bg1"/>
                </a:solidFill>
                <a:latin typeface="Calibri Light" panose="020F0302020204030204" pitchFamily="34" charset="0"/>
                <a:cs typeface="Calibri Light" panose="020F0302020204030204" pitchFamily="34" charset="0"/>
              </a:rPr>
              <a:t>we fight</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 with are not the weapons of the world. On the contrary, they have divine power </a:t>
            </a:r>
            <a:r>
              <a:rPr lang="en-US" sz="4000" dirty="0">
                <a:solidFill>
                  <a:schemeClr val="bg1"/>
                </a:solidFill>
                <a:latin typeface="Calibri Light" panose="020F0302020204030204" pitchFamily="34" charset="0"/>
                <a:cs typeface="Calibri Light" panose="020F0302020204030204" pitchFamily="34" charset="0"/>
              </a:rPr>
              <a:t>to demolish strongholds</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 We demolish arguments and every pretension that sets itself up against the knowledge of God </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5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What is our mission?</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A3E8A708-25F1-DD19-EE54-96AB4648C600}"/>
              </a:ext>
            </a:extLst>
          </p:cNvPr>
          <p:cNvSpPr>
            <a:spLocks noChangeArrowheads="1"/>
          </p:cNvSpPr>
          <p:nvPr/>
        </p:nvSpPr>
        <p:spPr bwMode="auto">
          <a:xfrm>
            <a:off x="304800" y="3879952"/>
            <a:ext cx="11506200" cy="253583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kern="0" dirty="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8AC0E98C-DA9A-E288-98B5-9C78A2D662D3}"/>
              </a:ext>
            </a:extLst>
          </p:cNvPr>
          <p:cNvSpPr txBox="1">
            <a:spLocks noChangeArrowheads="1"/>
          </p:cNvSpPr>
          <p:nvPr/>
        </p:nvSpPr>
        <p:spPr bwMode="auto">
          <a:xfrm>
            <a:off x="381000" y="3997107"/>
            <a:ext cx="11354803" cy="1769715"/>
          </a:xfrm>
          <a:prstGeom prst="rect">
            <a:avLst/>
          </a:prstGeom>
          <a:noFill/>
          <a:ln w="38100">
            <a:noFill/>
            <a:miter lim="800000"/>
            <a:headEnd/>
            <a:tailEnd/>
          </a:ln>
        </p:spPr>
        <p:txBody>
          <a:bodyPr wrap="square">
            <a:spAutoFit/>
          </a:bodyPr>
          <a:lstStyle/>
          <a:p>
            <a:pPr marL="460375" indent="-460375">
              <a:lnSpc>
                <a:spcPct val="90000"/>
              </a:lnSpc>
              <a:spcAft>
                <a:spcPts val="600"/>
              </a:spcAft>
              <a:buSzPct val="100000"/>
              <a:defRPr/>
            </a:pPr>
            <a:r>
              <a:rPr lang="en-US" sz="3800" dirty="0">
                <a:solidFill>
                  <a:schemeClr val="bg1"/>
                </a:solidFill>
                <a:latin typeface="Calibri Light" panose="020F0302020204030204" pitchFamily="34" charset="0"/>
                <a:cs typeface="Calibri Light" panose="020F0302020204030204" pitchFamily="34" charset="0"/>
              </a:rPr>
              <a:t>Our strategy is offensive, not just defensive. </a:t>
            </a:r>
          </a:p>
          <a:p>
            <a:pPr marL="460375" indent="-460375">
              <a:lnSpc>
                <a:spcPct val="90000"/>
              </a:lnSpc>
              <a:spcAft>
                <a:spcPts val="600"/>
              </a:spcAft>
              <a:buSzPct val="100000"/>
              <a:defRPr/>
            </a:pPr>
            <a:r>
              <a:rPr lang="en-US" sz="3600" dirty="0">
                <a:solidFill>
                  <a:schemeClr val="bg1"/>
                </a:solidFill>
                <a:latin typeface="Calibri Light" panose="020F0302020204030204" pitchFamily="34" charset="0"/>
                <a:cs typeface="Calibri Light" panose="020F0302020204030204" pitchFamily="34" charset="0"/>
              </a:rPr>
              <a:t>»	The Price of a Defensive Strategy</a:t>
            </a:r>
          </a:p>
          <a:p>
            <a:pPr marL="460375" indent="-460375">
              <a:lnSpc>
                <a:spcPct val="90000"/>
              </a:lnSpc>
              <a:spcAft>
                <a:spcPts val="600"/>
              </a:spcAft>
              <a:buSzPct val="100000"/>
              <a:defRPr/>
            </a:pPr>
            <a:r>
              <a:rPr lang="en-US" sz="3600" dirty="0">
                <a:solidFill>
                  <a:schemeClr val="bg1"/>
                </a:solidFill>
                <a:latin typeface="Calibri Light" panose="020F0302020204030204" pitchFamily="34" charset="0"/>
                <a:cs typeface="Calibri Light" panose="020F0302020204030204" pitchFamily="34" charset="0"/>
              </a:rPr>
              <a:t>»	People are not the enemy </a:t>
            </a:r>
          </a:p>
        </p:txBody>
      </p:sp>
      <p:sp>
        <p:nvSpPr>
          <p:cNvPr id="4" name="Rectangle 3">
            <a:extLst>
              <a:ext uri="{FF2B5EF4-FFF2-40B4-BE49-F238E27FC236}">
                <a16:creationId xmlns:a16="http://schemas.microsoft.com/office/drawing/2014/main" xmlns="" id="{69757F6B-11E7-1061-116F-32F86ABC432C}"/>
              </a:ext>
            </a:extLst>
          </p:cNvPr>
          <p:cNvSpPr>
            <a:spLocks noChangeArrowheads="1"/>
          </p:cNvSpPr>
          <p:nvPr/>
        </p:nvSpPr>
        <p:spPr bwMode="auto">
          <a:xfrm>
            <a:off x="2916836" y="1427410"/>
            <a:ext cx="8894164" cy="2301390"/>
          </a:xfrm>
          <a:prstGeom prst="rect">
            <a:avLst/>
          </a:prstGeom>
          <a:solidFill>
            <a:schemeClr val="accent6">
              <a:lumMod val="50000"/>
            </a:schemeClr>
          </a:solidFill>
          <a:ln w="22225">
            <a:solidFill>
              <a:schemeClr val="accent6">
                <a:lumMod val="20000"/>
                <a:lumOff val="80000"/>
              </a:schemeClr>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Calibri Light" panose="020F0302020204030204" pitchFamily="34" charset="0"/>
              <a:cs typeface="Calibri Light" panose="020F0302020204030204" pitchFamily="34" charset="0"/>
            </a:endParaRPr>
          </a:p>
        </p:txBody>
      </p:sp>
      <p:sp>
        <p:nvSpPr>
          <p:cNvPr id="5" name="TextBox 4">
            <a:extLst>
              <a:ext uri="{FF2B5EF4-FFF2-40B4-BE49-F238E27FC236}">
                <a16:creationId xmlns:a16="http://schemas.microsoft.com/office/drawing/2014/main" xmlns="" id="{4E2C6F8E-2B92-8DCA-933A-E14CFC3EECC6}"/>
              </a:ext>
            </a:extLst>
          </p:cNvPr>
          <p:cNvSpPr txBox="1">
            <a:spLocks noChangeArrowheads="1"/>
          </p:cNvSpPr>
          <p:nvPr/>
        </p:nvSpPr>
        <p:spPr bwMode="auto">
          <a:xfrm>
            <a:off x="2975956" y="1532185"/>
            <a:ext cx="8740818" cy="2086725"/>
          </a:xfrm>
          <a:prstGeom prst="rect">
            <a:avLst/>
          </a:prstGeom>
          <a:noFill/>
          <a:ln w="38100">
            <a:noFill/>
            <a:miter lim="800000"/>
            <a:headEnd/>
            <a:tailEnd/>
          </a:ln>
        </p:spPr>
        <p:txBody>
          <a:bodyPr wrap="square">
            <a:spAutoFit/>
          </a:bodyPr>
          <a:lstStyle/>
          <a:p>
            <a:pPr>
              <a:lnSpc>
                <a:spcPct val="90000"/>
              </a:lnSpc>
              <a:spcAft>
                <a:spcPts val="600"/>
              </a:spcAft>
              <a:buSzPct val="100000"/>
              <a:defRPr/>
            </a:pPr>
            <a:r>
              <a:rPr lang="en-US" sz="3600" dirty="0">
                <a:solidFill>
                  <a:schemeClr val="bg1"/>
                </a:solidFill>
                <a:latin typeface="Calibri Light" panose="020F0302020204030204" pitchFamily="34" charset="0"/>
                <a:cs typeface="Calibri Light" panose="020F0302020204030204" pitchFamily="34" charset="0"/>
              </a:rPr>
              <a:t>Acts 1:8: You will receive power when the Holy Spirit comes on you; and you will be my witnesses in Jerusalem, and in all Judea and Samaria, and to the ends of the earth. </a:t>
            </a:r>
          </a:p>
        </p:txBody>
      </p:sp>
    </p:spTree>
    <p:extLst>
      <p:ext uri="{BB962C8B-B14F-4D97-AF65-F5344CB8AC3E}">
        <p14:creationId xmlns:p14="http://schemas.microsoft.com/office/powerpoint/2010/main" val="1929505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par>
                          <p:cTn id="16" fill="hold">
                            <p:stCondLst>
                              <p:cond delay="500"/>
                            </p:stCondLst>
                            <p:childTnLst>
                              <p:par>
                                <p:cTn id="17" presetID="1" presetClass="entr" presetSubtype="0" fill="hold" grpId="0" nodeType="after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3970318"/>
          </a:xfrm>
          <a:prstGeom prst="rect">
            <a:avLst/>
          </a:prstGeom>
          <a:noFill/>
          <a:ln w="9525">
            <a:noFill/>
            <a:miter lim="800000"/>
            <a:headEnd/>
            <a:tailEnd/>
          </a:ln>
        </p:spPr>
        <p:txBody>
          <a:bodyPr wrap="square">
            <a:spAutoFit/>
          </a:bodyPr>
          <a:lstStyle/>
          <a:p>
            <a:pPr marL="14288" indent="-14288">
              <a:lnSpc>
                <a:spcPct val="90000"/>
              </a:lnSpc>
              <a:spcBef>
                <a:spcPts val="0"/>
              </a:spcBef>
              <a:spcAft>
                <a:spcPts val="600"/>
              </a:spcAft>
            </a:pP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2 Corinthians 10:3-5: For though we live in the world, we do not wage war as the world does. The weapons </a:t>
            </a:r>
            <a:r>
              <a:rPr lang="en-US" sz="4000" dirty="0">
                <a:solidFill>
                  <a:schemeClr val="bg1"/>
                </a:solidFill>
                <a:latin typeface="Calibri Light" panose="020F0302020204030204" pitchFamily="34" charset="0"/>
                <a:cs typeface="Calibri Light" panose="020F0302020204030204" pitchFamily="34" charset="0"/>
              </a:rPr>
              <a:t>we fight</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 with are not the weapons of the world. On the contrary, they have divine power </a:t>
            </a:r>
            <a:r>
              <a:rPr lang="en-US" sz="4000" dirty="0">
                <a:solidFill>
                  <a:schemeClr val="bg1"/>
                </a:solidFill>
                <a:latin typeface="Calibri Light" panose="020F0302020204030204" pitchFamily="34" charset="0"/>
                <a:cs typeface="Calibri Light" panose="020F0302020204030204" pitchFamily="34" charset="0"/>
              </a:rPr>
              <a:t>to demolish strongholds</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 We demolish arguments and every pretension that sets itself up against the knowledge of God </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5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What is our mission?</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A3E8A708-25F1-DD19-EE54-96AB4648C600}"/>
              </a:ext>
            </a:extLst>
          </p:cNvPr>
          <p:cNvSpPr>
            <a:spLocks noChangeArrowheads="1"/>
          </p:cNvSpPr>
          <p:nvPr/>
        </p:nvSpPr>
        <p:spPr bwMode="auto">
          <a:xfrm>
            <a:off x="304800" y="3879952"/>
            <a:ext cx="11506200" cy="253583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kern="0" dirty="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8AC0E98C-DA9A-E288-98B5-9C78A2D662D3}"/>
              </a:ext>
            </a:extLst>
          </p:cNvPr>
          <p:cNvSpPr txBox="1">
            <a:spLocks noChangeArrowheads="1"/>
          </p:cNvSpPr>
          <p:nvPr/>
        </p:nvSpPr>
        <p:spPr bwMode="auto">
          <a:xfrm>
            <a:off x="381000" y="3997107"/>
            <a:ext cx="11354803" cy="1692771"/>
          </a:xfrm>
          <a:prstGeom prst="rect">
            <a:avLst/>
          </a:prstGeom>
          <a:noFill/>
          <a:ln w="38100">
            <a:noFill/>
            <a:miter lim="800000"/>
            <a:headEnd/>
            <a:tailEnd/>
          </a:ln>
        </p:spPr>
        <p:txBody>
          <a:bodyPr wrap="square">
            <a:spAutoFit/>
          </a:bodyPr>
          <a:lstStyle/>
          <a:p>
            <a:pPr marL="460375" indent="-460375">
              <a:lnSpc>
                <a:spcPct val="90000"/>
              </a:lnSpc>
              <a:spcAft>
                <a:spcPts val="600"/>
              </a:spcAft>
              <a:buSzPct val="100000"/>
              <a:defRPr/>
            </a:pPr>
            <a:r>
              <a:rPr lang="en-US" sz="3800" dirty="0">
                <a:solidFill>
                  <a:schemeClr val="bg1"/>
                </a:solidFill>
                <a:latin typeface="Calibri Light" panose="020F0302020204030204" pitchFamily="34" charset="0"/>
                <a:cs typeface="Calibri Light" panose="020F0302020204030204" pitchFamily="34" charset="0"/>
              </a:rPr>
              <a:t>Our strategy is offensive, not just defensive. </a:t>
            </a:r>
          </a:p>
          <a:p>
            <a:pPr marL="460375" indent="-460375">
              <a:lnSpc>
                <a:spcPct val="90000"/>
              </a:lnSpc>
              <a:spcAft>
                <a:spcPts val="600"/>
              </a:spcAft>
              <a:buSzPct val="100000"/>
              <a:defRPr/>
            </a:pPr>
            <a:r>
              <a:rPr lang="en-US" sz="3600" dirty="0">
                <a:solidFill>
                  <a:schemeClr val="bg1"/>
                </a:solidFill>
                <a:latin typeface="Calibri Light" panose="020F0302020204030204" pitchFamily="34" charset="0"/>
                <a:cs typeface="Calibri Light" panose="020F0302020204030204" pitchFamily="34" charset="0"/>
              </a:rPr>
              <a:t>»	Churches that lose its sense of mission, erect parapets of protection to shield itself from the world.</a:t>
            </a:r>
          </a:p>
        </p:txBody>
      </p:sp>
    </p:spTree>
    <p:extLst>
      <p:ext uri="{BB962C8B-B14F-4D97-AF65-F5344CB8AC3E}">
        <p14:creationId xmlns:p14="http://schemas.microsoft.com/office/powerpoint/2010/main" val="5026917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3970318"/>
          </a:xfrm>
          <a:prstGeom prst="rect">
            <a:avLst/>
          </a:prstGeom>
          <a:noFill/>
          <a:ln w="9525">
            <a:noFill/>
            <a:miter lim="800000"/>
            <a:headEnd/>
            <a:tailEnd/>
          </a:ln>
        </p:spPr>
        <p:txBody>
          <a:bodyPr wrap="square">
            <a:spAutoFit/>
          </a:bodyPr>
          <a:lstStyle/>
          <a:p>
            <a:pPr marL="14288" indent="-14288">
              <a:lnSpc>
                <a:spcPct val="90000"/>
              </a:lnSpc>
              <a:spcBef>
                <a:spcPts val="0"/>
              </a:spcBef>
              <a:spcAft>
                <a:spcPts val="600"/>
              </a:spcAft>
            </a:pP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2 Corinthians 10:3-5: For though we live in the world, we do not wage war as the world does. The weapons we fight with are not the weapons of the world. On the contrary, they have divine power to demolish strongholds. We demolish arguments and every pretension that sets itself up against the knowledge of God </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5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How we fight</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2869007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3970318"/>
          </a:xfrm>
          <a:prstGeom prst="rect">
            <a:avLst/>
          </a:prstGeom>
          <a:noFill/>
          <a:ln w="9525">
            <a:noFill/>
            <a:miter lim="800000"/>
            <a:headEnd/>
            <a:tailEnd/>
          </a:ln>
        </p:spPr>
        <p:txBody>
          <a:bodyPr wrap="square">
            <a:spAutoFit/>
          </a:bodyPr>
          <a:lstStyle/>
          <a:p>
            <a:pPr marL="14288" indent="-14288">
              <a:lnSpc>
                <a:spcPct val="90000"/>
              </a:lnSpc>
              <a:spcBef>
                <a:spcPts val="0"/>
              </a:spcBef>
              <a:spcAft>
                <a:spcPts val="600"/>
              </a:spcAft>
            </a:pP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2 Corinthians 10:3-5: For though we live in the world, we do not wage war as the world does. </a:t>
            </a:r>
            <a:r>
              <a:rPr lang="en-US" sz="4000" dirty="0">
                <a:solidFill>
                  <a:schemeClr val="bg1"/>
                </a:solidFill>
                <a:latin typeface="Calibri Light" panose="020F0302020204030204" pitchFamily="34" charset="0"/>
                <a:cs typeface="Calibri Light" panose="020F0302020204030204" pitchFamily="34" charset="0"/>
              </a:rPr>
              <a:t>The weapons we fight with are not the weapons of the world</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 On the contrary, </a:t>
            </a:r>
            <a:r>
              <a:rPr lang="en-US" sz="4000" dirty="0">
                <a:solidFill>
                  <a:schemeClr val="bg1"/>
                </a:solidFill>
                <a:latin typeface="Calibri Light" panose="020F0302020204030204" pitchFamily="34" charset="0"/>
                <a:cs typeface="Calibri Light" panose="020F0302020204030204" pitchFamily="34" charset="0"/>
              </a:rPr>
              <a:t>they have divine power</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 to demolish strongholds. We demolish arguments and every pretension that sets itself up against the knowledge of God </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5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How we fight</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B52B51CB-D924-25C0-56EB-8B151325F9D7}"/>
              </a:ext>
            </a:extLst>
          </p:cNvPr>
          <p:cNvSpPr>
            <a:spLocks noChangeArrowheads="1"/>
          </p:cNvSpPr>
          <p:nvPr/>
        </p:nvSpPr>
        <p:spPr bwMode="auto">
          <a:xfrm>
            <a:off x="2103098" y="3444234"/>
            <a:ext cx="9351581" cy="148753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D029A5F9-F28D-C44D-C00C-BEF4B9BC6C80}"/>
              </a:ext>
            </a:extLst>
          </p:cNvPr>
          <p:cNvSpPr txBox="1">
            <a:spLocks noChangeArrowheads="1"/>
          </p:cNvSpPr>
          <p:nvPr/>
        </p:nvSpPr>
        <p:spPr bwMode="auto">
          <a:xfrm>
            <a:off x="2133463" y="3555200"/>
            <a:ext cx="9293903" cy="1294200"/>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300"/>
              </a:spcAft>
              <a:buSzPct val="100000"/>
              <a:defRPr/>
            </a:pPr>
            <a:r>
              <a:rPr lang="en-US" sz="4200" dirty="0">
                <a:solidFill>
                  <a:prstClr val="white"/>
                </a:solidFill>
                <a:latin typeface="Calibri Light" panose="020F0302020204030204" pitchFamily="34" charset="0"/>
                <a:cs typeface="Calibri Light" panose="020F0302020204030204" pitchFamily="34" charset="0"/>
              </a:rPr>
              <a:t>Christians must counter each of Satan’s lies and accusations with truth. </a:t>
            </a:r>
          </a:p>
        </p:txBody>
      </p:sp>
    </p:spTree>
    <p:extLst>
      <p:ext uri="{BB962C8B-B14F-4D97-AF65-F5344CB8AC3E}">
        <p14:creationId xmlns:p14="http://schemas.microsoft.com/office/powerpoint/2010/main" val="2673168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3970318"/>
          </a:xfrm>
          <a:prstGeom prst="rect">
            <a:avLst/>
          </a:prstGeom>
          <a:noFill/>
          <a:ln w="9525">
            <a:noFill/>
            <a:miter lim="800000"/>
            <a:headEnd/>
            <a:tailEnd/>
          </a:ln>
        </p:spPr>
        <p:txBody>
          <a:bodyPr wrap="square">
            <a:spAutoFit/>
          </a:bodyPr>
          <a:lstStyle/>
          <a:p>
            <a:pPr marL="14288" indent="-14288">
              <a:lnSpc>
                <a:spcPct val="90000"/>
              </a:lnSpc>
              <a:spcBef>
                <a:spcPts val="0"/>
              </a:spcBef>
              <a:spcAft>
                <a:spcPts val="600"/>
              </a:spcAft>
            </a:pP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2 Corinthians 10:3-5: For though we live in the world, we do not wage war as the world does. </a:t>
            </a:r>
            <a:r>
              <a:rPr lang="en-US" sz="4000" dirty="0">
                <a:solidFill>
                  <a:schemeClr val="bg1"/>
                </a:solidFill>
                <a:latin typeface="Calibri Light" panose="020F0302020204030204" pitchFamily="34" charset="0"/>
                <a:cs typeface="Calibri Light" panose="020F0302020204030204" pitchFamily="34" charset="0"/>
              </a:rPr>
              <a:t>The weapons we fight with are not the weapons of the world</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 On the contrary, </a:t>
            </a:r>
            <a:r>
              <a:rPr lang="en-US" sz="4000" dirty="0">
                <a:solidFill>
                  <a:schemeClr val="bg1"/>
                </a:solidFill>
                <a:latin typeface="Calibri Light" panose="020F0302020204030204" pitchFamily="34" charset="0"/>
                <a:cs typeface="Calibri Light" panose="020F0302020204030204" pitchFamily="34" charset="0"/>
              </a:rPr>
              <a:t>they have divine power</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 to demolish strongholds. We demolish arguments and every pretension that sets itself up against the knowledge of God </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5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How we fight</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B52B51CB-D924-25C0-56EB-8B151325F9D7}"/>
              </a:ext>
            </a:extLst>
          </p:cNvPr>
          <p:cNvSpPr>
            <a:spLocks noChangeArrowheads="1"/>
          </p:cNvSpPr>
          <p:nvPr/>
        </p:nvSpPr>
        <p:spPr bwMode="auto">
          <a:xfrm>
            <a:off x="2103098" y="3444234"/>
            <a:ext cx="9351581" cy="148753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D029A5F9-F28D-C44D-C00C-BEF4B9BC6C80}"/>
              </a:ext>
            </a:extLst>
          </p:cNvPr>
          <p:cNvSpPr txBox="1">
            <a:spLocks noChangeArrowheads="1"/>
          </p:cNvSpPr>
          <p:nvPr/>
        </p:nvSpPr>
        <p:spPr bwMode="auto">
          <a:xfrm>
            <a:off x="2133463" y="3555200"/>
            <a:ext cx="9293903" cy="1255728"/>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300"/>
              </a:spcAft>
              <a:buSzPct val="100000"/>
              <a:defRPr/>
            </a:pPr>
            <a:r>
              <a:rPr lang="en-US" sz="4200" dirty="0">
                <a:solidFill>
                  <a:prstClr val="white"/>
                </a:solidFill>
                <a:latin typeface="Calibri Light" panose="020F0302020204030204" pitchFamily="34" charset="0"/>
                <a:cs typeface="Calibri Light" panose="020F0302020204030204" pitchFamily="34" charset="0"/>
              </a:rPr>
              <a:t>Spiritual warfare is primarily a truth encounter, not a power encounter.</a:t>
            </a:r>
          </a:p>
        </p:txBody>
      </p:sp>
    </p:spTree>
    <p:extLst>
      <p:ext uri="{BB962C8B-B14F-4D97-AF65-F5344CB8AC3E}">
        <p14:creationId xmlns:p14="http://schemas.microsoft.com/office/powerpoint/2010/main" val="1629905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524315"/>
          </a:xfrm>
          <a:prstGeom prst="rect">
            <a:avLst/>
          </a:prstGeom>
          <a:noFill/>
          <a:ln w="9525">
            <a:noFill/>
            <a:miter lim="800000"/>
            <a:headEnd/>
            <a:tailEnd/>
          </a:ln>
        </p:spPr>
        <p:txBody>
          <a:bodyPr wrap="square">
            <a:spAutoFit/>
          </a:bodyPr>
          <a:lstStyle/>
          <a:p>
            <a:pPr marL="592138" indent="-592138">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10</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Finally, be strong in the Lord and in his mighty power. </a:t>
            </a:r>
          </a:p>
          <a:p>
            <a:pPr marL="592138" indent="-592138">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11</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Put on the full armor of God, so that you can take your stand against the devil’s schemes. . </a:t>
            </a:r>
          </a:p>
          <a:p>
            <a:pPr marL="592138" indent="-592138">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12 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For our struggle is not against flesh and blood, but against the rulers, against the authorities, against the powers of this dark world and against the spiritual forces of evil in the heavenly realms</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6</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787151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1" y="252664"/>
            <a:ext cx="5791200" cy="2440668"/>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5000" dirty="0">
                <a:solidFill>
                  <a:prstClr val="white"/>
                </a:solidFill>
                <a:latin typeface="Calibri Light" panose="020F0302020204030204" pitchFamily="34" charset="0"/>
                <a:cs typeface="Calibri Light" panose="020F0302020204030204" pitchFamily="34" charset="0"/>
              </a:rPr>
              <a:t>Peacetime Mentality</a:t>
            </a:r>
          </a:p>
          <a:p>
            <a:pPr marL="571500" indent="-571500">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We are preoccupied with accumulating and enjoying our possessions.  </a:t>
            </a:r>
          </a:p>
        </p:txBody>
      </p:sp>
      <p:sp>
        <p:nvSpPr>
          <p:cNvPr id="4" name="Text Box 8">
            <a:extLst>
              <a:ext uri="{FF2B5EF4-FFF2-40B4-BE49-F238E27FC236}">
                <a16:creationId xmlns:a16="http://schemas.microsoft.com/office/drawing/2014/main" xmlns="" id="{6BA199F2-3173-8EFE-A2C3-346C16140B58}"/>
              </a:ext>
            </a:extLst>
          </p:cNvPr>
          <p:cNvSpPr txBox="1">
            <a:spLocks noChangeArrowheads="1"/>
          </p:cNvSpPr>
          <p:nvPr/>
        </p:nvSpPr>
        <p:spPr bwMode="auto">
          <a:xfrm>
            <a:off x="6096000" y="252664"/>
            <a:ext cx="5791200" cy="3570208"/>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5000" dirty="0">
                <a:solidFill>
                  <a:prstClr val="white"/>
                </a:solidFill>
                <a:latin typeface="Calibri Light" panose="020F0302020204030204" pitchFamily="34" charset="0"/>
                <a:cs typeface="Calibri Light" panose="020F0302020204030204" pitchFamily="34" charset="0"/>
              </a:rPr>
              <a:t>Wartime Mentality</a:t>
            </a:r>
          </a:p>
          <a:p>
            <a:pPr marL="571500" indent="-571500">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Personal sacrifices must be made to mobilize resources for the struggle. </a:t>
            </a:r>
          </a:p>
          <a:p>
            <a:pPr marL="1150938" indent="-560388">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Waste is unacceptable </a:t>
            </a:r>
          </a:p>
        </p:txBody>
      </p:sp>
      <p:sp>
        <p:nvSpPr>
          <p:cNvPr id="5" name="Rectangle 4">
            <a:extLst>
              <a:ext uri="{FF2B5EF4-FFF2-40B4-BE49-F238E27FC236}">
                <a16:creationId xmlns:a16="http://schemas.microsoft.com/office/drawing/2014/main" xmlns="" id="{4F2DDC2C-0ED0-38C5-62FC-DA5496D6EF5C}"/>
              </a:ext>
            </a:extLst>
          </p:cNvPr>
          <p:cNvSpPr/>
          <p:nvPr/>
        </p:nvSpPr>
        <p:spPr>
          <a:xfrm>
            <a:off x="304801" y="252664"/>
            <a:ext cx="5791199" cy="63526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xmlns="" id="{E537AB0D-4AAE-9025-591C-9CEEBA5BB8ED}"/>
              </a:ext>
            </a:extLst>
          </p:cNvPr>
          <p:cNvSpPr/>
          <p:nvPr/>
        </p:nvSpPr>
        <p:spPr>
          <a:xfrm>
            <a:off x="6095999" y="252664"/>
            <a:ext cx="5791199" cy="63526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83903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1" y="252664"/>
            <a:ext cx="5791200" cy="4096506"/>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5000" dirty="0">
                <a:solidFill>
                  <a:prstClr val="white"/>
                </a:solidFill>
                <a:latin typeface="Calibri Light" panose="020F0302020204030204" pitchFamily="34" charset="0"/>
                <a:cs typeface="Calibri Light" panose="020F0302020204030204" pitchFamily="34" charset="0"/>
              </a:rPr>
              <a:t>Peacetime Mentality</a:t>
            </a:r>
          </a:p>
          <a:p>
            <a:pPr marL="571500" indent="-571500">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It is reasonable to avoid as much discomfort, hardship, and suffering as possible.  </a:t>
            </a:r>
          </a:p>
          <a:p>
            <a:pPr marL="571500" indent="-571500">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Showing up and participating is optional </a:t>
            </a:r>
          </a:p>
        </p:txBody>
      </p:sp>
      <p:sp>
        <p:nvSpPr>
          <p:cNvPr id="4" name="Text Box 8">
            <a:extLst>
              <a:ext uri="{FF2B5EF4-FFF2-40B4-BE49-F238E27FC236}">
                <a16:creationId xmlns:a16="http://schemas.microsoft.com/office/drawing/2014/main" xmlns="" id="{6BA199F2-3173-8EFE-A2C3-346C16140B58}"/>
              </a:ext>
            </a:extLst>
          </p:cNvPr>
          <p:cNvSpPr txBox="1">
            <a:spLocks noChangeArrowheads="1"/>
          </p:cNvSpPr>
          <p:nvPr/>
        </p:nvSpPr>
        <p:spPr bwMode="auto">
          <a:xfrm>
            <a:off x="6096000" y="252664"/>
            <a:ext cx="5791200" cy="5149102"/>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5000" dirty="0">
                <a:solidFill>
                  <a:prstClr val="white"/>
                </a:solidFill>
                <a:latin typeface="Calibri Light" panose="020F0302020204030204" pitchFamily="34" charset="0"/>
                <a:cs typeface="Calibri Light" panose="020F0302020204030204" pitchFamily="34" charset="0"/>
              </a:rPr>
              <a:t>Wartime Mentality</a:t>
            </a:r>
          </a:p>
          <a:p>
            <a:pPr marL="571500" indent="-571500">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You willingly enter hardship and extreme suffering for the sake of the struggle.</a:t>
            </a:r>
          </a:p>
          <a:p>
            <a:pPr marL="571500" indent="-571500">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Failure to show up and play your part may be the difference between victory and defeat </a:t>
            </a:r>
          </a:p>
        </p:txBody>
      </p:sp>
      <p:sp>
        <p:nvSpPr>
          <p:cNvPr id="5" name="Rectangle 4">
            <a:extLst>
              <a:ext uri="{FF2B5EF4-FFF2-40B4-BE49-F238E27FC236}">
                <a16:creationId xmlns:a16="http://schemas.microsoft.com/office/drawing/2014/main" xmlns="" id="{4F2DDC2C-0ED0-38C5-62FC-DA5496D6EF5C}"/>
              </a:ext>
            </a:extLst>
          </p:cNvPr>
          <p:cNvSpPr/>
          <p:nvPr/>
        </p:nvSpPr>
        <p:spPr>
          <a:xfrm>
            <a:off x="304801" y="252664"/>
            <a:ext cx="5791199" cy="63526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xmlns="" id="{E537AB0D-4AAE-9025-591C-9CEEBA5BB8ED}"/>
              </a:ext>
            </a:extLst>
          </p:cNvPr>
          <p:cNvSpPr/>
          <p:nvPr/>
        </p:nvSpPr>
        <p:spPr>
          <a:xfrm>
            <a:off x="6095999" y="252664"/>
            <a:ext cx="5791199" cy="63526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75981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1" y="252664"/>
            <a:ext cx="5791200" cy="4173450"/>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5000" dirty="0">
                <a:solidFill>
                  <a:prstClr val="white"/>
                </a:solidFill>
                <a:latin typeface="Calibri Light" panose="020F0302020204030204" pitchFamily="34" charset="0"/>
                <a:cs typeface="Calibri Light" panose="020F0302020204030204" pitchFamily="34" charset="0"/>
              </a:rPr>
              <a:t>Peacetime Mentality</a:t>
            </a:r>
          </a:p>
          <a:p>
            <a:pPr marL="571500" indent="-571500">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No particular danger threatens us.  </a:t>
            </a:r>
          </a:p>
          <a:p>
            <a:pPr marL="571500" indent="-571500">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Not concerned about people perishing. </a:t>
            </a:r>
          </a:p>
          <a:p>
            <a:pPr marL="571500" indent="-571500">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I am engaged until I feel tired, then I take a break </a:t>
            </a:r>
          </a:p>
        </p:txBody>
      </p:sp>
      <p:sp>
        <p:nvSpPr>
          <p:cNvPr id="4" name="Text Box 8">
            <a:extLst>
              <a:ext uri="{FF2B5EF4-FFF2-40B4-BE49-F238E27FC236}">
                <a16:creationId xmlns:a16="http://schemas.microsoft.com/office/drawing/2014/main" xmlns="" id="{6BA199F2-3173-8EFE-A2C3-346C16140B58}"/>
              </a:ext>
            </a:extLst>
          </p:cNvPr>
          <p:cNvSpPr txBox="1">
            <a:spLocks noChangeArrowheads="1"/>
          </p:cNvSpPr>
          <p:nvPr/>
        </p:nvSpPr>
        <p:spPr bwMode="auto">
          <a:xfrm>
            <a:off x="6096000" y="252664"/>
            <a:ext cx="5791200" cy="5456878"/>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5000" dirty="0">
                <a:solidFill>
                  <a:prstClr val="white"/>
                </a:solidFill>
                <a:latin typeface="Calibri Light" panose="020F0302020204030204" pitchFamily="34" charset="0"/>
                <a:cs typeface="Calibri Light" panose="020F0302020204030204" pitchFamily="34" charset="0"/>
              </a:rPr>
              <a:t>Wartime Mentality</a:t>
            </a:r>
          </a:p>
          <a:p>
            <a:pPr marL="571500" indent="-571500">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Mortal danger every day.</a:t>
            </a:r>
          </a:p>
          <a:p>
            <a:pPr marL="571500" indent="-571500">
              <a:lnSpc>
                <a:spcPct val="90000"/>
              </a:lnSpc>
              <a:spcBef>
                <a:spcPts val="0"/>
              </a:spcBef>
              <a:spcAft>
                <a:spcPts val="600"/>
              </a:spcAft>
            </a:pPr>
            <a:endParaRPr lang="en-US" sz="3800" dirty="0">
              <a:solidFill>
                <a:prstClr val="white"/>
              </a:solidFill>
              <a:latin typeface="Calibri Light" panose="020F0302020204030204" pitchFamily="34" charset="0"/>
              <a:cs typeface="Calibri Light" panose="020F0302020204030204" pitchFamily="34" charset="0"/>
            </a:endParaRPr>
          </a:p>
          <a:p>
            <a:pPr marL="571500" indent="-571500">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People perish every day.</a:t>
            </a:r>
          </a:p>
          <a:p>
            <a:pPr marL="571500" indent="-571500">
              <a:lnSpc>
                <a:spcPct val="90000"/>
              </a:lnSpc>
              <a:spcBef>
                <a:spcPts val="0"/>
              </a:spcBef>
              <a:spcAft>
                <a:spcPts val="600"/>
              </a:spcAft>
            </a:pPr>
            <a:endPar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a:p>
            <a:pPr marL="571500" indent="-571500">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Your enemy will be relentless.  </a:t>
            </a:r>
          </a:p>
          <a:p>
            <a:pPr marL="1150938" indent="-57626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Fighting till the point of utter exhaustion. </a:t>
            </a:r>
          </a:p>
        </p:txBody>
      </p:sp>
      <p:sp>
        <p:nvSpPr>
          <p:cNvPr id="5" name="Rectangle 4">
            <a:extLst>
              <a:ext uri="{FF2B5EF4-FFF2-40B4-BE49-F238E27FC236}">
                <a16:creationId xmlns:a16="http://schemas.microsoft.com/office/drawing/2014/main" xmlns="" id="{4F2DDC2C-0ED0-38C5-62FC-DA5496D6EF5C}"/>
              </a:ext>
            </a:extLst>
          </p:cNvPr>
          <p:cNvSpPr/>
          <p:nvPr/>
        </p:nvSpPr>
        <p:spPr>
          <a:xfrm>
            <a:off x="304801" y="252664"/>
            <a:ext cx="5791199" cy="63526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xmlns="" id="{E537AB0D-4AAE-9025-591C-9CEEBA5BB8ED}"/>
              </a:ext>
            </a:extLst>
          </p:cNvPr>
          <p:cNvSpPr/>
          <p:nvPr/>
        </p:nvSpPr>
        <p:spPr>
          <a:xfrm>
            <a:off x="6095999" y="252664"/>
            <a:ext cx="5791199" cy="63526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79346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1" y="252664"/>
            <a:ext cx="5791200" cy="1388072"/>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5000" dirty="0">
                <a:solidFill>
                  <a:prstClr val="white"/>
                </a:solidFill>
                <a:latin typeface="Calibri Light" panose="020F0302020204030204" pitchFamily="34" charset="0"/>
                <a:cs typeface="Calibri Light" panose="020F0302020204030204" pitchFamily="34" charset="0"/>
              </a:rPr>
              <a:t>Peacetime Mentality</a:t>
            </a:r>
          </a:p>
          <a:p>
            <a:pPr marL="571500" indent="-571500">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The stakes are low.</a:t>
            </a:r>
          </a:p>
        </p:txBody>
      </p:sp>
      <p:sp>
        <p:nvSpPr>
          <p:cNvPr id="4" name="Text Box 8">
            <a:extLst>
              <a:ext uri="{FF2B5EF4-FFF2-40B4-BE49-F238E27FC236}">
                <a16:creationId xmlns:a16="http://schemas.microsoft.com/office/drawing/2014/main" xmlns="" id="{6BA199F2-3173-8EFE-A2C3-346C16140B58}"/>
              </a:ext>
            </a:extLst>
          </p:cNvPr>
          <p:cNvSpPr txBox="1">
            <a:spLocks noChangeArrowheads="1"/>
          </p:cNvSpPr>
          <p:nvPr/>
        </p:nvSpPr>
        <p:spPr bwMode="auto">
          <a:xfrm>
            <a:off x="6096000" y="252664"/>
            <a:ext cx="5791200" cy="1388072"/>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5000" dirty="0">
                <a:solidFill>
                  <a:prstClr val="white"/>
                </a:solidFill>
                <a:latin typeface="Calibri Light" panose="020F0302020204030204" pitchFamily="34" charset="0"/>
                <a:cs typeface="Calibri Light" panose="020F0302020204030204" pitchFamily="34" charset="0"/>
              </a:rPr>
              <a:t>Wartime Mentality</a:t>
            </a:r>
          </a:p>
          <a:p>
            <a:pPr marL="571500" indent="-571500">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The stakes are high.</a:t>
            </a:r>
            <a:endPar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
        <p:nvSpPr>
          <p:cNvPr id="5" name="Rectangle 4">
            <a:extLst>
              <a:ext uri="{FF2B5EF4-FFF2-40B4-BE49-F238E27FC236}">
                <a16:creationId xmlns:a16="http://schemas.microsoft.com/office/drawing/2014/main" xmlns="" id="{4F2DDC2C-0ED0-38C5-62FC-DA5496D6EF5C}"/>
              </a:ext>
            </a:extLst>
          </p:cNvPr>
          <p:cNvSpPr/>
          <p:nvPr/>
        </p:nvSpPr>
        <p:spPr>
          <a:xfrm>
            <a:off x="304801" y="252664"/>
            <a:ext cx="5791199" cy="63526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xmlns="" id="{E537AB0D-4AAE-9025-591C-9CEEBA5BB8ED}"/>
              </a:ext>
            </a:extLst>
          </p:cNvPr>
          <p:cNvSpPr/>
          <p:nvPr/>
        </p:nvSpPr>
        <p:spPr>
          <a:xfrm>
            <a:off x="6095999" y="252664"/>
            <a:ext cx="5791199" cy="63526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02150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353800" cy="646331"/>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Know your enemy.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Imperatives of War</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F93D3CFD-C0F6-63C6-CB3A-7F71FAE654C9}"/>
              </a:ext>
            </a:extLst>
          </p:cNvPr>
          <p:cNvSpPr>
            <a:spLocks noChangeArrowheads="1"/>
          </p:cNvSpPr>
          <p:nvPr/>
        </p:nvSpPr>
        <p:spPr bwMode="auto">
          <a:xfrm>
            <a:off x="581146" y="1935423"/>
            <a:ext cx="11029708" cy="196201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166A9F16-B8AB-52AA-7A6F-055102161778}"/>
              </a:ext>
            </a:extLst>
          </p:cNvPr>
          <p:cNvSpPr txBox="1">
            <a:spLocks noChangeArrowheads="1"/>
          </p:cNvSpPr>
          <p:nvPr/>
        </p:nvSpPr>
        <p:spPr bwMode="auto">
          <a:xfrm>
            <a:off x="619078" y="2042243"/>
            <a:ext cx="10961681" cy="1709699"/>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800" dirty="0">
                <a:solidFill>
                  <a:prstClr val="white"/>
                </a:solidFill>
                <a:latin typeface="Calibri Light" panose="020F0302020204030204" pitchFamily="34" charset="0"/>
                <a:cs typeface="Calibri Light" panose="020F0302020204030204" pitchFamily="34" charset="0"/>
              </a:rPr>
              <a:t>2 Corinthians 2:11: I have forgiven in the sight of Christ…in order that Satan might not outwit us. For we are not unaware of his schemes. </a:t>
            </a:r>
          </a:p>
        </p:txBody>
      </p:sp>
    </p:spTree>
    <p:extLst>
      <p:ext uri="{BB962C8B-B14F-4D97-AF65-F5344CB8AC3E}">
        <p14:creationId xmlns:p14="http://schemas.microsoft.com/office/powerpoint/2010/main" val="3471355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par>
                          <p:cTn id="12" fill="hold">
                            <p:stCondLst>
                              <p:cond delay="500"/>
                            </p:stCondLst>
                            <p:childTnLst>
                              <p:par>
                                <p:cTn id="13" presetID="1" presetClass="entr" presetSubtype="0"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353800" cy="1908215"/>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Know your enemy. </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Must be willing to fight</a:t>
            </a:r>
          </a:p>
          <a:p>
            <a:pPr marL="1150938" indent="-576263">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We need to exert ourselves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Imperatives of War</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BFD1FA81-1AC2-B351-A4A8-856E00A103E2}"/>
              </a:ext>
            </a:extLst>
          </p:cNvPr>
          <p:cNvSpPr>
            <a:spLocks noChangeArrowheads="1"/>
          </p:cNvSpPr>
          <p:nvPr/>
        </p:nvSpPr>
        <p:spPr bwMode="auto">
          <a:xfrm>
            <a:off x="656096" y="3239568"/>
            <a:ext cx="11029708" cy="130245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D82C2C45-D1D9-ED5A-44A9-AE7E3F79F34C}"/>
              </a:ext>
            </a:extLst>
          </p:cNvPr>
          <p:cNvSpPr txBox="1">
            <a:spLocks noChangeArrowheads="1"/>
          </p:cNvSpPr>
          <p:nvPr/>
        </p:nvSpPr>
        <p:spPr bwMode="auto">
          <a:xfrm>
            <a:off x="694028" y="3346387"/>
            <a:ext cx="10961681" cy="1089529"/>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600" dirty="0">
                <a:solidFill>
                  <a:prstClr val="white"/>
                </a:solidFill>
                <a:latin typeface="Calibri Light" panose="020F0302020204030204" pitchFamily="34" charset="0"/>
                <a:cs typeface="Calibri Light" panose="020F0302020204030204" pitchFamily="34" charset="0"/>
              </a:rPr>
              <a:t>John 4:6: Jacob’s well was there, and Jesus, tired as he was from the journey, sat down by the well. </a:t>
            </a:r>
          </a:p>
        </p:txBody>
      </p:sp>
    </p:spTree>
    <p:extLst>
      <p:ext uri="{BB962C8B-B14F-4D97-AF65-F5344CB8AC3E}">
        <p14:creationId xmlns:p14="http://schemas.microsoft.com/office/powerpoint/2010/main" val="3490469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500"/>
                            </p:stCondLst>
                            <p:childTnLst>
                              <p:par>
                                <p:cTn id="13" presetID="1" presetClass="entr" presetSubtype="0"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353800" cy="1908215"/>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Know your enemy. </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Must be willing to fight</a:t>
            </a:r>
          </a:p>
          <a:p>
            <a:pPr marL="1150938" indent="-576263">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We need to exert ourselves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Imperatives of War</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BFD1FA81-1AC2-B351-A4A8-856E00A103E2}"/>
              </a:ext>
            </a:extLst>
          </p:cNvPr>
          <p:cNvSpPr>
            <a:spLocks noChangeArrowheads="1"/>
          </p:cNvSpPr>
          <p:nvPr/>
        </p:nvSpPr>
        <p:spPr bwMode="auto">
          <a:xfrm>
            <a:off x="656096" y="3239568"/>
            <a:ext cx="11029708" cy="130245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D82C2C45-D1D9-ED5A-44A9-AE7E3F79F34C}"/>
              </a:ext>
            </a:extLst>
          </p:cNvPr>
          <p:cNvSpPr txBox="1">
            <a:spLocks noChangeArrowheads="1"/>
          </p:cNvSpPr>
          <p:nvPr/>
        </p:nvSpPr>
        <p:spPr bwMode="auto">
          <a:xfrm>
            <a:off x="694028" y="3346387"/>
            <a:ext cx="10961681" cy="1089529"/>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600" dirty="0">
                <a:solidFill>
                  <a:prstClr val="white"/>
                </a:solidFill>
                <a:latin typeface="Calibri Light" panose="020F0302020204030204" pitchFamily="34" charset="0"/>
                <a:cs typeface="Calibri Light" panose="020F0302020204030204" pitchFamily="34" charset="0"/>
              </a:rPr>
              <a:t>John 4:6: Jacob’s well was there, and Jesus, tired as he was from the journey, sat down by the well. </a:t>
            </a:r>
          </a:p>
        </p:txBody>
      </p:sp>
      <p:sp>
        <p:nvSpPr>
          <p:cNvPr id="4" name="Rectangle 3">
            <a:extLst>
              <a:ext uri="{FF2B5EF4-FFF2-40B4-BE49-F238E27FC236}">
                <a16:creationId xmlns:a16="http://schemas.microsoft.com/office/drawing/2014/main" xmlns="" id="{648AB05C-AA93-0052-85C0-73123F048731}"/>
              </a:ext>
            </a:extLst>
          </p:cNvPr>
          <p:cNvSpPr>
            <a:spLocks noChangeArrowheads="1"/>
          </p:cNvSpPr>
          <p:nvPr/>
        </p:nvSpPr>
        <p:spPr bwMode="auto">
          <a:xfrm>
            <a:off x="658596" y="3242068"/>
            <a:ext cx="11029708" cy="284394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50399492-888D-A36E-7B92-89E768354769}"/>
              </a:ext>
            </a:extLst>
          </p:cNvPr>
          <p:cNvSpPr txBox="1">
            <a:spLocks noChangeArrowheads="1"/>
          </p:cNvSpPr>
          <p:nvPr/>
        </p:nvSpPr>
        <p:spPr bwMode="auto">
          <a:xfrm>
            <a:off x="696528" y="3348887"/>
            <a:ext cx="10961681" cy="2585323"/>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600" dirty="0">
                <a:solidFill>
                  <a:prstClr val="white"/>
                </a:solidFill>
                <a:latin typeface="Calibri Light" panose="020F0302020204030204" pitchFamily="34" charset="0"/>
                <a:cs typeface="Calibri Light" panose="020F0302020204030204" pitchFamily="34" charset="0"/>
              </a:rPr>
              <a:t>J. Oswald Sanders: “If a Christian is not willing to rise early and work late, to expend greater effort in diligent study and faithful work, that person will not change a generation. Fatigue is the price of leadership. Mediocrity is the result of never getting tired.” </a:t>
            </a:r>
          </a:p>
        </p:txBody>
      </p:sp>
    </p:spTree>
    <p:extLst>
      <p:ext uri="{BB962C8B-B14F-4D97-AF65-F5344CB8AC3E}">
        <p14:creationId xmlns:p14="http://schemas.microsoft.com/office/powerpoint/2010/main" val="2912354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353800" cy="4431983"/>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Know your enemy. </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Must be willing to fight</a:t>
            </a:r>
          </a:p>
          <a:p>
            <a:pPr marL="1150938" indent="-576263">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We need to exert ourselves.</a:t>
            </a:r>
          </a:p>
          <a:p>
            <a:pPr marL="1150938" indent="-576263">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Many will perish without ever knowing Christ.</a:t>
            </a:r>
          </a:p>
          <a:p>
            <a:pPr marL="1150938" indent="-576263">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You and the people around you will pay a price.</a:t>
            </a:r>
          </a:p>
          <a:p>
            <a:pPr marL="1150938" indent="-576263">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Many will no longer “stand fire.” </a:t>
            </a:r>
          </a:p>
          <a:p>
            <a:pPr marL="1150938" indent="-576263">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Satan actively undermines fighting spirit.</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Imperatives of War</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9426829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093154"/>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Know your enemy. </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Must be willing to fight</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Learn how to protect yourself with God’s truth (Ephesians 6:13-17). </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Occasionally, calls for rest and spiritual nourishment.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Imperatives of War</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474087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353800" cy="2308324"/>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4000" dirty="0">
                <a:solidFill>
                  <a:prstClr val="white"/>
                </a:solidFill>
                <a:latin typeface="Calibri Light" panose="020F0302020204030204" pitchFamily="34" charset="0"/>
                <a:cs typeface="Calibri Light" panose="020F0302020204030204" pitchFamily="34" charset="0"/>
              </a:rPr>
              <a:t>»	A spiritual war is going on and we are involved.</a:t>
            </a:r>
          </a:p>
          <a:p>
            <a:pPr marL="571500" indent="-571500">
              <a:lnSpc>
                <a:spcPct val="90000"/>
              </a:lnSpc>
              <a:spcBef>
                <a:spcPts val="0"/>
              </a:spcBef>
              <a:spcAft>
                <a:spcPts val="0"/>
              </a:spcAft>
            </a:pPr>
            <a:r>
              <a:rPr lang="en-US" sz="4000" dirty="0">
                <a:solidFill>
                  <a:prstClr val="white"/>
                </a:solidFill>
                <a:latin typeface="Calibri Light" panose="020F0302020204030204" pitchFamily="34" charset="0"/>
                <a:cs typeface="Calibri Light" panose="020F0302020204030204" pitchFamily="34" charset="0"/>
              </a:rPr>
              <a:t>»	We cannot make peace with our enemy (James 4:4).</a:t>
            </a:r>
          </a:p>
          <a:p>
            <a:pPr marL="571500" indent="-571500">
              <a:lnSpc>
                <a:spcPct val="90000"/>
              </a:lnSpc>
              <a:spcBef>
                <a:spcPts val="0"/>
              </a:spcBef>
              <a:spcAft>
                <a:spcPts val="0"/>
              </a:spcAft>
            </a:pPr>
            <a:r>
              <a:rPr lang="en-US" sz="4000" dirty="0">
                <a:solidFill>
                  <a:prstClr val="white"/>
                </a:solidFill>
                <a:latin typeface="Calibri Light" panose="020F0302020204030204" pitchFamily="34" charset="0"/>
                <a:cs typeface="Calibri Light" panose="020F0302020204030204" pitchFamily="34" charset="0"/>
              </a:rPr>
              <a:t>»	What if you don’t believe spiritual warfare is real?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Spiritual Warfare</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9545908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95401"/>
            <a:ext cx="11522439" cy="4524315"/>
          </a:xfrm>
          <a:prstGeom prst="rect">
            <a:avLst/>
          </a:prstGeom>
          <a:noFill/>
          <a:ln w="9525">
            <a:noFill/>
            <a:miter lim="800000"/>
            <a:headEnd/>
            <a:tailEnd/>
          </a:ln>
        </p:spPr>
        <p:txBody>
          <a:bodyPr wrap="square">
            <a:spAutoFit/>
          </a:bodyPr>
          <a:lstStyle/>
          <a:p>
            <a:pPr marL="592138" indent="-592138">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10</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Finally, be strong in the Lord and in his mighty power. </a:t>
            </a:r>
          </a:p>
          <a:p>
            <a:pPr marL="592138" indent="-592138">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11</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Put on the full armor of God, so that you can take your stand against the devil’s schemes. . </a:t>
            </a:r>
          </a:p>
          <a:p>
            <a:pPr marL="592138" indent="-592138">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12 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For our struggle is not against flesh and blood</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but against the rulers, against the authorities, against the powers of this dark world and against the spiritual forces of evil in the heavenly realms</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6</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2658222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a:solidFill>
                  <a:schemeClr val="bg1"/>
                </a:solidFill>
                <a:latin typeface="Century Gothic" panose="020B0502020202020204" pitchFamily="34" charset="0"/>
              </a:rPr>
              <a:t>EPHESIANS</a:t>
            </a:r>
          </a:p>
        </p:txBody>
      </p:sp>
      <p:sp>
        <p:nvSpPr>
          <p:cNvPr id="5" name="TextBox 4">
            <a:extLst>
              <a:ext uri="{FF2B5EF4-FFF2-40B4-BE49-F238E27FC236}">
                <a16:creationId xmlns:a16="http://schemas.microsoft.com/office/drawing/2014/main" xmlns=""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a:solidFill>
                  <a:schemeClr val="bg1"/>
                </a:solidFill>
                <a:latin typeface="Century Gothic" panose="020B0502020202020204" pitchFamily="34" charset="0"/>
              </a:rPr>
              <a:t>THE BOOK OF</a:t>
            </a:r>
          </a:p>
        </p:txBody>
      </p:sp>
    </p:spTree>
    <p:extLst>
      <p:ext uri="{BB962C8B-B14F-4D97-AF65-F5344CB8AC3E}">
        <p14:creationId xmlns:p14="http://schemas.microsoft.com/office/powerpoint/2010/main" val="2535152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419844" cy="4524315"/>
          </a:xfrm>
          <a:prstGeom prst="rect">
            <a:avLst/>
          </a:prstGeom>
          <a:noFill/>
          <a:ln w="9525">
            <a:noFill/>
            <a:miter lim="800000"/>
            <a:headEnd/>
            <a:tailEnd/>
          </a:ln>
        </p:spPr>
        <p:txBody>
          <a:bodyPr wrap="square">
            <a:spAutoFit/>
          </a:bodyPr>
          <a:lstStyle/>
          <a:p>
            <a:pPr marL="592138" indent="-592138">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10</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Finally, be strong in the Lord and in his mighty power. </a:t>
            </a:r>
          </a:p>
          <a:p>
            <a:pPr marL="592138" indent="-592138">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11</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Put on the full armor of God, so that you can take your stand against the devil’s schemes. . </a:t>
            </a:r>
          </a:p>
          <a:p>
            <a:pPr marL="592138" indent="-592138">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12 	</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For our struggle is not against flesh and blood,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but against the rulers, against the authorities, against the powers </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of this dark world and against the spiritual forces of evil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in the heavenly realms</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6</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82D5F46F-0280-3192-0CC5-B105042CD302}"/>
              </a:ext>
            </a:extLst>
          </p:cNvPr>
          <p:cNvSpPr>
            <a:spLocks noChangeArrowheads="1"/>
          </p:cNvSpPr>
          <p:nvPr/>
        </p:nvSpPr>
        <p:spPr bwMode="auto">
          <a:xfrm>
            <a:off x="228600" y="247043"/>
            <a:ext cx="11371997" cy="318246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1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03D00A58-25ED-C881-103D-70DF67896970}"/>
              </a:ext>
            </a:extLst>
          </p:cNvPr>
          <p:cNvSpPr txBox="1">
            <a:spLocks noChangeArrowheads="1"/>
          </p:cNvSpPr>
          <p:nvPr/>
        </p:nvSpPr>
        <p:spPr bwMode="auto">
          <a:xfrm>
            <a:off x="467356" y="317885"/>
            <a:ext cx="7816838" cy="3111621"/>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0"/>
              </a:spcAft>
              <a:buSzPct val="100000"/>
              <a:defRPr/>
            </a:pPr>
            <a:r>
              <a:rPr lang="en-US" sz="3800" dirty="0">
                <a:solidFill>
                  <a:prstClr val="white"/>
                </a:solidFill>
                <a:latin typeface="Calibri Light" panose="020F0302020204030204" pitchFamily="34" charset="0"/>
                <a:cs typeface="Calibri Light" panose="020F0302020204030204" pitchFamily="34" charset="0"/>
              </a:rPr>
              <a:t>Is Satan real? </a:t>
            </a:r>
          </a:p>
          <a:p>
            <a:pPr marL="461963" lvl="1" indent="-461963" fontAlgn="auto">
              <a:lnSpc>
                <a:spcPct val="90000"/>
              </a:lnSpc>
              <a:spcBef>
                <a:spcPts val="0"/>
              </a:spcBef>
              <a:spcAft>
                <a:spcPts val="0"/>
              </a:spcAft>
              <a:buSzPct val="100000"/>
              <a:defRPr/>
            </a:pPr>
            <a:r>
              <a:rPr lang="en-US" sz="3600" dirty="0">
                <a:solidFill>
                  <a:prstClr val="white"/>
                </a:solidFill>
                <a:latin typeface="Calibri Light" panose="020F0302020204030204" pitchFamily="34" charset="0"/>
                <a:cs typeface="Calibri Light" panose="020F0302020204030204" pitchFamily="34" charset="0"/>
              </a:rPr>
              <a:t>»	67% of self-described Christians believe that “Satan is a symbol of evil.”</a:t>
            </a:r>
          </a:p>
          <a:p>
            <a:pPr lvl="1" indent="-457200" fontAlgn="auto">
              <a:lnSpc>
                <a:spcPct val="90000"/>
              </a:lnSpc>
              <a:spcBef>
                <a:spcPts val="0"/>
              </a:spcBef>
              <a:spcAft>
                <a:spcPts val="0"/>
              </a:spcAft>
              <a:buSzPct val="100000"/>
              <a:defRPr/>
            </a:pPr>
            <a:r>
              <a:rPr lang="en-US" sz="3600" dirty="0">
                <a:solidFill>
                  <a:prstClr val="white"/>
                </a:solidFill>
                <a:latin typeface="Calibri Light" panose="020F0302020204030204" pitchFamily="34" charset="0"/>
                <a:cs typeface="Calibri Light" panose="020F0302020204030204" pitchFamily="34" charset="0"/>
              </a:rPr>
              <a:t>»	Another 8% were unsure what they believed about the existence of a personal Satan.</a:t>
            </a:r>
          </a:p>
        </p:txBody>
      </p:sp>
    </p:spTree>
    <p:extLst>
      <p:ext uri="{BB962C8B-B14F-4D97-AF65-F5344CB8AC3E}">
        <p14:creationId xmlns:p14="http://schemas.microsoft.com/office/powerpoint/2010/main" val="3688325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95401"/>
            <a:ext cx="11473221" cy="4524315"/>
          </a:xfrm>
          <a:prstGeom prst="rect">
            <a:avLst/>
          </a:prstGeom>
          <a:noFill/>
          <a:ln w="9525">
            <a:noFill/>
            <a:miter lim="800000"/>
            <a:headEnd/>
            <a:tailEnd/>
          </a:ln>
        </p:spPr>
        <p:txBody>
          <a:bodyPr wrap="square">
            <a:spAutoFit/>
          </a:bodyPr>
          <a:lstStyle/>
          <a:p>
            <a:pPr marL="592138" indent="-592138">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10</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Finally, be strong in the Lord and in his mighty power. </a:t>
            </a:r>
          </a:p>
          <a:p>
            <a:pPr marL="592138" indent="-592138">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11</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Put on the full armor of God, so that you can take your stand against the devil’s schemes. . </a:t>
            </a:r>
          </a:p>
          <a:p>
            <a:pPr marL="592138" indent="-592138">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12 	</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For our struggle is not against flesh and blood,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but against the rulers, against the authorities, against the powers </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of this dark world and against the spiritual forces of evil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in the heavenly realms</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6</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82D5F46F-0280-3192-0CC5-B105042CD302}"/>
              </a:ext>
            </a:extLst>
          </p:cNvPr>
          <p:cNvSpPr>
            <a:spLocks noChangeArrowheads="1"/>
          </p:cNvSpPr>
          <p:nvPr/>
        </p:nvSpPr>
        <p:spPr bwMode="auto">
          <a:xfrm>
            <a:off x="406024" y="246791"/>
            <a:ext cx="11371997" cy="330493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1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03D00A58-25ED-C881-103D-70DF67896970}"/>
              </a:ext>
            </a:extLst>
          </p:cNvPr>
          <p:cNvSpPr txBox="1">
            <a:spLocks noChangeArrowheads="1"/>
          </p:cNvSpPr>
          <p:nvPr/>
        </p:nvSpPr>
        <p:spPr bwMode="auto">
          <a:xfrm>
            <a:off x="467356" y="317885"/>
            <a:ext cx="7816838" cy="2363724"/>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0"/>
              </a:spcAft>
              <a:buSzPct val="100000"/>
              <a:defRPr/>
            </a:pPr>
            <a:r>
              <a:rPr lang="en-US" sz="4400" dirty="0">
                <a:solidFill>
                  <a:prstClr val="white"/>
                </a:solidFill>
                <a:latin typeface="Calibri Light" panose="020F0302020204030204" pitchFamily="34" charset="0"/>
                <a:cs typeface="Calibri Light" panose="020F0302020204030204" pitchFamily="34" charset="0"/>
              </a:rPr>
              <a:t>Reasons to think he is real.  </a:t>
            </a:r>
          </a:p>
          <a:p>
            <a:pPr marL="461963" lvl="1" indent="-461963" fontAlgn="auto">
              <a:lnSpc>
                <a:spcPct val="90000"/>
              </a:lnSpc>
              <a:spcBef>
                <a:spcPts val="0"/>
              </a:spcBef>
              <a:spcAft>
                <a:spcPts val="0"/>
              </a:spcAft>
              <a:buSzPct val="100000"/>
              <a:defRPr/>
            </a:pPr>
            <a:r>
              <a:rPr lang="en-US" sz="4000" dirty="0">
                <a:solidFill>
                  <a:prstClr val="white"/>
                </a:solidFill>
                <a:latin typeface="Calibri Light" panose="020F0302020204030204" pitchFamily="34" charset="0"/>
                <a:cs typeface="Calibri Light" panose="020F0302020204030204" pitchFamily="34" charset="0"/>
              </a:rPr>
              <a:t>»	Philosophical</a:t>
            </a:r>
          </a:p>
          <a:p>
            <a:pPr lvl="1" indent="-457200" fontAlgn="auto">
              <a:lnSpc>
                <a:spcPct val="90000"/>
              </a:lnSpc>
              <a:spcBef>
                <a:spcPts val="0"/>
              </a:spcBef>
              <a:spcAft>
                <a:spcPts val="0"/>
              </a:spcAft>
              <a:buSzPct val="100000"/>
              <a:defRPr/>
            </a:pPr>
            <a:r>
              <a:rPr lang="en-US" sz="4000" dirty="0">
                <a:solidFill>
                  <a:prstClr val="white"/>
                </a:solidFill>
                <a:latin typeface="Calibri Light" panose="020F0302020204030204" pitchFamily="34" charset="0"/>
                <a:cs typeface="Calibri Light" panose="020F0302020204030204" pitchFamily="34" charset="0"/>
              </a:rPr>
              <a:t>»	Biblical</a:t>
            </a:r>
          </a:p>
          <a:p>
            <a:pPr lvl="1" indent="-457200" fontAlgn="auto">
              <a:lnSpc>
                <a:spcPct val="90000"/>
              </a:lnSpc>
              <a:spcBef>
                <a:spcPts val="0"/>
              </a:spcBef>
              <a:spcAft>
                <a:spcPts val="600"/>
              </a:spcAft>
              <a:buSzPct val="100000"/>
              <a:defRPr/>
            </a:pPr>
            <a:r>
              <a:rPr lang="en-US" sz="4000" dirty="0">
                <a:solidFill>
                  <a:prstClr val="white"/>
                </a:solidFill>
                <a:latin typeface="Calibri Light" panose="020F0302020204030204" pitchFamily="34" charset="0"/>
                <a:cs typeface="Calibri Light" panose="020F0302020204030204" pitchFamily="34" charset="0"/>
              </a:rPr>
              <a:t>»	Experiential</a:t>
            </a:r>
          </a:p>
        </p:txBody>
      </p:sp>
    </p:spTree>
    <p:extLst>
      <p:ext uri="{BB962C8B-B14F-4D97-AF65-F5344CB8AC3E}">
        <p14:creationId xmlns:p14="http://schemas.microsoft.com/office/powerpoint/2010/main" val="4203298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646331"/>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He is one of God’s greatest created beings.</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5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Know your enemy</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B51A1EF9-F9DB-E89D-B413-49A14C2E1C66}"/>
              </a:ext>
            </a:extLst>
          </p:cNvPr>
          <p:cNvSpPr>
            <a:spLocks noChangeArrowheads="1"/>
          </p:cNvSpPr>
          <p:nvPr/>
        </p:nvSpPr>
        <p:spPr bwMode="auto">
          <a:xfrm>
            <a:off x="2088108" y="1750347"/>
            <a:ext cx="9351581" cy="94410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12DC4B8E-23C4-16B5-8A2D-AF8953FBCD34}"/>
              </a:ext>
            </a:extLst>
          </p:cNvPr>
          <p:cNvSpPr txBox="1">
            <a:spLocks noChangeArrowheads="1"/>
          </p:cNvSpPr>
          <p:nvPr/>
        </p:nvSpPr>
        <p:spPr bwMode="auto">
          <a:xfrm>
            <a:off x="2118473" y="1861313"/>
            <a:ext cx="9293903" cy="674031"/>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300"/>
              </a:spcAft>
              <a:buSzPct val="100000"/>
              <a:defRPr/>
            </a:pPr>
            <a:r>
              <a:rPr lang="en-US" sz="4200" dirty="0">
                <a:solidFill>
                  <a:prstClr val="white"/>
                </a:solidFill>
                <a:latin typeface="Calibri Light" panose="020F0302020204030204" pitchFamily="34" charset="0"/>
                <a:cs typeface="Calibri Light" panose="020F0302020204030204" pitchFamily="34" charset="0"/>
              </a:rPr>
              <a:t>The fall of Satan and a third of the angels</a:t>
            </a:r>
          </a:p>
        </p:txBody>
      </p:sp>
    </p:spTree>
    <p:extLst>
      <p:ext uri="{BB962C8B-B14F-4D97-AF65-F5344CB8AC3E}">
        <p14:creationId xmlns:p14="http://schemas.microsoft.com/office/powerpoint/2010/main" val="3767723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2539157"/>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He is one of God’s greatest created beings.</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Why is he after humans? </a:t>
            </a:r>
          </a:p>
          <a:p>
            <a:pPr marL="1150938" indent="-576263">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Satan hates God. </a:t>
            </a:r>
          </a:p>
          <a:p>
            <a:pPr marL="1150938" indent="-576263">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And therefore, anyone whom God loves. </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5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Know your enemy</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0091F08C-A687-553F-61C3-1125882837A2}"/>
              </a:ext>
            </a:extLst>
          </p:cNvPr>
          <p:cNvSpPr>
            <a:spLocks noChangeArrowheads="1"/>
          </p:cNvSpPr>
          <p:nvPr/>
        </p:nvSpPr>
        <p:spPr bwMode="auto">
          <a:xfrm>
            <a:off x="581146" y="4034044"/>
            <a:ext cx="11029708" cy="139512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C41A95BA-4F45-0251-3274-9EAF49246FE2}"/>
              </a:ext>
            </a:extLst>
          </p:cNvPr>
          <p:cNvSpPr txBox="1">
            <a:spLocks noChangeArrowheads="1"/>
          </p:cNvSpPr>
          <p:nvPr/>
        </p:nvSpPr>
        <p:spPr bwMode="auto">
          <a:xfrm>
            <a:off x="619078" y="4140863"/>
            <a:ext cx="10961681" cy="1144929"/>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800" dirty="0">
                <a:solidFill>
                  <a:prstClr val="white"/>
                </a:solidFill>
                <a:latin typeface="Calibri Light" panose="020F0302020204030204" pitchFamily="34" charset="0"/>
                <a:cs typeface="Calibri Light" panose="020F0302020204030204" pitchFamily="34" charset="0"/>
              </a:rPr>
              <a:t>1 John 4:4: Greater is he who is in you that he who is in the world. </a:t>
            </a:r>
          </a:p>
        </p:txBody>
      </p:sp>
    </p:spTree>
    <p:extLst>
      <p:ext uri="{BB962C8B-B14F-4D97-AF65-F5344CB8AC3E}">
        <p14:creationId xmlns:p14="http://schemas.microsoft.com/office/powerpoint/2010/main" val="1870076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par>
                          <p:cTn id="16" fill="hold">
                            <p:stCondLst>
                              <p:cond delay="500"/>
                            </p:stCondLst>
                            <p:childTnLst>
                              <p:par>
                                <p:cTn id="17" presetID="1" presetClass="entr" presetSubtype="0"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3724096"/>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He is one of God’s greatest created beings.</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Why is he after humans? </a:t>
            </a:r>
          </a:p>
          <a:p>
            <a:pPr marL="1150938" indent="-576263">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Satan hates God.</a:t>
            </a:r>
          </a:p>
          <a:p>
            <a:pPr marL="1150938" indent="-576263">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And therefore, anyone whom God loves.</a:t>
            </a:r>
          </a:p>
          <a:p>
            <a:pPr marL="1150938" indent="-576263">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At the cross, God neutralized Satan’s greatest accusation toward God.  </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5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Know your enemy</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770247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3016210"/>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He is one of God’s greatest created beings.</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Why is he after humans? </a:t>
            </a:r>
          </a:p>
          <a:p>
            <a:pPr marL="1150938" indent="-576263">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Satan has redoubled his efforts to make sure that people never hear about or place their trust in Christ.</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5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Know your enemy</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90E62C98-0605-5205-8584-D886FA23462A}"/>
              </a:ext>
            </a:extLst>
          </p:cNvPr>
          <p:cNvSpPr>
            <a:spLocks noChangeArrowheads="1"/>
          </p:cNvSpPr>
          <p:nvPr/>
        </p:nvSpPr>
        <p:spPr bwMode="auto">
          <a:xfrm>
            <a:off x="581146" y="4094004"/>
            <a:ext cx="11029708" cy="180175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26FEC738-7B5B-FE25-F44D-2169719C9294}"/>
              </a:ext>
            </a:extLst>
          </p:cNvPr>
          <p:cNvSpPr txBox="1">
            <a:spLocks noChangeArrowheads="1"/>
          </p:cNvSpPr>
          <p:nvPr/>
        </p:nvSpPr>
        <p:spPr bwMode="auto">
          <a:xfrm>
            <a:off x="619078" y="4200823"/>
            <a:ext cx="10961681" cy="1543499"/>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400" dirty="0">
                <a:solidFill>
                  <a:prstClr val="white"/>
                </a:solidFill>
                <a:latin typeface="Calibri Light" panose="020F0302020204030204" pitchFamily="34" charset="0"/>
                <a:cs typeface="Calibri Light" panose="020F0302020204030204" pitchFamily="34" charset="0"/>
              </a:rPr>
              <a:t>Revelation 12:12: Woe to the earth and the sea, because the devil has come down to you, having great wrath, knowing that he has only a short time. </a:t>
            </a:r>
          </a:p>
        </p:txBody>
      </p:sp>
    </p:spTree>
    <p:extLst>
      <p:ext uri="{BB962C8B-B14F-4D97-AF65-F5344CB8AC3E}">
        <p14:creationId xmlns:p14="http://schemas.microsoft.com/office/powerpoint/2010/main" val="1208269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1084</Words>
  <Application>Microsoft Office PowerPoint</Application>
  <PresentationFormat>Widescreen</PresentationFormat>
  <Paragraphs>168</Paragraphs>
  <Slides>30</Slides>
  <Notes>28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ＭＳ Ｐゴシック</vt:lpstr>
      <vt:lpstr>Arial</vt:lpstr>
      <vt:lpstr>Calibri</vt:lpstr>
      <vt:lpstr>Calibri Light</vt:lpstr>
      <vt:lpstr>Cambria</vt:lpstr>
      <vt:lpstr>Century Gothic</vt:lpstr>
      <vt:lpstr>Office Theme</vt:lpstr>
      <vt:lpstr>EPHESIANS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EPHESIANS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2022-11-30T21:12:14Z</dcterms:created>
  <dcterms:modified xsi:type="dcterms:W3CDTF">2022-11-30T21:12:20Z</dcterms:modified>
</cp:coreProperties>
</file>