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5683" r:id="rId1"/>
  </p:sldMasterIdLst>
  <p:notesMasterIdLst>
    <p:notesMasterId r:id="rId49"/>
  </p:notesMasterIdLst>
  <p:sldIdLst>
    <p:sldId id="10364" r:id="rId2"/>
    <p:sldId id="10187" r:id="rId3"/>
    <p:sldId id="10395" r:id="rId4"/>
    <p:sldId id="10394" r:id="rId5"/>
    <p:sldId id="10397" r:id="rId6"/>
    <p:sldId id="10396" r:id="rId7"/>
    <p:sldId id="10440" r:id="rId8"/>
    <p:sldId id="10398" r:id="rId9"/>
    <p:sldId id="10400" r:id="rId10"/>
    <p:sldId id="10401" r:id="rId11"/>
    <p:sldId id="10399" r:id="rId12"/>
    <p:sldId id="10403" r:id="rId13"/>
    <p:sldId id="10404" r:id="rId14"/>
    <p:sldId id="10402" r:id="rId15"/>
    <p:sldId id="10417" r:id="rId16"/>
    <p:sldId id="10419" r:id="rId17"/>
    <p:sldId id="10408" r:id="rId18"/>
    <p:sldId id="10409" r:id="rId19"/>
    <p:sldId id="10410" r:id="rId20"/>
    <p:sldId id="10411" r:id="rId21"/>
    <p:sldId id="10412" r:id="rId22"/>
    <p:sldId id="10413" r:id="rId23"/>
    <p:sldId id="10414" r:id="rId24"/>
    <p:sldId id="10415" r:id="rId25"/>
    <p:sldId id="10416" r:id="rId26"/>
    <p:sldId id="10420" r:id="rId27"/>
    <p:sldId id="10421" r:id="rId28"/>
    <p:sldId id="10423" r:id="rId29"/>
    <p:sldId id="10424" r:id="rId30"/>
    <p:sldId id="10441" r:id="rId31"/>
    <p:sldId id="10425" r:id="rId32"/>
    <p:sldId id="10422" r:id="rId33"/>
    <p:sldId id="10427" r:id="rId34"/>
    <p:sldId id="10426" r:id="rId35"/>
    <p:sldId id="10428" r:id="rId36"/>
    <p:sldId id="10430" r:id="rId37"/>
    <p:sldId id="10429" r:id="rId38"/>
    <p:sldId id="10432" r:id="rId39"/>
    <p:sldId id="10433" r:id="rId40"/>
    <p:sldId id="10431" r:id="rId41"/>
    <p:sldId id="10434" r:id="rId42"/>
    <p:sldId id="10437" r:id="rId43"/>
    <p:sldId id="10435" r:id="rId44"/>
    <p:sldId id="10442" r:id="rId45"/>
    <p:sldId id="10438" r:id="rId46"/>
    <p:sldId id="10439" r:id="rId47"/>
    <p:sldId id="10052" r:id="rId48"/>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243E"/>
    <a:srgbClr val="A0C8D0"/>
    <a:srgbClr val="872E3A"/>
    <a:srgbClr val="942E3A"/>
    <a:srgbClr val="254061"/>
    <a:srgbClr val="AC1A1F"/>
    <a:srgbClr val="7A7A7A"/>
    <a:srgbClr val="586676"/>
    <a:srgbClr val="B2CCDA"/>
    <a:srgbClr val="EF40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D295F2-3850-AD43-932D-CDE2425D4735}" v="576" dt="2025-01-30T23:13:25.774"/>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2268" autoAdjust="0"/>
    <p:restoredTop sz="67503" autoAdjust="0"/>
  </p:normalViewPr>
  <p:slideViewPr>
    <p:cSldViewPr snapToGrid="0" snapToObjects="1">
      <p:cViewPr varScale="1">
        <p:scale>
          <a:sx n="51" d="100"/>
          <a:sy n="51" d="100"/>
        </p:scale>
        <p:origin x="212" y="3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fld id="{1696978B-A236-B943-B34D-431BF05F63D6}" type="slidenum">
              <a:rPr lang="en-US"/>
              <a:pPr>
                <a:defRPr/>
              </a:pPr>
              <a:t>‹#›</a:t>
            </a:fld>
            <a:endParaRPr lang="en-US"/>
          </a:p>
        </p:txBody>
      </p:sp>
    </p:spTree>
    <p:extLst>
      <p:ext uri="{BB962C8B-B14F-4D97-AF65-F5344CB8AC3E}">
        <p14:creationId xmlns:p14="http://schemas.microsoft.com/office/powerpoint/2010/main" val="3676463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C34DE8-FC61-B478-2718-56F6F5A0029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B6F9D01-E096-1980-B584-18CFBAD6C97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6494447-7658-EBF0-BFDE-C2B42018B4B1}"/>
              </a:ext>
            </a:extLst>
          </p:cNvPr>
          <p:cNvSpPr>
            <a:spLocks noGrp="1"/>
          </p:cNvSpPr>
          <p:nvPr>
            <p:ph type="body" idx="1"/>
          </p:nvPr>
        </p:nvSpPr>
        <p:spPr/>
        <p:txBody>
          <a:bodyPr/>
          <a:lstStyle/>
          <a:p>
            <a:pPr marL="0" marR="0" lvl="0" indent="0">
              <a:spcBef>
                <a:spcPts val="0"/>
              </a:spcBef>
              <a:spcAft>
                <a:spcPts val="0"/>
              </a:spcAft>
              <a:buSzPts val="1200"/>
              <a:buFont typeface="Times New Roman" panose="02020603050405020304" pitchFamily="18" charset="0"/>
              <a:buNone/>
              <a:tabLst>
                <a:tab pos="685800" algn="l"/>
              </a:tabLst>
            </a:pPr>
            <a:endParaRPr lang="en-US" dirty="0"/>
          </a:p>
        </p:txBody>
      </p:sp>
      <p:sp>
        <p:nvSpPr>
          <p:cNvPr id="4" name="Slide Number Placeholder 3">
            <a:extLst>
              <a:ext uri="{FF2B5EF4-FFF2-40B4-BE49-F238E27FC236}">
                <a16:creationId xmlns:a16="http://schemas.microsoft.com/office/drawing/2014/main" id="{C3D85481-085F-DFF3-157E-12D6FF706FB3}"/>
              </a:ext>
            </a:extLst>
          </p:cNvPr>
          <p:cNvSpPr>
            <a:spLocks noGrp="1"/>
          </p:cNvSpPr>
          <p:nvPr>
            <p:ph type="sldNum" sz="quarter" idx="5"/>
          </p:nvPr>
        </p:nvSpPr>
        <p:spPr/>
        <p:txBody>
          <a:bodyPr/>
          <a:lstStyle/>
          <a:p>
            <a:pPr>
              <a:defRPr/>
            </a:pPr>
            <a:fld id="{1696978B-A236-B943-B34D-431BF05F63D6}" type="slidenum">
              <a:rPr lang="en-US" smtClean="0"/>
              <a:pPr>
                <a:defRPr/>
              </a:pPr>
              <a:t>1</a:t>
            </a:fld>
            <a:endParaRPr lang="en-US"/>
          </a:p>
        </p:txBody>
      </p:sp>
    </p:spTree>
    <p:extLst>
      <p:ext uri="{BB962C8B-B14F-4D97-AF65-F5344CB8AC3E}">
        <p14:creationId xmlns:p14="http://schemas.microsoft.com/office/powerpoint/2010/main" val="7334268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494564-59C3-8A8A-22B1-6881F102C54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54E9AB0-345E-3828-9715-C93D359F4838}"/>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E2DFC13C-D06F-F12D-89DD-BC6E27AE7BF1}"/>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93E7289C-5024-60F4-5C03-11B3C758552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619890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3783D0-3C4F-C78F-0429-5A7A14AAA67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28E1734-7195-9A8C-E85B-B324AB3D0B1B}"/>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5EE43591-C012-169B-1BF7-92F2815D17D2}"/>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sz="1800" b="0" dirty="0">
              <a:solidFill>
                <a:srgbClr val="0000FF"/>
              </a:solidFill>
              <a:effectLst/>
              <a:latin typeface="Times New Roman" panose="020206030504050203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6C4F5283-CAEC-FFEB-2308-AE37BD66D6F6}"/>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997782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C78C7B-F351-40B6-6C93-11A6DF684FF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1E4A94F-9A97-3EE3-E820-A1E87933A4CD}"/>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3ACD4C35-4DFA-2005-BB47-834D5DD9B8A2}"/>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5661964-9800-5B1D-6603-1FEBCB7D1F14}"/>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475850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FEC982-DDAE-C2B3-64C5-B28D3F91FE7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98AA83E-0393-DD59-573F-ADCF3AB831C0}"/>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ED21D65E-38FB-AC6B-CECC-0B67EEE74AB1}"/>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B7BA460B-2501-D937-51A4-407A20C376CB}"/>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189808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31AE67-7E31-4A91-21DC-3FCA6937D1D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DCEBACB-585F-35B9-B8C7-CD84B3283943}"/>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2CB2C268-C685-D4D3-3797-2BC2B8C869C9}"/>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5AA421AC-BCB8-F16D-F989-52D14A54DCB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5254948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FD7A96-FF88-3571-12A4-359A416DF43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9BEFC98-3305-1FF8-2D46-969190ADD93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34FD027E-7910-170B-49F1-C34106ACFB87}"/>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6CC299B0-44D7-D814-8FED-F823794B7AC5}"/>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707062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9CB9D7-F7CF-337D-C0EA-6A509D1F73D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72155E5-7E98-0082-0B3B-B59E15E4D832}"/>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231D75D0-4B07-AAF1-C5C1-93B298F4C522}"/>
              </a:ext>
            </a:extLst>
          </p:cNvPr>
          <p:cNvSpPr>
            <a:spLocks noGrp="1"/>
          </p:cNvSpPr>
          <p:nvPr>
            <p:ph type="body" idx="1"/>
          </p:nvPr>
        </p:nvSpPr>
        <p:spPr/>
        <p:txBody>
          <a:bodyPr/>
          <a:lstStyle/>
          <a:p>
            <a:pPr marL="457200" marR="0" lvl="1"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87B87D37-EFD8-0CD6-F367-19E3130ED53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1848858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590D09-6E4D-0C3B-6652-C9AC089779F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E9973DC-65CD-7BFD-034C-F3AA3C69929D}"/>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20D635F5-1B79-541C-BDF9-B5985B365866}"/>
              </a:ext>
            </a:extLst>
          </p:cNvPr>
          <p:cNvSpPr>
            <a:spLocks noGrp="1"/>
          </p:cNvSpPr>
          <p:nvPr>
            <p:ph type="body" idx="1"/>
          </p:nvPr>
        </p:nvSpPr>
        <p:spPr/>
        <p:txBody>
          <a:bodyPr/>
          <a:lstStyle/>
          <a:p>
            <a:pPr marL="457200" marR="0" lvl="1"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E03514CF-CCA5-BB7B-40DA-1B400A52D12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27758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7617F8-4793-D205-7CE7-3897015C9DA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2FD2559-F20E-435C-2E55-F77FC08E808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756EE6F1-C1E4-DC54-2115-C97ACE3A70DC}"/>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32208AE-ED17-DAAE-89A0-17CBAD311214}"/>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1595152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03671E-F911-E1B0-3250-9A5904F625B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11F91D5-ECE5-4EDC-D7FB-774B7D8F99B8}"/>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F9C31BA8-F40E-F10A-EAD1-32660DA3E08D}"/>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F5C20A4A-F88D-A0AB-2526-28A940DAAEAB}"/>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1533495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3DADD2-D79F-3635-A23F-D230A32078D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62D1903-02C1-A054-D408-849F6533F563}"/>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E82689C8-4E30-AC69-FB0A-D769998E98B0}"/>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sz="1800" b="0" dirty="0">
              <a:solidFill>
                <a:srgbClr val="0000FF"/>
              </a:solidFill>
              <a:effectLst/>
              <a:latin typeface="Times New Roman" panose="020206030504050203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48C880A2-E25A-6922-F8E5-FD894F88044B}"/>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23000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B143C9-D239-C89D-40DB-7050A3090BC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8E371F2-9197-D87A-58DA-5799A9061BD8}"/>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F7054808-42C5-C485-A53C-4BAE70E9331A}"/>
              </a:ext>
            </a:extLst>
          </p:cNvPr>
          <p:cNvSpPr>
            <a:spLocks noGrp="1"/>
          </p:cNvSpPr>
          <p:nvPr>
            <p:ph type="body" idx="1"/>
          </p:nvPr>
        </p:nvSpPr>
        <p:spPr/>
        <p:txBody>
          <a:bodyPr/>
          <a:lstStyle/>
          <a:p>
            <a:pPr marL="1371600" marR="0" lvl="3"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C5CAD86-2D79-5E83-9437-0C3F90EF5BF7}"/>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4594911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06C2DA-566D-6AB7-0F31-CB1F8DE5BA9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89D8B3F-108D-0ACC-FE1B-9E5851B8A6D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AC18E4DB-0576-3E58-9B8A-0C9CE717BA8D}"/>
              </a:ext>
            </a:extLst>
          </p:cNvPr>
          <p:cNvSpPr>
            <a:spLocks noGrp="1"/>
          </p:cNvSpPr>
          <p:nvPr>
            <p:ph type="body" idx="1"/>
          </p:nvPr>
        </p:nvSpPr>
        <p:spPr/>
        <p:txBody>
          <a:bodyPr/>
          <a:lstStyle/>
          <a:p>
            <a:pPr marL="1371600" marR="0" lvl="3"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0D36AF53-A32B-AA89-AB29-2680E7998C34}"/>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4156824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6F447A-7724-FFAE-6247-2F44C8D3E50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F940D55-ACDD-608E-B2EC-92515E016351}"/>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77820EA0-18C1-1CE0-E9EF-CD8ADC8336AF}"/>
              </a:ext>
            </a:extLst>
          </p:cNvPr>
          <p:cNvSpPr>
            <a:spLocks noGrp="1"/>
          </p:cNvSpPr>
          <p:nvPr>
            <p:ph type="body" idx="1"/>
          </p:nvPr>
        </p:nvSpPr>
        <p:spPr/>
        <p:txBody>
          <a:bodyPr/>
          <a:lstStyle/>
          <a:p>
            <a:pPr marL="1371600" marR="0" lvl="3"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9E4B7CE7-C45B-3EC3-C7A8-ED0C23B028E2}"/>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5380803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3CDCA9-11C6-1DF5-D56F-A91856BD00A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D28F3E3-BF37-5E89-CDF2-24ECDA01DD1C}"/>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32765760-E38B-FC68-3DF8-F061B460BC65}"/>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53D09AFD-9782-CB00-8847-D19DFE368C1C}"/>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426152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EAA495-6674-6CF4-2BE7-95C776260B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6CAA27D-5DE3-A639-B8DE-DEFFCC7B7335}"/>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9057CE18-7144-A6A9-9A8E-9E01EBA3D1D4}"/>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58EE7A0D-4851-1258-F6F9-8A93BEA161D4}"/>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430846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00668A-7BA0-0404-5521-B19E2D17CC7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C919C00-2F05-3C83-FAD8-15089D494952}"/>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B6523DF0-7D58-8898-5B69-8E434FB29F53}"/>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0EDCA381-AF82-9F7D-D0C9-76531BA59A0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757614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F718A0-405C-8954-543B-953C59595CC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8CAC55B-7DFA-1B3A-DC73-F67D99831625}"/>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511A0F9E-F417-4424-4EB3-0E68770A6023}"/>
              </a:ext>
            </a:extLst>
          </p:cNvPr>
          <p:cNvSpPr>
            <a:spLocks noGrp="1"/>
          </p:cNvSpPr>
          <p:nvPr>
            <p:ph type="body" idx="1"/>
          </p:nvPr>
        </p:nvSpPr>
        <p:spPr/>
        <p:txBody>
          <a:bodyPr/>
          <a:lstStyle/>
          <a:p>
            <a:pPr marL="0" marR="0" lvl="0" indent="0" algn="l" defTabSz="914400" rtl="0" eaLnBrk="0" fontAlgn="base" latinLnBrk="0" hangingPunct="0">
              <a:lnSpc>
                <a:spcPct val="100000"/>
              </a:lnSpc>
              <a:spcBef>
                <a:spcPts val="0"/>
              </a:spcBef>
              <a:spcAft>
                <a:spcPts val="0"/>
              </a:spcAft>
              <a:buClrTx/>
              <a:buSzPts val="1200"/>
              <a:buFontTx/>
              <a:buNone/>
              <a:tabLst>
                <a:tab pos="914400" algn="l"/>
              </a:tabLst>
              <a:defRPr/>
            </a:pPr>
            <a:endParaRPr lang="en-US" dirty="0"/>
          </a:p>
        </p:txBody>
      </p:sp>
      <p:sp>
        <p:nvSpPr>
          <p:cNvPr id="4" name="Slide Number Placeholder 3">
            <a:extLst>
              <a:ext uri="{FF2B5EF4-FFF2-40B4-BE49-F238E27FC236}">
                <a16:creationId xmlns:a16="http://schemas.microsoft.com/office/drawing/2014/main" id="{E6A505F0-1C6D-D81E-CCB7-E77748D575BD}"/>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598845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5F9559-731A-77E0-4514-C0E63F96248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E6A1C19-4CF8-0F6E-7462-64914F059B7C}"/>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3C28F6E-82BD-0AF8-5866-6B5313EA2D8D}"/>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4F4EE209-E671-A09D-17BC-1D5DECF186CF}"/>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16933896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36C64A-FCCB-5149-EB47-4BFB5A0D370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5ADA8FF-CCA2-787A-E032-FCF78A96798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E92F2EF7-EB78-E7D9-F050-2E4D4190B284}"/>
              </a:ext>
            </a:extLst>
          </p:cNvPr>
          <p:cNvSpPr>
            <a:spLocks noGrp="1"/>
          </p:cNvSpPr>
          <p:nvPr>
            <p:ph type="body" idx="1"/>
          </p:nvPr>
        </p:nvSpPr>
        <p:spPr/>
        <p:txBody>
          <a:bodyPr/>
          <a:lstStyle/>
          <a:p>
            <a:pPr marL="457200" marR="0" lvl="1"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FD61CD89-8029-CD0C-8284-C85657B0757B}"/>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1515247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344E7C-1CEB-DED1-323D-63845DC26D3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BE2EFBF-01DF-628E-33B7-65F87A8AEF8C}"/>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00BABAD-9D48-403F-508E-87DFDAEF68F3}"/>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5A736D54-69D6-1474-12AE-C69BA8218FF4}"/>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149967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06BE27-E03F-C521-F37D-3C056DE62F4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B8B5BC7-B6C9-2897-B890-96412E527E3B}"/>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93F5D18C-1A34-CBA7-8003-71EF2B418022}"/>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A3A1D0B7-0985-700F-61DF-CBBD7A821BF1}"/>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59612612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344E7C-1CEB-DED1-323D-63845DC26D3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BE2EFBF-01DF-628E-33B7-65F87A8AEF8C}"/>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00BABAD-9D48-403F-508E-87DFDAEF68F3}"/>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5A736D54-69D6-1474-12AE-C69BA8218FF4}"/>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68447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77DE92-1F56-CCD8-D54C-10FD46D485C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4B20DC9-24BE-8DA7-3963-9CC50003471B}"/>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26F1ADE3-D4C4-B560-DF76-23B83E16FD75}"/>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0727A43E-83E5-AA15-F081-0CBBC979A75B}"/>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9824853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1BA8C1-549E-EB8B-F9C8-98874EE00EE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5F719AE-AE2F-B053-47B7-DC6686D55A25}"/>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92DEDA7-819F-4580-3FE9-B09DAF5AE95B}"/>
              </a:ext>
            </a:extLst>
          </p:cNvPr>
          <p:cNvSpPr>
            <a:spLocks noGrp="1"/>
          </p:cNvSpPr>
          <p:nvPr>
            <p:ph type="body" idx="1"/>
          </p:nvPr>
        </p:nvSpPr>
        <p:spPr/>
        <p:txBody>
          <a:bodyPr/>
          <a:lstStyle/>
          <a:p>
            <a:pPr marL="457200" marR="0" lvl="1" indent="0">
              <a:spcAft>
                <a:spcPts val="1000"/>
              </a:spcAft>
              <a:buSzPts val="1200"/>
              <a:buFont typeface="Times New Roman" panose="02020603050405020304" pitchFamily="18" charset="0"/>
              <a:buNone/>
              <a:tabLst>
                <a:tab pos="1143000" algn="l"/>
              </a:tabLst>
            </a:pPr>
            <a:endParaRPr lang="en-US" dirty="0"/>
          </a:p>
        </p:txBody>
      </p:sp>
      <p:sp>
        <p:nvSpPr>
          <p:cNvPr id="4" name="Slide Number Placeholder 3">
            <a:extLst>
              <a:ext uri="{FF2B5EF4-FFF2-40B4-BE49-F238E27FC236}">
                <a16:creationId xmlns:a16="http://schemas.microsoft.com/office/drawing/2014/main" id="{5156E632-7A2E-3BEC-860C-103F5897B3C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4995767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80095F-4CA9-47B8-E1D2-4524AB24410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7B3B1CD-4D0B-94A1-DCE4-1160E95D4C7E}"/>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1A9317B9-0E97-8A93-EC0E-2EF3EEB363C6}"/>
              </a:ext>
            </a:extLst>
          </p:cNvPr>
          <p:cNvSpPr>
            <a:spLocks noGrp="1"/>
          </p:cNvSpPr>
          <p:nvPr>
            <p:ph type="body" idx="1"/>
          </p:nvPr>
        </p:nvSpPr>
        <p:spPr/>
        <p:txBody>
          <a:bodyPr/>
          <a:lstStyle/>
          <a:p>
            <a:pPr marL="457200" marR="0" lvl="1" indent="0">
              <a:spcAft>
                <a:spcPts val="1000"/>
              </a:spcAft>
              <a:buSzPts val="1200"/>
              <a:buFont typeface="Times New Roman" panose="02020603050405020304" pitchFamily="18" charset="0"/>
              <a:buNone/>
              <a:tabLst>
                <a:tab pos="1143000" algn="l"/>
              </a:tabLst>
            </a:pPr>
            <a:endParaRPr lang="en-US" dirty="0"/>
          </a:p>
        </p:txBody>
      </p:sp>
      <p:sp>
        <p:nvSpPr>
          <p:cNvPr id="4" name="Slide Number Placeholder 3">
            <a:extLst>
              <a:ext uri="{FF2B5EF4-FFF2-40B4-BE49-F238E27FC236}">
                <a16:creationId xmlns:a16="http://schemas.microsoft.com/office/drawing/2014/main" id="{5E5F1F33-A7E4-A1AA-F5D3-A3494DEE348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6910385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8E4813-94FC-A70B-071E-11E6B807AEF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8B60543-3FEB-DECD-EE3D-3B4128FEBE12}"/>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1B6D4243-60E9-71BE-7274-5523B8CACCE6}"/>
              </a:ext>
            </a:extLst>
          </p:cNvPr>
          <p:cNvSpPr>
            <a:spLocks noGrp="1"/>
          </p:cNvSpPr>
          <p:nvPr>
            <p:ph type="body" idx="1"/>
          </p:nvPr>
        </p:nvSpPr>
        <p:spPr/>
        <p:txBody>
          <a:bodyPr/>
          <a:lstStyle/>
          <a:p>
            <a:pPr marL="0" marR="0" lvl="0" indent="0" algn="l" defTabSz="914400" rtl="0" eaLnBrk="0" fontAlgn="base" latinLnBrk="0" hangingPunct="0">
              <a:lnSpc>
                <a:spcPct val="100000"/>
              </a:lnSpc>
              <a:spcBef>
                <a:spcPts val="0"/>
              </a:spcBef>
              <a:spcAft>
                <a:spcPts val="0"/>
              </a:spcAft>
              <a:buClrTx/>
              <a:buSzPts val="1200"/>
              <a:buFontTx/>
              <a:buNone/>
              <a:tabLst>
                <a:tab pos="914400" algn="l"/>
              </a:tabLst>
              <a:defRPr/>
            </a:pPr>
            <a:endParaRPr lang="en-US" dirty="0"/>
          </a:p>
        </p:txBody>
      </p:sp>
      <p:sp>
        <p:nvSpPr>
          <p:cNvPr id="4" name="Slide Number Placeholder 3">
            <a:extLst>
              <a:ext uri="{FF2B5EF4-FFF2-40B4-BE49-F238E27FC236}">
                <a16:creationId xmlns:a16="http://schemas.microsoft.com/office/drawing/2014/main" id="{D90C0D4E-CF1D-DB78-8F47-407FE57F161F}"/>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10663869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98B1B7-51BC-9C26-40A5-15485427FE5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04BD0CA-CDFF-84B1-0F0C-021F82F6A97C}"/>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5AAE22DC-D572-00D0-7301-BE35BE761433}"/>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4B25EAC-5D04-F1BB-EE35-ADDBAC43B9E6}"/>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03058362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16886D-1BFF-BF44-030B-E794B3D8949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5724352-8FBD-485E-6620-1430E5D571E8}"/>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0446F23B-E2F3-E800-0C12-75AD234D76E0}"/>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B2EEA8C9-0D23-1698-84A7-17BE57C9C634}"/>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98065489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7FCE17-364F-0D50-89E3-EF2D58F9F75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D654C09-1DFA-6056-DE80-342AA6F5CA65}"/>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2B27A776-F79E-93BE-648B-4107EF595B70}"/>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sz="2800" b="0" dirty="0">
              <a:solidFill>
                <a:prstClr val="white"/>
              </a:solidFill>
              <a:latin typeface="Aptos Display" panose="020B0004020202020204" pitchFamily="34" charset="0"/>
              <a:cs typeface="Calibri Light" panose="020F0302020204030204" pitchFamily="34" charset="0"/>
            </a:endParaRPr>
          </a:p>
        </p:txBody>
      </p:sp>
      <p:sp>
        <p:nvSpPr>
          <p:cNvPr id="4" name="Slide Number Placeholder 3">
            <a:extLst>
              <a:ext uri="{FF2B5EF4-FFF2-40B4-BE49-F238E27FC236}">
                <a16:creationId xmlns:a16="http://schemas.microsoft.com/office/drawing/2014/main" id="{AFCC4FBC-6988-EB55-E61C-627B0F9C8F3C}"/>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55737630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EE5ECE-064E-6A8B-B217-F160A4AE146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7C0B930-1765-6D81-FA7D-005D2920819D}"/>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56D4F250-30DC-2B93-C4C0-3F9A1317D8E5}"/>
              </a:ext>
            </a:extLst>
          </p:cNvPr>
          <p:cNvSpPr>
            <a:spLocks noGrp="1"/>
          </p:cNvSpPr>
          <p:nvPr>
            <p:ph type="body" idx="1"/>
          </p:nvPr>
        </p:nvSpPr>
        <p:spPr/>
        <p:txBody>
          <a:bodyPr/>
          <a:lstStyle/>
          <a:p>
            <a:pPr marL="457200" marR="0" lvl="1"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F2026F4A-7D98-DC1E-0EA9-4A9EF336CCA6}"/>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6727678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B7B6EF-D871-3EBF-7507-6B61DCDA08B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DC6ADD2-D1E3-CA5C-402C-E0F2E597FC15}"/>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7E48B2C8-919E-3717-3A88-7CF3C2326386}"/>
              </a:ext>
            </a:extLst>
          </p:cNvPr>
          <p:cNvSpPr>
            <a:spLocks noGrp="1"/>
          </p:cNvSpPr>
          <p:nvPr>
            <p:ph type="body" idx="1"/>
          </p:nvPr>
        </p:nvSpPr>
        <p:spPr/>
        <p:txBody>
          <a:bodyPr/>
          <a:lstStyle/>
          <a:p>
            <a:pPr marL="457200" marR="0" lvl="1"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AC2E2DAD-A709-EC12-3A2E-FBD869210B57}"/>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769478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C64C68-9C28-DDE5-D118-91089F444E8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CBA054E-2063-40A6-F11E-BCB68FEBF1BC}"/>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6BDAA92-A7CB-2E22-745D-DB4FE8456C80}"/>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sz="1800" b="0" dirty="0">
              <a:solidFill>
                <a:srgbClr val="0000FF"/>
              </a:solidFill>
              <a:effectLst/>
              <a:latin typeface="Times New Roman" panose="020206030504050203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C7B450AD-5C77-9EF5-DB74-2BE57D1374E7}"/>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5626664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385FEA-5E71-0004-0CED-636CA44E3F6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46792D7-63C8-6A10-532F-8A339DEA9541}"/>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F343D9A6-EEBD-4A82-AA2F-725192675CF1}"/>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A2EC8FEF-CBA6-0A46-2B2B-D9B3C6642107}"/>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10351989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236B7A-02DB-F59C-3342-BCDC8BD050B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3B47291-4107-EE26-8291-8189C99EF603}"/>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431C3CFC-2CE4-EFA0-11CB-89111D4D8533}"/>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BE425722-9B74-C2B6-94E1-0A9E0D381FDB}"/>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32105219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E0AD34-10E9-E127-4C4E-946A8471D9A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9CECF9A-D857-4CBB-D18E-A365C3781BE5}"/>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F7FD3980-82EB-B3F4-96D0-36E21C0AF85C}"/>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9B2F4370-A596-0EA5-BD31-76EA7CC3748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75077905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0442CC-A4F9-1E25-2191-87AB4232DA8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80EBC9B-11D9-893A-E0F7-DF2845BB6399}"/>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8A498405-66B3-2F22-FD06-126FA18D079D}"/>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6802ED07-EA3E-8B61-3CDE-3EA2A3F59031}"/>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51999440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0442CC-A4F9-1E25-2191-87AB4232DA8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80EBC9B-11D9-893A-E0F7-DF2845BB6399}"/>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8A498405-66B3-2F22-FD06-126FA18D079D}"/>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6802ED07-EA3E-8B61-3CDE-3EA2A3F59031}"/>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91841658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35568F-42F1-23F2-D11F-88648D75A9E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6FF09F6-1DF8-9B99-F953-E405C1EE710A}"/>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878039B7-14A6-4AA0-8719-374AB78E0F41}"/>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sz="2800" b="0" dirty="0">
              <a:solidFill>
                <a:prstClr val="white"/>
              </a:solidFill>
              <a:latin typeface="Aptos Display" panose="020B0004020202020204" pitchFamily="34" charset="0"/>
              <a:cs typeface="Calibri Light" panose="020F0302020204030204" pitchFamily="34" charset="0"/>
            </a:endParaRPr>
          </a:p>
        </p:txBody>
      </p:sp>
      <p:sp>
        <p:nvSpPr>
          <p:cNvPr id="4" name="Slide Number Placeholder 3">
            <a:extLst>
              <a:ext uri="{FF2B5EF4-FFF2-40B4-BE49-F238E27FC236}">
                <a16:creationId xmlns:a16="http://schemas.microsoft.com/office/drawing/2014/main" id="{AC76E4EA-E07A-6790-E5A0-C6560E32B801}"/>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9393666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B890E8-7D89-AEF1-61B9-EEE2B56A8C5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57742C2-21C4-C8AE-1E48-CD03E018906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63FD4D28-15E2-EB8E-5EB2-8C1F394F6FC1}"/>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sz="2800" dirty="0">
              <a:solidFill>
                <a:schemeClr val="bg1"/>
              </a:solidFill>
              <a:effectLst/>
              <a:latin typeface="Aptos Display" panose="020B0004020202020204" pitchFamily="34" charset="0"/>
            </a:endParaRPr>
          </a:p>
        </p:txBody>
      </p:sp>
      <p:sp>
        <p:nvSpPr>
          <p:cNvPr id="4" name="Slide Number Placeholder 3">
            <a:extLst>
              <a:ext uri="{FF2B5EF4-FFF2-40B4-BE49-F238E27FC236}">
                <a16:creationId xmlns:a16="http://schemas.microsoft.com/office/drawing/2014/main" id="{7E2DA45A-F97C-9658-F07A-3132AABAE318}"/>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4419938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D6BBB3-FA84-97F1-1564-836BEF37CB7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2437EAE-AE38-F277-FCFE-20D5BC49F3D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319C1B7-A812-1D31-2C5F-7765621F38A3}"/>
              </a:ext>
            </a:extLst>
          </p:cNvPr>
          <p:cNvSpPr>
            <a:spLocks noGrp="1"/>
          </p:cNvSpPr>
          <p:nvPr>
            <p:ph type="body" idx="1"/>
          </p:nvPr>
        </p:nvSpPr>
        <p:spPr/>
        <p:txBody>
          <a:bodyPr/>
          <a:lstStyle/>
          <a:p>
            <a:pPr marL="0" marR="0" lvl="0" indent="0">
              <a:spcBef>
                <a:spcPts val="0"/>
              </a:spcBef>
              <a:spcAft>
                <a:spcPts val="0"/>
              </a:spcAft>
              <a:buSzPts val="1200"/>
              <a:buFont typeface="Times New Roman" panose="02020603050405020304" pitchFamily="18" charset="0"/>
              <a:buNone/>
              <a:tabLst>
                <a:tab pos="685800" algn="l"/>
              </a:tabLst>
            </a:pPr>
            <a:endParaRPr lang="en-US" sz="1800" dirty="0">
              <a:effectLst/>
              <a:latin typeface="Times New Roman" panose="020206030504050203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7D4F09E0-F91A-79EC-1494-F3CA7FED658C}"/>
              </a:ext>
            </a:extLst>
          </p:cNvPr>
          <p:cNvSpPr>
            <a:spLocks noGrp="1"/>
          </p:cNvSpPr>
          <p:nvPr>
            <p:ph type="sldNum" sz="quarter" idx="5"/>
          </p:nvPr>
        </p:nvSpPr>
        <p:spPr/>
        <p:txBody>
          <a:bodyPr/>
          <a:lstStyle/>
          <a:p>
            <a:pPr>
              <a:defRPr/>
            </a:pPr>
            <a:fld id="{1696978B-A236-B943-B34D-431BF05F63D6}" type="slidenum">
              <a:rPr lang="en-US" smtClean="0"/>
              <a:pPr>
                <a:defRPr/>
              </a:pPr>
              <a:t>47</a:t>
            </a:fld>
            <a:endParaRPr lang="en-US"/>
          </a:p>
        </p:txBody>
      </p:sp>
    </p:spTree>
    <p:extLst>
      <p:ext uri="{BB962C8B-B14F-4D97-AF65-F5344CB8AC3E}">
        <p14:creationId xmlns:p14="http://schemas.microsoft.com/office/powerpoint/2010/main" val="23170211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3E239F-90B0-CC59-4176-C0E4F2E6A14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DB36894-4A23-D2E4-B2BE-363EDCBAD99A}"/>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41DD4C37-79B0-2CA5-810D-29E43CD510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F8D42E2F-CFE6-0425-D8EA-995EA63BBD59}"/>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635770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D1CC15-1EFF-51A4-FEF9-571538EB04F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B973D45-E8D5-FA9A-F82B-54B036F03A28}"/>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212DA1A7-A0C5-C911-0468-AC8AA77A110C}"/>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C270A445-CB53-C816-3730-08DE16A540E4}"/>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375710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D1CC15-1EFF-51A4-FEF9-571538EB04F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B973D45-E8D5-FA9A-F82B-54B036F03A28}"/>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212DA1A7-A0C5-C911-0468-AC8AA77A110C}"/>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C270A445-CB53-C816-3730-08DE16A540E4}"/>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0011161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3E01C6-0399-4E13-8285-109CCADA267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633ADF8-6F90-FF77-3F3A-2BC96720AB72}"/>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863714AE-187E-C83B-CFD7-05A7F708F866}"/>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6C0860B2-D2A0-CA66-7FF9-69EB647C352C}"/>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1726607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F3011D-88C3-6075-AE0C-C301D6C81F6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2E9801F-1165-ACEC-AD83-FBDB432048B0}"/>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780528C8-7BC2-9513-ED2F-423FF5AA0B55}"/>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B255ECDE-AB3F-5578-905F-85FFB911D0E6}"/>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9975830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2/5/2025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2/5/2025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2/5/2025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2/5/2025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2/5/2025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2/5/2025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2/5/2025</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2/5/2025</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2/5/2025</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2/5/2025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2/5/2025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2/5/2025</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5684" r:id="rId1"/>
    <p:sldLayoutId id="2147485685" r:id="rId2"/>
    <p:sldLayoutId id="2147485686" r:id="rId3"/>
    <p:sldLayoutId id="2147485687" r:id="rId4"/>
    <p:sldLayoutId id="2147485688" r:id="rId5"/>
    <p:sldLayoutId id="2147485689" r:id="rId6"/>
    <p:sldLayoutId id="2147485690" r:id="rId7"/>
    <p:sldLayoutId id="2147485691" r:id="rId8"/>
    <p:sldLayoutId id="2147485692" r:id="rId9"/>
    <p:sldLayoutId id="2147485693" r:id="rId10"/>
    <p:sldLayoutId id="2147485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EEBE31-60B4-24F8-EE52-51F929E56A46}"/>
            </a:ext>
          </a:extLst>
        </p:cNvPr>
        <p:cNvGrpSpPr/>
        <p:nvPr/>
      </p:nvGrpSpPr>
      <p:grpSpPr>
        <a:xfrm>
          <a:off x="0" y="0"/>
          <a:ext cx="0" cy="0"/>
          <a:chOff x="0" y="0"/>
          <a:chExt cx="0" cy="0"/>
        </a:xfrm>
      </p:grpSpPr>
      <p:sp>
        <p:nvSpPr>
          <p:cNvPr id="10" name="Title 1">
            <a:extLst>
              <a:ext uri="{FF2B5EF4-FFF2-40B4-BE49-F238E27FC236}">
                <a16:creationId xmlns:a16="http://schemas.microsoft.com/office/drawing/2014/main" id="{5BA848A7-CC6D-ECDA-9F50-1BC03C2EE30C}"/>
              </a:ext>
            </a:extLst>
          </p:cNvPr>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REVELATION</a:t>
            </a:r>
          </a:p>
        </p:txBody>
      </p:sp>
      <p:sp>
        <p:nvSpPr>
          <p:cNvPr id="5" name="TextBox 4">
            <a:extLst>
              <a:ext uri="{FF2B5EF4-FFF2-40B4-BE49-F238E27FC236}">
                <a16:creationId xmlns:a16="http://schemas.microsoft.com/office/drawing/2014/main" id="{79B224FF-6C95-C8EE-ECE7-C16CFFCD66FB}"/>
              </a:ext>
            </a:extLst>
          </p:cNvPr>
          <p:cNvSpPr txBox="1"/>
          <p:nvPr/>
        </p:nvSpPr>
        <p:spPr>
          <a:xfrm>
            <a:off x="2911364" y="2327564"/>
            <a:ext cx="6369269" cy="584775"/>
          </a:xfrm>
          <a:prstGeom prst="rect">
            <a:avLst/>
          </a:prstGeom>
          <a:noFill/>
        </p:spPr>
        <p:txBody>
          <a:bodyPr wrap="square" rtlCol="0">
            <a:spAutoFit/>
          </a:bodyPr>
          <a:lstStyle/>
          <a:p>
            <a:pPr algn="ctr"/>
            <a:r>
              <a:rPr lang="en-US" sz="3200" dirty="0">
                <a:solidFill>
                  <a:schemeClr val="bg1"/>
                </a:solidFill>
                <a:latin typeface="Century Gothic" panose="020B0502020202020204" pitchFamily="34" charset="0"/>
              </a:rPr>
              <a:t>THE BOOK OF</a:t>
            </a:r>
          </a:p>
        </p:txBody>
      </p:sp>
    </p:spTree>
    <p:extLst>
      <p:ext uri="{BB962C8B-B14F-4D97-AF65-F5344CB8AC3E}">
        <p14:creationId xmlns:p14="http://schemas.microsoft.com/office/powerpoint/2010/main" val="1965772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8BB739-29D4-DB98-4F38-3CCBE904A860}"/>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4808511B-49C5-8556-4E73-8424F324CC7B}"/>
              </a:ext>
            </a:extLst>
          </p:cNvPr>
          <p:cNvSpPr txBox="1">
            <a:spLocks noChangeArrowheads="1"/>
          </p:cNvSpPr>
          <p:nvPr/>
        </p:nvSpPr>
        <p:spPr bwMode="auto">
          <a:xfrm>
            <a:off x="304800" y="1295401"/>
            <a:ext cx="11537430" cy="1846659"/>
          </a:xfrm>
          <a:prstGeom prst="rect">
            <a:avLst/>
          </a:prstGeom>
          <a:noFill/>
          <a:ln w="9525">
            <a:noFill/>
            <a:miter lim="800000"/>
            <a:headEnd/>
            <a:tailEnd/>
          </a:ln>
        </p:spPr>
        <p:txBody>
          <a:bodyPr wrap="square">
            <a:spAutoFit/>
          </a:bodyPr>
          <a:lstStyle/>
          <a:p>
            <a:r>
              <a:rPr lang="en-US" sz="3800" baseline="30000" dirty="0">
                <a:solidFill>
                  <a:schemeClr val="tx1">
                    <a:lumMod val="50000"/>
                    <a:lumOff val="50000"/>
                  </a:schemeClr>
                </a:solidFill>
                <a:latin typeface="Aptos Display" panose="020B0004020202020204" pitchFamily="34" charset="0"/>
              </a:rPr>
              <a:t>8 </a:t>
            </a:r>
            <a:r>
              <a:rPr lang="en-US" sz="3800" dirty="0">
                <a:solidFill>
                  <a:schemeClr val="tx1">
                    <a:lumMod val="50000"/>
                    <a:lumOff val="50000"/>
                  </a:schemeClr>
                </a:solidFill>
                <a:latin typeface="Aptos Display" panose="020B0004020202020204" pitchFamily="34" charset="0"/>
              </a:rPr>
              <a:t>A second angel followed and said, “‘Fallen! Fallen is Babylon the Great,’ </a:t>
            </a:r>
            <a:r>
              <a:rPr lang="en-US" sz="3800" dirty="0">
                <a:solidFill>
                  <a:schemeClr val="bg1"/>
                </a:solidFill>
                <a:latin typeface="Aptos Display" panose="020B0004020202020204" pitchFamily="34" charset="0"/>
              </a:rPr>
              <a:t>which made all the nations drink the maddening wine of her adulteries</a:t>
            </a:r>
            <a:r>
              <a:rPr lang="en-US" sz="3800" dirty="0">
                <a:solidFill>
                  <a:schemeClr val="tx1">
                    <a:lumMod val="50000"/>
                    <a:lumOff val="50000"/>
                  </a:schemeClr>
                </a:solidFill>
                <a:latin typeface="Aptos Display" panose="020B0004020202020204" pitchFamily="34" charset="0"/>
              </a:rPr>
              <a:t>.”</a:t>
            </a:r>
          </a:p>
        </p:txBody>
      </p:sp>
      <p:sp>
        <p:nvSpPr>
          <p:cNvPr id="8" name="TextBox 7">
            <a:extLst>
              <a:ext uri="{FF2B5EF4-FFF2-40B4-BE49-F238E27FC236}">
                <a16:creationId xmlns:a16="http://schemas.microsoft.com/office/drawing/2014/main" id="{D27C0FF5-C292-BB5B-3803-7CB8901FFA56}"/>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14</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223881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C31DB2-A345-1090-A2AC-4287BC5BA832}"/>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710BB8E6-3247-B9BF-F546-617C0A3037CC}"/>
              </a:ext>
            </a:extLst>
          </p:cNvPr>
          <p:cNvSpPr txBox="1">
            <a:spLocks noChangeArrowheads="1"/>
          </p:cNvSpPr>
          <p:nvPr/>
        </p:nvSpPr>
        <p:spPr bwMode="auto">
          <a:xfrm>
            <a:off x="304800" y="1295401"/>
            <a:ext cx="11537430" cy="4770537"/>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8 </a:t>
            </a:r>
            <a:r>
              <a:rPr lang="en-US" sz="3800" dirty="0">
                <a:solidFill>
                  <a:schemeClr val="bg1"/>
                </a:solidFill>
                <a:latin typeface="Aptos Display" panose="020B0004020202020204" pitchFamily="34" charset="0"/>
              </a:rPr>
              <a:t>A second angel followed and said, “‘Fallen! Fallen is Babylon the Great,’ which made all the nations drink the maddening wine of her adulteries.” </a:t>
            </a:r>
          </a:p>
          <a:p>
            <a:r>
              <a:rPr lang="en-US" sz="3800" baseline="30000" dirty="0">
                <a:solidFill>
                  <a:schemeClr val="bg1"/>
                </a:solidFill>
                <a:latin typeface="Aptos Display" panose="020B0004020202020204" pitchFamily="34" charset="0"/>
              </a:rPr>
              <a:t>9 </a:t>
            </a:r>
            <a:r>
              <a:rPr lang="en-US" sz="3800" dirty="0">
                <a:solidFill>
                  <a:schemeClr val="bg1"/>
                </a:solidFill>
                <a:latin typeface="Aptos Display" panose="020B0004020202020204" pitchFamily="34" charset="0"/>
              </a:rPr>
              <a:t>A third angel followed them and said in a loud voice: “If anyone worships the beast and its image and receives its mark on their forehead or on their hand, </a:t>
            </a:r>
            <a:r>
              <a:rPr lang="en-US" sz="3800" baseline="30000" dirty="0">
                <a:solidFill>
                  <a:schemeClr val="bg1"/>
                </a:solidFill>
                <a:latin typeface="Aptos Display" panose="020B0004020202020204" pitchFamily="34" charset="0"/>
              </a:rPr>
              <a:t>10 </a:t>
            </a:r>
            <a:r>
              <a:rPr lang="en-US" sz="3800" dirty="0">
                <a:solidFill>
                  <a:schemeClr val="bg1"/>
                </a:solidFill>
                <a:latin typeface="Aptos Display" panose="020B0004020202020204" pitchFamily="34" charset="0"/>
              </a:rPr>
              <a:t>they, too, will drink the wine of God’s fury, which has been poured full strength into the cup of his wrath. </a:t>
            </a:r>
          </a:p>
        </p:txBody>
      </p:sp>
      <p:sp>
        <p:nvSpPr>
          <p:cNvPr id="8" name="TextBox 7">
            <a:extLst>
              <a:ext uri="{FF2B5EF4-FFF2-40B4-BE49-F238E27FC236}">
                <a16:creationId xmlns:a16="http://schemas.microsoft.com/office/drawing/2014/main" id="{FF9824D5-5DAE-F8EC-2C44-930418A508BE}"/>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14</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TextBox 1">
            <a:extLst>
              <a:ext uri="{FF2B5EF4-FFF2-40B4-BE49-F238E27FC236}">
                <a16:creationId xmlns:a16="http://schemas.microsoft.com/office/drawing/2014/main" id="{A530DD25-C25D-3230-A863-E404DB1EB6F4}"/>
              </a:ext>
            </a:extLst>
          </p:cNvPr>
          <p:cNvSpPr txBox="1"/>
          <p:nvPr/>
        </p:nvSpPr>
        <p:spPr>
          <a:xfrm>
            <a:off x="11842230" y="6384175"/>
            <a:ext cx="349770" cy="473825"/>
          </a:xfrm>
          <a:prstGeom prst="rect">
            <a:avLst/>
          </a:prstGeom>
          <a:noFill/>
        </p:spPr>
        <p:txBody>
          <a:bodyPr wrap="square" rtlCol="0">
            <a:spAutoFit/>
          </a:bodyPr>
          <a:lstStyle/>
          <a:p>
            <a:pPr algn="r"/>
            <a:r>
              <a:rPr lang="en-US" dirty="0">
                <a:solidFill>
                  <a:schemeClr val="bg1"/>
                </a:solidFill>
              </a:rPr>
              <a:t>.</a:t>
            </a:r>
          </a:p>
        </p:txBody>
      </p:sp>
    </p:spTree>
    <p:extLst>
      <p:ext uri="{BB962C8B-B14F-4D97-AF65-F5344CB8AC3E}">
        <p14:creationId xmlns:p14="http://schemas.microsoft.com/office/powerpoint/2010/main" val="9377532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CEA144-4A16-9761-A8DB-D8F70A8BB886}"/>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1F48F2E9-3F16-2F08-B8BA-DE07B585C472}"/>
              </a:ext>
            </a:extLst>
          </p:cNvPr>
          <p:cNvSpPr txBox="1">
            <a:spLocks noChangeArrowheads="1"/>
          </p:cNvSpPr>
          <p:nvPr/>
        </p:nvSpPr>
        <p:spPr bwMode="auto">
          <a:xfrm>
            <a:off x="304800" y="1295401"/>
            <a:ext cx="11537430" cy="4770537"/>
          </a:xfrm>
          <a:prstGeom prst="rect">
            <a:avLst/>
          </a:prstGeom>
          <a:noFill/>
          <a:ln w="9525">
            <a:noFill/>
            <a:miter lim="800000"/>
            <a:headEnd/>
            <a:tailEnd/>
          </a:ln>
        </p:spPr>
        <p:txBody>
          <a:bodyPr wrap="square">
            <a:spAutoFit/>
          </a:bodyPr>
          <a:lstStyle/>
          <a:p>
            <a:r>
              <a:rPr lang="en-US" sz="3800" baseline="30000" dirty="0">
                <a:solidFill>
                  <a:schemeClr val="tx1">
                    <a:lumMod val="50000"/>
                    <a:lumOff val="50000"/>
                  </a:schemeClr>
                </a:solidFill>
                <a:latin typeface="Aptos Display" panose="020B0004020202020204" pitchFamily="34" charset="0"/>
              </a:rPr>
              <a:t>8 </a:t>
            </a:r>
            <a:r>
              <a:rPr lang="en-US" sz="3800" dirty="0">
                <a:solidFill>
                  <a:schemeClr val="tx1">
                    <a:lumMod val="50000"/>
                    <a:lumOff val="50000"/>
                  </a:schemeClr>
                </a:solidFill>
                <a:latin typeface="Aptos Display" panose="020B0004020202020204" pitchFamily="34" charset="0"/>
              </a:rPr>
              <a:t>A second angel followed and said, “‘Fallen! Fallen is Babylon the Great,’ which made all the nations drink the maddening wine of her adulteries.” </a:t>
            </a:r>
          </a:p>
          <a:p>
            <a:r>
              <a:rPr lang="en-US" sz="3800" baseline="30000" dirty="0">
                <a:solidFill>
                  <a:schemeClr val="tx1">
                    <a:lumMod val="50000"/>
                    <a:lumOff val="50000"/>
                  </a:schemeClr>
                </a:solidFill>
                <a:latin typeface="Aptos Display" panose="020B0004020202020204" pitchFamily="34" charset="0"/>
              </a:rPr>
              <a:t>9 </a:t>
            </a:r>
            <a:r>
              <a:rPr lang="en-US" sz="3800" dirty="0">
                <a:solidFill>
                  <a:schemeClr val="tx1">
                    <a:lumMod val="50000"/>
                    <a:lumOff val="50000"/>
                  </a:schemeClr>
                </a:solidFill>
                <a:latin typeface="Aptos Display" panose="020B0004020202020204" pitchFamily="34" charset="0"/>
              </a:rPr>
              <a:t>A third angel followed them and said in a loud voice: “If anyone worships the beast and its image and receives its mark on their forehead or on their hand, </a:t>
            </a:r>
            <a:r>
              <a:rPr lang="en-US" sz="3800" baseline="30000" dirty="0">
                <a:solidFill>
                  <a:schemeClr val="tx1">
                    <a:lumMod val="50000"/>
                    <a:lumOff val="50000"/>
                  </a:schemeClr>
                </a:solidFill>
                <a:latin typeface="Aptos Display" panose="020B0004020202020204" pitchFamily="34" charset="0"/>
              </a:rPr>
              <a:t>10 </a:t>
            </a:r>
            <a:r>
              <a:rPr lang="en-US" sz="3800" dirty="0">
                <a:solidFill>
                  <a:schemeClr val="tx1">
                    <a:lumMod val="50000"/>
                    <a:lumOff val="50000"/>
                  </a:schemeClr>
                </a:solidFill>
                <a:latin typeface="Aptos Display" panose="020B0004020202020204" pitchFamily="34" charset="0"/>
              </a:rPr>
              <a:t>they, too, will drink the wine of God’s fury, </a:t>
            </a:r>
            <a:r>
              <a:rPr lang="en-US" sz="3800" dirty="0">
                <a:solidFill>
                  <a:schemeClr val="bg1"/>
                </a:solidFill>
                <a:latin typeface="Aptos Display" panose="020B0004020202020204" pitchFamily="34" charset="0"/>
              </a:rPr>
              <a:t>which has been poured full strength into the cup of his wrath</a:t>
            </a:r>
            <a:r>
              <a:rPr lang="en-US" sz="3800" dirty="0">
                <a:solidFill>
                  <a:schemeClr val="tx1">
                    <a:lumMod val="50000"/>
                    <a:lumOff val="50000"/>
                  </a:schemeClr>
                </a:solidFill>
                <a:latin typeface="Aptos Display" panose="020B0004020202020204" pitchFamily="34" charset="0"/>
              </a:rPr>
              <a:t>.</a:t>
            </a:r>
            <a:r>
              <a:rPr lang="en-US" sz="3800" dirty="0">
                <a:solidFill>
                  <a:schemeClr val="bg1"/>
                </a:solidFill>
                <a:latin typeface="Aptos Display" panose="020B0004020202020204" pitchFamily="34" charset="0"/>
              </a:rPr>
              <a:t> </a:t>
            </a:r>
          </a:p>
        </p:txBody>
      </p:sp>
      <p:sp>
        <p:nvSpPr>
          <p:cNvPr id="8" name="TextBox 7">
            <a:extLst>
              <a:ext uri="{FF2B5EF4-FFF2-40B4-BE49-F238E27FC236}">
                <a16:creationId xmlns:a16="http://schemas.microsoft.com/office/drawing/2014/main" id="{D2E4A87F-6D00-4E8D-10E2-43504DCAA9DD}"/>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14</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66972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E5FD4F-46EB-AD15-3191-F140A66AD850}"/>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404BC14A-4F89-3DFB-FFE7-B77CFC1F24D3}"/>
              </a:ext>
            </a:extLst>
          </p:cNvPr>
          <p:cNvSpPr txBox="1">
            <a:spLocks noChangeArrowheads="1"/>
          </p:cNvSpPr>
          <p:nvPr/>
        </p:nvSpPr>
        <p:spPr bwMode="auto">
          <a:xfrm>
            <a:off x="304800" y="1295401"/>
            <a:ext cx="11537430" cy="4770537"/>
          </a:xfrm>
          <a:prstGeom prst="rect">
            <a:avLst/>
          </a:prstGeom>
          <a:noFill/>
          <a:ln w="9525">
            <a:noFill/>
            <a:miter lim="800000"/>
            <a:headEnd/>
            <a:tailEnd/>
          </a:ln>
        </p:spPr>
        <p:txBody>
          <a:bodyPr wrap="square">
            <a:spAutoFit/>
          </a:bodyPr>
          <a:lstStyle/>
          <a:p>
            <a:r>
              <a:rPr lang="en-US" sz="3800" baseline="30000" dirty="0">
                <a:solidFill>
                  <a:schemeClr val="tx1">
                    <a:lumMod val="50000"/>
                    <a:lumOff val="50000"/>
                  </a:schemeClr>
                </a:solidFill>
                <a:latin typeface="Aptos Display" panose="020B0004020202020204" pitchFamily="34" charset="0"/>
              </a:rPr>
              <a:t>8 </a:t>
            </a:r>
            <a:r>
              <a:rPr lang="en-US" sz="3800" dirty="0">
                <a:solidFill>
                  <a:schemeClr val="tx1">
                    <a:lumMod val="50000"/>
                    <a:lumOff val="50000"/>
                  </a:schemeClr>
                </a:solidFill>
                <a:latin typeface="Aptos Display" panose="020B0004020202020204" pitchFamily="34" charset="0"/>
              </a:rPr>
              <a:t>A second angel followed and said, “‘Fallen! Fallen is Babylon the Great,’ which made all the nations drink the maddening wine of her adulteries.” </a:t>
            </a:r>
          </a:p>
          <a:p>
            <a:r>
              <a:rPr lang="en-US" sz="3800" baseline="30000" dirty="0">
                <a:solidFill>
                  <a:schemeClr val="tx1">
                    <a:lumMod val="50000"/>
                    <a:lumOff val="50000"/>
                  </a:schemeClr>
                </a:solidFill>
                <a:latin typeface="Aptos Display" panose="020B0004020202020204" pitchFamily="34" charset="0"/>
              </a:rPr>
              <a:t>9 </a:t>
            </a:r>
            <a:r>
              <a:rPr lang="en-US" sz="3800" dirty="0">
                <a:solidFill>
                  <a:schemeClr val="tx1">
                    <a:lumMod val="50000"/>
                    <a:lumOff val="50000"/>
                  </a:schemeClr>
                </a:solidFill>
                <a:latin typeface="Aptos Display" panose="020B0004020202020204" pitchFamily="34" charset="0"/>
              </a:rPr>
              <a:t>A third angel followed them and said in a loud voice: “If anyone worships the beast and its image and receives its mark on their forehead or on their hand, </a:t>
            </a:r>
            <a:r>
              <a:rPr lang="en-US" sz="3800" baseline="30000" dirty="0">
                <a:solidFill>
                  <a:schemeClr val="tx1">
                    <a:lumMod val="50000"/>
                    <a:lumOff val="50000"/>
                  </a:schemeClr>
                </a:solidFill>
                <a:latin typeface="Aptos Display" panose="020B0004020202020204" pitchFamily="34" charset="0"/>
              </a:rPr>
              <a:t>10 </a:t>
            </a:r>
            <a:r>
              <a:rPr lang="en-US" sz="3800" dirty="0">
                <a:solidFill>
                  <a:schemeClr val="tx1">
                    <a:lumMod val="50000"/>
                    <a:lumOff val="50000"/>
                  </a:schemeClr>
                </a:solidFill>
                <a:latin typeface="Aptos Display" panose="020B0004020202020204" pitchFamily="34" charset="0"/>
              </a:rPr>
              <a:t>they, too, will drink</a:t>
            </a:r>
            <a:r>
              <a:rPr lang="en-US" sz="3800" dirty="0">
                <a:solidFill>
                  <a:schemeClr val="bg1"/>
                </a:solidFill>
                <a:latin typeface="Aptos Display" panose="020B0004020202020204" pitchFamily="34" charset="0"/>
              </a:rPr>
              <a:t> the wine of God’s fury</a:t>
            </a:r>
            <a:r>
              <a:rPr lang="en-US" sz="3800" dirty="0">
                <a:solidFill>
                  <a:schemeClr val="tx1">
                    <a:lumMod val="50000"/>
                    <a:lumOff val="50000"/>
                  </a:schemeClr>
                </a:solidFill>
                <a:latin typeface="Aptos Display" panose="020B0004020202020204" pitchFamily="34" charset="0"/>
              </a:rPr>
              <a:t>, which has been poured full strength into the cup of his wrath. </a:t>
            </a:r>
          </a:p>
        </p:txBody>
      </p:sp>
      <p:sp>
        <p:nvSpPr>
          <p:cNvPr id="8" name="TextBox 7">
            <a:extLst>
              <a:ext uri="{FF2B5EF4-FFF2-40B4-BE49-F238E27FC236}">
                <a16:creationId xmlns:a16="http://schemas.microsoft.com/office/drawing/2014/main" id="{2C832484-DF54-182E-5199-662A8D0117E1}"/>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14</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18783C7E-225D-D0E6-D412-A633AEF0E061}"/>
              </a:ext>
            </a:extLst>
          </p:cNvPr>
          <p:cNvSpPr>
            <a:spLocks noChangeArrowheads="1"/>
          </p:cNvSpPr>
          <p:nvPr/>
        </p:nvSpPr>
        <p:spPr bwMode="auto">
          <a:xfrm>
            <a:off x="349769" y="5391513"/>
            <a:ext cx="11279665" cy="1266243"/>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DFC55D82-D506-A510-A69C-65EFB325F24A}"/>
              </a:ext>
            </a:extLst>
          </p:cNvPr>
          <p:cNvSpPr txBox="1">
            <a:spLocks noChangeArrowheads="1"/>
          </p:cNvSpPr>
          <p:nvPr/>
        </p:nvSpPr>
        <p:spPr bwMode="auto">
          <a:xfrm>
            <a:off x="384002" y="5455295"/>
            <a:ext cx="11183157" cy="1138773"/>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Matthew 26:42: “Father, if it is possible let this cup pass from me. Yet not what I will, but your will must be done.” </a:t>
            </a:r>
          </a:p>
        </p:txBody>
      </p:sp>
    </p:spTree>
    <p:extLst>
      <p:ext uri="{BB962C8B-B14F-4D97-AF65-F5344CB8AC3E}">
        <p14:creationId xmlns:p14="http://schemas.microsoft.com/office/powerpoint/2010/main" val="1662707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EEC563-A2E2-F8E7-7927-0C3258A9A25B}"/>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FEB09B4B-5DA0-DEEF-67AA-35228D7C168D}"/>
              </a:ext>
            </a:extLst>
          </p:cNvPr>
          <p:cNvSpPr txBox="1">
            <a:spLocks noChangeArrowheads="1"/>
          </p:cNvSpPr>
          <p:nvPr/>
        </p:nvSpPr>
        <p:spPr bwMode="auto">
          <a:xfrm>
            <a:off x="304800" y="1295401"/>
            <a:ext cx="11537430" cy="1846659"/>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10 </a:t>
            </a:r>
            <a:r>
              <a:rPr lang="en-US" sz="3800" dirty="0">
                <a:solidFill>
                  <a:schemeClr val="bg1"/>
                </a:solidFill>
                <a:latin typeface="Aptos Display" panose="020B0004020202020204" pitchFamily="34" charset="0"/>
              </a:rPr>
              <a:t>They will be tormented with burning sulfur in the presence of the holy angels and of the Lamb. </a:t>
            </a:r>
            <a:r>
              <a:rPr lang="en-US" sz="3800" baseline="30000" dirty="0">
                <a:solidFill>
                  <a:schemeClr val="bg1"/>
                </a:solidFill>
                <a:latin typeface="Aptos Display" panose="020B0004020202020204" pitchFamily="34" charset="0"/>
              </a:rPr>
              <a:t>11 </a:t>
            </a:r>
            <a:r>
              <a:rPr lang="en-US" sz="3800" dirty="0">
                <a:solidFill>
                  <a:schemeClr val="bg1"/>
                </a:solidFill>
                <a:latin typeface="Aptos Display" panose="020B0004020202020204" pitchFamily="34" charset="0"/>
              </a:rPr>
              <a:t>And the smoke of their torment will rise for ever and ever. </a:t>
            </a:r>
          </a:p>
        </p:txBody>
      </p:sp>
      <p:sp>
        <p:nvSpPr>
          <p:cNvPr id="8" name="TextBox 7">
            <a:extLst>
              <a:ext uri="{FF2B5EF4-FFF2-40B4-BE49-F238E27FC236}">
                <a16:creationId xmlns:a16="http://schemas.microsoft.com/office/drawing/2014/main" id="{5573721A-58E6-9688-E476-152A505CBF09}"/>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14</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2F7FD842-660C-3AB2-6E2D-EA0400F8765D}"/>
              </a:ext>
            </a:extLst>
          </p:cNvPr>
          <p:cNvSpPr>
            <a:spLocks noChangeArrowheads="1"/>
          </p:cNvSpPr>
          <p:nvPr/>
        </p:nvSpPr>
        <p:spPr bwMode="auto">
          <a:xfrm>
            <a:off x="304800" y="3176729"/>
            <a:ext cx="11719560" cy="3194091"/>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E1629AA4-6AC4-548E-B412-BAC5CC99ED9F}"/>
              </a:ext>
            </a:extLst>
          </p:cNvPr>
          <p:cNvSpPr txBox="1">
            <a:spLocks noChangeArrowheads="1"/>
          </p:cNvSpPr>
          <p:nvPr/>
        </p:nvSpPr>
        <p:spPr bwMode="auto">
          <a:xfrm>
            <a:off x="339033" y="3344849"/>
            <a:ext cx="11685327" cy="2185214"/>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Revelation 20:11-15: “I saw a great white throne and him who was seated on it. The earth and the heavens fled from his presence, and there was no place for them. And I saw the dead, great and small, standing before the throne, and books were opened.</a:t>
            </a:r>
          </a:p>
        </p:txBody>
      </p:sp>
    </p:spTree>
    <p:extLst>
      <p:ext uri="{BB962C8B-B14F-4D97-AF65-F5344CB8AC3E}">
        <p14:creationId xmlns:p14="http://schemas.microsoft.com/office/powerpoint/2010/main" val="2822427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823FFE-D4C0-DA54-4CF7-FBC041221781}"/>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9E58EFC3-DD8E-8B23-EC32-1B67FAA776D7}"/>
              </a:ext>
            </a:extLst>
          </p:cNvPr>
          <p:cNvSpPr txBox="1">
            <a:spLocks noChangeArrowheads="1"/>
          </p:cNvSpPr>
          <p:nvPr/>
        </p:nvSpPr>
        <p:spPr bwMode="auto">
          <a:xfrm>
            <a:off x="304800" y="1295401"/>
            <a:ext cx="11537430" cy="1846659"/>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10 </a:t>
            </a:r>
            <a:r>
              <a:rPr lang="en-US" sz="3800" dirty="0">
                <a:solidFill>
                  <a:schemeClr val="bg1"/>
                </a:solidFill>
                <a:latin typeface="Aptos Display" panose="020B0004020202020204" pitchFamily="34" charset="0"/>
              </a:rPr>
              <a:t>They will be tormented with burning sulfur in the presence of the holy angels and of the Lamb. </a:t>
            </a:r>
            <a:r>
              <a:rPr lang="en-US" sz="3800" baseline="30000" dirty="0">
                <a:solidFill>
                  <a:schemeClr val="bg1"/>
                </a:solidFill>
                <a:latin typeface="Aptos Display" panose="020B0004020202020204" pitchFamily="34" charset="0"/>
              </a:rPr>
              <a:t>11 </a:t>
            </a:r>
            <a:r>
              <a:rPr lang="en-US" sz="3800" dirty="0">
                <a:solidFill>
                  <a:schemeClr val="bg1"/>
                </a:solidFill>
                <a:latin typeface="Aptos Display" panose="020B0004020202020204" pitchFamily="34" charset="0"/>
              </a:rPr>
              <a:t>And the smoke of their torment will rise for ever and ever. </a:t>
            </a:r>
          </a:p>
        </p:txBody>
      </p:sp>
      <p:sp>
        <p:nvSpPr>
          <p:cNvPr id="8" name="TextBox 7">
            <a:extLst>
              <a:ext uri="{FF2B5EF4-FFF2-40B4-BE49-F238E27FC236}">
                <a16:creationId xmlns:a16="http://schemas.microsoft.com/office/drawing/2014/main" id="{E17534A7-7961-315C-CBBA-C72FEB37A4DB}"/>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14</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EB2B4B00-9111-FB07-61FA-A35597CDD074}"/>
              </a:ext>
            </a:extLst>
          </p:cNvPr>
          <p:cNvSpPr>
            <a:spLocks noChangeArrowheads="1"/>
          </p:cNvSpPr>
          <p:nvPr/>
        </p:nvSpPr>
        <p:spPr bwMode="auto">
          <a:xfrm>
            <a:off x="304800" y="3176729"/>
            <a:ext cx="11719560" cy="2416351"/>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106D2266-4F85-0827-2891-3940FF5DDDAB}"/>
              </a:ext>
            </a:extLst>
          </p:cNvPr>
          <p:cNvSpPr txBox="1">
            <a:spLocks noChangeArrowheads="1"/>
          </p:cNvSpPr>
          <p:nvPr/>
        </p:nvSpPr>
        <p:spPr bwMode="auto">
          <a:xfrm>
            <a:off x="339032" y="3240511"/>
            <a:ext cx="11685327" cy="1661993"/>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Revelation 20:11-15: “Another book was opened, which is the book of life. The dead were judged according to what they had done as recorded in the books. </a:t>
            </a:r>
          </a:p>
        </p:txBody>
      </p:sp>
    </p:spTree>
    <p:extLst>
      <p:ext uri="{BB962C8B-B14F-4D97-AF65-F5344CB8AC3E}">
        <p14:creationId xmlns:p14="http://schemas.microsoft.com/office/powerpoint/2010/main" val="23977239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8FCABD-2589-9B77-B106-C925243A9574}"/>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EE4D87DF-246C-FB6A-8C2C-AFE79DEA329D}"/>
              </a:ext>
            </a:extLst>
          </p:cNvPr>
          <p:cNvSpPr txBox="1">
            <a:spLocks noChangeArrowheads="1"/>
          </p:cNvSpPr>
          <p:nvPr/>
        </p:nvSpPr>
        <p:spPr bwMode="auto">
          <a:xfrm>
            <a:off x="304800" y="1295401"/>
            <a:ext cx="11537430" cy="1846659"/>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10 </a:t>
            </a:r>
            <a:r>
              <a:rPr lang="en-US" sz="3800" dirty="0">
                <a:solidFill>
                  <a:schemeClr val="bg1"/>
                </a:solidFill>
                <a:latin typeface="Aptos Display" panose="020B0004020202020204" pitchFamily="34" charset="0"/>
              </a:rPr>
              <a:t>They will be tormented with burning sulfur in the presence of the holy angels and of the Lamb. </a:t>
            </a:r>
            <a:r>
              <a:rPr lang="en-US" sz="3800" baseline="30000" dirty="0">
                <a:solidFill>
                  <a:schemeClr val="bg1"/>
                </a:solidFill>
                <a:latin typeface="Aptos Display" panose="020B0004020202020204" pitchFamily="34" charset="0"/>
              </a:rPr>
              <a:t>11 </a:t>
            </a:r>
            <a:r>
              <a:rPr lang="en-US" sz="3800" dirty="0">
                <a:solidFill>
                  <a:schemeClr val="bg1"/>
                </a:solidFill>
                <a:latin typeface="Aptos Display" panose="020B0004020202020204" pitchFamily="34" charset="0"/>
              </a:rPr>
              <a:t>And the smoke of their torment will rise for ever and ever. </a:t>
            </a:r>
          </a:p>
        </p:txBody>
      </p:sp>
      <p:sp>
        <p:nvSpPr>
          <p:cNvPr id="8" name="TextBox 7">
            <a:extLst>
              <a:ext uri="{FF2B5EF4-FFF2-40B4-BE49-F238E27FC236}">
                <a16:creationId xmlns:a16="http://schemas.microsoft.com/office/drawing/2014/main" id="{3556E8F3-068D-9463-716E-934D09FA9F77}"/>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14</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D6348681-1854-F0EF-C06F-63DCEFB885AE}"/>
              </a:ext>
            </a:extLst>
          </p:cNvPr>
          <p:cNvSpPr>
            <a:spLocks noChangeArrowheads="1"/>
          </p:cNvSpPr>
          <p:nvPr/>
        </p:nvSpPr>
        <p:spPr bwMode="auto">
          <a:xfrm>
            <a:off x="304800" y="3176729"/>
            <a:ext cx="11719560" cy="2416351"/>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14B615C3-9389-6534-52DA-618C3D798F55}"/>
              </a:ext>
            </a:extLst>
          </p:cNvPr>
          <p:cNvSpPr txBox="1">
            <a:spLocks noChangeArrowheads="1"/>
          </p:cNvSpPr>
          <p:nvPr/>
        </p:nvSpPr>
        <p:spPr bwMode="auto">
          <a:xfrm>
            <a:off x="339032" y="3240511"/>
            <a:ext cx="11685327" cy="2185214"/>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Revelation 20:11-15: “Another book was opened, which is the book of life. The dead were judged according to what they had done as recorded in the books. Anyone whose name was not found written in the book of life was thrown into the lake of fire.”</a:t>
            </a:r>
          </a:p>
        </p:txBody>
      </p:sp>
      <p:sp>
        <p:nvSpPr>
          <p:cNvPr id="4" name="Rectangle 3">
            <a:extLst>
              <a:ext uri="{FF2B5EF4-FFF2-40B4-BE49-F238E27FC236}">
                <a16:creationId xmlns:a16="http://schemas.microsoft.com/office/drawing/2014/main" id="{4E847D99-BE37-762E-A90B-BA304D860617}"/>
              </a:ext>
            </a:extLst>
          </p:cNvPr>
          <p:cNvSpPr>
            <a:spLocks noChangeArrowheads="1"/>
          </p:cNvSpPr>
          <p:nvPr/>
        </p:nvSpPr>
        <p:spPr bwMode="auto">
          <a:xfrm>
            <a:off x="235404" y="1197218"/>
            <a:ext cx="11753850" cy="5530153"/>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A84FECFC-B440-001B-BADD-A0FFF24EE275}"/>
              </a:ext>
            </a:extLst>
          </p:cNvPr>
          <p:cNvSpPr txBox="1">
            <a:spLocks noChangeArrowheads="1"/>
          </p:cNvSpPr>
          <p:nvPr/>
        </p:nvSpPr>
        <p:spPr bwMode="auto">
          <a:xfrm>
            <a:off x="268862" y="1274254"/>
            <a:ext cx="11653284" cy="4226798"/>
          </a:xfrm>
          <a:prstGeom prst="rect">
            <a:avLst/>
          </a:prstGeom>
          <a:noFill/>
          <a:ln w="38100">
            <a:noFill/>
            <a:miter lim="800000"/>
            <a:headEnd/>
            <a:tailEnd/>
          </a:ln>
        </p:spPr>
        <p:txBody>
          <a:bodyPr wrap="square">
            <a:spAutoFit/>
          </a:bodyPr>
          <a:lstStyle/>
          <a:p>
            <a:pPr marL="15875" lvl="3">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“How can a loving God send people to hell?”</a:t>
            </a:r>
          </a:p>
          <a:p>
            <a:pPr marL="473075" lvl="3" indent="-457200">
              <a:spcBef>
                <a:spcPts val="0"/>
              </a:spcBef>
              <a:spcAft>
                <a:spcPts val="600"/>
              </a:spcAft>
              <a:buSzPct val="100000"/>
              <a:buFont typeface="Arial" panose="020B0604020202020204" pitchFamily="34" charset="0"/>
              <a:buChar char="•"/>
            </a:pPr>
            <a:r>
              <a:rPr lang="en-US" sz="3600" dirty="0">
                <a:solidFill>
                  <a:prstClr val="white"/>
                </a:solidFill>
                <a:latin typeface="Aptos Display" panose="020B0004020202020204" pitchFamily="34" charset="0"/>
                <a:cs typeface="Calibri Light" panose="020F0302020204030204" pitchFamily="34" charset="0"/>
              </a:rPr>
              <a:t>God’s love demands a hell.</a:t>
            </a:r>
          </a:p>
          <a:p>
            <a:pPr marL="468313" lvl="3">
              <a:spcBef>
                <a:spcPts val="0"/>
              </a:spcBef>
              <a:spcAft>
                <a:spcPts val="1000"/>
              </a:spcAft>
              <a:buSzPct val="100000"/>
            </a:pPr>
            <a:r>
              <a:rPr lang="en-US" sz="3400" dirty="0">
                <a:solidFill>
                  <a:prstClr val="white"/>
                </a:solidFill>
                <a:latin typeface="Aptos Display" panose="020B0004020202020204" pitchFamily="34" charset="0"/>
                <a:cs typeface="Calibri Light" panose="020F0302020204030204" pitchFamily="34" charset="0"/>
              </a:rPr>
              <a:t>1. Love requires consent. </a:t>
            </a:r>
          </a:p>
          <a:p>
            <a:pPr marL="920750" lvl="4">
              <a:spcBef>
                <a:spcPts val="0"/>
              </a:spcBef>
              <a:spcAft>
                <a:spcPts val="1000"/>
              </a:spcAft>
              <a:buSzPct val="100000"/>
            </a:pPr>
            <a:r>
              <a:rPr lang="en-US" sz="3400" dirty="0">
                <a:solidFill>
                  <a:prstClr val="white"/>
                </a:solidFill>
                <a:latin typeface="Aptos Display" panose="020B0004020202020204" pitchFamily="34" charset="0"/>
                <a:cs typeface="Calibri Light" panose="020F0302020204030204" pitchFamily="34" charset="0"/>
              </a:rPr>
              <a:t>Norman Geisler: “Those who do not choose to love God must be allowed not to love him. Those who do not wish to be with him must be allowed to be separated from him. </a:t>
            </a:r>
          </a:p>
          <a:p>
            <a:pPr marL="920750" lvl="4">
              <a:spcBef>
                <a:spcPts val="0"/>
              </a:spcBef>
              <a:spcAft>
                <a:spcPts val="1000"/>
              </a:spcAft>
              <a:buSzPct val="100000"/>
            </a:pPr>
            <a:r>
              <a:rPr lang="en-US" sz="3400" dirty="0">
                <a:solidFill>
                  <a:prstClr val="white"/>
                </a:solidFill>
                <a:latin typeface="Aptos Display" panose="020B0004020202020204" pitchFamily="34" charset="0"/>
                <a:cs typeface="Calibri Light" panose="020F0302020204030204" pitchFamily="34" charset="0"/>
              </a:rPr>
              <a:t>C.S. Lewis, “Hell is a monument to human freedom.”</a:t>
            </a:r>
          </a:p>
        </p:txBody>
      </p:sp>
    </p:spTree>
    <p:extLst>
      <p:ext uri="{BB962C8B-B14F-4D97-AF65-F5344CB8AC3E}">
        <p14:creationId xmlns:p14="http://schemas.microsoft.com/office/powerpoint/2010/main" val="769874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E09ECE-BAF3-33F0-521B-C46BCEC8FD3D}"/>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9775C368-D4A1-0C6B-B30B-CB185A4DA4AB}"/>
              </a:ext>
            </a:extLst>
          </p:cNvPr>
          <p:cNvSpPr txBox="1">
            <a:spLocks noChangeArrowheads="1"/>
          </p:cNvSpPr>
          <p:nvPr/>
        </p:nvSpPr>
        <p:spPr bwMode="auto">
          <a:xfrm>
            <a:off x="304800" y="1295401"/>
            <a:ext cx="11537430" cy="4185761"/>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10 </a:t>
            </a:r>
            <a:r>
              <a:rPr lang="en-US" sz="3800" dirty="0">
                <a:solidFill>
                  <a:schemeClr val="bg1"/>
                </a:solidFill>
                <a:latin typeface="Aptos Display" panose="020B0004020202020204" pitchFamily="34" charset="0"/>
              </a:rPr>
              <a:t>They will be tormented with burning sulfur in the presence of the holy angels and of the Lamb. </a:t>
            </a:r>
            <a:r>
              <a:rPr lang="en-US" sz="3800" baseline="30000" dirty="0">
                <a:solidFill>
                  <a:schemeClr val="bg1"/>
                </a:solidFill>
                <a:latin typeface="Aptos Display" panose="020B0004020202020204" pitchFamily="34" charset="0"/>
              </a:rPr>
              <a:t>11 </a:t>
            </a:r>
            <a:r>
              <a:rPr lang="en-US" sz="3800" dirty="0">
                <a:solidFill>
                  <a:schemeClr val="bg1"/>
                </a:solidFill>
                <a:latin typeface="Aptos Display" panose="020B0004020202020204" pitchFamily="34" charset="0"/>
              </a:rPr>
              <a:t>And the smoke of their torment will rise for ever and ever. </a:t>
            </a:r>
          </a:p>
          <a:p>
            <a:r>
              <a:rPr lang="en-US" sz="3800" baseline="30000" dirty="0">
                <a:solidFill>
                  <a:schemeClr val="bg1"/>
                </a:solidFill>
                <a:latin typeface="Aptos Display" panose="020B0004020202020204" pitchFamily="34" charset="0"/>
              </a:rPr>
              <a:t>13 </a:t>
            </a:r>
            <a:r>
              <a:rPr lang="en-US" sz="3800" dirty="0">
                <a:solidFill>
                  <a:schemeClr val="bg1"/>
                </a:solidFill>
                <a:latin typeface="Aptos Display" panose="020B0004020202020204" pitchFamily="34" charset="0"/>
              </a:rPr>
              <a:t>Then I heard a voice from heaven say, “Write this: Blessed are the dead who die in the Lord from now on. They will rest from their labor, for their deeds will follow them.” </a:t>
            </a:r>
          </a:p>
        </p:txBody>
      </p:sp>
      <p:sp>
        <p:nvSpPr>
          <p:cNvPr id="8" name="TextBox 7">
            <a:extLst>
              <a:ext uri="{FF2B5EF4-FFF2-40B4-BE49-F238E27FC236}">
                <a16:creationId xmlns:a16="http://schemas.microsoft.com/office/drawing/2014/main" id="{7C15F12D-8048-1E72-5AEB-C4A122511F47}"/>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14</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2F607658-BB30-6092-C1E2-380B0CD3D286}"/>
              </a:ext>
            </a:extLst>
          </p:cNvPr>
          <p:cNvSpPr>
            <a:spLocks noChangeArrowheads="1"/>
          </p:cNvSpPr>
          <p:nvPr/>
        </p:nvSpPr>
        <p:spPr bwMode="auto">
          <a:xfrm>
            <a:off x="304800" y="4228289"/>
            <a:ext cx="11719560" cy="2416351"/>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895B1E8E-C124-6DB6-322A-2858F0EBB6F3}"/>
              </a:ext>
            </a:extLst>
          </p:cNvPr>
          <p:cNvSpPr txBox="1">
            <a:spLocks noChangeArrowheads="1"/>
          </p:cNvSpPr>
          <p:nvPr/>
        </p:nvSpPr>
        <p:spPr bwMode="auto">
          <a:xfrm>
            <a:off x="339032" y="4292071"/>
            <a:ext cx="11685327" cy="2185214"/>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Revelation 20:11-15: “Another book was opened, which is the book of life. The dead were judged according to what they had done as recorded in the books. Anyone whose name was not found written in the book of life was thrown into the lake of fire.”</a:t>
            </a:r>
          </a:p>
        </p:txBody>
      </p:sp>
      <p:sp>
        <p:nvSpPr>
          <p:cNvPr id="4" name="Rectangle 3">
            <a:extLst>
              <a:ext uri="{FF2B5EF4-FFF2-40B4-BE49-F238E27FC236}">
                <a16:creationId xmlns:a16="http://schemas.microsoft.com/office/drawing/2014/main" id="{D3D9CA80-EE89-51D0-1FB1-9FF9A83195CB}"/>
              </a:ext>
            </a:extLst>
          </p:cNvPr>
          <p:cNvSpPr>
            <a:spLocks noChangeArrowheads="1"/>
          </p:cNvSpPr>
          <p:nvPr/>
        </p:nvSpPr>
        <p:spPr bwMode="auto">
          <a:xfrm>
            <a:off x="235404" y="1197218"/>
            <a:ext cx="11753850" cy="5530153"/>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D17AD4BE-720C-1A20-56C9-83CD3FB7697B}"/>
              </a:ext>
            </a:extLst>
          </p:cNvPr>
          <p:cNvSpPr txBox="1">
            <a:spLocks noChangeArrowheads="1"/>
          </p:cNvSpPr>
          <p:nvPr/>
        </p:nvSpPr>
        <p:spPr bwMode="auto">
          <a:xfrm>
            <a:off x="268862" y="1274254"/>
            <a:ext cx="11653284" cy="4688463"/>
          </a:xfrm>
          <a:prstGeom prst="rect">
            <a:avLst/>
          </a:prstGeom>
          <a:noFill/>
          <a:ln w="38100">
            <a:noFill/>
            <a:miter lim="800000"/>
            <a:headEnd/>
            <a:tailEnd/>
          </a:ln>
        </p:spPr>
        <p:txBody>
          <a:bodyPr wrap="square">
            <a:spAutoFit/>
          </a:bodyPr>
          <a:lstStyle/>
          <a:p>
            <a:pPr marL="15875" lvl="3">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“How can a loving God send people to hell?”</a:t>
            </a:r>
          </a:p>
          <a:p>
            <a:pPr marL="473075" lvl="3" indent="-457200">
              <a:spcBef>
                <a:spcPts val="0"/>
              </a:spcBef>
              <a:spcAft>
                <a:spcPts val="600"/>
              </a:spcAft>
              <a:buSzPct val="100000"/>
              <a:buFont typeface="Arial" panose="020B0604020202020204" pitchFamily="34" charset="0"/>
              <a:buChar char="•"/>
            </a:pPr>
            <a:r>
              <a:rPr lang="en-US" sz="3600" dirty="0">
                <a:solidFill>
                  <a:prstClr val="white"/>
                </a:solidFill>
                <a:latin typeface="Aptos Display" panose="020B0004020202020204" pitchFamily="34" charset="0"/>
                <a:cs typeface="Calibri Light" panose="020F0302020204030204" pitchFamily="34" charset="0"/>
              </a:rPr>
              <a:t>God’s love demands a hell.</a:t>
            </a:r>
          </a:p>
          <a:p>
            <a:pPr marL="920750" lvl="3" indent="-452438">
              <a:spcBef>
                <a:spcPts val="0"/>
              </a:spcBef>
              <a:spcAft>
                <a:spcPts val="1000"/>
              </a:spcAft>
              <a:buSzPct val="100000"/>
            </a:pPr>
            <a:r>
              <a:rPr lang="en-US" sz="3400" dirty="0">
                <a:solidFill>
                  <a:prstClr val="white"/>
                </a:solidFill>
                <a:latin typeface="Aptos Display" panose="020B0004020202020204" pitchFamily="34" charset="0"/>
                <a:cs typeface="Calibri Light" panose="020F0302020204030204" pitchFamily="34" charset="0"/>
              </a:rPr>
              <a:t>2. 	Anger isn’t the opposite of love; hate is, and the final form of hate is indifference. </a:t>
            </a:r>
          </a:p>
          <a:p>
            <a:pPr marL="920750" lvl="4">
              <a:spcBef>
                <a:spcPts val="0"/>
              </a:spcBef>
              <a:spcAft>
                <a:spcPts val="1000"/>
              </a:spcAft>
              <a:buSzPct val="100000"/>
            </a:pPr>
            <a:r>
              <a:rPr lang="en-US" sz="3400" dirty="0">
                <a:solidFill>
                  <a:prstClr val="white"/>
                </a:solidFill>
                <a:latin typeface="Aptos Display" panose="020B0004020202020204" pitchFamily="34" charset="0"/>
                <a:cs typeface="Calibri Light" panose="020F0302020204030204" pitchFamily="34" charset="0"/>
              </a:rPr>
              <a:t>Rebecca McLaughlin: “The more we love, the more easily our anger is kindled. We rush to defend our loved ones from the least attack because we love them: anyone who harms them inspires our fury.”</a:t>
            </a:r>
          </a:p>
        </p:txBody>
      </p:sp>
    </p:spTree>
    <p:extLst>
      <p:ext uri="{BB962C8B-B14F-4D97-AF65-F5344CB8AC3E}">
        <p14:creationId xmlns:p14="http://schemas.microsoft.com/office/powerpoint/2010/main" val="2847807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E3143A-1CE3-89FB-3B75-CFD2A7776A70}"/>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41FC4A30-8FE1-B436-5BD2-8D3833C6A018}"/>
              </a:ext>
            </a:extLst>
          </p:cNvPr>
          <p:cNvSpPr txBox="1">
            <a:spLocks noChangeArrowheads="1"/>
          </p:cNvSpPr>
          <p:nvPr/>
        </p:nvSpPr>
        <p:spPr bwMode="auto">
          <a:xfrm>
            <a:off x="304800" y="1295401"/>
            <a:ext cx="11537430" cy="4185761"/>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10 </a:t>
            </a:r>
            <a:r>
              <a:rPr lang="en-US" sz="3800" dirty="0">
                <a:solidFill>
                  <a:schemeClr val="bg1"/>
                </a:solidFill>
                <a:latin typeface="Aptos Display" panose="020B0004020202020204" pitchFamily="34" charset="0"/>
              </a:rPr>
              <a:t>They will be tormented with burning sulfur in the presence of the holy angels and of the Lamb. </a:t>
            </a:r>
            <a:r>
              <a:rPr lang="en-US" sz="3800" baseline="30000" dirty="0">
                <a:solidFill>
                  <a:schemeClr val="bg1"/>
                </a:solidFill>
                <a:latin typeface="Aptos Display" panose="020B0004020202020204" pitchFamily="34" charset="0"/>
              </a:rPr>
              <a:t>11 </a:t>
            </a:r>
            <a:r>
              <a:rPr lang="en-US" sz="3800" dirty="0">
                <a:solidFill>
                  <a:schemeClr val="bg1"/>
                </a:solidFill>
                <a:latin typeface="Aptos Display" panose="020B0004020202020204" pitchFamily="34" charset="0"/>
              </a:rPr>
              <a:t>And the smoke of their torment will rise for ever and ever. </a:t>
            </a:r>
          </a:p>
          <a:p>
            <a:r>
              <a:rPr lang="en-US" sz="3800" baseline="30000" dirty="0">
                <a:solidFill>
                  <a:schemeClr val="bg1"/>
                </a:solidFill>
                <a:latin typeface="Aptos Display" panose="020B0004020202020204" pitchFamily="34" charset="0"/>
              </a:rPr>
              <a:t>13 </a:t>
            </a:r>
            <a:r>
              <a:rPr lang="en-US" sz="3800" dirty="0">
                <a:solidFill>
                  <a:schemeClr val="bg1"/>
                </a:solidFill>
                <a:latin typeface="Aptos Display" panose="020B0004020202020204" pitchFamily="34" charset="0"/>
              </a:rPr>
              <a:t>Then I heard a voice from heaven say, “Write this: Blessed are the dead who die in the Lord from now on. They will rest from their labor, for their deeds will follow them.” </a:t>
            </a:r>
          </a:p>
        </p:txBody>
      </p:sp>
      <p:sp>
        <p:nvSpPr>
          <p:cNvPr id="8" name="TextBox 7">
            <a:extLst>
              <a:ext uri="{FF2B5EF4-FFF2-40B4-BE49-F238E27FC236}">
                <a16:creationId xmlns:a16="http://schemas.microsoft.com/office/drawing/2014/main" id="{9DC355D3-626C-7402-9454-C4A21D4C1868}"/>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14</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411E175A-0BC0-96F8-C23F-B22AB1EECDD7}"/>
              </a:ext>
            </a:extLst>
          </p:cNvPr>
          <p:cNvSpPr>
            <a:spLocks noChangeArrowheads="1"/>
          </p:cNvSpPr>
          <p:nvPr/>
        </p:nvSpPr>
        <p:spPr bwMode="auto">
          <a:xfrm>
            <a:off x="304800" y="4228289"/>
            <a:ext cx="11719560" cy="2416351"/>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C60FA058-A36E-04A5-9635-58639B2B2C4E}"/>
              </a:ext>
            </a:extLst>
          </p:cNvPr>
          <p:cNvSpPr txBox="1">
            <a:spLocks noChangeArrowheads="1"/>
          </p:cNvSpPr>
          <p:nvPr/>
        </p:nvSpPr>
        <p:spPr bwMode="auto">
          <a:xfrm>
            <a:off x="339032" y="4292071"/>
            <a:ext cx="11685327" cy="2185214"/>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Revelation 20:11-15: “Another book was opened, which is the book of life. The dead were judged according to what they had done as recorded in the books. Anyone whose name was not found written in the book of life was thrown into the lake of fire.”</a:t>
            </a:r>
          </a:p>
        </p:txBody>
      </p:sp>
      <p:sp>
        <p:nvSpPr>
          <p:cNvPr id="4" name="Rectangle 3">
            <a:extLst>
              <a:ext uri="{FF2B5EF4-FFF2-40B4-BE49-F238E27FC236}">
                <a16:creationId xmlns:a16="http://schemas.microsoft.com/office/drawing/2014/main" id="{F5779AE9-7D30-DCFF-C44F-EBB9DC79FCF3}"/>
              </a:ext>
            </a:extLst>
          </p:cNvPr>
          <p:cNvSpPr>
            <a:spLocks noChangeArrowheads="1"/>
          </p:cNvSpPr>
          <p:nvPr/>
        </p:nvSpPr>
        <p:spPr bwMode="auto">
          <a:xfrm>
            <a:off x="235404" y="1197218"/>
            <a:ext cx="11753850" cy="5530153"/>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F2AD46CF-24EE-921A-8334-E038DDB3FFA5}"/>
              </a:ext>
            </a:extLst>
          </p:cNvPr>
          <p:cNvSpPr txBox="1">
            <a:spLocks noChangeArrowheads="1"/>
          </p:cNvSpPr>
          <p:nvPr/>
        </p:nvSpPr>
        <p:spPr bwMode="auto">
          <a:xfrm>
            <a:off x="268862" y="1274254"/>
            <a:ext cx="11653284" cy="4108817"/>
          </a:xfrm>
          <a:prstGeom prst="rect">
            <a:avLst/>
          </a:prstGeom>
          <a:noFill/>
          <a:ln w="38100">
            <a:noFill/>
            <a:miter lim="800000"/>
            <a:headEnd/>
            <a:tailEnd/>
          </a:ln>
        </p:spPr>
        <p:txBody>
          <a:bodyPr wrap="square">
            <a:spAutoFit/>
          </a:bodyPr>
          <a:lstStyle/>
          <a:p>
            <a:pPr marL="15875" lvl="3">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“How can a loving God send people to hell?”</a:t>
            </a:r>
          </a:p>
          <a:p>
            <a:pPr marL="473075" lvl="3" indent="-457200">
              <a:spcBef>
                <a:spcPts val="0"/>
              </a:spcBef>
              <a:spcAft>
                <a:spcPts val="600"/>
              </a:spcAft>
              <a:buSzPct val="100000"/>
              <a:buFont typeface="Arial" panose="020B0604020202020204" pitchFamily="34" charset="0"/>
              <a:buChar char="•"/>
            </a:pPr>
            <a:r>
              <a:rPr lang="en-US" sz="3600" dirty="0">
                <a:solidFill>
                  <a:prstClr val="white"/>
                </a:solidFill>
                <a:latin typeface="Aptos Display" panose="020B0004020202020204" pitchFamily="34" charset="0"/>
                <a:cs typeface="Calibri Light" panose="020F0302020204030204" pitchFamily="34" charset="0"/>
              </a:rPr>
              <a:t>God’s love demands a hell.</a:t>
            </a:r>
          </a:p>
          <a:p>
            <a:pPr marL="473075" lvl="3" indent="-457200">
              <a:spcBef>
                <a:spcPts val="0"/>
              </a:spcBef>
              <a:spcAft>
                <a:spcPts val="600"/>
              </a:spcAft>
              <a:buSzPct val="100000"/>
              <a:buFont typeface="Arial" panose="020B0604020202020204" pitchFamily="34" charset="0"/>
              <a:buChar char="•"/>
            </a:pPr>
            <a:r>
              <a:rPr lang="en-US" sz="3600" dirty="0">
                <a:solidFill>
                  <a:prstClr val="white"/>
                </a:solidFill>
                <a:latin typeface="Aptos Display" panose="020B0004020202020204" pitchFamily="34" charset="0"/>
                <a:cs typeface="Calibri Light" panose="020F0302020204030204" pitchFamily="34" charset="0"/>
              </a:rPr>
              <a:t>God’s sovereignty demands a hell. </a:t>
            </a:r>
          </a:p>
          <a:p>
            <a:pPr marL="468313" lvl="4">
              <a:spcBef>
                <a:spcPts val="0"/>
              </a:spcBef>
              <a:spcAft>
                <a:spcPts val="1000"/>
              </a:spcAft>
              <a:buSzPct val="100000"/>
            </a:pPr>
            <a:r>
              <a:rPr lang="en-US" sz="3400" dirty="0">
                <a:solidFill>
                  <a:prstClr val="white"/>
                </a:solidFill>
                <a:latin typeface="Aptos Display" panose="020B0004020202020204" pitchFamily="34" charset="0"/>
                <a:cs typeface="Calibri Light" panose="020F0302020204030204" pitchFamily="34" charset="0"/>
              </a:rPr>
              <a:t>John Wenham: “Unless there is a hell there is no final victory over evil…As in society, punishment for evil is necessary that good might prevail. Even so, in eternity good must triumph over evil. If it does not, then God is not in ultimate control.” </a:t>
            </a:r>
          </a:p>
        </p:txBody>
      </p:sp>
    </p:spTree>
    <p:extLst>
      <p:ext uri="{BB962C8B-B14F-4D97-AF65-F5344CB8AC3E}">
        <p14:creationId xmlns:p14="http://schemas.microsoft.com/office/powerpoint/2010/main" val="4208459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5AF2F5-3ED9-3221-98E7-1AD80A16A617}"/>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76B58C7D-8365-63AE-E990-2FF94B87E0D4}"/>
              </a:ext>
            </a:extLst>
          </p:cNvPr>
          <p:cNvSpPr txBox="1">
            <a:spLocks noChangeArrowheads="1"/>
          </p:cNvSpPr>
          <p:nvPr/>
        </p:nvSpPr>
        <p:spPr bwMode="auto">
          <a:xfrm>
            <a:off x="304800" y="1295401"/>
            <a:ext cx="11537430" cy="4185761"/>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10 </a:t>
            </a:r>
            <a:r>
              <a:rPr lang="en-US" sz="3800" dirty="0">
                <a:solidFill>
                  <a:schemeClr val="bg1"/>
                </a:solidFill>
                <a:latin typeface="Aptos Display" panose="020B0004020202020204" pitchFamily="34" charset="0"/>
              </a:rPr>
              <a:t>They will be tormented with burning sulfur in the presence of the holy angels and of the Lamb. </a:t>
            </a:r>
            <a:r>
              <a:rPr lang="en-US" sz="3800" baseline="30000" dirty="0">
                <a:solidFill>
                  <a:schemeClr val="bg1"/>
                </a:solidFill>
                <a:latin typeface="Aptos Display" panose="020B0004020202020204" pitchFamily="34" charset="0"/>
              </a:rPr>
              <a:t>11 </a:t>
            </a:r>
            <a:r>
              <a:rPr lang="en-US" sz="3800" dirty="0">
                <a:solidFill>
                  <a:schemeClr val="bg1"/>
                </a:solidFill>
                <a:latin typeface="Aptos Display" panose="020B0004020202020204" pitchFamily="34" charset="0"/>
              </a:rPr>
              <a:t>And the smoke of their torment will rise for ever and ever. </a:t>
            </a:r>
          </a:p>
          <a:p>
            <a:r>
              <a:rPr lang="en-US" sz="3800" baseline="30000" dirty="0">
                <a:solidFill>
                  <a:schemeClr val="bg1"/>
                </a:solidFill>
                <a:latin typeface="Aptos Display" panose="020B0004020202020204" pitchFamily="34" charset="0"/>
              </a:rPr>
              <a:t>13 </a:t>
            </a:r>
            <a:r>
              <a:rPr lang="en-US" sz="3800" dirty="0">
                <a:solidFill>
                  <a:schemeClr val="bg1"/>
                </a:solidFill>
                <a:latin typeface="Aptos Display" panose="020B0004020202020204" pitchFamily="34" charset="0"/>
              </a:rPr>
              <a:t>Then I heard a voice from heaven say, “Write this: Blessed are the dead who die in the Lord from now on. They will rest from their labor, for their deeds will follow them.” </a:t>
            </a:r>
          </a:p>
        </p:txBody>
      </p:sp>
      <p:sp>
        <p:nvSpPr>
          <p:cNvPr id="8" name="TextBox 7">
            <a:extLst>
              <a:ext uri="{FF2B5EF4-FFF2-40B4-BE49-F238E27FC236}">
                <a16:creationId xmlns:a16="http://schemas.microsoft.com/office/drawing/2014/main" id="{2928FF5F-1BFD-4383-2DB6-71494CB51EDB}"/>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14</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3FFD78D7-3D79-4931-493A-0F9C4433A4F7}"/>
              </a:ext>
            </a:extLst>
          </p:cNvPr>
          <p:cNvSpPr>
            <a:spLocks noChangeArrowheads="1"/>
          </p:cNvSpPr>
          <p:nvPr/>
        </p:nvSpPr>
        <p:spPr bwMode="auto">
          <a:xfrm>
            <a:off x="304800" y="4228289"/>
            <a:ext cx="11719560" cy="2416351"/>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EF64BDB5-44C0-B88F-A3CA-CFB3D0D1A08F}"/>
              </a:ext>
            </a:extLst>
          </p:cNvPr>
          <p:cNvSpPr txBox="1">
            <a:spLocks noChangeArrowheads="1"/>
          </p:cNvSpPr>
          <p:nvPr/>
        </p:nvSpPr>
        <p:spPr bwMode="auto">
          <a:xfrm>
            <a:off x="339032" y="4292071"/>
            <a:ext cx="11685327" cy="2185214"/>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Revelation 20:11-15: “Another book was opened, which is the book of life. The dead were judged according to what they had done as recorded in the books. Anyone whose name was not found written in the book of life was thrown into the lake of fire.”</a:t>
            </a:r>
          </a:p>
        </p:txBody>
      </p:sp>
      <p:sp>
        <p:nvSpPr>
          <p:cNvPr id="4" name="Rectangle 3">
            <a:extLst>
              <a:ext uri="{FF2B5EF4-FFF2-40B4-BE49-F238E27FC236}">
                <a16:creationId xmlns:a16="http://schemas.microsoft.com/office/drawing/2014/main" id="{C3D08449-5669-819C-9D52-F9BCFFB43C4C}"/>
              </a:ext>
            </a:extLst>
          </p:cNvPr>
          <p:cNvSpPr>
            <a:spLocks noChangeArrowheads="1"/>
          </p:cNvSpPr>
          <p:nvPr/>
        </p:nvSpPr>
        <p:spPr bwMode="auto">
          <a:xfrm>
            <a:off x="235404" y="1197218"/>
            <a:ext cx="11753850" cy="5530153"/>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7A7A1DB9-B21C-F0BE-B0FF-E8F452422205}"/>
              </a:ext>
            </a:extLst>
          </p:cNvPr>
          <p:cNvSpPr txBox="1">
            <a:spLocks noChangeArrowheads="1"/>
          </p:cNvSpPr>
          <p:nvPr/>
        </p:nvSpPr>
        <p:spPr bwMode="auto">
          <a:xfrm>
            <a:off x="268862" y="1274254"/>
            <a:ext cx="11653284" cy="3123932"/>
          </a:xfrm>
          <a:prstGeom prst="rect">
            <a:avLst/>
          </a:prstGeom>
          <a:noFill/>
          <a:ln w="38100">
            <a:noFill/>
            <a:miter lim="800000"/>
            <a:headEnd/>
            <a:tailEnd/>
          </a:ln>
        </p:spPr>
        <p:txBody>
          <a:bodyPr wrap="square">
            <a:spAutoFit/>
          </a:bodyPr>
          <a:lstStyle/>
          <a:p>
            <a:pPr marL="15875" lvl="3">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“How can a loving God send people to hell?”</a:t>
            </a:r>
          </a:p>
          <a:p>
            <a:pPr marL="473075" lvl="3" indent="-457200">
              <a:spcBef>
                <a:spcPts val="0"/>
              </a:spcBef>
              <a:spcAft>
                <a:spcPts val="600"/>
              </a:spcAft>
              <a:buSzPct val="100000"/>
              <a:buFont typeface="Arial" panose="020B0604020202020204" pitchFamily="34" charset="0"/>
              <a:buChar char="•"/>
            </a:pPr>
            <a:r>
              <a:rPr lang="en-US" sz="3600" dirty="0">
                <a:solidFill>
                  <a:prstClr val="white"/>
                </a:solidFill>
                <a:latin typeface="Aptos Display" panose="020B0004020202020204" pitchFamily="34" charset="0"/>
                <a:cs typeface="Calibri Light" panose="020F0302020204030204" pitchFamily="34" charset="0"/>
              </a:rPr>
              <a:t>God’s love demands a hell.</a:t>
            </a:r>
          </a:p>
          <a:p>
            <a:pPr marL="473075" lvl="3" indent="-457200">
              <a:spcBef>
                <a:spcPts val="0"/>
              </a:spcBef>
              <a:spcAft>
                <a:spcPts val="600"/>
              </a:spcAft>
              <a:buSzPct val="100000"/>
              <a:buFont typeface="Arial" panose="020B0604020202020204" pitchFamily="34" charset="0"/>
              <a:buChar char="•"/>
            </a:pPr>
            <a:r>
              <a:rPr lang="en-US" sz="3600" dirty="0">
                <a:solidFill>
                  <a:prstClr val="white"/>
                </a:solidFill>
                <a:latin typeface="Aptos Display" panose="020B0004020202020204" pitchFamily="34" charset="0"/>
                <a:cs typeface="Calibri Light" panose="020F0302020204030204" pitchFamily="34" charset="0"/>
              </a:rPr>
              <a:t>God’s sovereignty demands a hell. </a:t>
            </a:r>
          </a:p>
          <a:p>
            <a:pPr marL="473075" lvl="3" indent="-457200">
              <a:spcBef>
                <a:spcPts val="0"/>
              </a:spcBef>
              <a:spcAft>
                <a:spcPts val="600"/>
              </a:spcAft>
              <a:buSzPct val="100000"/>
              <a:buFont typeface="Arial" panose="020B0604020202020204" pitchFamily="34" charset="0"/>
              <a:buChar char="•"/>
            </a:pPr>
            <a:r>
              <a:rPr lang="en-US" sz="3600" dirty="0">
                <a:solidFill>
                  <a:prstClr val="white"/>
                </a:solidFill>
                <a:latin typeface="Aptos Display" panose="020B0004020202020204" pitchFamily="34" charset="0"/>
                <a:cs typeface="Calibri Light" panose="020F0302020204030204" pitchFamily="34" charset="0"/>
              </a:rPr>
              <a:t>If God is indifferent to injustice, he would not be worthy of our worship.</a:t>
            </a:r>
          </a:p>
        </p:txBody>
      </p:sp>
    </p:spTree>
    <p:extLst>
      <p:ext uri="{BB962C8B-B14F-4D97-AF65-F5344CB8AC3E}">
        <p14:creationId xmlns:p14="http://schemas.microsoft.com/office/powerpoint/2010/main" val="2854631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A198BB-C806-4210-8B15-455B3BCB490D}"/>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CDA0E33A-3189-6EC8-57DE-3B4266AF6ADF}"/>
              </a:ext>
            </a:extLst>
          </p:cNvPr>
          <p:cNvSpPr txBox="1">
            <a:spLocks noChangeArrowheads="1"/>
          </p:cNvSpPr>
          <p:nvPr/>
        </p:nvSpPr>
        <p:spPr bwMode="auto">
          <a:xfrm>
            <a:off x="304800" y="1295401"/>
            <a:ext cx="11537430" cy="1846659"/>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1 </a:t>
            </a:r>
            <a:r>
              <a:rPr lang="en-US" sz="3800" dirty="0">
                <a:solidFill>
                  <a:schemeClr val="bg1"/>
                </a:solidFill>
                <a:latin typeface="Aptos Display" panose="020B0004020202020204" pitchFamily="34" charset="0"/>
              </a:rPr>
              <a:t>Then I looked, and there before me was the Lamb, standing on Mount Zion, and with him those who had his name and his Father’s name written on their foreheads.</a:t>
            </a:r>
          </a:p>
        </p:txBody>
      </p:sp>
      <p:sp>
        <p:nvSpPr>
          <p:cNvPr id="8" name="TextBox 7">
            <a:extLst>
              <a:ext uri="{FF2B5EF4-FFF2-40B4-BE49-F238E27FC236}">
                <a16:creationId xmlns:a16="http://schemas.microsoft.com/office/drawing/2014/main" id="{79EF0367-3071-6ADA-DCB9-39A621DE4FFC}"/>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14</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4" name="TextBox 3">
            <a:extLst>
              <a:ext uri="{FF2B5EF4-FFF2-40B4-BE49-F238E27FC236}">
                <a16:creationId xmlns:a16="http://schemas.microsoft.com/office/drawing/2014/main" id="{38A2F11F-03D8-3C03-EE9F-8EB2A0820485}"/>
              </a:ext>
            </a:extLst>
          </p:cNvPr>
          <p:cNvSpPr txBox="1"/>
          <p:nvPr/>
        </p:nvSpPr>
        <p:spPr>
          <a:xfrm>
            <a:off x="11842230" y="6384175"/>
            <a:ext cx="349770" cy="473825"/>
          </a:xfrm>
          <a:prstGeom prst="rect">
            <a:avLst/>
          </a:prstGeom>
          <a:noFill/>
        </p:spPr>
        <p:txBody>
          <a:bodyPr wrap="square" rtlCol="0">
            <a:spAutoFit/>
          </a:bodyPr>
          <a:lstStyle/>
          <a:p>
            <a:pPr algn="r"/>
            <a:r>
              <a:rPr lang="en-US" dirty="0">
                <a:solidFill>
                  <a:schemeClr val="bg1"/>
                </a:solidFill>
              </a:rPr>
              <a:t>.</a:t>
            </a:r>
          </a:p>
        </p:txBody>
      </p:sp>
    </p:spTree>
    <p:extLst>
      <p:ext uri="{BB962C8B-B14F-4D97-AF65-F5344CB8AC3E}">
        <p14:creationId xmlns:p14="http://schemas.microsoft.com/office/powerpoint/2010/main" val="2230725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036142-1139-5791-86A0-A0387D1B2FC8}"/>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C388751B-E5DC-FB21-E70D-C722D1160F44}"/>
              </a:ext>
            </a:extLst>
          </p:cNvPr>
          <p:cNvSpPr txBox="1">
            <a:spLocks noChangeArrowheads="1"/>
          </p:cNvSpPr>
          <p:nvPr/>
        </p:nvSpPr>
        <p:spPr bwMode="auto">
          <a:xfrm>
            <a:off x="304800" y="1295401"/>
            <a:ext cx="11537430" cy="4185761"/>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10 </a:t>
            </a:r>
            <a:r>
              <a:rPr lang="en-US" sz="3800" dirty="0">
                <a:solidFill>
                  <a:schemeClr val="bg1"/>
                </a:solidFill>
                <a:latin typeface="Aptos Display" panose="020B0004020202020204" pitchFamily="34" charset="0"/>
              </a:rPr>
              <a:t>They will be tormented with burning sulfur in the presence of the holy angels and of the Lamb. </a:t>
            </a:r>
            <a:r>
              <a:rPr lang="en-US" sz="3800" baseline="30000" dirty="0">
                <a:solidFill>
                  <a:schemeClr val="bg1"/>
                </a:solidFill>
                <a:latin typeface="Aptos Display" panose="020B0004020202020204" pitchFamily="34" charset="0"/>
              </a:rPr>
              <a:t>11 </a:t>
            </a:r>
            <a:r>
              <a:rPr lang="en-US" sz="3800" dirty="0">
                <a:solidFill>
                  <a:schemeClr val="bg1"/>
                </a:solidFill>
                <a:latin typeface="Aptos Display" panose="020B0004020202020204" pitchFamily="34" charset="0"/>
              </a:rPr>
              <a:t>And the smoke of their torment will rise for ever and ever. </a:t>
            </a:r>
          </a:p>
          <a:p>
            <a:r>
              <a:rPr lang="en-US" sz="3800" baseline="30000" dirty="0">
                <a:solidFill>
                  <a:schemeClr val="bg1"/>
                </a:solidFill>
                <a:latin typeface="Aptos Display" panose="020B0004020202020204" pitchFamily="34" charset="0"/>
              </a:rPr>
              <a:t>13 </a:t>
            </a:r>
            <a:r>
              <a:rPr lang="en-US" sz="3800" dirty="0">
                <a:solidFill>
                  <a:schemeClr val="bg1"/>
                </a:solidFill>
                <a:latin typeface="Aptos Display" panose="020B0004020202020204" pitchFamily="34" charset="0"/>
              </a:rPr>
              <a:t>Then I heard a voice from heaven say, “Write this: Blessed are the dead who die in the Lord from now on. They will rest from their labor, for their deeds will follow them.” </a:t>
            </a:r>
          </a:p>
        </p:txBody>
      </p:sp>
      <p:sp>
        <p:nvSpPr>
          <p:cNvPr id="8" name="TextBox 7">
            <a:extLst>
              <a:ext uri="{FF2B5EF4-FFF2-40B4-BE49-F238E27FC236}">
                <a16:creationId xmlns:a16="http://schemas.microsoft.com/office/drawing/2014/main" id="{BB87ACF7-D9A3-7873-4ACF-45C202988517}"/>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14</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E73B13A4-2887-DFF4-3364-CD57DE198D31}"/>
              </a:ext>
            </a:extLst>
          </p:cNvPr>
          <p:cNvSpPr>
            <a:spLocks noChangeArrowheads="1"/>
          </p:cNvSpPr>
          <p:nvPr/>
        </p:nvSpPr>
        <p:spPr bwMode="auto">
          <a:xfrm>
            <a:off x="304800" y="4228289"/>
            <a:ext cx="11719560" cy="2416351"/>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50CECCCD-4AD6-002C-110D-0E87660046C4}"/>
              </a:ext>
            </a:extLst>
          </p:cNvPr>
          <p:cNvSpPr txBox="1">
            <a:spLocks noChangeArrowheads="1"/>
          </p:cNvSpPr>
          <p:nvPr/>
        </p:nvSpPr>
        <p:spPr bwMode="auto">
          <a:xfrm>
            <a:off x="339032" y="4292071"/>
            <a:ext cx="11685327" cy="2185214"/>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Revelation 20:11-15: “Another book was opened, which is the book of life. The dead were judged according to what they had done as recorded in the books. Anyone whose name was not found written in the book of life was thrown into the lake of fire.”</a:t>
            </a:r>
          </a:p>
        </p:txBody>
      </p:sp>
      <p:sp>
        <p:nvSpPr>
          <p:cNvPr id="4" name="Rectangle 3">
            <a:extLst>
              <a:ext uri="{FF2B5EF4-FFF2-40B4-BE49-F238E27FC236}">
                <a16:creationId xmlns:a16="http://schemas.microsoft.com/office/drawing/2014/main" id="{49E8E82F-A20D-9FEB-404F-03FE0DA2F981}"/>
              </a:ext>
            </a:extLst>
          </p:cNvPr>
          <p:cNvSpPr>
            <a:spLocks noChangeArrowheads="1"/>
          </p:cNvSpPr>
          <p:nvPr/>
        </p:nvSpPr>
        <p:spPr bwMode="auto">
          <a:xfrm>
            <a:off x="235404" y="1197218"/>
            <a:ext cx="11753850" cy="5530153"/>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75A9FD7C-C06A-466C-7263-482F83EA3724}"/>
              </a:ext>
            </a:extLst>
          </p:cNvPr>
          <p:cNvSpPr txBox="1">
            <a:spLocks noChangeArrowheads="1"/>
          </p:cNvSpPr>
          <p:nvPr/>
        </p:nvSpPr>
        <p:spPr bwMode="auto">
          <a:xfrm>
            <a:off x="268862" y="1274254"/>
            <a:ext cx="11653284" cy="5016758"/>
          </a:xfrm>
          <a:prstGeom prst="rect">
            <a:avLst/>
          </a:prstGeom>
          <a:noFill/>
          <a:ln w="38100">
            <a:noFill/>
            <a:miter lim="800000"/>
            <a:headEnd/>
            <a:tailEnd/>
          </a:ln>
        </p:spPr>
        <p:txBody>
          <a:bodyPr wrap="square">
            <a:spAutoFit/>
          </a:bodyPr>
          <a:lstStyle/>
          <a:p>
            <a:pPr marL="15875" lvl="3">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“How can a loving God send people to hell?”</a:t>
            </a:r>
          </a:p>
          <a:p>
            <a:pPr marL="473075" lvl="3" indent="-457200">
              <a:spcBef>
                <a:spcPts val="0"/>
              </a:spcBef>
              <a:spcAft>
                <a:spcPts val="600"/>
              </a:spcAft>
              <a:buSzPct val="100000"/>
              <a:buFont typeface="Arial" panose="020B0604020202020204" pitchFamily="34" charset="0"/>
              <a:buChar char="•"/>
            </a:pPr>
            <a:r>
              <a:rPr lang="en-US" sz="3600" dirty="0">
                <a:solidFill>
                  <a:prstClr val="white"/>
                </a:solidFill>
                <a:latin typeface="Aptos Display" panose="020B0004020202020204" pitchFamily="34" charset="0"/>
                <a:cs typeface="Calibri Light" panose="020F0302020204030204" pitchFamily="34" charset="0"/>
              </a:rPr>
              <a:t>Eliminating Hell eliminates human responsibility.</a:t>
            </a:r>
          </a:p>
          <a:p>
            <a:pPr marL="468313" lvl="4">
              <a:spcBef>
                <a:spcPts val="0"/>
              </a:spcBef>
              <a:spcAft>
                <a:spcPts val="600"/>
              </a:spcAft>
              <a:buSzPct val="100000"/>
            </a:pPr>
            <a:r>
              <a:rPr lang="en-US" sz="3400" dirty="0">
                <a:solidFill>
                  <a:prstClr val="white"/>
                </a:solidFill>
                <a:latin typeface="Aptos Display" panose="020B0004020202020204" pitchFamily="34" charset="0"/>
                <a:cs typeface="Calibri Light" panose="020F0302020204030204" pitchFamily="34" charset="0"/>
              </a:rPr>
              <a:t>John Wenham: “What makes a man human is the fact that he is a responsible being…He knows that he ought to do right, and that he deserves punishment if he does not do so. What is most demoralizing, even dehumanizing, is to treat him as wholly non-responsible, simply an innocent victim of heredity and environment. Mental or physical illness may of course reduce powers of moral choice to vanishing point. </a:t>
            </a:r>
          </a:p>
        </p:txBody>
      </p:sp>
    </p:spTree>
    <p:extLst>
      <p:ext uri="{BB962C8B-B14F-4D97-AF65-F5344CB8AC3E}">
        <p14:creationId xmlns:p14="http://schemas.microsoft.com/office/powerpoint/2010/main" val="1874749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6BDDE6-DB0A-7EB6-A9B2-979AED15364E}"/>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4CD3FBA8-E55A-70CB-0D7E-69995FCA1DDA}"/>
              </a:ext>
            </a:extLst>
          </p:cNvPr>
          <p:cNvSpPr txBox="1">
            <a:spLocks noChangeArrowheads="1"/>
          </p:cNvSpPr>
          <p:nvPr/>
        </p:nvSpPr>
        <p:spPr bwMode="auto">
          <a:xfrm>
            <a:off x="304800" y="1295401"/>
            <a:ext cx="11537430" cy="4185761"/>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10 </a:t>
            </a:r>
            <a:r>
              <a:rPr lang="en-US" sz="3800" dirty="0">
                <a:solidFill>
                  <a:schemeClr val="bg1"/>
                </a:solidFill>
                <a:latin typeface="Aptos Display" panose="020B0004020202020204" pitchFamily="34" charset="0"/>
              </a:rPr>
              <a:t>They will be tormented with burning sulfur in the presence of the holy angels and of the Lamb. </a:t>
            </a:r>
            <a:r>
              <a:rPr lang="en-US" sz="3800" baseline="30000" dirty="0">
                <a:solidFill>
                  <a:schemeClr val="bg1"/>
                </a:solidFill>
                <a:latin typeface="Aptos Display" panose="020B0004020202020204" pitchFamily="34" charset="0"/>
              </a:rPr>
              <a:t>11 </a:t>
            </a:r>
            <a:r>
              <a:rPr lang="en-US" sz="3800" dirty="0">
                <a:solidFill>
                  <a:schemeClr val="bg1"/>
                </a:solidFill>
                <a:latin typeface="Aptos Display" panose="020B0004020202020204" pitchFamily="34" charset="0"/>
              </a:rPr>
              <a:t>And the smoke of their torment will rise for ever and ever. </a:t>
            </a:r>
          </a:p>
          <a:p>
            <a:r>
              <a:rPr lang="en-US" sz="3800" baseline="30000" dirty="0">
                <a:solidFill>
                  <a:schemeClr val="bg1"/>
                </a:solidFill>
                <a:latin typeface="Aptos Display" panose="020B0004020202020204" pitchFamily="34" charset="0"/>
              </a:rPr>
              <a:t>13 </a:t>
            </a:r>
            <a:r>
              <a:rPr lang="en-US" sz="3800" dirty="0">
                <a:solidFill>
                  <a:schemeClr val="bg1"/>
                </a:solidFill>
                <a:latin typeface="Aptos Display" panose="020B0004020202020204" pitchFamily="34" charset="0"/>
              </a:rPr>
              <a:t>Then I heard a voice from heaven say, “Write this: Blessed are the dead who die in the Lord from now on. They will rest from their labor, for their deeds will follow them.” </a:t>
            </a:r>
          </a:p>
        </p:txBody>
      </p:sp>
      <p:sp>
        <p:nvSpPr>
          <p:cNvPr id="8" name="TextBox 7">
            <a:extLst>
              <a:ext uri="{FF2B5EF4-FFF2-40B4-BE49-F238E27FC236}">
                <a16:creationId xmlns:a16="http://schemas.microsoft.com/office/drawing/2014/main" id="{F3523428-AEB6-D0DE-85BC-6BCBAAEC69C2}"/>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14</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9C49CB95-B741-F032-C97C-50428DC229CE}"/>
              </a:ext>
            </a:extLst>
          </p:cNvPr>
          <p:cNvSpPr>
            <a:spLocks noChangeArrowheads="1"/>
          </p:cNvSpPr>
          <p:nvPr/>
        </p:nvSpPr>
        <p:spPr bwMode="auto">
          <a:xfrm>
            <a:off x="304800" y="4228289"/>
            <a:ext cx="11719560" cy="2416351"/>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8D358F7F-2215-068E-585A-5116C0F73B2F}"/>
              </a:ext>
            </a:extLst>
          </p:cNvPr>
          <p:cNvSpPr txBox="1">
            <a:spLocks noChangeArrowheads="1"/>
          </p:cNvSpPr>
          <p:nvPr/>
        </p:nvSpPr>
        <p:spPr bwMode="auto">
          <a:xfrm>
            <a:off x="339032" y="4292071"/>
            <a:ext cx="11685327" cy="2185214"/>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Revelation 20:11-15: “Another book was opened, which is the book of life. The dead were judged according to what they had done as recorded in the books. Anyone whose name was not found written in the book of life was thrown into the lake of fire.”</a:t>
            </a:r>
          </a:p>
        </p:txBody>
      </p:sp>
      <p:sp>
        <p:nvSpPr>
          <p:cNvPr id="4" name="Rectangle 3">
            <a:extLst>
              <a:ext uri="{FF2B5EF4-FFF2-40B4-BE49-F238E27FC236}">
                <a16:creationId xmlns:a16="http://schemas.microsoft.com/office/drawing/2014/main" id="{0214E65E-07F7-9BFE-32EA-A8C5C3171B06}"/>
              </a:ext>
            </a:extLst>
          </p:cNvPr>
          <p:cNvSpPr>
            <a:spLocks noChangeArrowheads="1"/>
          </p:cNvSpPr>
          <p:nvPr/>
        </p:nvSpPr>
        <p:spPr bwMode="auto">
          <a:xfrm>
            <a:off x="235404" y="1197218"/>
            <a:ext cx="11753850" cy="5530153"/>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39630B40-44B2-38B8-AAF8-05FC532F1DB0}"/>
              </a:ext>
            </a:extLst>
          </p:cNvPr>
          <p:cNvSpPr txBox="1">
            <a:spLocks noChangeArrowheads="1"/>
          </p:cNvSpPr>
          <p:nvPr/>
        </p:nvSpPr>
        <p:spPr bwMode="auto">
          <a:xfrm>
            <a:off x="268862" y="1274254"/>
            <a:ext cx="11653284" cy="3477875"/>
          </a:xfrm>
          <a:prstGeom prst="rect">
            <a:avLst/>
          </a:prstGeom>
          <a:noFill/>
          <a:ln w="38100">
            <a:noFill/>
            <a:miter lim="800000"/>
            <a:headEnd/>
            <a:tailEnd/>
          </a:ln>
        </p:spPr>
        <p:txBody>
          <a:bodyPr wrap="square">
            <a:spAutoFit/>
          </a:bodyPr>
          <a:lstStyle/>
          <a:p>
            <a:pPr marL="15875" lvl="3">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“How can a loving God send people to hell?”</a:t>
            </a:r>
          </a:p>
          <a:p>
            <a:pPr marL="473075" lvl="3" indent="-457200">
              <a:spcBef>
                <a:spcPts val="0"/>
              </a:spcBef>
              <a:spcAft>
                <a:spcPts val="600"/>
              </a:spcAft>
              <a:buSzPct val="100000"/>
              <a:buFont typeface="Arial" panose="020B0604020202020204" pitchFamily="34" charset="0"/>
              <a:buChar char="•"/>
            </a:pPr>
            <a:r>
              <a:rPr lang="en-US" sz="3600" dirty="0">
                <a:solidFill>
                  <a:prstClr val="white"/>
                </a:solidFill>
                <a:latin typeface="Aptos Display" panose="020B0004020202020204" pitchFamily="34" charset="0"/>
                <a:cs typeface="Calibri Light" panose="020F0302020204030204" pitchFamily="34" charset="0"/>
              </a:rPr>
              <a:t>Eliminating Hell eliminates human responsibility.</a:t>
            </a:r>
          </a:p>
          <a:p>
            <a:pPr marL="468313" lvl="4">
              <a:spcBef>
                <a:spcPts val="0"/>
              </a:spcBef>
              <a:spcAft>
                <a:spcPts val="600"/>
              </a:spcAft>
              <a:buSzPct val="100000"/>
            </a:pPr>
            <a:r>
              <a:rPr lang="en-US" sz="3400" dirty="0">
                <a:solidFill>
                  <a:prstClr val="white"/>
                </a:solidFill>
                <a:latin typeface="Aptos Display" panose="020B0004020202020204" pitchFamily="34" charset="0"/>
                <a:cs typeface="Calibri Light" panose="020F0302020204030204" pitchFamily="34" charset="0"/>
              </a:rPr>
              <a:t>John Wenham: “What is important is that whatever element of moral choice still exists should be respected. This is what differentiates humans from the beasts. If this is not respected the prisoner or patient is degraded to the status of an animal.”</a:t>
            </a:r>
          </a:p>
        </p:txBody>
      </p:sp>
    </p:spTree>
    <p:extLst>
      <p:ext uri="{BB962C8B-B14F-4D97-AF65-F5344CB8AC3E}">
        <p14:creationId xmlns:p14="http://schemas.microsoft.com/office/powerpoint/2010/main" val="4495729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845CF8-4B7E-DD38-4796-911F8E66F4E7}"/>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9169B2D1-C85C-6D7E-DECE-477F8497CBA9}"/>
              </a:ext>
            </a:extLst>
          </p:cNvPr>
          <p:cNvSpPr txBox="1">
            <a:spLocks noChangeArrowheads="1"/>
          </p:cNvSpPr>
          <p:nvPr/>
        </p:nvSpPr>
        <p:spPr bwMode="auto">
          <a:xfrm>
            <a:off x="304800" y="1295401"/>
            <a:ext cx="11537430" cy="4185761"/>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10 </a:t>
            </a:r>
            <a:r>
              <a:rPr lang="en-US" sz="3800" dirty="0">
                <a:solidFill>
                  <a:schemeClr val="bg1"/>
                </a:solidFill>
                <a:latin typeface="Aptos Display" panose="020B0004020202020204" pitchFamily="34" charset="0"/>
              </a:rPr>
              <a:t>They will be tormented with burning sulfur in the presence of the holy angels and of the Lamb. </a:t>
            </a:r>
            <a:r>
              <a:rPr lang="en-US" sz="3800" baseline="30000" dirty="0">
                <a:solidFill>
                  <a:schemeClr val="bg1"/>
                </a:solidFill>
                <a:latin typeface="Aptos Display" panose="020B0004020202020204" pitchFamily="34" charset="0"/>
              </a:rPr>
              <a:t>11 </a:t>
            </a:r>
            <a:r>
              <a:rPr lang="en-US" sz="3800" dirty="0">
                <a:solidFill>
                  <a:schemeClr val="bg1"/>
                </a:solidFill>
                <a:latin typeface="Aptos Display" panose="020B0004020202020204" pitchFamily="34" charset="0"/>
              </a:rPr>
              <a:t>And the smoke of their torment will rise for ever and ever. </a:t>
            </a:r>
          </a:p>
          <a:p>
            <a:r>
              <a:rPr lang="en-US" sz="3800" baseline="30000" dirty="0">
                <a:solidFill>
                  <a:schemeClr val="bg1"/>
                </a:solidFill>
                <a:latin typeface="Aptos Display" panose="020B0004020202020204" pitchFamily="34" charset="0"/>
              </a:rPr>
              <a:t>13 </a:t>
            </a:r>
            <a:r>
              <a:rPr lang="en-US" sz="3800" dirty="0">
                <a:solidFill>
                  <a:schemeClr val="bg1"/>
                </a:solidFill>
                <a:latin typeface="Aptos Display" panose="020B0004020202020204" pitchFamily="34" charset="0"/>
              </a:rPr>
              <a:t>Then I heard a voice from heaven say, “Write this: Blessed are the dead who die in the Lord from now on. They will rest from their labor, for their deeds will follow them.” </a:t>
            </a:r>
          </a:p>
        </p:txBody>
      </p:sp>
      <p:sp>
        <p:nvSpPr>
          <p:cNvPr id="8" name="TextBox 7">
            <a:extLst>
              <a:ext uri="{FF2B5EF4-FFF2-40B4-BE49-F238E27FC236}">
                <a16:creationId xmlns:a16="http://schemas.microsoft.com/office/drawing/2014/main" id="{8DAAAE7B-70C3-DCF9-ADC2-0A43E4607CCC}"/>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14</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BE39A186-E761-BB23-037C-4AC2969F3B69}"/>
              </a:ext>
            </a:extLst>
          </p:cNvPr>
          <p:cNvSpPr>
            <a:spLocks noChangeArrowheads="1"/>
          </p:cNvSpPr>
          <p:nvPr/>
        </p:nvSpPr>
        <p:spPr bwMode="auto">
          <a:xfrm>
            <a:off x="304800" y="4228289"/>
            <a:ext cx="11719560" cy="2416351"/>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119FE587-5361-B6CB-43B1-FB0D75F63AE6}"/>
              </a:ext>
            </a:extLst>
          </p:cNvPr>
          <p:cNvSpPr txBox="1">
            <a:spLocks noChangeArrowheads="1"/>
          </p:cNvSpPr>
          <p:nvPr/>
        </p:nvSpPr>
        <p:spPr bwMode="auto">
          <a:xfrm>
            <a:off x="339032" y="4292071"/>
            <a:ext cx="11685327" cy="2185214"/>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Revelation 20:11-15: “Another book was opened, which is the book of life. The dead were judged according to what they had done as recorded in the books. Anyone whose name was not found written in the book of life was thrown into the lake of fire.”</a:t>
            </a:r>
          </a:p>
        </p:txBody>
      </p:sp>
      <p:sp>
        <p:nvSpPr>
          <p:cNvPr id="4" name="Rectangle 3">
            <a:extLst>
              <a:ext uri="{FF2B5EF4-FFF2-40B4-BE49-F238E27FC236}">
                <a16:creationId xmlns:a16="http://schemas.microsoft.com/office/drawing/2014/main" id="{2A2E6DF6-8BB7-8EA6-0407-456CC42A870E}"/>
              </a:ext>
            </a:extLst>
          </p:cNvPr>
          <p:cNvSpPr>
            <a:spLocks noChangeArrowheads="1"/>
          </p:cNvSpPr>
          <p:nvPr/>
        </p:nvSpPr>
        <p:spPr bwMode="auto">
          <a:xfrm>
            <a:off x="235404" y="1197218"/>
            <a:ext cx="11753850" cy="5530153"/>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6113593B-6ACB-7420-ADF6-C088EE8D4E5C}"/>
              </a:ext>
            </a:extLst>
          </p:cNvPr>
          <p:cNvSpPr txBox="1">
            <a:spLocks noChangeArrowheads="1"/>
          </p:cNvSpPr>
          <p:nvPr/>
        </p:nvSpPr>
        <p:spPr bwMode="auto">
          <a:xfrm>
            <a:off x="268862" y="1274254"/>
            <a:ext cx="11653284" cy="2492990"/>
          </a:xfrm>
          <a:prstGeom prst="rect">
            <a:avLst/>
          </a:prstGeom>
          <a:noFill/>
          <a:ln w="38100">
            <a:noFill/>
            <a:miter lim="800000"/>
            <a:headEnd/>
            <a:tailEnd/>
          </a:ln>
        </p:spPr>
        <p:txBody>
          <a:bodyPr wrap="square">
            <a:spAutoFit/>
          </a:bodyPr>
          <a:lstStyle/>
          <a:p>
            <a:pPr marL="15875" lvl="3">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“How can a loving God send people to hell?”</a:t>
            </a:r>
          </a:p>
          <a:p>
            <a:pPr marL="473075" lvl="3" indent="-457200">
              <a:spcBef>
                <a:spcPts val="0"/>
              </a:spcBef>
              <a:spcAft>
                <a:spcPts val="600"/>
              </a:spcAft>
              <a:buSzPct val="100000"/>
              <a:buFont typeface="Arial" panose="020B0604020202020204" pitchFamily="34" charset="0"/>
              <a:buChar char="•"/>
            </a:pPr>
            <a:r>
              <a:rPr lang="en-US" sz="3600" dirty="0">
                <a:solidFill>
                  <a:prstClr val="white"/>
                </a:solidFill>
                <a:latin typeface="Aptos Display" panose="020B0004020202020204" pitchFamily="34" charset="0"/>
                <a:cs typeface="Calibri Light" panose="020F0302020204030204" pitchFamily="34" charset="0"/>
              </a:rPr>
              <a:t>Eliminating Hell eliminates human responsibility.</a:t>
            </a:r>
          </a:p>
          <a:p>
            <a:pPr marL="473075" lvl="3" indent="-457200">
              <a:spcBef>
                <a:spcPts val="0"/>
              </a:spcBef>
              <a:spcAft>
                <a:spcPts val="600"/>
              </a:spcAft>
              <a:buSzPct val="100000"/>
              <a:buFont typeface="Arial" panose="020B0604020202020204" pitchFamily="34" charset="0"/>
              <a:buChar char="•"/>
            </a:pPr>
            <a:r>
              <a:rPr lang="en-US" sz="3600" dirty="0">
                <a:solidFill>
                  <a:prstClr val="white"/>
                </a:solidFill>
                <a:latin typeface="Aptos Display" panose="020B0004020202020204" pitchFamily="34" charset="0"/>
                <a:cs typeface="Calibri Light" panose="020F0302020204030204" pitchFamily="34" charset="0"/>
              </a:rPr>
              <a:t>If we are not held responsible for what we do, then who is </a:t>
            </a:r>
            <a:r>
              <a:rPr lang="en-US" sz="3600" i="1" dirty="0">
                <a:solidFill>
                  <a:prstClr val="white"/>
                </a:solidFill>
                <a:latin typeface="Aptos Display" panose="020B0004020202020204" pitchFamily="34" charset="0"/>
                <a:cs typeface="Calibri Light" panose="020F0302020204030204" pitchFamily="34" charset="0"/>
              </a:rPr>
              <a:t>ultimately </a:t>
            </a:r>
            <a:r>
              <a:rPr lang="en-US" sz="3600" dirty="0">
                <a:solidFill>
                  <a:prstClr val="white"/>
                </a:solidFill>
                <a:latin typeface="Aptos Display" panose="020B0004020202020204" pitchFamily="34" charset="0"/>
                <a:cs typeface="Calibri Light" panose="020F0302020204030204" pitchFamily="34" charset="0"/>
              </a:rPr>
              <a:t>responsible?</a:t>
            </a:r>
          </a:p>
        </p:txBody>
      </p:sp>
    </p:spTree>
    <p:extLst>
      <p:ext uri="{BB962C8B-B14F-4D97-AF65-F5344CB8AC3E}">
        <p14:creationId xmlns:p14="http://schemas.microsoft.com/office/powerpoint/2010/main" val="25433958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367DDF-277C-8DF6-9023-032DC6FE1A81}"/>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9B6BE003-8E9B-BA9F-FB1E-DF7462E6CD2B}"/>
              </a:ext>
            </a:extLst>
          </p:cNvPr>
          <p:cNvSpPr txBox="1">
            <a:spLocks noChangeArrowheads="1"/>
          </p:cNvSpPr>
          <p:nvPr/>
        </p:nvSpPr>
        <p:spPr bwMode="auto">
          <a:xfrm>
            <a:off x="304800" y="1295401"/>
            <a:ext cx="11537430" cy="4185761"/>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10 </a:t>
            </a:r>
            <a:r>
              <a:rPr lang="en-US" sz="3800" dirty="0">
                <a:solidFill>
                  <a:schemeClr val="bg1"/>
                </a:solidFill>
                <a:latin typeface="Aptos Display" panose="020B0004020202020204" pitchFamily="34" charset="0"/>
              </a:rPr>
              <a:t>They will be tormented with burning sulfur in the presence of the holy angels and of the Lamb. </a:t>
            </a:r>
            <a:r>
              <a:rPr lang="en-US" sz="3800" baseline="30000" dirty="0">
                <a:solidFill>
                  <a:schemeClr val="bg1"/>
                </a:solidFill>
                <a:latin typeface="Aptos Display" panose="020B0004020202020204" pitchFamily="34" charset="0"/>
              </a:rPr>
              <a:t>11 </a:t>
            </a:r>
            <a:r>
              <a:rPr lang="en-US" sz="3800" dirty="0">
                <a:solidFill>
                  <a:schemeClr val="bg1"/>
                </a:solidFill>
                <a:latin typeface="Aptos Display" panose="020B0004020202020204" pitchFamily="34" charset="0"/>
              </a:rPr>
              <a:t>And the smoke of their torment will rise for ever and ever. </a:t>
            </a:r>
          </a:p>
          <a:p>
            <a:r>
              <a:rPr lang="en-US" sz="3800" baseline="30000" dirty="0">
                <a:solidFill>
                  <a:schemeClr val="bg1"/>
                </a:solidFill>
                <a:latin typeface="Aptos Display" panose="020B0004020202020204" pitchFamily="34" charset="0"/>
              </a:rPr>
              <a:t>13 </a:t>
            </a:r>
            <a:r>
              <a:rPr lang="en-US" sz="3800" dirty="0">
                <a:solidFill>
                  <a:schemeClr val="bg1"/>
                </a:solidFill>
                <a:latin typeface="Aptos Display" panose="020B0004020202020204" pitchFamily="34" charset="0"/>
              </a:rPr>
              <a:t>Then I heard a voice from heaven say, “Write this: Blessed are the dead who die in the Lord from now on. They will rest from their labor, for their deeds will follow them.” </a:t>
            </a:r>
          </a:p>
        </p:txBody>
      </p:sp>
      <p:sp>
        <p:nvSpPr>
          <p:cNvPr id="8" name="TextBox 7">
            <a:extLst>
              <a:ext uri="{FF2B5EF4-FFF2-40B4-BE49-F238E27FC236}">
                <a16:creationId xmlns:a16="http://schemas.microsoft.com/office/drawing/2014/main" id="{15FB0DCD-03DA-7392-C878-698D6AF7EE81}"/>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14</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32EEBE66-AF59-2904-28DA-94B84867E97F}"/>
              </a:ext>
            </a:extLst>
          </p:cNvPr>
          <p:cNvSpPr>
            <a:spLocks noChangeArrowheads="1"/>
          </p:cNvSpPr>
          <p:nvPr/>
        </p:nvSpPr>
        <p:spPr bwMode="auto">
          <a:xfrm>
            <a:off x="304800" y="4228289"/>
            <a:ext cx="11719560" cy="2416351"/>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A0B01975-EEBA-231F-8BDA-113ABFCE6CB8}"/>
              </a:ext>
            </a:extLst>
          </p:cNvPr>
          <p:cNvSpPr txBox="1">
            <a:spLocks noChangeArrowheads="1"/>
          </p:cNvSpPr>
          <p:nvPr/>
        </p:nvSpPr>
        <p:spPr bwMode="auto">
          <a:xfrm>
            <a:off x="339032" y="4292071"/>
            <a:ext cx="11685327" cy="2185214"/>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Revelation 20:11-15: “Another book was opened, which is the book of life. The dead were judged according to what they had done as recorded in the books. Anyone whose name was not found written in the book of life was thrown into the lake of fire.”</a:t>
            </a:r>
          </a:p>
        </p:txBody>
      </p:sp>
      <p:sp>
        <p:nvSpPr>
          <p:cNvPr id="4" name="Rectangle 3">
            <a:extLst>
              <a:ext uri="{FF2B5EF4-FFF2-40B4-BE49-F238E27FC236}">
                <a16:creationId xmlns:a16="http://schemas.microsoft.com/office/drawing/2014/main" id="{FDF55BEA-1297-DEDA-14F1-C28C0A2851AA}"/>
              </a:ext>
            </a:extLst>
          </p:cNvPr>
          <p:cNvSpPr>
            <a:spLocks noChangeArrowheads="1"/>
          </p:cNvSpPr>
          <p:nvPr/>
        </p:nvSpPr>
        <p:spPr bwMode="auto">
          <a:xfrm>
            <a:off x="235404" y="1197218"/>
            <a:ext cx="11753850" cy="5530153"/>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E36A4DFE-24E7-3D51-813D-249B5818CAE8}"/>
              </a:ext>
            </a:extLst>
          </p:cNvPr>
          <p:cNvSpPr txBox="1">
            <a:spLocks noChangeArrowheads="1"/>
          </p:cNvSpPr>
          <p:nvPr/>
        </p:nvSpPr>
        <p:spPr bwMode="auto">
          <a:xfrm>
            <a:off x="268862" y="1274254"/>
            <a:ext cx="11653284" cy="3554819"/>
          </a:xfrm>
          <a:prstGeom prst="rect">
            <a:avLst/>
          </a:prstGeom>
          <a:noFill/>
          <a:ln w="38100">
            <a:noFill/>
            <a:miter lim="800000"/>
            <a:headEnd/>
            <a:tailEnd/>
          </a:ln>
        </p:spPr>
        <p:txBody>
          <a:bodyPr wrap="square">
            <a:spAutoFit/>
          </a:bodyPr>
          <a:lstStyle/>
          <a:p>
            <a:pPr marL="15875" lvl="3">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Objections to the concept of hell</a:t>
            </a:r>
          </a:p>
          <a:p>
            <a:pPr marL="468313" lvl="3">
              <a:spcBef>
                <a:spcPts val="0"/>
              </a:spcBef>
              <a:spcAft>
                <a:spcPts val="600"/>
              </a:spcAft>
              <a:buSzPct val="100000"/>
            </a:pPr>
            <a:r>
              <a:rPr lang="en-US" sz="3600" dirty="0">
                <a:solidFill>
                  <a:prstClr val="white"/>
                </a:solidFill>
                <a:latin typeface="Aptos Display" panose="020B0004020202020204" pitchFamily="34" charset="0"/>
                <a:cs typeface="Calibri Light" panose="020F0302020204030204" pitchFamily="34" charset="0"/>
              </a:rPr>
              <a:t>“Why does hell have to be eternal, that seems too harsh?” </a:t>
            </a:r>
          </a:p>
          <a:p>
            <a:pPr marL="860425" lvl="3" indent="-392113">
              <a:spcBef>
                <a:spcPts val="0"/>
              </a:spcBef>
              <a:spcAft>
                <a:spcPts val="600"/>
              </a:spcAft>
              <a:buSzPct val="100000"/>
            </a:pPr>
            <a:r>
              <a:rPr lang="en-US" sz="3400" dirty="0">
                <a:solidFill>
                  <a:prstClr val="white"/>
                </a:solidFill>
                <a:latin typeface="Aptos Display" panose="020B0004020202020204" pitchFamily="34" charset="0"/>
                <a:cs typeface="Calibri Light" panose="020F0302020204030204" pitchFamily="34" charset="0"/>
              </a:rPr>
              <a:t>1.	The duration of a crime shouldn’t be equal to the duration of the punishment. </a:t>
            </a:r>
          </a:p>
          <a:p>
            <a:pPr marL="860425" lvl="3" indent="-392113">
              <a:spcBef>
                <a:spcPts val="0"/>
              </a:spcBef>
              <a:spcAft>
                <a:spcPts val="600"/>
              </a:spcAft>
              <a:buSzPct val="100000"/>
            </a:pPr>
            <a:r>
              <a:rPr lang="en-US" sz="3400" dirty="0">
                <a:solidFill>
                  <a:prstClr val="white"/>
                </a:solidFill>
                <a:latin typeface="Aptos Display" panose="020B0004020202020204" pitchFamily="34" charset="0"/>
                <a:cs typeface="Calibri Light" panose="020F0302020204030204" pitchFamily="34" charset="0"/>
              </a:rPr>
              <a:t>2. It’s not a matter of how many sins we have committed, but against whom we have committed them. </a:t>
            </a:r>
          </a:p>
        </p:txBody>
      </p:sp>
      <p:sp>
        <p:nvSpPr>
          <p:cNvPr id="10" name="Rectangle 9">
            <a:extLst>
              <a:ext uri="{FF2B5EF4-FFF2-40B4-BE49-F238E27FC236}">
                <a16:creationId xmlns:a16="http://schemas.microsoft.com/office/drawing/2014/main" id="{61D04FD1-45C2-B8B0-653C-A044EC764C13}"/>
              </a:ext>
            </a:extLst>
          </p:cNvPr>
          <p:cNvSpPr>
            <a:spLocks noChangeArrowheads="1"/>
          </p:cNvSpPr>
          <p:nvPr/>
        </p:nvSpPr>
        <p:spPr bwMode="auto">
          <a:xfrm>
            <a:off x="1269869" y="4892855"/>
            <a:ext cx="10266811" cy="1601041"/>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11" name="TextBox 10">
            <a:extLst>
              <a:ext uri="{FF2B5EF4-FFF2-40B4-BE49-F238E27FC236}">
                <a16:creationId xmlns:a16="http://schemas.microsoft.com/office/drawing/2014/main" id="{F3F63A09-59EA-FA64-A45D-A1DBF40483E7}"/>
              </a:ext>
            </a:extLst>
          </p:cNvPr>
          <p:cNvSpPr txBox="1">
            <a:spLocks noChangeArrowheads="1"/>
          </p:cNvSpPr>
          <p:nvPr/>
        </p:nvSpPr>
        <p:spPr bwMode="auto">
          <a:xfrm>
            <a:off x="1319343" y="4971875"/>
            <a:ext cx="10178969" cy="1446550"/>
          </a:xfrm>
          <a:prstGeom prst="rect">
            <a:avLst/>
          </a:prstGeom>
          <a:noFill/>
          <a:ln w="38100">
            <a:noFill/>
            <a:miter lim="800000"/>
            <a:headEnd/>
            <a:tailEnd/>
          </a:ln>
        </p:spPr>
        <p:txBody>
          <a:bodyPr wrap="square">
            <a:spAutoFit/>
          </a:bodyPr>
          <a:lstStyle/>
          <a:p>
            <a:pPr marL="15875" lvl="3" algn="ctr">
              <a:spcBef>
                <a:spcPts val="0"/>
              </a:spcBef>
              <a:spcAft>
                <a:spcPts val="0"/>
              </a:spcAft>
              <a:buSzPct val="100000"/>
            </a:pPr>
            <a:r>
              <a:rPr lang="en-US" sz="4400" dirty="0">
                <a:solidFill>
                  <a:prstClr val="white"/>
                </a:solidFill>
                <a:latin typeface="Aptos Display" panose="020B0004020202020204" pitchFamily="34" charset="0"/>
                <a:cs typeface="Calibri Light" panose="020F0302020204030204" pitchFamily="34" charset="0"/>
              </a:rPr>
              <a:t>The greater the being, the greater the punishment. </a:t>
            </a:r>
          </a:p>
        </p:txBody>
      </p:sp>
    </p:spTree>
    <p:extLst>
      <p:ext uri="{BB962C8B-B14F-4D97-AF65-F5344CB8AC3E}">
        <p14:creationId xmlns:p14="http://schemas.microsoft.com/office/powerpoint/2010/main" val="3624435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500"/>
                                        <p:tgtEl>
                                          <p:spTgt spid="10"/>
                                        </p:tgtEl>
                                      </p:cBhvr>
                                    </p:animEffect>
                                  </p:childTnLst>
                                </p:cTn>
                              </p:par>
                            </p:childTnLst>
                          </p:cTn>
                        </p:par>
                        <p:par>
                          <p:cTn id="20" fill="hold">
                            <p:stCondLst>
                              <p:cond delay="500"/>
                            </p:stCondLst>
                            <p:childTnLst>
                              <p:par>
                                <p:cTn id="21" presetID="1" presetClass="entr" presetSubtype="0" fill="hold" nodeType="afterEffect">
                                  <p:stCondLst>
                                    <p:cond delay="0"/>
                                  </p:stCondLst>
                                  <p:childTnLst>
                                    <p:set>
                                      <p:cBhvr>
                                        <p:cTn id="22"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ABC75A-233A-CED5-AAD4-D93A9294A33B}"/>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F897F8C0-17FA-A362-F3B5-6C9BF5C10388}"/>
              </a:ext>
            </a:extLst>
          </p:cNvPr>
          <p:cNvSpPr txBox="1">
            <a:spLocks noChangeArrowheads="1"/>
          </p:cNvSpPr>
          <p:nvPr/>
        </p:nvSpPr>
        <p:spPr bwMode="auto">
          <a:xfrm>
            <a:off x="304800" y="1295401"/>
            <a:ext cx="11537430" cy="4185761"/>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10 </a:t>
            </a:r>
            <a:r>
              <a:rPr lang="en-US" sz="3800" dirty="0">
                <a:solidFill>
                  <a:schemeClr val="bg1"/>
                </a:solidFill>
                <a:latin typeface="Aptos Display" panose="020B0004020202020204" pitchFamily="34" charset="0"/>
              </a:rPr>
              <a:t>They will be tormented with burning sulfur in the presence of the holy angels and of the Lamb. </a:t>
            </a:r>
            <a:r>
              <a:rPr lang="en-US" sz="3800" baseline="30000" dirty="0">
                <a:solidFill>
                  <a:schemeClr val="bg1"/>
                </a:solidFill>
                <a:latin typeface="Aptos Display" panose="020B0004020202020204" pitchFamily="34" charset="0"/>
              </a:rPr>
              <a:t>11 </a:t>
            </a:r>
            <a:r>
              <a:rPr lang="en-US" sz="3800" dirty="0">
                <a:solidFill>
                  <a:schemeClr val="bg1"/>
                </a:solidFill>
                <a:latin typeface="Aptos Display" panose="020B0004020202020204" pitchFamily="34" charset="0"/>
              </a:rPr>
              <a:t>And the smoke of their torment will rise for ever and ever. </a:t>
            </a:r>
          </a:p>
          <a:p>
            <a:r>
              <a:rPr lang="en-US" sz="3800" baseline="30000" dirty="0">
                <a:solidFill>
                  <a:schemeClr val="bg1"/>
                </a:solidFill>
                <a:latin typeface="Aptos Display" panose="020B0004020202020204" pitchFamily="34" charset="0"/>
              </a:rPr>
              <a:t>13 </a:t>
            </a:r>
            <a:r>
              <a:rPr lang="en-US" sz="3800" dirty="0">
                <a:solidFill>
                  <a:schemeClr val="bg1"/>
                </a:solidFill>
                <a:latin typeface="Aptos Display" panose="020B0004020202020204" pitchFamily="34" charset="0"/>
              </a:rPr>
              <a:t>Then I heard a voice from heaven say, “Write this: Blessed are the dead who die in the Lord from now on. They will rest from their labor, for their deeds will follow them.” </a:t>
            </a:r>
          </a:p>
        </p:txBody>
      </p:sp>
      <p:sp>
        <p:nvSpPr>
          <p:cNvPr id="8" name="TextBox 7">
            <a:extLst>
              <a:ext uri="{FF2B5EF4-FFF2-40B4-BE49-F238E27FC236}">
                <a16:creationId xmlns:a16="http://schemas.microsoft.com/office/drawing/2014/main" id="{0B4F3825-5CF8-A1A2-D42F-6F06F5FB7AA7}"/>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14</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9BB69BC0-3681-48AC-6F22-86A96F94A418}"/>
              </a:ext>
            </a:extLst>
          </p:cNvPr>
          <p:cNvSpPr>
            <a:spLocks noChangeArrowheads="1"/>
          </p:cNvSpPr>
          <p:nvPr/>
        </p:nvSpPr>
        <p:spPr bwMode="auto">
          <a:xfrm>
            <a:off x="304800" y="4228289"/>
            <a:ext cx="11719560" cy="2416351"/>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6D93E681-3B22-C67F-17AF-16F4C843BD01}"/>
              </a:ext>
            </a:extLst>
          </p:cNvPr>
          <p:cNvSpPr txBox="1">
            <a:spLocks noChangeArrowheads="1"/>
          </p:cNvSpPr>
          <p:nvPr/>
        </p:nvSpPr>
        <p:spPr bwMode="auto">
          <a:xfrm>
            <a:off x="339032" y="4292071"/>
            <a:ext cx="11685327" cy="2185214"/>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Revelation 20:11-15: “Another book was opened, which is the book of life. The dead were judged according to what they had done as recorded in the books. Anyone whose name was not found written in the book of life was thrown into the lake of fire.”</a:t>
            </a:r>
          </a:p>
        </p:txBody>
      </p:sp>
      <p:sp>
        <p:nvSpPr>
          <p:cNvPr id="4" name="Rectangle 3">
            <a:extLst>
              <a:ext uri="{FF2B5EF4-FFF2-40B4-BE49-F238E27FC236}">
                <a16:creationId xmlns:a16="http://schemas.microsoft.com/office/drawing/2014/main" id="{F79F9B99-136A-A111-7929-B0128819CA0D}"/>
              </a:ext>
            </a:extLst>
          </p:cNvPr>
          <p:cNvSpPr>
            <a:spLocks noChangeArrowheads="1"/>
          </p:cNvSpPr>
          <p:nvPr/>
        </p:nvSpPr>
        <p:spPr bwMode="auto">
          <a:xfrm>
            <a:off x="235404" y="1197218"/>
            <a:ext cx="11753850" cy="5530153"/>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FD59541E-905D-7B9F-F622-473A860B974B}"/>
              </a:ext>
            </a:extLst>
          </p:cNvPr>
          <p:cNvSpPr txBox="1">
            <a:spLocks noChangeArrowheads="1"/>
          </p:cNvSpPr>
          <p:nvPr/>
        </p:nvSpPr>
        <p:spPr bwMode="auto">
          <a:xfrm>
            <a:off x="268862" y="1274254"/>
            <a:ext cx="11653284" cy="1938992"/>
          </a:xfrm>
          <a:prstGeom prst="rect">
            <a:avLst/>
          </a:prstGeom>
          <a:noFill/>
          <a:ln w="38100">
            <a:noFill/>
            <a:miter lim="800000"/>
            <a:headEnd/>
            <a:tailEnd/>
          </a:ln>
        </p:spPr>
        <p:txBody>
          <a:bodyPr wrap="square">
            <a:spAutoFit/>
          </a:bodyPr>
          <a:lstStyle/>
          <a:p>
            <a:pPr marL="15875" lvl="3">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Objections to the concept of hell</a:t>
            </a:r>
          </a:p>
          <a:p>
            <a:pPr marL="468313" lvl="3">
              <a:spcBef>
                <a:spcPts val="0"/>
              </a:spcBef>
              <a:spcAft>
                <a:spcPts val="600"/>
              </a:spcAft>
              <a:buSzPct val="100000"/>
            </a:pPr>
            <a:r>
              <a:rPr lang="en-US" sz="3600" dirty="0">
                <a:solidFill>
                  <a:prstClr val="white"/>
                </a:solidFill>
                <a:latin typeface="Aptos Display" panose="020B0004020202020204" pitchFamily="34" charset="0"/>
                <a:cs typeface="Calibri Light" panose="020F0302020204030204" pitchFamily="34" charset="0"/>
              </a:rPr>
              <a:t>“Why does hell have to be eternal, that seems too harsh?” </a:t>
            </a:r>
            <a:endParaRPr lang="en-US" sz="3400" dirty="0">
              <a:solidFill>
                <a:prstClr val="white"/>
              </a:solidFill>
              <a:latin typeface="Aptos Display" panose="020B0004020202020204" pitchFamily="34" charset="0"/>
              <a:cs typeface="Calibri Light" panose="020F0302020204030204" pitchFamily="34" charset="0"/>
            </a:endParaRPr>
          </a:p>
          <a:p>
            <a:pPr marL="468313" lvl="3">
              <a:spcBef>
                <a:spcPts val="0"/>
              </a:spcBef>
              <a:spcAft>
                <a:spcPts val="600"/>
              </a:spcAft>
              <a:buSzPct val="100000"/>
            </a:pPr>
            <a:r>
              <a:rPr lang="en-US" sz="3600" dirty="0">
                <a:solidFill>
                  <a:prstClr val="white"/>
                </a:solidFill>
                <a:latin typeface="Aptos Display" panose="020B0004020202020204" pitchFamily="34" charset="0"/>
                <a:cs typeface="Calibri Light" panose="020F0302020204030204" pitchFamily="34" charset="0"/>
              </a:rPr>
              <a:t>“I just can’t believe in a place like hell.”</a:t>
            </a:r>
          </a:p>
        </p:txBody>
      </p:sp>
    </p:spTree>
    <p:extLst>
      <p:ext uri="{BB962C8B-B14F-4D97-AF65-F5344CB8AC3E}">
        <p14:creationId xmlns:p14="http://schemas.microsoft.com/office/powerpoint/2010/main" val="4158702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6A3152-60BB-06B6-AD60-8CA26C37E14E}"/>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110A9BCE-BCBD-1567-9810-F831329A53C5}"/>
              </a:ext>
            </a:extLst>
          </p:cNvPr>
          <p:cNvSpPr txBox="1">
            <a:spLocks noChangeArrowheads="1"/>
          </p:cNvSpPr>
          <p:nvPr/>
        </p:nvSpPr>
        <p:spPr bwMode="auto">
          <a:xfrm>
            <a:off x="304800" y="1295401"/>
            <a:ext cx="11537430" cy="4185761"/>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10 </a:t>
            </a:r>
            <a:r>
              <a:rPr lang="en-US" sz="3800" dirty="0">
                <a:solidFill>
                  <a:schemeClr val="bg1"/>
                </a:solidFill>
                <a:latin typeface="Aptos Display" panose="020B0004020202020204" pitchFamily="34" charset="0"/>
              </a:rPr>
              <a:t>They will be tormented with burning sulfur in the presence of the holy angels and of the Lamb. </a:t>
            </a:r>
            <a:r>
              <a:rPr lang="en-US" sz="3800" baseline="30000" dirty="0">
                <a:solidFill>
                  <a:schemeClr val="bg1"/>
                </a:solidFill>
                <a:latin typeface="Aptos Display" panose="020B0004020202020204" pitchFamily="34" charset="0"/>
              </a:rPr>
              <a:t>11 </a:t>
            </a:r>
            <a:r>
              <a:rPr lang="en-US" sz="3800" dirty="0">
                <a:solidFill>
                  <a:schemeClr val="bg1"/>
                </a:solidFill>
                <a:latin typeface="Aptos Display" panose="020B0004020202020204" pitchFamily="34" charset="0"/>
              </a:rPr>
              <a:t>And the smoke of their torment will rise for ever and ever. </a:t>
            </a:r>
          </a:p>
          <a:p>
            <a:r>
              <a:rPr lang="en-US" sz="3800" baseline="30000" dirty="0">
                <a:solidFill>
                  <a:schemeClr val="bg1"/>
                </a:solidFill>
                <a:latin typeface="Aptos Display" panose="020B0004020202020204" pitchFamily="34" charset="0"/>
              </a:rPr>
              <a:t>13 </a:t>
            </a:r>
            <a:r>
              <a:rPr lang="en-US" sz="3800" dirty="0">
                <a:solidFill>
                  <a:schemeClr val="bg1"/>
                </a:solidFill>
                <a:latin typeface="Aptos Display" panose="020B0004020202020204" pitchFamily="34" charset="0"/>
              </a:rPr>
              <a:t>Then I heard a voice from heaven say, “Write this: Blessed are the dead who die in the Lord from now on. They will rest from their labor, for their deeds will follow them.” </a:t>
            </a:r>
          </a:p>
        </p:txBody>
      </p:sp>
      <p:sp>
        <p:nvSpPr>
          <p:cNvPr id="8" name="TextBox 7">
            <a:extLst>
              <a:ext uri="{FF2B5EF4-FFF2-40B4-BE49-F238E27FC236}">
                <a16:creationId xmlns:a16="http://schemas.microsoft.com/office/drawing/2014/main" id="{9F473420-55F5-754E-7083-B0FD2D6B67C8}"/>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14</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453445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B13D67-948F-B86F-FFB2-1E0899DBD02D}"/>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3D4999F9-D08D-D0FC-41CE-EAD1489225D1}"/>
              </a:ext>
            </a:extLst>
          </p:cNvPr>
          <p:cNvSpPr txBox="1">
            <a:spLocks noChangeArrowheads="1"/>
          </p:cNvSpPr>
          <p:nvPr/>
        </p:nvSpPr>
        <p:spPr bwMode="auto">
          <a:xfrm>
            <a:off x="304800" y="1295401"/>
            <a:ext cx="11537430" cy="3600986"/>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1 </a:t>
            </a:r>
            <a:r>
              <a:rPr lang="en-US" sz="3800" dirty="0">
                <a:solidFill>
                  <a:schemeClr val="bg1"/>
                </a:solidFill>
                <a:latin typeface="Aptos Display" panose="020B0004020202020204" pitchFamily="34" charset="0"/>
              </a:rPr>
              <a:t>Then I heard a loud voice from the temple saying to the seven angels, “Go, pour out the seven bowls of God’s wrath on the earth.” </a:t>
            </a:r>
          </a:p>
          <a:p>
            <a:r>
              <a:rPr lang="en-US" sz="3800" baseline="30000" dirty="0">
                <a:solidFill>
                  <a:schemeClr val="bg1"/>
                </a:solidFill>
                <a:latin typeface="Aptos Display" panose="020B0004020202020204" pitchFamily="34" charset="0"/>
              </a:rPr>
              <a:t>2 </a:t>
            </a:r>
            <a:r>
              <a:rPr lang="en-US" sz="3800" dirty="0">
                <a:solidFill>
                  <a:schemeClr val="bg1"/>
                </a:solidFill>
                <a:latin typeface="Aptos Display" panose="020B0004020202020204" pitchFamily="34" charset="0"/>
              </a:rPr>
              <a:t>The first angel went and poured out his bowl on the land, and ugly, festering sores broke out on the people who had the mark of the beast and worshiped its image. </a:t>
            </a:r>
          </a:p>
        </p:txBody>
      </p:sp>
      <p:sp>
        <p:nvSpPr>
          <p:cNvPr id="8" name="TextBox 7">
            <a:extLst>
              <a:ext uri="{FF2B5EF4-FFF2-40B4-BE49-F238E27FC236}">
                <a16:creationId xmlns:a16="http://schemas.microsoft.com/office/drawing/2014/main" id="{97C85300-243A-85D1-AD93-F6544BB7182B}"/>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16</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214243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2152BB-083A-6400-3202-67824C84D82C}"/>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FA480890-BED2-B37C-FEDA-D9C22F147311}"/>
              </a:ext>
            </a:extLst>
          </p:cNvPr>
          <p:cNvSpPr txBox="1">
            <a:spLocks noChangeArrowheads="1"/>
          </p:cNvSpPr>
          <p:nvPr/>
        </p:nvSpPr>
        <p:spPr bwMode="auto">
          <a:xfrm>
            <a:off x="304800" y="1295401"/>
            <a:ext cx="11537430" cy="3016210"/>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3 </a:t>
            </a:r>
            <a:r>
              <a:rPr lang="en-US" sz="3800" dirty="0">
                <a:solidFill>
                  <a:schemeClr val="bg1"/>
                </a:solidFill>
                <a:latin typeface="Aptos Display" panose="020B0004020202020204" pitchFamily="34" charset="0"/>
              </a:rPr>
              <a:t>The second angel poured out his bowl on the sea, and it turned into blood like that of a dead person, and every living thing in the sea died. </a:t>
            </a:r>
          </a:p>
          <a:p>
            <a:r>
              <a:rPr lang="en-US" sz="3800" baseline="30000" dirty="0">
                <a:solidFill>
                  <a:schemeClr val="bg1"/>
                </a:solidFill>
                <a:latin typeface="Aptos Display" panose="020B0004020202020204" pitchFamily="34" charset="0"/>
              </a:rPr>
              <a:t>4 </a:t>
            </a:r>
            <a:r>
              <a:rPr lang="en-US" sz="3800" dirty="0">
                <a:solidFill>
                  <a:schemeClr val="bg1"/>
                </a:solidFill>
                <a:latin typeface="Aptos Display" panose="020B0004020202020204" pitchFamily="34" charset="0"/>
              </a:rPr>
              <a:t>The third angel poured out his bowl on the rivers and springs of water, and they became blood. </a:t>
            </a:r>
          </a:p>
        </p:txBody>
      </p:sp>
      <p:sp>
        <p:nvSpPr>
          <p:cNvPr id="8" name="TextBox 7">
            <a:extLst>
              <a:ext uri="{FF2B5EF4-FFF2-40B4-BE49-F238E27FC236}">
                <a16:creationId xmlns:a16="http://schemas.microsoft.com/office/drawing/2014/main" id="{C2739A24-DAC3-10EC-F498-9A1860AD5341}"/>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16</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4041400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7752BC-FE9C-514B-98DC-BAA219875D2D}"/>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C1BBC3D2-35B1-176B-3D84-7AD2F3C047D5}"/>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5 </a:t>
            </a:r>
            <a:r>
              <a:rPr lang="en-US" sz="3800" dirty="0">
                <a:solidFill>
                  <a:schemeClr val="bg1"/>
                </a:solidFill>
                <a:latin typeface="Aptos Display" panose="020B0004020202020204" pitchFamily="34" charset="0"/>
              </a:rPr>
              <a:t>Then I heard the angel in charge of the waters say: “You are just in these judgments, O Holy One, you who are and who were; </a:t>
            </a:r>
            <a:r>
              <a:rPr lang="en-US" sz="3800" baseline="30000" dirty="0">
                <a:solidFill>
                  <a:schemeClr val="bg1"/>
                </a:solidFill>
                <a:latin typeface="Aptos Display" panose="020B0004020202020204" pitchFamily="34" charset="0"/>
              </a:rPr>
              <a:t>6 </a:t>
            </a:r>
            <a:r>
              <a:rPr lang="en-US" sz="3800" dirty="0">
                <a:solidFill>
                  <a:schemeClr val="bg1"/>
                </a:solidFill>
                <a:latin typeface="Aptos Display" panose="020B0004020202020204" pitchFamily="34" charset="0"/>
              </a:rPr>
              <a:t>for they have shed the blood of your holy people and your prophets.”</a:t>
            </a:r>
          </a:p>
        </p:txBody>
      </p:sp>
      <p:sp>
        <p:nvSpPr>
          <p:cNvPr id="8" name="TextBox 7">
            <a:extLst>
              <a:ext uri="{FF2B5EF4-FFF2-40B4-BE49-F238E27FC236}">
                <a16:creationId xmlns:a16="http://schemas.microsoft.com/office/drawing/2014/main" id="{2928BBED-D9C4-D1A2-55E4-9E343BB5595E}"/>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16</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16526249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DBA6D0-9E9C-33DB-5B08-51E1A548AD5E}"/>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35D6E9FC-2621-26BA-BF23-920E5D11B219}"/>
              </a:ext>
            </a:extLst>
          </p:cNvPr>
          <p:cNvSpPr txBox="1">
            <a:spLocks noChangeArrowheads="1"/>
          </p:cNvSpPr>
          <p:nvPr/>
        </p:nvSpPr>
        <p:spPr bwMode="auto">
          <a:xfrm>
            <a:off x="304800" y="1295401"/>
            <a:ext cx="11537430" cy="3016210"/>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8 </a:t>
            </a:r>
            <a:r>
              <a:rPr lang="en-US" sz="3800" dirty="0">
                <a:solidFill>
                  <a:schemeClr val="bg1"/>
                </a:solidFill>
                <a:latin typeface="Aptos Display" panose="020B0004020202020204" pitchFamily="34" charset="0"/>
              </a:rPr>
              <a:t>The fourth angel poured out his bowl on the sun, and the sun was allowed to scorch people with fire. </a:t>
            </a:r>
            <a:r>
              <a:rPr lang="en-US" sz="3800" baseline="30000" dirty="0">
                <a:solidFill>
                  <a:schemeClr val="bg1"/>
                </a:solidFill>
                <a:latin typeface="Aptos Display" panose="020B0004020202020204" pitchFamily="34" charset="0"/>
              </a:rPr>
              <a:t>9 </a:t>
            </a:r>
            <a:r>
              <a:rPr lang="en-US" sz="3800" dirty="0">
                <a:solidFill>
                  <a:schemeClr val="bg1"/>
                </a:solidFill>
                <a:latin typeface="Aptos Display" panose="020B0004020202020204" pitchFamily="34" charset="0"/>
              </a:rPr>
              <a:t>They were seared by the intense heat and they cursed the name of God, who had control over these plagues, but they refused to repent and glorify him. </a:t>
            </a:r>
          </a:p>
        </p:txBody>
      </p:sp>
      <p:sp>
        <p:nvSpPr>
          <p:cNvPr id="8" name="TextBox 7">
            <a:extLst>
              <a:ext uri="{FF2B5EF4-FFF2-40B4-BE49-F238E27FC236}">
                <a16:creationId xmlns:a16="http://schemas.microsoft.com/office/drawing/2014/main" id="{D47CCF66-6EEB-02C9-F362-4C7D4BBC4D6E}"/>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16</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974385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1C90D3-8C5E-CD1F-B85F-994B66393AF0}"/>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C2A45FA7-6FF1-32D1-8FE7-D5540582EE5E}"/>
              </a:ext>
            </a:extLst>
          </p:cNvPr>
          <p:cNvSpPr txBox="1">
            <a:spLocks noChangeArrowheads="1"/>
          </p:cNvSpPr>
          <p:nvPr/>
        </p:nvSpPr>
        <p:spPr bwMode="auto">
          <a:xfrm>
            <a:off x="304800" y="1295401"/>
            <a:ext cx="11537430" cy="1846659"/>
          </a:xfrm>
          <a:prstGeom prst="rect">
            <a:avLst/>
          </a:prstGeom>
          <a:noFill/>
          <a:ln w="9525">
            <a:noFill/>
            <a:miter lim="800000"/>
            <a:headEnd/>
            <a:tailEnd/>
          </a:ln>
        </p:spPr>
        <p:txBody>
          <a:bodyPr wrap="square">
            <a:spAutoFit/>
          </a:bodyPr>
          <a:lstStyle/>
          <a:p>
            <a:r>
              <a:rPr lang="en-US" sz="3800" baseline="30000" dirty="0">
                <a:solidFill>
                  <a:schemeClr val="tx1">
                    <a:lumMod val="50000"/>
                    <a:lumOff val="50000"/>
                  </a:schemeClr>
                </a:solidFill>
                <a:latin typeface="Aptos Display" panose="020B0004020202020204" pitchFamily="34" charset="0"/>
              </a:rPr>
              <a:t>1 </a:t>
            </a:r>
            <a:r>
              <a:rPr lang="en-US" sz="3800" dirty="0">
                <a:solidFill>
                  <a:schemeClr val="tx1">
                    <a:lumMod val="50000"/>
                    <a:lumOff val="50000"/>
                  </a:schemeClr>
                </a:solidFill>
                <a:latin typeface="Aptos Display" panose="020B0004020202020204" pitchFamily="34" charset="0"/>
              </a:rPr>
              <a:t>Then I looked, and there before me was the Lamb, standing </a:t>
            </a:r>
            <a:r>
              <a:rPr lang="en-US" sz="3800" dirty="0">
                <a:solidFill>
                  <a:schemeClr val="bg1"/>
                </a:solidFill>
                <a:latin typeface="Aptos Display" panose="020B0004020202020204" pitchFamily="34" charset="0"/>
              </a:rPr>
              <a:t>on Mount Zion, and with him those who had his name and his Father’s name written on their foreheads.</a:t>
            </a:r>
          </a:p>
        </p:txBody>
      </p:sp>
      <p:sp>
        <p:nvSpPr>
          <p:cNvPr id="8" name="TextBox 7">
            <a:extLst>
              <a:ext uri="{FF2B5EF4-FFF2-40B4-BE49-F238E27FC236}">
                <a16:creationId xmlns:a16="http://schemas.microsoft.com/office/drawing/2014/main" id="{7DB0FE4D-1187-8A00-BDB3-7B67A5A04F6C}"/>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14</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BBEB405D-CE70-40D6-6C6B-BC11D593E4FA}"/>
              </a:ext>
            </a:extLst>
          </p:cNvPr>
          <p:cNvSpPr>
            <a:spLocks noChangeArrowheads="1"/>
          </p:cNvSpPr>
          <p:nvPr/>
        </p:nvSpPr>
        <p:spPr bwMode="auto">
          <a:xfrm>
            <a:off x="464070" y="3142060"/>
            <a:ext cx="11378160" cy="3365420"/>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078C9906-9167-92F3-A5FD-4E88EFF99D82}"/>
              </a:ext>
            </a:extLst>
          </p:cNvPr>
          <p:cNvSpPr txBox="1">
            <a:spLocks noChangeArrowheads="1"/>
          </p:cNvSpPr>
          <p:nvPr/>
        </p:nvSpPr>
        <p:spPr bwMode="auto">
          <a:xfrm>
            <a:off x="498302" y="3205842"/>
            <a:ext cx="11280809" cy="3231654"/>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Psalm 2:6-9: The Lord said, “I have installed my King on Zion, my holy hill.” I will proclaim the decree of the LORD: He said to me, “You are my Son; today I have become your Father. Ask of me, and I will make the nations your inheritance, the ends of the earth your possession. You will rule them with an iron scepter; you will dash them to pieces like pottery.” </a:t>
            </a:r>
          </a:p>
        </p:txBody>
      </p:sp>
    </p:spTree>
    <p:extLst>
      <p:ext uri="{BB962C8B-B14F-4D97-AF65-F5344CB8AC3E}">
        <p14:creationId xmlns:p14="http://schemas.microsoft.com/office/powerpoint/2010/main" val="2495598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DBA6D0-9E9C-33DB-5B08-51E1A548AD5E}"/>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35D6E9FC-2621-26BA-BF23-920E5D11B219}"/>
              </a:ext>
            </a:extLst>
          </p:cNvPr>
          <p:cNvSpPr txBox="1">
            <a:spLocks noChangeArrowheads="1"/>
          </p:cNvSpPr>
          <p:nvPr/>
        </p:nvSpPr>
        <p:spPr bwMode="auto">
          <a:xfrm>
            <a:off x="304800" y="1295401"/>
            <a:ext cx="11537430" cy="3016210"/>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8 </a:t>
            </a:r>
            <a:r>
              <a:rPr lang="en-US" sz="3800" dirty="0">
                <a:solidFill>
                  <a:schemeClr val="bg1"/>
                </a:solidFill>
                <a:latin typeface="Aptos Display" panose="020B0004020202020204" pitchFamily="34" charset="0"/>
              </a:rPr>
              <a:t>The fourth angel poured out his bowl on the sun, and the sun was allowed to scorch people with fire. </a:t>
            </a:r>
            <a:r>
              <a:rPr lang="en-US" sz="3800" baseline="30000" dirty="0">
                <a:solidFill>
                  <a:schemeClr val="bg1"/>
                </a:solidFill>
                <a:latin typeface="Aptos Display" panose="020B0004020202020204" pitchFamily="34" charset="0"/>
              </a:rPr>
              <a:t>9 </a:t>
            </a:r>
            <a:r>
              <a:rPr lang="en-US" sz="3800" dirty="0">
                <a:solidFill>
                  <a:schemeClr val="bg1"/>
                </a:solidFill>
                <a:latin typeface="Aptos Display" panose="020B0004020202020204" pitchFamily="34" charset="0"/>
              </a:rPr>
              <a:t>They were seared by the intense heat and they cursed the name of God, who had control over these plagues, but they refused to repent and glorify him. </a:t>
            </a:r>
          </a:p>
        </p:txBody>
      </p:sp>
      <p:sp>
        <p:nvSpPr>
          <p:cNvPr id="8" name="TextBox 7">
            <a:extLst>
              <a:ext uri="{FF2B5EF4-FFF2-40B4-BE49-F238E27FC236}">
                <a16:creationId xmlns:a16="http://schemas.microsoft.com/office/drawing/2014/main" id="{D47CCF66-6EEB-02C9-F362-4C7D4BBC4D6E}"/>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16</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25CD22F2-EDF1-6B78-BAF5-3AAE28B5AD15}"/>
              </a:ext>
            </a:extLst>
          </p:cNvPr>
          <p:cNvSpPr>
            <a:spLocks noChangeArrowheads="1"/>
          </p:cNvSpPr>
          <p:nvPr/>
        </p:nvSpPr>
        <p:spPr bwMode="auto">
          <a:xfrm>
            <a:off x="349770" y="2507859"/>
            <a:ext cx="11492460" cy="4014862"/>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EEBCECF6-06E4-A2C0-B8E7-196AF1F3777D}"/>
              </a:ext>
            </a:extLst>
          </p:cNvPr>
          <p:cNvSpPr txBox="1">
            <a:spLocks noChangeArrowheads="1"/>
          </p:cNvSpPr>
          <p:nvPr/>
        </p:nvSpPr>
        <p:spPr bwMode="auto">
          <a:xfrm>
            <a:off x="383227" y="2584896"/>
            <a:ext cx="7252013" cy="2846933"/>
          </a:xfrm>
          <a:prstGeom prst="rect">
            <a:avLst/>
          </a:prstGeom>
          <a:noFill/>
          <a:ln w="38100">
            <a:noFill/>
            <a:miter lim="800000"/>
            <a:headEnd/>
            <a:tailEnd/>
          </a:ln>
        </p:spPr>
        <p:txBody>
          <a:bodyPr wrap="square">
            <a:spAutoFit/>
          </a:bodyPr>
          <a:lstStyle/>
          <a:p>
            <a:pPr marL="15875" lvl="3">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Growing fear of solar flares</a:t>
            </a:r>
          </a:p>
          <a:p>
            <a:pPr marL="473075" lvl="3" indent="-457200">
              <a:spcBef>
                <a:spcPts val="0"/>
              </a:spcBef>
              <a:spcAft>
                <a:spcPts val="60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In a massive solar flare, protons can pass through the human body, causing biochemical damage and very serious cases death.  </a:t>
            </a:r>
          </a:p>
        </p:txBody>
      </p:sp>
    </p:spTree>
    <p:extLst>
      <p:ext uri="{BB962C8B-B14F-4D97-AF65-F5344CB8AC3E}">
        <p14:creationId xmlns:p14="http://schemas.microsoft.com/office/powerpoint/2010/main" val="1034720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C1AFB8-6ED9-29C5-4602-691515496D46}"/>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45D7B88E-6E80-B0DB-8313-18509AF8350F}"/>
              </a:ext>
            </a:extLst>
          </p:cNvPr>
          <p:cNvSpPr txBox="1">
            <a:spLocks noChangeArrowheads="1"/>
          </p:cNvSpPr>
          <p:nvPr/>
        </p:nvSpPr>
        <p:spPr bwMode="auto">
          <a:xfrm>
            <a:off x="304800" y="1295401"/>
            <a:ext cx="11537430" cy="3016210"/>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8 </a:t>
            </a:r>
            <a:r>
              <a:rPr lang="en-US" sz="3800" dirty="0">
                <a:solidFill>
                  <a:schemeClr val="bg1"/>
                </a:solidFill>
                <a:latin typeface="Aptos Display" panose="020B0004020202020204" pitchFamily="34" charset="0"/>
              </a:rPr>
              <a:t>The fourth angel poured out his bowl on the sun, and the sun was allowed to scorch people with fire. </a:t>
            </a:r>
            <a:r>
              <a:rPr lang="en-US" sz="3800" baseline="30000" dirty="0">
                <a:solidFill>
                  <a:schemeClr val="bg1"/>
                </a:solidFill>
                <a:latin typeface="Aptos Display" panose="020B0004020202020204" pitchFamily="34" charset="0"/>
              </a:rPr>
              <a:t>9 </a:t>
            </a:r>
            <a:r>
              <a:rPr lang="en-US" sz="3800" dirty="0">
                <a:solidFill>
                  <a:schemeClr val="bg1"/>
                </a:solidFill>
                <a:latin typeface="Aptos Display" panose="020B0004020202020204" pitchFamily="34" charset="0"/>
              </a:rPr>
              <a:t>They were seared by the intense heat and they cursed the name of God, who had control over these plagues, but they refused to repent and glorify him. </a:t>
            </a:r>
          </a:p>
        </p:txBody>
      </p:sp>
      <p:sp>
        <p:nvSpPr>
          <p:cNvPr id="8" name="TextBox 7">
            <a:extLst>
              <a:ext uri="{FF2B5EF4-FFF2-40B4-BE49-F238E27FC236}">
                <a16:creationId xmlns:a16="http://schemas.microsoft.com/office/drawing/2014/main" id="{261AF855-3793-52B4-8CBD-D7242AAF456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16</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2C5261AC-751E-EF94-7ADE-F092D42B35F9}"/>
              </a:ext>
            </a:extLst>
          </p:cNvPr>
          <p:cNvSpPr>
            <a:spLocks noChangeArrowheads="1"/>
          </p:cNvSpPr>
          <p:nvPr/>
        </p:nvSpPr>
        <p:spPr bwMode="auto">
          <a:xfrm>
            <a:off x="349770" y="2507859"/>
            <a:ext cx="11492460" cy="4014862"/>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0931F7E2-0640-958F-BA1A-14549B124F2F}"/>
              </a:ext>
            </a:extLst>
          </p:cNvPr>
          <p:cNvSpPr txBox="1">
            <a:spLocks noChangeArrowheads="1"/>
          </p:cNvSpPr>
          <p:nvPr/>
        </p:nvSpPr>
        <p:spPr bwMode="auto">
          <a:xfrm>
            <a:off x="383227" y="2584896"/>
            <a:ext cx="7252013" cy="3370153"/>
          </a:xfrm>
          <a:prstGeom prst="rect">
            <a:avLst/>
          </a:prstGeom>
          <a:noFill/>
          <a:ln w="38100">
            <a:noFill/>
            <a:miter lim="800000"/>
            <a:headEnd/>
            <a:tailEnd/>
          </a:ln>
        </p:spPr>
        <p:txBody>
          <a:bodyPr wrap="square">
            <a:spAutoFit/>
          </a:bodyPr>
          <a:lstStyle/>
          <a:p>
            <a:pPr marL="15875" lvl="3">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Growing fear of solar flares</a:t>
            </a:r>
          </a:p>
          <a:p>
            <a:pPr marL="473075" lvl="3" indent="-457200">
              <a:spcBef>
                <a:spcPts val="0"/>
              </a:spcBef>
              <a:spcAft>
                <a:spcPts val="60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Solar flares are also closely related to Coronal Mass Ejections, which can disrupt communication, satellites, navigation systems, and long-term blackouts</a:t>
            </a:r>
          </a:p>
        </p:txBody>
      </p:sp>
    </p:spTree>
    <p:extLst>
      <p:ext uri="{BB962C8B-B14F-4D97-AF65-F5344CB8AC3E}">
        <p14:creationId xmlns:p14="http://schemas.microsoft.com/office/powerpoint/2010/main" val="31261336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C8958C-8A04-BB38-3756-BF7AFCC45275}"/>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ACB8E448-BBFB-58D0-22DD-683321547F12}"/>
              </a:ext>
            </a:extLst>
          </p:cNvPr>
          <p:cNvSpPr txBox="1">
            <a:spLocks noChangeArrowheads="1"/>
          </p:cNvSpPr>
          <p:nvPr/>
        </p:nvSpPr>
        <p:spPr bwMode="auto">
          <a:xfrm>
            <a:off x="304800" y="1295401"/>
            <a:ext cx="11537430" cy="3016210"/>
          </a:xfrm>
          <a:prstGeom prst="rect">
            <a:avLst/>
          </a:prstGeom>
          <a:noFill/>
          <a:ln w="9525">
            <a:noFill/>
            <a:miter lim="800000"/>
            <a:headEnd/>
            <a:tailEnd/>
          </a:ln>
        </p:spPr>
        <p:txBody>
          <a:bodyPr wrap="square">
            <a:spAutoFit/>
          </a:bodyPr>
          <a:lstStyle/>
          <a:p>
            <a:r>
              <a:rPr lang="en-US" sz="3800" baseline="30000" dirty="0">
                <a:solidFill>
                  <a:schemeClr val="tx1">
                    <a:lumMod val="50000"/>
                    <a:lumOff val="50000"/>
                  </a:schemeClr>
                </a:solidFill>
                <a:latin typeface="Aptos Display" panose="020B0004020202020204" pitchFamily="34" charset="0"/>
              </a:rPr>
              <a:t>8 </a:t>
            </a:r>
            <a:r>
              <a:rPr lang="en-US" sz="3800" dirty="0">
                <a:solidFill>
                  <a:schemeClr val="tx1">
                    <a:lumMod val="50000"/>
                    <a:lumOff val="50000"/>
                  </a:schemeClr>
                </a:solidFill>
                <a:latin typeface="Aptos Display" panose="020B0004020202020204" pitchFamily="34" charset="0"/>
              </a:rPr>
              <a:t>The fourth angel poured out his bowl on the sun, and the sun was allowed to scorch people with fire. </a:t>
            </a:r>
            <a:r>
              <a:rPr lang="en-US" sz="3800" baseline="30000" dirty="0">
                <a:solidFill>
                  <a:schemeClr val="tx1">
                    <a:lumMod val="50000"/>
                    <a:lumOff val="50000"/>
                  </a:schemeClr>
                </a:solidFill>
                <a:latin typeface="Aptos Display" panose="020B0004020202020204" pitchFamily="34" charset="0"/>
              </a:rPr>
              <a:t>9 </a:t>
            </a:r>
            <a:r>
              <a:rPr lang="en-US" sz="3800" dirty="0">
                <a:solidFill>
                  <a:schemeClr val="tx1">
                    <a:lumMod val="50000"/>
                    <a:lumOff val="50000"/>
                  </a:schemeClr>
                </a:solidFill>
                <a:latin typeface="Aptos Display" panose="020B0004020202020204" pitchFamily="34" charset="0"/>
              </a:rPr>
              <a:t>They were seared by the intense heat and they cursed the name of </a:t>
            </a:r>
            <a:r>
              <a:rPr lang="en-US" sz="3800" dirty="0">
                <a:solidFill>
                  <a:schemeClr val="bg1"/>
                </a:solidFill>
                <a:latin typeface="Aptos Display" panose="020B0004020202020204" pitchFamily="34" charset="0"/>
              </a:rPr>
              <a:t>God, who had control over these plagues</a:t>
            </a:r>
            <a:r>
              <a:rPr lang="en-US" sz="3800" dirty="0">
                <a:solidFill>
                  <a:schemeClr val="tx1">
                    <a:lumMod val="50000"/>
                    <a:lumOff val="50000"/>
                  </a:schemeClr>
                </a:solidFill>
                <a:latin typeface="Aptos Display" panose="020B0004020202020204" pitchFamily="34" charset="0"/>
              </a:rPr>
              <a:t>, but they refused to repent and glorify him. </a:t>
            </a:r>
          </a:p>
        </p:txBody>
      </p:sp>
      <p:sp>
        <p:nvSpPr>
          <p:cNvPr id="8" name="TextBox 7">
            <a:extLst>
              <a:ext uri="{FF2B5EF4-FFF2-40B4-BE49-F238E27FC236}">
                <a16:creationId xmlns:a16="http://schemas.microsoft.com/office/drawing/2014/main" id="{EC229156-F23E-D206-4B1E-19685C528407}"/>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16</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7272449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F31CBD-4184-ECAA-7E3A-381B6553EDFD}"/>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9FB5A416-5080-3F28-3CFE-0618AB7B2065}"/>
              </a:ext>
            </a:extLst>
          </p:cNvPr>
          <p:cNvSpPr txBox="1">
            <a:spLocks noChangeArrowheads="1"/>
          </p:cNvSpPr>
          <p:nvPr/>
        </p:nvSpPr>
        <p:spPr bwMode="auto">
          <a:xfrm>
            <a:off x="304800" y="1295401"/>
            <a:ext cx="11537430" cy="3016210"/>
          </a:xfrm>
          <a:prstGeom prst="rect">
            <a:avLst/>
          </a:prstGeom>
          <a:noFill/>
          <a:ln w="9525">
            <a:noFill/>
            <a:miter lim="800000"/>
            <a:headEnd/>
            <a:tailEnd/>
          </a:ln>
        </p:spPr>
        <p:txBody>
          <a:bodyPr wrap="square">
            <a:spAutoFit/>
          </a:bodyPr>
          <a:lstStyle/>
          <a:p>
            <a:r>
              <a:rPr lang="en-US" sz="3800" baseline="30000" dirty="0">
                <a:solidFill>
                  <a:schemeClr val="tx1">
                    <a:lumMod val="50000"/>
                    <a:lumOff val="50000"/>
                  </a:schemeClr>
                </a:solidFill>
                <a:latin typeface="Aptos Display" panose="020B0004020202020204" pitchFamily="34" charset="0"/>
              </a:rPr>
              <a:t>8 </a:t>
            </a:r>
            <a:r>
              <a:rPr lang="en-US" sz="3800" dirty="0">
                <a:solidFill>
                  <a:schemeClr val="tx1">
                    <a:lumMod val="50000"/>
                    <a:lumOff val="50000"/>
                  </a:schemeClr>
                </a:solidFill>
                <a:latin typeface="Aptos Display" panose="020B0004020202020204" pitchFamily="34" charset="0"/>
              </a:rPr>
              <a:t>The fourth angel poured out his bowl on the sun, and the sun was allowed to scorch people with fire. </a:t>
            </a:r>
            <a:r>
              <a:rPr lang="en-US" sz="3800" baseline="30000" dirty="0">
                <a:solidFill>
                  <a:schemeClr val="tx1">
                    <a:lumMod val="50000"/>
                    <a:lumOff val="50000"/>
                  </a:schemeClr>
                </a:solidFill>
                <a:latin typeface="Aptos Display" panose="020B0004020202020204" pitchFamily="34" charset="0"/>
              </a:rPr>
              <a:t>9 </a:t>
            </a:r>
            <a:r>
              <a:rPr lang="en-US" sz="3800" dirty="0">
                <a:solidFill>
                  <a:schemeClr val="tx1">
                    <a:lumMod val="50000"/>
                    <a:lumOff val="50000"/>
                  </a:schemeClr>
                </a:solidFill>
                <a:latin typeface="Aptos Display" panose="020B0004020202020204" pitchFamily="34" charset="0"/>
              </a:rPr>
              <a:t>They were seared by the intense heat and </a:t>
            </a:r>
            <a:r>
              <a:rPr lang="en-US" sz="3800" dirty="0">
                <a:solidFill>
                  <a:schemeClr val="bg1"/>
                </a:solidFill>
                <a:latin typeface="Aptos Display" panose="020B0004020202020204" pitchFamily="34" charset="0"/>
              </a:rPr>
              <a:t>they cursed the name of God</a:t>
            </a:r>
            <a:r>
              <a:rPr lang="en-US" sz="3800" dirty="0">
                <a:solidFill>
                  <a:schemeClr val="tx1">
                    <a:lumMod val="50000"/>
                    <a:lumOff val="50000"/>
                  </a:schemeClr>
                </a:solidFill>
                <a:latin typeface="Aptos Display" panose="020B0004020202020204" pitchFamily="34" charset="0"/>
              </a:rPr>
              <a:t>, who had control over these plagues, but </a:t>
            </a:r>
            <a:r>
              <a:rPr lang="en-US" sz="3800" dirty="0">
                <a:solidFill>
                  <a:schemeClr val="bg1"/>
                </a:solidFill>
                <a:latin typeface="Aptos Display" panose="020B0004020202020204" pitchFamily="34" charset="0"/>
              </a:rPr>
              <a:t>they refused to repent and glorify him</a:t>
            </a:r>
            <a:r>
              <a:rPr lang="en-US" sz="3800" dirty="0">
                <a:solidFill>
                  <a:schemeClr val="tx1">
                    <a:lumMod val="50000"/>
                    <a:lumOff val="50000"/>
                  </a:schemeClr>
                </a:solidFill>
                <a:latin typeface="Aptos Display" panose="020B0004020202020204" pitchFamily="34" charset="0"/>
              </a:rPr>
              <a:t>. </a:t>
            </a:r>
          </a:p>
        </p:txBody>
      </p:sp>
      <p:sp>
        <p:nvSpPr>
          <p:cNvPr id="8" name="TextBox 7">
            <a:extLst>
              <a:ext uri="{FF2B5EF4-FFF2-40B4-BE49-F238E27FC236}">
                <a16:creationId xmlns:a16="http://schemas.microsoft.com/office/drawing/2014/main" id="{3C6939BD-5EA9-F098-EEBB-293EA927F728}"/>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16</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619574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B5DF12-8667-3B01-6125-529CC9652349}"/>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8F6751BC-8C18-A141-BA44-93E75001C37B}"/>
              </a:ext>
            </a:extLst>
          </p:cNvPr>
          <p:cNvSpPr txBox="1">
            <a:spLocks noChangeArrowheads="1"/>
          </p:cNvSpPr>
          <p:nvPr/>
        </p:nvSpPr>
        <p:spPr bwMode="auto">
          <a:xfrm>
            <a:off x="304800" y="1295401"/>
            <a:ext cx="11537430" cy="3016210"/>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10 </a:t>
            </a:r>
            <a:r>
              <a:rPr lang="en-US" sz="3800" dirty="0">
                <a:solidFill>
                  <a:schemeClr val="bg1"/>
                </a:solidFill>
                <a:latin typeface="Aptos Display" panose="020B0004020202020204" pitchFamily="34" charset="0"/>
              </a:rPr>
              <a:t>The fifth angel poured out his bowl on the throne of the beast, and its kingdom was plunged into darkness. People gnawed their tongues in agony </a:t>
            </a:r>
            <a:r>
              <a:rPr lang="en-US" sz="3800" baseline="30000" dirty="0">
                <a:solidFill>
                  <a:schemeClr val="bg1"/>
                </a:solidFill>
                <a:latin typeface="Aptos Display" panose="020B0004020202020204" pitchFamily="34" charset="0"/>
              </a:rPr>
              <a:t>11 </a:t>
            </a:r>
            <a:r>
              <a:rPr lang="en-US" sz="3800" dirty="0">
                <a:solidFill>
                  <a:schemeClr val="bg1"/>
                </a:solidFill>
                <a:latin typeface="Aptos Display" panose="020B0004020202020204" pitchFamily="34" charset="0"/>
              </a:rPr>
              <a:t>and cursed the God of heaven because of their pains and their sores, but they refused to repent of what they had done. </a:t>
            </a:r>
          </a:p>
        </p:txBody>
      </p:sp>
      <p:sp>
        <p:nvSpPr>
          <p:cNvPr id="8" name="TextBox 7">
            <a:extLst>
              <a:ext uri="{FF2B5EF4-FFF2-40B4-BE49-F238E27FC236}">
                <a16:creationId xmlns:a16="http://schemas.microsoft.com/office/drawing/2014/main" id="{E366001D-8EA9-B940-1655-477548E32B2B}"/>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16</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15278437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6E9AC0-19C1-E837-5613-A5EF0313A169}"/>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798F9DD0-89D0-1BDF-93AA-4CE64A050E1B}"/>
              </a:ext>
            </a:extLst>
          </p:cNvPr>
          <p:cNvSpPr txBox="1">
            <a:spLocks noChangeArrowheads="1"/>
          </p:cNvSpPr>
          <p:nvPr/>
        </p:nvSpPr>
        <p:spPr bwMode="auto">
          <a:xfrm>
            <a:off x="304800" y="1295401"/>
            <a:ext cx="11537430" cy="1846659"/>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12 </a:t>
            </a:r>
            <a:r>
              <a:rPr lang="en-US" sz="3800" dirty="0">
                <a:solidFill>
                  <a:schemeClr val="bg1"/>
                </a:solidFill>
                <a:latin typeface="Aptos Display" panose="020B0004020202020204" pitchFamily="34" charset="0"/>
              </a:rPr>
              <a:t>The sixth angel poured out his bowl on the great river Euphrates, and its water was dried up to prepare the way for the kings from the East. </a:t>
            </a:r>
          </a:p>
        </p:txBody>
      </p:sp>
      <p:sp>
        <p:nvSpPr>
          <p:cNvPr id="8" name="TextBox 7">
            <a:extLst>
              <a:ext uri="{FF2B5EF4-FFF2-40B4-BE49-F238E27FC236}">
                <a16:creationId xmlns:a16="http://schemas.microsoft.com/office/drawing/2014/main" id="{5B8FCE7F-B29D-9C74-F54A-FAA5441B4EE1}"/>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16</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6460847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0D8050-418B-B277-426C-BD1A166AEDBD}"/>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136E829-DDBB-DBE5-B8DC-9317C04E4F3C}"/>
              </a:ext>
            </a:extLst>
          </p:cNvPr>
          <p:cNvSpPr txBox="1">
            <a:spLocks noChangeArrowheads="1"/>
          </p:cNvSpPr>
          <p:nvPr/>
        </p:nvSpPr>
        <p:spPr bwMode="auto">
          <a:xfrm>
            <a:off x="304800" y="1295401"/>
            <a:ext cx="11537430" cy="1846659"/>
          </a:xfrm>
          <a:prstGeom prst="rect">
            <a:avLst/>
          </a:prstGeom>
          <a:noFill/>
          <a:ln w="9525">
            <a:noFill/>
            <a:miter lim="800000"/>
            <a:headEnd/>
            <a:tailEnd/>
          </a:ln>
        </p:spPr>
        <p:txBody>
          <a:bodyPr wrap="square">
            <a:spAutoFit/>
          </a:bodyPr>
          <a:lstStyle/>
          <a:p>
            <a:r>
              <a:rPr lang="en-US" sz="3800" baseline="30000" dirty="0">
                <a:solidFill>
                  <a:schemeClr val="tx1">
                    <a:lumMod val="50000"/>
                    <a:lumOff val="50000"/>
                  </a:schemeClr>
                </a:solidFill>
                <a:latin typeface="Aptos Display" panose="020B0004020202020204" pitchFamily="34" charset="0"/>
              </a:rPr>
              <a:t>12 </a:t>
            </a:r>
            <a:r>
              <a:rPr lang="en-US" sz="3800" dirty="0">
                <a:solidFill>
                  <a:schemeClr val="tx1">
                    <a:lumMod val="50000"/>
                    <a:lumOff val="50000"/>
                  </a:schemeClr>
                </a:solidFill>
                <a:latin typeface="Aptos Display" panose="020B0004020202020204" pitchFamily="34" charset="0"/>
              </a:rPr>
              <a:t>The sixth angel poured out his bowl on the great river Euphrates, and its water was dried up to prepare the way for </a:t>
            </a:r>
            <a:r>
              <a:rPr lang="en-US" sz="3800" dirty="0">
                <a:solidFill>
                  <a:schemeClr val="bg1"/>
                </a:solidFill>
                <a:latin typeface="Aptos Display" panose="020B0004020202020204" pitchFamily="34" charset="0"/>
              </a:rPr>
              <a:t>the kings from the East</a:t>
            </a:r>
            <a:r>
              <a:rPr lang="en-US" sz="3800" dirty="0">
                <a:solidFill>
                  <a:schemeClr val="tx1">
                    <a:lumMod val="50000"/>
                    <a:lumOff val="50000"/>
                  </a:schemeClr>
                </a:solidFill>
                <a:latin typeface="Aptos Display" panose="020B0004020202020204" pitchFamily="34" charset="0"/>
              </a:rPr>
              <a:t>.</a:t>
            </a:r>
            <a:r>
              <a:rPr lang="en-US" sz="3800" dirty="0">
                <a:solidFill>
                  <a:schemeClr val="bg1"/>
                </a:solidFill>
                <a:latin typeface="Aptos Display" panose="020B0004020202020204" pitchFamily="34" charset="0"/>
              </a:rPr>
              <a:t> </a:t>
            </a:r>
          </a:p>
        </p:txBody>
      </p:sp>
      <p:sp>
        <p:nvSpPr>
          <p:cNvPr id="8" name="TextBox 7">
            <a:extLst>
              <a:ext uri="{FF2B5EF4-FFF2-40B4-BE49-F238E27FC236}">
                <a16:creationId xmlns:a16="http://schemas.microsoft.com/office/drawing/2014/main" id="{A7D4B30D-4761-8EB1-0635-B0563269ECF9}"/>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16</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0B4296F3-FB43-976F-0BCE-51781E554F62}"/>
              </a:ext>
            </a:extLst>
          </p:cNvPr>
          <p:cNvSpPr>
            <a:spLocks noChangeArrowheads="1"/>
          </p:cNvSpPr>
          <p:nvPr/>
        </p:nvSpPr>
        <p:spPr bwMode="auto">
          <a:xfrm>
            <a:off x="304800" y="3229281"/>
            <a:ext cx="11719560" cy="1846660"/>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D5E6F22D-4A51-61A0-8067-0FF1F9EBB4F0}"/>
              </a:ext>
            </a:extLst>
          </p:cNvPr>
          <p:cNvSpPr txBox="1">
            <a:spLocks noChangeArrowheads="1"/>
          </p:cNvSpPr>
          <p:nvPr/>
        </p:nvSpPr>
        <p:spPr bwMode="auto">
          <a:xfrm>
            <a:off x="339032" y="3293062"/>
            <a:ext cx="11685327" cy="1661993"/>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Daniel 11:44: “But reports from the east and the north will alarm him, and he will set out in a great rage to destroy and annihilate many”</a:t>
            </a:r>
          </a:p>
        </p:txBody>
      </p:sp>
    </p:spTree>
    <p:extLst>
      <p:ext uri="{BB962C8B-B14F-4D97-AF65-F5344CB8AC3E}">
        <p14:creationId xmlns:p14="http://schemas.microsoft.com/office/powerpoint/2010/main" val="3089436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6BB96B-1975-0B2B-B232-0C2043A36618}"/>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6AB8C1C1-2130-FDF4-61E2-06A1B10B3350}"/>
              </a:ext>
            </a:extLst>
          </p:cNvPr>
          <p:cNvSpPr txBox="1">
            <a:spLocks noChangeArrowheads="1"/>
          </p:cNvSpPr>
          <p:nvPr/>
        </p:nvSpPr>
        <p:spPr bwMode="auto">
          <a:xfrm>
            <a:off x="304800" y="1295401"/>
            <a:ext cx="11537430" cy="4770537"/>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12 </a:t>
            </a:r>
            <a:r>
              <a:rPr lang="en-US" sz="3800" dirty="0">
                <a:solidFill>
                  <a:schemeClr val="bg1"/>
                </a:solidFill>
                <a:latin typeface="Aptos Display" panose="020B0004020202020204" pitchFamily="34" charset="0"/>
              </a:rPr>
              <a:t>The sixth angel poured out his bowl on the great river Euphrates, and its water was dried up to prepare the way for the kings from the East. </a:t>
            </a:r>
            <a:r>
              <a:rPr lang="en-US" sz="3800" baseline="30000" dirty="0">
                <a:solidFill>
                  <a:schemeClr val="bg1"/>
                </a:solidFill>
                <a:latin typeface="Aptos Display" panose="020B0004020202020204" pitchFamily="34" charset="0"/>
              </a:rPr>
              <a:t>13 </a:t>
            </a:r>
            <a:r>
              <a:rPr lang="en-US" sz="3800" dirty="0">
                <a:solidFill>
                  <a:schemeClr val="bg1"/>
                </a:solidFill>
                <a:latin typeface="Aptos Display" panose="020B0004020202020204" pitchFamily="34" charset="0"/>
              </a:rPr>
              <a:t>Then I saw three impure spirits; they came out of the mouth of the dragon, out of the mouth of the beast and out of the mouth of the false prophet. </a:t>
            </a:r>
            <a:r>
              <a:rPr lang="en-US" sz="3800" baseline="30000" dirty="0">
                <a:solidFill>
                  <a:schemeClr val="bg1"/>
                </a:solidFill>
                <a:latin typeface="Aptos Display" panose="020B0004020202020204" pitchFamily="34" charset="0"/>
              </a:rPr>
              <a:t>14 </a:t>
            </a:r>
            <a:r>
              <a:rPr lang="en-US" sz="3800" dirty="0">
                <a:solidFill>
                  <a:schemeClr val="bg1"/>
                </a:solidFill>
                <a:latin typeface="Aptos Display" panose="020B0004020202020204" pitchFamily="34" charset="0"/>
              </a:rPr>
              <a:t>They are demonic spirits that perform signs, and they go out to the kings of the whole world, to gather them for the battle on the great day of God Almighty. </a:t>
            </a:r>
          </a:p>
        </p:txBody>
      </p:sp>
      <p:sp>
        <p:nvSpPr>
          <p:cNvPr id="8" name="TextBox 7">
            <a:extLst>
              <a:ext uri="{FF2B5EF4-FFF2-40B4-BE49-F238E27FC236}">
                <a16:creationId xmlns:a16="http://schemas.microsoft.com/office/drawing/2014/main" id="{AA973718-41A3-3BE5-15A6-458FBB3A1DB7}"/>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16</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TextBox 1">
            <a:extLst>
              <a:ext uri="{FF2B5EF4-FFF2-40B4-BE49-F238E27FC236}">
                <a16:creationId xmlns:a16="http://schemas.microsoft.com/office/drawing/2014/main" id="{637E0AB0-B928-87F8-4D67-FD76B637538C}"/>
              </a:ext>
            </a:extLst>
          </p:cNvPr>
          <p:cNvSpPr txBox="1"/>
          <p:nvPr/>
        </p:nvSpPr>
        <p:spPr>
          <a:xfrm>
            <a:off x="11842230" y="6384175"/>
            <a:ext cx="349770" cy="473825"/>
          </a:xfrm>
          <a:prstGeom prst="rect">
            <a:avLst/>
          </a:prstGeom>
          <a:noFill/>
        </p:spPr>
        <p:txBody>
          <a:bodyPr wrap="square" rtlCol="0">
            <a:spAutoFit/>
          </a:bodyPr>
          <a:lstStyle/>
          <a:p>
            <a:pPr algn="r"/>
            <a:r>
              <a:rPr lang="en-US" dirty="0">
                <a:solidFill>
                  <a:schemeClr val="bg1"/>
                </a:solidFill>
              </a:rPr>
              <a:t>.</a:t>
            </a:r>
          </a:p>
        </p:txBody>
      </p:sp>
    </p:spTree>
    <p:extLst>
      <p:ext uri="{BB962C8B-B14F-4D97-AF65-F5344CB8AC3E}">
        <p14:creationId xmlns:p14="http://schemas.microsoft.com/office/powerpoint/2010/main" val="9714926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B7133B-91D4-D11E-C2AD-470CDF9880B5}"/>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8A455152-078E-9DF6-B2B9-0654126E3A0E}"/>
              </a:ext>
            </a:extLst>
          </p:cNvPr>
          <p:cNvSpPr txBox="1">
            <a:spLocks noChangeArrowheads="1"/>
          </p:cNvSpPr>
          <p:nvPr/>
        </p:nvSpPr>
        <p:spPr bwMode="auto">
          <a:xfrm>
            <a:off x="304800" y="1295401"/>
            <a:ext cx="11537430" cy="4770537"/>
          </a:xfrm>
          <a:prstGeom prst="rect">
            <a:avLst/>
          </a:prstGeom>
          <a:noFill/>
          <a:ln w="9525">
            <a:noFill/>
            <a:miter lim="800000"/>
            <a:headEnd/>
            <a:tailEnd/>
          </a:ln>
        </p:spPr>
        <p:txBody>
          <a:bodyPr wrap="square">
            <a:spAutoFit/>
          </a:bodyPr>
          <a:lstStyle/>
          <a:p>
            <a:r>
              <a:rPr lang="en-US" sz="3800" baseline="30000" dirty="0">
                <a:solidFill>
                  <a:schemeClr val="tx1">
                    <a:lumMod val="50000"/>
                    <a:lumOff val="50000"/>
                  </a:schemeClr>
                </a:solidFill>
                <a:latin typeface="Aptos Display" panose="020B0004020202020204" pitchFamily="34" charset="0"/>
              </a:rPr>
              <a:t>12 </a:t>
            </a:r>
            <a:r>
              <a:rPr lang="en-US" sz="3800" dirty="0">
                <a:solidFill>
                  <a:schemeClr val="tx1">
                    <a:lumMod val="50000"/>
                    <a:lumOff val="50000"/>
                  </a:schemeClr>
                </a:solidFill>
                <a:latin typeface="Aptos Display" panose="020B0004020202020204" pitchFamily="34" charset="0"/>
              </a:rPr>
              <a:t>The sixth angel poured out his bowl on the great river Euphrates, and its water was dried up to prepare the way for the kings from the East. </a:t>
            </a:r>
            <a:r>
              <a:rPr lang="en-US" sz="3800" baseline="30000" dirty="0">
                <a:solidFill>
                  <a:schemeClr val="tx1">
                    <a:lumMod val="50000"/>
                    <a:lumOff val="50000"/>
                  </a:schemeClr>
                </a:solidFill>
                <a:latin typeface="Aptos Display" panose="020B0004020202020204" pitchFamily="34" charset="0"/>
              </a:rPr>
              <a:t>13 </a:t>
            </a:r>
            <a:r>
              <a:rPr lang="en-US" sz="3800" dirty="0">
                <a:solidFill>
                  <a:schemeClr val="tx1">
                    <a:lumMod val="50000"/>
                    <a:lumOff val="50000"/>
                  </a:schemeClr>
                </a:solidFill>
                <a:latin typeface="Aptos Display" panose="020B0004020202020204" pitchFamily="34" charset="0"/>
              </a:rPr>
              <a:t>Then I saw three impure spirits; they came out of the mouth of </a:t>
            </a:r>
            <a:r>
              <a:rPr lang="en-US" sz="3800" dirty="0">
                <a:solidFill>
                  <a:schemeClr val="bg1"/>
                </a:solidFill>
                <a:latin typeface="Aptos Display" panose="020B0004020202020204" pitchFamily="34" charset="0"/>
              </a:rPr>
              <a:t>the dragon</a:t>
            </a:r>
            <a:r>
              <a:rPr lang="en-US" sz="3800" dirty="0">
                <a:solidFill>
                  <a:schemeClr val="tx1">
                    <a:lumMod val="50000"/>
                    <a:lumOff val="50000"/>
                  </a:schemeClr>
                </a:solidFill>
                <a:latin typeface="Aptos Display" panose="020B0004020202020204" pitchFamily="34" charset="0"/>
              </a:rPr>
              <a:t>, out of the mouth of </a:t>
            </a:r>
            <a:r>
              <a:rPr lang="en-US" sz="3800" dirty="0">
                <a:solidFill>
                  <a:schemeClr val="bg1"/>
                </a:solidFill>
                <a:latin typeface="Aptos Display" panose="020B0004020202020204" pitchFamily="34" charset="0"/>
              </a:rPr>
              <a:t>the beast </a:t>
            </a:r>
            <a:r>
              <a:rPr lang="en-US" sz="3800" dirty="0">
                <a:solidFill>
                  <a:schemeClr val="tx1">
                    <a:lumMod val="50000"/>
                    <a:lumOff val="50000"/>
                  </a:schemeClr>
                </a:solidFill>
                <a:latin typeface="Aptos Display" panose="020B0004020202020204" pitchFamily="34" charset="0"/>
              </a:rPr>
              <a:t>and out of the mouth of </a:t>
            </a:r>
            <a:r>
              <a:rPr lang="en-US" sz="3800" dirty="0">
                <a:solidFill>
                  <a:schemeClr val="bg1"/>
                </a:solidFill>
                <a:latin typeface="Aptos Display" panose="020B0004020202020204" pitchFamily="34" charset="0"/>
              </a:rPr>
              <a:t>the false prophet</a:t>
            </a:r>
            <a:r>
              <a:rPr lang="en-US" sz="3800" dirty="0">
                <a:solidFill>
                  <a:schemeClr val="tx1">
                    <a:lumMod val="50000"/>
                    <a:lumOff val="50000"/>
                  </a:schemeClr>
                </a:solidFill>
                <a:latin typeface="Aptos Display" panose="020B0004020202020204" pitchFamily="34" charset="0"/>
              </a:rPr>
              <a:t>. </a:t>
            </a:r>
            <a:r>
              <a:rPr lang="en-US" sz="3800" baseline="30000" dirty="0">
                <a:solidFill>
                  <a:schemeClr val="tx1">
                    <a:lumMod val="50000"/>
                    <a:lumOff val="50000"/>
                  </a:schemeClr>
                </a:solidFill>
                <a:latin typeface="Aptos Display" panose="020B0004020202020204" pitchFamily="34" charset="0"/>
              </a:rPr>
              <a:t>14 </a:t>
            </a:r>
            <a:r>
              <a:rPr lang="en-US" sz="3800" dirty="0">
                <a:solidFill>
                  <a:schemeClr val="tx1">
                    <a:lumMod val="50000"/>
                    <a:lumOff val="50000"/>
                  </a:schemeClr>
                </a:solidFill>
                <a:latin typeface="Aptos Display" panose="020B0004020202020204" pitchFamily="34" charset="0"/>
              </a:rPr>
              <a:t>They are demonic spirits that perform signs, and they go out to the kings of the whole world, to gather them for the battle on the great day of God Almighty. </a:t>
            </a:r>
          </a:p>
        </p:txBody>
      </p:sp>
      <p:sp>
        <p:nvSpPr>
          <p:cNvPr id="8" name="TextBox 7">
            <a:extLst>
              <a:ext uri="{FF2B5EF4-FFF2-40B4-BE49-F238E27FC236}">
                <a16:creationId xmlns:a16="http://schemas.microsoft.com/office/drawing/2014/main" id="{B9FA2BDA-7562-7CAA-7E81-7EE2B70E870E}"/>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16</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41637934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B77122-0F05-E8B9-97D2-0E9F762EB8AD}"/>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98F6E35A-3C8C-A858-6367-7BD32DD46BA4}"/>
              </a:ext>
            </a:extLst>
          </p:cNvPr>
          <p:cNvSpPr txBox="1">
            <a:spLocks noChangeArrowheads="1"/>
          </p:cNvSpPr>
          <p:nvPr/>
        </p:nvSpPr>
        <p:spPr bwMode="auto">
          <a:xfrm>
            <a:off x="304800" y="1295401"/>
            <a:ext cx="11537430" cy="4770537"/>
          </a:xfrm>
          <a:prstGeom prst="rect">
            <a:avLst/>
          </a:prstGeom>
          <a:noFill/>
          <a:ln w="9525">
            <a:noFill/>
            <a:miter lim="800000"/>
            <a:headEnd/>
            <a:tailEnd/>
          </a:ln>
        </p:spPr>
        <p:txBody>
          <a:bodyPr wrap="square">
            <a:spAutoFit/>
          </a:bodyPr>
          <a:lstStyle/>
          <a:p>
            <a:r>
              <a:rPr lang="en-US" sz="3800" baseline="30000" dirty="0">
                <a:solidFill>
                  <a:schemeClr val="tx1">
                    <a:lumMod val="50000"/>
                    <a:lumOff val="50000"/>
                  </a:schemeClr>
                </a:solidFill>
                <a:latin typeface="Aptos Display" panose="020B0004020202020204" pitchFamily="34" charset="0"/>
              </a:rPr>
              <a:t>12 </a:t>
            </a:r>
            <a:r>
              <a:rPr lang="en-US" sz="3800" dirty="0">
                <a:solidFill>
                  <a:schemeClr val="tx1">
                    <a:lumMod val="50000"/>
                    <a:lumOff val="50000"/>
                  </a:schemeClr>
                </a:solidFill>
                <a:latin typeface="Aptos Display" panose="020B0004020202020204" pitchFamily="34" charset="0"/>
              </a:rPr>
              <a:t>The sixth angel poured out his bowl on the great river Euphrates, and its water was dried up to prepare the way for the kings from the East. </a:t>
            </a:r>
            <a:r>
              <a:rPr lang="en-US" sz="3800" baseline="30000" dirty="0">
                <a:solidFill>
                  <a:schemeClr val="tx1">
                    <a:lumMod val="50000"/>
                    <a:lumOff val="50000"/>
                  </a:schemeClr>
                </a:solidFill>
                <a:latin typeface="Aptos Display" panose="020B0004020202020204" pitchFamily="34" charset="0"/>
              </a:rPr>
              <a:t>13 </a:t>
            </a:r>
            <a:r>
              <a:rPr lang="en-US" sz="3800" dirty="0">
                <a:solidFill>
                  <a:schemeClr val="tx1">
                    <a:lumMod val="50000"/>
                    <a:lumOff val="50000"/>
                  </a:schemeClr>
                </a:solidFill>
                <a:latin typeface="Aptos Display" panose="020B0004020202020204" pitchFamily="34" charset="0"/>
              </a:rPr>
              <a:t>Then I saw </a:t>
            </a:r>
            <a:r>
              <a:rPr lang="en-US" sz="3800" dirty="0">
                <a:solidFill>
                  <a:schemeClr val="bg1"/>
                </a:solidFill>
                <a:latin typeface="Aptos Display" panose="020B0004020202020204" pitchFamily="34" charset="0"/>
              </a:rPr>
              <a:t>three impure spirits</a:t>
            </a:r>
            <a:r>
              <a:rPr lang="en-US" sz="3800" dirty="0">
                <a:solidFill>
                  <a:schemeClr val="tx1">
                    <a:lumMod val="50000"/>
                    <a:lumOff val="50000"/>
                  </a:schemeClr>
                </a:solidFill>
                <a:latin typeface="Aptos Display" panose="020B0004020202020204" pitchFamily="34" charset="0"/>
              </a:rPr>
              <a:t>; they came out of the mouth of the dragon, out of the mouth of the beast and out of the mouth of the false prophet. </a:t>
            </a:r>
            <a:r>
              <a:rPr lang="en-US" sz="3800" baseline="30000" dirty="0">
                <a:solidFill>
                  <a:schemeClr val="tx1">
                    <a:lumMod val="50000"/>
                    <a:lumOff val="50000"/>
                  </a:schemeClr>
                </a:solidFill>
                <a:latin typeface="Aptos Display" panose="020B0004020202020204" pitchFamily="34" charset="0"/>
              </a:rPr>
              <a:t>14 </a:t>
            </a:r>
            <a:r>
              <a:rPr lang="en-US" sz="3800" dirty="0">
                <a:solidFill>
                  <a:schemeClr val="tx1">
                    <a:lumMod val="50000"/>
                    <a:lumOff val="50000"/>
                  </a:schemeClr>
                </a:solidFill>
                <a:latin typeface="Aptos Display" panose="020B0004020202020204" pitchFamily="34" charset="0"/>
              </a:rPr>
              <a:t>They are demonic spirits that perform signs, and they go out to the kings of the whole world, to gather them for the battle on the great day of God Almighty. </a:t>
            </a:r>
          </a:p>
        </p:txBody>
      </p:sp>
      <p:sp>
        <p:nvSpPr>
          <p:cNvPr id="8" name="TextBox 7">
            <a:extLst>
              <a:ext uri="{FF2B5EF4-FFF2-40B4-BE49-F238E27FC236}">
                <a16:creationId xmlns:a16="http://schemas.microsoft.com/office/drawing/2014/main" id="{616D8999-BD9B-0109-B808-200FCE4B64B3}"/>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16</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3297931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8E97AF-6A9D-8E37-8481-F14F245B7719}"/>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E5C87A33-6BF3-4214-5377-E1DCB93F438B}"/>
              </a:ext>
            </a:extLst>
          </p:cNvPr>
          <p:cNvSpPr txBox="1">
            <a:spLocks noChangeArrowheads="1"/>
          </p:cNvSpPr>
          <p:nvPr/>
        </p:nvSpPr>
        <p:spPr bwMode="auto">
          <a:xfrm>
            <a:off x="304800" y="1295401"/>
            <a:ext cx="11537430" cy="3016210"/>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1 </a:t>
            </a:r>
            <a:r>
              <a:rPr lang="en-US" sz="3800" dirty="0">
                <a:solidFill>
                  <a:schemeClr val="bg1"/>
                </a:solidFill>
                <a:latin typeface="Aptos Display" panose="020B0004020202020204" pitchFamily="34" charset="0"/>
              </a:rPr>
              <a:t>Then I looked, and there before me was the Lamb, standing on Mount Zion, and with him those who had his name and his Father’s name written on their foreheads.</a:t>
            </a:r>
          </a:p>
          <a:p>
            <a:r>
              <a:rPr lang="en-US" sz="3800" baseline="30000" dirty="0">
                <a:solidFill>
                  <a:schemeClr val="bg1"/>
                </a:solidFill>
                <a:latin typeface="Aptos Display" panose="020B0004020202020204" pitchFamily="34" charset="0"/>
              </a:rPr>
              <a:t>4 </a:t>
            </a:r>
            <a:r>
              <a:rPr lang="en-US" sz="3800" dirty="0">
                <a:solidFill>
                  <a:schemeClr val="bg1"/>
                </a:solidFill>
                <a:latin typeface="Aptos Display" panose="020B0004020202020204" pitchFamily="34" charset="0"/>
              </a:rPr>
              <a:t>They were purchased from among mankind and offered as </a:t>
            </a:r>
            <a:r>
              <a:rPr lang="en-US" sz="3800" dirty="0" err="1">
                <a:solidFill>
                  <a:schemeClr val="bg1"/>
                </a:solidFill>
                <a:latin typeface="Aptos Display" panose="020B0004020202020204" pitchFamily="34" charset="0"/>
              </a:rPr>
              <a:t>firstfruits</a:t>
            </a:r>
            <a:r>
              <a:rPr lang="en-US" sz="3800" dirty="0">
                <a:solidFill>
                  <a:schemeClr val="bg1"/>
                </a:solidFill>
                <a:latin typeface="Aptos Display" panose="020B0004020202020204" pitchFamily="34" charset="0"/>
              </a:rPr>
              <a:t> to God and the Lamb. </a:t>
            </a:r>
          </a:p>
        </p:txBody>
      </p:sp>
      <p:sp>
        <p:nvSpPr>
          <p:cNvPr id="8" name="TextBox 7">
            <a:extLst>
              <a:ext uri="{FF2B5EF4-FFF2-40B4-BE49-F238E27FC236}">
                <a16:creationId xmlns:a16="http://schemas.microsoft.com/office/drawing/2014/main" id="{73E489A0-9CC9-0BA0-0DF2-38BD0B13DCB7}"/>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14</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4" name="TextBox 3">
            <a:extLst>
              <a:ext uri="{FF2B5EF4-FFF2-40B4-BE49-F238E27FC236}">
                <a16:creationId xmlns:a16="http://schemas.microsoft.com/office/drawing/2014/main" id="{6ADB1615-26AB-87BA-9BFA-583D0DEC862C}"/>
              </a:ext>
            </a:extLst>
          </p:cNvPr>
          <p:cNvSpPr txBox="1"/>
          <p:nvPr/>
        </p:nvSpPr>
        <p:spPr>
          <a:xfrm>
            <a:off x="11842230" y="6384175"/>
            <a:ext cx="349770" cy="473825"/>
          </a:xfrm>
          <a:prstGeom prst="rect">
            <a:avLst/>
          </a:prstGeom>
          <a:noFill/>
        </p:spPr>
        <p:txBody>
          <a:bodyPr wrap="square" rtlCol="0">
            <a:spAutoFit/>
          </a:bodyPr>
          <a:lstStyle/>
          <a:p>
            <a:pPr algn="r"/>
            <a:r>
              <a:rPr lang="en-US" dirty="0">
                <a:solidFill>
                  <a:schemeClr val="bg1"/>
                </a:solidFill>
              </a:rPr>
              <a:t>.</a:t>
            </a:r>
          </a:p>
        </p:txBody>
      </p:sp>
    </p:spTree>
    <p:extLst>
      <p:ext uri="{BB962C8B-B14F-4D97-AF65-F5344CB8AC3E}">
        <p14:creationId xmlns:p14="http://schemas.microsoft.com/office/powerpoint/2010/main" val="2850729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11DAB8-B086-CA47-437D-7472683646EE}"/>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4A8537E6-8382-1243-9EFC-4466F4622988}"/>
              </a:ext>
            </a:extLst>
          </p:cNvPr>
          <p:cNvSpPr txBox="1">
            <a:spLocks noChangeArrowheads="1"/>
          </p:cNvSpPr>
          <p:nvPr/>
        </p:nvSpPr>
        <p:spPr bwMode="auto">
          <a:xfrm>
            <a:off x="304800" y="1295401"/>
            <a:ext cx="11537430" cy="1846659"/>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15 </a:t>
            </a:r>
            <a:r>
              <a:rPr lang="en-US" sz="3800" dirty="0">
                <a:solidFill>
                  <a:schemeClr val="bg1"/>
                </a:solidFill>
                <a:latin typeface="Aptos Display" panose="020B0004020202020204" pitchFamily="34" charset="0"/>
              </a:rPr>
              <a:t>“Look, I come like a thief! Blessed is the one who stays awake and remains clothed, so as not to go naked and be shamefully exposed.”</a:t>
            </a:r>
          </a:p>
        </p:txBody>
      </p:sp>
      <p:sp>
        <p:nvSpPr>
          <p:cNvPr id="8" name="TextBox 7">
            <a:extLst>
              <a:ext uri="{FF2B5EF4-FFF2-40B4-BE49-F238E27FC236}">
                <a16:creationId xmlns:a16="http://schemas.microsoft.com/office/drawing/2014/main" id="{5C3F3A44-6024-0202-D3D8-EC3F9876ADF6}"/>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16</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3" name="Rectangle 2">
            <a:extLst>
              <a:ext uri="{FF2B5EF4-FFF2-40B4-BE49-F238E27FC236}">
                <a16:creationId xmlns:a16="http://schemas.microsoft.com/office/drawing/2014/main" id="{C1570A02-E3E3-3B50-FAA2-EC33BDCC00FE}"/>
              </a:ext>
            </a:extLst>
          </p:cNvPr>
          <p:cNvSpPr>
            <a:spLocks noChangeArrowheads="1"/>
          </p:cNvSpPr>
          <p:nvPr/>
        </p:nvSpPr>
        <p:spPr bwMode="auto">
          <a:xfrm>
            <a:off x="633403" y="3142060"/>
            <a:ext cx="10925193" cy="1813486"/>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4" name="TextBox 3">
            <a:extLst>
              <a:ext uri="{FF2B5EF4-FFF2-40B4-BE49-F238E27FC236}">
                <a16:creationId xmlns:a16="http://schemas.microsoft.com/office/drawing/2014/main" id="{6A1D725A-CB59-2585-241A-56118AF42C59}"/>
              </a:ext>
            </a:extLst>
          </p:cNvPr>
          <p:cNvSpPr txBox="1">
            <a:spLocks noChangeArrowheads="1"/>
          </p:cNvSpPr>
          <p:nvPr/>
        </p:nvSpPr>
        <p:spPr bwMode="auto">
          <a:xfrm>
            <a:off x="667637" y="3205841"/>
            <a:ext cx="10831718" cy="1661993"/>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NET translation: “Blessed is the one who stays alert and does not lose his clothes so that he will not have to walk around naked.”</a:t>
            </a:r>
          </a:p>
        </p:txBody>
      </p:sp>
    </p:spTree>
    <p:extLst>
      <p:ext uri="{BB962C8B-B14F-4D97-AF65-F5344CB8AC3E}">
        <p14:creationId xmlns:p14="http://schemas.microsoft.com/office/powerpoint/2010/main" val="510120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457DBD-6858-05DA-4B53-1F3D2624E7E5}"/>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F18CC9BA-7B27-1C1E-8284-C815475BE989}"/>
              </a:ext>
            </a:extLst>
          </p:cNvPr>
          <p:cNvSpPr txBox="1">
            <a:spLocks noChangeArrowheads="1"/>
          </p:cNvSpPr>
          <p:nvPr/>
        </p:nvSpPr>
        <p:spPr bwMode="auto">
          <a:xfrm>
            <a:off x="304800" y="1295401"/>
            <a:ext cx="11537430" cy="3016210"/>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15 </a:t>
            </a:r>
            <a:r>
              <a:rPr lang="en-US" sz="3800" dirty="0">
                <a:solidFill>
                  <a:schemeClr val="bg1"/>
                </a:solidFill>
                <a:latin typeface="Aptos Display" panose="020B0004020202020204" pitchFamily="34" charset="0"/>
              </a:rPr>
              <a:t>“Look, I come like a thief! Blessed is the one who stays awake and remains clothed, so as not to go naked and be shamefully exposed.” </a:t>
            </a:r>
          </a:p>
          <a:p>
            <a:r>
              <a:rPr lang="en-US" sz="3800" baseline="30000" dirty="0">
                <a:solidFill>
                  <a:schemeClr val="bg1"/>
                </a:solidFill>
                <a:latin typeface="Aptos Display" panose="020B0004020202020204" pitchFamily="34" charset="0"/>
              </a:rPr>
              <a:t>16 </a:t>
            </a:r>
            <a:r>
              <a:rPr lang="en-US" sz="3800" dirty="0">
                <a:solidFill>
                  <a:schemeClr val="bg1"/>
                </a:solidFill>
                <a:latin typeface="Aptos Display" panose="020B0004020202020204" pitchFamily="34" charset="0"/>
              </a:rPr>
              <a:t>Then they gathered the kings together to the place that in Hebrew is called Armageddon. </a:t>
            </a:r>
          </a:p>
        </p:txBody>
      </p:sp>
      <p:sp>
        <p:nvSpPr>
          <p:cNvPr id="8" name="TextBox 7">
            <a:extLst>
              <a:ext uri="{FF2B5EF4-FFF2-40B4-BE49-F238E27FC236}">
                <a16:creationId xmlns:a16="http://schemas.microsoft.com/office/drawing/2014/main" id="{FDF03D9F-BF29-F369-2184-523F3B88091E}"/>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16</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4966367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4D155A-0EBC-A3F4-C31D-359C3A46D8D8}"/>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225FED66-56F9-51B5-BA8B-E76DCE48C325}"/>
              </a:ext>
            </a:extLst>
          </p:cNvPr>
          <p:cNvSpPr txBox="1">
            <a:spLocks noChangeArrowheads="1"/>
          </p:cNvSpPr>
          <p:nvPr/>
        </p:nvSpPr>
        <p:spPr bwMode="auto">
          <a:xfrm>
            <a:off x="304800" y="1295401"/>
            <a:ext cx="11537430" cy="3016210"/>
          </a:xfrm>
          <a:prstGeom prst="rect">
            <a:avLst/>
          </a:prstGeom>
          <a:noFill/>
          <a:ln w="9525">
            <a:noFill/>
            <a:miter lim="800000"/>
            <a:headEnd/>
            <a:tailEnd/>
          </a:ln>
        </p:spPr>
        <p:txBody>
          <a:bodyPr wrap="square">
            <a:spAutoFit/>
          </a:bodyPr>
          <a:lstStyle/>
          <a:p>
            <a:r>
              <a:rPr lang="en-US" sz="3800" baseline="30000" dirty="0">
                <a:solidFill>
                  <a:schemeClr val="tx1">
                    <a:lumMod val="50000"/>
                    <a:lumOff val="50000"/>
                  </a:schemeClr>
                </a:solidFill>
                <a:latin typeface="Aptos Display" panose="020B0004020202020204" pitchFamily="34" charset="0"/>
              </a:rPr>
              <a:t>15 </a:t>
            </a:r>
            <a:r>
              <a:rPr lang="en-US" sz="3800" dirty="0">
                <a:solidFill>
                  <a:schemeClr val="tx1">
                    <a:lumMod val="50000"/>
                    <a:lumOff val="50000"/>
                  </a:schemeClr>
                </a:solidFill>
                <a:latin typeface="Aptos Display" panose="020B0004020202020204" pitchFamily="34" charset="0"/>
              </a:rPr>
              <a:t>“Look, I come like a thief! Blessed is the one who stays awake and remains clothed, so as not to go naked and be shamefully exposed.” </a:t>
            </a:r>
          </a:p>
          <a:p>
            <a:r>
              <a:rPr lang="en-US" sz="3800" baseline="30000" dirty="0">
                <a:solidFill>
                  <a:schemeClr val="tx1">
                    <a:lumMod val="50000"/>
                    <a:lumOff val="50000"/>
                  </a:schemeClr>
                </a:solidFill>
                <a:latin typeface="Aptos Display" panose="020B0004020202020204" pitchFamily="34" charset="0"/>
              </a:rPr>
              <a:t>16 </a:t>
            </a:r>
            <a:r>
              <a:rPr lang="en-US" sz="3800" dirty="0">
                <a:solidFill>
                  <a:schemeClr val="tx1">
                    <a:lumMod val="50000"/>
                    <a:lumOff val="50000"/>
                  </a:schemeClr>
                </a:solidFill>
                <a:latin typeface="Aptos Display" panose="020B0004020202020204" pitchFamily="34" charset="0"/>
              </a:rPr>
              <a:t>Then they gathered the kings together to the place that in Hebrew is called </a:t>
            </a:r>
            <a:r>
              <a:rPr lang="en-US" sz="3800" dirty="0">
                <a:solidFill>
                  <a:schemeClr val="bg1"/>
                </a:solidFill>
                <a:latin typeface="Aptos Display" panose="020B0004020202020204" pitchFamily="34" charset="0"/>
              </a:rPr>
              <a:t>Armageddon</a:t>
            </a:r>
            <a:r>
              <a:rPr lang="en-US" sz="3800" dirty="0">
                <a:solidFill>
                  <a:schemeClr val="tx1">
                    <a:lumMod val="50000"/>
                    <a:lumOff val="50000"/>
                  </a:schemeClr>
                </a:solidFill>
                <a:latin typeface="Aptos Display" panose="020B0004020202020204" pitchFamily="34" charset="0"/>
              </a:rPr>
              <a:t>. </a:t>
            </a:r>
          </a:p>
        </p:txBody>
      </p:sp>
      <p:sp>
        <p:nvSpPr>
          <p:cNvPr id="8" name="TextBox 7">
            <a:extLst>
              <a:ext uri="{FF2B5EF4-FFF2-40B4-BE49-F238E27FC236}">
                <a16:creationId xmlns:a16="http://schemas.microsoft.com/office/drawing/2014/main" id="{76444116-E286-732A-DE78-1C4F42C3593D}"/>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16</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9" name="Rectangle 8">
            <a:extLst>
              <a:ext uri="{FF2B5EF4-FFF2-40B4-BE49-F238E27FC236}">
                <a16:creationId xmlns:a16="http://schemas.microsoft.com/office/drawing/2014/main" id="{6F7AEEA8-89CA-1C0D-F071-239C8BA23A1D}"/>
              </a:ext>
            </a:extLst>
          </p:cNvPr>
          <p:cNvSpPr>
            <a:spLocks noChangeArrowheads="1"/>
          </p:cNvSpPr>
          <p:nvPr/>
        </p:nvSpPr>
        <p:spPr bwMode="auto">
          <a:xfrm>
            <a:off x="917037" y="4357331"/>
            <a:ext cx="10925193" cy="2393983"/>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10" name="TextBox 9">
            <a:extLst>
              <a:ext uri="{FF2B5EF4-FFF2-40B4-BE49-F238E27FC236}">
                <a16:creationId xmlns:a16="http://schemas.microsoft.com/office/drawing/2014/main" id="{501B52CE-6ECF-CD91-6C86-6A0EBDF682F6}"/>
              </a:ext>
            </a:extLst>
          </p:cNvPr>
          <p:cNvSpPr txBox="1">
            <a:spLocks noChangeArrowheads="1"/>
          </p:cNvSpPr>
          <p:nvPr/>
        </p:nvSpPr>
        <p:spPr bwMode="auto">
          <a:xfrm>
            <a:off x="951271" y="4421113"/>
            <a:ext cx="10831718" cy="2185214"/>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Napoleon (1799): “All the armies of the world could maneuver their forces on this vast plain...There is no place in the world more suited for war than this...It is the most natural battleground of the whole earth.”</a:t>
            </a:r>
          </a:p>
        </p:txBody>
      </p:sp>
    </p:spTree>
    <p:extLst>
      <p:ext uri="{BB962C8B-B14F-4D97-AF65-F5344CB8AC3E}">
        <p14:creationId xmlns:p14="http://schemas.microsoft.com/office/powerpoint/2010/main" val="3613726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116BC7-3BD9-7FC4-CE58-5B9B52AE67D0}"/>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8BDC63CC-6A85-C295-2FDD-03CD5CF6F3B2}"/>
              </a:ext>
            </a:extLst>
          </p:cNvPr>
          <p:cNvSpPr txBox="1">
            <a:spLocks noChangeArrowheads="1"/>
          </p:cNvSpPr>
          <p:nvPr/>
        </p:nvSpPr>
        <p:spPr bwMode="auto">
          <a:xfrm>
            <a:off x="228600" y="1107510"/>
            <a:ext cx="11537430" cy="5355312"/>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17 </a:t>
            </a:r>
            <a:r>
              <a:rPr lang="en-US" sz="3800" dirty="0">
                <a:solidFill>
                  <a:schemeClr val="bg1"/>
                </a:solidFill>
                <a:latin typeface="Aptos Display" panose="020B0004020202020204" pitchFamily="34" charset="0"/>
              </a:rPr>
              <a:t>The seventh angel poured out his bowl into the air, and out of the temple came a loud voice from the throne, saying, “It is done!” </a:t>
            </a:r>
            <a:r>
              <a:rPr lang="en-US" sz="3800" baseline="30000" dirty="0">
                <a:solidFill>
                  <a:schemeClr val="bg1"/>
                </a:solidFill>
                <a:latin typeface="Aptos Display" panose="020B0004020202020204" pitchFamily="34" charset="0"/>
              </a:rPr>
              <a:t>18 </a:t>
            </a:r>
            <a:r>
              <a:rPr lang="en-US" sz="3800" dirty="0">
                <a:solidFill>
                  <a:schemeClr val="bg1"/>
                </a:solidFill>
                <a:latin typeface="Aptos Display" panose="020B0004020202020204" pitchFamily="34" charset="0"/>
              </a:rPr>
              <a:t>Then there came flashes of lightning, rumblings, peals of thunder and a severe earthquake. No earthquake like it has ever occurred since mankind has been on earth, so tremendous was the quake. </a:t>
            </a:r>
            <a:r>
              <a:rPr lang="en-US" sz="3800" baseline="30000" dirty="0">
                <a:solidFill>
                  <a:schemeClr val="bg1"/>
                </a:solidFill>
                <a:latin typeface="Aptos Display" panose="020B0004020202020204" pitchFamily="34" charset="0"/>
              </a:rPr>
              <a:t>19 </a:t>
            </a:r>
            <a:r>
              <a:rPr lang="en-US" sz="3800" dirty="0">
                <a:solidFill>
                  <a:schemeClr val="bg1"/>
                </a:solidFill>
                <a:latin typeface="Aptos Display" panose="020B0004020202020204" pitchFamily="34" charset="0"/>
              </a:rPr>
              <a:t>The great city split into three parts, and the cities of the nations collapsed. God remembered Babylon the Great and gave her the cup filled with the wine of the fury of his wrath.</a:t>
            </a:r>
          </a:p>
        </p:txBody>
      </p:sp>
      <p:sp>
        <p:nvSpPr>
          <p:cNvPr id="8" name="TextBox 7">
            <a:extLst>
              <a:ext uri="{FF2B5EF4-FFF2-40B4-BE49-F238E27FC236}">
                <a16:creationId xmlns:a16="http://schemas.microsoft.com/office/drawing/2014/main" id="{14753260-A39D-7165-481E-C7997DDA8D1F}"/>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16</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11618708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116BC7-3BD9-7FC4-CE58-5B9B52AE67D0}"/>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8BDC63CC-6A85-C295-2FDD-03CD5CF6F3B2}"/>
              </a:ext>
            </a:extLst>
          </p:cNvPr>
          <p:cNvSpPr txBox="1">
            <a:spLocks noChangeArrowheads="1"/>
          </p:cNvSpPr>
          <p:nvPr/>
        </p:nvSpPr>
        <p:spPr bwMode="auto">
          <a:xfrm>
            <a:off x="295487" y="1188922"/>
            <a:ext cx="11537430" cy="5355312"/>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17 </a:t>
            </a:r>
            <a:r>
              <a:rPr lang="en-US" sz="3800" dirty="0">
                <a:solidFill>
                  <a:schemeClr val="bg1"/>
                </a:solidFill>
                <a:latin typeface="Aptos Display" panose="020B0004020202020204" pitchFamily="34" charset="0"/>
              </a:rPr>
              <a:t>The seventh angel poured out his bowl into the air, and out of the temple came a loud voice from the throne, saying, “It is done!” </a:t>
            </a:r>
            <a:r>
              <a:rPr lang="en-US" sz="3800" baseline="30000" dirty="0">
                <a:solidFill>
                  <a:schemeClr val="bg1"/>
                </a:solidFill>
                <a:latin typeface="Aptos Display" panose="020B0004020202020204" pitchFamily="34" charset="0"/>
              </a:rPr>
              <a:t>18 </a:t>
            </a:r>
            <a:r>
              <a:rPr lang="en-US" sz="3800" dirty="0">
                <a:solidFill>
                  <a:schemeClr val="bg1"/>
                </a:solidFill>
                <a:latin typeface="Aptos Display" panose="020B0004020202020204" pitchFamily="34" charset="0"/>
              </a:rPr>
              <a:t>Then there came flashes of lightning, rumblings, peals of thunder and a severe earthquake. No earthquake like it has ever occurred since mankind has been on earth, so tremendous was the quake. </a:t>
            </a:r>
            <a:r>
              <a:rPr lang="en-US" sz="3800" baseline="30000" dirty="0">
                <a:solidFill>
                  <a:schemeClr val="bg1"/>
                </a:solidFill>
                <a:latin typeface="Aptos Display" panose="020B0004020202020204" pitchFamily="34" charset="0"/>
              </a:rPr>
              <a:t>19 </a:t>
            </a:r>
            <a:r>
              <a:rPr lang="en-US" sz="3800" dirty="0">
                <a:solidFill>
                  <a:schemeClr val="bg1"/>
                </a:solidFill>
                <a:latin typeface="Aptos Display" panose="020B0004020202020204" pitchFamily="34" charset="0"/>
              </a:rPr>
              <a:t>The great city split into three parts, and the cities of the nations collapsed. God remembered Babylon the Great and gave her the cup filled with the wine of the fury of his wrath.</a:t>
            </a:r>
          </a:p>
        </p:txBody>
      </p:sp>
      <p:sp>
        <p:nvSpPr>
          <p:cNvPr id="8" name="TextBox 7">
            <a:extLst>
              <a:ext uri="{FF2B5EF4-FFF2-40B4-BE49-F238E27FC236}">
                <a16:creationId xmlns:a16="http://schemas.microsoft.com/office/drawing/2014/main" id="{14753260-A39D-7165-481E-C7997DDA8D1F}"/>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16</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79C18B35-74E7-9ACD-DDA7-47D8FD179836}"/>
              </a:ext>
            </a:extLst>
          </p:cNvPr>
          <p:cNvSpPr>
            <a:spLocks noChangeArrowheads="1"/>
          </p:cNvSpPr>
          <p:nvPr/>
        </p:nvSpPr>
        <p:spPr bwMode="auto">
          <a:xfrm>
            <a:off x="359083" y="4818460"/>
            <a:ext cx="11347128" cy="1813486"/>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BC8072A5-2F0E-49EF-DE5C-CB59F8F28664}"/>
              </a:ext>
            </a:extLst>
          </p:cNvPr>
          <p:cNvSpPr txBox="1">
            <a:spLocks noChangeArrowheads="1"/>
          </p:cNvSpPr>
          <p:nvPr/>
        </p:nvSpPr>
        <p:spPr bwMode="auto">
          <a:xfrm>
            <a:off x="393316" y="4882241"/>
            <a:ext cx="11250043" cy="1661993"/>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“Matthew 24:22: “If those days had not been cut short, no one would survive, but for the sake of the elect those days will be shortened.” </a:t>
            </a:r>
          </a:p>
        </p:txBody>
      </p:sp>
    </p:spTree>
    <p:extLst>
      <p:ext uri="{BB962C8B-B14F-4D97-AF65-F5344CB8AC3E}">
        <p14:creationId xmlns:p14="http://schemas.microsoft.com/office/powerpoint/2010/main" val="4033517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BE97BF-A4B3-2CE7-883E-993C90CAC97B}"/>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882BABA6-6B74-23A6-83B7-D725A84E06F3}"/>
              </a:ext>
            </a:extLst>
          </p:cNvPr>
          <p:cNvSpPr txBox="1">
            <a:spLocks noChangeArrowheads="1"/>
          </p:cNvSpPr>
          <p:nvPr/>
        </p:nvSpPr>
        <p:spPr bwMode="auto">
          <a:xfrm>
            <a:off x="304800" y="1295401"/>
            <a:ext cx="11537430" cy="1846659"/>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21 </a:t>
            </a:r>
            <a:r>
              <a:rPr lang="en-US" sz="3800" dirty="0">
                <a:solidFill>
                  <a:schemeClr val="bg1"/>
                </a:solidFill>
                <a:latin typeface="Aptos Display" panose="020B0004020202020204" pitchFamily="34" charset="0"/>
              </a:rPr>
              <a:t>And they cursed God on account of the plague of hail, because the plague was so terrible. </a:t>
            </a:r>
          </a:p>
          <a:p>
            <a:r>
              <a:rPr lang="en-US" sz="3800" dirty="0">
                <a:solidFill>
                  <a:schemeClr val="bg1"/>
                </a:solidFill>
                <a:latin typeface="Aptos Display" panose="020B0004020202020204" pitchFamily="34" charset="0"/>
              </a:rPr>
              <a:t> </a:t>
            </a:r>
          </a:p>
        </p:txBody>
      </p:sp>
      <p:sp>
        <p:nvSpPr>
          <p:cNvPr id="8" name="TextBox 7">
            <a:extLst>
              <a:ext uri="{FF2B5EF4-FFF2-40B4-BE49-F238E27FC236}">
                <a16:creationId xmlns:a16="http://schemas.microsoft.com/office/drawing/2014/main" id="{03483E92-B7D2-6E50-D948-30DB9D67A49E}"/>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16</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143941742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23C220-82EE-E14D-0D39-DF8F1792545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02BB8036-C987-6E20-778A-2870A725D9C1}"/>
              </a:ext>
            </a:extLst>
          </p:cNvPr>
          <p:cNvSpPr txBox="1">
            <a:spLocks noChangeArrowheads="1"/>
          </p:cNvSpPr>
          <p:nvPr/>
        </p:nvSpPr>
        <p:spPr bwMode="auto">
          <a:xfrm>
            <a:off x="304800" y="1295401"/>
            <a:ext cx="11537430" cy="3970318"/>
          </a:xfrm>
          <a:prstGeom prst="rect">
            <a:avLst/>
          </a:prstGeom>
          <a:noFill/>
          <a:ln w="9525">
            <a:noFill/>
            <a:miter lim="800000"/>
            <a:headEnd/>
            <a:tailEnd/>
          </a:ln>
        </p:spPr>
        <p:txBody>
          <a:bodyPr wrap="square">
            <a:spAutoFit/>
          </a:bodyPr>
          <a:lstStyle/>
          <a:p>
            <a:pPr marL="571500" indent="-571500">
              <a:spcAft>
                <a:spcPts val="0"/>
              </a:spcAft>
              <a:buFont typeface="Arial" panose="020B0604020202020204" pitchFamily="34" charset="0"/>
              <a:buChar char="•"/>
              <a:tabLst>
                <a:tab pos="-2457450" algn="l"/>
              </a:tabLst>
            </a:pPr>
            <a:r>
              <a:rPr lang="en-US" sz="4200" dirty="0">
                <a:solidFill>
                  <a:schemeClr val="bg1"/>
                </a:solidFill>
                <a:latin typeface="Aptos Display" panose="020B0004020202020204" pitchFamily="34" charset="0"/>
                <a:ea typeface="Cambria" panose="02040503050406030204" pitchFamily="18" charset="0"/>
              </a:rPr>
              <a:t>There is such a thing as a healthy fear of the Lord. </a:t>
            </a:r>
          </a:p>
          <a:p>
            <a:pPr marL="571500" indent="-571500">
              <a:spcAft>
                <a:spcPts val="0"/>
              </a:spcAft>
              <a:buFont typeface="Arial" panose="020B0604020202020204" pitchFamily="34" charset="0"/>
              <a:buChar char="•"/>
              <a:tabLst>
                <a:tab pos="-2457450" algn="l"/>
              </a:tabLst>
            </a:pPr>
            <a:r>
              <a:rPr lang="en-US" sz="4200" dirty="0">
                <a:solidFill>
                  <a:schemeClr val="bg1"/>
                </a:solidFill>
                <a:latin typeface="Aptos Display" panose="020B0004020202020204" pitchFamily="34" charset="0"/>
                <a:ea typeface="Cambria" panose="02040503050406030204" pitchFamily="18" charset="0"/>
              </a:rPr>
              <a:t>There is still time to repent…don’t wait until its too late. </a:t>
            </a:r>
          </a:p>
          <a:p>
            <a:pPr marL="571500" indent="-571500">
              <a:spcAft>
                <a:spcPts val="0"/>
              </a:spcAft>
              <a:buFont typeface="Arial" panose="020B0604020202020204" pitchFamily="34" charset="0"/>
              <a:buChar char="•"/>
              <a:tabLst>
                <a:tab pos="-2457450" algn="l"/>
              </a:tabLst>
            </a:pPr>
            <a:r>
              <a:rPr lang="en-US" sz="4200" dirty="0">
                <a:solidFill>
                  <a:schemeClr val="bg1"/>
                </a:solidFill>
                <a:latin typeface="Aptos Display" panose="020B0004020202020204" pitchFamily="34" charset="0"/>
                <a:ea typeface="Cambria" panose="02040503050406030204" pitchFamily="18" charset="0"/>
              </a:rPr>
              <a:t>[JESUS] “Behold, I come like a thief! Blessed is he who stays awake.” 	</a:t>
            </a:r>
          </a:p>
          <a:p>
            <a:pPr marL="571500" indent="-571500">
              <a:spcAft>
                <a:spcPts val="0"/>
              </a:spcAft>
              <a:buFont typeface="Arial" panose="020B0604020202020204" pitchFamily="34" charset="0"/>
              <a:buChar char="•"/>
              <a:tabLst>
                <a:tab pos="-2457450" algn="l"/>
              </a:tabLst>
            </a:pPr>
            <a:endParaRPr lang="en-US" sz="4200" dirty="0">
              <a:solidFill>
                <a:schemeClr val="bg1"/>
              </a:solidFill>
              <a:latin typeface="Aptos Display" panose="020B0004020202020204" pitchFamily="34" charset="0"/>
              <a:ea typeface="Cambria" panose="02040503050406030204" pitchFamily="18" charset="0"/>
            </a:endParaRPr>
          </a:p>
        </p:txBody>
      </p:sp>
      <p:sp>
        <p:nvSpPr>
          <p:cNvPr id="8" name="TextBox 7">
            <a:extLst>
              <a:ext uri="{FF2B5EF4-FFF2-40B4-BE49-F238E27FC236}">
                <a16:creationId xmlns:a16="http://schemas.microsoft.com/office/drawing/2014/main" id="{D6EFD423-CADC-FAAF-26A4-8BB6CAA2AC47}"/>
              </a:ext>
            </a:extLst>
          </p:cNvPr>
          <p:cNvSpPr txBox="1"/>
          <p:nvPr/>
        </p:nvSpPr>
        <p:spPr>
          <a:xfrm>
            <a:off x="228600" y="5"/>
            <a:ext cx="116586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Conclusions</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196678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28DF84-2462-4D97-42CE-27A31A090486}"/>
            </a:ext>
          </a:extLst>
        </p:cNvPr>
        <p:cNvGrpSpPr/>
        <p:nvPr/>
      </p:nvGrpSpPr>
      <p:grpSpPr>
        <a:xfrm>
          <a:off x="0" y="0"/>
          <a:ext cx="0" cy="0"/>
          <a:chOff x="0" y="0"/>
          <a:chExt cx="0" cy="0"/>
        </a:xfrm>
      </p:grpSpPr>
      <p:sp>
        <p:nvSpPr>
          <p:cNvPr id="10" name="Title 1">
            <a:extLst>
              <a:ext uri="{FF2B5EF4-FFF2-40B4-BE49-F238E27FC236}">
                <a16:creationId xmlns:a16="http://schemas.microsoft.com/office/drawing/2014/main" id="{F54E667B-D101-44DF-9443-2725E55C720D}"/>
              </a:ext>
            </a:extLst>
          </p:cNvPr>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REVELATION</a:t>
            </a:r>
          </a:p>
        </p:txBody>
      </p:sp>
      <p:sp>
        <p:nvSpPr>
          <p:cNvPr id="5" name="TextBox 4">
            <a:extLst>
              <a:ext uri="{FF2B5EF4-FFF2-40B4-BE49-F238E27FC236}">
                <a16:creationId xmlns:a16="http://schemas.microsoft.com/office/drawing/2014/main" id="{DAC62C5D-5F68-8688-3F5C-F59C96E4A106}"/>
              </a:ext>
            </a:extLst>
          </p:cNvPr>
          <p:cNvSpPr txBox="1"/>
          <p:nvPr/>
        </p:nvSpPr>
        <p:spPr>
          <a:xfrm>
            <a:off x="2911364" y="2327564"/>
            <a:ext cx="6369269" cy="584775"/>
          </a:xfrm>
          <a:prstGeom prst="rect">
            <a:avLst/>
          </a:prstGeom>
          <a:noFill/>
        </p:spPr>
        <p:txBody>
          <a:bodyPr wrap="square" rtlCol="0">
            <a:spAutoFit/>
          </a:bodyPr>
          <a:lstStyle/>
          <a:p>
            <a:pPr algn="ctr"/>
            <a:r>
              <a:rPr lang="en-US" sz="3200" dirty="0">
                <a:solidFill>
                  <a:schemeClr val="bg1"/>
                </a:solidFill>
                <a:latin typeface="Century Gothic" panose="020B0502020202020204" pitchFamily="34" charset="0"/>
              </a:rPr>
              <a:t>THE BOOK OF</a:t>
            </a:r>
          </a:p>
        </p:txBody>
      </p:sp>
    </p:spTree>
    <p:extLst>
      <p:ext uri="{BB962C8B-B14F-4D97-AF65-F5344CB8AC3E}">
        <p14:creationId xmlns:p14="http://schemas.microsoft.com/office/powerpoint/2010/main" val="406023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0EC082-8D83-FE97-6CA7-16DD19DF7CBA}"/>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68343EE-152D-9375-E5D9-B4C88FA0A5C9}"/>
              </a:ext>
            </a:extLst>
          </p:cNvPr>
          <p:cNvSpPr txBox="1">
            <a:spLocks noChangeArrowheads="1"/>
          </p:cNvSpPr>
          <p:nvPr/>
        </p:nvSpPr>
        <p:spPr bwMode="auto">
          <a:xfrm>
            <a:off x="304800" y="1295401"/>
            <a:ext cx="11537430" cy="3016210"/>
          </a:xfrm>
          <a:prstGeom prst="rect">
            <a:avLst/>
          </a:prstGeom>
          <a:noFill/>
          <a:ln w="9525">
            <a:noFill/>
            <a:miter lim="800000"/>
            <a:headEnd/>
            <a:tailEnd/>
          </a:ln>
        </p:spPr>
        <p:txBody>
          <a:bodyPr wrap="square">
            <a:spAutoFit/>
          </a:bodyPr>
          <a:lstStyle/>
          <a:p>
            <a:r>
              <a:rPr lang="en-US" sz="3800" baseline="30000" dirty="0">
                <a:solidFill>
                  <a:schemeClr val="tx1">
                    <a:lumMod val="50000"/>
                    <a:lumOff val="50000"/>
                  </a:schemeClr>
                </a:solidFill>
                <a:latin typeface="Aptos Display" panose="020B0004020202020204" pitchFamily="34" charset="0"/>
              </a:rPr>
              <a:t>1 </a:t>
            </a:r>
            <a:r>
              <a:rPr lang="en-US" sz="3800" dirty="0">
                <a:solidFill>
                  <a:schemeClr val="tx1">
                    <a:lumMod val="50000"/>
                    <a:lumOff val="50000"/>
                  </a:schemeClr>
                </a:solidFill>
                <a:latin typeface="Aptos Display" panose="020B0004020202020204" pitchFamily="34" charset="0"/>
              </a:rPr>
              <a:t>Then I looked, and there before me was the Lamb, standing on Mount Zion, and with him those who had his name and his Father’s name written on their foreheads.</a:t>
            </a:r>
          </a:p>
          <a:p>
            <a:r>
              <a:rPr lang="en-US" sz="3800" baseline="30000" dirty="0">
                <a:solidFill>
                  <a:schemeClr val="tx1">
                    <a:lumMod val="50000"/>
                    <a:lumOff val="50000"/>
                  </a:schemeClr>
                </a:solidFill>
                <a:latin typeface="Aptos Display" panose="020B0004020202020204" pitchFamily="34" charset="0"/>
              </a:rPr>
              <a:t>4 </a:t>
            </a:r>
            <a:r>
              <a:rPr lang="en-US" sz="3800" dirty="0">
                <a:solidFill>
                  <a:schemeClr val="bg1"/>
                </a:solidFill>
                <a:latin typeface="Aptos Display" panose="020B0004020202020204" pitchFamily="34" charset="0"/>
              </a:rPr>
              <a:t>They were purchased from among mankind </a:t>
            </a:r>
            <a:r>
              <a:rPr lang="en-US" sz="3800" dirty="0">
                <a:solidFill>
                  <a:schemeClr val="tx1">
                    <a:lumMod val="50000"/>
                    <a:lumOff val="50000"/>
                  </a:schemeClr>
                </a:solidFill>
                <a:latin typeface="Aptos Display" panose="020B0004020202020204" pitchFamily="34" charset="0"/>
              </a:rPr>
              <a:t>and offered as </a:t>
            </a:r>
            <a:r>
              <a:rPr lang="en-US" sz="3800" dirty="0" err="1">
                <a:solidFill>
                  <a:schemeClr val="tx1">
                    <a:lumMod val="50000"/>
                    <a:lumOff val="50000"/>
                  </a:schemeClr>
                </a:solidFill>
                <a:latin typeface="Aptos Display" panose="020B0004020202020204" pitchFamily="34" charset="0"/>
              </a:rPr>
              <a:t>firstfruits</a:t>
            </a:r>
            <a:r>
              <a:rPr lang="en-US" sz="3800" dirty="0">
                <a:solidFill>
                  <a:schemeClr val="tx1">
                    <a:lumMod val="50000"/>
                    <a:lumOff val="50000"/>
                  </a:schemeClr>
                </a:solidFill>
                <a:latin typeface="Aptos Display" panose="020B0004020202020204" pitchFamily="34" charset="0"/>
              </a:rPr>
              <a:t> to God and the Lamb. </a:t>
            </a:r>
          </a:p>
        </p:txBody>
      </p:sp>
      <p:sp>
        <p:nvSpPr>
          <p:cNvPr id="8" name="TextBox 7">
            <a:extLst>
              <a:ext uri="{FF2B5EF4-FFF2-40B4-BE49-F238E27FC236}">
                <a16:creationId xmlns:a16="http://schemas.microsoft.com/office/drawing/2014/main" id="{C0343F0D-7288-B357-81E8-854BFD041758}"/>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14</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2B2A86C5-C64D-DFF2-8820-B2A26464C0D9}"/>
              </a:ext>
            </a:extLst>
          </p:cNvPr>
          <p:cNvSpPr>
            <a:spLocks noChangeArrowheads="1"/>
          </p:cNvSpPr>
          <p:nvPr/>
        </p:nvSpPr>
        <p:spPr bwMode="auto">
          <a:xfrm>
            <a:off x="394740" y="4503178"/>
            <a:ext cx="11492460" cy="1902380"/>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FED9E07A-6D48-1B1D-198C-02340361874D}"/>
              </a:ext>
            </a:extLst>
          </p:cNvPr>
          <p:cNvSpPr txBox="1">
            <a:spLocks noChangeArrowheads="1"/>
          </p:cNvSpPr>
          <p:nvPr/>
        </p:nvSpPr>
        <p:spPr bwMode="auto">
          <a:xfrm>
            <a:off x="493069" y="4503178"/>
            <a:ext cx="11394131" cy="1649914"/>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Revelation 5:9: “You [Jesus] were slain, and with your blood you purchased men for God from every tribe and language and people and nation.” </a:t>
            </a:r>
          </a:p>
        </p:txBody>
      </p:sp>
    </p:spTree>
    <p:extLst>
      <p:ext uri="{BB962C8B-B14F-4D97-AF65-F5344CB8AC3E}">
        <p14:creationId xmlns:p14="http://schemas.microsoft.com/office/powerpoint/2010/main" val="3832196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3E4E8F-1BA6-2966-343D-9A68394E72A4}"/>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3B82DE6D-688C-FC42-7A9D-766054A8FC31}"/>
              </a:ext>
            </a:extLst>
          </p:cNvPr>
          <p:cNvSpPr txBox="1">
            <a:spLocks noChangeArrowheads="1"/>
          </p:cNvSpPr>
          <p:nvPr/>
        </p:nvSpPr>
        <p:spPr bwMode="auto">
          <a:xfrm>
            <a:off x="304800" y="1295401"/>
            <a:ext cx="11537430" cy="3600986"/>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6 </a:t>
            </a:r>
            <a:r>
              <a:rPr lang="en-US" sz="3800" dirty="0">
                <a:solidFill>
                  <a:schemeClr val="bg1"/>
                </a:solidFill>
                <a:latin typeface="Aptos Display" panose="020B0004020202020204" pitchFamily="34" charset="0"/>
              </a:rPr>
              <a:t>Then I saw another angel flying in midair, and he had the eternal gospel to proclaim to those who live on the earth—to every nation, tribe, language and people. </a:t>
            </a:r>
            <a:r>
              <a:rPr lang="en-US" sz="3800" baseline="30000" dirty="0">
                <a:solidFill>
                  <a:schemeClr val="bg1"/>
                </a:solidFill>
                <a:latin typeface="Aptos Display" panose="020B0004020202020204" pitchFamily="34" charset="0"/>
              </a:rPr>
              <a:t>7 </a:t>
            </a:r>
            <a:r>
              <a:rPr lang="en-US" sz="3800" dirty="0">
                <a:solidFill>
                  <a:schemeClr val="bg1"/>
                </a:solidFill>
                <a:latin typeface="Aptos Display" panose="020B0004020202020204" pitchFamily="34" charset="0"/>
              </a:rPr>
              <a:t>He said in a loud voice, “Fear God and give him glory, because the hour of his judgment has come. Worship him who made the heavens, the earth, the sea and the springs of water.” </a:t>
            </a:r>
          </a:p>
        </p:txBody>
      </p:sp>
      <p:sp>
        <p:nvSpPr>
          <p:cNvPr id="8" name="TextBox 7">
            <a:extLst>
              <a:ext uri="{FF2B5EF4-FFF2-40B4-BE49-F238E27FC236}">
                <a16:creationId xmlns:a16="http://schemas.microsoft.com/office/drawing/2014/main" id="{5A3D68AF-8FE4-D4BD-0C3A-E0100AC21EAD}"/>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14</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05885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3E4E8F-1BA6-2966-343D-9A68394E72A4}"/>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3B82DE6D-688C-FC42-7A9D-766054A8FC31}"/>
              </a:ext>
            </a:extLst>
          </p:cNvPr>
          <p:cNvSpPr txBox="1">
            <a:spLocks noChangeArrowheads="1"/>
          </p:cNvSpPr>
          <p:nvPr/>
        </p:nvSpPr>
        <p:spPr bwMode="auto">
          <a:xfrm>
            <a:off x="304800" y="1295401"/>
            <a:ext cx="11537430" cy="3600986"/>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6 </a:t>
            </a:r>
            <a:r>
              <a:rPr lang="en-US" sz="3800" dirty="0">
                <a:solidFill>
                  <a:schemeClr val="bg1"/>
                </a:solidFill>
                <a:latin typeface="Aptos Display" panose="020B0004020202020204" pitchFamily="34" charset="0"/>
              </a:rPr>
              <a:t>Then I saw another angel flying in midair, and he had the eternal gospel to proclaim to those who live on the earth—to every nation, tribe, language and people. </a:t>
            </a:r>
            <a:r>
              <a:rPr lang="en-US" sz="3800" baseline="30000" dirty="0">
                <a:solidFill>
                  <a:schemeClr val="bg1"/>
                </a:solidFill>
                <a:latin typeface="Aptos Display" panose="020B0004020202020204" pitchFamily="34" charset="0"/>
              </a:rPr>
              <a:t>7 </a:t>
            </a:r>
            <a:r>
              <a:rPr lang="en-US" sz="3800" dirty="0">
                <a:solidFill>
                  <a:schemeClr val="bg1"/>
                </a:solidFill>
                <a:latin typeface="Aptos Display" panose="020B0004020202020204" pitchFamily="34" charset="0"/>
              </a:rPr>
              <a:t>He said in a loud voice, “Fear God and give him glory, because the hour of his judgment has come. Worship him who made the heavens, the earth, the sea and the springs of water.” </a:t>
            </a:r>
          </a:p>
        </p:txBody>
      </p:sp>
      <p:sp>
        <p:nvSpPr>
          <p:cNvPr id="8" name="TextBox 7">
            <a:extLst>
              <a:ext uri="{FF2B5EF4-FFF2-40B4-BE49-F238E27FC236}">
                <a16:creationId xmlns:a16="http://schemas.microsoft.com/office/drawing/2014/main" id="{5A3D68AF-8FE4-D4BD-0C3A-E0100AC21EAD}"/>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14</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886BBCAA-C3BC-5FEB-B433-CC5A0339025C}"/>
              </a:ext>
            </a:extLst>
          </p:cNvPr>
          <p:cNvSpPr>
            <a:spLocks noChangeArrowheads="1"/>
          </p:cNvSpPr>
          <p:nvPr/>
        </p:nvSpPr>
        <p:spPr bwMode="auto">
          <a:xfrm>
            <a:off x="349770" y="3705938"/>
            <a:ext cx="11582400" cy="2923461"/>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02CD9439-34AB-CC5C-7B53-B0F507F1273E}"/>
              </a:ext>
            </a:extLst>
          </p:cNvPr>
          <p:cNvSpPr txBox="1">
            <a:spLocks noChangeArrowheads="1"/>
          </p:cNvSpPr>
          <p:nvPr/>
        </p:nvSpPr>
        <p:spPr bwMode="auto">
          <a:xfrm>
            <a:off x="493839" y="3813451"/>
            <a:ext cx="11483301" cy="2708434"/>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Matthew 24:14: “The gospel of the kingdom will be preached in the whole world as a testimony to all nations, and then the end will come.” </a:t>
            </a:r>
          </a:p>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2 Peter 3:9: “[God] doesn’t want to see any of us perish but for all of come to repentance.”</a:t>
            </a:r>
          </a:p>
        </p:txBody>
      </p:sp>
    </p:spTree>
    <p:extLst>
      <p:ext uri="{BB962C8B-B14F-4D97-AF65-F5344CB8AC3E}">
        <p14:creationId xmlns:p14="http://schemas.microsoft.com/office/powerpoint/2010/main" val="2160453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873E09-1353-6EC6-52B6-B5944C2CF9FF}"/>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1ACED696-0EE0-3459-5168-EFC6F84501B9}"/>
              </a:ext>
            </a:extLst>
          </p:cNvPr>
          <p:cNvSpPr txBox="1">
            <a:spLocks noChangeArrowheads="1"/>
          </p:cNvSpPr>
          <p:nvPr/>
        </p:nvSpPr>
        <p:spPr bwMode="auto">
          <a:xfrm>
            <a:off x="304800" y="1295401"/>
            <a:ext cx="11537430" cy="1846659"/>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8 </a:t>
            </a:r>
            <a:r>
              <a:rPr lang="en-US" sz="3800" dirty="0">
                <a:solidFill>
                  <a:schemeClr val="bg1"/>
                </a:solidFill>
                <a:latin typeface="Aptos Display" panose="020B0004020202020204" pitchFamily="34" charset="0"/>
              </a:rPr>
              <a:t>A second angel followed and said, “‘Fallen! Fallen is Babylon the Great,’ which made all the nations drink the maddening wine of her adulteries.”</a:t>
            </a:r>
          </a:p>
        </p:txBody>
      </p:sp>
      <p:sp>
        <p:nvSpPr>
          <p:cNvPr id="8" name="TextBox 7">
            <a:extLst>
              <a:ext uri="{FF2B5EF4-FFF2-40B4-BE49-F238E27FC236}">
                <a16:creationId xmlns:a16="http://schemas.microsoft.com/office/drawing/2014/main" id="{4FDFA193-EE34-E1C8-34B3-9AA2F974877E}"/>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14</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6597521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ECC28A-D2C8-F76B-AF1E-7B6994890E64}"/>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DB7832D8-DBE9-00F4-7B94-3437F1824A7C}"/>
              </a:ext>
            </a:extLst>
          </p:cNvPr>
          <p:cNvSpPr txBox="1">
            <a:spLocks noChangeArrowheads="1"/>
          </p:cNvSpPr>
          <p:nvPr/>
        </p:nvSpPr>
        <p:spPr bwMode="auto">
          <a:xfrm>
            <a:off x="304800" y="1295401"/>
            <a:ext cx="11537430" cy="1846659"/>
          </a:xfrm>
          <a:prstGeom prst="rect">
            <a:avLst/>
          </a:prstGeom>
          <a:noFill/>
          <a:ln w="9525">
            <a:noFill/>
            <a:miter lim="800000"/>
            <a:headEnd/>
            <a:tailEnd/>
          </a:ln>
        </p:spPr>
        <p:txBody>
          <a:bodyPr wrap="square">
            <a:spAutoFit/>
          </a:bodyPr>
          <a:lstStyle/>
          <a:p>
            <a:r>
              <a:rPr lang="en-US" sz="3800" baseline="30000" dirty="0">
                <a:solidFill>
                  <a:schemeClr val="tx1">
                    <a:lumMod val="50000"/>
                    <a:lumOff val="50000"/>
                  </a:schemeClr>
                </a:solidFill>
                <a:latin typeface="Aptos Display" panose="020B0004020202020204" pitchFamily="34" charset="0"/>
              </a:rPr>
              <a:t>8 </a:t>
            </a:r>
            <a:r>
              <a:rPr lang="en-US" sz="3800" dirty="0">
                <a:solidFill>
                  <a:schemeClr val="tx1">
                    <a:lumMod val="50000"/>
                    <a:lumOff val="50000"/>
                  </a:schemeClr>
                </a:solidFill>
                <a:latin typeface="Aptos Display" panose="020B0004020202020204" pitchFamily="34" charset="0"/>
              </a:rPr>
              <a:t>A second angel followed and said, </a:t>
            </a:r>
            <a:r>
              <a:rPr lang="en-US" sz="3800" dirty="0">
                <a:solidFill>
                  <a:schemeClr val="bg1"/>
                </a:solidFill>
                <a:latin typeface="Aptos Display" panose="020B0004020202020204" pitchFamily="34" charset="0"/>
              </a:rPr>
              <a:t>“‘Fallen! Fallen is Babylon the Great,’ </a:t>
            </a:r>
            <a:r>
              <a:rPr lang="en-US" sz="3800" dirty="0">
                <a:solidFill>
                  <a:schemeClr val="tx1">
                    <a:lumMod val="50000"/>
                    <a:lumOff val="50000"/>
                  </a:schemeClr>
                </a:solidFill>
                <a:latin typeface="Aptos Display" panose="020B0004020202020204" pitchFamily="34" charset="0"/>
              </a:rPr>
              <a:t>which made all the nations drink the maddening wine of her adulteries.”</a:t>
            </a:r>
          </a:p>
        </p:txBody>
      </p:sp>
      <p:sp>
        <p:nvSpPr>
          <p:cNvPr id="8" name="TextBox 7">
            <a:extLst>
              <a:ext uri="{FF2B5EF4-FFF2-40B4-BE49-F238E27FC236}">
                <a16:creationId xmlns:a16="http://schemas.microsoft.com/office/drawing/2014/main" id="{8B0BFFFA-60CF-6BAA-A8DC-5D09E6195B5F}"/>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14</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5229512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4509</Words>
  <Application>Microsoft Office PowerPoint</Application>
  <PresentationFormat>Widescreen</PresentationFormat>
  <Paragraphs>224</Paragraphs>
  <Slides>47</Slides>
  <Notes>47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47</vt:i4>
      </vt:variant>
    </vt:vector>
  </HeadingPairs>
  <TitlesOfParts>
    <vt:vector size="56" baseType="lpstr">
      <vt:lpstr>ＭＳ Ｐゴシック</vt:lpstr>
      <vt:lpstr>Aptos Display</vt:lpstr>
      <vt:lpstr>Arial</vt:lpstr>
      <vt:lpstr>Calibri</vt:lpstr>
      <vt:lpstr>Calibri Light</vt:lpstr>
      <vt:lpstr>Cambria</vt:lpstr>
      <vt:lpstr>Century Gothic</vt:lpstr>
      <vt:lpstr>Times New Roman</vt:lpstr>
      <vt:lpstr>Office Theme</vt:lpstr>
      <vt:lpstr>REVELATION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REVELATION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2025-02-05T19:35:50Z</dcterms:created>
  <dcterms:modified xsi:type="dcterms:W3CDTF">2025-02-05T19:36:04Z</dcterms:modified>
</cp:coreProperties>
</file>