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5683" r:id="rId1"/>
  </p:sldMasterIdLst>
  <p:notesMasterIdLst>
    <p:notesMasterId r:id="rId43"/>
  </p:notesMasterIdLst>
  <p:sldIdLst>
    <p:sldId id="8971" r:id="rId2"/>
    <p:sldId id="8947" r:id="rId3"/>
    <p:sldId id="9033" r:id="rId4"/>
    <p:sldId id="9031" r:id="rId5"/>
    <p:sldId id="9084" r:id="rId6"/>
    <p:sldId id="9035" r:id="rId7"/>
    <p:sldId id="9083" r:id="rId8"/>
    <p:sldId id="9034" r:id="rId9"/>
    <p:sldId id="9056" r:id="rId10"/>
    <p:sldId id="9043" r:id="rId11"/>
    <p:sldId id="9085" r:id="rId12"/>
    <p:sldId id="9045" r:id="rId13"/>
    <p:sldId id="9086" r:id="rId14"/>
    <p:sldId id="9041" r:id="rId15"/>
    <p:sldId id="9051" r:id="rId16"/>
    <p:sldId id="9052" r:id="rId17"/>
    <p:sldId id="9053" r:id="rId18"/>
    <p:sldId id="9055" r:id="rId19"/>
    <p:sldId id="9057" r:id="rId20"/>
    <p:sldId id="9058" r:id="rId21"/>
    <p:sldId id="9059" r:id="rId22"/>
    <p:sldId id="9060" r:id="rId23"/>
    <p:sldId id="9061" r:id="rId24"/>
    <p:sldId id="9062" r:id="rId25"/>
    <p:sldId id="9063" r:id="rId26"/>
    <p:sldId id="9068" r:id="rId27"/>
    <p:sldId id="9087" r:id="rId28"/>
    <p:sldId id="9069" r:id="rId29"/>
    <p:sldId id="9070" r:id="rId30"/>
    <p:sldId id="9072" r:id="rId31"/>
    <p:sldId id="9071" r:id="rId32"/>
    <p:sldId id="9073" r:id="rId33"/>
    <p:sldId id="9074" r:id="rId34"/>
    <p:sldId id="9066" r:id="rId35"/>
    <p:sldId id="9038" r:id="rId36"/>
    <p:sldId id="9082" r:id="rId37"/>
    <p:sldId id="9046" r:id="rId38"/>
    <p:sldId id="9075" r:id="rId39"/>
    <p:sldId id="9076" r:id="rId40"/>
    <p:sldId id="9047" r:id="rId41"/>
    <p:sldId id="9020" r:id="rId42"/>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E0"/>
    <a:srgbClr val="1E1916"/>
    <a:srgbClr val="5286C4"/>
    <a:srgbClr val="254061"/>
    <a:srgbClr val="D3E6FF"/>
    <a:srgbClr val="B0E4CD"/>
    <a:srgbClr val="35A5C2"/>
    <a:srgbClr val="385D8A"/>
    <a:srgbClr val="386294"/>
    <a:srgbClr val="5866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4B42E4-2007-7C48-A32D-00F0080F54CB}" v="1233" dt="2023-07-31T23:12:44.26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60" autoAdjust="0"/>
    <p:restoredTop sz="67553"/>
  </p:normalViewPr>
  <p:slideViewPr>
    <p:cSldViewPr snapToGrid="0">
      <p:cViewPr varScale="1">
        <p:scale>
          <a:sx n="56" d="100"/>
          <a:sy n="56" d="100"/>
        </p:scale>
        <p:origin x="468" y="5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1696978B-A236-B943-B34D-431BF05F63D6}" type="slidenum">
              <a:rPr lang="en-US"/>
              <a:pPr>
                <a:defRPr/>
              </a:pPr>
              <a:t>‹#›</a:t>
            </a:fld>
            <a:endParaRPr lang="en-US"/>
          </a:p>
        </p:txBody>
      </p:sp>
    </p:spTree>
    <p:extLst>
      <p:ext uri="{BB962C8B-B14F-4D97-AF65-F5344CB8AC3E}">
        <p14:creationId xmlns:p14="http://schemas.microsoft.com/office/powerpoint/2010/main" val="3676463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820835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00327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54748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77465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31657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921519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47439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436042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spcBef>
                <a:spcPts val="0"/>
              </a:spcBef>
              <a:spcAft>
                <a:spcPts val="0"/>
              </a:spcAft>
              <a:buSzPts val="1200"/>
              <a:buFontTx/>
              <a:buNone/>
              <a:tabLst>
                <a:tab pos="228600" algn="r"/>
                <a:tab pos="342900" algn="l"/>
                <a:tab pos="1371600" algn="l"/>
              </a:tabLs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589126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557049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232998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56255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999637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366383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13973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314567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855672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973653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306091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937047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215890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009213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519213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212656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032803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46922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301148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192691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47717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23891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142373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513910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128812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864371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681465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201045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924227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013730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2689138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18638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96978B-A236-B943-B34D-431BF05F63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3763932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D545E2-D7C3-4F9F-B0C1-5F7BBEEABB69}" type="datetimeFigureOut">
              <a:rPr lang="en-US">
                <a:solidFill>
                  <a:prstClr val="black">
                    <a:tint val="75000"/>
                  </a:prstClr>
                </a:solidFill>
              </a:rPr>
              <a:pPr>
                <a:defRPr/>
              </a:pPr>
              <a:t>8/14/2023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CFDC4F-BA6F-439F-8357-D2276933A3A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F00964-9868-43BD-9E30-288DDB481615}" type="datetimeFigureOut">
              <a:rPr lang="en-US">
                <a:solidFill>
                  <a:prstClr val="black">
                    <a:tint val="75000"/>
                  </a:prstClr>
                </a:solidFill>
              </a:rPr>
              <a:pPr>
                <a:defRPr/>
              </a:pPr>
              <a:t>8/14/2023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F4D1FD-880C-446E-B7A1-76160895A6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970723-F931-4C67-9945-C61D1A77393D}" type="datetimeFigureOut">
              <a:rPr lang="en-US">
                <a:solidFill>
                  <a:prstClr val="black">
                    <a:tint val="75000"/>
                  </a:prstClr>
                </a:solidFill>
              </a:rPr>
              <a:pPr>
                <a:defRPr/>
              </a:pPr>
              <a:t>8/14/2023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BA62B7-955F-4FA4-ACB9-13EC1D62105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1012F8-1818-4B15-AE15-8364AD8EFC80}" type="datetimeFigureOut">
              <a:rPr lang="en-US">
                <a:solidFill>
                  <a:prstClr val="black">
                    <a:tint val="75000"/>
                  </a:prstClr>
                </a:solidFill>
              </a:rPr>
              <a:pPr>
                <a:defRPr/>
              </a:pPr>
              <a:t>8/14/2023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DD5BFE-1BC4-45CE-BCF7-3645720F620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6472D7-EFFF-4A53-A8F3-CBD4E14CA01D}" type="datetimeFigureOut">
              <a:rPr lang="en-US">
                <a:solidFill>
                  <a:prstClr val="black">
                    <a:tint val="75000"/>
                  </a:prstClr>
                </a:solidFill>
              </a:rPr>
              <a:pPr>
                <a:defRPr/>
              </a:pPr>
              <a:t>8/14/2023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6EF4CC6-6356-40CC-B26F-2C27E8EC3F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E11A7B-5F24-4BD3-ACE8-6D2F461FA26F}" type="datetimeFigureOut">
              <a:rPr lang="en-US">
                <a:solidFill>
                  <a:prstClr val="black">
                    <a:tint val="75000"/>
                  </a:prstClr>
                </a:solidFill>
              </a:rPr>
              <a:pPr>
                <a:defRPr/>
              </a:pPr>
              <a:t>8/14/2023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64983F-46D1-4A47-A8E2-A26E8B93F58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1C17D2A-C336-41B7-9D9F-FB8C29BD02AB}" type="datetimeFigureOut">
              <a:rPr lang="en-US">
                <a:solidFill>
                  <a:prstClr val="black">
                    <a:tint val="75000"/>
                  </a:prstClr>
                </a:solidFill>
              </a:rPr>
              <a:pPr>
                <a:defRPr/>
              </a:pPr>
              <a:t>8/14/2023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686286-07CA-409D-BAF3-BD6762D50EA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95EBA25-288D-42F6-A67D-362DC66EA9E7}" type="datetimeFigureOut">
              <a:rPr lang="en-US">
                <a:solidFill>
                  <a:prstClr val="black">
                    <a:tint val="75000"/>
                  </a:prstClr>
                </a:solidFill>
              </a:rPr>
              <a:pPr>
                <a:defRPr/>
              </a:pPr>
              <a:t>8/14/2023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0660708-9175-4931-A978-FF1FE67D3B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1C3DC6-7158-4037-A418-41D8C46D33E6}" type="datetimeFigureOut">
              <a:rPr lang="en-US">
                <a:solidFill>
                  <a:prstClr val="black">
                    <a:tint val="75000"/>
                  </a:prstClr>
                </a:solidFill>
              </a:rPr>
              <a:pPr>
                <a:defRPr/>
              </a:pPr>
              <a:t>8/14/2023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34EA45-91D8-4E63-85BD-95D9321E92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566A1B-44E1-446A-A043-E7D16061A2DE}" type="datetimeFigureOut">
              <a:rPr lang="en-US">
                <a:solidFill>
                  <a:prstClr val="black">
                    <a:tint val="75000"/>
                  </a:prstClr>
                </a:solidFill>
              </a:rPr>
              <a:pPr>
                <a:defRPr/>
              </a:pPr>
              <a:t>8/14/2023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8B6C2FB-1C16-4A89-A48D-5FDEDA99ACD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848B08-ABFE-491B-919B-E650DE7C0C0E}" type="datetimeFigureOut">
              <a:rPr lang="en-US">
                <a:solidFill>
                  <a:prstClr val="black">
                    <a:tint val="75000"/>
                  </a:prstClr>
                </a:solidFill>
              </a:rPr>
              <a:pPr>
                <a:defRPr/>
              </a:pPr>
              <a:t>8/14/2023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C31A9D-22BA-4DDF-B209-93F4221DF16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FDAFB93-9BCD-4A7A-A361-882F41969D13}" type="datetimeFigureOut">
              <a:rPr lang="en-US">
                <a:solidFill>
                  <a:prstClr val="black">
                    <a:tint val="75000"/>
                  </a:prstClr>
                </a:solidFill>
              </a:rPr>
              <a:pPr>
                <a:defRPr/>
              </a:pPr>
              <a:t>8/14/2023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A7FC07A-240C-468B-943B-D4EB121898DE}"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8431" y="2674423"/>
            <a:ext cx="11375137" cy="1323439"/>
          </a:xfrm>
          <a:prstGeom prst="rect">
            <a:avLst/>
          </a:prstGeom>
          <a:noFill/>
        </p:spPr>
        <p:txBody>
          <a:bodyPr wrap="square">
            <a:spAutoFit/>
          </a:bodyPr>
          <a:lstStyle/>
          <a:p>
            <a:pPr marL="17463" marR="0" lvl="0" algn="ctr" defTabSz="914400" rtl="0" eaLnBrk="1" fontAlgn="base" latinLnBrk="0" hangingPunct="1">
              <a:lnSpc>
                <a:spcPct val="100000"/>
              </a:lnSpc>
              <a:spcBef>
                <a:spcPct val="0"/>
              </a:spcBef>
              <a:spcAft>
                <a:spcPct val="0"/>
              </a:spcAft>
              <a:buClrTx/>
              <a:buSzTx/>
              <a:buFontTx/>
              <a:buNone/>
              <a:defRPr/>
            </a:pPr>
            <a:r>
              <a:rPr lang="en-US" sz="8000" i="1" dirty="0">
                <a:solidFill>
                  <a:prstClr val="white"/>
                </a:solidFill>
                <a:latin typeface="Garamond" panose="02020404030301010803" pitchFamily="18" charset="0"/>
                <a:cs typeface="Arial" charset="0"/>
              </a:rPr>
              <a:t>2 Thessalonians</a:t>
            </a:r>
            <a:endParaRPr kumimoji="0" lang="en-US" sz="8000" i="1"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2462217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1759841"/>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bg1"/>
                </a:solidFill>
                <a:latin typeface="Garamond" panose="02020404030301010803" pitchFamily="18" charset="0"/>
              </a:rPr>
              <a:t>3 	</a:t>
            </a:r>
            <a:r>
              <a:rPr lang="en-US" sz="4000" dirty="0">
                <a:solidFill>
                  <a:schemeClr val="bg1"/>
                </a:solidFill>
                <a:latin typeface="Garamond" panose="02020404030301010803" pitchFamily="18" charset="0"/>
              </a:rPr>
              <a:t>Don’t be fooled by what they say. For that day will not come until there is a great rebellion against God…</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228840E7-922F-CD6C-2C2A-AE391AF77929}"/>
              </a:ext>
            </a:extLst>
          </p:cNvPr>
          <p:cNvSpPr>
            <a:spLocks noChangeArrowheads="1"/>
          </p:cNvSpPr>
          <p:nvPr/>
        </p:nvSpPr>
        <p:spPr bwMode="auto">
          <a:xfrm>
            <a:off x="408812" y="2939174"/>
            <a:ext cx="11478388" cy="364857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4D19A27E-5310-DD08-9B24-6D1314B67C87}"/>
              </a:ext>
            </a:extLst>
          </p:cNvPr>
          <p:cNvSpPr txBox="1">
            <a:spLocks noChangeArrowheads="1"/>
          </p:cNvSpPr>
          <p:nvPr/>
        </p:nvSpPr>
        <p:spPr bwMode="auto">
          <a:xfrm>
            <a:off x="502749" y="3081507"/>
            <a:ext cx="11280484" cy="2168607"/>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 is the “rebellion”? </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Matthew 24:11-12: Many false prophets will arise and will mislead many. Because lawlessness is increased, most people’s love will grow cold.</a:t>
            </a:r>
          </a:p>
        </p:txBody>
      </p:sp>
    </p:spTree>
    <p:extLst>
      <p:ext uri="{BB962C8B-B14F-4D97-AF65-F5344CB8AC3E}">
        <p14:creationId xmlns:p14="http://schemas.microsoft.com/office/powerpoint/2010/main" val="2729759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1759841"/>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bg1"/>
                </a:solidFill>
                <a:latin typeface="Garamond" panose="02020404030301010803" pitchFamily="18" charset="0"/>
              </a:rPr>
              <a:t>3 	</a:t>
            </a:r>
            <a:r>
              <a:rPr lang="en-US" sz="4000" dirty="0">
                <a:solidFill>
                  <a:schemeClr val="bg1"/>
                </a:solidFill>
                <a:latin typeface="Garamond" panose="02020404030301010803" pitchFamily="18" charset="0"/>
              </a:rPr>
              <a:t>Don’t be fooled by what they say. For that day will not come until there is a great rebellion against God…</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228840E7-922F-CD6C-2C2A-AE391AF77929}"/>
              </a:ext>
            </a:extLst>
          </p:cNvPr>
          <p:cNvSpPr>
            <a:spLocks noChangeArrowheads="1"/>
          </p:cNvSpPr>
          <p:nvPr/>
        </p:nvSpPr>
        <p:spPr bwMode="auto">
          <a:xfrm>
            <a:off x="408812" y="2939174"/>
            <a:ext cx="11478388" cy="364857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4D19A27E-5310-DD08-9B24-6D1314B67C87}"/>
              </a:ext>
            </a:extLst>
          </p:cNvPr>
          <p:cNvSpPr txBox="1">
            <a:spLocks noChangeArrowheads="1"/>
          </p:cNvSpPr>
          <p:nvPr/>
        </p:nvSpPr>
        <p:spPr bwMode="auto">
          <a:xfrm>
            <a:off x="502749" y="3081507"/>
            <a:ext cx="11280484" cy="2168607"/>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 is the “rebellion”? </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a:t>
            </a:r>
            <a:r>
              <a:rPr lang="en-US" sz="3600" dirty="0">
                <a:solidFill>
                  <a:schemeClr val="tx1">
                    <a:lumMod val="50000"/>
                    <a:lumOff val="50000"/>
                  </a:schemeClr>
                </a:solidFill>
                <a:latin typeface="Garamond" panose="02020404030301010803" pitchFamily="18" charset="0"/>
                <a:cs typeface="Arial" charset="0"/>
              </a:rPr>
              <a:t>Matthew 24:11-12: </a:t>
            </a:r>
            <a:r>
              <a:rPr lang="en-US" sz="3600" dirty="0">
                <a:solidFill>
                  <a:schemeClr val="bg1"/>
                </a:solidFill>
                <a:latin typeface="Garamond" panose="02020404030301010803" pitchFamily="18" charset="0"/>
                <a:cs typeface="Arial" charset="0"/>
              </a:rPr>
              <a:t>Many false prophets will arise </a:t>
            </a:r>
            <a:r>
              <a:rPr lang="en-US" sz="3600" dirty="0">
                <a:solidFill>
                  <a:schemeClr val="tx1">
                    <a:lumMod val="50000"/>
                    <a:lumOff val="50000"/>
                  </a:schemeClr>
                </a:solidFill>
                <a:latin typeface="Garamond" panose="02020404030301010803" pitchFamily="18" charset="0"/>
                <a:cs typeface="Arial" charset="0"/>
              </a:rPr>
              <a:t>and will mislead many. Because lawlessness is increased, most people’s love will grow cold.</a:t>
            </a:r>
          </a:p>
        </p:txBody>
      </p:sp>
    </p:spTree>
    <p:extLst>
      <p:ext uri="{BB962C8B-B14F-4D97-AF65-F5344CB8AC3E}">
        <p14:creationId xmlns:p14="http://schemas.microsoft.com/office/powerpoint/2010/main" val="528172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1759841"/>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bg1"/>
                </a:solidFill>
                <a:latin typeface="Garamond" panose="02020404030301010803" pitchFamily="18" charset="0"/>
              </a:rPr>
              <a:t>3 	</a:t>
            </a:r>
            <a:r>
              <a:rPr lang="en-US" sz="4000" dirty="0">
                <a:solidFill>
                  <a:schemeClr val="bg1"/>
                </a:solidFill>
                <a:latin typeface="Garamond" panose="02020404030301010803" pitchFamily="18" charset="0"/>
              </a:rPr>
              <a:t>Don’t be fooled by what they say. For that day will not come until there is a great rebellion against God…</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228840E7-922F-CD6C-2C2A-AE391AF77929}"/>
              </a:ext>
            </a:extLst>
          </p:cNvPr>
          <p:cNvSpPr>
            <a:spLocks noChangeArrowheads="1"/>
          </p:cNvSpPr>
          <p:nvPr/>
        </p:nvSpPr>
        <p:spPr bwMode="auto">
          <a:xfrm>
            <a:off x="408812" y="2939174"/>
            <a:ext cx="11478388" cy="364857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4D19A27E-5310-DD08-9B24-6D1314B67C87}"/>
              </a:ext>
            </a:extLst>
          </p:cNvPr>
          <p:cNvSpPr txBox="1">
            <a:spLocks noChangeArrowheads="1"/>
          </p:cNvSpPr>
          <p:nvPr/>
        </p:nvSpPr>
        <p:spPr bwMode="auto">
          <a:xfrm>
            <a:off x="502749" y="3081507"/>
            <a:ext cx="11280484" cy="2168607"/>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 is the “rebellion”? </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a:t>
            </a:r>
            <a:r>
              <a:rPr lang="en-US" sz="3600" dirty="0">
                <a:solidFill>
                  <a:schemeClr val="tx1">
                    <a:lumMod val="50000"/>
                    <a:lumOff val="50000"/>
                  </a:schemeClr>
                </a:solidFill>
                <a:latin typeface="Garamond" panose="02020404030301010803" pitchFamily="18" charset="0"/>
                <a:cs typeface="Arial" charset="0"/>
              </a:rPr>
              <a:t>Matthew 24:11-12: Many false prophets will arise and will mislead many. Because lawlessness is increased, </a:t>
            </a:r>
            <a:r>
              <a:rPr lang="en-US" sz="3600" dirty="0">
                <a:solidFill>
                  <a:schemeClr val="bg1"/>
                </a:solidFill>
                <a:latin typeface="Garamond" panose="02020404030301010803" pitchFamily="18" charset="0"/>
                <a:cs typeface="Arial" charset="0"/>
              </a:rPr>
              <a:t>most people’s love will grow cold</a:t>
            </a:r>
            <a:r>
              <a:rPr lang="en-US" sz="3600" dirty="0">
                <a:solidFill>
                  <a:schemeClr val="tx1">
                    <a:lumMod val="50000"/>
                    <a:lumOff val="50000"/>
                  </a:schemeClr>
                </a:solidFill>
                <a:latin typeface="Garamond" panose="02020404030301010803" pitchFamily="18" charset="0"/>
                <a:cs typeface="Arial" charset="0"/>
              </a:rPr>
              <a:t>.</a:t>
            </a:r>
          </a:p>
        </p:txBody>
      </p:sp>
      <p:pic>
        <p:nvPicPr>
          <p:cNvPr id="6" name="Picture 5" descr="A screenshot of a social media post&#10;&#10;Description automatically generated">
            <a:extLst>
              <a:ext uri="{FF2B5EF4-FFF2-40B4-BE49-F238E27FC236}">
                <a16:creationId xmlns:a16="http://schemas.microsoft.com/office/drawing/2014/main" xmlns="" id="{2B0A4E20-EBB8-81D3-C152-10E3C39CC939}"/>
              </a:ext>
            </a:extLst>
          </p:cNvPr>
          <p:cNvPicPr>
            <a:picLocks noChangeAspect="1"/>
          </p:cNvPicPr>
          <p:nvPr/>
        </p:nvPicPr>
        <p:blipFill rotWithShape="1">
          <a:blip r:embed="rId3"/>
          <a:srcRect b="11938"/>
          <a:stretch/>
        </p:blipFill>
        <p:spPr>
          <a:xfrm>
            <a:off x="7070932" y="208255"/>
            <a:ext cx="4868252" cy="6497064"/>
          </a:xfrm>
          <a:prstGeom prst="rect">
            <a:avLst/>
          </a:prstGeom>
        </p:spPr>
      </p:pic>
    </p:spTree>
    <p:extLst>
      <p:ext uri="{BB962C8B-B14F-4D97-AF65-F5344CB8AC3E}">
        <p14:creationId xmlns:p14="http://schemas.microsoft.com/office/powerpoint/2010/main" val="143806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1759841"/>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bg1"/>
                </a:solidFill>
                <a:latin typeface="Garamond" panose="02020404030301010803" pitchFamily="18" charset="0"/>
              </a:rPr>
              <a:t>3 	</a:t>
            </a:r>
            <a:r>
              <a:rPr lang="en-US" sz="4000" dirty="0">
                <a:solidFill>
                  <a:schemeClr val="bg1"/>
                </a:solidFill>
                <a:latin typeface="Garamond" panose="02020404030301010803" pitchFamily="18" charset="0"/>
              </a:rPr>
              <a:t>Don’t be fooled by what they say. For that day will not come until there is a great rebellion against God…</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228840E7-922F-CD6C-2C2A-AE391AF77929}"/>
              </a:ext>
            </a:extLst>
          </p:cNvPr>
          <p:cNvSpPr>
            <a:spLocks noChangeArrowheads="1"/>
          </p:cNvSpPr>
          <p:nvPr/>
        </p:nvSpPr>
        <p:spPr bwMode="auto">
          <a:xfrm>
            <a:off x="408812" y="2939174"/>
            <a:ext cx="11478388" cy="364857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4D19A27E-5310-DD08-9B24-6D1314B67C87}"/>
              </a:ext>
            </a:extLst>
          </p:cNvPr>
          <p:cNvSpPr txBox="1">
            <a:spLocks noChangeArrowheads="1"/>
          </p:cNvSpPr>
          <p:nvPr/>
        </p:nvSpPr>
        <p:spPr bwMode="auto">
          <a:xfrm>
            <a:off x="502749" y="3081507"/>
            <a:ext cx="11280484" cy="2168607"/>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 is the “rebellion”? </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a:t>
            </a:r>
            <a:r>
              <a:rPr lang="en-US" sz="3600" dirty="0">
                <a:solidFill>
                  <a:schemeClr val="tx1">
                    <a:lumMod val="50000"/>
                    <a:lumOff val="50000"/>
                  </a:schemeClr>
                </a:solidFill>
                <a:latin typeface="Garamond" panose="02020404030301010803" pitchFamily="18" charset="0"/>
                <a:cs typeface="Arial" charset="0"/>
              </a:rPr>
              <a:t>Matthew 24:11-12: Many false prophets will arise and will mislead many. Because lawlessness is increased, </a:t>
            </a:r>
            <a:r>
              <a:rPr lang="en-US" sz="3600" dirty="0">
                <a:solidFill>
                  <a:schemeClr val="bg1"/>
                </a:solidFill>
                <a:latin typeface="Garamond" panose="02020404030301010803" pitchFamily="18" charset="0"/>
                <a:cs typeface="Arial" charset="0"/>
              </a:rPr>
              <a:t>most people’s love will grow cold</a:t>
            </a:r>
            <a:r>
              <a:rPr lang="en-US" sz="3600" dirty="0">
                <a:solidFill>
                  <a:schemeClr val="tx1">
                    <a:lumMod val="50000"/>
                    <a:lumOff val="50000"/>
                  </a:schemeClr>
                </a:solidFill>
                <a:latin typeface="Garamond" panose="02020404030301010803" pitchFamily="18" charset="0"/>
                <a:cs typeface="Arial" charset="0"/>
              </a:rPr>
              <a:t>.</a:t>
            </a:r>
          </a:p>
        </p:txBody>
      </p:sp>
      <p:pic>
        <p:nvPicPr>
          <p:cNvPr id="6" name="Picture 5" descr="A screenshot of a social media post&#10;&#10;Description automatically generated">
            <a:extLst>
              <a:ext uri="{FF2B5EF4-FFF2-40B4-BE49-F238E27FC236}">
                <a16:creationId xmlns:a16="http://schemas.microsoft.com/office/drawing/2014/main" xmlns="" id="{2B0A4E20-EBB8-81D3-C152-10E3C39CC939}"/>
              </a:ext>
            </a:extLst>
          </p:cNvPr>
          <p:cNvPicPr>
            <a:picLocks noChangeAspect="1"/>
          </p:cNvPicPr>
          <p:nvPr/>
        </p:nvPicPr>
        <p:blipFill rotWithShape="1">
          <a:blip r:embed="rId3"/>
          <a:srcRect b="11938"/>
          <a:stretch/>
        </p:blipFill>
        <p:spPr>
          <a:xfrm>
            <a:off x="6552778" y="173965"/>
            <a:ext cx="4868252" cy="6497064"/>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xmlns="" id="{433362EF-50A6-285A-4868-A211B1D7805E}"/>
              </a:ext>
            </a:extLst>
          </p:cNvPr>
          <p:cNvPicPr>
            <a:picLocks noChangeAspect="1"/>
          </p:cNvPicPr>
          <p:nvPr/>
        </p:nvPicPr>
        <p:blipFill>
          <a:blip r:embed="rId4"/>
          <a:stretch>
            <a:fillRect/>
          </a:stretch>
        </p:blipFill>
        <p:spPr>
          <a:xfrm>
            <a:off x="637328" y="1215191"/>
            <a:ext cx="11353884" cy="4916259"/>
          </a:xfrm>
          <a:prstGeom prst="rect">
            <a:avLst/>
          </a:prstGeom>
        </p:spPr>
      </p:pic>
    </p:spTree>
    <p:extLst>
      <p:ext uri="{BB962C8B-B14F-4D97-AF65-F5344CB8AC3E}">
        <p14:creationId xmlns:p14="http://schemas.microsoft.com/office/powerpoint/2010/main" val="6900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bg1"/>
                </a:solidFill>
                <a:latin typeface="Garamond" panose="02020404030301010803" pitchFamily="18" charset="0"/>
              </a:rPr>
              <a:t>3 	</a:t>
            </a:r>
            <a:r>
              <a:rPr lang="en-US" sz="4000" dirty="0">
                <a:solidFill>
                  <a:schemeClr val="bg1"/>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bg1"/>
                </a:solidFill>
                <a:latin typeface="Garamond" panose="02020404030301010803" pitchFamily="18" charset="0"/>
              </a:rPr>
              <a:t>	and the man of lawlessness is revealed—the one who brings destruction. </a:t>
            </a:r>
          </a:p>
          <a:p>
            <a:pPr marL="581025" indent="-581025">
              <a:lnSpc>
                <a:spcPct val="90000"/>
              </a:lnSpc>
            </a:pPr>
            <a:r>
              <a:rPr lang="en-US" sz="4000" baseline="30000" dirty="0">
                <a:solidFill>
                  <a:schemeClr val="bg1"/>
                </a:solidFill>
                <a:latin typeface="Garamond" panose="02020404030301010803" pitchFamily="18" charset="0"/>
              </a:rPr>
              <a:t>4 	</a:t>
            </a:r>
            <a:r>
              <a:rPr lang="en-US" sz="4000" dirty="0">
                <a:solidFill>
                  <a:schemeClr val="bg1"/>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40046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9458">
                                            <p:txEl>
                                              <p:pRg st="1" end="1"/>
                                            </p:txEl>
                                          </p:spTgt>
                                        </p:tgtEl>
                                        <p:attrNameLst>
                                          <p:attrName>style.visibility</p:attrName>
                                        </p:attrNameLst>
                                      </p:cBhvr>
                                      <p:to>
                                        <p:strVal val="visible"/>
                                      </p:to>
                                    </p:set>
                                    <p:animEffect transition="in" filter="fade">
                                      <p:cBhvr>
                                        <p:cTn id="7" dur="500"/>
                                        <p:tgtEl>
                                          <p:spTgt spid="19458">
                                            <p:txEl>
                                              <p:pRg st="1" end="1"/>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9458">
                                            <p:txEl>
                                              <p:pRg st="2" end="2"/>
                                            </p:txEl>
                                          </p:spTgt>
                                        </p:tgtEl>
                                        <p:attrNameLst>
                                          <p:attrName>style.visibility</p:attrName>
                                        </p:attrNameLst>
                                      </p:cBhvr>
                                      <p:to>
                                        <p:strVal val="visible"/>
                                      </p:to>
                                    </p:set>
                                    <p:animEffect transition="in" filter="fade">
                                      <p:cBhvr>
                                        <p:cTn id="10" dur="500"/>
                                        <p:tgtEl>
                                          <p:spTgt spid="194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1746953"/>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Man of Lawlessness</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Caligula (AD 37-41)?</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Emperor Titus (AD 79-81)?</a:t>
            </a:r>
          </a:p>
        </p:txBody>
      </p:sp>
    </p:spTree>
    <p:extLst>
      <p:ext uri="{BB962C8B-B14F-4D97-AF65-F5344CB8AC3E}">
        <p14:creationId xmlns:p14="http://schemas.microsoft.com/office/powerpoint/2010/main" val="357635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3165803"/>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Man of Lawlessness</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Revelation 13:2b, 3b-4: [Satan] gave the beast his own power and throne and great authority… The whole world was filled with wonder and followed the beast. People worshiped [the Evil One] because he had given authority to the beast, and they also worshiped the beast. </a:t>
            </a:r>
          </a:p>
        </p:txBody>
      </p:sp>
    </p:spTree>
    <p:extLst>
      <p:ext uri="{BB962C8B-B14F-4D97-AF65-F5344CB8AC3E}">
        <p14:creationId xmlns:p14="http://schemas.microsoft.com/office/powerpoint/2010/main" val="1729619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3165803"/>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Man of Lawlessness</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a:t>
            </a:r>
            <a:r>
              <a:rPr lang="en-US" sz="3600" dirty="0">
                <a:solidFill>
                  <a:schemeClr val="tx1">
                    <a:lumMod val="50000"/>
                    <a:lumOff val="50000"/>
                  </a:schemeClr>
                </a:solidFill>
                <a:latin typeface="Garamond" panose="02020404030301010803" pitchFamily="18" charset="0"/>
                <a:cs typeface="Arial" charset="0"/>
              </a:rPr>
              <a:t>Revelation 13:2b, 3b-4: [Satan] gave the beast his own power and throne and great authority… </a:t>
            </a:r>
            <a:r>
              <a:rPr lang="en-US" sz="3600" dirty="0">
                <a:solidFill>
                  <a:schemeClr val="bg1"/>
                </a:solidFill>
                <a:latin typeface="Garamond" panose="02020404030301010803" pitchFamily="18" charset="0"/>
                <a:cs typeface="Arial" charset="0"/>
              </a:rPr>
              <a:t>The whole world was filled with wonder and followed the beast. </a:t>
            </a:r>
            <a:r>
              <a:rPr lang="en-US" sz="3600" dirty="0">
                <a:solidFill>
                  <a:schemeClr val="tx1">
                    <a:lumMod val="50000"/>
                    <a:lumOff val="50000"/>
                  </a:schemeClr>
                </a:solidFill>
                <a:latin typeface="Garamond" panose="02020404030301010803" pitchFamily="18" charset="0"/>
                <a:cs typeface="Arial" charset="0"/>
              </a:rPr>
              <a:t>People worshiped [the Evil One] because he had given authority to the beast, and they also worshiped </a:t>
            </a:r>
            <a:r>
              <a:rPr lang="en-US" sz="3600">
                <a:solidFill>
                  <a:schemeClr val="tx1">
                    <a:lumMod val="50000"/>
                    <a:lumOff val="50000"/>
                  </a:schemeClr>
                </a:solidFill>
                <a:latin typeface="Garamond" panose="02020404030301010803" pitchFamily="18" charset="0"/>
                <a:cs typeface="Arial" charset="0"/>
              </a:rPr>
              <a:t>the beast. </a:t>
            </a:r>
            <a:endParaRPr lang="en-US" sz="3600" dirty="0">
              <a:solidFill>
                <a:schemeClr val="tx1">
                  <a:lumMod val="50000"/>
                  <a:lumOff val="50000"/>
                </a:schemeClr>
              </a:solidFill>
              <a:latin typeface="Garamond" panose="02020404030301010803" pitchFamily="18" charset="0"/>
              <a:cs typeface="Arial" charset="0"/>
            </a:endParaRPr>
          </a:p>
        </p:txBody>
      </p:sp>
    </p:spTree>
    <p:extLst>
      <p:ext uri="{BB962C8B-B14F-4D97-AF65-F5344CB8AC3E}">
        <p14:creationId xmlns:p14="http://schemas.microsoft.com/office/powerpoint/2010/main" val="3719766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3165803"/>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Man of Lawlessness</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Revelation 13:5-6: </a:t>
            </a:r>
            <a:r>
              <a:rPr lang="en-US" sz="3600" dirty="0">
                <a:solidFill>
                  <a:schemeClr val="bg1"/>
                </a:solidFill>
                <a:effectLst/>
                <a:latin typeface="Garamond" panose="02020404030301010803" pitchFamily="18" charset="0"/>
                <a:ea typeface="Cambria" panose="02040503050406030204" pitchFamily="18" charset="0"/>
              </a:rPr>
              <a:t>The the beast was allowed to speak great blasphemies against God. And he was given authority to do whatever he wanted for forty-two months. And he spoke terrible words of blasphemy against God, slandering his name and his dwelling. </a:t>
            </a:r>
            <a:r>
              <a:rPr lang="en-US" sz="3600" dirty="0">
                <a:solidFill>
                  <a:schemeClr val="bg1"/>
                </a:solidFill>
                <a:effectLst/>
                <a:latin typeface="Garamond" panose="02020404030301010803" pitchFamily="18" charset="0"/>
              </a:rPr>
              <a:t> </a:t>
            </a:r>
            <a:endParaRPr lang="en-US" sz="3600" dirty="0">
              <a:solidFill>
                <a:schemeClr val="bg1"/>
              </a:solidFill>
              <a:latin typeface="Garamond" panose="02020404030301010803" pitchFamily="18" charset="0"/>
              <a:cs typeface="Arial" charset="0"/>
            </a:endParaRPr>
          </a:p>
        </p:txBody>
      </p:sp>
    </p:spTree>
    <p:extLst>
      <p:ext uri="{BB962C8B-B14F-4D97-AF65-F5344CB8AC3E}">
        <p14:creationId xmlns:p14="http://schemas.microsoft.com/office/powerpoint/2010/main" val="3586653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3165803"/>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Man of Lawlessness</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a:t>
            </a:r>
            <a:r>
              <a:rPr lang="en-US" sz="3600" dirty="0">
                <a:solidFill>
                  <a:schemeClr val="tx1">
                    <a:lumMod val="50000"/>
                    <a:lumOff val="50000"/>
                  </a:schemeClr>
                </a:solidFill>
                <a:latin typeface="Garamond" panose="02020404030301010803" pitchFamily="18" charset="0"/>
                <a:cs typeface="Arial" charset="0"/>
              </a:rPr>
              <a:t>Revelation 13:5-6: </a:t>
            </a:r>
            <a:r>
              <a:rPr lang="en-US" sz="3600" dirty="0">
                <a:solidFill>
                  <a:schemeClr val="tx1">
                    <a:lumMod val="50000"/>
                    <a:lumOff val="50000"/>
                  </a:schemeClr>
                </a:solidFill>
                <a:effectLst/>
                <a:latin typeface="Garamond" panose="02020404030301010803" pitchFamily="18" charset="0"/>
                <a:ea typeface="Cambria" panose="02040503050406030204" pitchFamily="18" charset="0"/>
              </a:rPr>
              <a:t>The the beast was allowed to speak great blasphemies against God. And</a:t>
            </a:r>
            <a:r>
              <a:rPr lang="en-US" sz="3600" dirty="0">
                <a:solidFill>
                  <a:schemeClr val="bg1"/>
                </a:solidFill>
                <a:effectLst/>
                <a:latin typeface="Garamond" panose="02020404030301010803" pitchFamily="18" charset="0"/>
                <a:ea typeface="Cambria" panose="02040503050406030204" pitchFamily="18" charset="0"/>
              </a:rPr>
              <a:t> he was given authority to do whatever he wanted for forty-two months</a:t>
            </a:r>
            <a:r>
              <a:rPr lang="en-US" sz="3600" dirty="0">
                <a:solidFill>
                  <a:schemeClr val="tx1">
                    <a:lumMod val="50000"/>
                    <a:lumOff val="50000"/>
                  </a:schemeClr>
                </a:solidFill>
                <a:effectLst/>
                <a:latin typeface="Garamond" panose="02020404030301010803" pitchFamily="18" charset="0"/>
                <a:ea typeface="Cambria" panose="02040503050406030204" pitchFamily="18" charset="0"/>
              </a:rPr>
              <a:t>. And he spoke terrible words of blasphemy against God, slandering his name and his dwelling. </a:t>
            </a:r>
            <a:r>
              <a:rPr lang="en-US" sz="3600" dirty="0">
                <a:solidFill>
                  <a:schemeClr val="tx1">
                    <a:lumMod val="50000"/>
                    <a:lumOff val="50000"/>
                  </a:schemeClr>
                </a:solidFill>
                <a:effectLst/>
                <a:latin typeface="Garamond" panose="02020404030301010803" pitchFamily="18" charset="0"/>
              </a:rPr>
              <a:t> </a:t>
            </a:r>
            <a:endParaRPr lang="en-US" sz="3600" dirty="0">
              <a:solidFill>
                <a:schemeClr val="tx1">
                  <a:lumMod val="50000"/>
                  <a:lumOff val="50000"/>
                </a:schemeClr>
              </a:solidFill>
              <a:latin typeface="Garamond" panose="02020404030301010803" pitchFamily="18" charset="0"/>
              <a:cs typeface="Arial" charset="0"/>
            </a:endParaRPr>
          </a:p>
        </p:txBody>
      </p:sp>
    </p:spTree>
    <p:extLst>
      <p:ext uri="{BB962C8B-B14F-4D97-AF65-F5344CB8AC3E}">
        <p14:creationId xmlns:p14="http://schemas.microsoft.com/office/powerpoint/2010/main" val="2033708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1759841"/>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bg1"/>
                </a:solidFill>
                <a:latin typeface="Garamond" panose="02020404030301010803" pitchFamily="18" charset="0"/>
              </a:rPr>
              <a:t>1 	</a:t>
            </a:r>
            <a:r>
              <a:rPr lang="en-US" sz="4000" dirty="0">
                <a:solidFill>
                  <a:schemeClr val="bg1"/>
                </a:solidFill>
                <a:latin typeface="Garamond" panose="02020404030301010803" pitchFamily="18" charset="0"/>
              </a:rPr>
              <a:t>Now, dear brothers and sisters, let us clarify some things about the coming of our Lord Jesus Christ and how we will be gathered to meet him.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198945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3165803"/>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Man of Lawlessness</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a:t>
            </a:r>
            <a:r>
              <a:rPr lang="en-US" sz="3600" dirty="0">
                <a:solidFill>
                  <a:schemeClr val="tx1">
                    <a:lumMod val="50000"/>
                    <a:lumOff val="50000"/>
                  </a:schemeClr>
                </a:solidFill>
                <a:latin typeface="Garamond" panose="02020404030301010803" pitchFamily="18" charset="0"/>
                <a:cs typeface="Arial" charset="0"/>
              </a:rPr>
              <a:t>Revelation 13:5-6: </a:t>
            </a:r>
            <a:r>
              <a:rPr lang="en-US" sz="3600" dirty="0">
                <a:solidFill>
                  <a:schemeClr val="tx1">
                    <a:lumMod val="50000"/>
                    <a:lumOff val="50000"/>
                  </a:schemeClr>
                </a:solidFill>
                <a:effectLst/>
                <a:latin typeface="Garamond" panose="02020404030301010803" pitchFamily="18" charset="0"/>
                <a:ea typeface="Cambria" panose="02040503050406030204" pitchFamily="18" charset="0"/>
              </a:rPr>
              <a:t>The the beast was allowed to speak great blasphemies against God. And he was given authority to do whatever he wanted for forty-two months. And </a:t>
            </a:r>
            <a:r>
              <a:rPr lang="en-US" sz="3600" dirty="0">
                <a:solidFill>
                  <a:schemeClr val="bg1"/>
                </a:solidFill>
                <a:effectLst/>
                <a:latin typeface="Garamond" panose="02020404030301010803" pitchFamily="18" charset="0"/>
                <a:ea typeface="Cambria" panose="02040503050406030204" pitchFamily="18" charset="0"/>
              </a:rPr>
              <a:t>he spoke terrible words of blasphemy against God, slandering his name and his dwelling</a:t>
            </a:r>
            <a:r>
              <a:rPr lang="en-US" sz="3600" dirty="0">
                <a:solidFill>
                  <a:schemeClr val="tx1">
                    <a:lumMod val="50000"/>
                    <a:lumOff val="50000"/>
                  </a:schemeClr>
                </a:solidFill>
                <a:effectLst/>
                <a:latin typeface="Garamond" panose="02020404030301010803" pitchFamily="18" charset="0"/>
                <a:ea typeface="Cambria" panose="02040503050406030204" pitchFamily="18" charset="0"/>
              </a:rPr>
              <a:t>. </a:t>
            </a:r>
            <a:r>
              <a:rPr lang="en-US" sz="3600" dirty="0">
                <a:solidFill>
                  <a:schemeClr val="tx1">
                    <a:lumMod val="50000"/>
                    <a:lumOff val="50000"/>
                  </a:schemeClr>
                </a:solidFill>
                <a:effectLst/>
                <a:latin typeface="Garamond" panose="02020404030301010803" pitchFamily="18" charset="0"/>
              </a:rPr>
              <a:t> </a:t>
            </a:r>
            <a:endParaRPr lang="en-US" sz="3600" dirty="0">
              <a:solidFill>
                <a:schemeClr val="tx1">
                  <a:lumMod val="50000"/>
                  <a:lumOff val="50000"/>
                </a:schemeClr>
              </a:solidFill>
              <a:latin typeface="Garamond" panose="02020404030301010803" pitchFamily="18" charset="0"/>
              <a:cs typeface="Arial" charset="0"/>
            </a:endParaRPr>
          </a:p>
        </p:txBody>
      </p:sp>
    </p:spTree>
    <p:extLst>
      <p:ext uri="{BB962C8B-B14F-4D97-AF65-F5344CB8AC3E}">
        <p14:creationId xmlns:p14="http://schemas.microsoft.com/office/powerpoint/2010/main" val="1761410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2667205"/>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Man of Lawlessness</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Revelation 13:7: </a:t>
            </a:r>
            <a:r>
              <a:rPr lang="en-US" sz="3600" dirty="0">
                <a:solidFill>
                  <a:schemeClr val="bg1"/>
                </a:solidFill>
                <a:effectLst/>
                <a:latin typeface="Garamond" panose="02020404030301010803" pitchFamily="18" charset="0"/>
                <a:ea typeface="Cambria" panose="02040503050406030204" pitchFamily="18" charset="0"/>
              </a:rPr>
              <a:t>The beast was allowed to wage war against God’s holy people and to conquer them. And he was given authority to rule over every tribe and people and language and nation.</a:t>
            </a:r>
            <a:endParaRPr lang="en-US" sz="3600" dirty="0">
              <a:solidFill>
                <a:schemeClr val="bg1"/>
              </a:solidFill>
              <a:latin typeface="Garamond" panose="02020404030301010803" pitchFamily="18" charset="0"/>
              <a:cs typeface="Arial" charset="0"/>
            </a:endParaRPr>
          </a:p>
        </p:txBody>
      </p:sp>
    </p:spTree>
    <p:extLst>
      <p:ext uri="{BB962C8B-B14F-4D97-AF65-F5344CB8AC3E}">
        <p14:creationId xmlns:p14="http://schemas.microsoft.com/office/powerpoint/2010/main" val="2655056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4738541"/>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Man of Lawlessness</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a:t>
            </a:r>
            <a:r>
              <a:rPr lang="en-US" sz="3600" dirty="0">
                <a:solidFill>
                  <a:schemeClr val="tx1">
                    <a:lumMod val="50000"/>
                    <a:lumOff val="50000"/>
                  </a:schemeClr>
                </a:solidFill>
                <a:latin typeface="Garamond" panose="02020404030301010803" pitchFamily="18" charset="0"/>
                <a:cs typeface="Arial" charset="0"/>
              </a:rPr>
              <a:t>Revelation 13:7: </a:t>
            </a:r>
            <a:r>
              <a:rPr lang="en-US" sz="3600" dirty="0">
                <a:solidFill>
                  <a:schemeClr val="tx1">
                    <a:lumMod val="50000"/>
                    <a:lumOff val="50000"/>
                  </a:schemeClr>
                </a:solidFill>
                <a:effectLst/>
                <a:latin typeface="Garamond" panose="02020404030301010803" pitchFamily="18" charset="0"/>
                <a:ea typeface="Cambria" panose="02040503050406030204" pitchFamily="18" charset="0"/>
              </a:rPr>
              <a:t>The beast </a:t>
            </a:r>
            <a:r>
              <a:rPr lang="en-US" sz="3600" dirty="0">
                <a:solidFill>
                  <a:schemeClr val="bg1"/>
                </a:solidFill>
                <a:effectLst/>
                <a:latin typeface="Garamond" panose="02020404030301010803" pitchFamily="18" charset="0"/>
                <a:ea typeface="Cambria" panose="02040503050406030204" pitchFamily="18" charset="0"/>
              </a:rPr>
              <a:t>was allowed to wage war against God’s holy people </a:t>
            </a:r>
            <a:r>
              <a:rPr lang="en-US" sz="3600" dirty="0">
                <a:solidFill>
                  <a:schemeClr val="tx1">
                    <a:lumMod val="50000"/>
                    <a:lumOff val="50000"/>
                  </a:schemeClr>
                </a:solidFill>
                <a:effectLst/>
                <a:latin typeface="Garamond" panose="02020404030301010803" pitchFamily="18" charset="0"/>
                <a:ea typeface="Cambria" panose="02040503050406030204" pitchFamily="18" charset="0"/>
              </a:rPr>
              <a:t>and to conquer them. And he was given authority to rule over every tribe and people and language and nation.</a:t>
            </a:r>
          </a:p>
          <a:p>
            <a:pPr marL="915988">
              <a:lnSpc>
                <a:spcPct val="90000"/>
              </a:lnSpc>
              <a:spcAft>
                <a:spcPts val="600"/>
              </a:spcAft>
              <a:buSzPct val="100000"/>
              <a:defRPr/>
            </a:pPr>
            <a:r>
              <a:rPr lang="en-US" sz="3600" dirty="0">
                <a:solidFill>
                  <a:schemeClr val="bg1"/>
                </a:solidFill>
                <a:latin typeface="Garamond" panose="02020404030301010803" pitchFamily="18" charset="0"/>
                <a:cs typeface="Arial" charset="0"/>
              </a:rPr>
              <a:t>Daniel 7:25-27: “He will defy the Most High and oppress the holy people of the Most High. He will try to change their sacred festivals and laws, and they will be placed under his control for a time, times, and half a time…</a:t>
            </a:r>
            <a:endParaRPr lang="en-US" sz="3600" dirty="0">
              <a:solidFill>
                <a:schemeClr val="tx1">
                  <a:lumMod val="50000"/>
                  <a:lumOff val="50000"/>
                </a:schemeClr>
              </a:solidFill>
              <a:latin typeface="Garamond" panose="02020404030301010803" pitchFamily="18" charset="0"/>
              <a:cs typeface="Arial" charset="0"/>
            </a:endParaRPr>
          </a:p>
        </p:txBody>
      </p:sp>
    </p:spTree>
    <p:extLst>
      <p:ext uri="{BB962C8B-B14F-4D97-AF65-F5344CB8AC3E}">
        <p14:creationId xmlns:p14="http://schemas.microsoft.com/office/powerpoint/2010/main" val="179504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4239943"/>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Man of Lawlessness</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a:t>
            </a:r>
            <a:r>
              <a:rPr lang="en-US" sz="3600" dirty="0">
                <a:solidFill>
                  <a:schemeClr val="tx1">
                    <a:lumMod val="50000"/>
                    <a:lumOff val="50000"/>
                  </a:schemeClr>
                </a:solidFill>
                <a:latin typeface="Garamond" panose="02020404030301010803" pitchFamily="18" charset="0"/>
                <a:cs typeface="Arial" charset="0"/>
              </a:rPr>
              <a:t>Revelation 13:7: </a:t>
            </a:r>
            <a:r>
              <a:rPr lang="en-US" sz="3600" dirty="0">
                <a:solidFill>
                  <a:schemeClr val="tx1">
                    <a:lumMod val="50000"/>
                    <a:lumOff val="50000"/>
                  </a:schemeClr>
                </a:solidFill>
                <a:effectLst/>
                <a:latin typeface="Garamond" panose="02020404030301010803" pitchFamily="18" charset="0"/>
                <a:ea typeface="Cambria" panose="02040503050406030204" pitchFamily="18" charset="0"/>
              </a:rPr>
              <a:t>The beast </a:t>
            </a:r>
            <a:r>
              <a:rPr lang="en-US" sz="3600" dirty="0">
                <a:solidFill>
                  <a:schemeClr val="bg1"/>
                </a:solidFill>
                <a:effectLst/>
                <a:latin typeface="Garamond" panose="02020404030301010803" pitchFamily="18" charset="0"/>
                <a:ea typeface="Cambria" panose="02040503050406030204" pitchFamily="18" charset="0"/>
              </a:rPr>
              <a:t>was allowed to wage war against God’s holy people </a:t>
            </a:r>
            <a:r>
              <a:rPr lang="en-US" sz="3600" dirty="0">
                <a:solidFill>
                  <a:schemeClr val="tx1">
                    <a:lumMod val="50000"/>
                    <a:lumOff val="50000"/>
                  </a:schemeClr>
                </a:solidFill>
                <a:effectLst/>
                <a:latin typeface="Garamond" panose="02020404030301010803" pitchFamily="18" charset="0"/>
                <a:ea typeface="Cambria" panose="02040503050406030204" pitchFamily="18" charset="0"/>
              </a:rPr>
              <a:t>and to conquer them. And he was given authority to rule over every tribe and people and language and nation.</a:t>
            </a:r>
          </a:p>
          <a:p>
            <a:pPr marL="915988">
              <a:lnSpc>
                <a:spcPct val="90000"/>
              </a:lnSpc>
              <a:spcAft>
                <a:spcPts val="600"/>
              </a:spcAft>
              <a:buSzPct val="100000"/>
              <a:defRPr/>
            </a:pPr>
            <a:r>
              <a:rPr lang="en-US" sz="3600" dirty="0">
                <a:solidFill>
                  <a:schemeClr val="bg1"/>
                </a:solidFill>
                <a:latin typeface="Garamond" panose="02020404030301010803" pitchFamily="18" charset="0"/>
                <a:cs typeface="Arial" charset="0"/>
              </a:rPr>
              <a:t>Daniel 7:25-27: But then the court will pass judgment, and all his power will be taken away and completely destroyed…</a:t>
            </a:r>
            <a:endParaRPr lang="en-US" sz="3600" dirty="0">
              <a:solidFill>
                <a:schemeClr val="tx1">
                  <a:lumMod val="50000"/>
                  <a:lumOff val="50000"/>
                </a:schemeClr>
              </a:solidFill>
              <a:latin typeface="Garamond" panose="02020404030301010803" pitchFamily="18" charset="0"/>
              <a:cs typeface="Arial" charset="0"/>
            </a:endParaRPr>
          </a:p>
        </p:txBody>
      </p:sp>
    </p:spTree>
    <p:extLst>
      <p:ext uri="{BB962C8B-B14F-4D97-AF65-F5344CB8AC3E}">
        <p14:creationId xmlns:p14="http://schemas.microsoft.com/office/powerpoint/2010/main" val="1201474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4738541"/>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Man of Lawlessness</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a:t>
            </a:r>
            <a:r>
              <a:rPr lang="en-US" sz="3600" dirty="0">
                <a:solidFill>
                  <a:schemeClr val="tx1">
                    <a:lumMod val="50000"/>
                    <a:lumOff val="50000"/>
                  </a:schemeClr>
                </a:solidFill>
                <a:latin typeface="Garamond" panose="02020404030301010803" pitchFamily="18" charset="0"/>
                <a:cs typeface="Arial" charset="0"/>
              </a:rPr>
              <a:t>Revelation 13:7: </a:t>
            </a:r>
            <a:r>
              <a:rPr lang="en-US" sz="3600" dirty="0">
                <a:solidFill>
                  <a:schemeClr val="tx1">
                    <a:lumMod val="50000"/>
                    <a:lumOff val="50000"/>
                  </a:schemeClr>
                </a:solidFill>
                <a:effectLst/>
                <a:latin typeface="Garamond" panose="02020404030301010803" pitchFamily="18" charset="0"/>
                <a:ea typeface="Cambria" panose="02040503050406030204" pitchFamily="18" charset="0"/>
              </a:rPr>
              <a:t>The beast </a:t>
            </a:r>
            <a:r>
              <a:rPr lang="en-US" sz="3600" dirty="0">
                <a:solidFill>
                  <a:schemeClr val="bg1"/>
                </a:solidFill>
                <a:effectLst/>
                <a:latin typeface="Garamond" panose="02020404030301010803" pitchFamily="18" charset="0"/>
                <a:ea typeface="Cambria" panose="02040503050406030204" pitchFamily="18" charset="0"/>
              </a:rPr>
              <a:t>was allowed to wage war against God’s holy people </a:t>
            </a:r>
            <a:r>
              <a:rPr lang="en-US" sz="3600" dirty="0">
                <a:solidFill>
                  <a:schemeClr val="tx1">
                    <a:lumMod val="50000"/>
                    <a:lumOff val="50000"/>
                  </a:schemeClr>
                </a:solidFill>
                <a:effectLst/>
                <a:latin typeface="Garamond" panose="02020404030301010803" pitchFamily="18" charset="0"/>
                <a:ea typeface="Cambria" panose="02040503050406030204" pitchFamily="18" charset="0"/>
              </a:rPr>
              <a:t>and to conquer them. And he was given authority to rule over every tribe and people and language and nation.</a:t>
            </a:r>
          </a:p>
          <a:p>
            <a:pPr marL="915988">
              <a:lnSpc>
                <a:spcPct val="90000"/>
              </a:lnSpc>
              <a:spcAft>
                <a:spcPts val="600"/>
              </a:spcAft>
              <a:buSzPct val="100000"/>
              <a:defRPr/>
            </a:pPr>
            <a:r>
              <a:rPr lang="en-US" sz="3600" dirty="0">
                <a:solidFill>
                  <a:schemeClr val="bg1"/>
                </a:solidFill>
                <a:latin typeface="Garamond" panose="02020404030301010803" pitchFamily="18" charset="0"/>
                <a:cs typeface="Arial" charset="0"/>
              </a:rPr>
              <a:t>Daniel 7:25-27: Then the sovereignty, power, and greatness of all the kingdoms under heaven will be given to the holy people of the Most High. His kingdom will last forever, and all rulers will serve and obey him.</a:t>
            </a:r>
            <a:endParaRPr lang="en-US" sz="3600" dirty="0">
              <a:solidFill>
                <a:schemeClr val="tx1">
                  <a:lumMod val="50000"/>
                  <a:lumOff val="50000"/>
                </a:schemeClr>
              </a:solidFill>
              <a:latin typeface="Garamond" panose="02020404030301010803" pitchFamily="18" charset="0"/>
              <a:cs typeface="Arial" charset="0"/>
            </a:endParaRPr>
          </a:p>
        </p:txBody>
      </p:sp>
    </p:spTree>
    <p:extLst>
      <p:ext uri="{BB962C8B-B14F-4D97-AF65-F5344CB8AC3E}">
        <p14:creationId xmlns:p14="http://schemas.microsoft.com/office/powerpoint/2010/main" val="3352544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2245551"/>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What’s the likelihood a figure like this could emerge today?</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Possible Emergence of a One World Government</a:t>
            </a:r>
          </a:p>
          <a:p>
            <a:pPr marL="1146175" indent="-600075">
              <a:lnSpc>
                <a:spcPct val="90000"/>
              </a:lnSpc>
              <a:spcAft>
                <a:spcPts val="600"/>
              </a:spcAft>
              <a:buSzPct val="100000"/>
              <a:buFont typeface="Arial" panose="020B0604020202020204" pitchFamily="34" charset="0"/>
              <a:buChar char="•"/>
              <a:defRPr/>
            </a:pPr>
            <a:r>
              <a:rPr lang="en-US" sz="3600" dirty="0">
                <a:solidFill>
                  <a:schemeClr val="bg1"/>
                </a:solidFill>
                <a:latin typeface="Garamond" panose="02020404030301010803" pitchFamily="18" charset="0"/>
                <a:cs typeface="Arial" charset="0"/>
              </a:rPr>
              <a:t>You could see a temporary alliance formed by countries after a major world war.</a:t>
            </a:r>
          </a:p>
        </p:txBody>
      </p:sp>
      <p:pic>
        <p:nvPicPr>
          <p:cNvPr id="5" name="Picture 4">
            <a:extLst>
              <a:ext uri="{FF2B5EF4-FFF2-40B4-BE49-F238E27FC236}">
                <a16:creationId xmlns:a16="http://schemas.microsoft.com/office/drawing/2014/main" xmlns="" id="{30A67CB3-49F9-7EFB-8B14-41092CEE908D}"/>
              </a:ext>
            </a:extLst>
          </p:cNvPr>
          <p:cNvPicPr>
            <a:picLocks noChangeAspect="1"/>
          </p:cNvPicPr>
          <p:nvPr/>
        </p:nvPicPr>
        <p:blipFill>
          <a:blip r:embed="rId3"/>
          <a:stretch>
            <a:fillRect/>
          </a:stretch>
        </p:blipFill>
        <p:spPr>
          <a:xfrm>
            <a:off x="6669508" y="3285016"/>
            <a:ext cx="4287250" cy="2857049"/>
          </a:xfrm>
          <a:prstGeom prst="rect">
            <a:avLst/>
          </a:prstGeom>
        </p:spPr>
      </p:pic>
    </p:spTree>
    <p:extLst>
      <p:ext uri="{BB962C8B-B14F-4D97-AF65-F5344CB8AC3E}">
        <p14:creationId xmlns:p14="http://schemas.microsoft.com/office/powerpoint/2010/main" val="418480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2245551"/>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What’s the likelihood a figure like this could emerge today?</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Possible Emergence of a One World Government</a:t>
            </a:r>
          </a:p>
          <a:p>
            <a:pPr marL="1146175" indent="-600075">
              <a:lnSpc>
                <a:spcPct val="90000"/>
              </a:lnSpc>
              <a:spcAft>
                <a:spcPts val="600"/>
              </a:spcAft>
              <a:buSzPct val="100000"/>
              <a:buFont typeface="Arial" panose="020B0604020202020204" pitchFamily="34" charset="0"/>
              <a:buChar char="•"/>
              <a:defRPr/>
            </a:pPr>
            <a:r>
              <a:rPr lang="en-US" sz="3600" dirty="0">
                <a:solidFill>
                  <a:schemeClr val="bg1"/>
                </a:solidFill>
                <a:latin typeface="Garamond" panose="02020404030301010803" pitchFamily="18" charset="0"/>
                <a:cs typeface="Arial" charset="0"/>
              </a:rPr>
              <a:t>The existence of multinational corporations has made national borders somewhat irrelevant. </a:t>
            </a:r>
          </a:p>
        </p:txBody>
      </p:sp>
    </p:spTree>
    <p:extLst>
      <p:ext uri="{BB962C8B-B14F-4D97-AF65-F5344CB8AC3E}">
        <p14:creationId xmlns:p14="http://schemas.microsoft.com/office/powerpoint/2010/main" val="11248446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2245551"/>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What’s the likelihood a figure like this could emerge today?</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Possible Emergence of a One World Government</a:t>
            </a:r>
          </a:p>
          <a:p>
            <a:pPr marL="1146175" indent="-600075">
              <a:lnSpc>
                <a:spcPct val="90000"/>
              </a:lnSpc>
              <a:spcAft>
                <a:spcPts val="600"/>
              </a:spcAft>
              <a:buSzPct val="100000"/>
              <a:buFont typeface="Arial" panose="020B0604020202020204" pitchFamily="34" charset="0"/>
              <a:buChar char="•"/>
              <a:defRPr/>
            </a:pPr>
            <a:r>
              <a:rPr lang="en-US" sz="3600" dirty="0">
                <a:solidFill>
                  <a:schemeClr val="bg1"/>
                </a:solidFill>
                <a:latin typeface="Garamond" panose="02020404030301010803" pitchFamily="18" charset="0"/>
                <a:cs typeface="Arial" charset="0"/>
              </a:rPr>
              <a:t>The existence of multinational corporations has made national borders somewhat irrelevant. </a:t>
            </a:r>
          </a:p>
        </p:txBody>
      </p:sp>
      <p:pic>
        <p:nvPicPr>
          <p:cNvPr id="4" name="Picture 3" descr="A close-up of a chart&#10;&#10;Description automatically generated">
            <a:extLst>
              <a:ext uri="{FF2B5EF4-FFF2-40B4-BE49-F238E27FC236}">
                <a16:creationId xmlns:a16="http://schemas.microsoft.com/office/drawing/2014/main" xmlns="" id="{1AB332AB-7675-5EB6-A7F4-5A1255A6E5A5}"/>
              </a:ext>
            </a:extLst>
          </p:cNvPr>
          <p:cNvPicPr>
            <a:picLocks noChangeAspect="1"/>
          </p:cNvPicPr>
          <p:nvPr/>
        </p:nvPicPr>
        <p:blipFill>
          <a:blip r:embed="rId3"/>
          <a:stretch>
            <a:fillRect/>
          </a:stretch>
        </p:blipFill>
        <p:spPr>
          <a:xfrm>
            <a:off x="2802126" y="1435239"/>
            <a:ext cx="9085074" cy="4643731"/>
          </a:xfrm>
          <a:prstGeom prst="rect">
            <a:avLst/>
          </a:prstGeom>
          <a:ln w="1270">
            <a:solidFill>
              <a:schemeClr val="bg1"/>
            </a:solidFill>
          </a:ln>
        </p:spPr>
      </p:pic>
    </p:spTree>
    <p:extLst>
      <p:ext uri="{BB962C8B-B14F-4D97-AF65-F5344CB8AC3E}">
        <p14:creationId xmlns:p14="http://schemas.microsoft.com/office/powerpoint/2010/main" val="20629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2245551"/>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What’s the likelihood a figure like this could emerge today?</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Possible Emergence of a One World Government</a:t>
            </a:r>
          </a:p>
          <a:p>
            <a:pPr marL="1146175" indent="-600075">
              <a:lnSpc>
                <a:spcPct val="90000"/>
              </a:lnSpc>
              <a:spcAft>
                <a:spcPts val="600"/>
              </a:spcAft>
              <a:buSzPct val="100000"/>
              <a:buFont typeface="Arial" panose="020B0604020202020204" pitchFamily="34" charset="0"/>
              <a:buChar char="•"/>
              <a:defRPr/>
            </a:pPr>
            <a:r>
              <a:rPr lang="en-US" sz="3600" dirty="0">
                <a:solidFill>
                  <a:schemeClr val="bg1"/>
                </a:solidFill>
                <a:latin typeface="Garamond" panose="02020404030301010803" pitchFamily="18" charset="0"/>
                <a:cs typeface="Arial" charset="0"/>
              </a:rPr>
              <a:t>The existence of multinational corporations has made national borders somewhat irrelevant. </a:t>
            </a:r>
          </a:p>
        </p:txBody>
      </p:sp>
      <p:pic>
        <p:nvPicPr>
          <p:cNvPr id="5" name="Picture 4" descr="A map of countries/regions with white circles and green circles&#10;&#10;Description automatically generated">
            <a:extLst>
              <a:ext uri="{FF2B5EF4-FFF2-40B4-BE49-F238E27FC236}">
                <a16:creationId xmlns:a16="http://schemas.microsoft.com/office/drawing/2014/main" xmlns="" id="{2B6969B7-9D85-FA24-AA84-58149BCD853B}"/>
              </a:ext>
            </a:extLst>
          </p:cNvPr>
          <p:cNvPicPr>
            <a:picLocks noChangeAspect="1"/>
          </p:cNvPicPr>
          <p:nvPr/>
        </p:nvPicPr>
        <p:blipFill>
          <a:blip r:embed="rId3"/>
          <a:stretch>
            <a:fillRect/>
          </a:stretch>
        </p:blipFill>
        <p:spPr>
          <a:xfrm>
            <a:off x="3564036" y="955644"/>
            <a:ext cx="8493210" cy="5746335"/>
          </a:xfrm>
          <a:prstGeom prst="rect">
            <a:avLst/>
          </a:prstGeom>
          <a:solidFill>
            <a:schemeClr val="tx1"/>
          </a:solidFill>
          <a:ln w="1270">
            <a:solidFill>
              <a:schemeClr val="bg1"/>
            </a:solidFill>
          </a:ln>
        </p:spPr>
      </p:pic>
    </p:spTree>
    <p:extLst>
      <p:ext uri="{BB962C8B-B14F-4D97-AF65-F5344CB8AC3E}">
        <p14:creationId xmlns:p14="http://schemas.microsoft.com/office/powerpoint/2010/main" val="2202199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DFEA0EA-3A39-7F74-ACA9-3889032230AC}"/>
              </a:ext>
            </a:extLst>
          </p:cNvPr>
          <p:cNvSpPr>
            <a:spLocks noChangeArrowheads="1"/>
          </p:cNvSpPr>
          <p:nvPr/>
        </p:nvSpPr>
        <p:spPr bwMode="auto">
          <a:xfrm>
            <a:off x="966406" y="4304825"/>
            <a:ext cx="11082159" cy="2418705"/>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6" name="TextBox 5">
            <a:extLst>
              <a:ext uri="{FF2B5EF4-FFF2-40B4-BE49-F238E27FC236}">
                <a16:creationId xmlns:a16="http://schemas.microsoft.com/office/drawing/2014/main" xmlns="" id="{9F615248-3ED6-A734-8BF4-1FEFC40F5742}"/>
              </a:ext>
            </a:extLst>
          </p:cNvPr>
          <p:cNvSpPr txBox="1">
            <a:spLocks noChangeArrowheads="1"/>
          </p:cNvSpPr>
          <p:nvPr/>
        </p:nvSpPr>
        <p:spPr bwMode="auto">
          <a:xfrm>
            <a:off x="1060343" y="4447158"/>
            <a:ext cx="10844787" cy="2168607"/>
          </a:xfrm>
          <a:prstGeom prst="rect">
            <a:avLst/>
          </a:prstGeom>
          <a:noFill/>
          <a:ln w="38100">
            <a:noFill/>
            <a:miter lim="800000"/>
            <a:headEnd/>
            <a:tailEnd/>
          </a:ln>
        </p:spPr>
        <p:txBody>
          <a:bodyPr wrap="square">
            <a:spAutoFit/>
          </a:bodyPr>
          <a:lstStyle/>
          <a:p>
            <a:pPr marL="571500" indent="-571500">
              <a:lnSpc>
                <a:spcPct val="90000"/>
              </a:lnSpc>
              <a:spcAft>
                <a:spcPts val="600"/>
              </a:spcAft>
              <a:buSzPct val="100000"/>
              <a:buFont typeface="Arial" panose="020B0604020202020204" pitchFamily="34" charset="0"/>
              <a:buChar char="•"/>
              <a:defRPr/>
            </a:pPr>
            <a:r>
              <a:rPr lang="en-US" sz="3600" dirty="0">
                <a:solidFill>
                  <a:schemeClr val="bg1"/>
                </a:solidFill>
                <a:latin typeface="Garamond" panose="02020404030301010803" pitchFamily="18" charset="0"/>
                <a:cs typeface="Arial" charset="0"/>
              </a:rPr>
              <a:t>Walmart’s revenue is about $600 billion a year. </a:t>
            </a:r>
          </a:p>
          <a:p>
            <a:pPr marL="571500" indent="-571500">
              <a:lnSpc>
                <a:spcPct val="90000"/>
              </a:lnSpc>
              <a:spcAft>
                <a:spcPts val="600"/>
              </a:spcAft>
              <a:buSzPct val="100000"/>
              <a:buFont typeface="Arial" panose="020B0604020202020204" pitchFamily="34" charset="0"/>
              <a:buChar char="•"/>
              <a:defRPr/>
            </a:pPr>
            <a:r>
              <a:rPr lang="en-US" sz="3600" dirty="0">
                <a:solidFill>
                  <a:schemeClr val="bg1"/>
                </a:solidFill>
                <a:latin typeface="Garamond" panose="02020404030301010803" pitchFamily="18" charset="0"/>
                <a:cs typeface="Arial" charset="0"/>
              </a:rPr>
              <a:t>If it were a country, it would be ranked 24th among the top 185 countries in the world—higher than every country on the African continent. </a:t>
            </a:r>
          </a:p>
        </p:txBody>
      </p:sp>
    </p:spTree>
    <p:extLst>
      <p:ext uri="{BB962C8B-B14F-4D97-AF65-F5344CB8AC3E}">
        <p14:creationId xmlns:p14="http://schemas.microsoft.com/office/powerpoint/2010/main" val="219855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1759841"/>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1 	</a:t>
            </a:r>
            <a:r>
              <a:rPr lang="en-US" sz="4000" dirty="0">
                <a:solidFill>
                  <a:schemeClr val="tx1">
                    <a:lumMod val="50000"/>
                    <a:lumOff val="50000"/>
                  </a:schemeClr>
                </a:solidFill>
                <a:latin typeface="Garamond" panose="02020404030301010803" pitchFamily="18" charset="0"/>
              </a:rPr>
              <a:t>Now, dear brothers and sisters, let us clarify some things about the</a:t>
            </a:r>
            <a:r>
              <a:rPr lang="en-US" sz="4000" dirty="0">
                <a:solidFill>
                  <a:schemeClr val="bg1"/>
                </a:solidFill>
                <a:latin typeface="Garamond" panose="02020404030301010803" pitchFamily="18" charset="0"/>
              </a:rPr>
              <a:t> coming of our Lord Jesus Christ</a:t>
            </a:r>
            <a:r>
              <a:rPr lang="en-US" sz="4000" dirty="0">
                <a:solidFill>
                  <a:schemeClr val="tx1">
                    <a:lumMod val="50000"/>
                    <a:lumOff val="50000"/>
                  </a:schemeClr>
                </a:solidFill>
                <a:latin typeface="Garamond" panose="02020404030301010803" pitchFamily="18" charset="0"/>
              </a:rPr>
              <a:t> and how we </a:t>
            </a:r>
            <a:r>
              <a:rPr lang="en-US" sz="4000" dirty="0">
                <a:solidFill>
                  <a:schemeClr val="bg1"/>
                </a:solidFill>
                <a:latin typeface="Garamond" panose="02020404030301010803" pitchFamily="18" charset="0"/>
              </a:rPr>
              <a:t>will be gathered to meet him</a:t>
            </a:r>
            <a:r>
              <a:rPr lang="en-US" sz="4000" dirty="0">
                <a:solidFill>
                  <a:schemeClr val="tx1">
                    <a:lumMod val="50000"/>
                    <a:lumOff val="50000"/>
                  </a:schemeClr>
                </a:solidFill>
                <a:latin typeface="Garamond" panose="02020404030301010803" pitchFamily="18" charset="0"/>
              </a:rPr>
              <a:t>.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1443342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DFEA0EA-3A39-7F74-ACA9-3889032230AC}"/>
              </a:ext>
            </a:extLst>
          </p:cNvPr>
          <p:cNvSpPr>
            <a:spLocks noChangeArrowheads="1"/>
          </p:cNvSpPr>
          <p:nvPr/>
        </p:nvSpPr>
        <p:spPr bwMode="auto">
          <a:xfrm>
            <a:off x="966406" y="4304825"/>
            <a:ext cx="11082159" cy="2418705"/>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6" name="TextBox 5">
            <a:extLst>
              <a:ext uri="{FF2B5EF4-FFF2-40B4-BE49-F238E27FC236}">
                <a16:creationId xmlns:a16="http://schemas.microsoft.com/office/drawing/2014/main" xmlns="" id="{9F615248-3ED6-A734-8BF4-1FEFC40F5742}"/>
              </a:ext>
            </a:extLst>
          </p:cNvPr>
          <p:cNvSpPr txBox="1">
            <a:spLocks noChangeArrowheads="1"/>
          </p:cNvSpPr>
          <p:nvPr/>
        </p:nvSpPr>
        <p:spPr bwMode="auto">
          <a:xfrm>
            <a:off x="1060343" y="4447158"/>
            <a:ext cx="10844787" cy="1094467"/>
          </a:xfrm>
          <a:prstGeom prst="rect">
            <a:avLst/>
          </a:prstGeom>
          <a:noFill/>
          <a:ln w="38100">
            <a:noFill/>
            <a:miter lim="800000"/>
            <a:headEnd/>
            <a:tailEnd/>
          </a:ln>
        </p:spPr>
        <p:txBody>
          <a:bodyPr wrap="square">
            <a:spAutoFit/>
          </a:bodyPr>
          <a:lstStyle/>
          <a:p>
            <a:pPr marL="571500" indent="-571500">
              <a:lnSpc>
                <a:spcPct val="90000"/>
              </a:lnSpc>
              <a:spcAft>
                <a:spcPts val="600"/>
              </a:spcAft>
              <a:buSzPct val="100000"/>
              <a:buFont typeface="Arial" panose="020B0604020202020204" pitchFamily="34" charset="0"/>
              <a:buChar char="•"/>
              <a:defRPr/>
            </a:pPr>
            <a:r>
              <a:rPr lang="en-US" sz="3600" dirty="0">
                <a:solidFill>
                  <a:schemeClr val="bg1"/>
                </a:solidFill>
                <a:latin typeface="Garamond" panose="02020404030301010803" pitchFamily="18" charset="0"/>
                <a:cs typeface="Arial" charset="0"/>
              </a:rPr>
              <a:t>It has more employees than the entire population of Slovenia. </a:t>
            </a:r>
          </a:p>
        </p:txBody>
      </p:sp>
    </p:spTree>
    <p:extLst>
      <p:ext uri="{BB962C8B-B14F-4D97-AF65-F5344CB8AC3E}">
        <p14:creationId xmlns:p14="http://schemas.microsoft.com/office/powerpoint/2010/main" val="3553975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3319691"/>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What’s the likelihood a figure like this could emerge today?</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Possible Emergence of a One World Government</a:t>
            </a:r>
          </a:p>
          <a:p>
            <a:pPr marL="1146175" indent="-600075">
              <a:lnSpc>
                <a:spcPct val="90000"/>
              </a:lnSpc>
              <a:spcAft>
                <a:spcPts val="600"/>
              </a:spcAft>
              <a:buSzPct val="100000"/>
              <a:buFont typeface="Arial" panose="020B0604020202020204" pitchFamily="34" charset="0"/>
              <a:buChar char="•"/>
              <a:defRPr/>
            </a:pPr>
            <a:r>
              <a:rPr lang="en-US" sz="3600" dirty="0">
                <a:solidFill>
                  <a:schemeClr val="bg1"/>
                </a:solidFill>
                <a:latin typeface="Garamond" panose="02020404030301010803" pitchFamily="18" charset="0"/>
                <a:cs typeface="Arial" charset="0"/>
              </a:rPr>
              <a:t>The existence of multinational corporations has made national borders somewhat irrelevant. </a:t>
            </a:r>
          </a:p>
          <a:p>
            <a:pPr marL="1498600" lvl="1">
              <a:lnSpc>
                <a:spcPct val="90000"/>
              </a:lnSpc>
              <a:spcAft>
                <a:spcPts val="600"/>
              </a:spcAft>
              <a:buSzPct val="100000"/>
              <a:defRPr/>
            </a:pPr>
            <a:r>
              <a:rPr lang="en-US" sz="3600" dirty="0">
                <a:solidFill>
                  <a:schemeClr val="bg1"/>
                </a:solidFill>
                <a:latin typeface="Garamond" panose="02020404030301010803" pitchFamily="18" charset="0"/>
                <a:cs typeface="Arial" charset="0"/>
              </a:rPr>
              <a:t>Joseph Stiglitz: “These corporations are not only rich but politically powerful…</a:t>
            </a:r>
          </a:p>
        </p:txBody>
      </p:sp>
    </p:spTree>
    <p:extLst>
      <p:ext uri="{BB962C8B-B14F-4D97-AF65-F5344CB8AC3E}">
        <p14:creationId xmlns:p14="http://schemas.microsoft.com/office/powerpoint/2010/main" val="333258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4815485"/>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What’s the likelihood a figure like this could emerge today?</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Possible Emergence of a One World Government</a:t>
            </a:r>
          </a:p>
          <a:p>
            <a:pPr marL="1146175" indent="-600075">
              <a:lnSpc>
                <a:spcPct val="90000"/>
              </a:lnSpc>
              <a:spcAft>
                <a:spcPts val="600"/>
              </a:spcAft>
              <a:buSzPct val="100000"/>
              <a:buFont typeface="Arial" panose="020B0604020202020204" pitchFamily="34" charset="0"/>
              <a:buChar char="•"/>
              <a:defRPr/>
            </a:pPr>
            <a:r>
              <a:rPr lang="en-US" sz="3600" dirty="0">
                <a:solidFill>
                  <a:schemeClr val="bg1"/>
                </a:solidFill>
                <a:latin typeface="Garamond" panose="02020404030301010803" pitchFamily="18" charset="0"/>
                <a:cs typeface="Arial" charset="0"/>
              </a:rPr>
              <a:t>The existence of multinational corporations has made national borders somewhat irrelevant. </a:t>
            </a:r>
          </a:p>
          <a:p>
            <a:pPr marL="1498600" lvl="1">
              <a:lnSpc>
                <a:spcPct val="90000"/>
              </a:lnSpc>
              <a:spcAft>
                <a:spcPts val="600"/>
              </a:spcAft>
              <a:buSzPct val="100000"/>
              <a:defRPr/>
            </a:pPr>
            <a:r>
              <a:rPr lang="en-US" sz="3600" dirty="0">
                <a:solidFill>
                  <a:schemeClr val="bg1"/>
                </a:solidFill>
                <a:latin typeface="Garamond" panose="02020404030301010803" pitchFamily="18" charset="0"/>
                <a:cs typeface="Arial" charset="0"/>
              </a:rPr>
              <a:t>Joseph Stiglitz: “If governments decide to tax or regulate them in ways they don’t like, they threaten to move elsewhere. There is always another country that will welcome their tax revenues, jobs, and foreign investment…</a:t>
            </a:r>
          </a:p>
        </p:txBody>
      </p:sp>
    </p:spTree>
    <p:extLst>
      <p:ext uri="{BB962C8B-B14F-4D97-AF65-F5344CB8AC3E}">
        <p14:creationId xmlns:p14="http://schemas.microsoft.com/office/powerpoint/2010/main" val="684890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4892430"/>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What’s the likelihood a figure like this could emerge today?</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Possible Emergence of a One World Government</a:t>
            </a:r>
          </a:p>
          <a:p>
            <a:pPr marL="1146175" indent="-600075">
              <a:lnSpc>
                <a:spcPct val="90000"/>
              </a:lnSpc>
              <a:spcAft>
                <a:spcPts val="600"/>
              </a:spcAft>
              <a:buSzPct val="100000"/>
              <a:buFont typeface="Arial" panose="020B0604020202020204" pitchFamily="34" charset="0"/>
              <a:buChar char="•"/>
              <a:defRPr/>
            </a:pPr>
            <a:r>
              <a:rPr lang="en-US" sz="3600" dirty="0">
                <a:solidFill>
                  <a:schemeClr val="bg1"/>
                </a:solidFill>
                <a:latin typeface="Garamond" panose="02020404030301010803" pitchFamily="18" charset="0"/>
                <a:cs typeface="Arial" charset="0"/>
              </a:rPr>
              <a:t>The existence of multinational corporations has made national borders somewhat irrelevant. </a:t>
            </a:r>
          </a:p>
          <a:p>
            <a:pPr marL="1498600" lvl="1">
              <a:lnSpc>
                <a:spcPct val="90000"/>
              </a:lnSpc>
              <a:spcAft>
                <a:spcPts val="600"/>
              </a:spcAft>
              <a:buSzPct val="100000"/>
              <a:defRPr/>
            </a:pPr>
            <a:r>
              <a:rPr lang="en-US" sz="3600" dirty="0">
                <a:solidFill>
                  <a:schemeClr val="bg1"/>
                </a:solidFill>
                <a:latin typeface="Garamond" panose="02020404030301010803" pitchFamily="18" charset="0"/>
                <a:cs typeface="Arial" charset="0"/>
              </a:rPr>
              <a:t>Joseph Stiglitz: “[We need] international frameworks and international courts — as necessary for the smooth functioning of the global economy as federal courts and national laws are for national economies.” </a:t>
            </a:r>
          </a:p>
          <a:p>
            <a:pPr marL="1092200">
              <a:lnSpc>
                <a:spcPct val="90000"/>
              </a:lnSpc>
              <a:spcAft>
                <a:spcPts val="600"/>
              </a:spcAft>
              <a:buSzPct val="100000"/>
              <a:defRPr/>
            </a:pPr>
            <a:endParaRPr lang="en-US" sz="3600" dirty="0">
              <a:solidFill>
                <a:schemeClr val="bg1"/>
              </a:solidFill>
              <a:latin typeface="Garamond" panose="02020404030301010803" pitchFamily="18" charset="0"/>
              <a:cs typeface="Arial" charset="0"/>
            </a:endParaRPr>
          </a:p>
        </p:txBody>
      </p:sp>
    </p:spTree>
    <p:extLst>
      <p:ext uri="{BB962C8B-B14F-4D97-AF65-F5344CB8AC3E}">
        <p14:creationId xmlns:p14="http://schemas.microsoft.com/office/powerpoint/2010/main" val="3889223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5083828"/>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3 	</a:t>
            </a:r>
            <a:r>
              <a:rPr lang="en-US" sz="4000" dirty="0">
                <a:solidFill>
                  <a:schemeClr val="tx1">
                    <a:lumMod val="50000"/>
                    <a:lumOff val="50000"/>
                  </a:schemeClr>
                </a:solidFill>
                <a:latin typeface="Garamond" panose="02020404030301010803" pitchFamily="18" charset="0"/>
              </a:rPr>
              <a:t>Don’t be fooled by what they say. For that day will not come until there is a great rebellion against God…</a:t>
            </a:r>
          </a:p>
          <a:p>
            <a:pPr marL="581025" indent="-581025">
              <a:lnSpc>
                <a:spcPct val="90000"/>
              </a:lnSpc>
            </a:pPr>
            <a:r>
              <a:rPr lang="en-US" sz="4000" dirty="0">
                <a:solidFill>
                  <a:schemeClr val="tx1">
                    <a:lumMod val="50000"/>
                    <a:lumOff val="50000"/>
                  </a:schemeClr>
                </a:solidFill>
                <a:latin typeface="Garamond" panose="02020404030301010803" pitchFamily="18" charset="0"/>
              </a:rPr>
              <a:t>	and</a:t>
            </a:r>
            <a:r>
              <a:rPr lang="en-US" sz="4000" dirty="0">
                <a:solidFill>
                  <a:schemeClr val="bg1"/>
                </a:solidFill>
                <a:latin typeface="Garamond" panose="02020404030301010803" pitchFamily="18" charset="0"/>
              </a:rPr>
              <a:t> the man of lawlessness</a:t>
            </a:r>
            <a:r>
              <a:rPr lang="en-US" sz="4000" dirty="0">
                <a:solidFill>
                  <a:schemeClr val="tx1">
                    <a:lumMod val="50000"/>
                    <a:lumOff val="50000"/>
                  </a:schemeClr>
                </a:solidFill>
                <a:latin typeface="Garamond" panose="02020404030301010803" pitchFamily="18" charset="0"/>
              </a:rPr>
              <a:t> is revealed—the one who brings destruction.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4 	</a:t>
            </a:r>
            <a:r>
              <a:rPr lang="en-US" sz="4000" dirty="0">
                <a:solidFill>
                  <a:schemeClr val="tx1">
                    <a:lumMod val="50000"/>
                    <a:lumOff val="50000"/>
                  </a:schemeClr>
                </a:solidFill>
                <a:latin typeface="Garamond" panose="02020404030301010803" pitchFamily="18" charset="0"/>
              </a:rPr>
              <a:t>He will exalt himself and defy everything that people call god and every object of worship. He will even sit in the temple of God, claiming that he himself is God.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1AAAECDC-1759-CABA-99E1-10EB2129E7B7}"/>
              </a:ext>
            </a:extLst>
          </p:cNvPr>
          <p:cNvSpPr>
            <a:spLocks noChangeArrowheads="1"/>
          </p:cNvSpPr>
          <p:nvPr/>
        </p:nvSpPr>
        <p:spPr bwMode="auto">
          <a:xfrm>
            <a:off x="356806" y="1113388"/>
            <a:ext cx="11478388" cy="543084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43C94F9-5E74-2726-10CA-E66695D6AE26}"/>
              </a:ext>
            </a:extLst>
          </p:cNvPr>
          <p:cNvSpPr txBox="1">
            <a:spLocks noChangeArrowheads="1"/>
          </p:cNvSpPr>
          <p:nvPr/>
        </p:nvSpPr>
        <p:spPr bwMode="auto">
          <a:xfrm>
            <a:off x="450743" y="1255721"/>
            <a:ext cx="11280484" cy="1746953"/>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What’s the likelihood a figure like this could emerge today?</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Possible Emergence of a One World Government</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The Temple in Jerusalem</a:t>
            </a:r>
          </a:p>
        </p:txBody>
      </p:sp>
    </p:spTree>
    <p:extLst>
      <p:ext uri="{BB962C8B-B14F-4D97-AF65-F5344CB8AC3E}">
        <p14:creationId xmlns:p14="http://schemas.microsoft.com/office/powerpoint/2010/main" val="3886286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1205843"/>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bg1"/>
                </a:solidFill>
                <a:latin typeface="Garamond" panose="02020404030301010803" pitchFamily="18" charset="0"/>
              </a:rPr>
              <a:t>5 	</a:t>
            </a:r>
            <a:r>
              <a:rPr lang="en-US" sz="4000" dirty="0">
                <a:solidFill>
                  <a:schemeClr val="bg1"/>
                </a:solidFill>
                <a:latin typeface="Garamond" panose="02020404030301010803" pitchFamily="18" charset="0"/>
              </a:rPr>
              <a:t>Don’t you remember that I told you about all this when I was with you?</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1811995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9" name="Rectangle 1331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314" name="Picture 2" descr="Snorkeling on Grand Bahama Island">
            <a:extLst>
              <a:ext uri="{FF2B5EF4-FFF2-40B4-BE49-F238E27FC236}">
                <a16:creationId xmlns:a16="http://schemas.microsoft.com/office/drawing/2014/main" xmlns="" id="{A6E6DB7A-DAA0-83D4-DBC2-4E9301C7F5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 Quick Story About Vomit – Mike Rowe">
            <a:extLst>
              <a:ext uri="{FF2B5EF4-FFF2-40B4-BE49-F238E27FC236}">
                <a16:creationId xmlns:a16="http://schemas.microsoft.com/office/drawing/2014/main" xmlns="" id="{1F845A8C-4202-1605-ACEE-0D5C3A410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16" y="0"/>
            <a:ext cx="5738662" cy="454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68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3975832"/>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bg1"/>
                </a:solidFill>
                <a:latin typeface="Garamond" panose="02020404030301010803" pitchFamily="18" charset="0"/>
              </a:rPr>
              <a:t>5 	</a:t>
            </a:r>
            <a:r>
              <a:rPr lang="en-US" sz="4000" dirty="0">
                <a:solidFill>
                  <a:schemeClr val="bg1"/>
                </a:solidFill>
                <a:latin typeface="Garamond" panose="02020404030301010803" pitchFamily="18" charset="0"/>
              </a:rPr>
              <a:t>Don’t you remember that I told you about all this when I was with you? </a:t>
            </a:r>
          </a:p>
          <a:p>
            <a:pPr marL="581025" indent="-581025">
              <a:lnSpc>
                <a:spcPct val="90000"/>
              </a:lnSpc>
            </a:pPr>
            <a:r>
              <a:rPr lang="en-US" sz="4000" baseline="30000" dirty="0">
                <a:solidFill>
                  <a:schemeClr val="bg1"/>
                </a:solidFill>
                <a:latin typeface="Garamond" panose="02020404030301010803" pitchFamily="18" charset="0"/>
              </a:rPr>
              <a:t>6 	</a:t>
            </a:r>
            <a:r>
              <a:rPr lang="en-US" sz="4000" dirty="0">
                <a:solidFill>
                  <a:schemeClr val="bg1"/>
                </a:solidFill>
                <a:latin typeface="Garamond" panose="02020404030301010803" pitchFamily="18" charset="0"/>
              </a:rPr>
              <a:t>And you know what is holding him back, for he can be revealed only when his time comes. </a:t>
            </a:r>
          </a:p>
          <a:p>
            <a:pPr marL="581025" indent="-581025">
              <a:lnSpc>
                <a:spcPct val="90000"/>
              </a:lnSpc>
            </a:pPr>
            <a:r>
              <a:rPr lang="en-US" sz="4000" baseline="30000" dirty="0">
                <a:solidFill>
                  <a:schemeClr val="bg1"/>
                </a:solidFill>
                <a:latin typeface="Garamond" panose="02020404030301010803" pitchFamily="18" charset="0"/>
              </a:rPr>
              <a:t>7 	</a:t>
            </a:r>
            <a:r>
              <a:rPr lang="en-US" sz="4000" dirty="0">
                <a:solidFill>
                  <a:schemeClr val="bg1"/>
                </a:solidFill>
                <a:latin typeface="Garamond" panose="02020404030301010803" pitchFamily="18" charset="0"/>
              </a:rPr>
              <a:t>For this lawlessness is already at work secretly, and it will remain secret until he who is holding it back steps out of the way.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267882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3975832"/>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5 	</a:t>
            </a:r>
            <a:r>
              <a:rPr lang="en-US" sz="4000" dirty="0">
                <a:solidFill>
                  <a:schemeClr val="tx1">
                    <a:lumMod val="50000"/>
                    <a:lumOff val="50000"/>
                  </a:schemeClr>
                </a:solidFill>
                <a:latin typeface="Garamond" panose="02020404030301010803" pitchFamily="18" charset="0"/>
              </a:rPr>
              <a:t>Don’t you remember that I told you about all this when I was with you?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6 	</a:t>
            </a:r>
            <a:r>
              <a:rPr lang="en-US" sz="4000" dirty="0">
                <a:solidFill>
                  <a:schemeClr val="tx1">
                    <a:lumMod val="50000"/>
                    <a:lumOff val="50000"/>
                  </a:schemeClr>
                </a:solidFill>
                <a:latin typeface="Garamond" panose="02020404030301010803" pitchFamily="18" charset="0"/>
              </a:rPr>
              <a:t>And </a:t>
            </a:r>
            <a:r>
              <a:rPr lang="en-US" sz="4000" dirty="0">
                <a:solidFill>
                  <a:schemeClr val="bg1"/>
                </a:solidFill>
                <a:latin typeface="Garamond" panose="02020404030301010803" pitchFamily="18" charset="0"/>
              </a:rPr>
              <a:t>you know what is holding him back</a:t>
            </a:r>
            <a:r>
              <a:rPr lang="en-US" sz="4000" dirty="0">
                <a:solidFill>
                  <a:schemeClr val="tx1">
                    <a:lumMod val="50000"/>
                    <a:lumOff val="50000"/>
                  </a:schemeClr>
                </a:solidFill>
                <a:latin typeface="Garamond" panose="02020404030301010803" pitchFamily="18" charset="0"/>
              </a:rPr>
              <a:t>, for he can be revealed only when his time comes.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7 	</a:t>
            </a:r>
            <a:r>
              <a:rPr lang="en-US" sz="4000" dirty="0">
                <a:solidFill>
                  <a:schemeClr val="tx1">
                    <a:lumMod val="50000"/>
                    <a:lumOff val="50000"/>
                  </a:schemeClr>
                </a:solidFill>
                <a:latin typeface="Garamond" panose="02020404030301010803" pitchFamily="18" charset="0"/>
              </a:rPr>
              <a:t>For this lawlessness is already at work secretly, and it will remain secret until he who is holding it back steps out of the way.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2507858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3975832"/>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5 	</a:t>
            </a:r>
            <a:r>
              <a:rPr lang="en-US" sz="4000" dirty="0">
                <a:solidFill>
                  <a:schemeClr val="tx1">
                    <a:lumMod val="50000"/>
                    <a:lumOff val="50000"/>
                  </a:schemeClr>
                </a:solidFill>
                <a:latin typeface="Garamond" panose="02020404030301010803" pitchFamily="18" charset="0"/>
              </a:rPr>
              <a:t>Don’t you remember that I told you about all this when I was with you?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6 	</a:t>
            </a:r>
            <a:r>
              <a:rPr lang="en-US" sz="4000" dirty="0">
                <a:solidFill>
                  <a:schemeClr val="tx1">
                    <a:lumMod val="50000"/>
                    <a:lumOff val="50000"/>
                  </a:schemeClr>
                </a:solidFill>
                <a:latin typeface="Garamond" panose="02020404030301010803" pitchFamily="18" charset="0"/>
              </a:rPr>
              <a:t>And </a:t>
            </a:r>
            <a:r>
              <a:rPr lang="en-US" sz="4000" dirty="0">
                <a:solidFill>
                  <a:schemeClr val="bg1"/>
                </a:solidFill>
                <a:latin typeface="Garamond" panose="02020404030301010803" pitchFamily="18" charset="0"/>
              </a:rPr>
              <a:t>you know what is holding him back</a:t>
            </a:r>
            <a:r>
              <a:rPr lang="en-US" sz="4000" dirty="0">
                <a:solidFill>
                  <a:schemeClr val="tx1">
                    <a:lumMod val="50000"/>
                    <a:lumOff val="50000"/>
                  </a:schemeClr>
                </a:solidFill>
                <a:latin typeface="Garamond" panose="02020404030301010803" pitchFamily="18" charset="0"/>
              </a:rPr>
              <a:t>, for he can be revealed only when his time comes. </a:t>
            </a:r>
          </a:p>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7 	</a:t>
            </a:r>
            <a:r>
              <a:rPr lang="en-US" sz="4000" dirty="0">
                <a:solidFill>
                  <a:schemeClr val="tx1">
                    <a:lumMod val="50000"/>
                    <a:lumOff val="50000"/>
                  </a:schemeClr>
                </a:solidFill>
                <a:latin typeface="Garamond" panose="02020404030301010803" pitchFamily="18" charset="0"/>
              </a:rPr>
              <a:t>For this lawlessness is already at work secretly, and it will remain secret until </a:t>
            </a:r>
            <a:r>
              <a:rPr lang="en-US" sz="4000" dirty="0">
                <a:solidFill>
                  <a:schemeClr val="bg1"/>
                </a:solidFill>
                <a:latin typeface="Garamond" panose="02020404030301010803" pitchFamily="18" charset="0"/>
              </a:rPr>
              <a:t>he who is holding it back </a:t>
            </a:r>
            <a:r>
              <a:rPr lang="en-US" sz="4000" dirty="0">
                <a:solidFill>
                  <a:schemeClr val="tx1">
                    <a:lumMod val="50000"/>
                    <a:lumOff val="50000"/>
                  </a:schemeClr>
                </a:solidFill>
                <a:latin typeface="Garamond" panose="02020404030301010803" pitchFamily="18" charset="0"/>
              </a:rPr>
              <a:t>steps out of the way.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1511029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2867836"/>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bg1"/>
                </a:solidFill>
                <a:latin typeface="Garamond" panose="02020404030301010803" pitchFamily="18" charset="0"/>
              </a:rPr>
              <a:t>2 	</a:t>
            </a:r>
            <a:r>
              <a:rPr lang="en-US" sz="4000" dirty="0">
                <a:solidFill>
                  <a:schemeClr val="bg1"/>
                </a:solidFill>
                <a:latin typeface="Garamond" panose="02020404030301010803" pitchFamily="18" charset="0"/>
              </a:rPr>
              <a:t>Don’t be so easily shaken or alarmed by those who say that the day of the Lord has already begun. Don’t believe them, even if they claim to have had a spiritual vision, a revelation, or a letter supposedly from us.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19776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2313839"/>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bg1"/>
                </a:solidFill>
                <a:latin typeface="Garamond" panose="02020404030301010803" pitchFamily="18" charset="0"/>
              </a:rPr>
              <a:t>8 	</a:t>
            </a:r>
            <a:r>
              <a:rPr lang="en-US" sz="4000" dirty="0">
                <a:solidFill>
                  <a:schemeClr val="bg1"/>
                </a:solidFill>
                <a:latin typeface="Garamond" panose="02020404030301010803" pitchFamily="18" charset="0"/>
              </a:rPr>
              <a:t>Then the man of lawlessness will be revealed, but the Lord Jesus will slay him with the breath of his mouth and destroy him by the splendor of his coming.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1271426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125544"/>
            <a:ext cx="11163300" cy="3421834"/>
          </a:xfrm>
          <a:prstGeom prst="rect">
            <a:avLst/>
          </a:prstGeom>
          <a:noFill/>
          <a:ln w="9525">
            <a:noFill/>
            <a:miter lim="800000"/>
            <a:headEnd/>
            <a:tailEnd/>
          </a:ln>
        </p:spPr>
        <p:txBody>
          <a:bodyPr wrap="square">
            <a:spAutoFit/>
          </a:bodyPr>
          <a:lstStyle/>
          <a:p>
            <a:pPr marL="460375" indent="-446088">
              <a:lnSpc>
                <a:spcPct val="90000"/>
              </a:lnSpc>
              <a:spcBef>
                <a:spcPts val="0"/>
              </a:spcBef>
              <a:spcAft>
                <a:spcPts val="0"/>
              </a:spcAft>
            </a:pPr>
            <a:r>
              <a:rPr lang="en-US" sz="4000" dirty="0">
                <a:solidFill>
                  <a:schemeClr val="bg1"/>
                </a:solidFill>
                <a:latin typeface="Garamond" panose="02020404030301010803" pitchFamily="18" charset="0"/>
                <a:cs typeface="Calibri Light" panose="020F0302020204030204" pitchFamily="34" charset="0"/>
              </a:rPr>
              <a:t>»	It provides hope and comfort that one day all the suffering and injustice in the world will end. </a:t>
            </a:r>
          </a:p>
          <a:p>
            <a:pPr marL="460375" indent="-446088">
              <a:lnSpc>
                <a:spcPct val="90000"/>
              </a:lnSpc>
              <a:spcBef>
                <a:spcPts val="0"/>
              </a:spcBef>
              <a:spcAft>
                <a:spcPts val="0"/>
              </a:spcAft>
            </a:pPr>
            <a:r>
              <a:rPr lang="en-US" sz="4000" dirty="0">
                <a:solidFill>
                  <a:schemeClr val="bg1"/>
                </a:solidFill>
                <a:latin typeface="Garamond" panose="02020404030301010803" pitchFamily="18" charset="0"/>
                <a:cs typeface="Calibri Light" panose="020F0302020204030204" pitchFamily="34" charset="0"/>
              </a:rPr>
              <a:t>»	It reminds us to hold our possessions loosely because this isn’t our permanent residence.</a:t>
            </a:r>
          </a:p>
          <a:p>
            <a:pPr marL="460375" indent="-446088">
              <a:lnSpc>
                <a:spcPct val="90000"/>
              </a:lnSpc>
              <a:spcBef>
                <a:spcPts val="0"/>
              </a:spcBef>
              <a:spcAft>
                <a:spcPts val="0"/>
              </a:spcAft>
            </a:pPr>
            <a:r>
              <a:rPr lang="en-US" sz="4000" dirty="0">
                <a:solidFill>
                  <a:schemeClr val="bg1"/>
                </a:solidFill>
                <a:latin typeface="Garamond" panose="02020404030301010803" pitchFamily="18" charset="0"/>
                <a:cs typeface="Calibri Light" panose="020F0302020204030204" pitchFamily="34" charset="0"/>
              </a:rPr>
              <a:t>»	It urges us to capitalize on the time we have on earth.</a:t>
            </a:r>
          </a:p>
          <a:p>
            <a:pPr marL="460375" indent="-446088">
              <a:lnSpc>
                <a:spcPct val="90000"/>
              </a:lnSpc>
              <a:spcBef>
                <a:spcPts val="0"/>
              </a:spcBef>
              <a:spcAft>
                <a:spcPts val="0"/>
              </a:spcAft>
            </a:pPr>
            <a:r>
              <a:rPr lang="en-US" sz="4000" dirty="0">
                <a:solidFill>
                  <a:schemeClr val="bg1"/>
                </a:solidFill>
                <a:latin typeface="Garamond" panose="02020404030301010803" pitchFamily="18" charset="0"/>
                <a:cs typeface="Calibri Light" panose="020F0302020204030204" pitchFamily="34" charset="0"/>
              </a:rPr>
              <a:t>»	It warns us that we have limited time to turn to God. </a:t>
            </a:r>
          </a:p>
        </p:txBody>
      </p:sp>
      <p:sp>
        <p:nvSpPr>
          <p:cNvPr id="8" name="TextBox 7"/>
          <p:cNvSpPr txBox="1"/>
          <p:nvPr/>
        </p:nvSpPr>
        <p:spPr>
          <a:xfrm>
            <a:off x="134754" y="97725"/>
            <a:ext cx="12009120" cy="9079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300" dirty="0">
                <a:solidFill>
                  <a:prstClr val="white"/>
                </a:solidFill>
                <a:latin typeface="Garamond" panose="02020404030301010803" pitchFamily="18" charset="0"/>
                <a:cs typeface="Arial" charset="0"/>
              </a:rPr>
              <a:t>Why does God want us to know about this?</a:t>
            </a:r>
            <a:endParaRPr kumimoji="0" lang="en-US" sz="53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Tree>
    <p:extLst>
      <p:ext uri="{BB962C8B-B14F-4D97-AF65-F5344CB8AC3E}">
        <p14:creationId xmlns:p14="http://schemas.microsoft.com/office/powerpoint/2010/main" val="407342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2867836"/>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2 	</a:t>
            </a:r>
            <a:r>
              <a:rPr lang="en-US" sz="4000" dirty="0">
                <a:solidFill>
                  <a:schemeClr val="tx1">
                    <a:lumMod val="50000"/>
                    <a:lumOff val="50000"/>
                  </a:schemeClr>
                </a:solidFill>
                <a:latin typeface="Garamond" panose="02020404030301010803" pitchFamily="18" charset="0"/>
              </a:rPr>
              <a:t>Don’t be so easily shaken or alarmed by those who say that </a:t>
            </a:r>
            <a:r>
              <a:rPr lang="en-US" sz="4000" dirty="0">
                <a:solidFill>
                  <a:schemeClr val="bg1"/>
                </a:solidFill>
                <a:latin typeface="Garamond" panose="02020404030301010803" pitchFamily="18" charset="0"/>
              </a:rPr>
              <a:t>the day of the Lord has already begun</a:t>
            </a:r>
            <a:r>
              <a:rPr lang="en-US" sz="4000" dirty="0">
                <a:solidFill>
                  <a:schemeClr val="tx1">
                    <a:lumMod val="50000"/>
                    <a:lumOff val="50000"/>
                  </a:schemeClr>
                </a:solidFill>
                <a:latin typeface="Garamond" panose="02020404030301010803" pitchFamily="18" charset="0"/>
              </a:rPr>
              <a:t>. Don’t believe them, even if they claim to have had a spiritual vision, a revelation, or a letter supposedly from us.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74A9305A-678D-C7E5-3CD8-448361553F3C}"/>
              </a:ext>
            </a:extLst>
          </p:cNvPr>
          <p:cNvSpPr>
            <a:spLocks noChangeArrowheads="1"/>
          </p:cNvSpPr>
          <p:nvPr/>
        </p:nvSpPr>
        <p:spPr bwMode="auto">
          <a:xfrm>
            <a:off x="408812" y="2992966"/>
            <a:ext cx="11478388" cy="2475505"/>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27F72F88-EEBD-1F46-16EC-6B9AE4C5E630}"/>
              </a:ext>
            </a:extLst>
          </p:cNvPr>
          <p:cNvSpPr txBox="1">
            <a:spLocks noChangeArrowheads="1"/>
          </p:cNvSpPr>
          <p:nvPr/>
        </p:nvSpPr>
        <p:spPr bwMode="auto">
          <a:xfrm>
            <a:off x="502749" y="3135298"/>
            <a:ext cx="11280484" cy="2168607"/>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This is not a singular event. </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Other passages indicate that this “gathering” of believers initiates the “day of the Lord.” The gathering of believers starts the timer ending in Jesus’ return </a:t>
            </a:r>
          </a:p>
        </p:txBody>
      </p:sp>
    </p:spTree>
    <p:extLst>
      <p:ext uri="{BB962C8B-B14F-4D97-AF65-F5344CB8AC3E}">
        <p14:creationId xmlns:p14="http://schemas.microsoft.com/office/powerpoint/2010/main" val="188898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2867836"/>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2 	</a:t>
            </a:r>
            <a:r>
              <a:rPr lang="en-US" sz="4000" dirty="0">
                <a:solidFill>
                  <a:schemeClr val="tx1">
                    <a:lumMod val="50000"/>
                    <a:lumOff val="50000"/>
                  </a:schemeClr>
                </a:solidFill>
                <a:latin typeface="Garamond" panose="02020404030301010803" pitchFamily="18" charset="0"/>
              </a:rPr>
              <a:t>Don’t be so easily shaken or alarmed by those who say that the day of the Lord has already begun. Don’t believe them, even if they claim to have had</a:t>
            </a:r>
            <a:r>
              <a:rPr lang="en-US" sz="4000" dirty="0">
                <a:solidFill>
                  <a:schemeClr val="bg1"/>
                </a:solidFill>
                <a:latin typeface="Garamond" panose="02020404030301010803" pitchFamily="18" charset="0"/>
              </a:rPr>
              <a:t> a spiritual vision, a revelation, or a letter </a:t>
            </a:r>
            <a:r>
              <a:rPr lang="en-US" sz="4000" dirty="0">
                <a:solidFill>
                  <a:schemeClr val="tx1">
                    <a:lumMod val="50000"/>
                    <a:lumOff val="50000"/>
                  </a:schemeClr>
                </a:solidFill>
                <a:latin typeface="Garamond" panose="02020404030301010803" pitchFamily="18" charset="0"/>
              </a:rPr>
              <a:t>supposedly from us.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6795B42D-B1EB-25F6-A82D-6B36CDD653DD}"/>
              </a:ext>
            </a:extLst>
          </p:cNvPr>
          <p:cNvSpPr>
            <a:spLocks noChangeArrowheads="1"/>
          </p:cNvSpPr>
          <p:nvPr/>
        </p:nvSpPr>
        <p:spPr bwMode="auto">
          <a:xfrm>
            <a:off x="408812" y="3512912"/>
            <a:ext cx="11478388" cy="3031324"/>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FF39626-03F2-8FF5-6386-8367D7C363FC}"/>
              </a:ext>
            </a:extLst>
          </p:cNvPr>
          <p:cNvSpPr txBox="1">
            <a:spLocks noChangeArrowheads="1"/>
          </p:cNvSpPr>
          <p:nvPr/>
        </p:nvSpPr>
        <p:spPr bwMode="auto">
          <a:xfrm>
            <a:off x="502749" y="3655244"/>
            <a:ext cx="11280484" cy="2744149"/>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 did the forged letter say?  </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It may have suggested that Jesus “gathered” the believers and they had missed it. </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Or maybe it indicated that Paul was mistaken about the “day of the Lord.”</a:t>
            </a:r>
          </a:p>
        </p:txBody>
      </p:sp>
      <p:sp>
        <p:nvSpPr>
          <p:cNvPr id="4" name="Rectangle 3">
            <a:extLst>
              <a:ext uri="{FF2B5EF4-FFF2-40B4-BE49-F238E27FC236}">
                <a16:creationId xmlns:a16="http://schemas.microsoft.com/office/drawing/2014/main" xmlns="" id="{507C7375-6065-9B46-42E1-E40D53427ABA}"/>
              </a:ext>
            </a:extLst>
          </p:cNvPr>
          <p:cNvSpPr>
            <a:spLocks noChangeArrowheads="1"/>
          </p:cNvSpPr>
          <p:nvPr/>
        </p:nvSpPr>
        <p:spPr bwMode="auto">
          <a:xfrm>
            <a:off x="399846" y="1083481"/>
            <a:ext cx="11478388" cy="1786769"/>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5" name="TextBox 4">
            <a:extLst>
              <a:ext uri="{FF2B5EF4-FFF2-40B4-BE49-F238E27FC236}">
                <a16:creationId xmlns:a16="http://schemas.microsoft.com/office/drawing/2014/main" xmlns="" id="{A84A3084-B8D8-E00C-49D7-544D42EA1BA6}"/>
              </a:ext>
            </a:extLst>
          </p:cNvPr>
          <p:cNvSpPr txBox="1">
            <a:spLocks noChangeArrowheads="1"/>
          </p:cNvSpPr>
          <p:nvPr/>
        </p:nvSpPr>
        <p:spPr bwMode="auto">
          <a:xfrm>
            <a:off x="493783" y="1189956"/>
            <a:ext cx="11280484" cy="1593065"/>
          </a:xfrm>
          <a:prstGeom prst="rect">
            <a:avLst/>
          </a:prstGeom>
          <a:noFill/>
          <a:ln w="38100">
            <a:noFill/>
            <a:miter lim="800000"/>
            <a:headEnd/>
            <a:tailEnd/>
          </a:ln>
        </p:spPr>
        <p:txBody>
          <a:bodyPr wrap="square">
            <a:spAutoFit/>
          </a:bodyPr>
          <a:lstStyle/>
          <a:p>
            <a:pPr marL="17463" indent="-17463">
              <a:lnSpc>
                <a:spcPct val="90000"/>
              </a:lnSpc>
              <a:spcAft>
                <a:spcPts val="600"/>
              </a:spcAft>
              <a:buSzPct val="100000"/>
              <a:defRPr/>
            </a:pPr>
            <a:r>
              <a:rPr lang="en-US" sz="3600" dirty="0">
                <a:solidFill>
                  <a:schemeClr val="bg1"/>
                </a:solidFill>
                <a:latin typeface="Garamond" panose="02020404030301010803" pitchFamily="18" charset="0"/>
                <a:cs typeface="Arial" charset="0"/>
              </a:rPr>
              <a:t>“I, Paul, write this greeting with my own hand, and this is a distinguishing mark in every letter; this is the way I write” (3:17). </a:t>
            </a:r>
          </a:p>
        </p:txBody>
      </p:sp>
    </p:spTree>
    <p:extLst>
      <p:ext uri="{BB962C8B-B14F-4D97-AF65-F5344CB8AC3E}">
        <p14:creationId xmlns:p14="http://schemas.microsoft.com/office/powerpoint/2010/main" val="258763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4" grpId="0" animBg="1"/>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2867836"/>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tx1">
                    <a:lumMod val="50000"/>
                    <a:lumOff val="50000"/>
                  </a:schemeClr>
                </a:solidFill>
                <a:latin typeface="Garamond" panose="02020404030301010803" pitchFamily="18" charset="0"/>
              </a:rPr>
              <a:t>2 	</a:t>
            </a:r>
            <a:r>
              <a:rPr lang="en-US" sz="4000" dirty="0">
                <a:solidFill>
                  <a:schemeClr val="tx1">
                    <a:lumMod val="50000"/>
                    <a:lumOff val="50000"/>
                  </a:schemeClr>
                </a:solidFill>
                <a:latin typeface="Garamond" panose="02020404030301010803" pitchFamily="18" charset="0"/>
              </a:rPr>
              <a:t>Don’t be so easily shaken or alarmed by those who say that the day of the Lord has already begun. Don’t believe them, even if they claim to have had</a:t>
            </a:r>
            <a:r>
              <a:rPr lang="en-US" sz="4000" dirty="0">
                <a:solidFill>
                  <a:schemeClr val="bg1"/>
                </a:solidFill>
                <a:latin typeface="Garamond" panose="02020404030301010803" pitchFamily="18" charset="0"/>
              </a:rPr>
              <a:t> a spiritual vision, a revelation, or a letter </a:t>
            </a:r>
            <a:r>
              <a:rPr lang="en-US" sz="4000" dirty="0">
                <a:solidFill>
                  <a:schemeClr val="tx1">
                    <a:lumMod val="50000"/>
                    <a:lumOff val="50000"/>
                  </a:schemeClr>
                </a:solidFill>
                <a:latin typeface="Garamond" panose="02020404030301010803" pitchFamily="18" charset="0"/>
              </a:rPr>
              <a:t>supposedly from us. </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6795B42D-B1EB-25F6-A82D-6B36CDD653DD}"/>
              </a:ext>
            </a:extLst>
          </p:cNvPr>
          <p:cNvSpPr>
            <a:spLocks noChangeArrowheads="1"/>
          </p:cNvSpPr>
          <p:nvPr/>
        </p:nvSpPr>
        <p:spPr bwMode="auto">
          <a:xfrm>
            <a:off x="408812" y="3512912"/>
            <a:ext cx="11478388" cy="3031324"/>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3FF39626-03F2-8FF5-6386-8367D7C363FC}"/>
              </a:ext>
            </a:extLst>
          </p:cNvPr>
          <p:cNvSpPr txBox="1">
            <a:spLocks noChangeArrowheads="1"/>
          </p:cNvSpPr>
          <p:nvPr/>
        </p:nvSpPr>
        <p:spPr bwMode="auto">
          <a:xfrm>
            <a:off x="502749" y="3655244"/>
            <a:ext cx="11280484" cy="1670009"/>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 did the forged letter say?  </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Paul’s response to this gives us things to look for, which indicate Jesus’ return.</a:t>
            </a:r>
          </a:p>
        </p:txBody>
      </p:sp>
      <p:sp>
        <p:nvSpPr>
          <p:cNvPr id="4" name="Rectangle 3">
            <a:extLst>
              <a:ext uri="{FF2B5EF4-FFF2-40B4-BE49-F238E27FC236}">
                <a16:creationId xmlns:a16="http://schemas.microsoft.com/office/drawing/2014/main" xmlns="" id="{507C7375-6065-9B46-42E1-E40D53427ABA}"/>
              </a:ext>
            </a:extLst>
          </p:cNvPr>
          <p:cNvSpPr>
            <a:spLocks noChangeArrowheads="1"/>
          </p:cNvSpPr>
          <p:nvPr/>
        </p:nvSpPr>
        <p:spPr bwMode="auto">
          <a:xfrm>
            <a:off x="399846" y="1083481"/>
            <a:ext cx="11478388" cy="1786769"/>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5" name="TextBox 4">
            <a:extLst>
              <a:ext uri="{FF2B5EF4-FFF2-40B4-BE49-F238E27FC236}">
                <a16:creationId xmlns:a16="http://schemas.microsoft.com/office/drawing/2014/main" xmlns="" id="{A84A3084-B8D8-E00C-49D7-544D42EA1BA6}"/>
              </a:ext>
            </a:extLst>
          </p:cNvPr>
          <p:cNvSpPr txBox="1">
            <a:spLocks noChangeArrowheads="1"/>
          </p:cNvSpPr>
          <p:nvPr/>
        </p:nvSpPr>
        <p:spPr bwMode="auto">
          <a:xfrm>
            <a:off x="493783" y="1189956"/>
            <a:ext cx="11280484" cy="1593065"/>
          </a:xfrm>
          <a:prstGeom prst="rect">
            <a:avLst/>
          </a:prstGeom>
          <a:noFill/>
          <a:ln w="38100">
            <a:noFill/>
            <a:miter lim="800000"/>
            <a:headEnd/>
            <a:tailEnd/>
          </a:ln>
        </p:spPr>
        <p:txBody>
          <a:bodyPr wrap="square">
            <a:spAutoFit/>
          </a:bodyPr>
          <a:lstStyle/>
          <a:p>
            <a:pPr marL="17463" indent="-17463">
              <a:lnSpc>
                <a:spcPct val="90000"/>
              </a:lnSpc>
              <a:spcAft>
                <a:spcPts val="600"/>
              </a:spcAft>
              <a:buSzPct val="100000"/>
              <a:defRPr/>
            </a:pPr>
            <a:r>
              <a:rPr lang="en-US" sz="3600" dirty="0">
                <a:solidFill>
                  <a:schemeClr val="bg1"/>
                </a:solidFill>
                <a:latin typeface="Garamond" panose="02020404030301010803" pitchFamily="18" charset="0"/>
                <a:cs typeface="Arial" charset="0"/>
              </a:rPr>
              <a:t>“I, Paul, write this greeting with my own hand, and this is a distinguishing mark in every letter; this is the way I write” (3:17). </a:t>
            </a:r>
          </a:p>
        </p:txBody>
      </p:sp>
    </p:spTree>
    <p:extLst>
      <p:ext uri="{BB962C8B-B14F-4D97-AF65-F5344CB8AC3E}">
        <p14:creationId xmlns:p14="http://schemas.microsoft.com/office/powerpoint/2010/main" val="2147069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1759841"/>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bg1"/>
                </a:solidFill>
                <a:latin typeface="Garamond" panose="02020404030301010803" pitchFamily="18" charset="0"/>
              </a:rPr>
              <a:t>3 	</a:t>
            </a:r>
            <a:r>
              <a:rPr lang="en-US" sz="4000" dirty="0">
                <a:solidFill>
                  <a:schemeClr val="bg1"/>
                </a:solidFill>
                <a:latin typeface="Garamond" panose="02020404030301010803" pitchFamily="18" charset="0"/>
              </a:rPr>
              <a:t>Don’t be fooled by what they say. For that day will not come until there is a great rebellion against God…</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228840E7-922F-CD6C-2C2A-AE391AF77929}"/>
              </a:ext>
            </a:extLst>
          </p:cNvPr>
          <p:cNvSpPr>
            <a:spLocks noChangeArrowheads="1"/>
          </p:cNvSpPr>
          <p:nvPr/>
        </p:nvSpPr>
        <p:spPr bwMode="auto">
          <a:xfrm>
            <a:off x="408812" y="2939174"/>
            <a:ext cx="11478388" cy="364857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4D19A27E-5310-DD08-9B24-6D1314B67C87}"/>
              </a:ext>
            </a:extLst>
          </p:cNvPr>
          <p:cNvSpPr txBox="1">
            <a:spLocks noChangeArrowheads="1"/>
          </p:cNvSpPr>
          <p:nvPr/>
        </p:nvSpPr>
        <p:spPr bwMode="auto">
          <a:xfrm>
            <a:off x="502749" y="3081507"/>
            <a:ext cx="11280484" cy="2744149"/>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 is the “rebellion”? </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The Greek word could also mean “falling away.”</a:t>
            </a:r>
          </a:p>
          <a:p>
            <a:pPr marL="915988">
              <a:lnSpc>
                <a:spcPct val="90000"/>
              </a:lnSpc>
              <a:spcAft>
                <a:spcPts val="600"/>
              </a:spcAft>
              <a:buSzPct val="100000"/>
              <a:defRPr/>
            </a:pPr>
            <a:r>
              <a:rPr lang="en-US" sz="3600" dirty="0">
                <a:solidFill>
                  <a:schemeClr val="bg1"/>
                </a:solidFill>
                <a:latin typeface="Garamond" panose="02020404030301010803" pitchFamily="18" charset="0"/>
                <a:cs typeface="Arial" charset="0"/>
              </a:rPr>
              <a:t>2 Timothy 4:3-4: For the time will come when people will not put up with sound doctrine. Instead, to suit their own desires…</a:t>
            </a:r>
          </a:p>
        </p:txBody>
      </p:sp>
    </p:spTree>
    <p:extLst>
      <p:ext uri="{BB962C8B-B14F-4D97-AF65-F5344CB8AC3E}">
        <p14:creationId xmlns:p14="http://schemas.microsoft.com/office/powerpoint/2010/main" val="9044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304800" y="1215191"/>
            <a:ext cx="10651958" cy="1759841"/>
          </a:xfrm>
          <a:prstGeom prst="rect">
            <a:avLst/>
          </a:prstGeom>
          <a:noFill/>
          <a:ln w="9525">
            <a:noFill/>
            <a:miter lim="800000"/>
            <a:headEnd/>
            <a:tailEnd/>
          </a:ln>
        </p:spPr>
        <p:txBody>
          <a:bodyPr wrap="square">
            <a:spAutoFit/>
          </a:bodyPr>
          <a:lstStyle/>
          <a:p>
            <a:pPr marL="581025" indent="-581025">
              <a:lnSpc>
                <a:spcPct val="90000"/>
              </a:lnSpc>
            </a:pPr>
            <a:r>
              <a:rPr lang="en-US" sz="4000" baseline="30000" dirty="0">
                <a:solidFill>
                  <a:schemeClr val="bg1"/>
                </a:solidFill>
                <a:latin typeface="Garamond" panose="02020404030301010803" pitchFamily="18" charset="0"/>
              </a:rPr>
              <a:t>3 	</a:t>
            </a:r>
            <a:r>
              <a:rPr lang="en-US" sz="4000" dirty="0">
                <a:solidFill>
                  <a:schemeClr val="bg1"/>
                </a:solidFill>
                <a:latin typeface="Garamond" panose="02020404030301010803" pitchFamily="18" charset="0"/>
              </a:rPr>
              <a:t>Don’t be fooled by what they say. For that day will not come until there is a great rebellion against God…</a:t>
            </a:r>
          </a:p>
        </p:txBody>
      </p:sp>
      <p:sp>
        <p:nvSpPr>
          <p:cNvPr id="8" name="TextBox 7"/>
          <p:cNvSpPr txBox="1"/>
          <p:nvPr/>
        </p:nvSpPr>
        <p:spPr>
          <a:xfrm>
            <a:off x="134754" y="97725"/>
            <a:ext cx="1200912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6000" dirty="0">
                <a:solidFill>
                  <a:prstClr val="white"/>
                </a:solidFill>
                <a:latin typeface="Garamond" panose="02020404030301010803" pitchFamily="18" charset="0"/>
                <a:cs typeface="Arial" charset="0"/>
              </a:rPr>
              <a:t>2 Thessalonians 2</a:t>
            </a:r>
            <a:endParaRPr kumimoji="0" lang="en-US" sz="6000" u="none" strike="noStrike" kern="1200" cap="all" spc="0" normalizeH="0" baseline="0" noProof="0" dirty="0">
              <a:ln>
                <a:noFill/>
              </a:ln>
              <a:solidFill>
                <a:prstClr val="white"/>
              </a:solidFill>
              <a:effectLst/>
              <a:uLnTx/>
              <a:uFillTx/>
              <a:latin typeface="Garamond" panose="02020404030301010803" pitchFamily="18" charset="0"/>
              <a:cs typeface="Calibri" panose="020F0502020204030204" pitchFamily="34" charset="0"/>
            </a:endParaRPr>
          </a:p>
        </p:txBody>
      </p:sp>
      <p:sp>
        <p:nvSpPr>
          <p:cNvPr id="2" name="Rectangle 1">
            <a:extLst>
              <a:ext uri="{FF2B5EF4-FFF2-40B4-BE49-F238E27FC236}">
                <a16:creationId xmlns:a16="http://schemas.microsoft.com/office/drawing/2014/main" xmlns="" id="{228840E7-922F-CD6C-2C2A-AE391AF77929}"/>
              </a:ext>
            </a:extLst>
          </p:cNvPr>
          <p:cNvSpPr>
            <a:spLocks noChangeArrowheads="1"/>
          </p:cNvSpPr>
          <p:nvPr/>
        </p:nvSpPr>
        <p:spPr bwMode="auto">
          <a:xfrm>
            <a:off x="408812" y="2939174"/>
            <a:ext cx="11478388" cy="3648577"/>
          </a:xfrm>
          <a:prstGeom prst="rect">
            <a:avLst/>
          </a:prstGeom>
          <a:solidFill>
            <a:schemeClr val="tx1">
              <a:lumMod val="85000"/>
              <a:lumOff val="15000"/>
            </a:schemeClr>
          </a:solidFill>
          <a:ln w="3175">
            <a:solidFill>
              <a:schemeClr val="bg1"/>
            </a:solidFill>
            <a:round/>
            <a:headEnd/>
            <a:tailEnd/>
          </a:ln>
        </p:spPr>
        <p:txBody>
          <a:bodyPr/>
          <a:lstStyle/>
          <a:p>
            <a:pPr eaLnBrk="0" fontAlgn="auto" hangingPunct="0">
              <a:spcBef>
                <a:spcPts val="0"/>
              </a:spcBef>
              <a:spcAft>
                <a:spcPts val="0"/>
              </a:spcAft>
              <a:defRPr/>
            </a:pPr>
            <a:endParaRPr lang="en-US" kern="0">
              <a:solidFill>
                <a:sysClr val="windowText" lastClr="000000"/>
              </a:solidFill>
              <a:latin typeface="Arial" charset="0"/>
              <a:cs typeface="Arial" charset="0"/>
            </a:endParaRPr>
          </a:p>
        </p:txBody>
      </p:sp>
      <p:sp>
        <p:nvSpPr>
          <p:cNvPr id="3" name="TextBox 2">
            <a:extLst>
              <a:ext uri="{FF2B5EF4-FFF2-40B4-BE49-F238E27FC236}">
                <a16:creationId xmlns:a16="http://schemas.microsoft.com/office/drawing/2014/main" xmlns="" id="{4D19A27E-5310-DD08-9B24-6D1314B67C87}"/>
              </a:ext>
            </a:extLst>
          </p:cNvPr>
          <p:cNvSpPr txBox="1">
            <a:spLocks noChangeArrowheads="1"/>
          </p:cNvSpPr>
          <p:nvPr/>
        </p:nvSpPr>
        <p:spPr bwMode="auto">
          <a:xfrm>
            <a:off x="502749" y="3081507"/>
            <a:ext cx="11280484" cy="2744149"/>
          </a:xfrm>
          <a:prstGeom prst="rect">
            <a:avLst/>
          </a:prstGeom>
          <a:noFill/>
          <a:ln w="38100">
            <a:noFill/>
            <a:miter lim="800000"/>
            <a:headEnd/>
            <a:tailEnd/>
          </a:ln>
        </p:spPr>
        <p:txBody>
          <a:bodyPr wrap="square">
            <a:spAutoFit/>
          </a:bodyPr>
          <a:lstStyle/>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What is the “rebellion”? </a:t>
            </a:r>
          </a:p>
          <a:p>
            <a:pPr marL="587375" indent="-587375">
              <a:lnSpc>
                <a:spcPct val="90000"/>
              </a:lnSpc>
              <a:spcAft>
                <a:spcPts val="600"/>
              </a:spcAft>
              <a:buSzPct val="100000"/>
              <a:defRPr/>
            </a:pPr>
            <a:r>
              <a:rPr lang="en-US" sz="3600" dirty="0">
                <a:solidFill>
                  <a:schemeClr val="bg1"/>
                </a:solidFill>
                <a:latin typeface="Garamond" panose="02020404030301010803" pitchFamily="18" charset="0"/>
                <a:cs typeface="Arial" charset="0"/>
              </a:rPr>
              <a:t>»	The Greek word could also mean “falling away.”</a:t>
            </a:r>
          </a:p>
          <a:p>
            <a:pPr marL="915988">
              <a:lnSpc>
                <a:spcPct val="90000"/>
              </a:lnSpc>
              <a:spcAft>
                <a:spcPts val="600"/>
              </a:spcAft>
              <a:buSzPct val="100000"/>
              <a:defRPr/>
            </a:pPr>
            <a:r>
              <a:rPr lang="en-US" sz="3600" dirty="0">
                <a:solidFill>
                  <a:schemeClr val="bg1"/>
                </a:solidFill>
                <a:latin typeface="Garamond" panose="02020404030301010803" pitchFamily="18" charset="0"/>
                <a:cs typeface="Arial" charset="0"/>
              </a:rPr>
              <a:t>2 Timothy 4:3-4:  they will gather around them a great number of teachers to say what their itching ears want to hear. They will turn their ears away from the truth. </a:t>
            </a:r>
          </a:p>
        </p:txBody>
      </p:sp>
    </p:spTree>
    <p:extLst>
      <p:ext uri="{BB962C8B-B14F-4D97-AF65-F5344CB8AC3E}">
        <p14:creationId xmlns:p14="http://schemas.microsoft.com/office/powerpoint/2010/main" val="1586887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494</Words>
  <Application>Microsoft Office PowerPoint</Application>
  <PresentationFormat>Widescreen</PresentationFormat>
  <Paragraphs>240</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ＭＳ Ｐゴシック</vt:lpstr>
      <vt:lpstr>Arial</vt:lpstr>
      <vt:lpstr>Calibri</vt:lpstr>
      <vt:lpstr>Calibri Light</vt:lpstr>
      <vt:lpstr>Cambria</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2023-08-14T16:16:54Z</dcterms:created>
  <dcterms:modified xsi:type="dcterms:W3CDTF">2023-08-14T16:17:07Z</dcterms:modified>
</cp:coreProperties>
</file>