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2"/>
  </p:notesMasterIdLst>
  <p:sldIdLst>
    <p:sldId id="8541" r:id="rId2"/>
    <p:sldId id="9945" r:id="rId3"/>
    <p:sldId id="9907" r:id="rId4"/>
    <p:sldId id="9906" r:id="rId5"/>
    <p:sldId id="9908" r:id="rId6"/>
    <p:sldId id="9910" r:id="rId7"/>
    <p:sldId id="9911" r:id="rId8"/>
    <p:sldId id="9913" r:id="rId9"/>
    <p:sldId id="9915" r:id="rId10"/>
    <p:sldId id="9916" r:id="rId11"/>
    <p:sldId id="9914" r:id="rId12"/>
    <p:sldId id="9918" r:id="rId13"/>
    <p:sldId id="9942" r:id="rId14"/>
    <p:sldId id="9919" r:id="rId15"/>
    <p:sldId id="9920" r:id="rId16"/>
    <p:sldId id="9922" r:id="rId17"/>
    <p:sldId id="9921" r:id="rId18"/>
    <p:sldId id="9923" r:id="rId19"/>
    <p:sldId id="9924" r:id="rId20"/>
    <p:sldId id="9925" r:id="rId21"/>
    <p:sldId id="9926" r:id="rId22"/>
    <p:sldId id="9917" r:id="rId23"/>
    <p:sldId id="9928" r:id="rId24"/>
    <p:sldId id="9929" r:id="rId25"/>
    <p:sldId id="9927" r:id="rId26"/>
    <p:sldId id="9930" r:id="rId27"/>
    <p:sldId id="9932" r:id="rId28"/>
    <p:sldId id="9933" r:id="rId29"/>
    <p:sldId id="9934" r:id="rId30"/>
    <p:sldId id="9944" r:id="rId31"/>
    <p:sldId id="9935" r:id="rId32"/>
    <p:sldId id="9936" r:id="rId33"/>
    <p:sldId id="9937" r:id="rId34"/>
    <p:sldId id="9931" r:id="rId35"/>
    <p:sldId id="9940" r:id="rId36"/>
    <p:sldId id="9939" r:id="rId37"/>
    <p:sldId id="9938" r:id="rId38"/>
    <p:sldId id="9943" r:id="rId39"/>
    <p:sldId id="9872" r:id="rId40"/>
    <p:sldId id="9551"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02155A-CF79-5744-8BE7-B568F3B1A87E}" v="658" dt="2024-08-19T23:41:19.80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70" autoAdjust="0"/>
    <p:restoredTop sz="57424"/>
  </p:normalViewPr>
  <p:slideViewPr>
    <p:cSldViewPr snapToGrid="0" snapToObjects="1">
      <p:cViewPr varScale="1">
        <p:scale>
          <a:sx n="43" d="100"/>
          <a:sy n="43"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5523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12159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3902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81626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8427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89515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9971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5679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7425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227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94000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914400" marR="0" lvl="2"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88225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914400" marR="0" lvl="2"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634223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055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91177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1453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4983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6633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9391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77649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3"/>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20323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66376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3"/>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4300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78675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07670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62442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802817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9342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9513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33155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17313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b="0"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6032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44880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40</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3222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06212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15727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6833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12179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8/26/2024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8/26/2024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8/26/2024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8/26/2024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 “We have no king but Caesar,” the leading priests shouted back. </a:t>
            </a:r>
          </a:p>
          <a:p>
            <a:pPr marL="579438" indent="-579438"/>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Then Pilate turned Jesus over to them to be crucified. So they took Jesus away.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5D6ACDB-F66B-4CC9-1BFE-789CA21ED8C2}"/>
              </a:ext>
            </a:extLst>
          </p:cNvPr>
          <p:cNvSpPr>
            <a:spLocks noChangeArrowheads="1"/>
          </p:cNvSpPr>
          <p:nvPr/>
        </p:nvSpPr>
        <p:spPr bwMode="auto">
          <a:xfrm>
            <a:off x="304800" y="3726836"/>
            <a:ext cx="11582400" cy="2878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A804CD0-22BC-D3EB-73D1-355232942C9B}"/>
              </a:ext>
            </a:extLst>
          </p:cNvPr>
          <p:cNvSpPr txBox="1">
            <a:spLocks noChangeArrowheads="1"/>
          </p:cNvSpPr>
          <p:nvPr/>
        </p:nvSpPr>
        <p:spPr bwMode="auto">
          <a:xfrm>
            <a:off x="344135" y="3825717"/>
            <a:ext cx="11483301" cy="274241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James Stalker: “It is Pilate who is going to be tried. All that morning Pilate is being judged and exposed; and ever since he has stood in the stocks of history, with the centuries gazing at him.”</a:t>
            </a:r>
          </a:p>
          <a:p>
            <a:pPr marL="12700" lvl="3">
              <a:lnSpc>
                <a:spcPct val="90000"/>
              </a:lnSpc>
              <a:spcBef>
                <a:spcPts val="0"/>
              </a:spcBef>
              <a:spcAft>
                <a:spcPts val="600"/>
              </a:spcAft>
              <a:buSzPct val="100000"/>
            </a:pPr>
            <a:endParaRPr lang="en-US" sz="3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117395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Carrying the cross by himself, he went to the place called Place of the Skull (in Hebrew, Golgotha). </a:t>
            </a:r>
          </a:p>
          <a:p>
            <a:pPr marL="579438" indent="-579438"/>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830375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119737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Stripped naked</a:t>
            </a:r>
            <a:endParaRPr lang="en-US" sz="3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9210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315772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Stripped naked</a:t>
            </a:r>
          </a:p>
          <a:p>
            <a:pPr marL="923925" lvl="5">
              <a:lnSpc>
                <a:spcPct val="90000"/>
              </a:lnSpc>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Manetho: "Punished with limbs outstretched…they are fastened and nailed to [the cross] in the most bitter torment, evil food for birds of prey and grim pickings for dogs" (</a:t>
            </a:r>
            <a:r>
              <a:rPr lang="en-US" sz="3400" i="1" dirty="0" err="1">
                <a:solidFill>
                  <a:prstClr val="white"/>
                </a:solidFill>
                <a:latin typeface="Aptos Display" panose="020B0004020202020204" pitchFamily="34" charset="0"/>
                <a:cs typeface="Calibri Light" panose="020F0302020204030204" pitchFamily="34" charset="0"/>
              </a:rPr>
              <a:t>Apotelesmatica</a:t>
            </a:r>
            <a:r>
              <a:rPr lang="en-US" sz="3400" dirty="0">
                <a:solidFill>
                  <a:prstClr val="white"/>
                </a:solidFill>
                <a:latin typeface="Aptos Display" panose="020B0004020202020204" pitchFamily="34" charset="0"/>
                <a:cs typeface="Calibri Light" panose="020F0302020204030204" pitchFamily="34" charset="0"/>
              </a:rPr>
              <a:t> 4.198).</a:t>
            </a:r>
          </a:p>
        </p:txBody>
      </p:sp>
    </p:spTree>
    <p:extLst>
      <p:ext uri="{BB962C8B-B14F-4D97-AF65-F5344CB8AC3E}">
        <p14:creationId xmlns:p14="http://schemas.microsoft.com/office/powerpoint/2010/main" val="1754449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17729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Stripped naked</a:t>
            </a:r>
          </a:p>
          <a:p>
            <a:pPr marL="469900" lvl="3" indent="-4572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Victims carried their own cross</a:t>
            </a:r>
            <a:endParaRPr lang="en-US" sz="3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82837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501361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Average time of death was anywhere between 3-4 hours and 3-4 days</a:t>
            </a:r>
          </a:p>
          <a:p>
            <a:pPr marL="927100" lvl="5">
              <a:lnSpc>
                <a:spcPct val="90000"/>
              </a:lnSpc>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Seneca: “Can anyone be found who would prefer wasting away in pain dying limb by limb, or letting out his life drop by drop, rather than expiring once for all? Can any man by found willing to be fastened to the accursed tree, long sickly, already deformed, swelling with ugly wounds on shoulders and chest, and drawing the breath of life amid long drawn-out agony? </a:t>
            </a:r>
          </a:p>
        </p:txBody>
      </p:sp>
    </p:spTree>
    <p:extLst>
      <p:ext uri="{BB962C8B-B14F-4D97-AF65-F5344CB8AC3E}">
        <p14:creationId xmlns:p14="http://schemas.microsoft.com/office/powerpoint/2010/main" val="70322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265912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Average time of death was anywhere between 3-4 hours and 3-4 days</a:t>
            </a:r>
          </a:p>
          <a:p>
            <a:pPr marL="927100" lvl="5">
              <a:lnSpc>
                <a:spcPct val="90000"/>
              </a:lnSpc>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Seneca: “He would have many excuses for dying even before mounting the cross” (</a:t>
            </a:r>
            <a:r>
              <a:rPr lang="en-US" sz="3400" i="1" dirty="0">
                <a:solidFill>
                  <a:prstClr val="white"/>
                </a:solidFill>
                <a:latin typeface="Aptos Display" panose="020B0004020202020204" pitchFamily="34" charset="0"/>
                <a:cs typeface="Calibri Light" panose="020F0302020204030204" pitchFamily="34" charset="0"/>
              </a:rPr>
              <a:t>Dialogue</a:t>
            </a:r>
            <a:r>
              <a:rPr lang="en-US" sz="3400" dirty="0">
                <a:solidFill>
                  <a:prstClr val="white"/>
                </a:solidFill>
                <a:latin typeface="Aptos Display" panose="020B0004020202020204" pitchFamily="34" charset="0"/>
                <a:cs typeface="Calibri Light" panose="020F0302020204030204" pitchFamily="34" charset="0"/>
              </a:rPr>
              <a:t> 3:2.2).</a:t>
            </a:r>
          </a:p>
        </p:txBody>
      </p:sp>
    </p:spTree>
    <p:extLst>
      <p:ext uri="{BB962C8B-B14F-4D97-AF65-F5344CB8AC3E}">
        <p14:creationId xmlns:p14="http://schemas.microsoft.com/office/powerpoint/2010/main" val="1530139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367786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Physical Agony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Average time of death was anywhere between 3-4 hours and 3-4 days</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Cause of death: Asphyxiation or heart failure</a:t>
            </a:r>
          </a:p>
          <a:p>
            <a:pPr marL="923925" lvl="3">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JAMA: “The driven nail would crush or sever the rather large sensorimotor median nerve. The stimulated nerve would produce excruciating bolts of fiery pain in both arms.” </a:t>
            </a:r>
          </a:p>
        </p:txBody>
      </p:sp>
    </p:spTree>
    <p:extLst>
      <p:ext uri="{BB962C8B-B14F-4D97-AF65-F5344CB8AC3E}">
        <p14:creationId xmlns:p14="http://schemas.microsoft.com/office/powerpoint/2010/main" val="426687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171733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Psychological Anguish of the Cross </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pain of bearing the guilt for our sin.</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Seeing his mother sick with grief over his suffering</a:t>
            </a:r>
          </a:p>
        </p:txBody>
      </p:sp>
    </p:spTree>
    <p:extLst>
      <p:ext uri="{BB962C8B-B14F-4D97-AF65-F5344CB8AC3E}">
        <p14:creationId xmlns:p14="http://schemas.microsoft.com/office/powerpoint/2010/main" val="201922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378045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Psychological Anguish of the Cross </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crowds, bystanders, and soldiers hurled insults at Jesus</a:t>
            </a:r>
          </a:p>
          <a:p>
            <a:pPr marL="923925" lvl="3">
              <a:lnSpc>
                <a:spcPct val="90000"/>
              </a:lnSpc>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Luke 23:35: “He saved others; let him save himself if he is the Christ of God, the Chosen One.” </a:t>
            </a:r>
          </a:p>
          <a:p>
            <a:pPr marL="923925" lvl="3">
              <a:lnSpc>
                <a:spcPct val="90000"/>
              </a:lnSpc>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Matthew 27:42-43: “Let him come down now from the cross, and we will believe in him. He trusts in God. Let God rescue him…for he said, ‘I am the Son of God.’”</a:t>
            </a:r>
          </a:p>
        </p:txBody>
      </p:sp>
    </p:spTree>
    <p:extLst>
      <p:ext uri="{BB962C8B-B14F-4D97-AF65-F5344CB8AC3E}">
        <p14:creationId xmlns:p14="http://schemas.microsoft.com/office/powerpoint/2010/main" val="229193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Then Pilate had Jesus flogged.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C683E32-DBAA-744E-1690-411605690A02}"/>
              </a:ext>
            </a:extLst>
          </p:cNvPr>
          <p:cNvSpPr>
            <a:spLocks noChangeArrowheads="1"/>
          </p:cNvSpPr>
          <p:nvPr/>
        </p:nvSpPr>
        <p:spPr bwMode="auto">
          <a:xfrm>
            <a:off x="228600" y="1989082"/>
            <a:ext cx="11779770" cy="46954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96A4A95-ABCF-56E0-CC52-3F54F461E044}"/>
              </a:ext>
            </a:extLst>
          </p:cNvPr>
          <p:cNvSpPr txBox="1">
            <a:spLocks noChangeArrowheads="1"/>
          </p:cNvSpPr>
          <p:nvPr/>
        </p:nvSpPr>
        <p:spPr bwMode="auto">
          <a:xfrm>
            <a:off x="270636" y="2076069"/>
            <a:ext cx="11678982" cy="399487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Journal of American Medical Association (JAMA) “On the Physical Death of Jesus Christ”</a:t>
            </a:r>
          </a:p>
          <a:p>
            <a:pPr marL="469900" lvl="3">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“As the Roman soldiers repeatedly struck the victim’s back with full force, the iron balls would cause deep contusions, and the leather straps and sheep bones would cut into the skin and subcutaneous tissues. Then, as the flogging continued, the lacerations would tear into the underlying skeletal muscles and produce quivering ribbons of bleeding flesh…</a:t>
            </a:r>
          </a:p>
        </p:txBody>
      </p:sp>
    </p:spTree>
    <p:extLst>
      <p:ext uri="{BB962C8B-B14F-4D97-AF65-F5344CB8AC3E}">
        <p14:creationId xmlns:p14="http://schemas.microsoft.com/office/powerpoint/2010/main" val="410788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27104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Psychological Anguish of the Cross </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crowds, bystanders, and soldiers hurled insults at Jesus</a:t>
            </a:r>
          </a:p>
          <a:p>
            <a:pPr marL="923925" lvl="3">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Matthew 26:53: “Do you not realize that I could call on my Father, and he will at once put at my disposal more than twelve legions of angels?” </a:t>
            </a:r>
          </a:p>
        </p:txBody>
      </p:sp>
    </p:spTree>
    <p:extLst>
      <p:ext uri="{BB962C8B-B14F-4D97-AF65-F5344CB8AC3E}">
        <p14:creationId xmlns:p14="http://schemas.microsoft.com/office/powerpoint/2010/main" val="1354774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Carrying the cross by himself, he went to the place called </a:t>
            </a:r>
            <a:r>
              <a:rPr lang="en-US" sz="3800" dirty="0">
                <a:solidFill>
                  <a:schemeClr val="bg1"/>
                </a:solidFill>
                <a:latin typeface="Aptos Display" panose="020B0004020202020204" pitchFamily="34" charset="0"/>
              </a:rPr>
              <a:t>Place of the Skull (in Hebrew, Golgotha)</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There they nailed him to the cross. Two others were crucified with him, one on either side, with Jesus between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61680-B79C-57E3-5F4E-B3AF45E32515}"/>
              </a:ext>
            </a:extLst>
          </p:cNvPr>
          <p:cNvSpPr>
            <a:spLocks noChangeArrowheads="1"/>
          </p:cNvSpPr>
          <p:nvPr/>
        </p:nvSpPr>
        <p:spPr bwMode="auto">
          <a:xfrm>
            <a:off x="336030" y="2618839"/>
            <a:ext cx="11582400" cy="352971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086DFD-FAF6-13CE-A6BE-206420D2011E}"/>
              </a:ext>
            </a:extLst>
          </p:cNvPr>
          <p:cNvSpPr txBox="1">
            <a:spLocks noChangeArrowheads="1"/>
          </p:cNvSpPr>
          <p:nvPr/>
        </p:nvSpPr>
        <p:spPr bwMode="auto">
          <a:xfrm>
            <a:off x="375365" y="2717721"/>
            <a:ext cx="11483301" cy="33200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Cicero</a:t>
            </a:r>
            <a:r>
              <a:rPr lang="en-US" sz="3600" dirty="0">
                <a:solidFill>
                  <a:prstClr val="white"/>
                </a:solidFill>
                <a:latin typeface="Aptos Display" panose="020B0004020202020204" pitchFamily="34" charset="0"/>
                <a:cs typeface="Calibri Light" panose="020F0302020204030204" pitchFamily="34" charset="0"/>
              </a:rPr>
              <a:t>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“[The cross is] the most cruel and disgusting penalty" (</a:t>
            </a:r>
            <a:r>
              <a:rPr lang="en-US" sz="3600" i="1" dirty="0" err="1">
                <a:solidFill>
                  <a:prstClr val="white"/>
                </a:solidFill>
                <a:latin typeface="Aptos Display" panose="020B0004020202020204" pitchFamily="34" charset="0"/>
                <a:cs typeface="Calibri Light" panose="020F0302020204030204" pitchFamily="34" charset="0"/>
              </a:rPr>
              <a:t>Verrem</a:t>
            </a:r>
            <a:r>
              <a:rPr lang="en-US" sz="3600" dirty="0">
                <a:solidFill>
                  <a:prstClr val="white"/>
                </a:solidFill>
                <a:latin typeface="Aptos Display" panose="020B0004020202020204" pitchFamily="34" charset="0"/>
                <a:cs typeface="Calibri Light" panose="020F0302020204030204" pitchFamily="34" charset="0"/>
              </a:rPr>
              <a:t> 2:5.165). </a:t>
            </a:r>
          </a:p>
          <a:p>
            <a:pPr marL="469900" lvl="4">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“Let the very name of the cross be far away not only from the body of a Roman citizen, but even from his thoughts, his eyes, his ears” (</a:t>
            </a:r>
            <a:r>
              <a:rPr lang="en-US" sz="3600" i="1" dirty="0">
                <a:solidFill>
                  <a:prstClr val="white"/>
                </a:solidFill>
                <a:latin typeface="Aptos Display" panose="020B0004020202020204" pitchFamily="34" charset="0"/>
                <a:cs typeface="Calibri Light" panose="020F0302020204030204" pitchFamily="34" charset="0"/>
              </a:rPr>
              <a:t>Pro </a:t>
            </a:r>
            <a:r>
              <a:rPr lang="en-US" sz="3600" i="1" dirty="0" err="1">
                <a:solidFill>
                  <a:prstClr val="white"/>
                </a:solidFill>
                <a:latin typeface="Aptos Display" panose="020B0004020202020204" pitchFamily="34" charset="0"/>
                <a:cs typeface="Calibri Light" panose="020F0302020204030204" pitchFamily="34" charset="0"/>
              </a:rPr>
              <a:t>Rabirio</a:t>
            </a:r>
            <a:r>
              <a:rPr lang="en-US" sz="3600" dirty="0">
                <a:solidFill>
                  <a:prstClr val="white"/>
                </a:solidFill>
                <a:latin typeface="Aptos Display" panose="020B0004020202020204" pitchFamily="34" charset="0"/>
                <a:cs typeface="Calibri Light" panose="020F0302020204030204" pitchFamily="34" charset="0"/>
              </a:rPr>
              <a:t>, 5).</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B84FB08-3B03-A85C-94FC-1796B906F40A}"/>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220DA3C-1FD8-E89C-EDF1-35928B667B2B}"/>
              </a:ext>
            </a:extLst>
          </p:cNvPr>
          <p:cNvSpPr txBox="1">
            <a:spLocks noChangeArrowheads="1"/>
          </p:cNvSpPr>
          <p:nvPr/>
        </p:nvSpPr>
        <p:spPr bwMode="auto">
          <a:xfrm>
            <a:off x="312905" y="1394283"/>
            <a:ext cx="11589812" cy="171733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Psychological Anguish of the Cross </a:t>
            </a:r>
            <a:r>
              <a:rPr lang="en-US" sz="3600" dirty="0">
                <a:solidFill>
                  <a:prstClr val="white"/>
                </a:solidFill>
                <a:latin typeface="Aptos Display" panose="020B0004020202020204" pitchFamily="34" charset="0"/>
                <a:cs typeface="Calibri Light" panose="020F0302020204030204" pitchFamily="34" charset="0"/>
              </a:rPr>
              <a:t> </a:t>
            </a:r>
          </a:p>
          <a:p>
            <a:pPr marL="469900" lvl="3" indent="-457200">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crowds, bystanders, and soldiers hurled insults at Jesus</a:t>
            </a:r>
          </a:p>
          <a:p>
            <a:pPr marL="4699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order to save others, he </a:t>
            </a:r>
            <a:r>
              <a:rPr lang="en-US" sz="3400" i="1" dirty="0">
                <a:solidFill>
                  <a:prstClr val="white"/>
                </a:solidFill>
                <a:latin typeface="Aptos Display" panose="020B0004020202020204" pitchFamily="34" charset="0"/>
                <a:cs typeface="Calibri Light" panose="020F0302020204030204" pitchFamily="34" charset="0"/>
              </a:rPr>
              <a:t>could not </a:t>
            </a:r>
            <a:r>
              <a:rPr lang="en-US" sz="3400" dirty="0">
                <a:solidFill>
                  <a:prstClr val="white"/>
                </a:solidFill>
                <a:latin typeface="Aptos Display" panose="020B0004020202020204" pitchFamily="34" charset="0"/>
                <a:cs typeface="Calibri Light" panose="020F0302020204030204" pitchFamily="34" charset="0"/>
              </a:rPr>
              <a:t>save himself</a:t>
            </a:r>
          </a:p>
        </p:txBody>
      </p:sp>
    </p:spTree>
    <p:extLst>
      <p:ext uri="{BB962C8B-B14F-4D97-AF65-F5344CB8AC3E}">
        <p14:creationId xmlns:p14="http://schemas.microsoft.com/office/powerpoint/2010/main" val="3363168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And Pilate posted a sign on the cross that read, “Jesus of Nazareth, the King of the Jews.” </a:t>
            </a:r>
          </a:p>
          <a:p>
            <a:pPr marL="579438" indent="-579438"/>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The place where Jesus was crucified was near the city, and the sign was written in Hebrew, Latin, and Greek, so that many people could read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34518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19 	</a:t>
            </a:r>
            <a:r>
              <a:rPr lang="en-US" sz="3800" dirty="0">
                <a:solidFill>
                  <a:schemeClr val="tx1">
                    <a:lumMod val="50000"/>
                    <a:lumOff val="50000"/>
                  </a:schemeClr>
                </a:solidFill>
                <a:latin typeface="Aptos Display" panose="020B0004020202020204" pitchFamily="34" charset="0"/>
              </a:rPr>
              <a:t>And Pilate posted </a:t>
            </a:r>
            <a:r>
              <a:rPr lang="en-US" sz="3800" dirty="0">
                <a:solidFill>
                  <a:schemeClr val="bg1"/>
                </a:solidFill>
                <a:latin typeface="Aptos Display" panose="020B0004020202020204" pitchFamily="34" charset="0"/>
              </a:rPr>
              <a:t>a sign </a:t>
            </a:r>
            <a:r>
              <a:rPr lang="en-US" sz="3800" dirty="0">
                <a:solidFill>
                  <a:schemeClr val="tx1">
                    <a:lumMod val="50000"/>
                    <a:lumOff val="50000"/>
                  </a:schemeClr>
                </a:solidFill>
                <a:latin typeface="Aptos Display" panose="020B0004020202020204" pitchFamily="34" charset="0"/>
              </a:rPr>
              <a:t>on the cross that read, “Jesus of Nazareth, the King of the Jews.” </a:t>
            </a:r>
          </a:p>
          <a:p>
            <a:pPr marL="579438" indent="-579438"/>
            <a:r>
              <a:rPr lang="en-US" sz="3800" baseline="30000" dirty="0">
                <a:solidFill>
                  <a:schemeClr val="tx1">
                    <a:lumMod val="50000"/>
                    <a:lumOff val="50000"/>
                  </a:schemeClr>
                </a:solidFill>
                <a:latin typeface="Aptos Display" panose="020B0004020202020204" pitchFamily="34" charset="0"/>
              </a:rPr>
              <a:t>20 	</a:t>
            </a:r>
            <a:r>
              <a:rPr lang="en-US" sz="3800" dirty="0">
                <a:solidFill>
                  <a:schemeClr val="tx1">
                    <a:lumMod val="50000"/>
                    <a:lumOff val="50000"/>
                  </a:schemeClr>
                </a:solidFill>
                <a:latin typeface="Aptos Display" panose="020B0004020202020204" pitchFamily="34" charset="0"/>
              </a:rPr>
              <a:t>The place where Jesus was crucified was near the city, and </a:t>
            </a:r>
            <a:r>
              <a:rPr lang="en-US" sz="3800" dirty="0">
                <a:solidFill>
                  <a:schemeClr val="bg1"/>
                </a:solidFill>
                <a:latin typeface="Aptos Display" panose="020B0004020202020204" pitchFamily="34" charset="0"/>
              </a:rPr>
              <a:t>the sign </a:t>
            </a:r>
            <a:r>
              <a:rPr lang="en-US" sz="3800" dirty="0">
                <a:solidFill>
                  <a:schemeClr val="tx1">
                    <a:lumMod val="50000"/>
                    <a:lumOff val="50000"/>
                  </a:schemeClr>
                </a:solidFill>
                <a:latin typeface="Aptos Display" panose="020B0004020202020204" pitchFamily="34" charset="0"/>
              </a:rPr>
              <a:t>was written in Hebrew, Latin, and Greek, so that many people could read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821D93A-BA91-5366-25A8-2B3D002E470A}"/>
              </a:ext>
            </a:extLst>
          </p:cNvPr>
          <p:cNvSpPr>
            <a:spLocks noChangeArrowheads="1"/>
          </p:cNvSpPr>
          <p:nvPr/>
        </p:nvSpPr>
        <p:spPr bwMode="auto">
          <a:xfrm>
            <a:off x="336030" y="3723754"/>
            <a:ext cx="11582400" cy="2878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0343A43-6DEE-7B8E-5DEF-45669E842820}"/>
              </a:ext>
            </a:extLst>
          </p:cNvPr>
          <p:cNvSpPr txBox="1">
            <a:spLocks noChangeArrowheads="1"/>
          </p:cNvSpPr>
          <p:nvPr/>
        </p:nvSpPr>
        <p:spPr bwMode="auto">
          <a:xfrm>
            <a:off x="375365" y="3822635"/>
            <a:ext cx="11483301"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Colossians 2:13-14: He made you alive together with Him, having forgiven us all our transgressions, having canceled out the certificate of debt consisting of decrees against us, which was hostile to us; and He has taken it out of the way, having nailed it to the cross.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33504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19 	</a:t>
            </a:r>
            <a:r>
              <a:rPr lang="en-US" sz="3800" dirty="0">
                <a:solidFill>
                  <a:schemeClr val="tx1">
                    <a:lumMod val="50000"/>
                    <a:lumOff val="50000"/>
                  </a:schemeClr>
                </a:solidFill>
                <a:latin typeface="Aptos Display" panose="020B0004020202020204" pitchFamily="34" charset="0"/>
              </a:rPr>
              <a:t>And Pilate posted a sign on the cross that read, “Jesus of Nazareth, </a:t>
            </a:r>
            <a:r>
              <a:rPr lang="en-US" sz="3800" dirty="0">
                <a:solidFill>
                  <a:schemeClr val="bg1"/>
                </a:solidFill>
                <a:latin typeface="Aptos Display" panose="020B0004020202020204" pitchFamily="34" charset="0"/>
              </a:rPr>
              <a:t>the King of the Jews</a:t>
            </a:r>
            <a:r>
              <a:rPr lang="en-US" sz="3800" dirty="0">
                <a:solidFill>
                  <a:schemeClr val="tx1">
                    <a:lumMod val="50000"/>
                    <a:lumOff val="50000"/>
                  </a:schemeClr>
                </a:solidFill>
                <a:latin typeface="Aptos Display" panose="020B0004020202020204" pitchFamily="34" charset="0"/>
              </a:rPr>
              <a:t>.” </a:t>
            </a:r>
          </a:p>
          <a:p>
            <a:pPr marL="579438" indent="-579438"/>
            <a:r>
              <a:rPr lang="en-US" sz="3800" baseline="30000" dirty="0">
                <a:solidFill>
                  <a:schemeClr val="tx1">
                    <a:lumMod val="50000"/>
                    <a:lumOff val="50000"/>
                  </a:schemeClr>
                </a:solidFill>
                <a:latin typeface="Aptos Display" panose="020B0004020202020204" pitchFamily="34" charset="0"/>
              </a:rPr>
              <a:t>20 	</a:t>
            </a:r>
            <a:r>
              <a:rPr lang="en-US" sz="3800" dirty="0">
                <a:solidFill>
                  <a:schemeClr val="tx1">
                    <a:lumMod val="50000"/>
                    <a:lumOff val="50000"/>
                  </a:schemeClr>
                </a:solidFill>
                <a:latin typeface="Aptos Display" panose="020B0004020202020204" pitchFamily="34" charset="0"/>
              </a:rPr>
              <a:t>The place where Jesus was crucified was near the city, and the sign was written in Hebrew, Latin, and Greek, so that many people could read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C6764219-2279-6591-C823-F76212D93D2D}"/>
              </a:ext>
            </a:extLst>
          </p:cNvPr>
          <p:cNvSpPr>
            <a:spLocks noChangeArrowheads="1"/>
          </p:cNvSpPr>
          <p:nvPr/>
        </p:nvSpPr>
        <p:spPr bwMode="auto">
          <a:xfrm>
            <a:off x="924705" y="2618840"/>
            <a:ext cx="10568357" cy="169277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FA5E1917-375D-CB96-A45D-73F1BD2F6F36}"/>
              </a:ext>
            </a:extLst>
          </p:cNvPr>
          <p:cNvSpPr txBox="1">
            <a:spLocks noChangeArrowheads="1"/>
          </p:cNvSpPr>
          <p:nvPr/>
        </p:nvSpPr>
        <p:spPr bwMode="auto">
          <a:xfrm>
            <a:off x="966740" y="2801674"/>
            <a:ext cx="10477934" cy="1231684"/>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Ironically, the people crucified Jesus for being just that, a King.</a:t>
            </a:r>
          </a:p>
        </p:txBody>
      </p:sp>
    </p:spTree>
    <p:extLst>
      <p:ext uri="{BB962C8B-B14F-4D97-AF65-F5344CB8AC3E}">
        <p14:creationId xmlns:p14="http://schemas.microsoft.com/office/powerpoint/2010/main" val="363030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21 	</a:t>
            </a:r>
            <a:r>
              <a:rPr lang="en-US" sz="3800" dirty="0">
                <a:solidFill>
                  <a:schemeClr val="bg1"/>
                </a:solidFill>
                <a:latin typeface="Aptos Display" panose="020B0004020202020204" pitchFamily="34" charset="0"/>
              </a:rPr>
              <a:t>Then the leading priests objected and said to Pilate, “Change it from ‘The King of the Jews’ to ‘He said, I am King of the Jews.’ ” </a:t>
            </a:r>
          </a:p>
          <a:p>
            <a:pPr marL="579438" indent="-579438"/>
            <a:r>
              <a:rPr lang="en-US" sz="3800" baseline="30000" dirty="0">
                <a:solidFill>
                  <a:schemeClr val="bg1"/>
                </a:solidFill>
                <a:latin typeface="Aptos Display" panose="020B0004020202020204" pitchFamily="34" charset="0"/>
              </a:rPr>
              <a:t>22 	</a:t>
            </a:r>
            <a:r>
              <a:rPr lang="en-US" sz="3800" dirty="0">
                <a:solidFill>
                  <a:schemeClr val="bg1"/>
                </a:solidFill>
                <a:latin typeface="Aptos Display" panose="020B0004020202020204" pitchFamily="34" charset="0"/>
              </a:rPr>
              <a:t>Pilate replied, “No, what I have written, I have written.” </a:t>
            </a:r>
          </a:p>
          <a:p>
            <a:pPr marL="579438" indent="-579438"/>
            <a:r>
              <a:rPr lang="en-US" sz="3800" baseline="30000" dirty="0">
                <a:solidFill>
                  <a:schemeClr val="bg1"/>
                </a:solidFill>
                <a:latin typeface="Aptos Display" panose="020B0004020202020204" pitchFamily="34" charset="0"/>
              </a:rPr>
              <a:t>23 	</a:t>
            </a:r>
            <a:r>
              <a:rPr lang="en-US" sz="3800" dirty="0">
                <a:solidFill>
                  <a:schemeClr val="bg1"/>
                </a:solidFill>
                <a:latin typeface="Aptos Display" panose="020B0004020202020204" pitchFamily="34" charset="0"/>
              </a:rPr>
              <a:t>When the soldiers had crucified Jesus, they divided his clothes among the four of them. They also took his robe, but it was seamless, woven in one piece from top to bottom.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917745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11" name="Rectangle 10">
            <a:extLst>
              <a:ext uri="{FF2B5EF4-FFF2-40B4-BE49-F238E27FC236}">
                <a16:creationId xmlns:a16="http://schemas.microsoft.com/office/drawing/2014/main" id="{862A2D09-DAE1-6E7E-4C89-78A8E9F68B09}"/>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2" name="TextBox 11">
            <a:extLst>
              <a:ext uri="{FF2B5EF4-FFF2-40B4-BE49-F238E27FC236}">
                <a16:creationId xmlns:a16="http://schemas.microsoft.com/office/drawing/2014/main" id="{F0702979-E235-2D7A-ABCE-0B45396694C0}"/>
              </a:ext>
            </a:extLst>
          </p:cNvPr>
          <p:cNvSpPr txBox="1">
            <a:spLocks noChangeArrowheads="1"/>
          </p:cNvSpPr>
          <p:nvPr/>
        </p:nvSpPr>
        <p:spPr bwMode="auto">
          <a:xfrm>
            <a:off x="312905" y="1394283"/>
            <a:ext cx="11589812" cy="469865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From noon until three in the afternoon darkness came over all the land (v45).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darkness refers to God’s judgment</a:t>
            </a:r>
          </a:p>
          <a:p>
            <a:pPr marL="923925" lvl="4">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Amos 8:9-10: “In that day,” declares the Sovereign Lord, ”I will make the sun go down at noon and darken the earth in broad daylight. I will turn your religious feasts into mourning and all your singing into weeping...I will make that time like mourning for an only son, and the end of it like a bitter day.”</a:t>
            </a:r>
          </a:p>
        </p:txBody>
      </p:sp>
    </p:spTree>
    <p:extLst>
      <p:ext uri="{BB962C8B-B14F-4D97-AF65-F5344CB8AC3E}">
        <p14:creationId xmlns:p14="http://schemas.microsoft.com/office/powerpoint/2010/main" val="191583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375686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is quoting the first line of Psalm 22</a:t>
            </a:r>
          </a:p>
          <a:p>
            <a:pPr marL="923925" lvl="4">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“My God, my God, why have You forsaken me? Far from my deliverance are the words of my groaning” (v1)</a:t>
            </a:r>
          </a:p>
        </p:txBody>
      </p:sp>
    </p:spTree>
    <p:extLst>
      <p:ext uri="{BB962C8B-B14F-4D97-AF65-F5344CB8AC3E}">
        <p14:creationId xmlns:p14="http://schemas.microsoft.com/office/powerpoint/2010/main" val="371921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469865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is quoting the first line of Psalm 22</a:t>
            </a:r>
          </a:p>
          <a:p>
            <a:pPr marL="923925" lvl="4">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“All who see me mock me; they hurl insults, shaking their heads. ‘He trusts in the Lord,” they say, “let the Lord rescue him. Let [the Lord] deliver him, since he delights in him” (v7-8).</a:t>
            </a:r>
          </a:p>
        </p:txBody>
      </p:sp>
    </p:spTree>
    <p:extLst>
      <p:ext uri="{BB962C8B-B14F-4D97-AF65-F5344CB8AC3E}">
        <p14:creationId xmlns:p14="http://schemas.microsoft.com/office/powerpoint/2010/main" val="1213423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524650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is quoting the first line of Psalm 22</a:t>
            </a:r>
          </a:p>
          <a:p>
            <a:pPr marL="923925" lvl="4">
              <a:lnSpc>
                <a:spcPct val="90000"/>
              </a:lnSpc>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“I am poured out like water, and all my bones are out of joint. My heart has turned to wax; it has melted within me. My mouth is dried up like a potsherd, and my tongue sticks to the roof of my mouth; you lay me in the dust of death” (v14-15). </a:t>
            </a:r>
          </a:p>
        </p:txBody>
      </p:sp>
    </p:spTree>
    <p:extLst>
      <p:ext uri="{BB962C8B-B14F-4D97-AF65-F5344CB8AC3E}">
        <p14:creationId xmlns:p14="http://schemas.microsoft.com/office/powerpoint/2010/main" val="236934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Then Pilate had Jesus flogged.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C683E32-DBAA-744E-1690-411605690A02}"/>
              </a:ext>
            </a:extLst>
          </p:cNvPr>
          <p:cNvSpPr>
            <a:spLocks noChangeArrowheads="1"/>
          </p:cNvSpPr>
          <p:nvPr/>
        </p:nvSpPr>
        <p:spPr bwMode="auto">
          <a:xfrm>
            <a:off x="228600" y="1989082"/>
            <a:ext cx="11779770" cy="46954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96A4A95-ABCF-56E0-CC52-3F54F461E044}"/>
              </a:ext>
            </a:extLst>
          </p:cNvPr>
          <p:cNvSpPr txBox="1">
            <a:spLocks noChangeArrowheads="1"/>
          </p:cNvSpPr>
          <p:nvPr/>
        </p:nvSpPr>
        <p:spPr bwMode="auto">
          <a:xfrm>
            <a:off x="270636" y="2076069"/>
            <a:ext cx="11678982" cy="205575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Journal of American Medical Association (JAMA) “On the Physical Death of Jesus Christ”</a:t>
            </a:r>
          </a:p>
          <a:p>
            <a:pPr marL="469900" lvl="3">
              <a:lnSpc>
                <a:spcPct val="90000"/>
              </a:lnSpc>
              <a:spcBef>
                <a:spcPts val="0"/>
              </a:spcBef>
              <a:spcAft>
                <a:spcPts val="600"/>
              </a:spcAft>
              <a:buSzPct val="100000"/>
            </a:pPr>
            <a:r>
              <a:rPr lang="en-US" sz="3200" dirty="0">
                <a:solidFill>
                  <a:prstClr val="white"/>
                </a:solidFill>
                <a:latin typeface="Aptos Display" panose="020B0004020202020204" pitchFamily="34" charset="0"/>
                <a:cs typeface="Calibri Light" panose="020F0302020204030204" pitchFamily="34" charset="0"/>
              </a:rPr>
              <a:t>“The extent of blood loss may well have determined how long the victim would survive on the cross.” </a:t>
            </a:r>
          </a:p>
        </p:txBody>
      </p:sp>
    </p:spTree>
    <p:extLst>
      <p:ext uri="{BB962C8B-B14F-4D97-AF65-F5344CB8AC3E}">
        <p14:creationId xmlns:p14="http://schemas.microsoft.com/office/powerpoint/2010/main" val="2320386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422776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is quoting the first line of Psalm 22</a:t>
            </a:r>
          </a:p>
          <a:p>
            <a:pPr marL="923925" lvl="4">
              <a:lnSpc>
                <a:spcPct val="90000"/>
              </a:lnSpc>
              <a:spcBef>
                <a:spcPts val="0"/>
              </a:spcBef>
              <a:spcAft>
                <a:spcPts val="600"/>
              </a:spcAft>
              <a:buSzPct val="100000"/>
            </a:pPr>
            <a:r>
              <a:rPr lang="en-US" sz="3400" dirty="0">
                <a:solidFill>
                  <a:schemeClr val="bg1"/>
                </a:solidFill>
                <a:effectLst/>
                <a:latin typeface="Aptos Display" panose="020B0004020202020204" pitchFamily="34" charset="0"/>
                <a:ea typeface="Cambria" panose="02040503050406030204" pitchFamily="18" charset="0"/>
              </a:rPr>
              <a:t>“Dogs surround me, a pack of villains encircles me; they pierce my hands and my feet. All my bones are on display; people stare and gloat over me (v16-17)</a:t>
            </a:r>
            <a:r>
              <a:rPr lang="en-US" sz="3400" dirty="0">
                <a:solidFill>
                  <a:prstClr val="white"/>
                </a:solidFill>
                <a:latin typeface="Aptos Display" panose="020B0004020202020204" pitchFamily="34" charset="0"/>
                <a:cs typeface="Calibri Light" panose="020F0302020204030204" pitchFamily="34" charset="0"/>
              </a:rPr>
              <a:t>. </a:t>
            </a:r>
          </a:p>
        </p:txBody>
      </p:sp>
    </p:spTree>
    <p:extLst>
      <p:ext uri="{BB962C8B-B14F-4D97-AF65-F5344CB8AC3E}">
        <p14:creationId xmlns:p14="http://schemas.microsoft.com/office/powerpoint/2010/main" val="4064575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375686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is quoting the first line of Psalm 22</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quoted this psalm to describe the agony of separation from the Father</a:t>
            </a:r>
          </a:p>
        </p:txBody>
      </p:sp>
    </p:spTree>
    <p:extLst>
      <p:ext uri="{BB962C8B-B14F-4D97-AF65-F5344CB8AC3E}">
        <p14:creationId xmlns:p14="http://schemas.microsoft.com/office/powerpoint/2010/main" val="575116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469865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was silently bearing the punishment of the entire human race</a:t>
            </a:r>
          </a:p>
          <a:p>
            <a:pPr marL="923925" lvl="3">
              <a:lnSpc>
                <a:spcPct val="90000"/>
              </a:lnSpc>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2 Corinthians 5:21: “God made him who had no sin to be sin for us, so that in him we might become the righteousness of God.” </a:t>
            </a:r>
          </a:p>
        </p:txBody>
      </p:sp>
    </p:spTree>
    <p:extLst>
      <p:ext uri="{BB962C8B-B14F-4D97-AF65-F5344CB8AC3E}">
        <p14:creationId xmlns:p14="http://schemas.microsoft.com/office/powerpoint/2010/main" val="232004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170099"/>
          </a:xfrm>
          <a:prstGeom prst="rect">
            <a:avLst/>
          </a:prstGeom>
          <a:noFill/>
          <a:ln w="9525">
            <a:noFill/>
            <a:miter lim="800000"/>
            <a:headEnd/>
            <a:tailEnd/>
          </a:ln>
        </p:spPr>
        <p:txBody>
          <a:bodyPr wrap="square">
            <a:spAutoFit/>
          </a:bodyPr>
          <a:lstStyle/>
          <a:p>
            <a:pPr marL="579438" indent="-579438">
              <a:spcAft>
                <a:spcPts val="600"/>
              </a:spcAft>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So they said, “Rather than tearing it apart, let’s throw dice for it.” This fulfilled the Scripture that says, </a:t>
            </a:r>
          </a:p>
          <a:p>
            <a:pPr marL="1036638" lvl="1" indent="-579438">
              <a:spcAft>
                <a:spcPts val="600"/>
              </a:spcAft>
            </a:pPr>
            <a:r>
              <a:rPr lang="en-US" sz="3800" i="1" dirty="0">
                <a:solidFill>
                  <a:schemeClr val="bg1"/>
                </a:solidFill>
                <a:latin typeface="Aptos Display" panose="020B0004020202020204" pitchFamily="34" charset="0"/>
              </a:rPr>
              <a:t>	“They divided my garments among themselves and threw dice for my clothing.” </a:t>
            </a:r>
          </a:p>
          <a:p>
            <a:pPr marL="1036638" lvl="1" indent="-457200"/>
            <a:r>
              <a:rPr lang="en-US" sz="3800" dirty="0">
                <a:solidFill>
                  <a:schemeClr val="bg1"/>
                </a:solidFill>
                <a:latin typeface="Aptos Display" panose="020B0004020202020204" pitchFamily="34" charset="0"/>
              </a:rPr>
              <a:t>So that is what they did.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631D6BC5-DB20-F248-302B-A872214B4F3D}"/>
              </a:ext>
            </a:extLst>
          </p:cNvPr>
          <p:cNvSpPr>
            <a:spLocks noChangeArrowheads="1"/>
          </p:cNvSpPr>
          <p:nvPr/>
        </p:nvSpPr>
        <p:spPr bwMode="auto">
          <a:xfrm>
            <a:off x="6096502" y="3916950"/>
            <a:ext cx="5596758" cy="1097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71274B8-75B3-59E0-B17E-041B88A2D561}"/>
              </a:ext>
            </a:extLst>
          </p:cNvPr>
          <p:cNvSpPr txBox="1">
            <a:spLocks noChangeArrowheads="1"/>
          </p:cNvSpPr>
          <p:nvPr/>
        </p:nvSpPr>
        <p:spPr bwMode="auto">
          <a:xfrm>
            <a:off x="6096000" y="4131316"/>
            <a:ext cx="5548872" cy="66383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Psalm 22:18</a:t>
            </a:r>
          </a:p>
        </p:txBody>
      </p:sp>
      <p:sp>
        <p:nvSpPr>
          <p:cNvPr id="6" name="Rectangle 5">
            <a:extLst>
              <a:ext uri="{FF2B5EF4-FFF2-40B4-BE49-F238E27FC236}">
                <a16:creationId xmlns:a16="http://schemas.microsoft.com/office/drawing/2014/main" id="{0B6703F4-DA16-8306-B320-C108DB270C4C}"/>
              </a:ext>
            </a:extLst>
          </p:cNvPr>
          <p:cNvSpPr>
            <a:spLocks noChangeArrowheads="1"/>
          </p:cNvSpPr>
          <p:nvPr/>
        </p:nvSpPr>
        <p:spPr bwMode="auto">
          <a:xfrm>
            <a:off x="273570" y="1295401"/>
            <a:ext cx="11689830" cy="535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61FD89FD-C2F1-B6BF-CA57-E121D985112F}"/>
              </a:ext>
            </a:extLst>
          </p:cNvPr>
          <p:cNvSpPr txBox="1">
            <a:spLocks noChangeArrowheads="1"/>
          </p:cNvSpPr>
          <p:nvPr/>
        </p:nvSpPr>
        <p:spPr bwMode="auto">
          <a:xfrm>
            <a:off x="312905" y="1394283"/>
            <a:ext cx="11589812" cy="469865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Spiritual Torment of the Cross</a:t>
            </a:r>
            <a:r>
              <a:rPr lang="en-US" sz="3600" dirty="0">
                <a:solidFill>
                  <a:prstClr val="white"/>
                </a:solidFill>
                <a:latin typeface="Aptos Display" panose="020B0004020202020204" pitchFamily="34" charset="0"/>
                <a:cs typeface="Calibri Light" panose="020F0302020204030204" pitchFamily="34" charset="0"/>
              </a:rPr>
              <a:t> </a:t>
            </a:r>
          </a:p>
          <a:p>
            <a:pPr marL="4699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27:45-46: </a:t>
            </a:r>
            <a:r>
              <a:rPr lang="en-US" sz="3400" dirty="0">
                <a:solidFill>
                  <a:prstClr val="white"/>
                </a:solidFill>
                <a:latin typeface="Aptos Display" panose="020B0004020202020204" pitchFamily="34" charset="0"/>
                <a:cs typeface="Calibri Light" panose="020F0302020204030204" pitchFamily="34" charset="0"/>
              </a:rPr>
              <a:t>About three in the afternoon Jesus cried out in a loud voice, “</a:t>
            </a:r>
            <a:r>
              <a:rPr lang="en-US" sz="3400" i="1" dirty="0">
                <a:solidFill>
                  <a:prstClr val="white"/>
                </a:solidFill>
                <a:latin typeface="Aptos Display" panose="020B0004020202020204" pitchFamily="34" charset="0"/>
                <a:cs typeface="Calibri Light" panose="020F0302020204030204" pitchFamily="34" charset="0"/>
              </a:rPr>
              <a:t>Eli, Eli, </a:t>
            </a:r>
            <a:r>
              <a:rPr lang="en-US" sz="3400" i="1" dirty="0" err="1">
                <a:solidFill>
                  <a:prstClr val="white"/>
                </a:solidFill>
                <a:latin typeface="Aptos Display" panose="020B0004020202020204" pitchFamily="34" charset="0"/>
                <a:cs typeface="Calibri Light" panose="020F0302020204030204" pitchFamily="34" charset="0"/>
              </a:rPr>
              <a:t>lema</a:t>
            </a:r>
            <a:r>
              <a:rPr lang="en-US" sz="3400" i="1" dirty="0">
                <a:solidFill>
                  <a:prstClr val="white"/>
                </a:solidFill>
                <a:latin typeface="Aptos Display" panose="020B0004020202020204" pitchFamily="34" charset="0"/>
                <a:cs typeface="Calibri Light" panose="020F0302020204030204" pitchFamily="34" charset="0"/>
              </a:rPr>
              <a:t> </a:t>
            </a:r>
            <a:r>
              <a:rPr lang="en-US" sz="3400" i="1" dirty="0" err="1">
                <a:solidFill>
                  <a:prstClr val="white"/>
                </a:solidFill>
                <a:latin typeface="Aptos Display" panose="020B0004020202020204" pitchFamily="34" charset="0"/>
                <a:cs typeface="Calibri Light" panose="020F0302020204030204" pitchFamily="34" charset="0"/>
              </a:rPr>
              <a:t>sabachthani</a:t>
            </a:r>
            <a:r>
              <a:rPr lang="en-US" sz="3400" dirty="0">
                <a:solidFill>
                  <a:prstClr val="white"/>
                </a:solidFill>
                <a:latin typeface="Aptos Display" panose="020B0004020202020204" pitchFamily="34" charset="0"/>
                <a:cs typeface="Calibri Light" panose="020F0302020204030204" pitchFamily="34" charset="0"/>
              </a:rPr>
              <a:t>?” (which means “My God, my God, why have you forsaken me?”) (v46). </a:t>
            </a:r>
          </a:p>
          <a:p>
            <a:pPr marL="927100" lvl="3" indent="-457200">
              <a:lnSpc>
                <a:spcPct val="90000"/>
              </a:lnSpc>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was silently bearing the punishment of the entire human race</a:t>
            </a:r>
          </a:p>
          <a:p>
            <a:pPr marL="923925" lvl="3">
              <a:lnSpc>
                <a:spcPct val="90000"/>
              </a:lnSpc>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Galatians 3:13: Christ redeemed us from the curse of the law by becoming a curse for us, for it is written: “Cursed is everyone who is hung on a tree. </a:t>
            </a:r>
          </a:p>
        </p:txBody>
      </p:sp>
    </p:spTree>
    <p:extLst>
      <p:ext uri="{BB962C8B-B14F-4D97-AF65-F5344CB8AC3E}">
        <p14:creationId xmlns:p14="http://schemas.microsoft.com/office/powerpoint/2010/main" val="3296611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Jesus knew that his mission was now finished, and to fulfill Scripture he said, “I am thirsty.” </a:t>
            </a:r>
          </a:p>
          <a:p>
            <a:pPr marL="579438" indent="-579438"/>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A jar of sour wine was sitting there, so they soaked a sponge in it, put it on a hyssop branch, and held it up to his lips. </a:t>
            </a:r>
          </a:p>
          <a:p>
            <a:pPr marL="579438" indent="-579438"/>
            <a:r>
              <a:rPr lang="en-US" sz="3800" baseline="30000" dirty="0">
                <a:solidFill>
                  <a:schemeClr val="bg1"/>
                </a:solidFill>
                <a:latin typeface="Aptos Display" panose="020B0004020202020204" pitchFamily="34" charset="0"/>
              </a:rPr>
              <a:t>30 	</a:t>
            </a:r>
            <a:r>
              <a:rPr lang="en-US" sz="3800" dirty="0">
                <a:solidFill>
                  <a:schemeClr val="bg1"/>
                </a:solidFill>
                <a:latin typeface="Aptos Display" panose="020B0004020202020204" pitchFamily="34" charset="0"/>
              </a:rPr>
              <a:t>When Jesus had tasted it, he said, “It is finished!”</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05916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9438" indent="-579438"/>
            <a:r>
              <a:rPr lang="en-US" sz="3800" baseline="30000" dirty="0">
                <a:solidFill>
                  <a:schemeClr val="tx1">
                    <a:lumMod val="50000"/>
                    <a:lumOff val="50000"/>
                  </a:schemeClr>
                </a:solidFill>
                <a:latin typeface="Aptos Display" panose="020B0004020202020204" pitchFamily="34" charset="0"/>
              </a:rPr>
              <a:t>28 	</a:t>
            </a:r>
            <a:r>
              <a:rPr lang="en-US" sz="3800" dirty="0">
                <a:solidFill>
                  <a:schemeClr val="tx1">
                    <a:lumMod val="50000"/>
                    <a:lumOff val="50000"/>
                  </a:schemeClr>
                </a:solidFill>
                <a:latin typeface="Aptos Display" panose="020B0004020202020204" pitchFamily="34" charset="0"/>
              </a:rPr>
              <a:t>Jesus knew that his mission was now finished, and to fulfill Scripture he said, “I am thirsty.” </a:t>
            </a:r>
          </a:p>
          <a:p>
            <a:pPr marL="579438" indent="-579438"/>
            <a:r>
              <a:rPr lang="en-US" sz="3800" baseline="30000" dirty="0">
                <a:solidFill>
                  <a:schemeClr val="tx1">
                    <a:lumMod val="50000"/>
                    <a:lumOff val="50000"/>
                  </a:schemeClr>
                </a:solidFill>
                <a:latin typeface="Aptos Display" panose="020B0004020202020204" pitchFamily="34" charset="0"/>
              </a:rPr>
              <a:t>29 	</a:t>
            </a:r>
            <a:r>
              <a:rPr lang="en-US" sz="3800" dirty="0">
                <a:solidFill>
                  <a:schemeClr val="tx1">
                    <a:lumMod val="50000"/>
                    <a:lumOff val="50000"/>
                  </a:schemeClr>
                </a:solidFill>
                <a:latin typeface="Aptos Display" panose="020B0004020202020204" pitchFamily="34" charset="0"/>
              </a:rPr>
              <a:t>A jar of sour wine was sitting there, so they soaked a sponge in it, put it on a hyssop branch, and held it up to his lips. </a:t>
            </a:r>
          </a:p>
          <a:p>
            <a:pPr marL="579438" indent="-579438"/>
            <a:r>
              <a:rPr lang="en-US" sz="3800" baseline="30000" dirty="0">
                <a:solidFill>
                  <a:schemeClr val="tx1">
                    <a:lumMod val="50000"/>
                    <a:lumOff val="50000"/>
                  </a:schemeClr>
                </a:solidFill>
                <a:latin typeface="Aptos Display" panose="020B0004020202020204" pitchFamily="34" charset="0"/>
              </a:rPr>
              <a:t>30 	</a:t>
            </a:r>
            <a:r>
              <a:rPr lang="en-US" sz="3800" dirty="0">
                <a:solidFill>
                  <a:schemeClr val="tx1">
                    <a:lumMod val="50000"/>
                    <a:lumOff val="50000"/>
                  </a:schemeClr>
                </a:solidFill>
                <a:latin typeface="Aptos Display" panose="020B0004020202020204" pitchFamily="34" charset="0"/>
              </a:rPr>
              <a:t>When Jesus had tasted it, he said, </a:t>
            </a:r>
            <a:r>
              <a:rPr lang="en-US" sz="3800" dirty="0">
                <a:solidFill>
                  <a:schemeClr val="bg1"/>
                </a:solidFill>
                <a:latin typeface="Aptos Display" panose="020B0004020202020204" pitchFamily="34" charset="0"/>
              </a:rPr>
              <a:t>“It is finished!”</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D212036-4C6D-6035-3AE8-0ABD9323B8F1}"/>
              </a:ext>
            </a:extLst>
          </p:cNvPr>
          <p:cNvSpPr>
            <a:spLocks noChangeArrowheads="1"/>
          </p:cNvSpPr>
          <p:nvPr/>
        </p:nvSpPr>
        <p:spPr bwMode="auto">
          <a:xfrm>
            <a:off x="6096000" y="4900879"/>
            <a:ext cx="5746230" cy="104272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24ECE08-C51B-BE7A-DAB1-761AD6E632BF}"/>
              </a:ext>
            </a:extLst>
          </p:cNvPr>
          <p:cNvSpPr txBox="1">
            <a:spLocks noChangeArrowheads="1"/>
          </p:cNvSpPr>
          <p:nvPr/>
        </p:nvSpPr>
        <p:spPr bwMode="auto">
          <a:xfrm>
            <a:off x="6122946" y="5083713"/>
            <a:ext cx="5697065"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Display" panose="020B0004020202020204" pitchFamily="34" charset="0"/>
                <a:cs typeface="Calibri Light" panose="020F0302020204030204" pitchFamily="34" charset="0"/>
              </a:rPr>
              <a:t>Gk. </a:t>
            </a:r>
            <a:r>
              <a:rPr lang="en-US" sz="4400" i="1" dirty="0" err="1">
                <a:solidFill>
                  <a:prstClr val="white"/>
                </a:solidFill>
                <a:latin typeface="Aptos Display" panose="020B0004020202020204" pitchFamily="34" charset="0"/>
                <a:cs typeface="Calibri Light" panose="020F0302020204030204" pitchFamily="34" charset="0"/>
              </a:rPr>
              <a:t>tetelestai</a:t>
            </a:r>
            <a:endParaRPr lang="en-US" sz="4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4101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Jesus knew that his mission was now finished, and to fulfill Scripture he said, “I am thirsty.” </a:t>
            </a:r>
          </a:p>
          <a:p>
            <a:pPr marL="579438" indent="-579438"/>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A jar of sour wine was sitting there, so they soaked a sponge in it, put it on a hyssop branch, and held it up to his lips. </a:t>
            </a:r>
          </a:p>
          <a:p>
            <a:pPr marL="579438" indent="-579438"/>
            <a:r>
              <a:rPr lang="en-US" sz="3800" baseline="30000" dirty="0">
                <a:solidFill>
                  <a:schemeClr val="bg1"/>
                </a:solidFill>
                <a:latin typeface="Aptos Display" panose="020B0004020202020204" pitchFamily="34" charset="0"/>
              </a:rPr>
              <a:t>30 	</a:t>
            </a:r>
            <a:r>
              <a:rPr lang="en-US" sz="3800" dirty="0">
                <a:solidFill>
                  <a:schemeClr val="bg1"/>
                </a:solidFill>
                <a:latin typeface="Aptos Display" panose="020B0004020202020204" pitchFamily="34" charset="0"/>
              </a:rPr>
              <a:t>When Jesus had tasted it, he said, “It is finished!” </a:t>
            </a:r>
          </a:p>
          <a:p>
            <a:pPr marL="579438" indent="-579438"/>
            <a:r>
              <a:rPr lang="en-US" sz="3800" dirty="0">
                <a:solidFill>
                  <a:schemeClr val="bg1"/>
                </a:solidFill>
                <a:latin typeface="Aptos Display" panose="020B0004020202020204" pitchFamily="34" charset="0"/>
              </a:rPr>
              <a:t>	Then he bowed his head and gave up his spirit.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7154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31 	</a:t>
            </a:r>
            <a:r>
              <a:rPr lang="en-US" sz="3800" dirty="0">
                <a:solidFill>
                  <a:schemeClr val="bg1"/>
                </a:solidFill>
                <a:latin typeface="Aptos Display" panose="020B0004020202020204" pitchFamily="34" charset="0"/>
              </a:rPr>
              <a:t>The Jewish leaders didn’t want the bodies hanging there the next day, which was the Sabbath (and a very special Sabbath, because it was Passover week). So they asked Pilate to hasten their deaths by ordering that their legs be broken. Then their bodies could be taken down. </a:t>
            </a:r>
          </a:p>
          <a:p>
            <a:pPr marL="579438" indent="-579438"/>
            <a:r>
              <a:rPr lang="en-US" sz="3800" baseline="30000" dirty="0">
                <a:solidFill>
                  <a:schemeClr val="bg1"/>
                </a:solidFill>
                <a:latin typeface="Aptos Display" panose="020B0004020202020204" pitchFamily="34" charset="0"/>
              </a:rPr>
              <a:t>32 	</a:t>
            </a:r>
            <a:r>
              <a:rPr lang="en-US" sz="3800" dirty="0">
                <a:solidFill>
                  <a:schemeClr val="bg1"/>
                </a:solidFill>
                <a:latin typeface="Aptos Display" panose="020B0004020202020204" pitchFamily="34" charset="0"/>
              </a:rPr>
              <a:t>So the soldiers came and broke the legs of the two men crucified with Jesus.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166174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33 	</a:t>
            </a:r>
            <a:r>
              <a:rPr lang="en-US" sz="3800" dirty="0">
                <a:solidFill>
                  <a:schemeClr val="bg1"/>
                </a:solidFill>
                <a:latin typeface="Aptos Display" panose="020B0004020202020204" pitchFamily="34" charset="0"/>
              </a:rPr>
              <a:t>But when they came to Jesus, they saw that he was already dead, so they didn’t break his legs. </a:t>
            </a:r>
          </a:p>
          <a:p>
            <a:pPr marL="579438" indent="-579438"/>
            <a:r>
              <a:rPr lang="en-US" sz="3800" baseline="30000" dirty="0">
                <a:solidFill>
                  <a:schemeClr val="bg1"/>
                </a:solidFill>
                <a:latin typeface="Aptos Display" panose="020B0004020202020204" pitchFamily="34" charset="0"/>
              </a:rPr>
              <a:t>36 	</a:t>
            </a:r>
            <a:r>
              <a:rPr lang="en-US" sz="3800" dirty="0">
                <a:solidFill>
                  <a:schemeClr val="bg1"/>
                </a:solidFill>
                <a:latin typeface="Aptos Display" panose="020B0004020202020204" pitchFamily="34" charset="0"/>
              </a:rPr>
              <a:t>These things happened in fulfillment of the Scriptures that say, </a:t>
            </a:r>
          </a:p>
          <a:p>
            <a:pPr marL="1036638" lvl="1" indent="-579438"/>
            <a:r>
              <a:rPr lang="en-US" sz="3800" dirty="0">
                <a:solidFill>
                  <a:schemeClr val="bg1"/>
                </a:solidFill>
                <a:latin typeface="Aptos Display" panose="020B0004020202020204" pitchFamily="34" charset="0"/>
              </a:rPr>
              <a:t>	</a:t>
            </a:r>
            <a:r>
              <a:rPr lang="en-US" sz="3800" i="1" dirty="0">
                <a:solidFill>
                  <a:schemeClr val="bg1"/>
                </a:solidFill>
                <a:latin typeface="Aptos Display" panose="020B0004020202020204" pitchFamily="34" charset="0"/>
              </a:rPr>
              <a:t>“Not one of his bones will be broken.”</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AD804D18-7DAA-51E1-8F1F-E31A768C2CAB}"/>
              </a:ext>
            </a:extLst>
          </p:cNvPr>
          <p:cNvSpPr>
            <a:spLocks noChangeArrowheads="1"/>
          </p:cNvSpPr>
          <p:nvPr/>
        </p:nvSpPr>
        <p:spPr bwMode="auto">
          <a:xfrm>
            <a:off x="405028" y="4311610"/>
            <a:ext cx="11255816" cy="18369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BB6124C5-BF71-2B05-6691-44AF5820C7B4}"/>
              </a:ext>
            </a:extLst>
          </p:cNvPr>
          <p:cNvSpPr txBox="1">
            <a:spLocks noChangeArrowheads="1"/>
          </p:cNvSpPr>
          <p:nvPr/>
        </p:nvSpPr>
        <p:spPr bwMode="auto">
          <a:xfrm>
            <a:off x="444363" y="4410491"/>
            <a:ext cx="11159511" cy="159133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Exodus 12:46: “It must be eaten inside the house; take none of the meat outside the house. Do not break any of the bones.”</a:t>
            </a:r>
          </a:p>
        </p:txBody>
      </p:sp>
    </p:spTree>
    <p:extLst>
      <p:ext uri="{BB962C8B-B14F-4D97-AF65-F5344CB8AC3E}">
        <p14:creationId xmlns:p14="http://schemas.microsoft.com/office/powerpoint/2010/main" val="286378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779817"/>
          </a:xfrm>
          <a:prstGeom prst="rect">
            <a:avLst/>
          </a:prstGeom>
          <a:noFill/>
          <a:ln w="9525">
            <a:noFill/>
            <a:miter lim="800000"/>
            <a:headEnd/>
            <a:tailEnd/>
          </a:ln>
        </p:spPr>
        <p:txBody>
          <a:bodyPr wrap="square">
            <a:spAutoFit/>
          </a:bodyPr>
          <a:lstStyle/>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Jesus paid the ultimate price for our sins on the cross.</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Have you asked God to pay for your certificate of debt?</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Have you retained and grown in your appreciation for the cross? Or have you begun to take it for granted?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spc="0" normalizeH="0" baseline="0" noProof="0" dirty="0">
                <a:ln>
                  <a:noFill/>
                </a:ln>
                <a:solidFill>
                  <a:prstClr val="white"/>
                </a:solidFill>
                <a:effectLst/>
                <a:uLnTx/>
                <a:uFillTx/>
                <a:latin typeface="Aptos Display" panose="020B0004020202020204" pitchFamily="34" charset="0"/>
                <a:cs typeface="Arial" charset="0"/>
              </a:rPr>
              <a:t>APPLICATION</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4610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Then Pilate had Jesus flogged. </a:t>
            </a:r>
          </a:p>
          <a:p>
            <a:pPr marL="579438" indent="-579438"/>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The soldiers wove a crown of thorns and put it on his head, and they put a purple robe on him. </a:t>
            </a:r>
          </a:p>
          <a:p>
            <a:pPr marL="579438" indent="-579438"/>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“Hail! King of the Jews!” they mocked, as they slapped him across the face.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7C3F00A-3BF2-9694-FB23-D72067CCDE47}"/>
              </a:ext>
            </a:extLst>
          </p:cNvPr>
          <p:cNvSpPr>
            <a:spLocks noChangeArrowheads="1"/>
          </p:cNvSpPr>
          <p:nvPr/>
        </p:nvSpPr>
        <p:spPr bwMode="auto">
          <a:xfrm>
            <a:off x="468092" y="4311611"/>
            <a:ext cx="11255816" cy="14510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E3DB07D-B6E6-B30F-AC7F-B3EA8A354806}"/>
              </a:ext>
            </a:extLst>
          </p:cNvPr>
          <p:cNvSpPr txBox="1">
            <a:spLocks noChangeArrowheads="1"/>
          </p:cNvSpPr>
          <p:nvPr/>
        </p:nvSpPr>
        <p:spPr bwMode="auto">
          <a:xfrm>
            <a:off x="507427" y="4410491"/>
            <a:ext cx="11159511" cy="12003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Matthew 27:30: </a:t>
            </a:r>
            <a:r>
              <a:rPr lang="en-US" sz="4000" dirty="0">
                <a:solidFill>
                  <a:schemeClr val="bg1"/>
                </a:solidFill>
                <a:latin typeface="Aptos Display" panose="020B0004020202020204" pitchFamily="34" charset="0"/>
                <a:ea typeface="Cambria" panose="02040503050406030204" pitchFamily="18" charset="0"/>
              </a:rPr>
              <a:t>“They spit on him, and took a staff and struck him on the head again and again.” </a:t>
            </a:r>
            <a:endParaRPr lang="en-US" sz="4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66118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Pilate went outside again and said to the people, “I am going to bring him out to you, but understand clearly that I find him not guilty.” </a:t>
            </a:r>
          </a:p>
          <a:p>
            <a:pPr marL="579438" indent="-579438"/>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Then Jesus came out wearing the crown of thorns and the purple robe. And Pilate said, “Look, here is the man!”</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033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When they saw him, the leading priests and Temple guards began shouting, “Crucify him! Crucify him!” </a:t>
            </a:r>
          </a:p>
          <a:p>
            <a:pPr marL="579438" indent="-579438"/>
            <a:r>
              <a:rPr lang="en-US" sz="3800" dirty="0">
                <a:solidFill>
                  <a:schemeClr val="bg1"/>
                </a:solidFill>
                <a:latin typeface="Aptos Display" panose="020B0004020202020204" pitchFamily="34" charset="0"/>
              </a:rPr>
              <a:t>	“Take him yourselves and crucify him,” Pilate said. “I find him not guilty.” </a:t>
            </a:r>
          </a:p>
          <a:p>
            <a:pPr marL="579438" indent="-579438"/>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The Jewish leaders replied, “By our law he ought to die because he called himself the Son of God.” </a:t>
            </a:r>
          </a:p>
          <a:p>
            <a:pPr marL="579438" indent="-579438"/>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When Pilate heard this, he was more frightened than ever.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85956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Pilate sat down on the judgment seat on the platform that is called the Stone Pavement. </a:t>
            </a:r>
          </a:p>
          <a:p>
            <a:pPr marL="579438" indent="-579438"/>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 Pilate said to the people, “Look, here is your king!” </a:t>
            </a:r>
          </a:p>
          <a:p>
            <a:pPr marL="579438" indent="-579438"/>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“Away with him,” they yelled. “Away with him! Crucify him!” </a:t>
            </a:r>
          </a:p>
          <a:p>
            <a:pPr marL="579438" indent="-579438"/>
            <a:r>
              <a:rPr lang="en-US" sz="3800" dirty="0">
                <a:solidFill>
                  <a:schemeClr val="bg1"/>
                </a:solidFill>
                <a:latin typeface="Aptos Display" panose="020B0004020202020204" pitchFamily="34" charset="0"/>
              </a:rPr>
              <a:t>	“What? Crucify your king?” Pilate asked.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72388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“We have no king but Caesar,” the leading priests shouted back. </a:t>
            </a:r>
          </a:p>
          <a:p>
            <a:pPr marL="579438" indent="-579438"/>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Then Pilate turned Jesus over to them to be crucified. So they took Jesus away.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5D6ACDB-F66B-4CC9-1BFE-789CA21ED8C2}"/>
              </a:ext>
            </a:extLst>
          </p:cNvPr>
          <p:cNvSpPr>
            <a:spLocks noChangeArrowheads="1"/>
          </p:cNvSpPr>
          <p:nvPr/>
        </p:nvSpPr>
        <p:spPr bwMode="auto">
          <a:xfrm>
            <a:off x="304800" y="3726836"/>
            <a:ext cx="11582400" cy="2878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A804CD0-22BC-D3EB-73D1-355232942C9B}"/>
              </a:ext>
            </a:extLst>
          </p:cNvPr>
          <p:cNvSpPr txBox="1">
            <a:spLocks noChangeArrowheads="1"/>
          </p:cNvSpPr>
          <p:nvPr/>
        </p:nvSpPr>
        <p:spPr bwMode="auto">
          <a:xfrm>
            <a:off x="344135" y="3825717"/>
            <a:ext cx="11483301"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Matthew 27:24: When Pilate saw that he was getting nowhere, but that instead an uproar was starting, he took water and washed his hands in front of the crowd. “I am innocent of this man’s blood,” he said. “It is your responsibility!”</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01525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79438" indent="-579438"/>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 “We have no king but Caesar,” the leading priests shouted back. </a:t>
            </a:r>
          </a:p>
          <a:p>
            <a:pPr marL="579438" indent="-579438"/>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Then Pilate turned Jesus over to them to be crucified. So they took Jesus away.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5D6ACDB-F66B-4CC9-1BFE-789CA21ED8C2}"/>
              </a:ext>
            </a:extLst>
          </p:cNvPr>
          <p:cNvSpPr>
            <a:spLocks noChangeArrowheads="1"/>
          </p:cNvSpPr>
          <p:nvPr/>
        </p:nvSpPr>
        <p:spPr bwMode="auto">
          <a:xfrm>
            <a:off x="304800" y="3726836"/>
            <a:ext cx="11582400" cy="2878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A804CD0-22BC-D3EB-73D1-355232942C9B}"/>
              </a:ext>
            </a:extLst>
          </p:cNvPr>
          <p:cNvSpPr txBox="1">
            <a:spLocks noChangeArrowheads="1"/>
          </p:cNvSpPr>
          <p:nvPr/>
        </p:nvSpPr>
        <p:spPr bwMode="auto">
          <a:xfrm>
            <a:off x="344135" y="3825717"/>
            <a:ext cx="11483301" cy="208993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James Stalker: “In the silence of this interior hall, He and Pilate stood face to face, He in the lonely prisoner’s place, Pilate in the place of power. Yet how strangely, as we look back at the scene, are the places reversed.</a:t>
            </a:r>
          </a:p>
        </p:txBody>
      </p:sp>
    </p:spTree>
    <p:extLst>
      <p:ext uri="{BB962C8B-B14F-4D97-AF65-F5344CB8AC3E}">
        <p14:creationId xmlns:p14="http://schemas.microsoft.com/office/powerpoint/2010/main" val="3355447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4362</Words>
  <Application>Microsoft Office PowerPoint</Application>
  <PresentationFormat>Widescreen</PresentationFormat>
  <Paragraphs>289</Paragraphs>
  <Slides>40</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ＭＳ Ｐゴシック</vt:lpstr>
      <vt:lpstr>Aptos</vt:lpstr>
      <vt:lpstr>Aptos Display</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2024-08-26T17:05:28Z</dcterms:created>
  <dcterms:modified xsi:type="dcterms:W3CDTF">2024-08-26T17:05:35Z</dcterms:modified>
</cp:coreProperties>
</file>