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53"/>
  </p:handoutMasterIdLst>
  <p:sldIdLst>
    <p:sldId id="256" r:id="rId2"/>
    <p:sldId id="324" r:id="rId3"/>
    <p:sldId id="257" r:id="rId4"/>
    <p:sldId id="266" r:id="rId5"/>
    <p:sldId id="288" r:id="rId6"/>
    <p:sldId id="306" r:id="rId7"/>
    <p:sldId id="265" r:id="rId8"/>
    <p:sldId id="316" r:id="rId9"/>
    <p:sldId id="289" r:id="rId10"/>
    <p:sldId id="261" r:id="rId11"/>
    <p:sldId id="260" r:id="rId12"/>
    <p:sldId id="270" r:id="rId13"/>
    <p:sldId id="271" r:id="rId14"/>
    <p:sldId id="318" r:id="rId15"/>
    <p:sldId id="317" r:id="rId16"/>
    <p:sldId id="268" r:id="rId17"/>
    <p:sldId id="269" r:id="rId18"/>
    <p:sldId id="272" r:id="rId19"/>
    <p:sldId id="263" r:id="rId20"/>
    <p:sldId id="299" r:id="rId21"/>
    <p:sldId id="278" r:id="rId22"/>
    <p:sldId id="267" r:id="rId23"/>
    <p:sldId id="300" r:id="rId24"/>
    <p:sldId id="311" r:id="rId25"/>
    <p:sldId id="312" r:id="rId26"/>
    <p:sldId id="262" r:id="rId27"/>
    <p:sldId id="279" r:id="rId28"/>
    <p:sldId id="280" r:id="rId29"/>
    <p:sldId id="277" r:id="rId30"/>
    <p:sldId id="314" r:id="rId31"/>
    <p:sldId id="313" r:id="rId32"/>
    <p:sldId id="322" r:id="rId33"/>
    <p:sldId id="281" r:id="rId34"/>
    <p:sldId id="315" r:id="rId35"/>
    <p:sldId id="302" r:id="rId36"/>
    <p:sldId id="282" r:id="rId37"/>
    <p:sldId id="283" r:id="rId38"/>
    <p:sldId id="319" r:id="rId39"/>
    <p:sldId id="303" r:id="rId40"/>
    <p:sldId id="293" r:id="rId41"/>
    <p:sldId id="284" r:id="rId42"/>
    <p:sldId id="275" r:id="rId43"/>
    <p:sldId id="286" r:id="rId44"/>
    <p:sldId id="264" r:id="rId45"/>
    <p:sldId id="307" r:id="rId46"/>
    <p:sldId id="310" r:id="rId47"/>
    <p:sldId id="308" r:id="rId48"/>
    <p:sldId id="309" r:id="rId49"/>
    <p:sldId id="323" r:id="rId50"/>
    <p:sldId id="285" r:id="rId51"/>
    <p:sldId id="304" r:id="rId52"/>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adwellM" initials="G" lastIdx="9" clrIdx="0">
    <p:extLst>
      <p:ext uri="{19B8F6BF-5375-455C-9EA6-DF929625EA0E}">
        <p15:presenceInfo xmlns:p15="http://schemas.microsoft.com/office/powerpoint/2012/main" userId="S-1-5-21-4265015632-2890982846-1145617646-1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52" d="100"/>
          <a:sy n="52"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9D6DAFAE-8FBA-4DFA-9BF6-C928FE369FDD}" type="datetimeFigureOut">
              <a:rPr lang="en-US" smtClean="0"/>
              <a:t>7/19/2022</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59A6FFA1-CAC2-4F06-AC18-1A5F1D7F76CB}" type="slidenum">
              <a:rPr lang="en-US" smtClean="0"/>
              <a:t>‹#›</a:t>
            </a:fld>
            <a:endParaRPr lang="en-US" dirty="0"/>
          </a:p>
        </p:txBody>
      </p:sp>
    </p:spTree>
    <p:extLst>
      <p:ext uri="{BB962C8B-B14F-4D97-AF65-F5344CB8AC3E}">
        <p14:creationId xmlns:p14="http://schemas.microsoft.com/office/powerpoint/2010/main" val="371024545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7/19/2022</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blueletterbible.org/kjv/rom/12/14/s_1058014"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KINDNESS:</a:t>
            </a:r>
            <a:endParaRPr lang="en-US" dirty="0"/>
          </a:p>
        </p:txBody>
      </p:sp>
    </p:spTree>
    <p:extLst>
      <p:ext uri="{BB962C8B-B14F-4D97-AF65-F5344CB8AC3E}">
        <p14:creationId xmlns:p14="http://schemas.microsoft.com/office/powerpoint/2010/main" val="1616621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BIBLICAL KINDNESS GOES WAY BEYOND NICE</a:t>
            </a:r>
          </a:p>
          <a:p>
            <a:r>
              <a:rPr lang="en-US" sz="3200" dirty="0" smtClean="0"/>
              <a:t>UNEXPECTED/UNDESERVED GIVING OF WHAT IS NEEDED</a:t>
            </a:r>
          </a:p>
          <a:p>
            <a:r>
              <a:rPr lang="en-US" sz="3200" dirty="0" smtClean="0"/>
              <a:t>CONNECTED COMPASSION, MERCY, GRACE, </a:t>
            </a:r>
            <a:r>
              <a:rPr lang="en-US" sz="3200" b="1" i="1" dirty="0" smtClean="0"/>
              <a:t>GENEROSITY</a:t>
            </a:r>
          </a:p>
          <a:p>
            <a:pPr marL="0" indent="0">
              <a:buNone/>
            </a:pPr>
            <a:endParaRPr lang="en-US" sz="3200" dirty="0" smtClean="0"/>
          </a:p>
        </p:txBody>
      </p:sp>
    </p:spTree>
    <p:extLst>
      <p:ext uri="{BB962C8B-B14F-4D97-AF65-F5344CB8AC3E}">
        <p14:creationId xmlns:p14="http://schemas.microsoft.com/office/powerpoint/2010/main" val="32528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GOD IS KIND TO </a:t>
            </a:r>
            <a:r>
              <a:rPr lang="en-US" sz="3200" b="1" i="1" dirty="0" smtClean="0"/>
              <a:t>ALL</a:t>
            </a:r>
            <a:r>
              <a:rPr lang="en-US" sz="3200" dirty="0" smtClean="0"/>
              <a:t> PEOPLE</a:t>
            </a:r>
          </a:p>
          <a:p>
            <a:pPr marL="0" indent="0">
              <a:buNone/>
            </a:pPr>
            <a:endParaRPr lang="en-US" sz="2800" dirty="0" smtClean="0"/>
          </a:p>
          <a:p>
            <a:pPr marL="0" indent="0">
              <a:buNone/>
            </a:pPr>
            <a:endParaRPr lang="en-US" sz="2800" dirty="0" smtClean="0"/>
          </a:p>
          <a:p>
            <a:endParaRPr lang="en-US" sz="3200" dirty="0" smtClean="0"/>
          </a:p>
          <a:p>
            <a:pPr marL="0" indent="0">
              <a:buNone/>
            </a:pPr>
            <a:endParaRPr lang="en-US" sz="3200" dirty="0" smtClean="0"/>
          </a:p>
        </p:txBody>
      </p:sp>
      <p:sp>
        <p:nvSpPr>
          <p:cNvPr id="4" name="TextBox 3"/>
          <p:cNvSpPr txBox="1"/>
          <p:nvPr/>
        </p:nvSpPr>
        <p:spPr>
          <a:xfrm>
            <a:off x="684212" y="1721845"/>
            <a:ext cx="9247188" cy="2939055"/>
          </a:xfrm>
          <a:prstGeom prst="rect">
            <a:avLst/>
          </a:prstGeom>
          <a:solidFill>
            <a:schemeClr val="accent1"/>
          </a:solidFill>
          <a:ln>
            <a:solidFill>
              <a:schemeClr val="accent1"/>
            </a:solidFill>
          </a:ln>
        </p:spPr>
        <p:txBody>
          <a:bodyPr wrap="square" rtlCol="0">
            <a:noAutofit/>
          </a:bodyPr>
          <a:lstStyle/>
          <a:p>
            <a:r>
              <a:rPr lang="en-US" sz="3200" dirty="0"/>
              <a:t>“BUT LOVE YOUR ENEMIES, AND DO GOOD, AND LEND, EXPECTING NOTHING IN RETURN; AND YOUR REWARD WILL BE GREAT, AND YOU WILL BE SONS OF THE MOST HIGH; FOR HE HIMSELF IS </a:t>
            </a:r>
            <a:r>
              <a:rPr lang="en-US" sz="3200" b="1" i="1" u="sng" dirty="0"/>
              <a:t>KIND</a:t>
            </a:r>
            <a:r>
              <a:rPr lang="en-US" sz="3200" dirty="0"/>
              <a:t> TO UNGRATEFUL AND EVIL MEN.”(LUKE 6:35)</a:t>
            </a:r>
          </a:p>
        </p:txBody>
      </p:sp>
    </p:spTree>
    <p:extLst>
      <p:ext uri="{BB962C8B-B14F-4D97-AF65-F5344CB8AC3E}">
        <p14:creationId xmlns:p14="http://schemas.microsoft.com/office/powerpoint/2010/main" val="221309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GOD IS KIND TO </a:t>
            </a:r>
            <a:r>
              <a:rPr lang="en-US" sz="3200" b="1" i="1" dirty="0" smtClean="0"/>
              <a:t>ALL</a:t>
            </a:r>
            <a:r>
              <a:rPr lang="en-US" sz="3200" dirty="0" smtClean="0"/>
              <a:t> PEOPLE</a:t>
            </a:r>
          </a:p>
          <a:p>
            <a:pPr marL="0" indent="0">
              <a:buNone/>
            </a:pPr>
            <a:endParaRPr lang="en-US" sz="2800" dirty="0" smtClean="0"/>
          </a:p>
          <a:p>
            <a:endParaRPr lang="en-US" sz="2800" dirty="0" smtClean="0"/>
          </a:p>
          <a:p>
            <a:endParaRPr lang="en-US" sz="3200" dirty="0" smtClean="0"/>
          </a:p>
          <a:p>
            <a:pPr marL="0" indent="0">
              <a:buNone/>
            </a:pPr>
            <a:endParaRPr lang="en-US" sz="3200" dirty="0" smtClean="0"/>
          </a:p>
        </p:txBody>
      </p:sp>
      <p:sp>
        <p:nvSpPr>
          <p:cNvPr id="4" name="TextBox 3"/>
          <p:cNvSpPr txBox="1"/>
          <p:nvPr/>
        </p:nvSpPr>
        <p:spPr>
          <a:xfrm>
            <a:off x="684212" y="1693052"/>
            <a:ext cx="9005888" cy="2485248"/>
          </a:xfrm>
          <a:prstGeom prst="rect">
            <a:avLst/>
          </a:prstGeom>
          <a:solidFill>
            <a:schemeClr val="accent1"/>
          </a:solidFill>
          <a:ln>
            <a:solidFill>
              <a:schemeClr val="accent1"/>
            </a:solidFill>
          </a:ln>
        </p:spPr>
        <p:txBody>
          <a:bodyPr wrap="square" rtlCol="0">
            <a:noAutofit/>
          </a:bodyPr>
          <a:lstStyle/>
          <a:p>
            <a:r>
              <a:rPr lang="en-US" sz="3200" dirty="0"/>
              <a:t>“THE LORD’S </a:t>
            </a:r>
            <a:r>
              <a:rPr lang="en-US" sz="3200" b="1" i="1" u="sng" dirty="0" smtClean="0"/>
              <a:t>LOVING KINDNESSES </a:t>
            </a:r>
            <a:r>
              <a:rPr lang="en-US" sz="3200" dirty="0"/>
              <a:t>INDEED NEVER CEASE, FOR HIS COMPASSIONS NEVER FAIL. THEY ARE NEW EVERY MORNING; GREAT IS YOUR FAITHFULNESS .” </a:t>
            </a:r>
            <a:r>
              <a:rPr lang="en-US" sz="2800" dirty="0"/>
              <a:t>(LAMENTATIONS 3:22,23)</a:t>
            </a:r>
          </a:p>
          <a:p>
            <a:endParaRPr lang="en-US" sz="3200" dirty="0"/>
          </a:p>
        </p:txBody>
      </p:sp>
    </p:spTree>
    <p:extLst>
      <p:ext uri="{BB962C8B-B14F-4D97-AF65-F5344CB8AC3E}">
        <p14:creationId xmlns:p14="http://schemas.microsoft.com/office/powerpoint/2010/main" val="18507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GOD IS KIND TO </a:t>
            </a:r>
            <a:r>
              <a:rPr lang="en-US" sz="3200" b="1" i="1" dirty="0" smtClean="0"/>
              <a:t>ALL</a:t>
            </a:r>
            <a:r>
              <a:rPr lang="en-US" sz="3200" dirty="0" smtClean="0"/>
              <a:t> PEOPLE</a:t>
            </a:r>
          </a:p>
          <a:p>
            <a:pPr marL="0" indent="0">
              <a:buNone/>
            </a:pPr>
            <a:endParaRPr lang="en-US" sz="3200" dirty="0" smtClean="0"/>
          </a:p>
          <a:p>
            <a:pPr marL="0" indent="0">
              <a:buNone/>
            </a:pPr>
            <a:endParaRPr lang="en-US" sz="3200" dirty="0" smtClean="0"/>
          </a:p>
        </p:txBody>
      </p:sp>
      <p:sp>
        <p:nvSpPr>
          <p:cNvPr id="4" name="TextBox 3"/>
          <p:cNvSpPr txBox="1"/>
          <p:nvPr/>
        </p:nvSpPr>
        <p:spPr>
          <a:xfrm>
            <a:off x="684212" y="2213752"/>
            <a:ext cx="8612188" cy="2180448"/>
          </a:xfrm>
          <a:prstGeom prst="rect">
            <a:avLst/>
          </a:prstGeom>
          <a:solidFill>
            <a:schemeClr val="accent1"/>
          </a:solidFill>
          <a:ln>
            <a:solidFill>
              <a:schemeClr val="accent1"/>
            </a:solidFill>
          </a:ln>
        </p:spPr>
        <p:txBody>
          <a:bodyPr wrap="square" rtlCol="0">
            <a:noAutofit/>
          </a:bodyPr>
          <a:lstStyle/>
          <a:p>
            <a:r>
              <a:rPr lang="en-US" sz="2800" dirty="0"/>
              <a:t>“OR DO YOU THINK LIGHTLY OF THE RICHES OF HIS </a:t>
            </a:r>
            <a:r>
              <a:rPr lang="en-US" sz="2800" b="1" i="1" u="sng" dirty="0"/>
              <a:t>KINDNESS</a:t>
            </a:r>
            <a:r>
              <a:rPr lang="en-US" sz="2800" dirty="0"/>
              <a:t> AND TOLERANCE AND PATIENCE, NOT KNOWING THAT THE  </a:t>
            </a:r>
            <a:r>
              <a:rPr lang="en-US" sz="2800" b="1" i="1" u="sng" dirty="0"/>
              <a:t>KINDNESS</a:t>
            </a:r>
            <a:r>
              <a:rPr lang="en-US" sz="2800" dirty="0"/>
              <a:t> OF GOD LEADS YOU TO REPENTENCE?”  (</a:t>
            </a:r>
            <a:r>
              <a:rPr lang="en-US" sz="2800" dirty="0" smtClean="0"/>
              <a:t>ROMANS 2:4)</a:t>
            </a:r>
            <a:endParaRPr lang="en-US" sz="3200" dirty="0"/>
          </a:p>
        </p:txBody>
      </p:sp>
    </p:spTree>
    <p:extLst>
      <p:ext uri="{BB962C8B-B14F-4D97-AF65-F5344CB8AC3E}">
        <p14:creationId xmlns:p14="http://schemas.microsoft.com/office/powerpoint/2010/main" val="285573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GOD IS KIND TO </a:t>
            </a:r>
            <a:r>
              <a:rPr lang="en-US" sz="3200" b="1" i="1" dirty="0" smtClean="0"/>
              <a:t>ALL</a:t>
            </a:r>
            <a:r>
              <a:rPr lang="en-US" sz="3200" dirty="0" smtClean="0"/>
              <a:t> PEOPLE</a:t>
            </a:r>
          </a:p>
          <a:p>
            <a:r>
              <a:rPr lang="en-US" sz="3200" dirty="0" smtClean="0"/>
              <a:t>HOW WAS GOD KIND TO YOU BEFORE YOUR WERE HIS CHILD??</a:t>
            </a:r>
          </a:p>
          <a:p>
            <a:pPr marL="0" indent="0">
              <a:buNone/>
            </a:pPr>
            <a:endParaRPr lang="en-US" sz="3200" dirty="0" smtClean="0"/>
          </a:p>
          <a:p>
            <a:pPr marL="0" indent="0">
              <a:buNone/>
            </a:pPr>
            <a:endParaRPr lang="en-US" sz="3200" dirty="0" smtClean="0"/>
          </a:p>
        </p:txBody>
      </p:sp>
    </p:spTree>
    <p:extLst>
      <p:ext uri="{BB962C8B-B14F-4D97-AF65-F5344CB8AC3E}">
        <p14:creationId xmlns:p14="http://schemas.microsoft.com/office/powerpoint/2010/main" val="239910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endParaRPr lang="en-US" sz="3200" dirty="0" smtClean="0"/>
          </a:p>
          <a:p>
            <a:endParaRPr lang="en-US" sz="3200" dirty="0"/>
          </a:p>
          <a:p>
            <a:endParaRPr lang="en-US" sz="3200" dirty="0" smtClean="0"/>
          </a:p>
          <a:p>
            <a:r>
              <a:rPr lang="en-US" sz="3200" dirty="0" smtClean="0"/>
              <a:t>GOD </a:t>
            </a:r>
            <a:r>
              <a:rPr lang="en-US" sz="3200" b="1" dirty="0" smtClean="0"/>
              <a:t>POURS OUT HIS KINDNESS </a:t>
            </a:r>
            <a:r>
              <a:rPr lang="en-US" sz="3200" dirty="0" smtClean="0"/>
              <a:t>ON HIS CHILDREN</a:t>
            </a:r>
          </a:p>
          <a:p>
            <a:pPr marL="0" indent="0">
              <a:buNone/>
            </a:pPr>
            <a:endParaRPr lang="en-US" sz="10400" dirty="0" smtClean="0"/>
          </a:p>
          <a:p>
            <a:endParaRPr lang="en-US" sz="10400" dirty="0" smtClean="0"/>
          </a:p>
          <a:p>
            <a:pPr marL="0" indent="0">
              <a:buNone/>
            </a:pPr>
            <a:endParaRPr lang="en-US" sz="3200" dirty="0" smtClean="0"/>
          </a:p>
        </p:txBody>
      </p:sp>
      <p:sp>
        <p:nvSpPr>
          <p:cNvPr id="4" name="TextBox 3"/>
          <p:cNvSpPr txBox="1"/>
          <p:nvPr/>
        </p:nvSpPr>
        <p:spPr>
          <a:xfrm>
            <a:off x="947981" y="1609317"/>
            <a:ext cx="9372600" cy="4106333"/>
          </a:xfrm>
          <a:prstGeom prst="rect">
            <a:avLst/>
          </a:prstGeom>
          <a:solidFill>
            <a:schemeClr val="accent1"/>
          </a:solidFill>
          <a:ln>
            <a:solidFill>
              <a:schemeClr val="accent1"/>
            </a:solidFill>
          </a:ln>
        </p:spPr>
        <p:txBody>
          <a:bodyPr wrap="square" rtlCol="0">
            <a:noAutofit/>
          </a:bodyPr>
          <a:lstStyle/>
          <a:p>
            <a:r>
              <a:rPr lang="en-US" sz="2800" dirty="0"/>
              <a:t>“BUT GOD BEING RICH IN MERCY, BECAUSE OF HIS GREAT LOVE WITH WHICH HE LOVED US, EVEN WHEN WE WERE DEAD IN OUR TRANSGRESSIONS, MADE US </a:t>
            </a:r>
            <a:r>
              <a:rPr lang="en-US" sz="2800" b="1" dirty="0"/>
              <a:t>ALIVE</a:t>
            </a:r>
            <a:r>
              <a:rPr lang="en-US" sz="2800" dirty="0"/>
              <a:t> TOGETHER WITH CHRIST (BY GRACE YOU HAVE BEEN SAVED) AND </a:t>
            </a:r>
            <a:r>
              <a:rPr lang="en-US" sz="2800" b="1" dirty="0"/>
              <a:t>RAISED US UP </a:t>
            </a:r>
            <a:r>
              <a:rPr lang="en-US" sz="2800" dirty="0"/>
              <a:t>WITH HIM, AND </a:t>
            </a:r>
            <a:r>
              <a:rPr lang="en-US" sz="2800" b="1" dirty="0"/>
              <a:t>SEATED</a:t>
            </a:r>
            <a:r>
              <a:rPr lang="en-US" sz="2800" dirty="0"/>
              <a:t> US WITH HIM IN THE HEAVENLY PLACES  IN CHRIST JESUS SO THAT IN THE AGES TO COME HE MIGHT SHOW THE SURPASSING RICHES OF HIS GRACE  IN </a:t>
            </a:r>
            <a:r>
              <a:rPr lang="en-US" sz="2800" b="1" i="1" u="sng" dirty="0"/>
              <a:t>KINDNESS</a:t>
            </a:r>
            <a:r>
              <a:rPr lang="en-US" sz="2800" dirty="0"/>
              <a:t> TOWARD US IN CHRIST JESUS.” (EPH.2:4-7)</a:t>
            </a:r>
          </a:p>
        </p:txBody>
      </p:sp>
    </p:spTree>
    <p:extLst>
      <p:ext uri="{BB962C8B-B14F-4D97-AF65-F5344CB8AC3E}">
        <p14:creationId xmlns:p14="http://schemas.microsoft.com/office/powerpoint/2010/main" val="401068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a:xfrm>
            <a:off x="1128712" y="592667"/>
            <a:ext cx="8534400" cy="3615267"/>
          </a:xfrm>
        </p:spPr>
        <p:txBody>
          <a:bodyPr>
            <a:normAutofit/>
          </a:bodyPr>
          <a:lstStyle/>
          <a:p>
            <a:r>
              <a:rPr lang="en-US" sz="3200" dirty="0" smtClean="0"/>
              <a:t>GOD </a:t>
            </a:r>
            <a:r>
              <a:rPr lang="en-US" sz="3200" b="1" dirty="0" smtClean="0"/>
              <a:t>POURS OUT HIS KINDNESS </a:t>
            </a:r>
            <a:r>
              <a:rPr lang="en-US" sz="3200" dirty="0" smtClean="0"/>
              <a:t>ON HIS CHILDREN</a:t>
            </a:r>
          </a:p>
          <a:p>
            <a:endParaRPr lang="en-US" sz="3200" dirty="0" smtClean="0"/>
          </a:p>
          <a:p>
            <a:endParaRPr lang="en-US" sz="3200" dirty="0" smtClean="0"/>
          </a:p>
        </p:txBody>
      </p:sp>
      <p:sp>
        <p:nvSpPr>
          <p:cNvPr id="4" name="TextBox 3"/>
          <p:cNvSpPr txBox="1"/>
          <p:nvPr/>
        </p:nvSpPr>
        <p:spPr>
          <a:xfrm>
            <a:off x="1128712" y="2294468"/>
            <a:ext cx="9120188" cy="3699932"/>
          </a:xfrm>
          <a:prstGeom prst="rect">
            <a:avLst/>
          </a:prstGeom>
          <a:solidFill>
            <a:schemeClr val="accent1"/>
          </a:solidFill>
          <a:ln>
            <a:solidFill>
              <a:schemeClr val="accent1"/>
            </a:solidFill>
          </a:ln>
        </p:spPr>
        <p:txBody>
          <a:bodyPr wrap="square" rtlCol="0">
            <a:noAutofit/>
          </a:bodyPr>
          <a:lstStyle/>
          <a:p>
            <a:r>
              <a:rPr lang="en-US" sz="2800" dirty="0"/>
              <a:t>“BUT WHEN THE </a:t>
            </a:r>
            <a:r>
              <a:rPr lang="en-US" sz="2800" b="1" i="1" u="sng" dirty="0"/>
              <a:t>KINDNESS</a:t>
            </a:r>
            <a:r>
              <a:rPr lang="en-US" sz="2800" dirty="0"/>
              <a:t> OF GOD OUR SAVIOR AND HIS LOVE FOR MANKIND APPEARED, HE </a:t>
            </a:r>
            <a:r>
              <a:rPr lang="en-US" sz="2800" b="1" i="1" dirty="0"/>
              <a:t>SAVED US</a:t>
            </a:r>
            <a:r>
              <a:rPr lang="en-US" sz="2800" dirty="0"/>
              <a:t>, NOT ON THE BASIS OF DEEDS WHICH WE HAVE DONE IN RIGHTEOUSNESS, BUT ACCORDING TO HIS</a:t>
            </a:r>
            <a:r>
              <a:rPr lang="en-US" sz="2800" b="1" i="1" dirty="0"/>
              <a:t> </a:t>
            </a:r>
            <a:r>
              <a:rPr lang="en-US" sz="2800" dirty="0"/>
              <a:t>MERCY</a:t>
            </a:r>
            <a:r>
              <a:rPr lang="en-US" sz="2800" b="1" i="1" dirty="0"/>
              <a:t> </a:t>
            </a:r>
            <a:r>
              <a:rPr lang="en-US" sz="2800" dirty="0"/>
              <a:t>BY THE WASHING OF </a:t>
            </a:r>
            <a:r>
              <a:rPr lang="en-US" sz="2800" b="1" i="1" dirty="0"/>
              <a:t>REGENERATION</a:t>
            </a:r>
            <a:r>
              <a:rPr lang="en-US" sz="2800" dirty="0"/>
              <a:t> AND </a:t>
            </a:r>
            <a:r>
              <a:rPr lang="en-US" sz="2800" b="1" i="1" dirty="0"/>
              <a:t>R</a:t>
            </a:r>
            <a:r>
              <a:rPr lang="en-US" sz="2800" b="1" i="1" dirty="0" smtClean="0"/>
              <a:t>ENEWING</a:t>
            </a:r>
            <a:r>
              <a:rPr lang="en-US" sz="2800" dirty="0" smtClean="0"/>
              <a:t> </a:t>
            </a:r>
            <a:r>
              <a:rPr lang="en-US" sz="2800" dirty="0"/>
              <a:t>BY THE HOLY SPIRIT, WHOM HE POURED OUT UPON US RICHLY THROUGH JESUS CHRIST OUR SAVIOR” (TITUS 3:4-6)</a:t>
            </a:r>
          </a:p>
        </p:txBody>
      </p:sp>
    </p:spTree>
    <p:extLst>
      <p:ext uri="{BB962C8B-B14F-4D97-AF65-F5344CB8AC3E}">
        <p14:creationId xmlns:p14="http://schemas.microsoft.com/office/powerpoint/2010/main" val="176617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GOD </a:t>
            </a:r>
            <a:r>
              <a:rPr lang="en-US" sz="3200" b="1" dirty="0" smtClean="0"/>
              <a:t>POURS OUT HIS KINDNESS </a:t>
            </a:r>
            <a:r>
              <a:rPr lang="en-US" sz="3200" dirty="0" smtClean="0"/>
              <a:t>ON HIS CHILDREN</a:t>
            </a:r>
          </a:p>
          <a:p>
            <a:endParaRPr lang="en-US" sz="3200" dirty="0" smtClean="0"/>
          </a:p>
          <a:p>
            <a:endParaRPr lang="en-US" sz="3200" dirty="0" smtClean="0"/>
          </a:p>
          <a:p>
            <a:pPr marL="0" indent="0">
              <a:buNone/>
            </a:pPr>
            <a:endParaRPr lang="en-US" sz="3200" dirty="0" smtClean="0"/>
          </a:p>
        </p:txBody>
      </p:sp>
      <p:sp>
        <p:nvSpPr>
          <p:cNvPr id="4" name="TextBox 3"/>
          <p:cNvSpPr txBox="1"/>
          <p:nvPr/>
        </p:nvSpPr>
        <p:spPr>
          <a:xfrm>
            <a:off x="854868" y="1974849"/>
            <a:ext cx="8098632" cy="1466852"/>
          </a:xfrm>
          <a:prstGeom prst="rect">
            <a:avLst/>
          </a:prstGeom>
          <a:solidFill>
            <a:schemeClr val="accent1"/>
          </a:solidFill>
          <a:ln>
            <a:solidFill>
              <a:schemeClr val="accent1"/>
            </a:solidFill>
          </a:ln>
        </p:spPr>
        <p:txBody>
          <a:bodyPr wrap="square" rtlCol="0">
            <a:noAutofit/>
          </a:bodyPr>
          <a:lstStyle/>
          <a:p>
            <a:r>
              <a:rPr lang="en-US" sz="2800" dirty="0"/>
              <a:t>“BE </a:t>
            </a:r>
            <a:r>
              <a:rPr lang="en-US" sz="2800" b="1" i="1" u="sng" dirty="0"/>
              <a:t>KIND</a:t>
            </a:r>
            <a:r>
              <a:rPr lang="en-US" sz="2800" dirty="0"/>
              <a:t> TO ONE ANOTHER, TENDER-HEARTED, FORGIVING EACH OTHER, JUST AS GOD IN CHRIST ALSO HAS </a:t>
            </a:r>
            <a:r>
              <a:rPr lang="en-US" sz="2800" b="1" i="1" dirty="0"/>
              <a:t>FORGIVEN YOU</a:t>
            </a:r>
            <a:r>
              <a:rPr lang="en-US" sz="2800" dirty="0"/>
              <a:t>.” (EPH </a:t>
            </a:r>
            <a:r>
              <a:rPr lang="en-US" sz="2800" dirty="0" smtClean="0"/>
              <a:t>4:32)</a:t>
            </a:r>
            <a:endParaRPr lang="en-US" sz="2800" dirty="0"/>
          </a:p>
        </p:txBody>
      </p:sp>
    </p:spTree>
    <p:extLst>
      <p:ext uri="{BB962C8B-B14F-4D97-AF65-F5344CB8AC3E}">
        <p14:creationId xmlns:p14="http://schemas.microsoft.com/office/powerpoint/2010/main" val="33740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GOD </a:t>
            </a:r>
            <a:r>
              <a:rPr lang="en-US" sz="3200" b="1" dirty="0" smtClean="0"/>
              <a:t>POURS OUT HIS KINDNESS </a:t>
            </a:r>
            <a:r>
              <a:rPr lang="en-US" sz="3200" dirty="0" smtClean="0"/>
              <a:t>ON HIS CHILDREN </a:t>
            </a:r>
          </a:p>
          <a:p>
            <a:r>
              <a:rPr lang="en-US" sz="3200" dirty="0" smtClean="0"/>
              <a:t>HOW HAVE YOU SEEN GOD POUR OUT HIS KINDNESS TO YOU? ESPECIALLY IN HARD TIMES</a:t>
            </a:r>
            <a:r>
              <a:rPr lang="en-US" sz="3200" dirty="0"/>
              <a:t>?</a:t>
            </a:r>
            <a:endParaRPr lang="en-US" sz="3200" dirty="0" smtClean="0"/>
          </a:p>
        </p:txBody>
      </p:sp>
    </p:spTree>
    <p:extLst>
      <p:ext uri="{BB962C8B-B14F-4D97-AF65-F5344CB8AC3E}">
        <p14:creationId xmlns:p14="http://schemas.microsoft.com/office/powerpoint/2010/main" val="246597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KINDNESS IS SOMETHING GOD PRODUCES IN US</a:t>
            </a:r>
          </a:p>
          <a:p>
            <a:r>
              <a:rPr lang="en-US" sz="3200" dirty="0" smtClean="0"/>
              <a:t>FRUIT OF THE SPIRIT </a:t>
            </a:r>
          </a:p>
        </p:txBody>
      </p:sp>
      <p:sp>
        <p:nvSpPr>
          <p:cNvPr id="5" name="TextBox 4"/>
          <p:cNvSpPr txBox="1"/>
          <p:nvPr/>
        </p:nvSpPr>
        <p:spPr>
          <a:xfrm>
            <a:off x="1043779" y="2702981"/>
            <a:ext cx="8363989" cy="2185542"/>
          </a:xfrm>
          <a:prstGeom prst="rect">
            <a:avLst/>
          </a:prstGeom>
          <a:solidFill>
            <a:schemeClr val="accent1"/>
          </a:solidFill>
          <a:ln>
            <a:solidFill>
              <a:schemeClr val="accent1"/>
            </a:solidFill>
          </a:ln>
        </p:spPr>
        <p:txBody>
          <a:bodyPr wrap="square" rtlCol="0">
            <a:noAutofit/>
          </a:bodyPr>
          <a:lstStyle/>
          <a:p>
            <a:r>
              <a:rPr lang="en-US" sz="2800" dirty="0" smtClean="0"/>
              <a:t>“BUT THE FRUIT OF THE SPIRIT IS LOVE, JOY, PEACE, PATIENCE, </a:t>
            </a:r>
            <a:r>
              <a:rPr lang="en-US" sz="2800" b="1" dirty="0" smtClean="0"/>
              <a:t>KINDNESS, </a:t>
            </a:r>
            <a:r>
              <a:rPr lang="en-US" sz="2800" dirty="0" smtClean="0"/>
              <a:t>GOODNESS, FAITHFULNESS, GENTLENESS, SELF-CONTROL; AGAINST SUCH THINGS THERE IS NO LAW” (Gal.5:22,23)</a:t>
            </a:r>
            <a:endParaRPr lang="en-US" sz="2800" dirty="0"/>
          </a:p>
        </p:txBody>
      </p:sp>
    </p:spTree>
    <p:extLst>
      <p:ext uri="{BB962C8B-B14F-4D97-AF65-F5344CB8AC3E}">
        <p14:creationId xmlns:p14="http://schemas.microsoft.com/office/powerpoint/2010/main" val="75774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DON’T WASTE YOUR SUFFERING!</a:t>
            </a:r>
          </a:p>
          <a:p>
            <a:pPr marL="0" indent="0">
              <a:buNone/>
            </a:pPr>
            <a:endParaRPr lang="en-US" sz="32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346" y="685800"/>
            <a:ext cx="3990108" cy="5308599"/>
          </a:xfrm>
          <a:prstGeom prst="rect">
            <a:avLst/>
          </a:prstGeom>
        </p:spPr>
      </p:pic>
    </p:spTree>
    <p:extLst>
      <p:ext uri="{BB962C8B-B14F-4D97-AF65-F5344CB8AC3E}">
        <p14:creationId xmlns:p14="http://schemas.microsoft.com/office/powerpoint/2010/main" val="11942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KINDNESS IS SOMETHING GOD PRODUCES IN US</a:t>
            </a:r>
          </a:p>
          <a:p>
            <a:r>
              <a:rPr lang="en-US" sz="3200" dirty="0" smtClean="0"/>
              <a:t>OUTCOME OF ABIDING IN CHRIST </a:t>
            </a:r>
          </a:p>
          <a:p>
            <a:pPr marL="0" indent="0">
              <a:buNone/>
            </a:pPr>
            <a:endParaRPr lang="en-US" sz="3200" dirty="0" smtClean="0"/>
          </a:p>
          <a:p>
            <a:endParaRPr lang="en-US" sz="3200" dirty="0" smtClean="0"/>
          </a:p>
        </p:txBody>
      </p:sp>
      <p:sp>
        <p:nvSpPr>
          <p:cNvPr id="4" name="TextBox 3"/>
          <p:cNvSpPr txBox="1"/>
          <p:nvPr/>
        </p:nvSpPr>
        <p:spPr>
          <a:xfrm>
            <a:off x="863996" y="1940892"/>
            <a:ext cx="8174832" cy="1784351"/>
          </a:xfrm>
          <a:prstGeom prst="rect">
            <a:avLst/>
          </a:prstGeom>
          <a:solidFill>
            <a:schemeClr val="accent1"/>
          </a:solidFill>
          <a:ln>
            <a:solidFill>
              <a:schemeClr val="accent1"/>
            </a:solidFill>
          </a:ln>
        </p:spPr>
        <p:txBody>
          <a:bodyPr wrap="square" rtlCol="0">
            <a:noAutofit/>
          </a:bodyPr>
          <a:lstStyle/>
          <a:p>
            <a:r>
              <a:rPr lang="en-US" sz="2800" dirty="0"/>
              <a:t>I AM THE VINE YOU ARE THE BRANCHES; HE WHO ABIDES IN ME AND I IN HIM, HE BEARS MUCH FRUIT, FOR APART FROM ME YOU CAN DO NOTHING</a:t>
            </a:r>
            <a:r>
              <a:rPr lang="en-US" sz="2800" dirty="0" smtClean="0"/>
              <a:t>” (JOHN 15:5)</a:t>
            </a:r>
            <a:endParaRPr lang="en-US" sz="2800" dirty="0"/>
          </a:p>
        </p:txBody>
      </p:sp>
    </p:spTree>
    <p:extLst>
      <p:ext uri="{BB962C8B-B14F-4D97-AF65-F5344CB8AC3E}">
        <p14:creationId xmlns:p14="http://schemas.microsoft.com/office/powerpoint/2010/main" val="245525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KINDNESS IS SOMETHING WE ARE </a:t>
            </a:r>
            <a:r>
              <a:rPr lang="en-US" sz="3200" b="1" dirty="0" smtClean="0"/>
              <a:t>COMMANDED</a:t>
            </a:r>
            <a:r>
              <a:rPr lang="en-US" sz="3200" dirty="0" smtClean="0"/>
              <a:t> TO DO</a:t>
            </a:r>
          </a:p>
          <a:p>
            <a:endParaRPr lang="en-US" sz="2400" dirty="0" smtClean="0"/>
          </a:p>
          <a:p>
            <a:endParaRPr lang="en-US" sz="3200" dirty="0" smtClean="0"/>
          </a:p>
        </p:txBody>
      </p:sp>
      <p:sp>
        <p:nvSpPr>
          <p:cNvPr id="4" name="TextBox 3"/>
          <p:cNvSpPr txBox="1"/>
          <p:nvPr/>
        </p:nvSpPr>
        <p:spPr>
          <a:xfrm>
            <a:off x="684212" y="2493433"/>
            <a:ext cx="8174832" cy="1784351"/>
          </a:xfrm>
          <a:prstGeom prst="rect">
            <a:avLst/>
          </a:prstGeom>
          <a:solidFill>
            <a:schemeClr val="accent1"/>
          </a:solidFill>
          <a:ln>
            <a:solidFill>
              <a:schemeClr val="accent1"/>
            </a:solidFill>
          </a:ln>
        </p:spPr>
        <p:txBody>
          <a:bodyPr wrap="square" rtlCol="0">
            <a:noAutofit/>
          </a:bodyPr>
          <a:lstStyle/>
          <a:p>
            <a:r>
              <a:rPr lang="en-US" sz="2800" dirty="0"/>
              <a:t>“SO, AS THOSE WHO  HAVE BEEN CHOSEN OF GOD, HOLY AND BELOVED, </a:t>
            </a:r>
            <a:r>
              <a:rPr lang="en-US" sz="2800" b="1" dirty="0"/>
              <a:t>PUT ON </a:t>
            </a:r>
            <a:r>
              <a:rPr lang="en-US" sz="2800" dirty="0"/>
              <a:t>A HEART OF COMPASSION, </a:t>
            </a:r>
            <a:r>
              <a:rPr lang="en-US" sz="2800" b="1" i="1" u="sng" dirty="0"/>
              <a:t>KINDNESS</a:t>
            </a:r>
            <a:r>
              <a:rPr lang="en-US" sz="2800" dirty="0"/>
              <a:t>, HUMILITY, GENTLENESS AND PATIENCE;” </a:t>
            </a:r>
            <a:r>
              <a:rPr lang="en-US" sz="2000" dirty="0"/>
              <a:t>(COL.3:12)</a:t>
            </a:r>
          </a:p>
        </p:txBody>
      </p:sp>
    </p:spTree>
    <p:extLst>
      <p:ext uri="{BB962C8B-B14F-4D97-AF65-F5344CB8AC3E}">
        <p14:creationId xmlns:p14="http://schemas.microsoft.com/office/powerpoint/2010/main" val="317612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PUT ON A HEART OF…KINDNESS?</a:t>
            </a:r>
          </a:p>
          <a:p>
            <a:r>
              <a:rPr lang="en-US" sz="3200" dirty="0" smtClean="0"/>
              <a:t> JESUS FIRST </a:t>
            </a:r>
            <a:r>
              <a:rPr lang="en-US" sz="3200" b="1" dirty="0" smtClean="0"/>
              <a:t>SAW</a:t>
            </a:r>
            <a:r>
              <a:rPr lang="en-US" sz="3200" dirty="0" smtClean="0"/>
              <a:t> THEN </a:t>
            </a:r>
            <a:r>
              <a:rPr lang="en-US" sz="3200" b="1" dirty="0" smtClean="0"/>
              <a:t>FELT </a:t>
            </a:r>
            <a:r>
              <a:rPr lang="en-US" sz="3200" dirty="0" smtClean="0"/>
              <a:t>THEN </a:t>
            </a:r>
            <a:r>
              <a:rPr lang="en-US" sz="3200" b="1" dirty="0" smtClean="0"/>
              <a:t>ACTED</a:t>
            </a:r>
            <a:r>
              <a:rPr lang="en-US" sz="3200" dirty="0" smtClean="0"/>
              <a:t> </a:t>
            </a:r>
          </a:p>
          <a:p>
            <a:r>
              <a:rPr lang="en-US" sz="3200" dirty="0" smtClean="0"/>
              <a:t>KINDNESS STARTS WITH SEEING</a:t>
            </a:r>
          </a:p>
          <a:p>
            <a:r>
              <a:rPr lang="en-US" sz="3200" dirty="0" smtClean="0"/>
              <a:t>WILLINGNESS/DESIRE TO SEE</a:t>
            </a:r>
          </a:p>
        </p:txBody>
      </p:sp>
    </p:spTree>
    <p:extLst>
      <p:ext uri="{BB962C8B-B14F-4D97-AF65-F5344CB8AC3E}">
        <p14:creationId xmlns:p14="http://schemas.microsoft.com/office/powerpoint/2010/main" val="424050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pPr marL="0" indent="0">
              <a:buNone/>
            </a:pPr>
            <a:endParaRPr lang="en-US" sz="3200" dirty="0" smtClean="0"/>
          </a:p>
          <a:p>
            <a:endParaRPr lang="en-US" sz="3200" dirty="0" smtClean="0"/>
          </a:p>
        </p:txBody>
      </p:sp>
      <p:sp>
        <p:nvSpPr>
          <p:cNvPr id="4" name="TextBox 3"/>
          <p:cNvSpPr txBox="1"/>
          <p:nvPr/>
        </p:nvSpPr>
        <p:spPr>
          <a:xfrm>
            <a:off x="1422765" y="432283"/>
            <a:ext cx="9163173" cy="4561748"/>
          </a:xfrm>
          <a:prstGeom prst="rect">
            <a:avLst/>
          </a:prstGeom>
          <a:solidFill>
            <a:schemeClr val="accent1"/>
          </a:solidFill>
          <a:ln>
            <a:solidFill>
              <a:schemeClr val="accent1"/>
            </a:solidFill>
          </a:ln>
        </p:spPr>
        <p:txBody>
          <a:bodyPr wrap="square" rtlCol="0">
            <a:noAutofit/>
          </a:bodyPr>
          <a:lstStyle/>
          <a:p>
            <a:r>
              <a:rPr lang="en-US" sz="2400" dirty="0"/>
              <a:t>“</a:t>
            </a:r>
            <a:r>
              <a:rPr lang="en-US" sz="2800" dirty="0"/>
              <a:t>NOW AS HE APPROACHED THE GATE OF THE CITY, A DEAD MAN WAS BEING CARRIED OUT , THE ONLY SON OF HIS MOTHER, AND SHE WAS A WIDOW; A SIZEABLE CROWD FROM THE CITY WAS WITH HER. WHEN THE LORD </a:t>
            </a:r>
            <a:r>
              <a:rPr lang="en-US" sz="2800" b="1" i="1" u="sng" dirty="0"/>
              <a:t>SAW</a:t>
            </a:r>
            <a:r>
              <a:rPr lang="en-US" sz="2800" dirty="0"/>
              <a:t> HER, HE FELT COMPASSION</a:t>
            </a:r>
            <a:r>
              <a:rPr lang="en-US" sz="2800" b="1" dirty="0"/>
              <a:t> </a:t>
            </a:r>
            <a:r>
              <a:rPr lang="en-US" sz="2800" dirty="0"/>
              <a:t>FOR HER, AND SAID TO HER, ‘DO NOT WEEP’. AND HE CAME UP AND TOUCHED THE COFFIN; AND THE BEARERS CAME TO A HALT. AND HE SAID, ‘YOUNG MAN , I SAY TO YOU, ARISE!’ THE DEAD MAN SAT UP AND BEGAN TO SPEAK. AND JESUS GAVE HIM BACK TO HIS MOTHER.” (LUKE 7:12-15)</a:t>
            </a:r>
          </a:p>
        </p:txBody>
      </p:sp>
    </p:spTree>
    <p:extLst>
      <p:ext uri="{BB962C8B-B14F-4D97-AF65-F5344CB8AC3E}">
        <p14:creationId xmlns:p14="http://schemas.microsoft.com/office/powerpoint/2010/main" val="32417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pPr marL="0" indent="0">
              <a:buNone/>
            </a:pPr>
            <a:endParaRPr lang="en-US" sz="3200" dirty="0" smtClean="0"/>
          </a:p>
          <a:p>
            <a:endParaRPr lang="en-US" sz="3200" dirty="0" smtClean="0"/>
          </a:p>
        </p:txBody>
      </p:sp>
      <p:sp>
        <p:nvSpPr>
          <p:cNvPr id="4" name="TextBox 3"/>
          <p:cNvSpPr txBox="1"/>
          <p:nvPr/>
        </p:nvSpPr>
        <p:spPr>
          <a:xfrm>
            <a:off x="1422765" y="432283"/>
            <a:ext cx="9163173" cy="4561748"/>
          </a:xfrm>
          <a:prstGeom prst="rect">
            <a:avLst/>
          </a:prstGeom>
          <a:solidFill>
            <a:schemeClr val="accent1"/>
          </a:solidFill>
          <a:ln>
            <a:solidFill>
              <a:schemeClr val="accent1"/>
            </a:solidFill>
          </a:ln>
        </p:spPr>
        <p:txBody>
          <a:bodyPr wrap="square" rtlCol="0">
            <a:noAutofit/>
          </a:bodyPr>
          <a:lstStyle/>
          <a:p>
            <a:r>
              <a:rPr lang="en-US" sz="2400" dirty="0"/>
              <a:t>“</a:t>
            </a:r>
            <a:r>
              <a:rPr lang="en-US" sz="2800" dirty="0"/>
              <a:t>NOW AS HE APPROACHED THE GATE OF THE CITY, A DEAD MAN WAS BEING CARRIED OUT , THE ONLY SON OF HIS MOTHER, AND SHE WAS A WIDOW; A SIZEABLE CROWD FROM THE CITY WAS WITH HER. WHEN THE LORD </a:t>
            </a:r>
            <a:r>
              <a:rPr lang="en-US" sz="2800" b="1" i="1" u="sng" dirty="0"/>
              <a:t>SAW</a:t>
            </a:r>
            <a:r>
              <a:rPr lang="en-US" sz="2800" dirty="0"/>
              <a:t> HER, HE </a:t>
            </a:r>
            <a:r>
              <a:rPr lang="en-US" sz="2800" b="1" u="sng" dirty="0"/>
              <a:t>FELT COMPASSION </a:t>
            </a:r>
            <a:r>
              <a:rPr lang="en-US" sz="2800" dirty="0"/>
              <a:t>FOR HER, AND SAID TO HER, ‘DO NOT WEEP’. AND HE CAME UP AND TOUCHED THE COFFIN; AND THE BEARERS CAME TO A HALT. AND HE SAID, ‘YOUNG MAN , I SAY TO YOU, ARISE!’ THE DEAD MAN SAT UP AND BEGAN TO SPEAK. AND JESUS GAVE HIM BACK TO HIS MOTHER.” (LUKE 7:12-15)</a:t>
            </a:r>
          </a:p>
        </p:txBody>
      </p:sp>
    </p:spTree>
    <p:extLst>
      <p:ext uri="{BB962C8B-B14F-4D97-AF65-F5344CB8AC3E}">
        <p14:creationId xmlns:p14="http://schemas.microsoft.com/office/powerpoint/2010/main" val="3926324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pPr marL="0" indent="0">
              <a:buNone/>
            </a:pPr>
            <a:endParaRPr lang="en-US" sz="3200" dirty="0" smtClean="0"/>
          </a:p>
          <a:p>
            <a:endParaRPr lang="en-US" sz="3200" dirty="0" smtClean="0"/>
          </a:p>
        </p:txBody>
      </p:sp>
      <p:sp>
        <p:nvSpPr>
          <p:cNvPr id="4" name="TextBox 3"/>
          <p:cNvSpPr txBox="1"/>
          <p:nvPr/>
        </p:nvSpPr>
        <p:spPr>
          <a:xfrm>
            <a:off x="1422765" y="432283"/>
            <a:ext cx="9163173" cy="4561748"/>
          </a:xfrm>
          <a:prstGeom prst="rect">
            <a:avLst/>
          </a:prstGeom>
          <a:solidFill>
            <a:schemeClr val="accent1"/>
          </a:solidFill>
          <a:ln>
            <a:solidFill>
              <a:schemeClr val="accent1"/>
            </a:solidFill>
          </a:ln>
        </p:spPr>
        <p:txBody>
          <a:bodyPr wrap="square" rtlCol="0">
            <a:noAutofit/>
          </a:bodyPr>
          <a:lstStyle/>
          <a:p>
            <a:r>
              <a:rPr lang="en-US" sz="2400" dirty="0"/>
              <a:t>“</a:t>
            </a:r>
            <a:r>
              <a:rPr lang="en-US" sz="2800" dirty="0"/>
              <a:t>NOW AS HE APPROACHED THE GATE OF THE CITY, A DEAD MAN WAS BEING CARRIED OUT , THE ONLY SON OF HIS MOTHER, AND SHE WAS A WIDOW; A SIZEABLE CROWD FROM THE CITY WAS WITH HER. WHEN THE LORD </a:t>
            </a:r>
            <a:r>
              <a:rPr lang="en-US" sz="2800" b="1" i="1" u="sng" dirty="0"/>
              <a:t>SAW</a:t>
            </a:r>
            <a:r>
              <a:rPr lang="en-US" sz="2800" dirty="0"/>
              <a:t> HER, HE </a:t>
            </a:r>
            <a:r>
              <a:rPr lang="en-US" sz="2800" b="1" u="sng" dirty="0"/>
              <a:t>FELT COMPASSION </a:t>
            </a:r>
            <a:r>
              <a:rPr lang="en-US" sz="2800" dirty="0"/>
              <a:t>FOR HER, AND SAID TO HER, ‘DO NOT WEEP’. AND HE CAME UP AND </a:t>
            </a:r>
            <a:r>
              <a:rPr lang="en-US" sz="2800" b="1" u="sng" dirty="0"/>
              <a:t>TOUCHED THE COFFIN</a:t>
            </a:r>
            <a:r>
              <a:rPr lang="en-US" sz="2800" dirty="0"/>
              <a:t>; AND THE BEARERS CAME TO A HALT. AND HE SAID, ‘YOUNG MAN , I SAY TO YOU, ARISE!’ THE DEAD MAN SAT UP AND BEGAN TO SPEAK. AND JESUS </a:t>
            </a:r>
            <a:r>
              <a:rPr lang="en-US" sz="2800" b="1" u="sng" dirty="0"/>
              <a:t>GAVE HIM BACK </a:t>
            </a:r>
            <a:r>
              <a:rPr lang="en-US" sz="2800" dirty="0"/>
              <a:t>TO HIS MOTHER.” (LUKE 7:12-15)</a:t>
            </a:r>
          </a:p>
        </p:txBody>
      </p:sp>
    </p:spTree>
    <p:extLst>
      <p:ext uri="{BB962C8B-B14F-4D97-AF65-F5344CB8AC3E}">
        <p14:creationId xmlns:p14="http://schemas.microsoft.com/office/powerpoint/2010/main" val="662357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endParaRPr lang="en-US" sz="3200" dirty="0" smtClean="0"/>
          </a:p>
          <a:p>
            <a:r>
              <a:rPr lang="en-US" sz="3200" dirty="0" smtClean="0"/>
              <a:t> </a:t>
            </a:r>
          </a:p>
          <a:p>
            <a:endParaRPr lang="en-US" sz="3200" dirty="0" smtClean="0"/>
          </a:p>
        </p:txBody>
      </p:sp>
      <p:sp>
        <p:nvSpPr>
          <p:cNvPr id="4" name="TextBox 3"/>
          <p:cNvSpPr txBox="1"/>
          <p:nvPr/>
        </p:nvSpPr>
        <p:spPr>
          <a:xfrm>
            <a:off x="1158080" y="499534"/>
            <a:ext cx="8595520" cy="2180163"/>
          </a:xfrm>
          <a:prstGeom prst="rect">
            <a:avLst/>
          </a:prstGeom>
          <a:solidFill>
            <a:schemeClr val="accent1"/>
          </a:solidFill>
          <a:ln>
            <a:solidFill>
              <a:schemeClr val="accent1"/>
            </a:solidFill>
          </a:ln>
        </p:spPr>
        <p:txBody>
          <a:bodyPr wrap="square" rtlCol="0">
            <a:noAutofit/>
          </a:bodyPr>
          <a:lstStyle/>
          <a:p>
            <a:r>
              <a:rPr lang="en-US" sz="2800" dirty="0"/>
              <a:t>“</a:t>
            </a:r>
            <a:r>
              <a:rPr lang="en-US" sz="2800" b="1" i="1" u="sng" dirty="0"/>
              <a:t>SEEING</a:t>
            </a:r>
            <a:r>
              <a:rPr lang="en-US" sz="2800" dirty="0"/>
              <a:t> THE PEOPLE, HE FELT </a:t>
            </a:r>
            <a:r>
              <a:rPr lang="en-US" sz="2800" b="1" dirty="0"/>
              <a:t>COMPASSION</a:t>
            </a:r>
            <a:r>
              <a:rPr lang="en-US" sz="2800" dirty="0"/>
              <a:t> FOR THEM, BECAUSE THEY WERE DISTRESSED AND DISPIRITED LIKE SHEEP WITHOUT A SHEPHERD</a:t>
            </a:r>
            <a:r>
              <a:rPr lang="en-US" sz="2800" dirty="0" smtClean="0"/>
              <a:t>.”THEN HE </a:t>
            </a:r>
            <a:r>
              <a:rPr lang="en-US" sz="2800" b="1" dirty="0" smtClean="0"/>
              <a:t>SAID</a:t>
            </a:r>
            <a:r>
              <a:rPr lang="en-US" sz="2800" dirty="0" smtClean="0"/>
              <a:t> TO HIS DISCIPLES…(MT.9:36</a:t>
            </a:r>
            <a:r>
              <a:rPr lang="en-US" sz="2800" dirty="0"/>
              <a:t>)</a:t>
            </a:r>
          </a:p>
        </p:txBody>
      </p:sp>
      <p:sp>
        <p:nvSpPr>
          <p:cNvPr id="5" name="TextBox 4"/>
          <p:cNvSpPr txBox="1"/>
          <p:nvPr/>
        </p:nvSpPr>
        <p:spPr>
          <a:xfrm>
            <a:off x="1158080" y="2679698"/>
            <a:ext cx="8595520" cy="2665944"/>
          </a:xfrm>
          <a:prstGeom prst="rect">
            <a:avLst/>
          </a:prstGeom>
          <a:solidFill>
            <a:schemeClr val="accent1"/>
          </a:solidFill>
          <a:ln>
            <a:solidFill>
              <a:schemeClr val="accent1"/>
            </a:solidFill>
          </a:ln>
        </p:spPr>
        <p:txBody>
          <a:bodyPr wrap="square" rtlCol="0">
            <a:noAutofit/>
          </a:bodyPr>
          <a:lstStyle/>
          <a:p>
            <a:r>
              <a:rPr lang="en-US" sz="2800" dirty="0"/>
              <a:t>“</a:t>
            </a:r>
            <a:r>
              <a:rPr lang="en-US" sz="2800" b="1" i="1" u="sng" dirty="0"/>
              <a:t>LOOKING</a:t>
            </a:r>
            <a:r>
              <a:rPr lang="en-US" sz="2800" dirty="0"/>
              <a:t> AT HIM, JESUS </a:t>
            </a:r>
            <a:r>
              <a:rPr lang="en-US" sz="2800" b="1" dirty="0"/>
              <a:t>FELT A LOVE </a:t>
            </a:r>
            <a:r>
              <a:rPr lang="en-US" sz="2800" dirty="0"/>
              <a:t>FOR HIM AND  SAID TO HIM, ‘ONE THING YOU LACK;GO AND SELL ALL YOU POSSESS AND GIVE TO THE POOR, AND YOU WILL HAVE TREASURE IN HEAVEN; AND COME FOLLOW ME.’” (MARK 10:21)</a:t>
            </a:r>
          </a:p>
        </p:txBody>
      </p:sp>
    </p:spTree>
    <p:extLst>
      <p:ext uri="{BB962C8B-B14F-4D97-AF65-F5344CB8AC3E}">
        <p14:creationId xmlns:p14="http://schemas.microsoft.com/office/powerpoint/2010/main" val="89336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pPr marL="0" indent="0">
              <a:buNone/>
            </a:pPr>
            <a:endParaRPr lang="en-US" sz="3200" dirty="0" smtClean="0"/>
          </a:p>
          <a:p>
            <a:pPr marL="0" indent="0">
              <a:buNone/>
            </a:pPr>
            <a:endParaRPr lang="en-US" sz="3200" dirty="0" smtClean="0"/>
          </a:p>
          <a:p>
            <a:pPr marL="0" indent="0">
              <a:buNone/>
            </a:pPr>
            <a:endParaRPr lang="en-US" sz="3200" dirty="0" smtClean="0"/>
          </a:p>
        </p:txBody>
      </p:sp>
      <p:sp>
        <p:nvSpPr>
          <p:cNvPr id="4" name="TextBox 3"/>
          <p:cNvSpPr txBox="1"/>
          <p:nvPr/>
        </p:nvSpPr>
        <p:spPr>
          <a:xfrm>
            <a:off x="861217" y="1106409"/>
            <a:ext cx="8909799" cy="2903888"/>
          </a:xfrm>
          <a:prstGeom prst="rect">
            <a:avLst/>
          </a:prstGeom>
          <a:solidFill>
            <a:schemeClr val="accent1"/>
          </a:solidFill>
          <a:ln>
            <a:solidFill>
              <a:schemeClr val="accent1"/>
            </a:solidFill>
          </a:ln>
        </p:spPr>
        <p:txBody>
          <a:bodyPr wrap="square" rtlCol="0">
            <a:noAutofit/>
          </a:bodyPr>
          <a:lstStyle/>
          <a:p>
            <a:r>
              <a:rPr lang="en-US" sz="2800" dirty="0"/>
              <a:t>“</a:t>
            </a:r>
            <a:r>
              <a:rPr lang="en-US" sz="3600" dirty="0"/>
              <a:t>BUT A SAMARITAN, WHO WAS ON A JOURNEY, CAME UPON HIM, AND WHEN HE </a:t>
            </a:r>
            <a:r>
              <a:rPr lang="en-US" sz="3600" b="1" dirty="0"/>
              <a:t>SAW </a:t>
            </a:r>
            <a:r>
              <a:rPr lang="en-US" sz="3600" dirty="0"/>
              <a:t>HIM, HE </a:t>
            </a:r>
            <a:r>
              <a:rPr lang="en-US" sz="3600" b="1" dirty="0"/>
              <a:t>FELT COMPASSION</a:t>
            </a:r>
            <a:r>
              <a:rPr lang="en-US" sz="3600" dirty="0"/>
              <a:t>, AND </a:t>
            </a:r>
            <a:r>
              <a:rPr lang="en-US" sz="3600" b="1" dirty="0"/>
              <a:t>BANDAGED UP HIS WOUNDS</a:t>
            </a:r>
            <a:r>
              <a:rPr lang="en-US" sz="3600" dirty="0"/>
              <a:t>…” (LUKE 10:33, </a:t>
            </a:r>
            <a:r>
              <a:rPr lang="en-US" sz="3600" dirty="0" smtClean="0"/>
              <a:t>34)</a:t>
            </a:r>
            <a:endParaRPr lang="en-US" sz="3600" dirty="0"/>
          </a:p>
        </p:txBody>
      </p:sp>
    </p:spTree>
    <p:extLst>
      <p:ext uri="{BB962C8B-B14F-4D97-AF65-F5344CB8AC3E}">
        <p14:creationId xmlns:p14="http://schemas.microsoft.com/office/powerpoint/2010/main" val="424406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pPr marL="0" indent="0">
              <a:buNone/>
            </a:pPr>
            <a:endParaRPr lang="en-US" sz="3200" dirty="0" smtClean="0"/>
          </a:p>
          <a:p>
            <a:pPr marL="0" indent="0">
              <a:buNone/>
            </a:pPr>
            <a:endParaRPr lang="en-US" sz="3200" dirty="0" smtClean="0"/>
          </a:p>
        </p:txBody>
      </p:sp>
      <p:sp>
        <p:nvSpPr>
          <p:cNvPr id="4" name="TextBox 3"/>
          <p:cNvSpPr txBox="1"/>
          <p:nvPr/>
        </p:nvSpPr>
        <p:spPr>
          <a:xfrm>
            <a:off x="1298167" y="1273172"/>
            <a:ext cx="8812484" cy="3214160"/>
          </a:xfrm>
          <a:prstGeom prst="rect">
            <a:avLst/>
          </a:prstGeom>
          <a:solidFill>
            <a:schemeClr val="accent1"/>
          </a:solidFill>
          <a:ln>
            <a:solidFill>
              <a:schemeClr val="accent1"/>
            </a:solidFill>
          </a:ln>
        </p:spPr>
        <p:txBody>
          <a:bodyPr wrap="square" rtlCol="0">
            <a:noAutofit/>
          </a:bodyPr>
          <a:lstStyle/>
          <a:p>
            <a:r>
              <a:rPr lang="en-US" sz="3600" dirty="0"/>
              <a:t>“…BUT WHILE HE WAS A LONG WAY OFF, HIS FATHER </a:t>
            </a:r>
            <a:r>
              <a:rPr lang="en-US" sz="3600" b="1" dirty="0"/>
              <a:t>SAW</a:t>
            </a:r>
            <a:r>
              <a:rPr lang="en-US" sz="3600" dirty="0"/>
              <a:t> HIM AND </a:t>
            </a:r>
            <a:r>
              <a:rPr lang="en-US" sz="3600" b="1" dirty="0"/>
              <a:t>FELT</a:t>
            </a:r>
            <a:r>
              <a:rPr lang="en-US" sz="3600" dirty="0"/>
              <a:t> </a:t>
            </a:r>
            <a:r>
              <a:rPr lang="en-US" sz="3600" b="1" dirty="0"/>
              <a:t>COMPASSION</a:t>
            </a:r>
            <a:r>
              <a:rPr lang="en-US" sz="3600" dirty="0"/>
              <a:t> FOR HIM AND </a:t>
            </a:r>
            <a:r>
              <a:rPr lang="en-US" sz="3600" b="1" dirty="0"/>
              <a:t>RAN</a:t>
            </a:r>
            <a:r>
              <a:rPr lang="en-US" sz="3600" dirty="0"/>
              <a:t> AND </a:t>
            </a:r>
            <a:r>
              <a:rPr lang="en-US" sz="3600" b="1" dirty="0"/>
              <a:t>EMBRACED HIM </a:t>
            </a:r>
            <a:r>
              <a:rPr lang="en-US" sz="3600" dirty="0"/>
              <a:t>AND </a:t>
            </a:r>
            <a:r>
              <a:rPr lang="en-US" sz="3600" b="1" dirty="0"/>
              <a:t>KISSED HIM</a:t>
            </a:r>
            <a:r>
              <a:rPr lang="en-US" sz="3600" dirty="0"/>
              <a:t>” (LUKE 15:20)</a:t>
            </a:r>
          </a:p>
        </p:txBody>
      </p:sp>
    </p:spTree>
    <p:extLst>
      <p:ext uri="{BB962C8B-B14F-4D97-AF65-F5344CB8AC3E}">
        <p14:creationId xmlns:p14="http://schemas.microsoft.com/office/powerpoint/2010/main" val="234511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b="1" dirty="0" smtClean="0">
                <a:solidFill>
                  <a:schemeClr val="bg1"/>
                </a:solidFill>
              </a:rPr>
              <a:t>SAW</a:t>
            </a:r>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56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KINDNESS=CHRESTOTES-”</a:t>
            </a:r>
            <a:r>
              <a:rPr lang="en-US" sz="3200" b="1" dirty="0" smtClean="0"/>
              <a:t>GOODNESS IN ACTION”</a:t>
            </a:r>
          </a:p>
          <a:p>
            <a:pPr marL="0" indent="0">
              <a:buNone/>
            </a:pPr>
            <a:endParaRPr lang="en-US" sz="3200" dirty="0" smtClean="0"/>
          </a:p>
        </p:txBody>
      </p:sp>
    </p:spTree>
    <p:extLst>
      <p:ext uri="{BB962C8B-B14F-4D97-AF65-F5344CB8AC3E}">
        <p14:creationId xmlns:p14="http://schemas.microsoft.com/office/powerpoint/2010/main" val="251275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b="1" dirty="0" smtClean="0">
                <a:solidFill>
                  <a:schemeClr val="bg1"/>
                </a:solidFill>
              </a:rPr>
              <a:t>SAW</a:t>
            </a:r>
          </a:p>
        </p:txBody>
      </p:sp>
      <p:sp>
        <p:nvSpPr>
          <p:cNvPr id="10" name="Right Arrow 9"/>
          <p:cNvSpPr/>
          <p:nvPr/>
        </p:nvSpPr>
        <p:spPr>
          <a:xfrm>
            <a:off x="2247900" y="22511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309919" y="2180605"/>
            <a:ext cx="1685962" cy="584775"/>
          </a:xfrm>
          <a:prstGeom prst="rect">
            <a:avLst/>
          </a:prstGeom>
          <a:noFill/>
        </p:spPr>
        <p:txBody>
          <a:bodyPr wrap="square" rtlCol="0">
            <a:spAutoFit/>
          </a:bodyPr>
          <a:lstStyle/>
          <a:p>
            <a:r>
              <a:rPr lang="en-US" sz="3200" b="1" dirty="0" smtClean="0">
                <a:solidFill>
                  <a:schemeClr val="bg1"/>
                </a:solidFill>
              </a:rPr>
              <a:t>FELT</a:t>
            </a:r>
            <a:endParaRPr lang="en-US" sz="3200" b="1" dirty="0">
              <a:solidFill>
                <a:schemeClr val="bg1"/>
              </a:solidFill>
            </a:endParaRPr>
          </a:p>
        </p:txBody>
      </p:sp>
    </p:spTree>
    <p:extLst>
      <p:ext uri="{BB962C8B-B14F-4D97-AF65-F5344CB8AC3E}">
        <p14:creationId xmlns:p14="http://schemas.microsoft.com/office/powerpoint/2010/main" val="15626645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b="1" dirty="0" smtClean="0">
                <a:solidFill>
                  <a:schemeClr val="bg1"/>
                </a:solidFill>
              </a:rPr>
              <a:t>SAW</a:t>
            </a:r>
          </a:p>
        </p:txBody>
      </p:sp>
      <p:sp>
        <p:nvSpPr>
          <p:cNvPr id="10" name="Right Arrow 9"/>
          <p:cNvSpPr/>
          <p:nvPr/>
        </p:nvSpPr>
        <p:spPr>
          <a:xfrm>
            <a:off x="2247900" y="22511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309919" y="2180605"/>
            <a:ext cx="1685962" cy="584775"/>
          </a:xfrm>
          <a:prstGeom prst="rect">
            <a:avLst/>
          </a:prstGeom>
          <a:noFill/>
        </p:spPr>
        <p:txBody>
          <a:bodyPr wrap="square" rtlCol="0">
            <a:spAutoFit/>
          </a:bodyPr>
          <a:lstStyle/>
          <a:p>
            <a:r>
              <a:rPr lang="en-US" sz="3200" b="1" dirty="0" smtClean="0">
                <a:solidFill>
                  <a:schemeClr val="bg1"/>
                </a:solidFill>
              </a:rPr>
              <a:t>FELT</a:t>
            </a:r>
            <a:endParaRPr lang="en-US" sz="3200" b="1" dirty="0">
              <a:solidFill>
                <a:schemeClr val="bg1"/>
              </a:solidFill>
            </a:endParaRPr>
          </a:p>
        </p:txBody>
      </p:sp>
      <p:sp>
        <p:nvSpPr>
          <p:cNvPr id="5" name="Right Arrow 4"/>
          <p:cNvSpPr/>
          <p:nvPr/>
        </p:nvSpPr>
        <p:spPr>
          <a:xfrm>
            <a:off x="4397624" y="2279142"/>
            <a:ext cx="1598612" cy="428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173749" y="2180605"/>
            <a:ext cx="2006518" cy="584775"/>
          </a:xfrm>
          <a:prstGeom prst="rect">
            <a:avLst/>
          </a:prstGeom>
          <a:noFill/>
        </p:spPr>
        <p:txBody>
          <a:bodyPr wrap="square" rtlCol="0">
            <a:spAutoFit/>
          </a:bodyPr>
          <a:lstStyle/>
          <a:p>
            <a:r>
              <a:rPr lang="en-US" sz="3200" b="1" dirty="0" smtClean="0">
                <a:solidFill>
                  <a:schemeClr val="bg1"/>
                </a:solidFill>
              </a:rPr>
              <a:t>ACTED</a:t>
            </a:r>
            <a:endParaRPr lang="en-US" sz="3200" b="1" dirty="0">
              <a:solidFill>
                <a:schemeClr val="bg1"/>
              </a:solidFill>
            </a:endParaRPr>
          </a:p>
        </p:txBody>
      </p:sp>
    </p:spTree>
    <p:extLst>
      <p:ext uri="{BB962C8B-B14F-4D97-AF65-F5344CB8AC3E}">
        <p14:creationId xmlns:p14="http://schemas.microsoft.com/office/powerpoint/2010/main" val="2005489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solidFill>
                  <a:schemeClr val="bg1"/>
                </a:solidFill>
              </a:rPr>
              <a:t>WHAT IS THE ANTHESIS OF KINDNESS??</a:t>
            </a:r>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43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a:xfrm>
            <a:off x="3857070" y="3738074"/>
            <a:ext cx="8534400" cy="3615267"/>
          </a:xfrm>
        </p:spPr>
        <p:txBody>
          <a:bodyPr>
            <a:normAutofit/>
          </a:bodyPr>
          <a:lstStyle/>
          <a:p>
            <a:endParaRPr lang="en-US" sz="3200" dirty="0" smtClean="0"/>
          </a:p>
          <a:p>
            <a:pPr marL="0" indent="0">
              <a:buNone/>
            </a:pPr>
            <a:endParaRPr lang="en-US" sz="3200" dirty="0" smtClean="0"/>
          </a:p>
          <a:p>
            <a:pPr marL="0" indent="0">
              <a:buNone/>
            </a:pPr>
            <a:endParaRPr lang="en-US" sz="3200" dirty="0" smtClean="0"/>
          </a:p>
          <a:p>
            <a:endParaRPr lang="en-US" sz="3200" dirty="0" smtClean="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750958" y="695521"/>
            <a:ext cx="5095875" cy="3181350"/>
          </a:xfrm>
          <a:prstGeom prst="rect">
            <a:avLst/>
          </a:prstGeom>
        </p:spPr>
      </p:pic>
      <p:pic>
        <p:nvPicPr>
          <p:cNvPr id="4" name="Picture 3"/>
          <p:cNvPicPr>
            <a:picLocks noChangeAspect="1"/>
          </p:cNvPicPr>
          <p:nvPr/>
        </p:nvPicPr>
        <p:blipFill>
          <a:blip r:embed="rId3"/>
          <a:stretch>
            <a:fillRect/>
          </a:stretch>
        </p:blipFill>
        <p:spPr>
          <a:xfrm>
            <a:off x="7030147" y="659795"/>
            <a:ext cx="2906827" cy="3770948"/>
          </a:xfrm>
          <a:prstGeom prst="rect">
            <a:avLst/>
          </a:prstGeom>
        </p:spPr>
      </p:pic>
      <p:pic>
        <p:nvPicPr>
          <p:cNvPr id="1026" name="Picture 2" descr="Louise Fletc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551" y="686928"/>
            <a:ext cx="6779220" cy="4257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82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endParaRPr lang="en-US" sz="3200" dirty="0" smtClean="0"/>
          </a:p>
          <a:p>
            <a:r>
              <a:rPr lang="en-US" sz="3200" dirty="0" smtClean="0"/>
              <a:t>ANTITHESIS OF KINDNESS??</a:t>
            </a:r>
          </a:p>
          <a:p>
            <a:r>
              <a:rPr lang="en-US" sz="3200" b="1" dirty="0" smtClean="0"/>
              <a:t>INDIFFERENCE</a:t>
            </a:r>
            <a:endParaRPr lang="en-US" sz="3200" b="1" dirty="0"/>
          </a:p>
          <a:p>
            <a:r>
              <a:rPr lang="en-US" sz="3200" dirty="0" smtClean="0"/>
              <a:t>LEADS TO NOT SEEING</a:t>
            </a:r>
          </a:p>
          <a:p>
            <a:pPr marL="0" indent="0">
              <a:buNone/>
            </a:pPr>
            <a:endParaRPr lang="en-US" sz="3200" dirty="0" smtClean="0"/>
          </a:p>
          <a:p>
            <a:endParaRPr lang="en-US" sz="3200" dirty="0" smtClean="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35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fontScale="92500" lnSpcReduction="20000"/>
          </a:bodyPr>
          <a:lstStyle/>
          <a:p>
            <a:endParaRPr lang="en-US" sz="3200" dirty="0" smtClean="0"/>
          </a:p>
          <a:p>
            <a:r>
              <a:rPr lang="en-US" sz="3200" b="1" dirty="0" smtClean="0"/>
              <a:t>WHAT DRIVES INDIFFERENCE/WHY DON’T WE SEE?</a:t>
            </a:r>
          </a:p>
          <a:p>
            <a:r>
              <a:rPr lang="en-US" sz="3200" dirty="0" smtClean="0"/>
              <a:t>SELF PROTECTION: </a:t>
            </a:r>
          </a:p>
          <a:p>
            <a:r>
              <a:rPr lang="en-US" sz="3200" dirty="0" smtClean="0"/>
              <a:t>TOO RISKY, TOO MESSY, TOO PAINFUL, TOO INCONVENIENT = TOO COSTLY</a:t>
            </a:r>
          </a:p>
          <a:p>
            <a:r>
              <a:rPr lang="en-US" sz="3200" dirty="0" smtClean="0"/>
              <a:t>TOO IMPORTANT TO SEE?</a:t>
            </a:r>
          </a:p>
          <a:p>
            <a:pPr marL="0" indent="0">
              <a:buNone/>
            </a:pPr>
            <a:endParaRPr lang="en-US" sz="3200" dirty="0" smtClean="0"/>
          </a:p>
          <a:p>
            <a:endParaRPr lang="en-US" sz="3200" dirty="0" smtClean="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40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pPr marL="0" indent="0">
              <a:buNone/>
            </a:pPr>
            <a:endParaRPr lang="en-US" sz="3200" dirty="0" smtClean="0"/>
          </a:p>
          <a:p>
            <a:r>
              <a:rPr lang="en-US" sz="3200" b="1" dirty="0" smtClean="0"/>
              <a:t>WHAT DRIVES </a:t>
            </a:r>
            <a:r>
              <a:rPr lang="en-US" sz="3200" b="1" dirty="0"/>
              <a:t>A</a:t>
            </a:r>
            <a:r>
              <a:rPr lang="en-US" sz="3200" b="1" dirty="0" smtClean="0"/>
              <a:t> COLD HEART?</a:t>
            </a:r>
          </a:p>
          <a:p>
            <a:r>
              <a:rPr lang="en-US" sz="3200" dirty="0" smtClean="0"/>
              <a:t>SELF PROTECTION?</a:t>
            </a:r>
          </a:p>
          <a:p>
            <a:r>
              <a:rPr lang="en-US" sz="3200" dirty="0" smtClean="0"/>
              <a:t>TOO BUSY PASSING JUDGEMENT (MORE RIGHTEOUS)</a:t>
            </a:r>
          </a:p>
          <a:p>
            <a:pPr marL="0" indent="0">
              <a:buNone/>
            </a:pPr>
            <a:endParaRPr lang="en-US" sz="3200" dirty="0" smtClean="0"/>
          </a:p>
          <a:p>
            <a:pPr marL="0" indent="0">
              <a:buNone/>
            </a:pPr>
            <a:endParaRPr lang="en-US" sz="3200" dirty="0" smtClean="0"/>
          </a:p>
          <a:p>
            <a:endParaRPr lang="en-US" sz="3200" dirty="0" smtClean="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83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a:xfrm>
            <a:off x="684212" y="1424354"/>
            <a:ext cx="8534400" cy="3615267"/>
          </a:xfrm>
        </p:spPr>
        <p:txBody>
          <a:bodyPr>
            <a:normAutofit/>
          </a:bodyPr>
          <a:lstStyle/>
          <a:p>
            <a:r>
              <a:rPr lang="en-US" sz="3200" b="1" dirty="0" smtClean="0"/>
              <a:t>WE </a:t>
            </a:r>
            <a:r>
              <a:rPr lang="en-US" sz="3200" b="1" dirty="0"/>
              <a:t>SEE, WE FEEL, BUT WE FAIL TO ACT</a:t>
            </a:r>
            <a:r>
              <a:rPr lang="en-US" sz="3200" b="1" dirty="0" smtClean="0"/>
              <a:t>???</a:t>
            </a:r>
          </a:p>
          <a:p>
            <a:r>
              <a:rPr lang="en-US" sz="3200" dirty="0" smtClean="0"/>
              <a:t>WHY??</a:t>
            </a:r>
          </a:p>
          <a:p>
            <a:r>
              <a:rPr lang="en-US" sz="3200" dirty="0" smtClean="0"/>
              <a:t>SEE ALL THE ABOVE</a:t>
            </a:r>
          </a:p>
          <a:p>
            <a:pPr marL="0" indent="0">
              <a:buNone/>
            </a:pPr>
            <a:endParaRPr lang="en-US" sz="3200" dirty="0" smtClean="0"/>
          </a:p>
          <a:p>
            <a:pPr marL="0" indent="0">
              <a:buNone/>
            </a:pPr>
            <a:endParaRPr lang="en-US" sz="3200" dirty="0" smtClean="0"/>
          </a:p>
          <a:p>
            <a:endParaRPr lang="en-US" sz="3200" dirty="0" smtClean="0"/>
          </a:p>
          <a:p>
            <a:endParaRPr lang="en-US" sz="3200" dirty="0" smtClean="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0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a:xfrm>
            <a:off x="684212" y="1424354"/>
            <a:ext cx="8534400" cy="3615267"/>
          </a:xfrm>
        </p:spPr>
        <p:txBody>
          <a:bodyPr>
            <a:normAutofit fontScale="92500" lnSpcReduction="20000"/>
          </a:bodyPr>
          <a:lstStyle/>
          <a:p>
            <a:r>
              <a:rPr lang="en-US" sz="3200" b="1" dirty="0" smtClean="0"/>
              <a:t>WE DON’T SEE</a:t>
            </a:r>
            <a:r>
              <a:rPr lang="en-US" sz="3200" b="1" dirty="0"/>
              <a:t>, </a:t>
            </a:r>
            <a:r>
              <a:rPr lang="en-US" sz="3200" b="1" dirty="0" smtClean="0"/>
              <a:t>WE DON’T </a:t>
            </a:r>
            <a:r>
              <a:rPr lang="en-US" sz="3200" b="1" dirty="0"/>
              <a:t>FEEL, </a:t>
            </a:r>
            <a:r>
              <a:rPr lang="en-US" sz="3200" b="1" dirty="0" smtClean="0"/>
              <a:t> </a:t>
            </a:r>
            <a:r>
              <a:rPr lang="en-US" sz="3200" b="1" dirty="0"/>
              <a:t>WE </a:t>
            </a:r>
            <a:r>
              <a:rPr lang="en-US" sz="3200" b="1" dirty="0" smtClean="0"/>
              <a:t>DON’T</a:t>
            </a:r>
          </a:p>
          <a:p>
            <a:pPr marL="0" indent="0">
              <a:buNone/>
            </a:pPr>
            <a:r>
              <a:rPr lang="en-US" sz="3200" b="1" dirty="0"/>
              <a:t> </a:t>
            </a:r>
            <a:r>
              <a:rPr lang="en-US" sz="3200" b="1" dirty="0" smtClean="0"/>
              <a:t>  </a:t>
            </a:r>
            <a:r>
              <a:rPr lang="en-US" sz="3200" b="1" dirty="0"/>
              <a:t>ACT</a:t>
            </a:r>
            <a:r>
              <a:rPr lang="en-US" sz="3200" b="1" dirty="0" smtClean="0"/>
              <a:t>???</a:t>
            </a:r>
          </a:p>
          <a:p>
            <a:r>
              <a:rPr lang="en-US" sz="3200" dirty="0" smtClean="0"/>
              <a:t>WHAT IS THE SOLUTION?</a:t>
            </a:r>
          </a:p>
          <a:p>
            <a:r>
              <a:rPr lang="en-US" sz="3200" dirty="0" smtClean="0"/>
              <a:t>APPLY GOOD DOSE OF SHAME/GUILT??</a:t>
            </a:r>
          </a:p>
          <a:p>
            <a:r>
              <a:rPr lang="en-US" sz="3200" dirty="0" smtClean="0"/>
              <a:t>FOCUS ON WHAT YOU ARE GOOD AT??</a:t>
            </a:r>
          </a:p>
          <a:p>
            <a:r>
              <a:rPr lang="en-US" sz="3200" dirty="0" smtClean="0"/>
              <a:t>ADMIT YOU DON’T HAVE WHAT IT IS GOING TO TAKE</a:t>
            </a:r>
          </a:p>
          <a:p>
            <a:pPr marL="0" indent="0">
              <a:buNone/>
            </a:pPr>
            <a:endParaRPr lang="en-US" sz="3200" dirty="0" smtClean="0"/>
          </a:p>
          <a:p>
            <a:endParaRPr lang="en-US" sz="3200" dirty="0" smtClean="0"/>
          </a:p>
          <a:p>
            <a:endParaRPr lang="en-US" sz="3200" dirty="0" smtClean="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0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HOW DID JESUS DO IT?</a:t>
            </a:r>
          </a:p>
          <a:p>
            <a:r>
              <a:rPr lang="en-US" sz="3200" dirty="0" smtClean="0"/>
              <a:t>DEPENDING ON THE FATHER AND BEING FILLED WITH HIS LOVE</a:t>
            </a:r>
          </a:p>
          <a:p>
            <a:endParaRPr lang="en-US" sz="3200" dirty="0" smtClean="0"/>
          </a:p>
          <a:p>
            <a:endParaRPr lang="en-US" sz="3200" dirty="0" smtClean="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44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CHRESTOTES -</a:t>
            </a:r>
            <a:r>
              <a:rPr lang="en-US" sz="3200" b="1" dirty="0"/>
              <a:t>GOODNESS IN </a:t>
            </a:r>
            <a:r>
              <a:rPr lang="en-US" sz="3200" b="1" dirty="0" smtClean="0"/>
              <a:t>ACTION/MEETING A REAL NEED</a:t>
            </a:r>
          </a:p>
          <a:p>
            <a:r>
              <a:rPr lang="en-US" sz="3200" dirty="0" smtClean="0"/>
              <a:t>NATIVES ON THE ISLAND OF MALTA</a:t>
            </a:r>
          </a:p>
        </p:txBody>
      </p:sp>
      <p:sp>
        <p:nvSpPr>
          <p:cNvPr id="5" name="TextBox 4"/>
          <p:cNvSpPr txBox="1"/>
          <p:nvPr/>
        </p:nvSpPr>
        <p:spPr>
          <a:xfrm>
            <a:off x="4970692" y="2632232"/>
            <a:ext cx="6306239" cy="2123960"/>
          </a:xfrm>
          <a:prstGeom prst="rect">
            <a:avLst/>
          </a:prstGeom>
          <a:solidFill>
            <a:schemeClr val="accent1"/>
          </a:solidFill>
          <a:ln>
            <a:solidFill>
              <a:schemeClr val="accent1"/>
            </a:solidFill>
          </a:ln>
        </p:spPr>
        <p:txBody>
          <a:bodyPr wrap="square" rtlCol="0">
            <a:noAutofit/>
          </a:bodyPr>
          <a:lstStyle/>
          <a:p>
            <a:r>
              <a:rPr lang="en-US" sz="2400" dirty="0" smtClean="0"/>
              <a:t>“THE NATIVES SHOWED US EXTRAORDINARY </a:t>
            </a:r>
            <a:r>
              <a:rPr lang="en-US" sz="2400" b="1" dirty="0" smtClean="0"/>
              <a:t>KINDNESS; </a:t>
            </a:r>
            <a:r>
              <a:rPr lang="en-US" sz="2400" dirty="0" smtClean="0"/>
              <a:t>FOR BECAUSE OF THE RAIN THAT HAD SET IN AND BECAUSE OF THE COLD, THEY </a:t>
            </a:r>
            <a:r>
              <a:rPr lang="en-US" sz="2400" b="1" dirty="0" smtClean="0"/>
              <a:t>KINDLED A FIRE AND RECEIVED US ALL</a:t>
            </a:r>
            <a:r>
              <a:rPr lang="en-US" sz="2400" dirty="0" smtClean="0"/>
              <a:t>.” (ACTS 28:2)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72" y="2632232"/>
            <a:ext cx="4247920" cy="2123960"/>
          </a:xfrm>
          <a:prstGeom prst="rect">
            <a:avLst/>
          </a:prstGeom>
        </p:spPr>
      </p:pic>
    </p:spTree>
    <p:extLst>
      <p:ext uri="{BB962C8B-B14F-4D97-AF65-F5344CB8AC3E}">
        <p14:creationId xmlns:p14="http://schemas.microsoft.com/office/powerpoint/2010/main" val="39382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pPr marL="0" indent="0">
              <a:buNone/>
            </a:pPr>
            <a:endParaRPr lang="en-US" sz="3200" dirty="0" smtClean="0"/>
          </a:p>
          <a:p>
            <a:endParaRPr lang="en-US" sz="3200" dirty="0" smtClean="0"/>
          </a:p>
          <a:p>
            <a:endParaRPr lang="en-US" sz="3200" dirty="0" smtClean="0"/>
          </a:p>
          <a:p>
            <a:endParaRPr lang="en-US" sz="3200" dirty="0" smtClean="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04068" y="967312"/>
            <a:ext cx="8414544" cy="2918888"/>
          </a:xfrm>
          <a:prstGeom prst="rect">
            <a:avLst/>
          </a:prstGeom>
          <a:solidFill>
            <a:schemeClr val="accent1"/>
          </a:solidFill>
          <a:ln>
            <a:solidFill>
              <a:schemeClr val="accent1"/>
            </a:solidFill>
          </a:ln>
        </p:spPr>
        <p:txBody>
          <a:bodyPr wrap="square" rtlCol="0">
            <a:noAutofit/>
          </a:bodyPr>
          <a:lstStyle/>
          <a:p>
            <a:r>
              <a:rPr lang="en-US" sz="3200" dirty="0"/>
              <a:t>“</a:t>
            </a:r>
            <a:r>
              <a:rPr lang="en-US" sz="3200" dirty="0" smtClean="0"/>
              <a:t>SO JESUS EXPLAINED, “I TELL YOU THE TRUTH, THE SON CAN DO NOTHING BY HIMSELF.  HE DOES ONLY WHAT HE SEES THE FATHER DOING. WHATEVER THE FARTHER DOES, THE SON ALSO DOES”. (JOHN 5:19)</a:t>
            </a:r>
            <a:endParaRPr lang="en-US" sz="3200" dirty="0"/>
          </a:p>
        </p:txBody>
      </p:sp>
    </p:spTree>
    <p:extLst>
      <p:ext uri="{BB962C8B-B14F-4D97-AF65-F5344CB8AC3E}">
        <p14:creationId xmlns:p14="http://schemas.microsoft.com/office/powerpoint/2010/main" val="348657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endParaRPr lang="en-US" sz="3200" dirty="0" smtClean="0"/>
          </a:p>
          <a:p>
            <a:r>
              <a:rPr lang="en-US" sz="4000" dirty="0" smtClean="0"/>
              <a:t>JESUS CLAIMS TO HAVE WHAT IT WILL TAKE</a:t>
            </a:r>
            <a:endParaRPr lang="en-US" sz="4000" dirty="0"/>
          </a:p>
          <a:p>
            <a:endParaRPr lang="en-US" sz="4000" dirty="0" smtClean="0"/>
          </a:p>
          <a:p>
            <a:endParaRPr lang="en-US" sz="4000" dirty="0" smtClean="0"/>
          </a:p>
          <a:p>
            <a:endParaRPr lang="en-US" sz="4000" dirty="0" smtClean="0"/>
          </a:p>
          <a:p>
            <a:endParaRPr lang="en-US" sz="4000" dirty="0" smtClean="0"/>
          </a:p>
          <a:p>
            <a:endParaRPr lang="en-US" sz="3200" dirty="0" smtClean="0"/>
          </a:p>
          <a:p>
            <a:endParaRPr lang="en-US" sz="3200" dirty="0" smtClean="0"/>
          </a:p>
        </p:txBody>
      </p:sp>
      <p:cxnSp>
        <p:nvCxnSpPr>
          <p:cNvPr id="12" name="Elbow Connector 11"/>
          <p:cNvCxnSpPr/>
          <p:nvPr/>
        </p:nvCxnSpPr>
        <p:spPr>
          <a:xfrm>
            <a:off x="3695700" y="2493433"/>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04068" y="1187976"/>
            <a:ext cx="8294688" cy="2440521"/>
          </a:xfrm>
          <a:prstGeom prst="rect">
            <a:avLst/>
          </a:prstGeom>
          <a:solidFill>
            <a:schemeClr val="accent1"/>
          </a:solidFill>
          <a:ln>
            <a:solidFill>
              <a:schemeClr val="accent1"/>
            </a:solidFill>
          </a:ln>
        </p:spPr>
        <p:txBody>
          <a:bodyPr wrap="square" rtlCol="0">
            <a:noAutofit/>
          </a:bodyPr>
          <a:lstStyle/>
          <a:p>
            <a:r>
              <a:rPr lang="en-US" sz="3200" dirty="0"/>
              <a:t>“JESUS SAID TO THEM, ‘I AM THE BREAD OF LIFE;HE WHO COMES TO ME WILL NOT HUNGER, AND HE WHO BELIEVES IN ME WILL NEVER THIRST’” (JOHN 6:35)</a:t>
            </a:r>
          </a:p>
        </p:txBody>
      </p:sp>
      <p:sp>
        <p:nvSpPr>
          <p:cNvPr id="6" name="TextBox 5"/>
          <p:cNvSpPr txBox="1"/>
          <p:nvPr/>
        </p:nvSpPr>
        <p:spPr>
          <a:xfrm>
            <a:off x="804068" y="3813172"/>
            <a:ext cx="8294688" cy="2440521"/>
          </a:xfrm>
          <a:prstGeom prst="rect">
            <a:avLst/>
          </a:prstGeom>
          <a:solidFill>
            <a:schemeClr val="accent1"/>
          </a:solidFill>
          <a:ln>
            <a:solidFill>
              <a:schemeClr val="accent1"/>
            </a:solidFill>
          </a:ln>
        </p:spPr>
        <p:txBody>
          <a:bodyPr wrap="square" rtlCol="0">
            <a:noAutofit/>
          </a:bodyPr>
          <a:lstStyle/>
          <a:p>
            <a:r>
              <a:rPr lang="en-US" sz="3200" dirty="0"/>
              <a:t>“WHOEVER DRINKS OF THIS WATER WILL NEVER </a:t>
            </a:r>
            <a:r>
              <a:rPr lang="en-US" sz="3200" dirty="0" smtClean="0"/>
              <a:t>THIRST </a:t>
            </a:r>
            <a:r>
              <a:rPr lang="en-US" sz="3200" dirty="0"/>
              <a:t>AGAIN…THE WATER THAT I WILL GIVE HIM WILL BECOME IN HIM A WELL OF WATER SPRINGING UP TO ETERNAL LIFE” (JOHN 4:13, 14)</a:t>
            </a:r>
          </a:p>
        </p:txBody>
      </p:sp>
    </p:spTree>
    <p:extLst>
      <p:ext uri="{BB962C8B-B14F-4D97-AF65-F5344CB8AC3E}">
        <p14:creationId xmlns:p14="http://schemas.microsoft.com/office/powerpoint/2010/main" val="1853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STARTING POINT: ADMIT WEAKNESS</a:t>
            </a:r>
          </a:p>
          <a:p>
            <a:r>
              <a:rPr lang="en-US" sz="3200" dirty="0" smtClean="0"/>
              <a:t>ASK FOR ONGOING TRANSFORMATION</a:t>
            </a:r>
          </a:p>
          <a:p>
            <a:r>
              <a:rPr lang="en-US" sz="3200" dirty="0" smtClean="0"/>
              <a:t>PRAY</a:t>
            </a:r>
          </a:p>
        </p:txBody>
      </p:sp>
    </p:spTree>
    <p:extLst>
      <p:ext uri="{BB962C8B-B14F-4D97-AF65-F5344CB8AC3E}">
        <p14:creationId xmlns:p14="http://schemas.microsoft.com/office/powerpoint/2010/main" val="427977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HOW CAN WE EXPRESS KINDNESS TO STRANGERS?</a:t>
            </a:r>
          </a:p>
          <a:p>
            <a:r>
              <a:rPr lang="en-US" sz="3200" i="1" dirty="0" smtClean="0"/>
              <a:t>“PRACTICE KINDNESS”</a:t>
            </a:r>
          </a:p>
          <a:p>
            <a:r>
              <a:rPr lang="en-US" sz="3200" dirty="0" smtClean="0"/>
              <a:t>SET A GOOD EXAMPLE</a:t>
            </a:r>
          </a:p>
          <a:p>
            <a:r>
              <a:rPr lang="en-US" sz="3200" dirty="0" smtClean="0"/>
              <a:t>LOOK AFTER YOURSELF????</a:t>
            </a:r>
          </a:p>
        </p:txBody>
      </p:sp>
    </p:spTree>
    <p:extLst>
      <p:ext uri="{BB962C8B-B14F-4D97-AF65-F5344CB8AC3E}">
        <p14:creationId xmlns:p14="http://schemas.microsoft.com/office/powerpoint/2010/main" val="13183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pic>
        <p:nvPicPr>
          <p:cNvPr id="1026" name="Picture 2" descr="Cars at the drive through window at the Chick-fil-a fast food restaurant in  Ocala, Florida in support of Christian values Stock Photo - Alam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2373" y="611227"/>
            <a:ext cx="5239819" cy="6159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4212" y="1336431"/>
            <a:ext cx="4132384" cy="584775"/>
          </a:xfrm>
          <a:prstGeom prst="rect">
            <a:avLst/>
          </a:prstGeom>
          <a:noFill/>
        </p:spPr>
        <p:txBody>
          <a:bodyPr wrap="square" rtlCol="0">
            <a:spAutoFit/>
          </a:bodyPr>
          <a:lstStyle/>
          <a:p>
            <a:r>
              <a:rPr lang="en-US" sz="3200" dirty="0" smtClean="0">
                <a:solidFill>
                  <a:schemeClr val="bg1"/>
                </a:solidFill>
              </a:rPr>
              <a:t>PAY IT FORWARD??</a:t>
            </a:r>
            <a:endParaRPr lang="en-US" sz="3200" dirty="0">
              <a:solidFill>
                <a:schemeClr val="bg1"/>
              </a:solidFill>
            </a:endParaRPr>
          </a:p>
        </p:txBody>
      </p:sp>
    </p:spTree>
    <p:extLst>
      <p:ext uri="{BB962C8B-B14F-4D97-AF65-F5344CB8AC3E}">
        <p14:creationId xmlns:p14="http://schemas.microsoft.com/office/powerpoint/2010/main" val="24803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HOW CAN WE EXPRESS KINDNESS TO STRANGERS?</a:t>
            </a:r>
          </a:p>
          <a:p>
            <a:r>
              <a:rPr lang="en-US" sz="3200" dirty="0" smtClean="0"/>
              <a:t>STRANGERS MATTER TO GOD</a:t>
            </a:r>
          </a:p>
          <a:p>
            <a:endParaRPr lang="en-US" sz="3200" dirty="0" smtClean="0"/>
          </a:p>
          <a:p>
            <a:endParaRPr lang="en-US" sz="3200" dirty="0" smtClean="0"/>
          </a:p>
          <a:p>
            <a:endParaRPr lang="en-US" sz="3200" dirty="0" smtClean="0"/>
          </a:p>
          <a:p>
            <a:endParaRPr lang="en-US" sz="3200" dirty="0" smtClean="0"/>
          </a:p>
          <a:p>
            <a:pPr marL="0" indent="0">
              <a:buNone/>
            </a:pPr>
            <a:endParaRPr lang="en-US" sz="3200" b="1" dirty="0" smtClean="0"/>
          </a:p>
        </p:txBody>
      </p:sp>
      <p:sp>
        <p:nvSpPr>
          <p:cNvPr id="5" name="TextBox 4"/>
          <p:cNvSpPr txBox="1"/>
          <p:nvPr/>
        </p:nvSpPr>
        <p:spPr>
          <a:xfrm>
            <a:off x="842474" y="1034519"/>
            <a:ext cx="8911432" cy="2917828"/>
          </a:xfrm>
          <a:prstGeom prst="rect">
            <a:avLst/>
          </a:prstGeom>
          <a:solidFill>
            <a:schemeClr val="accent1"/>
          </a:solidFill>
          <a:ln>
            <a:solidFill>
              <a:schemeClr val="accent1"/>
            </a:solidFill>
          </a:ln>
        </p:spPr>
        <p:txBody>
          <a:bodyPr wrap="square" rtlCol="0">
            <a:noAutofit/>
          </a:bodyPr>
          <a:lstStyle/>
          <a:p>
            <a:r>
              <a:rPr lang="en-US" sz="3200" dirty="0"/>
              <a:t>“THE STRANGER WHO RESIDES WITH YOU SHALL BE TO YOU AS THE NATIVE AMONG YOU, </a:t>
            </a:r>
            <a:r>
              <a:rPr lang="en-US" sz="3200" b="1" dirty="0"/>
              <a:t>AND YOU SHALL LOVE HIM AS YOURSELF, </a:t>
            </a:r>
            <a:r>
              <a:rPr lang="en-US" sz="3200" dirty="0"/>
              <a:t>FOR YOU WERE ALIENS IN THE LAND OF EGYPT; I AM THE LORD YOUR GOD.” (LEV.19:34)</a:t>
            </a:r>
          </a:p>
        </p:txBody>
      </p:sp>
    </p:spTree>
    <p:extLst>
      <p:ext uri="{BB962C8B-B14F-4D97-AF65-F5344CB8AC3E}">
        <p14:creationId xmlns:p14="http://schemas.microsoft.com/office/powerpoint/2010/main" val="250896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HOW CAN WE EXPRESS KINDNESS TO STRANGERS?</a:t>
            </a:r>
          </a:p>
          <a:p>
            <a:endParaRPr lang="en-US" sz="3200" dirty="0" smtClean="0"/>
          </a:p>
          <a:p>
            <a:endParaRPr lang="en-US" sz="3200" dirty="0" smtClean="0"/>
          </a:p>
          <a:p>
            <a:endParaRPr lang="en-US" sz="3200" dirty="0" smtClean="0"/>
          </a:p>
          <a:p>
            <a:pPr marL="0" indent="0">
              <a:buNone/>
            </a:pPr>
            <a:endParaRPr lang="en-US" sz="3200" b="1" dirty="0" smtClean="0"/>
          </a:p>
        </p:txBody>
      </p:sp>
      <p:sp>
        <p:nvSpPr>
          <p:cNvPr id="6" name="TextBox 5"/>
          <p:cNvSpPr txBox="1"/>
          <p:nvPr/>
        </p:nvSpPr>
        <p:spPr>
          <a:xfrm>
            <a:off x="684212" y="1766886"/>
            <a:ext cx="7966076" cy="1649414"/>
          </a:xfrm>
          <a:prstGeom prst="rect">
            <a:avLst/>
          </a:prstGeom>
          <a:solidFill>
            <a:schemeClr val="accent1"/>
          </a:solidFill>
          <a:ln>
            <a:solidFill>
              <a:schemeClr val="accent1"/>
            </a:solidFill>
          </a:ln>
        </p:spPr>
        <p:txBody>
          <a:bodyPr wrap="square" rtlCol="0">
            <a:noAutofit/>
          </a:bodyPr>
          <a:lstStyle/>
          <a:p>
            <a:r>
              <a:rPr lang="en-US" sz="3200" dirty="0"/>
              <a:t>“SO SHOW YOUR </a:t>
            </a:r>
            <a:r>
              <a:rPr lang="en-US" sz="3200" b="1" dirty="0"/>
              <a:t>LOVE </a:t>
            </a:r>
            <a:r>
              <a:rPr lang="en-US" sz="3200" dirty="0"/>
              <a:t>FOR THE ALIEN, FOR YOU WERE ALIENS IN THE LAND OF EGYPT.” (DEUT. 10:19)</a:t>
            </a:r>
          </a:p>
        </p:txBody>
      </p:sp>
    </p:spTree>
    <p:extLst>
      <p:ext uri="{BB962C8B-B14F-4D97-AF65-F5344CB8AC3E}">
        <p14:creationId xmlns:p14="http://schemas.microsoft.com/office/powerpoint/2010/main" val="30002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fontScale="77500" lnSpcReduction="20000"/>
          </a:bodyPr>
          <a:lstStyle/>
          <a:p>
            <a:r>
              <a:rPr lang="en-US" sz="3200" dirty="0" smtClean="0"/>
              <a:t>HOW CAN WE EXPRESS KINDNESS TO STRANGERS?</a:t>
            </a:r>
          </a:p>
          <a:p>
            <a:r>
              <a:rPr lang="en-US" sz="3200" dirty="0" smtClean="0"/>
              <a:t>ROMANS 12:13….GIVEN TO HOSPITALITY</a:t>
            </a:r>
          </a:p>
          <a:p>
            <a:r>
              <a:rPr lang="en-US" sz="3200" dirty="0" smtClean="0"/>
              <a:t>“The </a:t>
            </a:r>
            <a:r>
              <a:rPr lang="en-US" sz="3200" dirty="0"/>
              <a:t>ancient Greek word for </a:t>
            </a:r>
            <a:r>
              <a:rPr lang="en-US" sz="3200" b="1" dirty="0"/>
              <a:t>hospitality</a:t>
            </a:r>
            <a:r>
              <a:rPr lang="en-US" sz="3200" dirty="0"/>
              <a:t> is literally translated “love for strangers.” In addition, “</a:t>
            </a:r>
            <a:r>
              <a:rPr lang="en-US" sz="3200" b="1" dirty="0"/>
              <a:t>given</a:t>
            </a:r>
            <a:r>
              <a:rPr lang="en-US" sz="3200" dirty="0"/>
              <a:t>” is a strong word, sometimes translated “persecute” (as in </a:t>
            </a:r>
            <a:r>
              <a:rPr lang="en-US" sz="3200" dirty="0">
                <a:hlinkClick r:id="rId2"/>
              </a:rPr>
              <a:t>Romans 12:14</a:t>
            </a:r>
            <a:r>
              <a:rPr lang="en-US" sz="3200" dirty="0"/>
              <a:t>). The idea is to “pursue” people you don’t know with hospitality. This is love in </a:t>
            </a:r>
            <a:r>
              <a:rPr lang="en-US" sz="3200" i="1" dirty="0"/>
              <a:t>action</a:t>
            </a:r>
            <a:r>
              <a:rPr lang="en-US" sz="3200" dirty="0"/>
              <a:t>, not just feelings</a:t>
            </a:r>
            <a:r>
              <a:rPr lang="en-US" sz="3200" dirty="0" smtClean="0"/>
              <a:t>.” (DAVID GUZIK)</a:t>
            </a:r>
          </a:p>
          <a:p>
            <a:r>
              <a:rPr lang="en-US" sz="3200" dirty="0" smtClean="0"/>
              <a:t>REQUIREMENT FOR LEADERS 1 TIM.3:2</a:t>
            </a:r>
          </a:p>
        </p:txBody>
      </p:sp>
    </p:spTree>
    <p:extLst>
      <p:ext uri="{BB962C8B-B14F-4D97-AF65-F5344CB8AC3E}">
        <p14:creationId xmlns:p14="http://schemas.microsoft.com/office/powerpoint/2010/main" val="4745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HOW CAN WE EXPRESS KINDNESS TO STRANGERS?</a:t>
            </a:r>
          </a:p>
          <a:p>
            <a:r>
              <a:rPr lang="en-US" sz="3200" b="1" dirty="0" smtClean="0"/>
              <a:t>WHO ARE THOSE OUTSIDE YOUR SPHERE OF RELATIONSHIPS (STRANGERS) GOD WANTS YOU TO START TO </a:t>
            </a:r>
            <a:r>
              <a:rPr lang="en-US" sz="3200" b="1" i="1" u="sng" dirty="0" smtClean="0"/>
              <a:t>SEE</a:t>
            </a:r>
            <a:r>
              <a:rPr lang="en-US" sz="3200" b="1" dirty="0" smtClean="0"/>
              <a:t>?</a:t>
            </a:r>
          </a:p>
        </p:txBody>
      </p:sp>
    </p:spTree>
    <p:extLst>
      <p:ext uri="{BB962C8B-B14F-4D97-AF65-F5344CB8AC3E}">
        <p14:creationId xmlns:p14="http://schemas.microsoft.com/office/powerpoint/2010/main" val="372902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fontScale="92500" lnSpcReduction="20000"/>
          </a:bodyPr>
          <a:lstStyle/>
          <a:p>
            <a:endParaRPr lang="en-US" sz="3200" dirty="0" smtClean="0"/>
          </a:p>
          <a:p>
            <a:endParaRPr lang="en-US" sz="3200" dirty="0"/>
          </a:p>
          <a:p>
            <a:r>
              <a:rPr lang="en-US" sz="3200" dirty="0" smtClean="0"/>
              <a:t>OUR COUNTRY IS HOME TO MANY STRANGERS</a:t>
            </a:r>
          </a:p>
          <a:p>
            <a:r>
              <a:rPr lang="en-US" sz="3200" dirty="0" smtClean="0"/>
              <a:t>ORGANIZATIONS LIKE IFI</a:t>
            </a:r>
          </a:p>
          <a:p>
            <a:r>
              <a:rPr lang="en-US" sz="3200" dirty="0" smtClean="0"/>
              <a:t>INCREASE GLOBAL AWARENESS</a:t>
            </a:r>
          </a:p>
          <a:p>
            <a:r>
              <a:rPr lang="en-US" sz="3200" dirty="0" smtClean="0"/>
              <a:t>OTHER WAYS?</a:t>
            </a:r>
          </a:p>
          <a:p>
            <a:endParaRPr lang="en-US" sz="3200" dirty="0" smtClean="0"/>
          </a:p>
          <a:p>
            <a:pPr marL="0" indent="0">
              <a:buNone/>
            </a:pPr>
            <a:endParaRPr lang="en-US" sz="3200" dirty="0" smtClean="0"/>
          </a:p>
          <a:p>
            <a:endParaRPr lang="en-US" sz="3200" dirty="0" smtClean="0"/>
          </a:p>
          <a:p>
            <a:pPr marL="0" indent="0">
              <a:buNone/>
            </a:pPr>
            <a:endParaRPr lang="en-US" sz="3200" dirty="0" smtClean="0"/>
          </a:p>
        </p:txBody>
      </p:sp>
      <p:pic>
        <p:nvPicPr>
          <p:cNvPr id="1026" name="Picture 2" descr="https://i.pinimg.com/564x/39/c2/a7/39c2a76ac88f4464bdb17a47c2316e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3259" y="685800"/>
            <a:ext cx="3940335" cy="400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3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CHRESTOTES-GOODNESS IN ACTION</a:t>
            </a:r>
          </a:p>
          <a:p>
            <a:r>
              <a:rPr lang="en-US" sz="3200" dirty="0" smtClean="0"/>
              <a:t>EXPRESSES ITSELF IN TENDERNESS AND COMPASSION</a:t>
            </a:r>
          </a:p>
          <a:p>
            <a:pPr marL="0" indent="0">
              <a:buNone/>
            </a:pPr>
            <a:endParaRPr lang="en-US" sz="3200" dirty="0" smtClean="0"/>
          </a:p>
          <a:p>
            <a:pPr marL="0" indent="0">
              <a:buNone/>
            </a:pPr>
            <a:endParaRPr lang="en-US" sz="3200" dirty="0"/>
          </a:p>
        </p:txBody>
      </p:sp>
    </p:spTree>
    <p:extLst>
      <p:ext uri="{BB962C8B-B14F-4D97-AF65-F5344CB8AC3E}">
        <p14:creationId xmlns:p14="http://schemas.microsoft.com/office/powerpoint/2010/main" val="396596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HOW CAN WE EXPRESS KINDNESS TO THOSE CLOSE TO US?</a:t>
            </a:r>
          </a:p>
          <a:p>
            <a:r>
              <a:rPr lang="en-US" sz="3200" dirty="0" smtClean="0"/>
              <a:t>TAKE THE TIME TO PRAY:</a:t>
            </a:r>
          </a:p>
          <a:p>
            <a:r>
              <a:rPr lang="en-US" sz="3200" dirty="0" smtClean="0"/>
              <a:t>WHAT IS REALLY GOING ON?</a:t>
            </a:r>
          </a:p>
          <a:p>
            <a:r>
              <a:rPr lang="en-US" sz="3200" dirty="0" smtClean="0"/>
              <a:t>WHAT IS THEIR NEED?</a:t>
            </a:r>
          </a:p>
          <a:p>
            <a:r>
              <a:rPr lang="en-US" sz="3200" dirty="0" smtClean="0"/>
              <a:t>OTHER WAYS?</a:t>
            </a:r>
          </a:p>
          <a:p>
            <a:pPr marL="0" indent="0">
              <a:buNone/>
            </a:pPr>
            <a:endParaRPr lang="en-US" sz="3200" dirty="0" smtClean="0"/>
          </a:p>
        </p:txBody>
      </p:sp>
    </p:spTree>
    <p:extLst>
      <p:ext uri="{BB962C8B-B14F-4D97-AF65-F5344CB8AC3E}">
        <p14:creationId xmlns:p14="http://schemas.microsoft.com/office/powerpoint/2010/main" val="214112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KINDNESS GOES BEYOND BEING NICE</a:t>
            </a:r>
          </a:p>
          <a:p>
            <a:r>
              <a:rPr lang="en-US" sz="3200" dirty="0" smtClean="0"/>
              <a:t>GOODNESS IN ACTION</a:t>
            </a:r>
          </a:p>
          <a:p>
            <a:r>
              <a:rPr lang="en-US" sz="3200" dirty="0" smtClean="0"/>
              <a:t>JESUS SAW, FELT, AND ADDRESSED  REAL NEEDS</a:t>
            </a:r>
          </a:p>
          <a:p>
            <a:r>
              <a:rPr lang="en-US" sz="3200" dirty="0"/>
              <a:t> </a:t>
            </a:r>
            <a:r>
              <a:rPr lang="en-US" sz="3200" dirty="0" smtClean="0"/>
              <a:t>HE HAS DONE THAT FOR US AND HAS RESOURCES FOR US TO BE KIND, BOTH TO THOSE CLOSE TO US AND TO STRANGERS</a:t>
            </a:r>
          </a:p>
          <a:p>
            <a:r>
              <a:rPr lang="en-US" sz="3200" dirty="0" smtClean="0"/>
              <a:t>PRAY FOR POWER TO SEE/FEEL/ACT </a:t>
            </a:r>
          </a:p>
          <a:p>
            <a:endParaRPr lang="en-US" sz="3200" dirty="0" smtClean="0"/>
          </a:p>
          <a:p>
            <a:pPr marL="0" indent="0">
              <a:buNone/>
            </a:pPr>
            <a:endParaRPr lang="en-US" sz="3200" dirty="0" smtClean="0"/>
          </a:p>
        </p:txBody>
      </p:sp>
    </p:spTree>
    <p:extLst>
      <p:ext uri="{BB962C8B-B14F-4D97-AF65-F5344CB8AC3E}">
        <p14:creationId xmlns:p14="http://schemas.microsoft.com/office/powerpoint/2010/main" val="390854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CHRESTOTES-GOODNESS IN ACTION</a:t>
            </a:r>
          </a:p>
          <a:p>
            <a:r>
              <a:rPr lang="en-US" sz="3200" dirty="0" smtClean="0"/>
              <a:t>EXPRESSES ITSELF IN TENDERNESS AND COMPASSION</a:t>
            </a:r>
          </a:p>
          <a:p>
            <a:r>
              <a:rPr lang="en-US" sz="3200" dirty="0" smtClean="0"/>
              <a:t>KINDNESS          NICE</a:t>
            </a:r>
          </a:p>
          <a:p>
            <a:pPr marL="0" indent="0">
              <a:buNone/>
            </a:pPr>
            <a:endParaRPr lang="en-US" sz="3200" dirty="0"/>
          </a:p>
        </p:txBody>
      </p:sp>
      <p:sp>
        <p:nvSpPr>
          <p:cNvPr id="5" name="Not Equal 4"/>
          <p:cNvSpPr/>
          <p:nvPr/>
        </p:nvSpPr>
        <p:spPr>
          <a:xfrm>
            <a:off x="2971800" y="2603500"/>
            <a:ext cx="914400" cy="91440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07641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NICE = AGREEABLE OR PLEASANT</a:t>
            </a:r>
          </a:p>
          <a:p>
            <a:r>
              <a:rPr lang="en-US" sz="3200" dirty="0" smtClean="0"/>
              <a:t>EXAMPLE – A PERSON WHO IS FRIENDLY AND WHO EVERONE LIKES</a:t>
            </a:r>
          </a:p>
          <a:p>
            <a:pPr marL="0" indent="0">
              <a:buNone/>
            </a:pPr>
            <a:endParaRPr lang="en-US" sz="32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261" y="0"/>
            <a:ext cx="6965815" cy="6858000"/>
          </a:xfrm>
          <a:prstGeom prst="rect">
            <a:avLst/>
          </a:prstGeom>
        </p:spPr>
      </p:pic>
    </p:spTree>
    <p:extLst>
      <p:ext uri="{BB962C8B-B14F-4D97-AF65-F5344CB8AC3E}">
        <p14:creationId xmlns:p14="http://schemas.microsoft.com/office/powerpoint/2010/main" val="20949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JESUS WITH THE “SONS OF HELL”</a:t>
            </a:r>
          </a:p>
          <a:p>
            <a:r>
              <a:rPr lang="en-US" sz="3200" dirty="0" smtClean="0"/>
              <a:t>JESUS WITH THE WOMAN AT THE WELL</a:t>
            </a:r>
          </a:p>
        </p:txBody>
      </p:sp>
    </p:spTree>
    <p:extLst>
      <p:ext uri="{BB962C8B-B14F-4D97-AF65-F5344CB8AC3E}">
        <p14:creationId xmlns:p14="http://schemas.microsoft.com/office/powerpoint/2010/main" val="358088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KINDNESS</a:t>
            </a:r>
            <a:endParaRPr lang="en-US" dirty="0"/>
          </a:p>
        </p:txBody>
      </p:sp>
      <p:sp>
        <p:nvSpPr>
          <p:cNvPr id="3" name="Content Placeholder 2"/>
          <p:cNvSpPr>
            <a:spLocks noGrp="1"/>
          </p:cNvSpPr>
          <p:nvPr>
            <p:ph idx="1"/>
          </p:nvPr>
        </p:nvSpPr>
        <p:spPr/>
        <p:txBody>
          <a:bodyPr>
            <a:normAutofit/>
          </a:bodyPr>
          <a:lstStyle/>
          <a:p>
            <a:r>
              <a:rPr lang="en-US" sz="3200" dirty="0" smtClean="0"/>
              <a:t>JESUS IN THE TEMPLE?????</a:t>
            </a:r>
          </a:p>
          <a:p>
            <a:endParaRPr lang="en-US" sz="32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227" y="712826"/>
            <a:ext cx="7490181" cy="5617636"/>
          </a:xfrm>
          <a:prstGeom prst="rect">
            <a:avLst/>
          </a:prstGeom>
        </p:spPr>
      </p:pic>
    </p:spTree>
    <p:extLst>
      <p:ext uri="{BB962C8B-B14F-4D97-AF65-F5344CB8AC3E}">
        <p14:creationId xmlns:p14="http://schemas.microsoft.com/office/powerpoint/2010/main" val="205087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26145</TotalTime>
  <Words>1767</Words>
  <Application>Microsoft Office PowerPoint</Application>
  <PresentationFormat>Widescreen</PresentationFormat>
  <Paragraphs>206</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Calibri</vt:lpstr>
      <vt:lpstr>Century Gothic</vt:lpstr>
      <vt:lpstr>Wingdings 3</vt:lpstr>
      <vt:lpstr>Slice</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lpstr>KINDNESS</vt:lpstr>
    </vt:vector>
  </TitlesOfParts>
  <Company>xenos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KINDNESS:</dc:title>
  <dc:creator>GladwellM</dc:creator>
  <cp:lastModifiedBy>DoddH</cp:lastModifiedBy>
  <cp:revision>145</cp:revision>
  <cp:lastPrinted>2020-06-25T19:56:51Z</cp:lastPrinted>
  <dcterms:created xsi:type="dcterms:W3CDTF">2020-06-25T19:38:45Z</dcterms:created>
  <dcterms:modified xsi:type="dcterms:W3CDTF">2022-07-19T21:43:23Z</dcterms:modified>
</cp:coreProperties>
</file>