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674600" cy="7924800"/>
  <p:notesSz cx="12674600" cy="7924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84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7551" y="2828403"/>
            <a:ext cx="12199496" cy="590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01190" y="4437888"/>
            <a:ext cx="8872220" cy="198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3730" y="1822704"/>
            <a:ext cx="5513451" cy="5230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27419" y="1822704"/>
            <a:ext cx="5513451" cy="5230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300" b="0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5"/>
            <a:ext cx="12675235" cy="7913370"/>
          </a:xfrm>
          <a:custGeom>
            <a:avLst/>
            <a:gdLst/>
            <a:ahLst/>
            <a:cxnLst/>
            <a:rect l="l" t="t" r="r" b="b"/>
            <a:pathLst>
              <a:path w="12675235" h="7913370">
                <a:moveTo>
                  <a:pt x="12674610" y="7913299"/>
                </a:moveTo>
                <a:lnTo>
                  <a:pt x="0" y="7913299"/>
                </a:lnTo>
                <a:lnTo>
                  <a:pt x="0" y="0"/>
                </a:lnTo>
                <a:lnTo>
                  <a:pt x="12674610" y="0"/>
                </a:lnTo>
                <a:lnTo>
                  <a:pt x="12674610" y="7913299"/>
                </a:lnTo>
                <a:close/>
              </a:path>
            </a:pathLst>
          </a:custGeom>
          <a:solidFill>
            <a:srgbClr val="F6F1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5241" y="2840471"/>
            <a:ext cx="10404117" cy="1951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300" b="0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1936" y="2358521"/>
            <a:ext cx="11333480" cy="3434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09364" y="7370064"/>
            <a:ext cx="4055872" cy="39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3730" y="7370064"/>
            <a:ext cx="2915158" cy="396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121812" y="7637141"/>
            <a:ext cx="441959" cy="174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807" y="1170009"/>
            <a:ext cx="9994900" cy="51866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-635" algn="ctr">
              <a:lnSpc>
                <a:spcPct val="99800"/>
              </a:lnSpc>
              <a:spcBef>
                <a:spcPts val="135"/>
              </a:spcBef>
            </a:pPr>
            <a:r>
              <a:rPr sz="11300" dirty="0"/>
              <a:t>Ephesians: </a:t>
            </a:r>
            <a:r>
              <a:rPr sz="11300" spc="5" dirty="0"/>
              <a:t>A  </a:t>
            </a:r>
            <a:r>
              <a:rPr sz="11300" dirty="0"/>
              <a:t>Manifesto</a:t>
            </a:r>
            <a:r>
              <a:rPr sz="11300" spc="-30" dirty="0"/>
              <a:t> </a:t>
            </a:r>
            <a:r>
              <a:rPr sz="11300" dirty="0"/>
              <a:t>for</a:t>
            </a:r>
            <a:r>
              <a:rPr sz="11300" spc="-25" dirty="0"/>
              <a:t> </a:t>
            </a:r>
            <a:r>
              <a:rPr sz="11300" dirty="0"/>
              <a:t>the  Church</a:t>
            </a:r>
            <a:endParaRPr sz="11300"/>
          </a:p>
        </p:txBody>
      </p:sp>
      <p:sp>
        <p:nvSpPr>
          <p:cNvPr id="3" name="object 3"/>
          <p:cNvSpPr/>
          <p:nvPr/>
        </p:nvSpPr>
        <p:spPr>
          <a:xfrm>
            <a:off x="12427022" y="7608575"/>
            <a:ext cx="171450" cy="228600"/>
          </a:xfrm>
          <a:custGeom>
            <a:avLst/>
            <a:gdLst/>
            <a:ahLst/>
            <a:cxnLst/>
            <a:rect l="l" t="t" r="r" b="b"/>
            <a:pathLst>
              <a:path w="171450" h="228600">
                <a:moveTo>
                  <a:pt x="171407" y="228542"/>
                </a:moveTo>
                <a:lnTo>
                  <a:pt x="0" y="228542"/>
                </a:lnTo>
                <a:lnTo>
                  <a:pt x="0" y="0"/>
                </a:lnTo>
                <a:lnTo>
                  <a:pt x="171407" y="0"/>
                </a:lnTo>
                <a:lnTo>
                  <a:pt x="171407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38439" y="7637071"/>
            <a:ext cx="150495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050" dirty="0">
                <a:solidFill>
                  <a:srgbClr val="FFFFFF"/>
                </a:solidFill>
                <a:latin typeface="Arial"/>
                <a:cs typeface="Arial"/>
              </a:rPr>
              <a:t>1</a:t>
            </a:fld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609502"/>
            <a:ext cx="12189460" cy="5524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dirty="0">
                <a:solidFill>
                  <a:srgbClr val="005421"/>
                </a:solidFill>
              </a:rPr>
              <a:t>Language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2552241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3047418"/>
            <a:ext cx="114271" cy="1142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4196" y="3542594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4196" y="4037770"/>
            <a:ext cx="114271" cy="1142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4196" y="4532947"/>
            <a:ext cx="114271" cy="1142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4196" y="5028123"/>
            <a:ext cx="114271" cy="1142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4196" y="5523300"/>
            <a:ext cx="114271" cy="1142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4196" y="6018476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1936" y="2291955"/>
            <a:ext cx="9187815" cy="398716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Peace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Unity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(4:3)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Citizenship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(2:12)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Fellow citizens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(2:19)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Reconciliation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(2:16)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Foreigner (2:12,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19)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Alien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(2:19)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Assembly (</a:t>
            </a:r>
            <a:r>
              <a:rPr sz="3000" i="1" dirty="0">
                <a:solidFill>
                  <a:srgbClr val="333333"/>
                </a:solidFill>
                <a:latin typeface="Times New Roman"/>
                <a:cs typeface="Times New Roman"/>
              </a:rPr>
              <a:t>ekklēsia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; 1:22; 3:10, 21; 5:23, 24, 25, 27, 29,</a:t>
            </a:r>
            <a:r>
              <a:rPr sz="3000" spc="-1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32)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112775" y="7608754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10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590307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Frame of</a:t>
            </a:r>
            <a:r>
              <a:rPr sz="3900" spc="-20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Reference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2571137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3561490"/>
            <a:ext cx="114271" cy="1142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405666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006" y="4551843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76006" y="504701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1936" y="2310851"/>
            <a:ext cx="11269345" cy="3987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57885">
              <a:lnSpc>
                <a:spcPct val="108300"/>
              </a:lnSpc>
              <a:spcBef>
                <a:spcPts val="100"/>
              </a:spcBef>
            </a:pP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Different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political structures: Greco-Roman city </a:t>
            </a:r>
            <a:r>
              <a:rPr sz="3000" spc="-5" dirty="0">
                <a:solidFill>
                  <a:srgbClr val="333333"/>
                </a:solidFill>
                <a:latin typeface="Times New Roman"/>
                <a:cs typeface="Times New Roman"/>
              </a:rPr>
              <a:t>(</a:t>
            </a:r>
            <a:r>
              <a:rPr sz="3000" i="1" spc="-5" dirty="0">
                <a:solidFill>
                  <a:srgbClr val="333333"/>
                </a:solidFill>
                <a:latin typeface="Times New Roman"/>
                <a:cs typeface="Times New Roman"/>
              </a:rPr>
              <a:t>polis</a:t>
            </a:r>
            <a:r>
              <a:rPr sz="3000" spc="-5" dirty="0">
                <a:solidFill>
                  <a:srgbClr val="333333"/>
                </a:solidFill>
                <a:latin typeface="Times New Roman"/>
                <a:cs typeface="Times New Roman"/>
              </a:rPr>
              <a:t>)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vis-à-vis</a:t>
            </a:r>
            <a:r>
              <a:rPr sz="3000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the  church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</a:t>
            </a:r>
            <a:r>
              <a:rPr sz="3000" i="1" dirty="0">
                <a:solidFill>
                  <a:srgbClr val="333333"/>
                </a:solidFill>
                <a:latin typeface="Times New Roman"/>
                <a:cs typeface="Times New Roman"/>
              </a:rPr>
              <a:t>ekklēsia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Similarities:</a:t>
            </a:r>
            <a:endParaRPr sz="3000">
              <a:latin typeface="Times New Roman"/>
              <a:cs typeface="Times New Roman"/>
            </a:endParaRPr>
          </a:p>
          <a:p>
            <a:pPr marL="774065" marR="3145790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Activities that constitute the political are</a:t>
            </a:r>
            <a:r>
              <a:rPr sz="3000" spc="-1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similar  Household as the fundamental</a:t>
            </a:r>
            <a:r>
              <a:rPr sz="3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unit</a:t>
            </a:r>
            <a:endParaRPr sz="3000">
              <a:latin typeface="Times New Roman"/>
              <a:cs typeface="Times New Roman"/>
            </a:endParaRPr>
          </a:p>
          <a:p>
            <a:pPr marL="774065" marR="5080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Church in Ephesians does not refer to a local church but to a  heavenly assembly gathered around the throne of Christ,</a:t>
            </a:r>
            <a:r>
              <a:rPr sz="3000" spc="-1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comparable  to a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kingdom.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122298" y="7608605"/>
            <a:ext cx="476250" cy="228600"/>
          </a:xfrm>
          <a:custGeom>
            <a:avLst/>
            <a:gdLst/>
            <a:ahLst/>
            <a:cxnLst/>
            <a:rect l="l" t="t" r="r" b="b"/>
            <a:pathLst>
              <a:path w="476250" h="228600">
                <a:moveTo>
                  <a:pt x="476131" y="228542"/>
                </a:moveTo>
                <a:lnTo>
                  <a:pt x="0" y="228542"/>
                </a:lnTo>
                <a:lnTo>
                  <a:pt x="0" y="0"/>
                </a:lnTo>
                <a:lnTo>
                  <a:pt x="476131" y="0"/>
                </a:lnTo>
                <a:lnTo>
                  <a:pt x="476131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588" y="2828403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spc="-15" dirty="0">
                <a:solidFill>
                  <a:srgbClr val="800000"/>
                </a:solidFill>
                <a:latin typeface="Times New Roman"/>
                <a:cs typeface="Times New Roman"/>
              </a:rPr>
              <a:t>Merging </a:t>
            </a:r>
            <a:r>
              <a:rPr sz="3900" dirty="0">
                <a:solidFill>
                  <a:srgbClr val="800000"/>
                </a:solidFill>
                <a:latin typeface="Times New Roman"/>
                <a:cs typeface="Times New Roman"/>
              </a:rPr>
              <a:t>of Politics and</a:t>
            </a:r>
            <a:r>
              <a:rPr sz="3900" spc="-2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900" dirty="0">
                <a:solidFill>
                  <a:srgbClr val="800000"/>
                </a:solidFill>
                <a:latin typeface="Times New Roman"/>
                <a:cs typeface="Times New Roman"/>
              </a:rPr>
              <a:t>Religion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4196" y="3809234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4304410"/>
            <a:ext cx="114271" cy="1142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1936" y="3548948"/>
            <a:ext cx="10441305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Ephesians is not just a political </a:t>
            </a:r>
            <a:r>
              <a:rPr sz="3000" spc="-20" dirty="0">
                <a:solidFill>
                  <a:srgbClr val="333333"/>
                </a:solidFill>
                <a:latin typeface="Times New Roman"/>
                <a:cs typeface="Times New Roman"/>
              </a:rPr>
              <a:t>letter,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it is a politico-religious </a:t>
            </a:r>
            <a:r>
              <a:rPr sz="3000" spc="-25" dirty="0">
                <a:solidFill>
                  <a:srgbClr val="333333"/>
                </a:solidFill>
                <a:latin typeface="Times New Roman"/>
                <a:cs typeface="Times New Roman"/>
              </a:rPr>
              <a:t>letter. 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Unlike present day America, the categories of </a:t>
            </a:r>
            <a:r>
              <a:rPr sz="3000" i="1" dirty="0">
                <a:solidFill>
                  <a:srgbClr val="333333"/>
                </a:solidFill>
                <a:latin typeface="Times New Roman"/>
                <a:cs typeface="Times New Roman"/>
              </a:rPr>
              <a:t>political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3000" spc="-27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i="1" spc="-15" dirty="0">
                <a:solidFill>
                  <a:srgbClr val="333333"/>
                </a:solidFill>
                <a:latin typeface="Times New Roman"/>
                <a:cs typeface="Times New Roman"/>
              </a:rPr>
              <a:t>religious 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cannot be easily separated in</a:t>
            </a:r>
            <a:r>
              <a:rPr sz="3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spc="-20" dirty="0">
                <a:solidFill>
                  <a:srgbClr val="333333"/>
                </a:solidFill>
                <a:latin typeface="Times New Roman"/>
                <a:cs typeface="Times New Roman"/>
              </a:rPr>
              <a:t>antiquity.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112775" y="7608760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3075842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L="1043305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Implications of the political character of</a:t>
            </a:r>
            <a:r>
              <a:rPr sz="3900" spc="-75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Ephesians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4056672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5047025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1936" y="3796387"/>
            <a:ext cx="10857230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Is Ephesians a polemic against Caesar or the Roman Empire?</a:t>
            </a:r>
            <a:r>
              <a:rPr sz="3000" spc="-1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Probably  not.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Ephesians functions as a manifesto for the</a:t>
            </a:r>
            <a:r>
              <a:rPr sz="3000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church.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112775" y="7608610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13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107815" marR="5080" indent="-4095750">
              <a:lnSpc>
                <a:spcPct val="100200"/>
              </a:lnSpc>
              <a:spcBef>
                <a:spcPts val="110"/>
              </a:spcBef>
            </a:pPr>
            <a:r>
              <a:rPr spc="10" dirty="0"/>
              <a:t>Ephesians as a manifesto for</a:t>
            </a:r>
            <a:r>
              <a:rPr spc="-55" dirty="0"/>
              <a:t> </a:t>
            </a:r>
            <a:r>
              <a:rPr spc="10" dirty="0"/>
              <a:t>the  church</a:t>
            </a:r>
          </a:p>
        </p:txBody>
      </p:sp>
      <p:sp>
        <p:nvSpPr>
          <p:cNvPr id="3" name="object 3"/>
          <p:cNvSpPr/>
          <p:nvPr/>
        </p:nvSpPr>
        <p:spPr>
          <a:xfrm>
            <a:off x="12112775" y="7608766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2333084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Meaning of</a:t>
            </a:r>
            <a:r>
              <a:rPr sz="3900" spc="-20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Manifesto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12112775" y="7608616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47212" y="7637116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15 .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2333239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Meaning of</a:t>
            </a:r>
            <a:r>
              <a:rPr sz="3900" spc="-20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Manifesto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3314069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6006" y="380924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1936" y="3053784"/>
            <a:ext cx="6448425" cy="10160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Formal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constitution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E.g. Aristotle, </a:t>
            </a:r>
            <a:r>
              <a:rPr sz="3000" i="1" dirty="0">
                <a:solidFill>
                  <a:srgbClr val="333333"/>
                </a:solidFill>
                <a:latin typeface="Times New Roman"/>
                <a:cs typeface="Times New Roman"/>
              </a:rPr>
              <a:t>Athenian</a:t>
            </a:r>
            <a:r>
              <a:rPr sz="3000" i="1" spc="-27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333333"/>
                </a:solidFill>
                <a:latin typeface="Times New Roman"/>
                <a:cs typeface="Times New Roman"/>
              </a:rPr>
              <a:t>Constitution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112775" y="7608772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147212" y="7637116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15 .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2333090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Meaning of</a:t>
            </a:r>
            <a:r>
              <a:rPr sz="3900" spc="-20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Manifesto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3313920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6006" y="380909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4196" y="4304272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006" y="52946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1936" y="3053635"/>
            <a:ext cx="11176000" cy="25019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Formal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constitution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E.g. Aristotle, </a:t>
            </a:r>
            <a:r>
              <a:rPr sz="3000" i="1" dirty="0">
                <a:solidFill>
                  <a:srgbClr val="333333"/>
                </a:solidFill>
                <a:latin typeface="Times New Roman"/>
                <a:cs typeface="Times New Roman"/>
              </a:rPr>
              <a:t>Athenian</a:t>
            </a:r>
            <a:r>
              <a:rPr sz="3000" i="1" spc="-18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333333"/>
                </a:solidFill>
                <a:latin typeface="Times New Roman"/>
                <a:cs typeface="Times New Roman"/>
              </a:rPr>
              <a:t>Constitution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12700" marR="321945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More broadly understood as the social customs, habits, and history</a:t>
            </a:r>
            <a:r>
              <a:rPr sz="3000" spc="-1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that  define the manner of life, </a:t>
            </a:r>
            <a:r>
              <a:rPr sz="3000" spc="-25" dirty="0">
                <a:solidFill>
                  <a:srgbClr val="333333"/>
                </a:solidFill>
                <a:latin typeface="Times New Roman"/>
                <a:cs typeface="Times New Roman"/>
              </a:rPr>
              <a:t>identity,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and soul of a</a:t>
            </a:r>
            <a:r>
              <a:rPr sz="3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spc="-40" dirty="0">
                <a:solidFill>
                  <a:srgbClr val="333333"/>
                </a:solidFill>
                <a:latin typeface="Times New Roman"/>
                <a:cs typeface="Times New Roman"/>
              </a:rPr>
              <a:t>city.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E.g. found in fragments of other constitutions collected by</a:t>
            </a:r>
            <a:r>
              <a:rPr sz="3000" spc="-3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Aristotle.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112775" y="7608623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47212" y="7637116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15 .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571435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Meaning of</a:t>
            </a:r>
            <a:r>
              <a:rPr sz="3900" spc="-20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Manifesto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2552265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83336" y="3011170"/>
            <a:ext cx="11119485" cy="3176270"/>
            <a:chOff x="783336" y="3011170"/>
            <a:chExt cx="11119485" cy="3176270"/>
          </a:xfrm>
        </p:grpSpPr>
        <p:sp>
          <p:nvSpPr>
            <p:cNvPr id="5" name="object 5"/>
            <p:cNvSpPr/>
            <p:nvPr/>
          </p:nvSpPr>
          <p:spPr>
            <a:xfrm>
              <a:off x="783336" y="3011182"/>
              <a:ext cx="11119485" cy="3176270"/>
            </a:xfrm>
            <a:custGeom>
              <a:avLst/>
              <a:gdLst/>
              <a:ahLst/>
              <a:cxnLst/>
              <a:rect l="l" t="t" r="r" b="b"/>
              <a:pathLst>
                <a:path w="11119485" h="3176270">
                  <a:moveTo>
                    <a:pt x="11119104" y="0"/>
                  </a:moveTo>
                  <a:lnTo>
                    <a:pt x="11091355" y="0"/>
                  </a:lnTo>
                  <a:lnTo>
                    <a:pt x="11091355" y="26670"/>
                  </a:lnTo>
                  <a:lnTo>
                    <a:pt x="11091355" y="3149600"/>
                  </a:lnTo>
                  <a:lnTo>
                    <a:pt x="26073" y="3149600"/>
                  </a:lnTo>
                  <a:lnTo>
                    <a:pt x="26073" y="26670"/>
                  </a:lnTo>
                  <a:lnTo>
                    <a:pt x="11091355" y="26670"/>
                  </a:lnTo>
                  <a:lnTo>
                    <a:pt x="11091355" y="0"/>
                  </a:lnTo>
                  <a:lnTo>
                    <a:pt x="0" y="0"/>
                  </a:lnTo>
                  <a:lnTo>
                    <a:pt x="0" y="26670"/>
                  </a:lnTo>
                  <a:lnTo>
                    <a:pt x="0" y="3149600"/>
                  </a:lnTo>
                  <a:lnTo>
                    <a:pt x="0" y="3150158"/>
                  </a:lnTo>
                  <a:lnTo>
                    <a:pt x="0" y="3176270"/>
                  </a:lnTo>
                  <a:lnTo>
                    <a:pt x="11119104" y="3176270"/>
                  </a:lnTo>
                  <a:lnTo>
                    <a:pt x="11119104" y="26543"/>
                  </a:lnTo>
                  <a:lnTo>
                    <a:pt x="11119104" y="0"/>
                  </a:lnTo>
                  <a:close/>
                </a:path>
              </a:pathLst>
            </a:custGeom>
            <a:solidFill>
              <a:srgbClr val="000000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9422" y="3037919"/>
              <a:ext cx="11065510" cy="3123565"/>
            </a:xfrm>
            <a:custGeom>
              <a:avLst/>
              <a:gdLst/>
              <a:ahLst/>
              <a:cxnLst/>
              <a:rect l="l" t="t" r="r" b="b"/>
              <a:pathLst>
                <a:path w="11065510" h="3123565">
                  <a:moveTo>
                    <a:pt x="11065287" y="3123420"/>
                  </a:moveTo>
                  <a:lnTo>
                    <a:pt x="0" y="3123420"/>
                  </a:lnTo>
                  <a:lnTo>
                    <a:pt x="0" y="0"/>
                  </a:lnTo>
                  <a:lnTo>
                    <a:pt x="11065287" y="0"/>
                  </a:lnTo>
                  <a:lnTo>
                    <a:pt x="11065287" y="3123420"/>
                  </a:lnTo>
                  <a:close/>
                </a:path>
              </a:pathLst>
            </a:custGeom>
            <a:solidFill>
              <a:srgbClr val="FFFF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839574" y="2330071"/>
            <a:ext cx="10836275" cy="3758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465" algn="just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Constitution of the</a:t>
            </a:r>
            <a:r>
              <a:rPr sz="3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Lacedaemonians</a:t>
            </a:r>
            <a:endParaRPr sz="3000">
              <a:latin typeface="Times New Roman"/>
              <a:cs typeface="Times New Roman"/>
            </a:endParaRPr>
          </a:p>
          <a:p>
            <a:pPr marL="12700" marR="69850">
              <a:lnSpc>
                <a:spcPct val="109300"/>
              </a:lnSpc>
              <a:spcBef>
                <a:spcPts val="1905"/>
              </a:spcBef>
            </a:pPr>
            <a:r>
              <a:rPr sz="2600" spc="-30" dirty="0">
                <a:solidFill>
                  <a:srgbClr val="333333"/>
                </a:solidFill>
                <a:latin typeface="Times New Roman"/>
                <a:cs typeface="Times New Roman"/>
              </a:rPr>
              <a:t>Women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in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Lacedaemon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are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not allowed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wear ornaments,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let their hair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grow 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long,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or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wear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gold.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They bring up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their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children on empty stomachs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train 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them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be able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endure </a:t>
            </a:r>
            <a:r>
              <a:rPr sz="2600" spc="-15" dirty="0">
                <a:solidFill>
                  <a:srgbClr val="333333"/>
                </a:solidFill>
                <a:latin typeface="Times New Roman"/>
                <a:cs typeface="Times New Roman"/>
              </a:rPr>
              <a:t>hunger.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They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also train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them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steal,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and they</a:t>
            </a:r>
            <a:r>
              <a:rPr sz="26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beat</a:t>
            </a: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254"/>
              </a:spcBef>
            </a:pP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whoever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is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caught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in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order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that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from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this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treatment they can endure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toil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and</a:t>
            </a:r>
            <a:r>
              <a:rPr sz="26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be</a:t>
            </a:r>
            <a:endParaRPr sz="2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9300"/>
              </a:lnSpc>
              <a:spcBef>
                <a:spcPts val="40"/>
              </a:spcBef>
            </a:pP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alert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among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2600" spc="-20" dirty="0">
                <a:solidFill>
                  <a:srgbClr val="333333"/>
                </a:solidFill>
                <a:latin typeface="Times New Roman"/>
                <a:cs typeface="Times New Roman"/>
              </a:rPr>
              <a:t>enemy.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They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practice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speaking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briefly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from childhood, and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later 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they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practice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with wit both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jesting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and being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objects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of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jest.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(Heraclides Lembus,  </a:t>
            </a:r>
            <a:r>
              <a:rPr sz="2600" i="1" spc="10" dirty="0">
                <a:solidFill>
                  <a:srgbClr val="333333"/>
                </a:solidFill>
                <a:latin typeface="Times New Roman"/>
                <a:cs typeface="Times New Roman"/>
              </a:rPr>
              <a:t>Excerpta Politarum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,</a:t>
            </a:r>
            <a:r>
              <a:rPr sz="26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13)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112775" y="7608778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47212" y="7637278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15 .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3571037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Ephesians as a</a:t>
            </a:r>
            <a:r>
              <a:rPr sz="3900" spc="-25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manifesto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12112775" y="7608628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16 .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3322" y="2583170"/>
            <a:ext cx="5728335" cy="989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-80" dirty="0"/>
              <a:t>Table </a:t>
            </a:r>
            <a:r>
              <a:rPr spc="10" dirty="0"/>
              <a:t>of</a:t>
            </a:r>
            <a:r>
              <a:rPr spc="35" dirty="0"/>
              <a:t> </a:t>
            </a:r>
            <a:r>
              <a:rPr spc="10" dirty="0"/>
              <a:t>Contents</a:t>
            </a:r>
          </a:p>
        </p:txBody>
      </p:sp>
      <p:sp>
        <p:nvSpPr>
          <p:cNvPr id="3" name="object 3"/>
          <p:cNvSpPr/>
          <p:nvPr/>
        </p:nvSpPr>
        <p:spPr>
          <a:xfrm>
            <a:off x="714196" y="3999504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4494680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4196" y="4989857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91936" y="3739216"/>
            <a:ext cx="6075680" cy="15113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3000" dirty="0">
                <a:solidFill>
                  <a:srgbClr val="8B733C"/>
                </a:solidFill>
                <a:latin typeface="Times New Roman"/>
                <a:cs typeface="Times New Roman"/>
              </a:rPr>
              <a:t>Introduction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8B733C"/>
                </a:solidFill>
                <a:latin typeface="Times New Roman"/>
                <a:cs typeface="Times New Roman"/>
              </a:rPr>
              <a:t>Political character of</a:t>
            </a:r>
            <a:r>
              <a:rPr sz="3000" spc="-35" dirty="0">
                <a:solidFill>
                  <a:srgbClr val="8B733C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8B733C"/>
                </a:solidFill>
                <a:latin typeface="Times New Roman"/>
                <a:cs typeface="Times New Roman"/>
              </a:rPr>
              <a:t>Ephesians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8B733C"/>
                </a:solidFill>
                <a:latin typeface="Times New Roman"/>
                <a:cs typeface="Times New Roman"/>
              </a:rPr>
              <a:t>Ephesians as a manifesto for the</a:t>
            </a:r>
            <a:r>
              <a:rPr sz="3000" spc="-130" dirty="0">
                <a:solidFill>
                  <a:srgbClr val="8B733C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8B733C"/>
                </a:solidFill>
                <a:latin typeface="Times New Roman"/>
                <a:cs typeface="Times New Roman"/>
              </a:rPr>
              <a:t>church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427022" y="7608578"/>
            <a:ext cx="171450" cy="228600"/>
          </a:xfrm>
          <a:custGeom>
            <a:avLst/>
            <a:gdLst/>
            <a:ahLst/>
            <a:cxnLst/>
            <a:rect l="l" t="t" r="r" b="b"/>
            <a:pathLst>
              <a:path w="171450" h="228600">
                <a:moveTo>
                  <a:pt x="171407" y="228542"/>
                </a:moveTo>
                <a:lnTo>
                  <a:pt x="0" y="228542"/>
                </a:lnTo>
                <a:lnTo>
                  <a:pt x="0" y="0"/>
                </a:lnTo>
                <a:lnTo>
                  <a:pt x="171407" y="0"/>
                </a:lnTo>
                <a:lnTo>
                  <a:pt x="171407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438439" y="7637071"/>
            <a:ext cx="150495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z="1050" dirty="0">
                <a:solidFill>
                  <a:srgbClr val="FFFFFF"/>
                </a:solidFill>
                <a:latin typeface="Arial"/>
                <a:cs typeface="Arial"/>
              </a:rPr>
              <a:t>2</a:t>
            </a:fld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2190412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Central Premise of the</a:t>
            </a:r>
            <a:r>
              <a:rPr sz="3900" spc="-35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Manifesto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3171242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1936" y="2910957"/>
            <a:ext cx="10951845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Establishment of cosmic peace and reconciliation under the headship</a:t>
            </a:r>
            <a:r>
              <a:rPr sz="3000" spc="-1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of  Christ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6378" y="4137659"/>
            <a:ext cx="11092815" cy="1856105"/>
          </a:xfrm>
          <a:prstGeom prst="rect">
            <a:avLst/>
          </a:prstGeom>
          <a:solidFill>
            <a:srgbClr val="FFFFFF">
              <a:alpha val="50199"/>
            </a:srgbClr>
          </a:solidFill>
          <a:ln w="27737">
            <a:solidFill>
              <a:srgbClr val="000000"/>
            </a:solidFill>
          </a:ln>
        </p:spPr>
        <p:txBody>
          <a:bodyPr vert="horz" wrap="square" lIns="0" tIns="20320" rIns="0" bIns="0" rtlCol="0">
            <a:spAutoFit/>
          </a:bodyPr>
          <a:lstStyle/>
          <a:p>
            <a:pPr marL="55880" marR="316865">
              <a:lnSpc>
                <a:spcPct val="108900"/>
              </a:lnSpc>
              <a:spcBef>
                <a:spcPts val="160"/>
              </a:spcBef>
            </a:pP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Eph 1:9-10 "He made known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us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mystery of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his will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according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his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good 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pleasure,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which he purposed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in Christ, to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be put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into </a:t>
            </a:r>
            <a:r>
              <a:rPr sz="2600" dirty="0">
                <a:solidFill>
                  <a:srgbClr val="333333"/>
                </a:solidFill>
                <a:latin typeface="Times New Roman"/>
                <a:cs typeface="Times New Roman"/>
              </a:rPr>
              <a:t>effect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when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the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times reach 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their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fulfillment—to bring unity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all things in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heaven and on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earth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under 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Christ."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112775" y="7608784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17 .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2828278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Central Premise of the</a:t>
            </a:r>
            <a:r>
              <a:rPr sz="3900" spc="-35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Manifesto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3809108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6006" y="430428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4799461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91936" y="3548823"/>
            <a:ext cx="9503410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4065" marR="5080" indent="-76200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This central message ties many sections of Ephesians</a:t>
            </a:r>
            <a:r>
              <a:rPr sz="3000" spc="-1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together  Doctrinal (Eph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1-3)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Ethical (Eph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4-6)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112775" y="7608634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47212" y="7637135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17 .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588" y="1838081"/>
            <a:ext cx="12189460" cy="1095375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2540" algn="ctr">
              <a:lnSpc>
                <a:spcPts val="4070"/>
              </a:lnSpc>
            </a:pPr>
            <a:r>
              <a:rPr sz="3600" dirty="0">
                <a:solidFill>
                  <a:srgbClr val="005421"/>
                </a:solidFill>
                <a:latin typeface="Times New Roman"/>
                <a:cs typeface="Times New Roman"/>
              </a:rPr>
              <a:t>Doctrinal (Eph 1-3): Calling of the Church within Christ's</a:t>
            </a:r>
            <a:r>
              <a:rPr sz="3600" spc="-145" dirty="0">
                <a:solidFill>
                  <a:srgbClr val="005421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5421"/>
                </a:solidFill>
                <a:latin typeface="Times New Roman"/>
                <a:cs typeface="Times New Roman"/>
              </a:rPr>
              <a:t>Cosmic</a:t>
            </a:r>
            <a:endParaRPr sz="3600">
              <a:latin typeface="Times New Roman"/>
              <a:cs typeface="Times New Roman"/>
            </a:endParaRPr>
          </a:p>
          <a:p>
            <a:pPr marR="1905" algn="ctr">
              <a:lnSpc>
                <a:spcPts val="4295"/>
              </a:lnSpc>
            </a:pPr>
            <a:r>
              <a:rPr sz="3600" dirty="0">
                <a:solidFill>
                  <a:srgbClr val="005421"/>
                </a:solidFill>
                <a:latin typeface="Times New Roman"/>
                <a:cs typeface="Times New Roman"/>
              </a:rPr>
              <a:t>Reconciliation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4196" y="3323610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3818786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4196" y="4313963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4196" y="4809139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4196" y="5304315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4196" y="6294668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1936" y="3063326"/>
            <a:ext cx="11343640" cy="349186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Praise for God's plan of cosmic redemption</a:t>
            </a:r>
            <a:r>
              <a:rPr sz="3000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(1:3-14)</a:t>
            </a:r>
            <a:endParaRPr sz="3000">
              <a:latin typeface="Times New Roman"/>
              <a:cs typeface="Times New Roman"/>
            </a:endParaRPr>
          </a:p>
          <a:p>
            <a:pPr marL="12700" marR="518159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Prayer for deeper understanding of God's plan of redemption</a:t>
            </a:r>
            <a:r>
              <a:rPr sz="3000" spc="-1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(1:15-23)  </a:t>
            </a:r>
            <a:r>
              <a:rPr sz="3000" spc="-45" dirty="0">
                <a:solidFill>
                  <a:srgbClr val="333333"/>
                </a:solidFill>
                <a:latin typeface="Times New Roman"/>
                <a:cs typeface="Times New Roman"/>
              </a:rPr>
              <a:t>Vertical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reconciliation of humanity with God (2:1-10)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Horizontal reconciliation between Jews and Gentiles</a:t>
            </a:r>
            <a:r>
              <a:rPr sz="3000" spc="-5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(2:11-22)</a:t>
            </a:r>
            <a:endParaRPr sz="3000">
              <a:latin typeface="Times New Roman"/>
              <a:cs typeface="Times New Roman"/>
            </a:endParaRPr>
          </a:p>
          <a:p>
            <a:pPr marL="12700" marR="173355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Further elaboration of the union of Jews and Gentiles into one body</a:t>
            </a:r>
            <a:r>
              <a:rPr sz="3000" spc="-16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(3:1-  13)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Prayer to comprehend the love of Christ and to love one another</a:t>
            </a:r>
            <a:r>
              <a:rPr sz="3000" spc="-16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(3:14-21)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112775" y="7608789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18 .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588" y="1837931"/>
            <a:ext cx="12189460" cy="1095375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2540" algn="ctr">
              <a:lnSpc>
                <a:spcPts val="4070"/>
              </a:lnSpc>
            </a:pPr>
            <a:r>
              <a:rPr sz="3600" dirty="0">
                <a:solidFill>
                  <a:srgbClr val="005421"/>
                </a:solidFill>
                <a:latin typeface="Times New Roman"/>
                <a:cs typeface="Times New Roman"/>
              </a:rPr>
              <a:t>Ethical (Eph 4-6): Conduct of the Church within Christ's</a:t>
            </a:r>
            <a:r>
              <a:rPr sz="3600" spc="-135" dirty="0">
                <a:solidFill>
                  <a:srgbClr val="005421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5421"/>
                </a:solidFill>
                <a:latin typeface="Times New Roman"/>
                <a:cs typeface="Times New Roman"/>
              </a:rPr>
              <a:t>Cosmic</a:t>
            </a:r>
            <a:endParaRPr sz="3600">
              <a:latin typeface="Times New Roman"/>
              <a:cs typeface="Times New Roman"/>
            </a:endParaRPr>
          </a:p>
          <a:p>
            <a:pPr marR="1905" algn="ctr">
              <a:lnSpc>
                <a:spcPts val="4295"/>
              </a:lnSpc>
            </a:pPr>
            <a:r>
              <a:rPr sz="3600" dirty="0">
                <a:solidFill>
                  <a:srgbClr val="005421"/>
                </a:solidFill>
                <a:latin typeface="Times New Roman"/>
                <a:cs typeface="Times New Roman"/>
              </a:rPr>
              <a:t>Reconciliation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4196" y="3323460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3818637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4196" y="4313813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4196" y="4808989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4196" y="5304166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4196" y="5799342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1936" y="3063176"/>
            <a:ext cx="8626475" cy="2996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15489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Call to maintain unity of the church</a:t>
            </a:r>
            <a:r>
              <a:rPr sz="3000" spc="-1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(4:1-6)  Common faith</a:t>
            </a:r>
            <a:r>
              <a:rPr sz="3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(4:7-16)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Common identity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(4:17-24)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Common ethos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(4:25-5:20)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Common set of expectations in the household</a:t>
            </a:r>
            <a:r>
              <a:rPr sz="3000" spc="-1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(5:21-6:9)  Common enemy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(6:10-20)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112775" y="7608641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19 .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3571204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Function of the</a:t>
            </a:r>
            <a:r>
              <a:rPr sz="3900" spc="-25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Manifesto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12112775" y="7608796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20 .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066605"/>
            <a:ext cx="12189460" cy="542925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dirty="0">
                <a:solidFill>
                  <a:srgbClr val="005421"/>
                </a:solidFill>
              </a:rPr>
              <a:t>Foundational</a:t>
            </a:r>
            <a:r>
              <a:rPr sz="3600" spc="-10" dirty="0">
                <a:solidFill>
                  <a:srgbClr val="005421"/>
                </a:solidFill>
              </a:rPr>
              <a:t> </a:t>
            </a:r>
            <a:r>
              <a:rPr sz="3600" dirty="0">
                <a:solidFill>
                  <a:srgbClr val="005421"/>
                </a:solidFill>
              </a:rPr>
              <a:t>Narratives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1999822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2990174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3485351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006" y="398052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783336" y="4437379"/>
            <a:ext cx="11119485" cy="2749550"/>
            <a:chOff x="783336" y="4437379"/>
            <a:chExt cx="11119485" cy="2749550"/>
          </a:xfrm>
        </p:grpSpPr>
        <p:sp>
          <p:nvSpPr>
            <p:cNvPr id="8" name="object 8"/>
            <p:cNvSpPr/>
            <p:nvPr/>
          </p:nvSpPr>
          <p:spPr>
            <a:xfrm>
              <a:off x="783336" y="4437392"/>
              <a:ext cx="11119485" cy="2749550"/>
            </a:xfrm>
            <a:custGeom>
              <a:avLst/>
              <a:gdLst/>
              <a:ahLst/>
              <a:cxnLst/>
              <a:rect l="l" t="t" r="r" b="b"/>
              <a:pathLst>
                <a:path w="11119485" h="2749550">
                  <a:moveTo>
                    <a:pt x="11119104" y="2724150"/>
                  </a:moveTo>
                  <a:lnTo>
                    <a:pt x="26073" y="2724150"/>
                  </a:lnTo>
                  <a:lnTo>
                    <a:pt x="26073" y="29210"/>
                  </a:lnTo>
                  <a:lnTo>
                    <a:pt x="0" y="29210"/>
                  </a:lnTo>
                  <a:lnTo>
                    <a:pt x="0" y="2724150"/>
                  </a:lnTo>
                  <a:lnTo>
                    <a:pt x="0" y="2749550"/>
                  </a:lnTo>
                  <a:lnTo>
                    <a:pt x="11119104" y="2749550"/>
                  </a:lnTo>
                  <a:lnTo>
                    <a:pt x="11119104" y="2724150"/>
                  </a:lnTo>
                  <a:close/>
                </a:path>
                <a:path w="11119485" h="2749550">
                  <a:moveTo>
                    <a:pt x="11119104" y="0"/>
                  </a:moveTo>
                  <a:lnTo>
                    <a:pt x="0" y="0"/>
                  </a:lnTo>
                  <a:lnTo>
                    <a:pt x="0" y="28790"/>
                  </a:lnTo>
                  <a:lnTo>
                    <a:pt x="0" y="29197"/>
                  </a:lnTo>
                  <a:lnTo>
                    <a:pt x="11091355" y="29197"/>
                  </a:lnTo>
                  <a:lnTo>
                    <a:pt x="11091355" y="2723616"/>
                  </a:lnTo>
                  <a:lnTo>
                    <a:pt x="11119104" y="2723616"/>
                  </a:lnTo>
                  <a:lnTo>
                    <a:pt x="11119104" y="29197"/>
                  </a:lnTo>
                  <a:lnTo>
                    <a:pt x="11119104" y="28790"/>
                  </a:lnTo>
                  <a:lnTo>
                    <a:pt x="11119104" y="0"/>
                  </a:lnTo>
                  <a:close/>
                </a:path>
              </a:pathLst>
            </a:custGeom>
            <a:solidFill>
              <a:srgbClr val="000000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9422" y="4466181"/>
              <a:ext cx="11065510" cy="2694940"/>
            </a:xfrm>
            <a:custGeom>
              <a:avLst/>
              <a:gdLst/>
              <a:ahLst/>
              <a:cxnLst/>
              <a:rect l="l" t="t" r="r" b="b"/>
              <a:pathLst>
                <a:path w="11065510" h="2694940">
                  <a:moveTo>
                    <a:pt x="11065287" y="2694902"/>
                  </a:moveTo>
                  <a:lnTo>
                    <a:pt x="0" y="2694902"/>
                  </a:lnTo>
                  <a:lnTo>
                    <a:pt x="0" y="0"/>
                  </a:lnTo>
                  <a:lnTo>
                    <a:pt x="11065287" y="0"/>
                  </a:lnTo>
                  <a:lnTo>
                    <a:pt x="11065287" y="2694902"/>
                  </a:lnTo>
                  <a:close/>
                </a:path>
              </a:pathLst>
            </a:custGeom>
            <a:solidFill>
              <a:srgbClr val="FFFF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39574" y="1739538"/>
            <a:ext cx="10855325" cy="5348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465" marR="422275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As a manifesto, Ephesians provides a foundational narrative for</a:t>
            </a:r>
            <a:r>
              <a:rPr sz="3000" spc="-1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the  church.</a:t>
            </a:r>
            <a:endParaRPr sz="3000">
              <a:latin typeface="Times New Roman"/>
              <a:cs typeface="Times New Roman"/>
            </a:endParaRPr>
          </a:p>
          <a:p>
            <a:pPr marL="926465" marR="5150485" indent="-762000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Examples of foundational</a:t>
            </a:r>
            <a:r>
              <a:rPr sz="3000" spc="-114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narratives  Plato,</a:t>
            </a:r>
            <a:r>
              <a:rPr sz="3000" spc="-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333333"/>
                </a:solidFill>
                <a:latin typeface="Times New Roman"/>
                <a:cs typeface="Times New Roman"/>
              </a:rPr>
              <a:t>Republic</a:t>
            </a:r>
            <a:endParaRPr sz="300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Dio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Chyrsostom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09600"/>
              </a:lnSpc>
              <a:spcBef>
                <a:spcPts val="1895"/>
              </a:spcBef>
            </a:pP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It is fitting that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those whose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city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was founded by gods should maintain peace and  concord and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friendship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toward one another…. For founders, kinsmen, and  progenitors who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are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gods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desire their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own people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to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possess nothing—neither  beauty of country nor abundance of crops nor multitude of inhabitants—so much  as </a:t>
            </a:r>
            <a:r>
              <a:rPr sz="2600" spc="-15" dirty="0">
                <a:solidFill>
                  <a:srgbClr val="333333"/>
                </a:solidFill>
                <a:latin typeface="Times New Roman"/>
                <a:cs typeface="Times New Roman"/>
              </a:rPr>
              <a:t>sobriety,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virtue,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orderly government, honor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for the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good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citizens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and dishonor  </a:t>
            </a:r>
            <a:r>
              <a:rPr sz="2600" spc="5" dirty="0">
                <a:solidFill>
                  <a:srgbClr val="333333"/>
                </a:solidFill>
                <a:latin typeface="Times New Roman"/>
                <a:cs typeface="Times New Roman"/>
              </a:rPr>
              <a:t>for the base.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(</a:t>
            </a:r>
            <a:r>
              <a:rPr sz="2600" i="1" spc="10" dirty="0">
                <a:solidFill>
                  <a:srgbClr val="333333"/>
                </a:solidFill>
                <a:latin typeface="Times New Roman"/>
                <a:cs typeface="Times New Roman"/>
              </a:rPr>
              <a:t>Or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sz="26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600" spc="10" dirty="0">
                <a:solidFill>
                  <a:srgbClr val="333333"/>
                </a:solidFill>
                <a:latin typeface="Times New Roman"/>
                <a:cs typeface="Times New Roman"/>
              </a:rPr>
              <a:t>39.2)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112775" y="7608646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21 .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2599902"/>
            <a:ext cx="12189460" cy="5524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dirty="0">
                <a:solidFill>
                  <a:srgbClr val="005421"/>
                </a:solidFill>
              </a:rPr>
              <a:t>Foundational Narrative of the</a:t>
            </a:r>
            <a:r>
              <a:rPr sz="3600" spc="-35" dirty="0">
                <a:solidFill>
                  <a:srgbClr val="005421"/>
                </a:solidFill>
              </a:rPr>
              <a:t> </a:t>
            </a:r>
            <a:r>
              <a:rPr sz="3600" dirty="0">
                <a:solidFill>
                  <a:srgbClr val="005421"/>
                </a:solidFill>
              </a:rPr>
              <a:t>Church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3542642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4037818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453299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006" y="5028171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1936" y="3282358"/>
            <a:ext cx="7334884" cy="200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Chosen before the foundation of the world</a:t>
            </a:r>
            <a:r>
              <a:rPr sz="3000" spc="-1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(1:4)  Importance of the Christ</a:t>
            </a:r>
            <a:r>
              <a:rPr sz="3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event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300"/>
              </a:spcBef>
            </a:pPr>
            <a:r>
              <a:rPr sz="3000" spc="-45" dirty="0">
                <a:solidFill>
                  <a:srgbClr val="333333"/>
                </a:solidFill>
                <a:latin typeface="Times New Roman"/>
                <a:cs typeface="Times New Roman"/>
              </a:rPr>
              <a:t>Vertical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reconciliation</a:t>
            </a:r>
            <a:r>
              <a:rPr sz="3000" spc="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(2:1-10)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Horizontal reconciliation</a:t>
            </a:r>
            <a:r>
              <a:rPr sz="3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(2:11-22)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112775" y="7608802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22 .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2104576"/>
            <a:ext cx="12189460" cy="5524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dirty="0">
                <a:solidFill>
                  <a:srgbClr val="005421"/>
                </a:solidFill>
              </a:rPr>
              <a:t>Ethics of the</a:t>
            </a:r>
            <a:r>
              <a:rPr sz="3600" spc="-25" dirty="0">
                <a:solidFill>
                  <a:srgbClr val="005421"/>
                </a:solidFill>
              </a:rPr>
              <a:t> </a:t>
            </a:r>
            <a:r>
              <a:rPr sz="3600" dirty="0">
                <a:solidFill>
                  <a:srgbClr val="005421"/>
                </a:solidFill>
              </a:rPr>
              <a:t>church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3047316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4037669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453284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006" y="502802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76006" y="552319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1936" y="2787033"/>
            <a:ext cx="10985500" cy="2996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As a manifesto, Ephesians provides instructions on how the church is</a:t>
            </a:r>
            <a:r>
              <a:rPr sz="3000" spc="-1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to  conduct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itself.</a:t>
            </a:r>
            <a:endParaRPr sz="3000">
              <a:latin typeface="Times New Roman"/>
              <a:cs typeface="Times New Roman"/>
            </a:endParaRPr>
          </a:p>
          <a:p>
            <a:pPr marL="774065" marR="2712720" indent="-762000" algn="just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Major sections of Eph 4-6 contain ethical instructions  Unity and maturity in the body of Christ</a:t>
            </a:r>
            <a:r>
              <a:rPr sz="3000" spc="-1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(4:1-16)  Instructions for Christian living</a:t>
            </a:r>
            <a:r>
              <a:rPr sz="3000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(4:17-5:20)</a:t>
            </a:r>
            <a:endParaRPr sz="3000">
              <a:latin typeface="Times New Roman"/>
              <a:cs typeface="Times New Roman"/>
            </a:endParaRPr>
          </a:p>
          <a:p>
            <a:pPr marL="774065" algn="just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Instructions for Christian Households</a:t>
            </a:r>
            <a:r>
              <a:rPr sz="3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(5:21-6:9)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112775" y="7608652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r>
              <a:rPr dirty="0"/>
              <a:t>23 .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857144"/>
            <a:ext cx="12189460" cy="5524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dirty="0">
                <a:solidFill>
                  <a:srgbClr val="005421"/>
                </a:solidFill>
              </a:rPr>
              <a:t>Ethics of the</a:t>
            </a:r>
            <a:r>
              <a:rPr sz="3600" spc="-25" dirty="0">
                <a:solidFill>
                  <a:srgbClr val="005421"/>
                </a:solidFill>
              </a:rPr>
              <a:t> </a:t>
            </a:r>
            <a:r>
              <a:rPr sz="3600" dirty="0">
                <a:solidFill>
                  <a:srgbClr val="005421"/>
                </a:solidFill>
              </a:rPr>
              <a:t>church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2799883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3790236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428541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006" y="478058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76006" y="527576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6006" y="5770941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6006" y="626611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91936" y="2539600"/>
            <a:ext cx="10466705" cy="3987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Primary focus of these ethical instructions is to maintain unity of</a:t>
            </a:r>
            <a:r>
              <a:rPr sz="3000" spc="-1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the  church.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Examples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Speaking the truth</a:t>
            </a:r>
            <a:r>
              <a:rPr sz="3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(4:25)</a:t>
            </a:r>
            <a:endParaRPr sz="3000">
              <a:latin typeface="Times New Roman"/>
              <a:cs typeface="Times New Roman"/>
            </a:endParaRPr>
          </a:p>
          <a:p>
            <a:pPr marL="774065" marR="4595495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In your </a:t>
            </a:r>
            <a:r>
              <a:rPr sz="3000" spc="-25" dirty="0">
                <a:solidFill>
                  <a:srgbClr val="333333"/>
                </a:solidFill>
                <a:latin typeface="Times New Roman"/>
                <a:cs typeface="Times New Roman"/>
              </a:rPr>
              <a:t>anger,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do not sin (4:26)  Sharing with those in need</a:t>
            </a:r>
            <a:r>
              <a:rPr sz="3000" spc="-1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(4:28)  </a:t>
            </a:r>
            <a:r>
              <a:rPr sz="3000" spc="-65" dirty="0">
                <a:solidFill>
                  <a:srgbClr val="333333"/>
                </a:solidFill>
                <a:latin typeface="Times New Roman"/>
                <a:cs typeface="Times New Roman"/>
              </a:rPr>
              <a:t>Walk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in the way of love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(5:1)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Household codes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(5:21-6:9)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112775" y="7608807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147212" y="7637309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23 .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866517"/>
            <a:ext cx="12189460" cy="5524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dirty="0">
                <a:solidFill>
                  <a:srgbClr val="005421"/>
                </a:solidFill>
              </a:rPr>
              <a:t>Purpose of the</a:t>
            </a:r>
            <a:r>
              <a:rPr sz="3600" spc="-25" dirty="0">
                <a:solidFill>
                  <a:srgbClr val="005421"/>
                </a:solidFill>
              </a:rPr>
              <a:t> </a:t>
            </a:r>
            <a:r>
              <a:rPr sz="3600" dirty="0">
                <a:solidFill>
                  <a:srgbClr val="005421"/>
                </a:solidFill>
              </a:rPr>
              <a:t>church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2809257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6006" y="349488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1505712" y="4447540"/>
            <a:ext cx="10433685" cy="1447800"/>
            <a:chOff x="1505712" y="4447540"/>
            <a:chExt cx="10433685" cy="1447800"/>
          </a:xfrm>
        </p:grpSpPr>
        <p:sp>
          <p:nvSpPr>
            <p:cNvPr id="6" name="object 6"/>
            <p:cNvSpPr/>
            <p:nvPr/>
          </p:nvSpPr>
          <p:spPr>
            <a:xfrm>
              <a:off x="1505712" y="4447552"/>
              <a:ext cx="10433685" cy="1447800"/>
            </a:xfrm>
            <a:custGeom>
              <a:avLst/>
              <a:gdLst/>
              <a:ahLst/>
              <a:cxnLst/>
              <a:rect l="l" t="t" r="r" b="b"/>
              <a:pathLst>
                <a:path w="10433685" h="1447800">
                  <a:moveTo>
                    <a:pt x="10433304" y="28079"/>
                  </a:moveTo>
                  <a:lnTo>
                    <a:pt x="10407078" y="28079"/>
                  </a:lnTo>
                  <a:lnTo>
                    <a:pt x="10407078" y="1418386"/>
                  </a:lnTo>
                  <a:lnTo>
                    <a:pt x="10433304" y="1418386"/>
                  </a:lnTo>
                  <a:lnTo>
                    <a:pt x="10433304" y="28079"/>
                  </a:lnTo>
                  <a:close/>
                </a:path>
                <a:path w="10433685" h="1447800">
                  <a:moveTo>
                    <a:pt x="10433304" y="0"/>
                  </a:moveTo>
                  <a:lnTo>
                    <a:pt x="0" y="0"/>
                  </a:lnTo>
                  <a:lnTo>
                    <a:pt x="0" y="27940"/>
                  </a:lnTo>
                  <a:lnTo>
                    <a:pt x="0" y="1418590"/>
                  </a:lnTo>
                  <a:lnTo>
                    <a:pt x="0" y="1447800"/>
                  </a:lnTo>
                  <a:lnTo>
                    <a:pt x="10433304" y="1447800"/>
                  </a:lnTo>
                  <a:lnTo>
                    <a:pt x="10433304" y="1418590"/>
                  </a:lnTo>
                  <a:lnTo>
                    <a:pt x="27419" y="1418590"/>
                  </a:lnTo>
                  <a:lnTo>
                    <a:pt x="27419" y="27940"/>
                  </a:lnTo>
                  <a:lnTo>
                    <a:pt x="10433304" y="27940"/>
                  </a:lnTo>
                  <a:lnTo>
                    <a:pt x="10433304" y="0"/>
                  </a:lnTo>
                  <a:close/>
                </a:path>
              </a:pathLst>
            </a:custGeom>
            <a:solidFill>
              <a:srgbClr val="000000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33142" y="4475716"/>
              <a:ext cx="10379710" cy="1390650"/>
            </a:xfrm>
            <a:custGeom>
              <a:avLst/>
              <a:gdLst/>
              <a:ahLst/>
              <a:cxnLst/>
              <a:rect l="l" t="t" r="r" b="b"/>
              <a:pathLst>
                <a:path w="10379710" h="1390650">
                  <a:moveTo>
                    <a:pt x="10379658" y="1390302"/>
                  </a:moveTo>
                  <a:lnTo>
                    <a:pt x="0" y="1390302"/>
                  </a:lnTo>
                  <a:lnTo>
                    <a:pt x="0" y="0"/>
                  </a:lnTo>
                  <a:lnTo>
                    <a:pt x="10379658" y="0"/>
                  </a:lnTo>
                  <a:lnTo>
                    <a:pt x="10379658" y="1390302"/>
                  </a:lnTo>
                  <a:close/>
                </a:path>
              </a:pathLst>
            </a:custGeom>
            <a:solidFill>
              <a:srgbClr val="FFFFFF">
                <a:alpha val="501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06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95"/>
              </a:spcBef>
            </a:pPr>
            <a:r>
              <a:rPr dirty="0"/>
              <a:t>Proclamation</a:t>
            </a:r>
          </a:p>
          <a:p>
            <a:pPr marL="774065" marR="5080">
              <a:lnSpc>
                <a:spcPct val="108300"/>
              </a:lnSpc>
              <a:spcBef>
                <a:spcPts val="1500"/>
              </a:spcBef>
            </a:pPr>
            <a:r>
              <a:rPr spc="-105" dirty="0"/>
              <a:t>To </a:t>
            </a:r>
            <a:r>
              <a:rPr dirty="0"/>
              <a:t>proclaim the reality and wisdom of God's plan of reconciliation</a:t>
            </a:r>
            <a:r>
              <a:rPr spc="-50" dirty="0"/>
              <a:t> </a:t>
            </a:r>
            <a:r>
              <a:rPr dirty="0"/>
              <a:t>to  the spiritual</a:t>
            </a:r>
            <a:r>
              <a:rPr spc="-15" dirty="0"/>
              <a:t> </a:t>
            </a:r>
            <a:r>
              <a:rPr dirty="0"/>
              <a:t>beings</a:t>
            </a:r>
          </a:p>
          <a:p>
            <a:pPr marL="583565" marR="487045">
              <a:lnSpc>
                <a:spcPct val="108100"/>
              </a:lnSpc>
              <a:spcBef>
                <a:spcPts val="1950"/>
              </a:spcBef>
            </a:pPr>
            <a:r>
              <a:rPr sz="2600" spc="10" dirty="0"/>
              <a:t>Eph 3:10 "His </a:t>
            </a:r>
            <a:r>
              <a:rPr sz="2600" spc="5" dirty="0"/>
              <a:t>intent </a:t>
            </a:r>
            <a:r>
              <a:rPr sz="2600" spc="10" dirty="0"/>
              <a:t>was </a:t>
            </a:r>
            <a:r>
              <a:rPr sz="2600" spc="5" dirty="0"/>
              <a:t>that </a:t>
            </a:r>
            <a:r>
              <a:rPr sz="2600" spc="-35" dirty="0"/>
              <a:t>now, </a:t>
            </a:r>
            <a:r>
              <a:rPr sz="2600" i="1" spc="-5" dirty="0">
                <a:latin typeface="Times New Roman"/>
                <a:cs typeface="Times New Roman"/>
              </a:rPr>
              <a:t>through </a:t>
            </a:r>
            <a:r>
              <a:rPr sz="2600" i="1" spc="5" dirty="0">
                <a:latin typeface="Times New Roman"/>
                <a:cs typeface="Times New Roman"/>
              </a:rPr>
              <a:t>the </a:t>
            </a:r>
            <a:r>
              <a:rPr sz="2600" i="1" spc="-5" dirty="0">
                <a:latin typeface="Times New Roman"/>
                <a:cs typeface="Times New Roman"/>
              </a:rPr>
              <a:t>church</a:t>
            </a:r>
            <a:r>
              <a:rPr sz="2600" spc="-5" dirty="0"/>
              <a:t>, </a:t>
            </a:r>
            <a:r>
              <a:rPr sz="2600" spc="5" dirty="0"/>
              <a:t>the </a:t>
            </a:r>
            <a:r>
              <a:rPr sz="2600" spc="10" dirty="0"/>
              <a:t>manifold wisdom  of God should be made known </a:t>
            </a:r>
            <a:r>
              <a:rPr sz="2600" spc="5" dirty="0"/>
              <a:t>to the rulers </a:t>
            </a:r>
            <a:r>
              <a:rPr sz="2600" spc="10" dirty="0"/>
              <a:t>and </a:t>
            </a:r>
            <a:r>
              <a:rPr sz="2600" spc="5" dirty="0"/>
              <a:t>authorities in the</a:t>
            </a:r>
            <a:r>
              <a:rPr sz="2600" spc="30" dirty="0"/>
              <a:t> </a:t>
            </a:r>
            <a:r>
              <a:rPr sz="2600" spc="10" dirty="0"/>
              <a:t>heavenly</a:t>
            </a:r>
            <a:endParaRPr sz="2600">
              <a:latin typeface="Times New Roman"/>
              <a:cs typeface="Times New Roman"/>
            </a:endParaRPr>
          </a:p>
          <a:p>
            <a:pPr marL="583565">
              <a:lnSpc>
                <a:spcPct val="100000"/>
              </a:lnSpc>
              <a:spcBef>
                <a:spcPts val="325"/>
              </a:spcBef>
            </a:pPr>
            <a:r>
              <a:rPr sz="2600" spc="10" dirty="0"/>
              <a:t>realms."</a:t>
            </a:r>
            <a:endParaRPr sz="2600"/>
          </a:p>
        </p:txBody>
      </p:sp>
      <p:sp>
        <p:nvSpPr>
          <p:cNvPr id="9" name="object 9"/>
          <p:cNvSpPr/>
          <p:nvPr/>
        </p:nvSpPr>
        <p:spPr>
          <a:xfrm>
            <a:off x="12112775" y="7608658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47212" y="7637160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24 .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37948" y="3325937"/>
            <a:ext cx="3998595" cy="989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10" dirty="0"/>
              <a:t>Introduction</a:t>
            </a:r>
          </a:p>
        </p:txBody>
      </p:sp>
      <p:sp>
        <p:nvSpPr>
          <p:cNvPr id="3" name="object 3"/>
          <p:cNvSpPr/>
          <p:nvPr/>
        </p:nvSpPr>
        <p:spPr>
          <a:xfrm>
            <a:off x="12188956" y="7608581"/>
            <a:ext cx="409575" cy="228600"/>
          </a:xfrm>
          <a:custGeom>
            <a:avLst/>
            <a:gdLst/>
            <a:ahLst/>
            <a:cxnLst/>
            <a:rect l="l" t="t" r="r" b="b"/>
            <a:pathLst>
              <a:path w="409575" h="228600">
                <a:moveTo>
                  <a:pt x="409472" y="228542"/>
                </a:moveTo>
                <a:lnTo>
                  <a:pt x="0" y="228542"/>
                </a:lnTo>
                <a:lnTo>
                  <a:pt x="0" y="0"/>
                </a:lnTo>
                <a:lnTo>
                  <a:pt x="409472" y="0"/>
                </a:lnTo>
                <a:lnTo>
                  <a:pt x="409472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609561"/>
            <a:ext cx="12189460" cy="5524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dirty="0">
                <a:solidFill>
                  <a:srgbClr val="005421"/>
                </a:solidFill>
              </a:rPr>
              <a:t>Purpose of the</a:t>
            </a:r>
            <a:r>
              <a:rPr sz="3600" spc="-25" dirty="0">
                <a:solidFill>
                  <a:srgbClr val="005421"/>
                </a:solidFill>
              </a:rPr>
              <a:t> </a:t>
            </a:r>
            <a:r>
              <a:rPr sz="3600" dirty="0">
                <a:solidFill>
                  <a:srgbClr val="005421"/>
                </a:solidFill>
              </a:rPr>
              <a:t>church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2552301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6006" y="304747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33054" y="3537892"/>
            <a:ext cx="123794" cy="1237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33054" y="4033069"/>
            <a:ext cx="123794" cy="1237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33054" y="4528245"/>
            <a:ext cx="123794" cy="1237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33054" y="5023422"/>
            <a:ext cx="123794" cy="1237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33054" y="5518598"/>
            <a:ext cx="123794" cy="1237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76006" y="601853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1936" y="2292019"/>
            <a:ext cx="8685530" cy="3987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4065" marR="4554855" indent="-76200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Praise and </a:t>
            </a:r>
            <a:r>
              <a:rPr sz="3000" spc="-35" dirty="0">
                <a:solidFill>
                  <a:srgbClr val="333333"/>
                </a:solidFill>
                <a:latin typeface="Times New Roman"/>
                <a:cs typeface="Times New Roman"/>
              </a:rPr>
              <a:t>Worship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3000" spc="-1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God  Doxology</a:t>
            </a:r>
            <a:r>
              <a:rPr sz="3000" spc="-2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(1:3-14)</a:t>
            </a:r>
            <a:endParaRPr sz="3000">
              <a:latin typeface="Times New Roman"/>
              <a:cs typeface="Times New Roman"/>
            </a:endParaRPr>
          </a:p>
          <a:p>
            <a:pPr marL="1536065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"Praise be to God"</a:t>
            </a:r>
            <a:r>
              <a:rPr sz="3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(1:4)</a:t>
            </a:r>
            <a:endParaRPr sz="3000">
              <a:latin typeface="Times New Roman"/>
              <a:cs typeface="Times New Roman"/>
            </a:endParaRPr>
          </a:p>
          <a:p>
            <a:pPr marL="1786889" indent="-251460">
              <a:lnSpc>
                <a:spcPct val="100000"/>
              </a:lnSpc>
              <a:spcBef>
                <a:spcPts val="295"/>
              </a:spcBef>
              <a:buChar char="&quot;"/>
              <a:tabLst>
                <a:tab pos="1787525" algn="l"/>
              </a:tabLst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… to the praise of his glory"</a:t>
            </a:r>
            <a:r>
              <a:rPr sz="3000" spc="-6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(1:6)</a:t>
            </a:r>
            <a:endParaRPr sz="3000">
              <a:latin typeface="Times New Roman"/>
              <a:cs typeface="Times New Roman"/>
            </a:endParaRPr>
          </a:p>
          <a:p>
            <a:pPr marL="1536065" marR="5080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God's plan to unite all things in Christ</a:t>
            </a:r>
            <a:r>
              <a:rPr sz="3000" spc="-1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(1:9-10)  " … to the praise of his glory"</a:t>
            </a:r>
            <a:r>
              <a:rPr sz="3000" spc="-7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(1:12)</a:t>
            </a:r>
            <a:endParaRPr sz="3000">
              <a:latin typeface="Times New Roman"/>
              <a:cs typeface="Times New Roman"/>
            </a:endParaRPr>
          </a:p>
          <a:p>
            <a:pPr marL="774065" marR="1519555" indent="761365">
              <a:lnSpc>
                <a:spcPct val="108300"/>
              </a:lnSpc>
              <a:buChar char="&quot;"/>
              <a:tabLst>
                <a:tab pos="1787525" algn="l"/>
              </a:tabLst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… to the praise of his glory"</a:t>
            </a:r>
            <a:r>
              <a:rPr sz="3000" spc="-1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(1:14)  Doxology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(3:20-21)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112775" y="7608813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147212" y="7637315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24 .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361824"/>
            <a:ext cx="12189460" cy="5524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spc="-45" dirty="0">
                <a:solidFill>
                  <a:srgbClr val="005421"/>
                </a:solidFill>
              </a:rPr>
              <a:t>Warfare </a:t>
            </a:r>
            <a:r>
              <a:rPr sz="3600" dirty="0">
                <a:solidFill>
                  <a:srgbClr val="005421"/>
                </a:solidFill>
              </a:rPr>
              <a:t>of the</a:t>
            </a:r>
            <a:r>
              <a:rPr sz="3600" spc="20" dirty="0">
                <a:solidFill>
                  <a:srgbClr val="005421"/>
                </a:solidFill>
              </a:rPr>
              <a:t> </a:t>
            </a:r>
            <a:r>
              <a:rPr sz="3600" dirty="0">
                <a:solidFill>
                  <a:srgbClr val="005421"/>
                </a:solidFill>
              </a:rPr>
              <a:t>church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2304563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3294916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428526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006" y="478044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4196" y="5275622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6006" y="577079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6006" y="626597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91936" y="2044281"/>
            <a:ext cx="11323320" cy="4977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001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As a manifesto, Ephesians frames the present lives of believers as a</a:t>
            </a:r>
            <a:r>
              <a:rPr sz="3000" spc="-16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battle  against evil spiritual</a:t>
            </a:r>
            <a:r>
              <a:rPr sz="3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forces.</a:t>
            </a:r>
            <a:endParaRPr sz="3000">
              <a:latin typeface="Times New Roman"/>
              <a:cs typeface="Times New Roman"/>
            </a:endParaRPr>
          </a:p>
          <a:p>
            <a:pPr marL="12700" marR="1484630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Spiritual warfare should not just be understood in</a:t>
            </a:r>
            <a:r>
              <a:rPr sz="3000" spc="-1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individualistic  categories</a:t>
            </a:r>
            <a:endParaRPr sz="3000">
              <a:latin typeface="Times New Roman"/>
              <a:cs typeface="Times New Roman"/>
            </a:endParaRPr>
          </a:p>
          <a:p>
            <a:pPr marL="774065" marR="7334884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Cosmic dimension  Corporate</a:t>
            </a:r>
            <a:r>
              <a:rPr sz="3000" spc="-10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dimension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Cosmic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dimension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Already but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not-yet</a:t>
            </a:r>
            <a:endParaRPr sz="3000">
              <a:latin typeface="Times New Roman"/>
              <a:cs typeface="Times New Roman"/>
            </a:endParaRPr>
          </a:p>
          <a:p>
            <a:pPr marL="774065" marR="5080">
              <a:lnSpc>
                <a:spcPct val="108300"/>
              </a:lnSpc>
              <a:spcBef>
                <a:spcPts val="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Unity of the church sounds the death knell for the inevitable doom</a:t>
            </a:r>
            <a:r>
              <a:rPr sz="3000" spc="-16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of  the evil cosmic powers (cf.</a:t>
            </a:r>
            <a:r>
              <a:rPr sz="3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3:10).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112775" y="7608664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147212" y="7637167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25 .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857156"/>
            <a:ext cx="12189460" cy="5524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spc="-45" dirty="0">
                <a:solidFill>
                  <a:srgbClr val="005421"/>
                </a:solidFill>
              </a:rPr>
              <a:t>Warfare </a:t>
            </a:r>
            <a:r>
              <a:rPr sz="3600" dirty="0">
                <a:solidFill>
                  <a:srgbClr val="005421"/>
                </a:solidFill>
              </a:rPr>
              <a:t>of the</a:t>
            </a:r>
            <a:r>
              <a:rPr sz="3600" spc="20" dirty="0">
                <a:solidFill>
                  <a:srgbClr val="005421"/>
                </a:solidFill>
              </a:rPr>
              <a:t> </a:t>
            </a:r>
            <a:r>
              <a:rPr sz="3600" dirty="0">
                <a:solidFill>
                  <a:srgbClr val="005421"/>
                </a:solidFill>
              </a:rPr>
              <a:t>church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2799895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6006" y="329507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379024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006" y="428542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76006" y="4780601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6006" y="527577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6006" y="5770953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91936" y="2539613"/>
            <a:ext cx="7536180" cy="349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74065" marR="5080" indent="-76200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Corporate dimension as seen in the armor of</a:t>
            </a:r>
            <a:r>
              <a:rPr sz="3000" spc="-1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God  </a:t>
            </a:r>
            <a:r>
              <a:rPr sz="3000" spc="-25" dirty="0">
                <a:solidFill>
                  <a:srgbClr val="333333"/>
                </a:solidFill>
                <a:latin typeface="Times New Roman"/>
                <a:cs typeface="Times New Roman"/>
              </a:rPr>
              <a:t>Truth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(6:14)</a:t>
            </a:r>
            <a:endParaRPr sz="3000">
              <a:latin typeface="Times New Roman"/>
              <a:cs typeface="Times New Roman"/>
            </a:endParaRPr>
          </a:p>
          <a:p>
            <a:pPr marL="774065" marR="2383790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Righteousness/Justice</a:t>
            </a:r>
            <a:r>
              <a:rPr sz="3000" spc="-10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(6:14)  Readiness for battle (6:15)  Faith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(6:16)</a:t>
            </a:r>
            <a:endParaRPr sz="3000">
              <a:latin typeface="Times New Roman"/>
              <a:cs typeface="Times New Roman"/>
            </a:endParaRPr>
          </a:p>
          <a:p>
            <a:pPr marL="774065" marR="3726815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Salvation (6:17)  </a:t>
            </a:r>
            <a:r>
              <a:rPr sz="3000" spc="-65" dirty="0">
                <a:solidFill>
                  <a:srgbClr val="333333"/>
                </a:solidFill>
                <a:latin typeface="Times New Roman"/>
                <a:cs typeface="Times New Roman"/>
              </a:rPr>
              <a:t>Word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of God</a:t>
            </a:r>
            <a:r>
              <a:rPr sz="3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(6:17)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112775" y="7608820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147212" y="7637322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25 .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1837961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Summary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2818791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6006" y="331396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380914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6006" y="430432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76006" y="479949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4196" y="5294673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1936" y="2558509"/>
            <a:ext cx="10857230" cy="349186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As a manifesto, Ephesians</a:t>
            </a:r>
            <a:r>
              <a:rPr sz="3000" spc="-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…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… lays out the foundational narrative of the</a:t>
            </a:r>
            <a:r>
              <a:rPr sz="3000" spc="-6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church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… sets forth its ethical</a:t>
            </a:r>
            <a:r>
              <a:rPr sz="3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standards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… highlights its</a:t>
            </a:r>
            <a:r>
              <a:rPr sz="3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purpose</a:t>
            </a:r>
            <a:endParaRPr sz="3000">
              <a:latin typeface="Times New Roman"/>
              <a:cs typeface="Times New Roman"/>
            </a:endParaRPr>
          </a:p>
          <a:p>
            <a:pPr marL="774065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… frames the present lives of believers as a grand</a:t>
            </a:r>
            <a:r>
              <a:rPr sz="3000" spc="-9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battle</a:t>
            </a:r>
            <a:endParaRPr sz="3000">
              <a:latin typeface="Times New Roman"/>
              <a:cs typeface="Times New Roman"/>
            </a:endParaRPr>
          </a:p>
          <a:p>
            <a:pPr marL="12700" marR="5080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As a manifesto, Ephesians describes the essence and soul of the</a:t>
            </a:r>
            <a:r>
              <a:rPr sz="3000" spc="-1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church  within the 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larger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framework of the cosmic rule of</a:t>
            </a:r>
            <a:r>
              <a:rPr sz="3000" spc="-6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Christ.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112775" y="7608670"/>
            <a:ext cx="485775" cy="228600"/>
          </a:xfrm>
          <a:custGeom>
            <a:avLst/>
            <a:gdLst/>
            <a:ahLst/>
            <a:cxnLst/>
            <a:rect l="l" t="t" r="r" b="b"/>
            <a:pathLst>
              <a:path w="485775" h="228600">
                <a:moveTo>
                  <a:pt x="485653" y="228542"/>
                </a:moveTo>
                <a:lnTo>
                  <a:pt x="0" y="228542"/>
                </a:lnTo>
                <a:lnTo>
                  <a:pt x="0" y="0"/>
                </a:lnTo>
                <a:lnTo>
                  <a:pt x="485653" y="0"/>
                </a:lnTo>
                <a:lnTo>
                  <a:pt x="485653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9109" y="7386479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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25240" y="7386479"/>
            <a:ext cx="2540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600" dirty="0">
                <a:solidFill>
                  <a:srgbClr val="8B733C"/>
                </a:solidFill>
                <a:latin typeface="Arial"/>
                <a:cs typeface="Arial"/>
              </a:rPr>
              <a:t>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147212" y="7637173"/>
            <a:ext cx="416559" cy="174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26 .</a:t>
            </a:r>
            <a:r>
              <a:rPr sz="105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2085463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Main</a:t>
            </a:r>
            <a:r>
              <a:rPr sz="3900" spc="-10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Idea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3066293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6006" y="356146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6006" y="504699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271" y="114271"/>
                </a:moveTo>
                <a:lnTo>
                  <a:pt x="0" y="114271"/>
                </a:lnTo>
                <a:lnTo>
                  <a:pt x="0" y="0"/>
                </a:lnTo>
                <a:lnTo>
                  <a:pt x="114271" y="0"/>
                </a:lnTo>
                <a:lnTo>
                  <a:pt x="114271" y="114271"/>
                </a:lnTo>
                <a:close/>
              </a:path>
            </a:pathLst>
          </a:custGeom>
          <a:solidFill>
            <a:srgbClr val="33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91936" y="2806005"/>
            <a:ext cx="11163935" cy="299656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Ephesians functions as a manifesto for the</a:t>
            </a:r>
            <a:r>
              <a:rPr sz="3000" spc="-5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church</a:t>
            </a:r>
            <a:endParaRPr sz="3000">
              <a:latin typeface="Times New Roman"/>
              <a:cs typeface="Times New Roman"/>
            </a:endParaRPr>
          </a:p>
          <a:p>
            <a:pPr marL="774065" marR="253365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It describes its essence and identity: who it is, how it came about,  how it is to conduct itself, and what its mission is within the</a:t>
            </a:r>
            <a:r>
              <a:rPr sz="3000" spc="-16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larger 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framework of the cosmic rule of</a:t>
            </a:r>
            <a:r>
              <a:rPr sz="3000" spc="-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Christ.</a:t>
            </a:r>
            <a:endParaRPr sz="3000">
              <a:latin typeface="Times New Roman"/>
              <a:cs typeface="Times New Roman"/>
            </a:endParaRPr>
          </a:p>
          <a:p>
            <a:pPr marL="774065" marR="5080">
              <a:lnSpc>
                <a:spcPct val="108300"/>
              </a:lnSpc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Central theme: Establishment of peace and unity under the</a:t>
            </a:r>
            <a:r>
              <a:rPr sz="3000" spc="-14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headship  of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Christ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188956" y="7608584"/>
            <a:ext cx="409575" cy="228600"/>
          </a:xfrm>
          <a:custGeom>
            <a:avLst/>
            <a:gdLst/>
            <a:ahLst/>
            <a:cxnLst/>
            <a:rect l="l" t="t" r="r" b="b"/>
            <a:pathLst>
              <a:path w="409575" h="228600">
                <a:moveTo>
                  <a:pt x="409472" y="228542"/>
                </a:moveTo>
                <a:lnTo>
                  <a:pt x="0" y="228542"/>
                </a:lnTo>
                <a:lnTo>
                  <a:pt x="0" y="0"/>
                </a:lnTo>
                <a:lnTo>
                  <a:pt x="409472" y="0"/>
                </a:lnTo>
                <a:lnTo>
                  <a:pt x="409472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3075818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Steps to unpack this main</a:t>
            </a:r>
            <a:r>
              <a:rPr sz="3900" spc="-45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idea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714196" y="4056648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4551825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1936" y="3796361"/>
            <a:ext cx="6075680" cy="10160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Political character of</a:t>
            </a:r>
            <a:r>
              <a:rPr sz="3000" spc="-3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Ephesians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Ephesians as a manifesto for the</a:t>
            </a:r>
            <a:r>
              <a:rPr sz="3000" spc="-13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church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188956" y="7608587"/>
            <a:ext cx="409575" cy="228600"/>
          </a:xfrm>
          <a:custGeom>
            <a:avLst/>
            <a:gdLst/>
            <a:ahLst/>
            <a:cxnLst/>
            <a:rect l="l" t="t" r="r" b="b"/>
            <a:pathLst>
              <a:path w="409575" h="228600">
                <a:moveTo>
                  <a:pt x="409472" y="228542"/>
                </a:moveTo>
                <a:lnTo>
                  <a:pt x="0" y="228542"/>
                </a:lnTo>
                <a:lnTo>
                  <a:pt x="0" y="0"/>
                </a:lnTo>
                <a:lnTo>
                  <a:pt x="409472" y="0"/>
                </a:lnTo>
                <a:lnTo>
                  <a:pt x="409472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7561" y="3326099"/>
            <a:ext cx="10179685" cy="9899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pc="10" dirty="0"/>
              <a:t>Political character of</a:t>
            </a:r>
            <a:r>
              <a:rPr spc="-60" dirty="0"/>
              <a:t> </a:t>
            </a:r>
            <a:r>
              <a:rPr spc="10" dirty="0"/>
              <a:t>Ephesians</a:t>
            </a:r>
          </a:p>
        </p:txBody>
      </p:sp>
      <p:sp>
        <p:nvSpPr>
          <p:cNvPr id="3" name="object 3"/>
          <p:cNvSpPr/>
          <p:nvPr/>
        </p:nvSpPr>
        <p:spPr>
          <a:xfrm>
            <a:off x="12188956" y="7608742"/>
            <a:ext cx="409575" cy="228600"/>
          </a:xfrm>
          <a:custGeom>
            <a:avLst/>
            <a:gdLst/>
            <a:ahLst/>
            <a:cxnLst/>
            <a:rect l="l" t="t" r="r" b="b"/>
            <a:pathLst>
              <a:path w="409575" h="228600">
                <a:moveTo>
                  <a:pt x="409472" y="228542"/>
                </a:moveTo>
                <a:lnTo>
                  <a:pt x="0" y="228542"/>
                </a:lnTo>
                <a:lnTo>
                  <a:pt x="0" y="0"/>
                </a:lnTo>
                <a:lnTo>
                  <a:pt x="409472" y="0"/>
                </a:lnTo>
                <a:lnTo>
                  <a:pt x="409472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588" y="2733010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  <a:latin typeface="Times New Roman"/>
                <a:cs typeface="Times New Roman"/>
              </a:rPr>
              <a:t>Definition of</a:t>
            </a:r>
            <a:r>
              <a:rPr sz="3900" spc="-20" dirty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3900" dirty="0">
                <a:solidFill>
                  <a:srgbClr val="800000"/>
                </a:solidFill>
                <a:latin typeface="Times New Roman"/>
                <a:cs typeface="Times New Roman"/>
              </a:rPr>
              <a:t>political</a:t>
            </a:r>
            <a:endParaRPr sz="3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3846" y="3453553"/>
            <a:ext cx="12207240" cy="151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Activity which concerns the allocation and determination of</a:t>
            </a:r>
            <a:r>
              <a:rPr sz="3000" u="heavy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0" u="heavy" spc="10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Times New Roman"/>
                <a:cs typeface="Times New Roman"/>
              </a:rPr>
              <a:t>values</a:t>
            </a:r>
            <a:r>
              <a:rPr sz="3000" spc="10" dirty="0">
                <a:solidFill>
                  <a:srgbClr val="333333"/>
                </a:solidFill>
                <a:latin typeface="Times New Roman"/>
                <a:cs typeface="Times New Roman"/>
              </a:rPr>
              <a:t>,</a:t>
            </a:r>
            <a:r>
              <a:rPr sz="3000" u="heavy" spc="10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000" u="heavy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Times New Roman"/>
                <a:cs typeface="Times New Roman"/>
              </a:rPr>
              <a:t>resources,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spc="-25" dirty="0">
                <a:solidFill>
                  <a:srgbClr val="333333"/>
                </a:solidFill>
                <a:latin typeface="Times New Roman"/>
                <a:cs typeface="Times New Roman"/>
              </a:rPr>
              <a:t>p</a:t>
            </a:r>
            <a:r>
              <a:rPr sz="3000" u="heavy" spc="-25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Times New Roman"/>
                <a:cs typeface="Times New Roman"/>
              </a:rPr>
              <a:t>ower, </a:t>
            </a:r>
            <a:r>
              <a:rPr sz="3000" u="heavy" dirty="0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Times New Roman"/>
                <a:cs typeface="Times New Roman"/>
              </a:rPr>
              <a:t>and status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 both within a community under some form of governance</a:t>
            </a:r>
            <a:r>
              <a:rPr sz="3000" spc="-1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and  between that community and some other wider</a:t>
            </a:r>
            <a:r>
              <a:rPr sz="3000" spc="-6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context.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88956" y="7608592"/>
            <a:ext cx="409575" cy="228600"/>
          </a:xfrm>
          <a:custGeom>
            <a:avLst/>
            <a:gdLst/>
            <a:ahLst/>
            <a:cxnLst/>
            <a:rect l="l" t="t" r="r" b="b"/>
            <a:pathLst>
              <a:path w="409575" h="228600">
                <a:moveTo>
                  <a:pt x="409472" y="228542"/>
                </a:moveTo>
                <a:lnTo>
                  <a:pt x="0" y="228542"/>
                </a:lnTo>
                <a:lnTo>
                  <a:pt x="0" y="0"/>
                </a:lnTo>
                <a:lnTo>
                  <a:pt x="409472" y="0"/>
                </a:lnTo>
                <a:lnTo>
                  <a:pt x="409472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3571156"/>
            <a:ext cx="12189460" cy="5905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380"/>
              </a:lnSpc>
            </a:pPr>
            <a:r>
              <a:rPr sz="3900" dirty="0">
                <a:solidFill>
                  <a:srgbClr val="800000"/>
                </a:solidFill>
              </a:rPr>
              <a:t>The political in</a:t>
            </a:r>
            <a:r>
              <a:rPr sz="3900" spc="-25" dirty="0">
                <a:solidFill>
                  <a:srgbClr val="800000"/>
                </a:solidFill>
              </a:rPr>
              <a:t> </a:t>
            </a:r>
            <a:r>
              <a:rPr sz="3900" dirty="0">
                <a:solidFill>
                  <a:srgbClr val="800000"/>
                </a:solidFill>
              </a:rPr>
              <a:t>Ephesians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12188956" y="7608748"/>
            <a:ext cx="409575" cy="228600"/>
          </a:xfrm>
          <a:custGeom>
            <a:avLst/>
            <a:gdLst/>
            <a:ahLst/>
            <a:cxnLst/>
            <a:rect l="l" t="t" r="r" b="b"/>
            <a:pathLst>
              <a:path w="409575" h="228600">
                <a:moveTo>
                  <a:pt x="409472" y="228542"/>
                </a:moveTo>
                <a:lnTo>
                  <a:pt x="0" y="228542"/>
                </a:lnTo>
                <a:lnTo>
                  <a:pt x="0" y="0"/>
                </a:lnTo>
                <a:lnTo>
                  <a:pt x="409472" y="0"/>
                </a:lnTo>
                <a:lnTo>
                  <a:pt x="409472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88" y="2352111"/>
            <a:ext cx="12189460" cy="552450"/>
          </a:xfrm>
          <a:prstGeom prst="rect">
            <a:avLst/>
          </a:prstGeom>
          <a:solidFill>
            <a:srgbClr val="D3D3D3"/>
          </a:solidFill>
        </p:spPr>
        <p:txBody>
          <a:bodyPr vert="horz" wrap="square" lIns="0" tIns="0" rIns="0" bIns="0" rtlCol="0">
            <a:spAutoFit/>
          </a:bodyPr>
          <a:lstStyle/>
          <a:p>
            <a:pPr marR="1905" algn="ctr">
              <a:lnSpc>
                <a:spcPts val="4095"/>
              </a:lnSpc>
            </a:pPr>
            <a:r>
              <a:rPr sz="3600" spc="-45" dirty="0">
                <a:solidFill>
                  <a:srgbClr val="005421"/>
                </a:solidFill>
              </a:rPr>
              <a:t>Topics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714196" y="3294851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196" y="3790027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4196" y="4285203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4196" y="4780380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4196" y="5275556"/>
            <a:ext cx="114271" cy="1142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1936" y="3034564"/>
            <a:ext cx="7025005" cy="2501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Reconciliation of Jews and Gentiles</a:t>
            </a:r>
            <a:r>
              <a:rPr sz="3000" spc="-10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spc="-15" dirty="0">
                <a:solidFill>
                  <a:srgbClr val="333333"/>
                </a:solidFill>
                <a:latin typeface="Times New Roman"/>
                <a:cs typeface="Times New Roman"/>
              </a:rPr>
              <a:t>(2:11-22) 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Call for communal unity</a:t>
            </a:r>
            <a:r>
              <a:rPr sz="3000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(4:1-16)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Ethical injunctions</a:t>
            </a:r>
            <a:r>
              <a:rPr sz="3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(4:17-5:20)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Household codes</a:t>
            </a:r>
            <a:r>
              <a:rPr sz="30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(5:21-6:9)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000" spc="-35" dirty="0">
                <a:solidFill>
                  <a:srgbClr val="333333"/>
                </a:solidFill>
                <a:latin typeface="Times New Roman"/>
                <a:cs typeface="Times New Roman"/>
              </a:rPr>
              <a:t>Warfare</a:t>
            </a:r>
            <a:r>
              <a:rPr sz="30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333333"/>
                </a:solidFill>
                <a:latin typeface="Times New Roman"/>
                <a:cs typeface="Times New Roman"/>
              </a:rPr>
              <a:t>(6:10-20)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188956" y="7608599"/>
            <a:ext cx="409575" cy="228600"/>
          </a:xfrm>
          <a:custGeom>
            <a:avLst/>
            <a:gdLst/>
            <a:ahLst/>
            <a:cxnLst/>
            <a:rect l="l" t="t" r="r" b="b"/>
            <a:pathLst>
              <a:path w="409575" h="228600">
                <a:moveTo>
                  <a:pt x="409472" y="228542"/>
                </a:moveTo>
                <a:lnTo>
                  <a:pt x="0" y="228542"/>
                </a:lnTo>
                <a:lnTo>
                  <a:pt x="0" y="0"/>
                </a:lnTo>
                <a:lnTo>
                  <a:pt x="409472" y="0"/>
                </a:lnTo>
                <a:lnTo>
                  <a:pt x="409472" y="228542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2978" y="7386380"/>
            <a:ext cx="2254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00"/>
              </a:lnSpc>
            </a:pPr>
            <a:r>
              <a:rPr sz="1800" spc="300" dirty="0">
                <a:solidFill>
                  <a:srgbClr val="8B733C"/>
                </a:solidFill>
                <a:latin typeface="Arial"/>
                <a:cs typeface="Arial"/>
              </a:rPr>
              <a:t>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r>
              <a:rPr dirty="0"/>
              <a:t> .</a:t>
            </a:r>
            <a:r>
              <a:rPr spc="60" dirty="0"/>
              <a:t> </a:t>
            </a:r>
            <a:r>
              <a:rPr dirty="0"/>
              <a:t>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1427</Words>
  <Application>Microsoft Office PowerPoint</Application>
  <PresentationFormat>Custom</PresentationFormat>
  <Paragraphs>193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Office Theme</vt:lpstr>
      <vt:lpstr>Ephesians: A  Manifesto for the  Church</vt:lpstr>
      <vt:lpstr>Table of Contents</vt:lpstr>
      <vt:lpstr>Introduction</vt:lpstr>
      <vt:lpstr>Main Idea</vt:lpstr>
      <vt:lpstr>Steps to unpack this main idea</vt:lpstr>
      <vt:lpstr>Political character of Ephesians</vt:lpstr>
      <vt:lpstr>PowerPoint Presentation</vt:lpstr>
      <vt:lpstr>The political in Ephesians</vt:lpstr>
      <vt:lpstr>Topics</vt:lpstr>
      <vt:lpstr>Language</vt:lpstr>
      <vt:lpstr>Frame of Reference</vt:lpstr>
      <vt:lpstr>PowerPoint Presentation</vt:lpstr>
      <vt:lpstr>Implications of the political character of Ephesians</vt:lpstr>
      <vt:lpstr>Ephesians as a manifesto for the  church</vt:lpstr>
      <vt:lpstr>Meaning of Manifesto</vt:lpstr>
      <vt:lpstr>Meaning of Manifesto</vt:lpstr>
      <vt:lpstr>Meaning of Manifesto</vt:lpstr>
      <vt:lpstr>Meaning of Manifesto</vt:lpstr>
      <vt:lpstr>Ephesians as a manifesto</vt:lpstr>
      <vt:lpstr>Central Premise of the Manifesto</vt:lpstr>
      <vt:lpstr>Central Premise of the Manifesto</vt:lpstr>
      <vt:lpstr>PowerPoint Presentation</vt:lpstr>
      <vt:lpstr>PowerPoint Presentation</vt:lpstr>
      <vt:lpstr>Function of the Manifesto</vt:lpstr>
      <vt:lpstr>Foundational Narratives</vt:lpstr>
      <vt:lpstr>Foundational Narrative of the Church</vt:lpstr>
      <vt:lpstr>Ethics of the church</vt:lpstr>
      <vt:lpstr>Ethics of the church</vt:lpstr>
      <vt:lpstr>Purpose of the church</vt:lpstr>
      <vt:lpstr>Purpose of the church</vt:lpstr>
      <vt:lpstr>Warfare of the church</vt:lpstr>
      <vt:lpstr>Warfare of the church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2023-07-24T19:51:37Z</dcterms:created>
  <dcterms:modified xsi:type="dcterms:W3CDTF">2023-07-24T19:51:43Z</dcterms:modified>
</cp:coreProperties>
</file>