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0"/>
  </p:notesMasterIdLst>
  <p:sldIdLst>
    <p:sldId id="1273" r:id="rId2"/>
    <p:sldId id="7322" r:id="rId3"/>
    <p:sldId id="7438" r:id="rId4"/>
    <p:sldId id="7433" r:id="rId5"/>
    <p:sldId id="7434" r:id="rId6"/>
    <p:sldId id="7405" r:id="rId7"/>
    <p:sldId id="7436" r:id="rId8"/>
    <p:sldId id="7437" r:id="rId9"/>
    <p:sldId id="7445" r:id="rId10"/>
    <p:sldId id="7439" r:id="rId11"/>
    <p:sldId id="7444" r:id="rId12"/>
    <p:sldId id="7435" r:id="rId13"/>
    <p:sldId id="7446" r:id="rId14"/>
    <p:sldId id="7447" r:id="rId15"/>
    <p:sldId id="7448" r:id="rId16"/>
    <p:sldId id="7449" r:id="rId17"/>
    <p:sldId id="7451" r:id="rId18"/>
    <p:sldId id="7452" r:id="rId19"/>
    <p:sldId id="7453" r:id="rId20"/>
    <p:sldId id="7454" r:id="rId21"/>
    <p:sldId id="7455" r:id="rId22"/>
    <p:sldId id="7456" r:id="rId23"/>
    <p:sldId id="7457" r:id="rId24"/>
    <p:sldId id="7458" r:id="rId25"/>
    <p:sldId id="7459" r:id="rId26"/>
    <p:sldId id="7460" r:id="rId27"/>
    <p:sldId id="7461" r:id="rId28"/>
    <p:sldId id="7462" r:id="rId29"/>
    <p:sldId id="7463" r:id="rId30"/>
    <p:sldId id="7464" r:id="rId31"/>
    <p:sldId id="7465" r:id="rId32"/>
    <p:sldId id="7450" r:id="rId33"/>
    <p:sldId id="7467" r:id="rId34"/>
    <p:sldId id="7468" r:id="rId35"/>
    <p:sldId id="7469" r:id="rId36"/>
    <p:sldId id="7470" r:id="rId37"/>
    <p:sldId id="7471" r:id="rId38"/>
    <p:sldId id="7472" r:id="rId39"/>
    <p:sldId id="7473" r:id="rId40"/>
    <p:sldId id="7474" r:id="rId41"/>
    <p:sldId id="7475" r:id="rId42"/>
    <p:sldId id="7477" r:id="rId43"/>
    <p:sldId id="7476" r:id="rId44"/>
    <p:sldId id="7478" r:id="rId45"/>
    <p:sldId id="7479" r:id="rId46"/>
    <p:sldId id="7480" r:id="rId47"/>
    <p:sldId id="7481" r:id="rId48"/>
    <p:sldId id="7482" r:id="rId49"/>
    <p:sldId id="7483" r:id="rId50"/>
    <p:sldId id="7484" r:id="rId51"/>
    <p:sldId id="7485" r:id="rId52"/>
    <p:sldId id="7486" r:id="rId53"/>
    <p:sldId id="7487" r:id="rId54"/>
    <p:sldId id="7488" r:id="rId55"/>
    <p:sldId id="7489" r:id="rId56"/>
    <p:sldId id="7490" r:id="rId57"/>
    <p:sldId id="7398" r:id="rId58"/>
    <p:sldId id="6665" r:id="rId59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36" autoAdjust="0"/>
    <p:restoredTop sz="90476" autoAdjust="0"/>
  </p:normalViewPr>
  <p:slideViewPr>
    <p:cSldViewPr>
      <p:cViewPr varScale="1">
        <p:scale>
          <a:sx n="79" d="100"/>
          <a:sy n="79" d="100"/>
        </p:scale>
        <p:origin x="68" y="26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9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5167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89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40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5828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30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35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0696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9429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223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992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53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5990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344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1236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1140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3674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663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8358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0508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286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657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00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1275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46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054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096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752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305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411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124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058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871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3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29944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751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072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637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477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298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461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369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647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113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8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54751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710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332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322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0056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408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8194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573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729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00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ea typeface="ＭＳ Ｐゴシック" pitchFamily="34" charset="-128"/>
              </a:rPr>
              <a:t>The Dawn of A New Era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1 Samuel 1-3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53E9A0-E328-D16D-8BA3-E86EE0A4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Each year </a:t>
            </a:r>
            <a:r>
              <a:rPr lang="en-US" dirty="0" err="1"/>
              <a:t>Elkanah</a:t>
            </a:r>
            <a:r>
              <a:rPr lang="en-US" dirty="0"/>
              <a:t> would </a:t>
            </a:r>
            <a:br>
              <a:rPr lang="en-US" dirty="0"/>
            </a:br>
            <a:r>
              <a:rPr lang="en-US" dirty="0"/>
              <a:t>travel to Shiloh to worship </a:t>
            </a:r>
            <a:br>
              <a:rPr lang="en-US" dirty="0"/>
            </a:br>
            <a:r>
              <a:rPr lang="en-US" dirty="0"/>
              <a:t>and sacrifice to the </a:t>
            </a:r>
            <a:br>
              <a:rPr lang="en-US" dirty="0"/>
            </a:br>
            <a:r>
              <a:rPr lang="en-US" dirty="0"/>
              <a:t>Lord of Heaven’s Armies </a:t>
            </a:r>
            <a:br>
              <a:rPr lang="en-US" dirty="0"/>
            </a:br>
            <a:r>
              <a:rPr lang="en-US" dirty="0"/>
              <a:t>at the Tabernacle.</a:t>
            </a:r>
          </a:p>
        </p:txBody>
      </p:sp>
    </p:spTree>
    <p:extLst>
      <p:ext uri="{BB962C8B-B14F-4D97-AF65-F5344CB8AC3E}">
        <p14:creationId xmlns:p14="http://schemas.microsoft.com/office/powerpoint/2010/main" val="2333103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CF0B2EA-22C4-7003-1E27-C0D11B4D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Shiloh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792172EC-E391-9D8E-AA7F-6010E6F6B6E5}"/>
              </a:ext>
            </a:extLst>
          </p:cNvPr>
          <p:cNvSpPr/>
          <p:nvPr/>
        </p:nvSpPr>
        <p:spPr bwMode="auto">
          <a:xfrm>
            <a:off x="201084" y="4280686"/>
            <a:ext cx="4224866" cy="12557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~1400 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BCE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(Josh 18:1)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until ~1050 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BCE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(Kitchen, On the Reliability of the OT, 97)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The priests of the LORD at that time </a:t>
            </a:r>
            <a:br>
              <a:rPr lang="en-US" dirty="0"/>
            </a:br>
            <a:r>
              <a:rPr lang="en-US" dirty="0"/>
              <a:t>were </a:t>
            </a:r>
            <a:r>
              <a:rPr lang="en-US" u="sng" dirty="0"/>
              <a:t>the two sons of Eli—Hophni and Phinehas</a:t>
            </a:r>
            <a:r>
              <a:rPr lang="en-US" dirty="0"/>
              <a:t>.</a:t>
            </a:r>
          </a:p>
          <a:p>
            <a:r>
              <a:rPr lang="en-US" baseline="30000" dirty="0"/>
              <a:t>4 </a:t>
            </a:r>
            <a:r>
              <a:rPr lang="en-US" dirty="0"/>
              <a:t>On the days </a:t>
            </a:r>
            <a:r>
              <a:rPr lang="en-US" dirty="0" err="1"/>
              <a:t>Elkanah</a:t>
            </a:r>
            <a:r>
              <a:rPr lang="en-US" dirty="0"/>
              <a:t> presented his sacrifice, </a:t>
            </a:r>
            <a:br>
              <a:rPr lang="en-US" dirty="0"/>
            </a:br>
            <a:r>
              <a:rPr lang="en-US" dirty="0"/>
              <a:t>he would give portions of the </a:t>
            </a:r>
            <a:r>
              <a:rPr lang="en-US" u="sng" dirty="0"/>
              <a:t>meat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Peninnah and each of her children.</a:t>
            </a:r>
          </a:p>
        </p:txBody>
      </p:sp>
    </p:spTree>
    <p:extLst>
      <p:ext uri="{BB962C8B-B14F-4D97-AF65-F5344CB8AC3E}">
        <p14:creationId xmlns:p14="http://schemas.microsoft.com/office/powerpoint/2010/main" val="10140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And though he loved Hannah, </a:t>
            </a:r>
            <a:br>
              <a:rPr lang="en-US" dirty="0"/>
            </a:br>
            <a:r>
              <a:rPr lang="en-US" dirty="0"/>
              <a:t>he would give her only one choice portion because </a:t>
            </a:r>
            <a:r>
              <a:rPr lang="en-US" u="sng" dirty="0"/>
              <a:t>Yahweh had given her no children</a:t>
            </a:r>
            <a:r>
              <a:rPr lang="en-US" dirty="0"/>
              <a:t>.</a:t>
            </a:r>
          </a:p>
          <a:p>
            <a:r>
              <a:rPr lang="en-US" baseline="30000" dirty="0"/>
              <a:t>6 </a:t>
            </a:r>
            <a:r>
              <a:rPr lang="en-US" dirty="0"/>
              <a:t>So Peninnah would taunt Hannah </a:t>
            </a:r>
            <a:br>
              <a:rPr lang="en-US" dirty="0"/>
            </a:br>
            <a:r>
              <a:rPr lang="en-US" dirty="0"/>
              <a:t>and make fun of her because </a:t>
            </a:r>
            <a:br>
              <a:rPr lang="en-US" dirty="0"/>
            </a:br>
            <a:r>
              <a:rPr lang="en-US" u="sng" dirty="0"/>
              <a:t>Yahweh had kept her from having children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5673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And though he loved Hannah, </a:t>
            </a:r>
            <a:br>
              <a:rPr lang="en-US" dirty="0"/>
            </a:br>
            <a:r>
              <a:rPr lang="en-US" dirty="0"/>
              <a:t>he would give her only one choice portion because </a:t>
            </a:r>
            <a:r>
              <a:rPr lang="en-US" u="sng" dirty="0"/>
              <a:t>Yahweh had given her no children</a:t>
            </a:r>
            <a:r>
              <a:rPr lang="en-US" dirty="0"/>
              <a:t>.</a:t>
            </a:r>
          </a:p>
          <a:p>
            <a:r>
              <a:rPr lang="en-US" baseline="30000" dirty="0"/>
              <a:t>6 </a:t>
            </a:r>
            <a:r>
              <a:rPr lang="en-US" dirty="0"/>
              <a:t>So Peninnah would taunt Hannah </a:t>
            </a:r>
            <a:br>
              <a:rPr lang="en-US" dirty="0"/>
            </a:br>
            <a:r>
              <a:rPr lang="en-US" dirty="0"/>
              <a:t>and make fun of her because </a:t>
            </a:r>
            <a:br>
              <a:rPr lang="en-US" dirty="0"/>
            </a:br>
            <a:r>
              <a:rPr lang="en-US" u="sng" dirty="0"/>
              <a:t>Yahweh had kept her from having children</a:t>
            </a:r>
            <a:r>
              <a:rPr lang="en-US" dirty="0"/>
              <a:t>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74AA0B51-B221-B829-649B-63D9EAE2F76B}"/>
              </a:ext>
            </a:extLst>
          </p:cNvPr>
          <p:cNvSpPr/>
          <p:nvPr/>
        </p:nvSpPr>
        <p:spPr bwMode="auto">
          <a:xfrm>
            <a:off x="584200" y="3619500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kind of cruel God would do such a thing?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God: “My ways are far beyond anything you could imagine.”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(Isaiah 55:8)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140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Year after year it was the same—Peninnah would taunt Hannah as they went to the Tabernacle. </a:t>
            </a:r>
          </a:p>
          <a:p>
            <a:r>
              <a:rPr lang="en-US" dirty="0"/>
              <a:t>Each time, Hannah would be reduced to tears and would not even eat.</a:t>
            </a:r>
          </a:p>
        </p:txBody>
      </p:sp>
    </p:spTree>
    <p:extLst>
      <p:ext uri="{BB962C8B-B14F-4D97-AF65-F5344CB8AC3E}">
        <p14:creationId xmlns:p14="http://schemas.microsoft.com/office/powerpoint/2010/main" val="1187268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“Why are you crying, Hannah?” </a:t>
            </a:r>
            <a:r>
              <a:rPr lang="en-US" dirty="0" err="1"/>
              <a:t>Elkanah</a:t>
            </a:r>
            <a:r>
              <a:rPr lang="en-US" dirty="0"/>
              <a:t> would ask. </a:t>
            </a:r>
          </a:p>
          <a:p>
            <a:r>
              <a:rPr lang="en-US" dirty="0"/>
              <a:t>“Why aren’t you eating?</a:t>
            </a:r>
          </a:p>
          <a:p>
            <a:r>
              <a:rPr lang="en-US" dirty="0"/>
              <a:t>Why be downhearted just because you have no children?</a:t>
            </a:r>
          </a:p>
          <a:p>
            <a:r>
              <a:rPr lang="en-US" dirty="0"/>
              <a:t>You have me—</a:t>
            </a:r>
          </a:p>
          <a:p>
            <a:r>
              <a:rPr lang="en-US" dirty="0"/>
              <a:t>	isn’t that better than having ten sons?”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31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“Why are you crying, Hannah?” </a:t>
            </a:r>
            <a:r>
              <a:rPr lang="en-US" dirty="0" err="1"/>
              <a:t>Elkanah</a:t>
            </a:r>
            <a:r>
              <a:rPr lang="en-US" dirty="0"/>
              <a:t> would ask. </a:t>
            </a:r>
          </a:p>
          <a:p>
            <a:r>
              <a:rPr lang="en-US" dirty="0"/>
              <a:t>“Why aren’t you eating?</a:t>
            </a:r>
          </a:p>
          <a:p>
            <a:r>
              <a:rPr lang="en-US" dirty="0"/>
              <a:t>Why be downhearted just because you have no children?</a:t>
            </a:r>
          </a:p>
          <a:p>
            <a:r>
              <a:rPr lang="en-US" dirty="0"/>
              <a:t>You have me—</a:t>
            </a:r>
          </a:p>
          <a:p>
            <a:r>
              <a:rPr lang="en-US" dirty="0"/>
              <a:t>	isn’t that better than having ten sons?” </a:t>
            </a:r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DC72BDB1-3AF8-7CB2-4DEF-A82EF0E9E1AB}"/>
              </a:ext>
            </a:extLst>
          </p:cNvPr>
          <p:cNvSpPr/>
          <p:nvPr/>
        </p:nvSpPr>
        <p:spPr bwMode="auto">
          <a:xfrm>
            <a:off x="964141" y="3924300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Guys: We have to do better than this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Women: Men cannot meet your deepest needs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Hannah has many painful voices in her life</a:t>
            </a:r>
          </a:p>
        </p:txBody>
      </p:sp>
    </p:spTree>
    <p:extLst>
      <p:ext uri="{BB962C8B-B14F-4D97-AF65-F5344CB8AC3E}">
        <p14:creationId xmlns:p14="http://schemas.microsoft.com/office/powerpoint/2010/main" val="23434120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Once after a sacrificial meal at Shiloh, Hannah got up and went to pray.</a:t>
            </a:r>
          </a:p>
          <a:p>
            <a:r>
              <a:rPr lang="en-US" u="sng" dirty="0"/>
              <a:t>Eli the priest</a:t>
            </a:r>
            <a:r>
              <a:rPr lang="en-US" dirty="0"/>
              <a:t> was sitting at his customary place beside the entrance of the Tabernacle [“Temple”]. </a:t>
            </a:r>
          </a:p>
          <a:p>
            <a:r>
              <a:rPr lang="en-US" baseline="30000" dirty="0"/>
              <a:t>10 </a:t>
            </a:r>
            <a:r>
              <a:rPr lang="en-US" dirty="0"/>
              <a:t>Hannah was in deep anguish, </a:t>
            </a:r>
            <a:br>
              <a:rPr lang="en-US" dirty="0"/>
            </a:br>
            <a:r>
              <a:rPr lang="en-US" dirty="0"/>
              <a:t>crying bitterly as she prayed to Yahweh.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05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And she made this vow:</a:t>
            </a:r>
          </a:p>
          <a:p>
            <a:r>
              <a:rPr lang="en-US" dirty="0"/>
              <a:t>“Lord Almighty,</a:t>
            </a:r>
          </a:p>
          <a:p>
            <a:r>
              <a:rPr lang="en-US" dirty="0"/>
              <a:t>	if you will only look on </a:t>
            </a:r>
            <a:r>
              <a:rPr lang="en-US" u="sng" dirty="0"/>
              <a:t>your servant</a:t>
            </a:r>
            <a:r>
              <a:rPr lang="en-US" dirty="0"/>
              <a:t>’s misery </a:t>
            </a:r>
          </a:p>
          <a:p>
            <a:r>
              <a:rPr lang="en-US" dirty="0"/>
              <a:t>	and remember me, </a:t>
            </a:r>
            <a:r>
              <a:rPr lang="en-US" u="sng" dirty="0"/>
              <a:t>your servant</a:t>
            </a:r>
            <a:r>
              <a:rPr lang="en-US" dirty="0"/>
              <a:t>,</a:t>
            </a:r>
          </a:p>
          <a:p>
            <a:r>
              <a:rPr lang="en-US" dirty="0"/>
              <a:t>	and not forget </a:t>
            </a:r>
            <a:r>
              <a:rPr lang="en-US" u="sng" dirty="0"/>
              <a:t>your servant</a:t>
            </a:r>
            <a:r>
              <a:rPr lang="en-US" dirty="0"/>
              <a:t> but give her a son, </a:t>
            </a:r>
          </a:p>
          <a:p>
            <a:r>
              <a:rPr lang="en-US" dirty="0"/>
              <a:t>then I will give him to Yahweh </a:t>
            </a:r>
            <a:br>
              <a:rPr lang="en-US" dirty="0"/>
            </a:br>
            <a:r>
              <a:rPr lang="en-US" dirty="0"/>
              <a:t>for all the days of his life,</a:t>
            </a:r>
          </a:p>
          <a:p>
            <a:r>
              <a:rPr lang="en-US" dirty="0"/>
              <a:t>	and no razor will ever be used on his head” </a:t>
            </a:r>
            <a:r>
              <a:rPr lang="en-US" sz="2000" i="1" dirty="0"/>
              <a:t>(Num 6)</a:t>
            </a:r>
            <a:endParaRPr lang="en-US" i="1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91036AC7-2745-AB33-9825-DA612B03A4EE}"/>
              </a:ext>
            </a:extLst>
          </p:cNvPr>
          <p:cNvSpPr/>
          <p:nvPr/>
        </p:nvSpPr>
        <p:spPr bwMode="auto">
          <a:xfrm>
            <a:off x="4927600" y="762000"/>
            <a:ext cx="4910666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Bargaining with God?</a:t>
            </a:r>
          </a:p>
        </p:txBody>
      </p:sp>
    </p:spTree>
    <p:extLst>
      <p:ext uri="{BB962C8B-B14F-4D97-AF65-F5344CB8AC3E}">
        <p14:creationId xmlns:p14="http://schemas.microsoft.com/office/powerpoint/2010/main" val="1987155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xmlns="" id="{37D6F562-5A54-50A4-93E7-042A8014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and Second Samuel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xmlns="" id="{E33DFA6A-4E8E-08F6-08D8-8C98DECE1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Author: Samuel, then other prophets </a:t>
            </a:r>
            <a:r>
              <a:rPr lang="en-US" sz="2000" i="1" dirty="0"/>
              <a:t>(1 Chronicles 29:29)</a:t>
            </a:r>
          </a:p>
          <a:p>
            <a:r>
              <a:rPr lang="en-US" dirty="0"/>
              <a:t>Records an important period in Israel’s history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As she was praying to Yahweh, Eli watched her</a:t>
            </a:r>
          </a:p>
          <a:p>
            <a:r>
              <a:rPr lang="en-US" baseline="30000" dirty="0"/>
              <a:t>13 </a:t>
            </a:r>
            <a:r>
              <a:rPr lang="en-US" dirty="0"/>
              <a:t>Seeing her lips moving but hearing no sound, he thought she had been drinking.</a:t>
            </a:r>
          </a:p>
          <a:p>
            <a:r>
              <a:rPr lang="en-US" baseline="30000" dirty="0"/>
              <a:t>14 </a:t>
            </a:r>
            <a:r>
              <a:rPr lang="en-US" dirty="0"/>
              <a:t>“Must you come here drunk?” he demanded. “Throw away your wine!”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40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“Oh no, sir!” she replied.</a:t>
            </a:r>
          </a:p>
          <a:p>
            <a:r>
              <a:rPr lang="en-US" dirty="0"/>
              <a:t>“I haven’t been drinking wine or anything stronger. </a:t>
            </a:r>
          </a:p>
          <a:p>
            <a:r>
              <a:rPr lang="en-US" dirty="0"/>
              <a:t>But I am very discouraged, </a:t>
            </a:r>
            <a:br>
              <a:rPr lang="en-US" dirty="0"/>
            </a:br>
            <a:r>
              <a:rPr lang="en-US" dirty="0"/>
              <a:t>and I was pouring out my heart to Yahweh.</a:t>
            </a:r>
          </a:p>
          <a:p>
            <a:r>
              <a:rPr lang="en-US" baseline="30000" dirty="0"/>
              <a:t>16 </a:t>
            </a:r>
            <a:r>
              <a:rPr lang="en-US" dirty="0"/>
              <a:t>Don’t think of </a:t>
            </a:r>
            <a:r>
              <a:rPr lang="en-US" u="sng" dirty="0"/>
              <a:t>your servant</a:t>
            </a:r>
            <a:r>
              <a:rPr lang="en-US" dirty="0"/>
              <a:t> as a wicked woman! For I have been praying out of great anguish and sorrow.”</a:t>
            </a:r>
          </a:p>
        </p:txBody>
      </p:sp>
    </p:spTree>
    <p:extLst>
      <p:ext uri="{BB962C8B-B14F-4D97-AF65-F5344CB8AC3E}">
        <p14:creationId xmlns:p14="http://schemas.microsoft.com/office/powerpoint/2010/main" val="9918634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“In that case,” Eli said, “go in peace! </a:t>
            </a:r>
          </a:p>
          <a:p>
            <a:r>
              <a:rPr lang="en-US" dirty="0"/>
              <a:t>May the God of Israel grant the request </a:t>
            </a:r>
            <a:br>
              <a:rPr lang="en-US" dirty="0"/>
            </a:br>
            <a:r>
              <a:rPr lang="en-US" dirty="0"/>
              <a:t>you have asked of him.”</a:t>
            </a:r>
          </a:p>
          <a:p>
            <a:r>
              <a:rPr lang="en-US" baseline="30000" dirty="0"/>
              <a:t>18 </a:t>
            </a:r>
            <a:r>
              <a:rPr lang="en-US" dirty="0"/>
              <a:t>“May </a:t>
            </a:r>
            <a:r>
              <a:rPr lang="en-US" u="sng" dirty="0"/>
              <a:t>your servant</a:t>
            </a:r>
            <a:r>
              <a:rPr lang="en-US" dirty="0"/>
              <a:t> find favor in your eyes!” </a:t>
            </a:r>
            <a:br>
              <a:rPr lang="en-US" dirty="0"/>
            </a:br>
            <a:r>
              <a:rPr lang="en-US" dirty="0"/>
              <a:t>she exclaimed.</a:t>
            </a:r>
          </a:p>
          <a:p>
            <a:r>
              <a:rPr lang="en-US" dirty="0"/>
              <a:t>Then she went back and began to eat again,</a:t>
            </a:r>
            <a:br>
              <a:rPr lang="en-US" dirty="0"/>
            </a:br>
            <a:r>
              <a:rPr lang="en-US" dirty="0"/>
              <a:t>and she was </a:t>
            </a:r>
            <a:r>
              <a:rPr lang="en-US" u="sng" dirty="0"/>
              <a:t>no longer sad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AD8D219F-2516-771B-2BFF-DA2F9D56018A}"/>
              </a:ext>
            </a:extLst>
          </p:cNvPr>
          <p:cNvSpPr/>
          <p:nvPr/>
        </p:nvSpPr>
        <p:spPr bwMode="auto">
          <a:xfrm>
            <a:off x="595086" y="4533900"/>
            <a:ext cx="89916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Notice the order: Prayer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Peace  Pregnancy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880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 The entire family got up early the next morning and went to worship Yahweh once more.</a:t>
            </a:r>
          </a:p>
          <a:p>
            <a:r>
              <a:rPr lang="en-US" dirty="0"/>
              <a:t>Then they returned home to Ramah. </a:t>
            </a:r>
          </a:p>
          <a:p>
            <a:r>
              <a:rPr lang="en-US" dirty="0"/>
              <a:t>When </a:t>
            </a:r>
            <a:r>
              <a:rPr lang="en-US" dirty="0" err="1"/>
              <a:t>Elkanah</a:t>
            </a:r>
            <a:r>
              <a:rPr lang="en-US" dirty="0"/>
              <a:t> slept with Hannah, </a:t>
            </a:r>
            <a:br>
              <a:rPr lang="en-US" dirty="0"/>
            </a:br>
            <a:r>
              <a:rPr lang="en-US" dirty="0"/>
              <a:t>Yahweh remembered her plea,</a:t>
            </a:r>
          </a:p>
          <a:p>
            <a:r>
              <a:rPr lang="en-US" baseline="30000" dirty="0"/>
              <a:t>20 </a:t>
            </a:r>
            <a:r>
              <a:rPr lang="en-US" dirty="0"/>
              <a:t>and in due time </a:t>
            </a:r>
            <a:r>
              <a:rPr lang="en-US" u="sng" dirty="0"/>
              <a:t>she gave birth to a son</a:t>
            </a:r>
            <a:r>
              <a:rPr lang="en-US" dirty="0"/>
              <a:t>. </a:t>
            </a:r>
          </a:p>
          <a:p>
            <a:r>
              <a:rPr lang="en-US" dirty="0"/>
              <a:t>She named him Samuel, </a:t>
            </a:r>
            <a:r>
              <a:rPr lang="en-US" sz="2400" dirty="0"/>
              <a:t>[“Heard by God” or “Asked of God”]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 she said, “I asked Yahweh for him.”</a:t>
            </a:r>
          </a:p>
        </p:txBody>
      </p:sp>
    </p:spTree>
    <p:extLst>
      <p:ext uri="{BB962C8B-B14F-4D97-AF65-F5344CB8AC3E}">
        <p14:creationId xmlns:p14="http://schemas.microsoft.com/office/powerpoint/2010/main" val="486112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The next year </a:t>
            </a:r>
            <a:r>
              <a:rPr lang="en-US" dirty="0" err="1"/>
              <a:t>Elkanah</a:t>
            </a:r>
            <a:r>
              <a:rPr lang="en-US" dirty="0"/>
              <a:t> and his family went on their annual trip to offer a sacrifice to Yahweh </a:t>
            </a:r>
            <a:br>
              <a:rPr lang="en-US" dirty="0"/>
            </a:br>
            <a:r>
              <a:rPr lang="en-US" dirty="0"/>
              <a:t>and to keep his vow.</a:t>
            </a:r>
          </a:p>
          <a:p>
            <a:r>
              <a:rPr lang="en-US" baseline="30000" dirty="0"/>
              <a:t>22 </a:t>
            </a:r>
            <a:r>
              <a:rPr lang="en-US" dirty="0"/>
              <a:t>But Hannah did not go.</a:t>
            </a:r>
          </a:p>
          <a:p>
            <a:r>
              <a:rPr lang="en-US" dirty="0"/>
              <a:t>She told her husband, </a:t>
            </a:r>
            <a:br>
              <a:rPr lang="en-US" dirty="0"/>
            </a:br>
            <a:r>
              <a:rPr lang="en-US" dirty="0"/>
              <a:t>“Wait until the boy is weaned. </a:t>
            </a:r>
          </a:p>
          <a:p>
            <a:r>
              <a:rPr lang="en-US" dirty="0"/>
              <a:t>Then I will take him to the Tabernacle and leave him there with Yahweh permanently.”</a:t>
            </a:r>
          </a:p>
        </p:txBody>
      </p:sp>
    </p:spTree>
    <p:extLst>
      <p:ext uri="{BB962C8B-B14F-4D97-AF65-F5344CB8AC3E}">
        <p14:creationId xmlns:p14="http://schemas.microsoft.com/office/powerpoint/2010/main" val="19827224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“Whatever you think is best,” </a:t>
            </a:r>
            <a:r>
              <a:rPr lang="en-US" dirty="0" err="1"/>
              <a:t>Elkanah</a:t>
            </a:r>
            <a:r>
              <a:rPr lang="en-US" dirty="0"/>
              <a:t> agreed. </a:t>
            </a:r>
          </a:p>
          <a:p>
            <a:r>
              <a:rPr lang="en-US" dirty="0"/>
              <a:t>“Stay here for now, </a:t>
            </a:r>
            <a:br>
              <a:rPr lang="en-US" dirty="0"/>
            </a:br>
            <a:r>
              <a:rPr lang="en-US" dirty="0"/>
              <a:t>and may Yahweh help you keep your promise.”</a:t>
            </a:r>
          </a:p>
          <a:p>
            <a:r>
              <a:rPr lang="en-US" dirty="0"/>
              <a:t>So she stayed home </a:t>
            </a:r>
            <a:br>
              <a:rPr lang="en-US" dirty="0"/>
            </a:br>
            <a:r>
              <a:rPr lang="en-US" dirty="0"/>
              <a:t>and nursed the boy </a:t>
            </a:r>
            <a:r>
              <a:rPr lang="en-US" u="sng" dirty="0"/>
              <a:t>until he was weaned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07435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“Whatever you think is best,” </a:t>
            </a:r>
            <a:r>
              <a:rPr lang="en-US" dirty="0" err="1"/>
              <a:t>Elkanah</a:t>
            </a:r>
            <a:r>
              <a:rPr lang="en-US" dirty="0"/>
              <a:t> agreed. </a:t>
            </a:r>
          </a:p>
          <a:p>
            <a:r>
              <a:rPr lang="en-US" dirty="0"/>
              <a:t>“Stay here for now, </a:t>
            </a:r>
            <a:br>
              <a:rPr lang="en-US" dirty="0"/>
            </a:br>
            <a:r>
              <a:rPr lang="en-US" dirty="0"/>
              <a:t>and may Yahweh help you keep your promise.”</a:t>
            </a:r>
          </a:p>
          <a:p>
            <a:r>
              <a:rPr lang="en-US" dirty="0"/>
              <a:t>So she stayed home </a:t>
            </a:r>
            <a:br>
              <a:rPr lang="en-US" dirty="0"/>
            </a:br>
            <a:r>
              <a:rPr lang="en-US" dirty="0"/>
              <a:t>and nursed the boy </a:t>
            </a:r>
            <a:r>
              <a:rPr lang="en-US" u="sng" dirty="0"/>
              <a:t>until he was weaned</a:t>
            </a:r>
            <a:r>
              <a:rPr lang="en-US" dirty="0"/>
              <a:t>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542E0C9-FDED-7436-8CCF-057F7CDCEE65}"/>
              </a:ext>
            </a:extLst>
          </p:cNvPr>
          <p:cNvSpPr/>
          <p:nvPr/>
        </p:nvSpPr>
        <p:spPr bwMode="auto">
          <a:xfrm>
            <a:off x="595086" y="30861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Three years that went far too fast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God heard her vow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She told others, and followed through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Teaching Samuel about God, praying for him</a:t>
            </a:r>
          </a:p>
        </p:txBody>
      </p:sp>
    </p:spTree>
    <p:extLst>
      <p:ext uri="{BB962C8B-B14F-4D97-AF65-F5344CB8AC3E}">
        <p14:creationId xmlns:p14="http://schemas.microsoft.com/office/powerpoint/2010/main" val="2079161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When the child was weaned, </a:t>
            </a:r>
            <a:br>
              <a:rPr lang="en-US" dirty="0"/>
            </a:br>
            <a:r>
              <a:rPr lang="en-US" dirty="0"/>
              <a:t>Hannah took him to the Tabernacle in Shiloh.</a:t>
            </a:r>
          </a:p>
          <a:p>
            <a:r>
              <a:rPr lang="en-US" dirty="0"/>
              <a:t>They brought along a three-year-old bull for </a:t>
            </a:r>
            <a:br>
              <a:rPr lang="en-US" dirty="0"/>
            </a:br>
            <a:r>
              <a:rPr lang="en-US" dirty="0"/>
              <a:t>the sacrifice and a basket of flour and some wine.</a:t>
            </a:r>
          </a:p>
          <a:p>
            <a:r>
              <a:rPr lang="en-US" baseline="30000" dirty="0"/>
              <a:t>25 </a:t>
            </a:r>
            <a:r>
              <a:rPr lang="en-US" dirty="0"/>
              <a:t>After sacrificing the bull, </a:t>
            </a:r>
            <a:br>
              <a:rPr lang="en-US" dirty="0"/>
            </a:br>
            <a:r>
              <a:rPr lang="en-US" dirty="0"/>
              <a:t>they brought the boy to Eli.</a:t>
            </a:r>
          </a:p>
        </p:txBody>
      </p:sp>
    </p:spTree>
    <p:extLst>
      <p:ext uri="{BB962C8B-B14F-4D97-AF65-F5344CB8AC3E}">
        <p14:creationId xmlns:p14="http://schemas.microsoft.com/office/powerpoint/2010/main" val="3781249729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26 </a:t>
            </a:r>
            <a:r>
              <a:rPr lang="en-US" dirty="0"/>
              <a:t>“Sir, do you remember me?” Hannah asked.</a:t>
            </a:r>
          </a:p>
          <a:p>
            <a:r>
              <a:rPr lang="en-US" dirty="0"/>
              <a:t>“I am the very woman who stood here </a:t>
            </a:r>
            <a:br>
              <a:rPr lang="en-US" dirty="0"/>
            </a:br>
            <a:r>
              <a:rPr lang="en-US" dirty="0"/>
              <a:t>several years ago praying to Yahweh.</a:t>
            </a:r>
          </a:p>
          <a:p>
            <a:r>
              <a:rPr lang="en-US" baseline="30000" dirty="0"/>
              <a:t>27 </a:t>
            </a:r>
            <a:r>
              <a:rPr lang="en-US" dirty="0"/>
              <a:t>I asked Yahweh to give me this boy, </a:t>
            </a:r>
            <a:br>
              <a:rPr lang="en-US" dirty="0"/>
            </a:br>
            <a:r>
              <a:rPr lang="en-US" dirty="0"/>
              <a:t>and he has granted my request.</a:t>
            </a:r>
          </a:p>
          <a:p>
            <a:r>
              <a:rPr lang="en-US" baseline="30000" dirty="0"/>
              <a:t>28 </a:t>
            </a:r>
            <a:r>
              <a:rPr lang="en-US" dirty="0"/>
              <a:t>Now I am giving him to Yahweh, </a:t>
            </a:r>
          </a:p>
          <a:p>
            <a:r>
              <a:rPr lang="en-US" dirty="0"/>
              <a:t>	and he will belong to Yahweh his whole life.”</a:t>
            </a:r>
          </a:p>
        </p:txBody>
      </p:sp>
    </p:spTree>
    <p:extLst>
      <p:ext uri="{BB962C8B-B14F-4D97-AF65-F5344CB8AC3E}">
        <p14:creationId xmlns:p14="http://schemas.microsoft.com/office/powerpoint/2010/main" val="32157429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Hannah prayed:</a:t>
            </a:r>
          </a:p>
          <a:p>
            <a:r>
              <a:rPr lang="en-US" dirty="0"/>
              <a:t>“My heart rejoices in Yahweh! </a:t>
            </a:r>
            <a:br>
              <a:rPr lang="en-US" dirty="0"/>
            </a:br>
            <a:r>
              <a:rPr lang="en-US" dirty="0"/>
              <a:t>Yahweh has made me strong…</a:t>
            </a:r>
          </a:p>
          <a:p>
            <a:r>
              <a:rPr lang="en-US" baseline="30000" dirty="0"/>
              <a:t>8 </a:t>
            </a:r>
            <a:r>
              <a:rPr lang="en-US" dirty="0"/>
              <a:t>He lifts the poor from the dust </a:t>
            </a:r>
            <a:br>
              <a:rPr lang="en-US" dirty="0"/>
            </a:br>
            <a:r>
              <a:rPr lang="en-US" dirty="0"/>
              <a:t>and the needy from the garbage dump. </a:t>
            </a:r>
          </a:p>
          <a:p>
            <a:r>
              <a:rPr lang="en-US" dirty="0"/>
              <a:t>He sets them among princes, </a:t>
            </a:r>
            <a:br>
              <a:rPr lang="en-US" dirty="0"/>
            </a:br>
            <a:r>
              <a:rPr lang="en-US" dirty="0"/>
              <a:t>placing them in seats of honor.</a:t>
            </a:r>
          </a:p>
          <a:p>
            <a:r>
              <a:rPr lang="en-US" dirty="0"/>
              <a:t>For all the earth is Yahweh’s, </a:t>
            </a:r>
            <a:br>
              <a:rPr lang="en-US" dirty="0"/>
            </a:br>
            <a:r>
              <a:rPr lang="en-US" dirty="0"/>
              <a:t>and he has set the world in order.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678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xmlns="" id="{37D6F562-5A54-50A4-93E7-042A8014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and Second Samuel</a:t>
            </a: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xmlns="" id="{940CD994-C1D9-CF5E-C7F9-285E5281A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479" y="4034632"/>
            <a:ext cx="406317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xmlns="" id="{55577BA8-3410-7C4C-9943-D29FBFB6E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3679" y="3800475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B9AF6A5B-AEAB-EF74-2400-A7FAA5295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61" y="4333875"/>
            <a:ext cx="1095173" cy="830997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~2000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BCE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Line 3">
            <a:extLst>
              <a:ext uri="{FF2B5EF4-FFF2-40B4-BE49-F238E27FC236}">
                <a16:creationId xmlns:a16="http://schemas.microsoft.com/office/drawing/2014/main" xmlns="" id="{D53473A6-C424-372C-47B4-B858CD965C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9600" y="4020366"/>
            <a:ext cx="3542963" cy="1111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val 57">
            <a:extLst>
              <a:ext uri="{FF2B5EF4-FFF2-40B4-BE49-F238E27FC236}">
                <a16:creationId xmlns:a16="http://schemas.microsoft.com/office/drawing/2014/main" xmlns="" id="{458F06C6-90EC-E3C8-5F65-793476D8E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653" y="3536951"/>
            <a:ext cx="744113" cy="844550"/>
          </a:xfrm>
          <a:prstGeom prst="ellips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xmlns="" id="{D6200879-FDF2-E342-DF50-1198DCD07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8414" y="4333875"/>
            <a:ext cx="912429" cy="830997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~400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BCE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xmlns="" id="{D1D18FBA-31CD-DB51-6A86-E09F419C0FD7}"/>
              </a:ext>
            </a:extLst>
          </p:cNvPr>
          <p:cNvSpPr txBox="1">
            <a:spLocks noChangeArrowheads="1"/>
          </p:cNvSpPr>
          <p:nvPr/>
        </p:nvSpPr>
        <p:spPr bwMode="auto">
          <a:xfrm rot="18482823">
            <a:off x="7895248" y="2741147"/>
            <a:ext cx="1587999" cy="523220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End of OT</a:t>
            </a: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xmlns="" id="{57EEF5C9-878E-CE82-D8AC-0E7FF29F4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3329" y="3791766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xmlns="" id="{216A3B2D-2CFD-E827-787A-6702A19BE31B}"/>
              </a:ext>
            </a:extLst>
          </p:cNvPr>
          <p:cNvSpPr txBox="1">
            <a:spLocks noChangeArrowheads="1"/>
          </p:cNvSpPr>
          <p:nvPr/>
        </p:nvSpPr>
        <p:spPr bwMode="auto">
          <a:xfrm rot="18482823">
            <a:off x="579544" y="2726778"/>
            <a:ext cx="1495346" cy="769441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Abraham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(Gen 12:3)</a:t>
            </a:r>
            <a:endParaRPr lang="en-US" sz="3200" i="1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Hannah prayed: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“My heart rejoices in Yahweh!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Yahweh has made me strong…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lifts the poor from the dust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the needy from the garbage dump.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sets them among princes,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placing them in seats of honor.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the earth is Yahweh’s,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he has set the world in order.</a:t>
            </a:r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FDD1019F-5DB7-4619-8E74-9916C90BA9A7}"/>
              </a:ext>
            </a:extLst>
          </p:cNvPr>
          <p:cNvSpPr/>
          <p:nvPr/>
        </p:nvSpPr>
        <p:spPr bwMode="auto">
          <a:xfrm>
            <a:off x="279400" y="840713"/>
            <a:ext cx="9711266" cy="408111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Hannah’s prayer: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God’s sovereignty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his grace toward the helpless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Practically quoted by Mary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1:46-56)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Echoed by Jesus: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20:16)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last shall be first and the first shall be last.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And Paul</a:t>
            </a:r>
          </a:p>
          <a:p>
            <a:pPr marL="285750" indent="-28575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568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07B0CCD-F5B2-4E89-39D9-460424B7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Hannah prayed: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“My heart rejoices in Yahweh!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Yahweh has made me strong…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lifts the poor from the dust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the needy from the garbage dump.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sets them among princes,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placing them in seats of honor.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the earth is Yahweh’s,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he has set the world in order.</a:t>
            </a:r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FDD1019F-5DB7-4619-8E74-9916C90BA9A7}"/>
              </a:ext>
            </a:extLst>
          </p:cNvPr>
          <p:cNvSpPr/>
          <p:nvPr/>
        </p:nvSpPr>
        <p:spPr bwMode="auto">
          <a:xfrm>
            <a:off x="279400" y="840713"/>
            <a:ext cx="9711266" cy="408111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Hannah’s prayer: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God’s sovereignty 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his grace toward the helpless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Practically quoted by Mary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1:46-56)</a:t>
            </a:r>
            <a:endParaRPr lang="en-US" sz="36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Echoed by Jesus: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20:16)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last shall be first and the first shall be last.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And Paul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Hannah was so “meaningless”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1BAFAD58-9FEE-B7BF-DD74-41DBD8B56D66}"/>
              </a:ext>
            </a:extLst>
          </p:cNvPr>
          <p:cNvSpPr/>
          <p:nvPr/>
        </p:nvSpPr>
        <p:spPr bwMode="auto">
          <a:xfrm>
            <a:off x="431800" y="1059431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chose the lowly things of this world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 despised things—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 things that are not—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nullify the things that are,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 no one may boast before him.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1:28-29)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341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Then </a:t>
            </a:r>
            <a:r>
              <a:rPr lang="en-US" dirty="0" err="1"/>
              <a:t>Elkanah</a:t>
            </a:r>
            <a:r>
              <a:rPr lang="en-US" dirty="0"/>
              <a:t> returned home to Ramah </a:t>
            </a:r>
            <a:br>
              <a:rPr lang="en-US" dirty="0"/>
            </a:br>
            <a:r>
              <a:rPr lang="en-US" dirty="0"/>
              <a:t>without Samuel.</a:t>
            </a:r>
          </a:p>
          <a:p>
            <a:r>
              <a:rPr lang="en-US" dirty="0"/>
              <a:t>And the boy served Yahweh </a:t>
            </a:r>
            <a:br>
              <a:rPr lang="en-US" dirty="0"/>
            </a:br>
            <a:r>
              <a:rPr lang="en-US" dirty="0"/>
              <a:t>by assisting Eli the priest.</a:t>
            </a:r>
          </a:p>
        </p:txBody>
      </p:sp>
    </p:spTree>
    <p:extLst>
      <p:ext uri="{BB962C8B-B14F-4D97-AF65-F5344CB8AC3E}">
        <p14:creationId xmlns:p14="http://schemas.microsoft.com/office/powerpoint/2010/main" val="7740115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Now the sons of Eli were scoundrels </a:t>
            </a:r>
            <a:br>
              <a:rPr lang="en-US" dirty="0"/>
            </a:br>
            <a:r>
              <a:rPr lang="en-US" dirty="0"/>
              <a:t>who had no respect for Yahweh</a:t>
            </a:r>
          </a:p>
          <a:p>
            <a:r>
              <a:rPr lang="en-US" baseline="30000" dirty="0"/>
              <a:t>13 </a:t>
            </a:r>
            <a:r>
              <a:rPr lang="en-US" dirty="0"/>
              <a:t>or for their duties as priests. </a:t>
            </a:r>
          </a:p>
          <a:p>
            <a:r>
              <a:rPr lang="en-US" dirty="0"/>
              <a:t>Whenever anyone offered a sacrifice, </a:t>
            </a:r>
            <a:br>
              <a:rPr lang="en-US" dirty="0"/>
            </a:br>
            <a:r>
              <a:rPr lang="en-US" dirty="0"/>
              <a:t>Eli’s sons would send over a servant </a:t>
            </a:r>
            <a:br>
              <a:rPr lang="en-US" dirty="0"/>
            </a:br>
            <a:r>
              <a:rPr lang="en-US" dirty="0"/>
              <a:t>with a three-pronged fork.</a:t>
            </a:r>
          </a:p>
        </p:txBody>
      </p:sp>
    </p:spTree>
    <p:extLst>
      <p:ext uri="{BB962C8B-B14F-4D97-AF65-F5344CB8AC3E}">
        <p14:creationId xmlns:p14="http://schemas.microsoft.com/office/powerpoint/2010/main" val="10294979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While the meat of the sacrificed animal </a:t>
            </a:r>
            <a:br>
              <a:rPr lang="en-US" dirty="0"/>
            </a:br>
            <a:r>
              <a:rPr lang="en-US" dirty="0"/>
              <a:t>was still boiling,</a:t>
            </a:r>
          </a:p>
          <a:p>
            <a:r>
              <a:rPr lang="en-US" baseline="30000" dirty="0"/>
              <a:t>14 </a:t>
            </a:r>
            <a:r>
              <a:rPr lang="en-US" dirty="0"/>
              <a:t>the servant would stick the fork into the pot </a:t>
            </a:r>
            <a:br>
              <a:rPr lang="en-US" dirty="0"/>
            </a:br>
            <a:r>
              <a:rPr lang="en-US" dirty="0"/>
              <a:t>and demand that whatever it brought up </a:t>
            </a:r>
            <a:br>
              <a:rPr lang="en-US" dirty="0"/>
            </a:br>
            <a:r>
              <a:rPr lang="en-US" dirty="0"/>
              <a:t>be given to Eli’s sons.</a:t>
            </a:r>
          </a:p>
          <a:p>
            <a:r>
              <a:rPr lang="en-US" dirty="0"/>
              <a:t>All the Israelites who came to worship at Shiloh were treated this way.</a:t>
            </a:r>
          </a:p>
        </p:txBody>
      </p:sp>
    </p:spTree>
    <p:extLst>
      <p:ext uri="{BB962C8B-B14F-4D97-AF65-F5344CB8AC3E}">
        <p14:creationId xmlns:p14="http://schemas.microsoft.com/office/powerpoint/2010/main" val="24449613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Sometimes the servant would come even before the animal’s fat had been burned on the altar.</a:t>
            </a:r>
          </a:p>
          <a:p>
            <a:r>
              <a:rPr lang="en-US" dirty="0"/>
              <a:t>He would demand raw meat before it had been boiled so that it could be used for roasting. </a:t>
            </a:r>
            <a:r>
              <a:rPr lang="en-US" sz="1600" i="1" dirty="0"/>
              <a:t>(cf. Lev 7:22-26)</a:t>
            </a:r>
            <a:endParaRPr lang="en-US" i="1" dirty="0"/>
          </a:p>
          <a:p>
            <a:r>
              <a:rPr lang="en-US" baseline="30000" dirty="0"/>
              <a:t>16 </a:t>
            </a:r>
            <a:r>
              <a:rPr lang="en-US" dirty="0"/>
              <a:t>The man offering the sacrifice might reply,</a:t>
            </a:r>
          </a:p>
          <a:p>
            <a:r>
              <a:rPr lang="en-US" dirty="0"/>
              <a:t>“Take as much as you want, </a:t>
            </a:r>
            <a:br>
              <a:rPr lang="en-US" dirty="0"/>
            </a:br>
            <a:r>
              <a:rPr lang="en-US" dirty="0"/>
              <a:t>but the fat must be burned first.”</a:t>
            </a:r>
          </a:p>
          <a:p>
            <a:r>
              <a:rPr lang="en-US" dirty="0"/>
              <a:t>Then the servant would demand, </a:t>
            </a:r>
            <a:br>
              <a:rPr lang="en-US" dirty="0"/>
            </a:br>
            <a:r>
              <a:rPr lang="en-US" dirty="0"/>
              <a:t>“No, give it to me now, or I’ll take it by force.”</a:t>
            </a:r>
          </a:p>
        </p:txBody>
      </p:sp>
    </p:spTree>
    <p:extLst>
      <p:ext uri="{BB962C8B-B14F-4D97-AF65-F5344CB8AC3E}">
        <p14:creationId xmlns:p14="http://schemas.microsoft.com/office/powerpoint/2010/main" val="1665532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So the sin of these young men </a:t>
            </a:r>
            <a:br>
              <a:rPr lang="en-US" dirty="0"/>
            </a:br>
            <a:r>
              <a:rPr lang="en-US" dirty="0"/>
              <a:t>was very serious in Yahweh’s sight, </a:t>
            </a:r>
          </a:p>
          <a:p>
            <a:r>
              <a:rPr lang="en-US" dirty="0"/>
              <a:t>for they treated Yahweh’s offerings with contempt.</a:t>
            </a:r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51BB014-DF84-BC60-472E-7F283375E6F7}"/>
              </a:ext>
            </a:extLst>
          </p:cNvPr>
          <p:cNvSpPr/>
          <p:nvPr/>
        </p:nvSpPr>
        <p:spPr bwMode="auto">
          <a:xfrm>
            <a:off x="2532743" y="2499229"/>
            <a:ext cx="5094514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leaders abusing their positions of power</a:t>
            </a:r>
          </a:p>
        </p:txBody>
      </p:sp>
    </p:spTree>
    <p:extLst>
      <p:ext uri="{BB962C8B-B14F-4D97-AF65-F5344CB8AC3E}">
        <p14:creationId xmlns:p14="http://schemas.microsoft.com/office/powerpoint/2010/main" val="24768581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But Samuel, though he was only a boy, </a:t>
            </a:r>
            <a:br>
              <a:rPr lang="en-US" dirty="0"/>
            </a:br>
            <a:r>
              <a:rPr lang="en-US" dirty="0"/>
              <a:t>served Yahweh…</a:t>
            </a:r>
          </a:p>
          <a:p>
            <a:r>
              <a:rPr lang="en-US" baseline="30000" dirty="0"/>
              <a:t>19 </a:t>
            </a:r>
            <a:r>
              <a:rPr lang="en-US" dirty="0"/>
              <a:t>Each year his mother made a small coat for him and brought it to him when she came with her husband for the sacrifice.</a:t>
            </a:r>
          </a:p>
        </p:txBody>
      </p:sp>
    </p:spTree>
    <p:extLst>
      <p:ext uri="{BB962C8B-B14F-4D97-AF65-F5344CB8AC3E}">
        <p14:creationId xmlns:p14="http://schemas.microsoft.com/office/powerpoint/2010/main" val="1302887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Before they returned home, </a:t>
            </a:r>
            <a:br>
              <a:rPr lang="en-US" dirty="0"/>
            </a:br>
            <a:r>
              <a:rPr lang="en-US" dirty="0"/>
              <a:t>Eli would bless </a:t>
            </a:r>
            <a:r>
              <a:rPr lang="en-US" dirty="0" err="1"/>
              <a:t>Elkanah</a:t>
            </a:r>
            <a:r>
              <a:rPr lang="en-US" dirty="0"/>
              <a:t> and his wife and say, </a:t>
            </a:r>
          </a:p>
          <a:p>
            <a:r>
              <a:rPr lang="en-US" dirty="0"/>
              <a:t>“May Yahweh give you other children </a:t>
            </a:r>
            <a:br>
              <a:rPr lang="en-US" dirty="0"/>
            </a:br>
            <a:r>
              <a:rPr lang="en-US" dirty="0"/>
              <a:t>to take the place of this one she gave to Yahweh.”</a:t>
            </a:r>
          </a:p>
          <a:p>
            <a:r>
              <a:rPr lang="en-US" baseline="30000" dirty="0"/>
              <a:t>21 </a:t>
            </a:r>
            <a:r>
              <a:rPr lang="en-US" dirty="0"/>
              <a:t>And Yahweh blessed Hannah, and she conceived and gave birth to </a:t>
            </a:r>
            <a:r>
              <a:rPr lang="en-US" u="sng" dirty="0"/>
              <a:t>three sons and two daughters</a:t>
            </a:r>
            <a:r>
              <a:rPr lang="en-US" dirty="0"/>
              <a:t>.</a:t>
            </a:r>
          </a:p>
          <a:p>
            <a:r>
              <a:rPr lang="en-US" dirty="0"/>
              <a:t>Meanwhile, </a:t>
            </a:r>
            <a:br>
              <a:rPr lang="en-US" dirty="0"/>
            </a:br>
            <a:r>
              <a:rPr lang="en-US" dirty="0"/>
              <a:t>Samuel grew up </a:t>
            </a:r>
            <a:r>
              <a:rPr lang="en-US" u="sng" dirty="0"/>
              <a:t>in the presence of Yahweh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41087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 </a:t>
            </a:r>
            <a:r>
              <a:rPr lang="en-US" dirty="0"/>
              <a:t>Now Eli was very old, but he was aware of what his sons were doing to the people of Israel.</a:t>
            </a:r>
          </a:p>
          <a:p>
            <a:r>
              <a:rPr lang="en-US" dirty="0"/>
              <a:t>He knew, for instance, </a:t>
            </a:r>
            <a:br>
              <a:rPr lang="en-US" dirty="0"/>
            </a:br>
            <a:r>
              <a:rPr lang="en-US" dirty="0"/>
              <a:t>that his sons were seducing the young women who assisted at the entrance of the Tabernacle.</a:t>
            </a:r>
          </a:p>
        </p:txBody>
      </p:sp>
    </p:spTree>
    <p:extLst>
      <p:ext uri="{BB962C8B-B14F-4D97-AF65-F5344CB8AC3E}">
        <p14:creationId xmlns:p14="http://schemas.microsoft.com/office/powerpoint/2010/main" val="28634995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xmlns="" id="{37D6F562-5A54-50A4-93E7-042A8014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and Second Samuel</a:t>
            </a: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xmlns="" id="{940CD994-C1D9-CF5E-C7F9-285E5281A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479" y="4034632"/>
            <a:ext cx="406317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xmlns="" id="{55577BA8-3410-7C4C-9943-D29FBFB6E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3679" y="3800475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B9AF6A5B-AEAB-EF74-2400-A7FAA5295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61" y="4333875"/>
            <a:ext cx="1095173" cy="830997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~2000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BCE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Line 3">
            <a:extLst>
              <a:ext uri="{FF2B5EF4-FFF2-40B4-BE49-F238E27FC236}">
                <a16:creationId xmlns:a16="http://schemas.microsoft.com/office/drawing/2014/main" xmlns="" id="{D53473A6-C424-372C-47B4-B858CD965C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9600" y="4020366"/>
            <a:ext cx="3542963" cy="1111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val 57">
            <a:extLst>
              <a:ext uri="{FF2B5EF4-FFF2-40B4-BE49-F238E27FC236}">
                <a16:creationId xmlns:a16="http://schemas.microsoft.com/office/drawing/2014/main" xmlns="" id="{458F06C6-90EC-E3C8-5F65-793476D8E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653" y="3536951"/>
            <a:ext cx="744113" cy="844550"/>
          </a:xfrm>
          <a:prstGeom prst="ellips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xmlns="" id="{D6200879-FDF2-E342-DF50-1198DCD07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8414" y="4333875"/>
            <a:ext cx="912429" cy="830997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~400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BCE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xmlns="" id="{D1D18FBA-31CD-DB51-6A86-E09F419C0FD7}"/>
              </a:ext>
            </a:extLst>
          </p:cNvPr>
          <p:cNvSpPr txBox="1">
            <a:spLocks noChangeArrowheads="1"/>
          </p:cNvSpPr>
          <p:nvPr/>
        </p:nvSpPr>
        <p:spPr bwMode="auto">
          <a:xfrm rot="18482823">
            <a:off x="7895248" y="2741147"/>
            <a:ext cx="1587999" cy="523220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End of OT</a:t>
            </a: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xmlns="" id="{57EEF5C9-878E-CE82-D8AC-0E7FF29F4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3329" y="3791766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xmlns="" id="{216A3B2D-2CFD-E827-787A-6702A19BE31B}"/>
              </a:ext>
            </a:extLst>
          </p:cNvPr>
          <p:cNvSpPr txBox="1">
            <a:spLocks noChangeArrowheads="1"/>
          </p:cNvSpPr>
          <p:nvPr/>
        </p:nvSpPr>
        <p:spPr bwMode="auto">
          <a:xfrm rot="18482823">
            <a:off x="579544" y="2726778"/>
            <a:ext cx="1495346" cy="769441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Abraham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(Gen 12:3)</a:t>
            </a:r>
            <a:endParaRPr lang="en-US" sz="3200" i="1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xmlns="" id="{0287B4B1-F2BA-D642-7BDE-EB02542AF314}"/>
              </a:ext>
            </a:extLst>
          </p:cNvPr>
          <p:cNvSpPr txBox="1">
            <a:spLocks noChangeArrowheads="1"/>
          </p:cNvSpPr>
          <p:nvPr/>
        </p:nvSpPr>
        <p:spPr bwMode="auto">
          <a:xfrm rot="18482823">
            <a:off x="2758271" y="2940377"/>
            <a:ext cx="1132041" cy="523220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Moses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F1483D4D-C2EF-A48C-7D15-41312C0E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661" y="4333875"/>
            <a:ext cx="1095173" cy="830997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~1500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BCE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xmlns="" id="{1D69D64F-114F-9B32-8A8A-5D60B366D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729" y="3800475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xmlns="" id="{DE5E6F02-AEDC-E7BD-C33C-E728C01E2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096" y="3495675"/>
            <a:ext cx="1151854" cy="523220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Judges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135DA45-8D40-4BE1-2546-AB58153B8A28}"/>
              </a:ext>
            </a:extLst>
          </p:cNvPr>
          <p:cNvGrpSpPr/>
          <p:nvPr/>
        </p:nvGrpSpPr>
        <p:grpSpPr>
          <a:xfrm>
            <a:off x="4418146" y="3798027"/>
            <a:ext cx="915635" cy="1366845"/>
            <a:chOff x="4418146" y="3798027"/>
            <a:chExt cx="915635" cy="1366845"/>
          </a:xfrm>
        </p:grpSpPr>
        <p:sp>
          <p:nvSpPr>
            <p:cNvPr id="9" name="Text Box 5">
              <a:extLst>
                <a:ext uri="{FF2B5EF4-FFF2-40B4-BE49-F238E27FC236}">
                  <a16:creationId xmlns:a16="http://schemas.microsoft.com/office/drawing/2014/main" xmlns="" id="{AD1659DA-F219-E64E-D8FC-28A411B09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146" y="4333875"/>
              <a:ext cx="915635" cy="830997"/>
            </a:xfrm>
            <a:prstGeom prst="rect">
              <a:avLst/>
            </a:prstGeom>
            <a:noFill/>
            <a:ln w="57150" algn="ctr">
              <a:noFill/>
              <a:miter lim="800000"/>
              <a:headEnd type="none" w="sm" len="sm"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1100</a:t>
              </a:r>
              <a:br>
                <a:rPr 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BCE</a:t>
              </a:r>
              <a:endPara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xmlns="" id="{2A38F061-B687-B952-952E-3C3E3FEB7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1473" y="3798027"/>
              <a:ext cx="0" cy="4572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E5642DE-3E9C-CE9F-0A59-07CED3EC2CA1}"/>
              </a:ext>
            </a:extLst>
          </p:cNvPr>
          <p:cNvGrpSpPr/>
          <p:nvPr/>
        </p:nvGrpSpPr>
        <p:grpSpPr>
          <a:xfrm>
            <a:off x="5372608" y="3795846"/>
            <a:ext cx="732893" cy="1366845"/>
            <a:chOff x="5372608" y="3795846"/>
            <a:chExt cx="732893" cy="1366845"/>
          </a:xfrm>
        </p:grpSpPr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xmlns="" id="{BD7F08C2-B571-5543-4F25-358F565C5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2608" y="4331694"/>
              <a:ext cx="732893" cy="830997"/>
            </a:xfrm>
            <a:prstGeom prst="rect">
              <a:avLst/>
            </a:prstGeom>
            <a:noFill/>
            <a:ln w="57150" algn="ctr">
              <a:noFill/>
              <a:miter lim="800000"/>
              <a:headEnd type="none" w="sm" len="sm"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970</a:t>
              </a:r>
              <a:br>
                <a:rPr 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BCE</a:t>
              </a:r>
              <a:endPara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xmlns="" id="{E2FE5615-A902-89B0-447E-6B5214EB5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8437" y="3795846"/>
              <a:ext cx="0" cy="4572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8" name="Text Box 18">
            <a:extLst>
              <a:ext uri="{FF2B5EF4-FFF2-40B4-BE49-F238E27FC236}">
                <a16:creationId xmlns:a16="http://schemas.microsoft.com/office/drawing/2014/main" xmlns="" id="{52BE540A-750C-B0A6-8AFB-DD19A822A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3485989"/>
            <a:ext cx="1149354" cy="523220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Nation</a:t>
            </a: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A2306C80-DAEC-12D7-D010-863634D8F0B5}"/>
              </a:ext>
            </a:extLst>
          </p:cNvPr>
          <p:cNvSpPr/>
          <p:nvPr/>
        </p:nvSpPr>
        <p:spPr bwMode="auto">
          <a:xfrm>
            <a:off x="584200" y="923014"/>
            <a:ext cx="8991600" cy="13665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those days Israel had no king; all the people did whatever seemed right in their own eyes.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(Judges 21:25)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Eli said to them, </a:t>
            </a:r>
            <a:br>
              <a:rPr lang="en-US" dirty="0"/>
            </a:br>
            <a:r>
              <a:rPr lang="en-US" dirty="0"/>
              <a:t>“I have been hearing reports from all the people about the wicked things you are doing. </a:t>
            </a:r>
          </a:p>
          <a:p>
            <a:r>
              <a:rPr lang="en-US" dirty="0"/>
              <a:t>Why do you keep sinning?</a:t>
            </a:r>
          </a:p>
          <a:p>
            <a:r>
              <a:rPr lang="en-US" baseline="30000" dirty="0"/>
              <a:t>24 </a:t>
            </a:r>
            <a:r>
              <a:rPr lang="en-US" dirty="0"/>
              <a:t>You must stop, my sons! The reports I hear </a:t>
            </a:r>
            <a:br>
              <a:rPr lang="en-US" dirty="0"/>
            </a:br>
            <a:r>
              <a:rPr lang="en-US" dirty="0"/>
              <a:t>among Yahweh’s people are not good…” </a:t>
            </a:r>
          </a:p>
          <a:p>
            <a:r>
              <a:rPr lang="en-US" dirty="0"/>
              <a:t>But Eli’s sons wouldn’t listen to their father, </a:t>
            </a:r>
            <a:br>
              <a:rPr lang="en-US" dirty="0"/>
            </a:br>
            <a:r>
              <a:rPr lang="en-US" dirty="0"/>
              <a:t>for Yahweh was already planning </a:t>
            </a:r>
            <a:br>
              <a:rPr lang="en-US" dirty="0"/>
            </a:br>
            <a:r>
              <a:rPr lang="en-US" dirty="0"/>
              <a:t>to put them to death.</a:t>
            </a:r>
          </a:p>
        </p:txBody>
      </p:sp>
    </p:spTree>
    <p:extLst>
      <p:ext uri="{BB962C8B-B14F-4D97-AF65-F5344CB8AC3E}">
        <p14:creationId xmlns:p14="http://schemas.microsoft.com/office/powerpoint/2010/main" val="622469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 said to them,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have been hearing reports from all the people about the wicked things you are doing.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do you keep sinning?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must stop, my sons! The reports I hear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among Yahweh’s people are not good…”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Eli’s sons wouldn’t listen to their father,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Yahweh was already planning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put them to death.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E2E2D165-F5D7-C49B-0296-FE62935A886A}"/>
              </a:ext>
            </a:extLst>
          </p:cNvPr>
          <p:cNvSpPr/>
          <p:nvPr/>
        </p:nvSpPr>
        <p:spPr bwMode="auto">
          <a:xfrm>
            <a:off x="593725" y="342900"/>
            <a:ext cx="899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Failure to discipline: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God’s definition of love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sometimes includes discipline.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It’s not enough to encourage and help.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People also need to be corrected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their own good.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864E7E1D-325F-7D01-623C-F5B8F62DE742}"/>
              </a:ext>
            </a:extLst>
          </p:cNvPr>
          <p:cNvSpPr/>
          <p:nvPr/>
        </p:nvSpPr>
        <p:spPr bwMode="auto">
          <a:xfrm>
            <a:off x="593725" y="3693521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Discipline your children while there is hope. Otherwise you will ruin their lives.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19:18)</a:t>
            </a:r>
          </a:p>
        </p:txBody>
      </p:sp>
    </p:spTree>
    <p:extLst>
      <p:ext uri="{BB962C8B-B14F-4D97-AF65-F5344CB8AC3E}">
        <p14:creationId xmlns:p14="http://schemas.microsoft.com/office/powerpoint/2010/main" val="145177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27 </a:t>
            </a:r>
            <a:r>
              <a:rPr lang="en-US" dirty="0"/>
              <a:t>One day a man of God came to Eli </a:t>
            </a:r>
            <a:br>
              <a:rPr lang="en-US" dirty="0"/>
            </a:br>
            <a:r>
              <a:rPr lang="en-US" dirty="0"/>
              <a:t>and gave him this message from Yahweh…</a:t>
            </a:r>
          </a:p>
          <a:p>
            <a:r>
              <a:rPr lang="en-US" baseline="30000" dirty="0"/>
              <a:t>29 </a:t>
            </a:r>
            <a:r>
              <a:rPr lang="en-US" dirty="0"/>
              <a:t>“Why do you scorn my sacrifices and offerings? </a:t>
            </a:r>
          </a:p>
          <a:p>
            <a:r>
              <a:rPr lang="en-US" dirty="0"/>
              <a:t>Why do you give your sons </a:t>
            </a:r>
            <a:br>
              <a:rPr lang="en-US" dirty="0"/>
            </a:br>
            <a:r>
              <a:rPr lang="en-US" u="sng" dirty="0"/>
              <a:t>more honor than you give me</a:t>
            </a:r>
            <a:r>
              <a:rPr lang="en-US" dirty="0"/>
              <a:t>—</a:t>
            </a:r>
          </a:p>
          <a:p>
            <a:r>
              <a:rPr lang="en-US" dirty="0"/>
              <a:t>for you and they </a:t>
            </a:r>
            <a:r>
              <a:rPr lang="en-US" u="sng" dirty="0"/>
              <a:t>have become fat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from the best offerings of my people Israel!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181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30 </a:t>
            </a:r>
            <a:r>
              <a:rPr lang="en-US" dirty="0"/>
              <a:t>“Therefore, Yahweh, the God of Israel, says: </a:t>
            </a:r>
            <a:br>
              <a:rPr lang="en-US" dirty="0"/>
            </a:br>
            <a:r>
              <a:rPr lang="en-US" dirty="0"/>
              <a:t>I promised that your branch of the tribe of Levi would always be my priests….</a:t>
            </a:r>
          </a:p>
          <a:p>
            <a:r>
              <a:rPr lang="en-US" baseline="30000" dirty="0"/>
              <a:t>31 </a:t>
            </a:r>
            <a:r>
              <a:rPr lang="en-US" dirty="0"/>
              <a:t>The time is coming when I will put an end to your family, so it will no longer serve as my priests.</a:t>
            </a:r>
          </a:p>
          <a:p>
            <a:r>
              <a:rPr lang="en-US" dirty="0"/>
              <a:t>All the members of your family will die before their time…</a:t>
            </a:r>
          </a:p>
        </p:txBody>
      </p:sp>
    </p:spTree>
    <p:extLst>
      <p:ext uri="{BB962C8B-B14F-4D97-AF65-F5344CB8AC3E}">
        <p14:creationId xmlns:p14="http://schemas.microsoft.com/office/powerpoint/2010/main" val="2556654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34 </a:t>
            </a:r>
            <a:r>
              <a:rPr lang="en-US" dirty="0"/>
              <a:t>And to prove that what I have said will come true, I will cause your two sons, Hophni and Phinehas, to die on the same day!</a:t>
            </a:r>
          </a:p>
          <a:p>
            <a:r>
              <a:rPr lang="en-US" baseline="30000" dirty="0"/>
              <a:t>35 </a:t>
            </a:r>
            <a:r>
              <a:rPr lang="en-US" dirty="0"/>
              <a:t>Then I will raise up a faithful priest </a:t>
            </a:r>
            <a:br>
              <a:rPr lang="en-US" dirty="0"/>
            </a:br>
            <a:r>
              <a:rPr lang="en-US" dirty="0"/>
              <a:t>who will serve me and do what I desire.</a:t>
            </a:r>
          </a:p>
          <a:p>
            <a:r>
              <a:rPr lang="en-US" dirty="0"/>
              <a:t>I will build him an enduring house, </a:t>
            </a:r>
            <a:br>
              <a:rPr lang="en-US" dirty="0"/>
            </a:br>
            <a:r>
              <a:rPr lang="en-US" dirty="0"/>
              <a:t>and he will walk before My anointed always.” </a:t>
            </a:r>
            <a:r>
              <a:rPr lang="en-US" sz="1800" i="1" dirty="0"/>
              <a:t>[NASB]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054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to prove that what I have said will come true, I will cause your two sons, Hophni and Phinehas, to die on the same day!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 </a:t>
            </a:r>
            <a:r>
              <a:rPr lang="en-US" dirty="0"/>
              <a:t>Then I will raise up </a:t>
            </a:r>
            <a:r>
              <a:rPr lang="en-US" u="sng" dirty="0"/>
              <a:t>a faithful priest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who will serve me and do what I desire.</a:t>
            </a:r>
          </a:p>
          <a:p>
            <a:r>
              <a:rPr lang="en-US" dirty="0"/>
              <a:t>I will build him an enduring house, </a:t>
            </a:r>
            <a:br>
              <a:rPr lang="en-US" dirty="0"/>
            </a:br>
            <a:r>
              <a:rPr lang="en-US" dirty="0"/>
              <a:t>and he will walk before My anointed always.” </a:t>
            </a:r>
            <a:r>
              <a:rPr lang="en-US" sz="1800" i="1" dirty="0"/>
              <a:t>[NASB]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F47F9725-96F5-0190-48D7-C0D83F285CDC}"/>
              </a:ext>
            </a:extLst>
          </p:cNvPr>
          <p:cNvSpPr/>
          <p:nvPr/>
        </p:nvSpPr>
        <p:spPr bwMode="auto">
          <a:xfrm>
            <a:off x="1574800" y="4116021"/>
            <a:ext cx="7010400" cy="13665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Near-term fulfillment: Zadok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Kings 1:32)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Ultimate fulfillment: Jesus Christ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nl-NL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Tim 2:4; Heb 3:1; 4:14-15; 5:5, 10; 7:26-28; 8:1-3; 9:11)</a:t>
            </a:r>
            <a:endParaRPr lang="en-US" sz="14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539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Meanwhile, </a:t>
            </a:r>
            <a:br>
              <a:rPr lang="en-US" dirty="0"/>
            </a:br>
            <a:r>
              <a:rPr lang="en-US" dirty="0"/>
              <a:t>the boy Samuel served Yahweh by assisting Eli.</a:t>
            </a:r>
          </a:p>
          <a:p>
            <a:r>
              <a:rPr lang="en-US" dirty="0"/>
              <a:t>Now in those days messages from Yahweh were very rare, and visions were quite uncommon.</a:t>
            </a:r>
          </a:p>
        </p:txBody>
      </p:sp>
    </p:spTree>
    <p:extLst>
      <p:ext uri="{BB962C8B-B14F-4D97-AF65-F5344CB8AC3E}">
        <p14:creationId xmlns:p14="http://schemas.microsoft.com/office/powerpoint/2010/main" val="14942421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One night Eli, who was almost blind by now, </a:t>
            </a:r>
            <a:br>
              <a:rPr lang="en-US" dirty="0"/>
            </a:br>
            <a:r>
              <a:rPr lang="en-US" dirty="0"/>
              <a:t>had gone to bed.</a:t>
            </a:r>
          </a:p>
          <a:p>
            <a:r>
              <a:rPr lang="en-US" baseline="30000" dirty="0"/>
              <a:t>3 </a:t>
            </a:r>
            <a:r>
              <a:rPr lang="en-US" dirty="0"/>
              <a:t>The lamp of God had not yet gone out, </a:t>
            </a:r>
            <a:br>
              <a:rPr lang="en-US" dirty="0"/>
            </a:br>
            <a:r>
              <a:rPr lang="en-US" dirty="0"/>
              <a:t>and Samuel was sleeping in the Tabernacle </a:t>
            </a:r>
            <a:br>
              <a:rPr lang="en-US" dirty="0"/>
            </a:br>
            <a:r>
              <a:rPr lang="en-US" dirty="0"/>
              <a:t>near the Ark of God.</a:t>
            </a:r>
          </a:p>
        </p:txBody>
      </p:sp>
    </p:spTree>
    <p:extLst>
      <p:ext uri="{BB962C8B-B14F-4D97-AF65-F5344CB8AC3E}">
        <p14:creationId xmlns:p14="http://schemas.microsoft.com/office/powerpoint/2010/main" val="26622964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Suddenly Yahweh called out,</a:t>
            </a:r>
          </a:p>
          <a:p>
            <a:r>
              <a:rPr lang="en-US" dirty="0"/>
              <a:t>	“Samuel!”</a:t>
            </a:r>
          </a:p>
          <a:p>
            <a:r>
              <a:rPr lang="en-US" dirty="0"/>
              <a:t>Samuel replied. “Here I am.”</a:t>
            </a:r>
          </a:p>
          <a:p>
            <a:r>
              <a:rPr lang="en-US" baseline="30000" dirty="0"/>
              <a:t>5 </a:t>
            </a:r>
            <a:r>
              <a:rPr lang="en-US" dirty="0"/>
              <a:t>He got up and ran to Eli. </a:t>
            </a:r>
          </a:p>
          <a:p>
            <a:r>
              <a:rPr lang="en-US" dirty="0"/>
              <a:t>	“Here I am. Did you call me?”</a:t>
            </a:r>
          </a:p>
          <a:p>
            <a:r>
              <a:rPr lang="en-US" dirty="0"/>
              <a:t>“I didn’t call you,” Eli replied.</a:t>
            </a:r>
            <a:br>
              <a:rPr lang="en-US" dirty="0"/>
            </a:br>
            <a:r>
              <a:rPr lang="en-US" dirty="0"/>
              <a:t>“Go back to bed.” So he did.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574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Then Yahweh called out again, </a:t>
            </a:r>
          </a:p>
          <a:p>
            <a:r>
              <a:rPr lang="en-US" dirty="0"/>
              <a:t>	“Samuel!”</a:t>
            </a:r>
          </a:p>
          <a:p>
            <a:r>
              <a:rPr lang="en-US" dirty="0"/>
              <a:t>Again Samuel got up and went to Eli.</a:t>
            </a:r>
          </a:p>
          <a:p>
            <a:r>
              <a:rPr lang="en-US" dirty="0"/>
              <a:t>	“Here I am. Did you call me?”</a:t>
            </a:r>
          </a:p>
          <a:p>
            <a:r>
              <a:rPr lang="en-US" dirty="0"/>
              <a:t>“I didn’t call you, my son,” Eli said. </a:t>
            </a:r>
            <a:br>
              <a:rPr lang="en-US" dirty="0"/>
            </a:br>
            <a:r>
              <a:rPr lang="en-US" dirty="0"/>
              <a:t>“Go back to bed.”</a:t>
            </a:r>
          </a:p>
          <a:p>
            <a:r>
              <a:rPr lang="en-US" baseline="30000" dirty="0"/>
              <a:t>7 </a:t>
            </a:r>
            <a:r>
              <a:rPr lang="en-US" dirty="0"/>
              <a:t>Samuel did not yet know Yahweh because </a:t>
            </a:r>
            <a:br>
              <a:rPr lang="en-US" dirty="0"/>
            </a:br>
            <a:r>
              <a:rPr lang="en-US" dirty="0"/>
              <a:t>he had never had a message from Yahweh before.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60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xmlns="" id="{37D6F562-5A54-50A4-93E7-042A8014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and Second Samuel</a:t>
            </a: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xmlns="" id="{940CD994-C1D9-CF5E-C7F9-285E5281A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479" y="4034632"/>
            <a:ext cx="406317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xmlns="" id="{55577BA8-3410-7C4C-9943-D29FBFB6E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3679" y="3800475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B9AF6A5B-AEAB-EF74-2400-A7FAA5295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61" y="4333875"/>
            <a:ext cx="1095173" cy="830997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~2000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BCE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Line 3">
            <a:extLst>
              <a:ext uri="{FF2B5EF4-FFF2-40B4-BE49-F238E27FC236}">
                <a16:creationId xmlns:a16="http://schemas.microsoft.com/office/drawing/2014/main" xmlns="" id="{D53473A6-C424-372C-47B4-B858CD965C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9600" y="4020366"/>
            <a:ext cx="3542963" cy="1111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val 57">
            <a:extLst>
              <a:ext uri="{FF2B5EF4-FFF2-40B4-BE49-F238E27FC236}">
                <a16:creationId xmlns:a16="http://schemas.microsoft.com/office/drawing/2014/main" xmlns="" id="{458F06C6-90EC-E3C8-5F65-793476D8E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653" y="3536951"/>
            <a:ext cx="744113" cy="844550"/>
          </a:xfrm>
          <a:prstGeom prst="ellips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xmlns="" id="{D6200879-FDF2-E342-DF50-1198DCD07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8414" y="4333875"/>
            <a:ext cx="912429" cy="830997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~400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BCE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xmlns="" id="{D1D18FBA-31CD-DB51-6A86-E09F419C0FD7}"/>
              </a:ext>
            </a:extLst>
          </p:cNvPr>
          <p:cNvSpPr txBox="1">
            <a:spLocks noChangeArrowheads="1"/>
          </p:cNvSpPr>
          <p:nvPr/>
        </p:nvSpPr>
        <p:spPr bwMode="auto">
          <a:xfrm rot="18482823">
            <a:off x="7895248" y="2741147"/>
            <a:ext cx="1587999" cy="523220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End of OT</a:t>
            </a: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xmlns="" id="{57EEF5C9-878E-CE82-D8AC-0E7FF29F4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3329" y="3791766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xmlns="" id="{216A3B2D-2CFD-E827-787A-6702A19BE31B}"/>
              </a:ext>
            </a:extLst>
          </p:cNvPr>
          <p:cNvSpPr txBox="1">
            <a:spLocks noChangeArrowheads="1"/>
          </p:cNvSpPr>
          <p:nvPr/>
        </p:nvSpPr>
        <p:spPr bwMode="auto">
          <a:xfrm rot="18482823">
            <a:off x="579544" y="2726778"/>
            <a:ext cx="1495346" cy="769441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Abraham</a:t>
            </a:r>
          </a:p>
          <a:p>
            <a:pPr algn="ctr">
              <a:defRPr/>
            </a:pPr>
            <a:r>
              <a:rPr lang="en-US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(Gen 12:3)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xmlns="" id="{0287B4B1-F2BA-D642-7BDE-EB02542AF314}"/>
              </a:ext>
            </a:extLst>
          </p:cNvPr>
          <p:cNvSpPr txBox="1">
            <a:spLocks noChangeArrowheads="1"/>
          </p:cNvSpPr>
          <p:nvPr/>
        </p:nvSpPr>
        <p:spPr bwMode="auto">
          <a:xfrm rot="18482823">
            <a:off x="2758271" y="2940377"/>
            <a:ext cx="1132041" cy="523220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Moses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F1483D4D-C2EF-A48C-7D15-41312C0E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661" y="4333875"/>
            <a:ext cx="1095173" cy="830997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~1500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BCE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xmlns="" id="{1D69D64F-114F-9B32-8A8A-5D60B366D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729" y="3800475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xmlns="" id="{DE5E6F02-AEDC-E7BD-C33C-E728C01E2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096" y="3495675"/>
            <a:ext cx="1151854" cy="523220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Judges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135DA45-8D40-4BE1-2546-AB58153B8A28}"/>
              </a:ext>
            </a:extLst>
          </p:cNvPr>
          <p:cNvGrpSpPr/>
          <p:nvPr/>
        </p:nvGrpSpPr>
        <p:grpSpPr>
          <a:xfrm>
            <a:off x="4418146" y="3798027"/>
            <a:ext cx="915635" cy="1366845"/>
            <a:chOff x="4418146" y="3798027"/>
            <a:chExt cx="915635" cy="1366845"/>
          </a:xfrm>
        </p:grpSpPr>
        <p:sp>
          <p:nvSpPr>
            <p:cNvPr id="9" name="Text Box 5">
              <a:extLst>
                <a:ext uri="{FF2B5EF4-FFF2-40B4-BE49-F238E27FC236}">
                  <a16:creationId xmlns:a16="http://schemas.microsoft.com/office/drawing/2014/main" xmlns="" id="{AD1659DA-F219-E64E-D8FC-28A411B09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146" y="4333875"/>
              <a:ext cx="915635" cy="830997"/>
            </a:xfrm>
            <a:prstGeom prst="rect">
              <a:avLst/>
            </a:prstGeom>
            <a:noFill/>
            <a:ln w="57150" algn="ctr">
              <a:noFill/>
              <a:miter lim="800000"/>
              <a:headEnd type="none" w="sm" len="sm"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1100</a:t>
              </a:r>
              <a:br>
                <a:rPr 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BCE</a:t>
              </a:r>
              <a:endPara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xmlns="" id="{2A38F061-B687-B952-952E-3C3E3FEB7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1473" y="3798027"/>
              <a:ext cx="0" cy="4572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E5642DE-3E9C-CE9F-0A59-07CED3EC2CA1}"/>
              </a:ext>
            </a:extLst>
          </p:cNvPr>
          <p:cNvGrpSpPr/>
          <p:nvPr/>
        </p:nvGrpSpPr>
        <p:grpSpPr>
          <a:xfrm>
            <a:off x="5372608" y="3795846"/>
            <a:ext cx="732893" cy="1366845"/>
            <a:chOff x="5372608" y="3795846"/>
            <a:chExt cx="732893" cy="1366845"/>
          </a:xfrm>
        </p:grpSpPr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xmlns="" id="{BD7F08C2-B571-5543-4F25-358F565C5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2608" y="4331694"/>
              <a:ext cx="732893" cy="830997"/>
            </a:xfrm>
            <a:prstGeom prst="rect">
              <a:avLst/>
            </a:prstGeom>
            <a:noFill/>
            <a:ln w="57150" algn="ctr">
              <a:noFill/>
              <a:miter lim="800000"/>
              <a:headEnd type="none" w="sm" len="sm"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970</a:t>
              </a:r>
              <a:br>
                <a:rPr 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BCE</a:t>
              </a:r>
              <a:endPara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xmlns="" id="{E2FE5615-A902-89B0-447E-6B5214EB5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8437" y="3795846"/>
              <a:ext cx="0" cy="4572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8" name="Text Box 18">
            <a:extLst>
              <a:ext uri="{FF2B5EF4-FFF2-40B4-BE49-F238E27FC236}">
                <a16:creationId xmlns:a16="http://schemas.microsoft.com/office/drawing/2014/main" xmlns="" id="{52BE540A-750C-B0A6-8AFB-DD19A822A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3485989"/>
            <a:ext cx="1149354" cy="523220"/>
          </a:xfrm>
          <a:prstGeom prst="rect">
            <a:avLst/>
          </a:prstGeom>
          <a:noFill/>
          <a:ln w="5715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Nation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DF94AD34-8085-FCEC-DA6D-F8CFD9A3F400}"/>
              </a:ext>
            </a:extLst>
          </p:cNvPr>
          <p:cNvSpPr/>
          <p:nvPr/>
        </p:nvSpPr>
        <p:spPr bwMode="auto">
          <a:xfrm>
            <a:off x="5461000" y="758736"/>
            <a:ext cx="2660096" cy="27515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King David</a:t>
            </a:r>
          </a:p>
          <a:p>
            <a:pPr marL="174625" indent="-174625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 the whole nation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Jerusalem</a:t>
            </a:r>
          </a:p>
          <a:p>
            <a:pPr marL="174625" indent="-174625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temple</a:t>
            </a:r>
          </a:p>
          <a:p>
            <a:pPr marL="174625" indent="-174625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new promise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56B2DAC-231F-0200-466B-CEC51069E373}"/>
              </a:ext>
            </a:extLst>
          </p:cNvPr>
          <p:cNvSpPr txBox="1"/>
          <p:nvPr/>
        </p:nvSpPr>
        <p:spPr>
          <a:xfrm>
            <a:off x="5086198" y="3527760"/>
            <a:ext cx="495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CBA1AB6-E17D-28B9-A7A0-847CD517ED5D}"/>
              </a:ext>
            </a:extLst>
          </p:cNvPr>
          <p:cNvGrpSpPr/>
          <p:nvPr/>
        </p:nvGrpSpPr>
        <p:grpSpPr>
          <a:xfrm>
            <a:off x="1955800" y="1153078"/>
            <a:ext cx="3124200" cy="2351306"/>
            <a:chOff x="2108200" y="1144369"/>
            <a:chExt cx="3124200" cy="23513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BC4D08A-1AB8-C9C0-9000-797D95400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8200" y="1144369"/>
              <a:ext cx="3124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 &amp; 2 Samuel</a:t>
              </a:r>
            </a:p>
          </p:txBody>
        </p:sp>
        <p:cxnSp>
          <p:nvCxnSpPr>
            <p:cNvPr id="27" name="Straight Connector 49">
              <a:extLst>
                <a:ext uri="{FF2B5EF4-FFF2-40B4-BE49-F238E27FC236}">
                  <a16:creationId xmlns:a16="http://schemas.microsoft.com/office/drawing/2014/main" xmlns="" id="{77897ED5-B57A-3472-0C7D-95D1EEC2EE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20590" y="1841458"/>
              <a:ext cx="1035610" cy="1654217"/>
            </a:xfrm>
            <a:prstGeom prst="line">
              <a:avLst/>
            </a:prstGeom>
            <a:noFill/>
            <a:ln w="22225" algn="ctr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534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So Yahweh called a third time, </a:t>
            </a:r>
          </a:p>
          <a:p>
            <a:r>
              <a:rPr lang="en-US"/>
              <a:t>and </a:t>
            </a:r>
            <a:r>
              <a:rPr lang="en-US" dirty="0"/>
              <a:t>once more Samuel got up and went to Eli. </a:t>
            </a:r>
          </a:p>
          <a:p>
            <a:r>
              <a:rPr lang="en-US" dirty="0"/>
              <a:t>	“Here I am. Did you call me?”</a:t>
            </a:r>
          </a:p>
          <a:p>
            <a:r>
              <a:rPr lang="en-US" dirty="0"/>
              <a:t>Then Eli realized it was Yahweh </a:t>
            </a:r>
            <a:br>
              <a:rPr lang="en-US" dirty="0"/>
            </a:br>
            <a:r>
              <a:rPr lang="en-US" dirty="0"/>
              <a:t>who was calling the boy.</a:t>
            </a:r>
          </a:p>
        </p:txBody>
      </p:sp>
    </p:spTree>
    <p:extLst>
      <p:ext uri="{BB962C8B-B14F-4D97-AF65-F5344CB8AC3E}">
        <p14:creationId xmlns:p14="http://schemas.microsoft.com/office/powerpoint/2010/main" val="9977378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So he said to Samuel, “Go and lie down again, </a:t>
            </a:r>
          </a:p>
          <a:p>
            <a:r>
              <a:rPr lang="en-US" dirty="0"/>
              <a:t>	and if someone calls again, say, </a:t>
            </a:r>
          </a:p>
          <a:p>
            <a:r>
              <a:rPr lang="en-US" dirty="0"/>
              <a:t>	‘Speak, Yahweh, your servant is listening.’ ” </a:t>
            </a:r>
          </a:p>
          <a:p>
            <a:r>
              <a:rPr lang="en-US" dirty="0"/>
              <a:t>	So Samuel went back to bed.</a:t>
            </a:r>
          </a:p>
        </p:txBody>
      </p:sp>
    </p:spTree>
    <p:extLst>
      <p:ext uri="{BB962C8B-B14F-4D97-AF65-F5344CB8AC3E}">
        <p14:creationId xmlns:p14="http://schemas.microsoft.com/office/powerpoint/2010/main" val="908729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And Yahweh came and stood there </a:t>
            </a:r>
            <a:r>
              <a:rPr lang="en-US" sz="2000" dirty="0"/>
              <a:t>(NIV)</a:t>
            </a:r>
            <a:br>
              <a:rPr lang="en-US" sz="2000" dirty="0"/>
            </a:br>
            <a:r>
              <a:rPr lang="en-US" dirty="0"/>
              <a:t>and called as before, “Samuel! Samuel!”</a:t>
            </a:r>
          </a:p>
          <a:p>
            <a:r>
              <a:rPr lang="en-US" dirty="0"/>
              <a:t>And Samuel replied, </a:t>
            </a:r>
            <a:br>
              <a:rPr lang="en-US" dirty="0"/>
            </a:br>
            <a:r>
              <a:rPr lang="en-US" dirty="0"/>
              <a:t>“Speak, your servant is listening.”</a:t>
            </a:r>
          </a:p>
          <a:p>
            <a:r>
              <a:rPr lang="en-US" baseline="30000" dirty="0"/>
              <a:t>11 </a:t>
            </a:r>
            <a:r>
              <a:rPr lang="en-US" dirty="0"/>
              <a:t>Then Yahweh said to Samuel,</a:t>
            </a:r>
            <a:br>
              <a:rPr lang="en-US" dirty="0"/>
            </a:br>
            <a:r>
              <a:rPr lang="en-US" dirty="0"/>
              <a:t>“I am about to do a shocking thing in Israel.</a:t>
            </a:r>
          </a:p>
          <a:p>
            <a:r>
              <a:rPr lang="en-US" baseline="30000" dirty="0"/>
              <a:t>12 </a:t>
            </a:r>
            <a:r>
              <a:rPr lang="en-US" dirty="0"/>
              <a:t>I am going to carry out all my threats against Eli and his family, from beginning to end.</a:t>
            </a:r>
          </a:p>
        </p:txBody>
      </p:sp>
    </p:spTree>
    <p:extLst>
      <p:ext uri="{BB962C8B-B14F-4D97-AF65-F5344CB8AC3E}">
        <p14:creationId xmlns:p14="http://schemas.microsoft.com/office/powerpoint/2010/main" val="4746648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I have warned him that judgment is coming upon his family forever,</a:t>
            </a:r>
          </a:p>
          <a:p>
            <a:r>
              <a:rPr lang="en-US" dirty="0"/>
              <a:t>because his sons are blaspheming God and he hasn’t disciplined them.</a:t>
            </a:r>
          </a:p>
          <a:p>
            <a:r>
              <a:rPr lang="en-US" baseline="30000" dirty="0"/>
              <a:t>14 </a:t>
            </a:r>
            <a:r>
              <a:rPr lang="en-US" dirty="0"/>
              <a:t>So I have vowed that the sins of Eli and his sons will never be forgiven by sacrifices or offerings.”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3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Samuel stayed in bed until morning, then got up </a:t>
            </a:r>
          </a:p>
          <a:p>
            <a:r>
              <a:rPr lang="en-US" dirty="0"/>
              <a:t>	and opened the doors of the Tabernacle as usual.</a:t>
            </a:r>
          </a:p>
          <a:p>
            <a:r>
              <a:rPr lang="en-US" dirty="0"/>
              <a:t>	He was afraid to tell Eli </a:t>
            </a:r>
            <a:br>
              <a:rPr lang="en-US" dirty="0"/>
            </a:br>
            <a:r>
              <a:rPr lang="en-US" dirty="0"/>
              <a:t>what Yahweh had said to him.</a:t>
            </a:r>
          </a:p>
          <a:p>
            <a:r>
              <a:rPr lang="en-US" baseline="30000" dirty="0"/>
              <a:t>16 </a:t>
            </a:r>
            <a:r>
              <a:rPr lang="en-US" dirty="0"/>
              <a:t>But Eli called out to him, “Samuel, my son.”</a:t>
            </a:r>
          </a:p>
          <a:p>
            <a:r>
              <a:rPr lang="en-US" dirty="0"/>
              <a:t>“Here I am,” Samuel replied. </a:t>
            </a:r>
          </a:p>
        </p:txBody>
      </p:sp>
    </p:spTree>
    <p:extLst>
      <p:ext uri="{BB962C8B-B14F-4D97-AF65-F5344CB8AC3E}">
        <p14:creationId xmlns:p14="http://schemas.microsoft.com/office/powerpoint/2010/main" val="28760440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“What did Yahweh say to you? Tell me everything. </a:t>
            </a:r>
          </a:p>
          <a:p>
            <a:r>
              <a:rPr lang="en-US" dirty="0"/>
              <a:t>And may God strike you and even kill you </a:t>
            </a:r>
            <a:br>
              <a:rPr lang="en-US" dirty="0"/>
            </a:br>
            <a:r>
              <a:rPr lang="en-US" dirty="0"/>
              <a:t>if you hide anything from me!”</a:t>
            </a:r>
          </a:p>
          <a:p>
            <a:r>
              <a:rPr lang="en-US" baseline="30000" dirty="0"/>
              <a:t>18 </a:t>
            </a:r>
            <a:r>
              <a:rPr lang="en-US" dirty="0"/>
              <a:t>So Samuel told Eli everything;</a:t>
            </a:r>
            <a:br>
              <a:rPr lang="en-US" dirty="0"/>
            </a:br>
            <a:r>
              <a:rPr lang="en-US" dirty="0"/>
              <a:t>he didn’t hold anything back.</a:t>
            </a:r>
          </a:p>
          <a:p>
            <a:r>
              <a:rPr lang="en-US" dirty="0"/>
              <a:t>“It is Yahweh’s will,” Eli replied.</a:t>
            </a:r>
            <a:br>
              <a:rPr lang="en-US" dirty="0"/>
            </a:br>
            <a:r>
              <a:rPr lang="en-US" dirty="0"/>
              <a:t>“Let him do what he thinks best.”</a:t>
            </a:r>
          </a:p>
        </p:txBody>
      </p:sp>
    </p:spTree>
    <p:extLst>
      <p:ext uri="{BB962C8B-B14F-4D97-AF65-F5344CB8AC3E}">
        <p14:creationId xmlns:p14="http://schemas.microsoft.com/office/powerpoint/2010/main" val="3729218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64A76-CE9C-E9FE-7C91-084607A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74A46-C287-2B93-D1CE-E3906A359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As Samuel grew up, Yahweh was with him, </a:t>
            </a:r>
            <a:br>
              <a:rPr lang="en-US" dirty="0"/>
            </a:br>
            <a:r>
              <a:rPr lang="en-US" dirty="0"/>
              <a:t>and everything Samuel said proved to be reliable. </a:t>
            </a:r>
          </a:p>
          <a:p>
            <a:r>
              <a:rPr lang="en-US" baseline="30000" dirty="0"/>
              <a:t>20 </a:t>
            </a:r>
            <a:r>
              <a:rPr lang="en-US" dirty="0"/>
              <a:t>And all Israel, from Dan in the north </a:t>
            </a:r>
            <a:br>
              <a:rPr lang="en-US" dirty="0"/>
            </a:br>
            <a:r>
              <a:rPr lang="en-US" dirty="0"/>
              <a:t>to Beersheba in the south,</a:t>
            </a:r>
            <a:br>
              <a:rPr lang="en-US" dirty="0"/>
            </a:br>
            <a:r>
              <a:rPr lang="en-US" dirty="0"/>
              <a:t>knew that Samuel was confirmed </a:t>
            </a:r>
            <a:br>
              <a:rPr lang="en-US" dirty="0"/>
            </a:br>
            <a:r>
              <a:rPr lang="en-US" dirty="0"/>
              <a:t>as a prophet of Yahweh.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083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Lessons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4400" dirty="0"/>
              <a:t>The lesson of Hannah</a:t>
            </a:r>
          </a:p>
          <a:p>
            <a:pPr marL="0" indent="0" algn="ctr"/>
            <a:r>
              <a:rPr lang="en-US" sz="4400" dirty="0"/>
              <a:t>The lesson of Eli</a:t>
            </a:r>
          </a:p>
          <a:p>
            <a:pPr marL="0" indent="0" algn="ctr"/>
            <a:r>
              <a:rPr lang="en-US" sz="4400" dirty="0"/>
              <a:t>The lesson of Samuel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Dawn of a New Era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Ark Problems </a:t>
            </a: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Samuel 4-6)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53E9A0-E328-D16D-8BA3-E86EE0A4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There was a man named </a:t>
            </a:r>
            <a:r>
              <a:rPr lang="en-US" dirty="0" err="1"/>
              <a:t>Elkanah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who lived in Ramah </a:t>
            </a:r>
            <a:br>
              <a:rPr lang="en-US" dirty="0"/>
            </a:br>
            <a:r>
              <a:rPr lang="en-US" dirty="0"/>
              <a:t>in the region of </a:t>
            </a:r>
            <a:r>
              <a:rPr lang="en-US" dirty="0" err="1"/>
              <a:t>Zuph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the hill country of </a:t>
            </a:r>
            <a:r>
              <a:rPr lang="en-US" u="sng" dirty="0"/>
              <a:t>Ephraim</a:t>
            </a:r>
            <a:r>
              <a:rPr lang="en-US" dirty="0"/>
              <a:t>…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B7B9433E-86ED-C3C2-AB00-298D093D1C65}"/>
              </a:ext>
            </a:extLst>
          </p:cNvPr>
          <p:cNvSpPr/>
          <p:nvPr/>
        </p:nvSpPr>
        <p:spPr bwMode="auto">
          <a:xfrm>
            <a:off x="1422400" y="3086100"/>
            <a:ext cx="4419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the tribe of Levi, but lived in Ephraim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53E9A0-E328-D16D-8BA3-E86EE0A4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 err="1"/>
              <a:t>Elkanah</a:t>
            </a:r>
            <a:r>
              <a:rPr lang="en-US" dirty="0"/>
              <a:t> had two wives, </a:t>
            </a:r>
            <a:br>
              <a:rPr lang="en-US" dirty="0"/>
            </a:br>
            <a:r>
              <a:rPr lang="en-US" dirty="0"/>
              <a:t>Hannah and Peninnah.</a:t>
            </a:r>
          </a:p>
          <a:p>
            <a:r>
              <a:rPr lang="en-US" dirty="0"/>
              <a:t>Peninnah had children, </a:t>
            </a:r>
            <a:br>
              <a:rPr lang="en-US" dirty="0"/>
            </a:br>
            <a:r>
              <a:rPr lang="en-US" dirty="0"/>
              <a:t>but Hannah did not.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5F2F89A6-168E-9540-982C-D2B9EA1AC3EF}"/>
              </a:ext>
            </a:extLst>
          </p:cNvPr>
          <p:cNvSpPr/>
          <p:nvPr/>
        </p:nvSpPr>
        <p:spPr bwMode="auto">
          <a:xfrm>
            <a:off x="508000" y="2863291"/>
            <a:ext cx="5441648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permitted polygamy in the OT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Gen. 2:24; Mt 19:5; 1 Tim 3:2)</a:t>
            </a:r>
          </a:p>
        </p:txBody>
      </p:sp>
    </p:spTree>
    <p:extLst>
      <p:ext uri="{BB962C8B-B14F-4D97-AF65-F5344CB8AC3E}">
        <p14:creationId xmlns:p14="http://schemas.microsoft.com/office/powerpoint/2010/main" val="16887542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53E9A0-E328-D16D-8BA3-E86EE0A4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 err="1"/>
              <a:t>Elkanah</a:t>
            </a:r>
            <a:r>
              <a:rPr lang="en-US" dirty="0"/>
              <a:t> had two wives, </a:t>
            </a:r>
            <a:br>
              <a:rPr lang="en-US" dirty="0"/>
            </a:br>
            <a:r>
              <a:rPr lang="en-US" dirty="0"/>
              <a:t>Hannah and Peninnah.</a:t>
            </a:r>
          </a:p>
          <a:p>
            <a:r>
              <a:rPr lang="en-US" dirty="0"/>
              <a:t>Peninnah had children, </a:t>
            </a:r>
            <a:br>
              <a:rPr lang="en-US" dirty="0"/>
            </a:br>
            <a:r>
              <a:rPr lang="en-US" dirty="0"/>
              <a:t>but Hannah did not.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EDD1ACF-8EE3-1350-F6C4-AC1C322A6FB5}"/>
              </a:ext>
            </a:extLst>
          </p:cNvPr>
          <p:cNvSpPr/>
          <p:nvPr/>
        </p:nvSpPr>
        <p:spPr bwMode="auto">
          <a:xfrm>
            <a:off x="508000" y="2867025"/>
            <a:ext cx="5441648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Infertility is painful enough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 she must deal with this</a:t>
            </a:r>
          </a:p>
        </p:txBody>
      </p:sp>
    </p:spTree>
    <p:extLst>
      <p:ext uri="{BB962C8B-B14F-4D97-AF65-F5344CB8AC3E}">
        <p14:creationId xmlns:p14="http://schemas.microsoft.com/office/powerpoint/2010/main" val="8579066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86A68-8573-0D8D-2398-A97C2305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53E9A0-E328-D16D-8BA3-E86EE0A4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 err="1"/>
              <a:t>Elkanah</a:t>
            </a:r>
            <a:r>
              <a:rPr lang="en-US" dirty="0"/>
              <a:t> had two wives, </a:t>
            </a:r>
            <a:br>
              <a:rPr lang="en-US" dirty="0"/>
            </a:br>
            <a:r>
              <a:rPr lang="en-US" dirty="0"/>
              <a:t>Hannah and Peninnah.</a:t>
            </a:r>
          </a:p>
          <a:p>
            <a:r>
              <a:rPr lang="en-US" dirty="0"/>
              <a:t>Peninnah had children, </a:t>
            </a:r>
            <a:br>
              <a:rPr lang="en-US" dirty="0"/>
            </a:br>
            <a:r>
              <a:rPr lang="en-US" dirty="0"/>
              <a:t>but Hannah did not.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EDD1ACF-8EE3-1350-F6C4-AC1C322A6FB5}"/>
              </a:ext>
            </a:extLst>
          </p:cNvPr>
          <p:cNvSpPr/>
          <p:nvPr/>
        </p:nvSpPr>
        <p:spPr bwMode="auto">
          <a:xfrm>
            <a:off x="508000" y="2867025"/>
            <a:ext cx="5441648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 culture had an “ideal” standard for women</a:t>
            </a:r>
          </a:p>
        </p:txBody>
      </p:sp>
    </p:spTree>
    <p:extLst>
      <p:ext uri="{BB962C8B-B14F-4D97-AF65-F5344CB8AC3E}">
        <p14:creationId xmlns:p14="http://schemas.microsoft.com/office/powerpoint/2010/main" val="197599320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1453</Words>
  <Application>Microsoft Office PowerPoint</Application>
  <PresentationFormat>Custom</PresentationFormat>
  <Paragraphs>370</Paragraphs>
  <Slides>58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Wingdings</vt:lpstr>
      <vt:lpstr>Default Design</vt:lpstr>
      <vt:lpstr>The Dawn of A New Era</vt:lpstr>
      <vt:lpstr>First and Second Samuel</vt:lpstr>
      <vt:lpstr>First and Second Samuel</vt:lpstr>
      <vt:lpstr>First and Second Samuel</vt:lpstr>
      <vt:lpstr>First and Second Samuel</vt:lpstr>
      <vt:lpstr>1 Samuel 1</vt:lpstr>
      <vt:lpstr>1 Samuel 1</vt:lpstr>
      <vt:lpstr>1 Samuel 1</vt:lpstr>
      <vt:lpstr>1 Samuel 1</vt:lpstr>
      <vt:lpstr>1 Samuel 1</vt:lpstr>
      <vt:lpstr>Shiloh</vt:lpstr>
      <vt:lpstr>1 Samuel 1</vt:lpstr>
      <vt:lpstr>1 Samuel 1</vt:lpstr>
      <vt:lpstr>1 Samuel 1</vt:lpstr>
      <vt:lpstr>1 Samuel 1</vt:lpstr>
      <vt:lpstr>1 Samuel 1</vt:lpstr>
      <vt:lpstr>1 Samuel 1</vt:lpstr>
      <vt:lpstr>1 Samuel 1</vt:lpstr>
      <vt:lpstr>1 Samuel 1</vt:lpstr>
      <vt:lpstr>1 Samuel 1</vt:lpstr>
      <vt:lpstr>1 Samuel 1</vt:lpstr>
      <vt:lpstr>1 Samuel 1</vt:lpstr>
      <vt:lpstr>1 Samuel 1</vt:lpstr>
      <vt:lpstr>1 Samuel 1</vt:lpstr>
      <vt:lpstr>1 Samuel 1</vt:lpstr>
      <vt:lpstr>1 Samuel 1</vt:lpstr>
      <vt:lpstr>1 Samuel 1</vt:lpstr>
      <vt:lpstr>1 Samuel 1</vt:lpstr>
      <vt:lpstr>1 Samuel 2</vt:lpstr>
      <vt:lpstr>1 Samuel 2</vt:lpstr>
      <vt:lpstr>1 Samuel 2</vt:lpstr>
      <vt:lpstr>1 Samuel 2</vt:lpstr>
      <vt:lpstr>1 Samuel 2</vt:lpstr>
      <vt:lpstr>1 Samuel 2</vt:lpstr>
      <vt:lpstr>1 Samuel 2</vt:lpstr>
      <vt:lpstr>1 Samuel 2</vt:lpstr>
      <vt:lpstr>1 Samuel 2</vt:lpstr>
      <vt:lpstr>1 Samuel 2</vt:lpstr>
      <vt:lpstr>1 Samuel 2</vt:lpstr>
      <vt:lpstr>1 Samuel 2</vt:lpstr>
      <vt:lpstr>1 Samuel 2</vt:lpstr>
      <vt:lpstr>1 Samuel 2</vt:lpstr>
      <vt:lpstr>1 Samuel 2</vt:lpstr>
      <vt:lpstr>1 Samuel 2</vt:lpstr>
      <vt:lpstr>1 Samuel 2</vt:lpstr>
      <vt:lpstr>1 Samuel 3</vt:lpstr>
      <vt:lpstr>1 Samuel 3</vt:lpstr>
      <vt:lpstr>1 Samuel 3</vt:lpstr>
      <vt:lpstr>1 Samuel 3</vt:lpstr>
      <vt:lpstr>1 Samuel 3</vt:lpstr>
      <vt:lpstr>1 Samuel 3</vt:lpstr>
      <vt:lpstr>1 Samuel 3</vt:lpstr>
      <vt:lpstr>1 Samuel 3</vt:lpstr>
      <vt:lpstr>1 Samuel 3</vt:lpstr>
      <vt:lpstr>1 Samuel 3</vt:lpstr>
      <vt:lpstr>1 Samuel 3</vt:lpstr>
      <vt:lpstr>Lessons</vt:lpstr>
      <vt:lpstr>The Dawn of a New Era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2023-09-07T16:19:13Z</dcterms:modified>
</cp:coreProperties>
</file>