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6" r:id="rId3"/>
    <p:sldId id="257" r:id="rId4"/>
    <p:sldId id="258" r:id="rId5"/>
    <p:sldId id="306" r:id="rId6"/>
    <p:sldId id="259" r:id="rId7"/>
    <p:sldId id="260" r:id="rId8"/>
    <p:sldId id="261" r:id="rId9"/>
    <p:sldId id="313" r:id="rId10"/>
    <p:sldId id="262" r:id="rId11"/>
    <p:sldId id="264" r:id="rId12"/>
    <p:sldId id="263" r:id="rId13"/>
    <p:sldId id="265" r:id="rId14"/>
    <p:sldId id="266" r:id="rId15"/>
    <p:sldId id="267" r:id="rId16"/>
    <p:sldId id="268" r:id="rId17"/>
    <p:sldId id="269" r:id="rId18"/>
    <p:sldId id="30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8" r:id="rId40"/>
    <p:sldId id="296" r:id="rId41"/>
    <p:sldId id="298" r:id="rId42"/>
    <p:sldId id="297" r:id="rId43"/>
    <p:sldId id="299" r:id="rId44"/>
    <p:sldId id="300" r:id="rId45"/>
    <p:sldId id="301" r:id="rId46"/>
    <p:sldId id="304" r:id="rId47"/>
    <p:sldId id="305" r:id="rId48"/>
    <p:sldId id="309" r:id="rId49"/>
    <p:sldId id="310" r:id="rId50"/>
    <p:sldId id="311" r:id="rId51"/>
    <p:sldId id="314" r:id="rId52"/>
    <p:sldId id="315" r:id="rId53"/>
    <p:sldId id="31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93A95-98EE-4145-9174-48CE37622736}" v="255" dt="2023-11-05T14:06:45.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3" d="100"/>
          <a:sy n="73"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9462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15FE4D-92BF-496C-9B80-61A787F07744}"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211435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15FE4D-92BF-496C-9B80-61A787F07744}"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17591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15FE4D-92BF-496C-9B80-61A787F07744}"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1D195-0DA8-44F5-8492-DFF2CAB9387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5027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15FE4D-92BF-496C-9B80-61A787F07744}"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2110173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815FE4D-92BF-496C-9B80-61A787F07744}"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2139752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815FE4D-92BF-496C-9B80-61A787F07744}"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2144515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284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946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0411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627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2088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8379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6419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0831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4528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4059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559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0837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985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64512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381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5FE4D-92BF-496C-9B80-61A787F07744}"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1865107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4710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937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15FE4D-92BF-496C-9B80-61A787F07744}"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6453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15FE4D-92BF-496C-9B80-61A787F07744}"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373489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5FE4D-92BF-496C-9B80-61A787F07744}"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279168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5FE4D-92BF-496C-9B80-61A787F07744}"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389394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15FE4D-92BF-496C-9B80-61A787F07744}"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185620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15FE4D-92BF-496C-9B80-61A787F07744}"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1D195-0DA8-44F5-8492-DFF2CAB93872}" type="slidenum">
              <a:rPr lang="en-US" smtClean="0"/>
              <a:t>‹#›</a:t>
            </a:fld>
            <a:endParaRPr lang="en-US"/>
          </a:p>
        </p:txBody>
      </p:sp>
    </p:spTree>
    <p:extLst>
      <p:ext uri="{BB962C8B-B14F-4D97-AF65-F5344CB8AC3E}">
        <p14:creationId xmlns:p14="http://schemas.microsoft.com/office/powerpoint/2010/main" val="362670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815FE4D-92BF-496C-9B80-61A787F07744}" type="datetimeFigureOut">
              <a:rPr lang="en-US" smtClean="0"/>
              <a:t>11/9/2023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61D195-0DA8-44F5-8492-DFF2CAB93872}" type="slidenum">
              <a:rPr lang="en-US" smtClean="0"/>
              <a:t>‹#›</a:t>
            </a:fld>
            <a:endParaRPr lang="en-US"/>
          </a:p>
        </p:txBody>
      </p:sp>
    </p:spTree>
    <p:extLst>
      <p:ext uri="{BB962C8B-B14F-4D97-AF65-F5344CB8AC3E}">
        <p14:creationId xmlns:p14="http://schemas.microsoft.com/office/powerpoint/2010/main" val="36009883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11/9/2023</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24803195"/>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BBBFF-E1BB-55D9-A357-75A4CAEDC4DE}"/>
              </a:ext>
            </a:extLst>
          </p:cNvPr>
          <p:cNvSpPr>
            <a:spLocks noGrp="1"/>
          </p:cNvSpPr>
          <p:nvPr>
            <p:ph type="ctrTitle"/>
          </p:nvPr>
        </p:nvSpPr>
        <p:spPr/>
        <p:txBody>
          <a:bodyPr>
            <a:normAutofit/>
          </a:bodyPr>
          <a:lstStyle/>
          <a:p>
            <a:r>
              <a:rPr lang="en-US" sz="5400" dirty="0"/>
              <a:t>The Book of Ephesians</a:t>
            </a:r>
          </a:p>
        </p:txBody>
      </p:sp>
      <p:sp>
        <p:nvSpPr>
          <p:cNvPr id="3" name="Subtitle 2">
            <a:extLst>
              <a:ext uri="{FF2B5EF4-FFF2-40B4-BE49-F238E27FC236}">
                <a16:creationId xmlns:a16="http://schemas.microsoft.com/office/drawing/2014/main" xmlns="" id="{8FCC8673-DB8B-DE07-4B93-3329B1F0BD7F}"/>
              </a:ext>
            </a:extLst>
          </p:cNvPr>
          <p:cNvSpPr>
            <a:spLocks noGrp="1"/>
          </p:cNvSpPr>
          <p:nvPr>
            <p:ph type="subTitle" idx="1"/>
          </p:nvPr>
        </p:nvSpPr>
        <p:spPr/>
        <p:txBody>
          <a:bodyPr/>
          <a:lstStyle/>
          <a:p>
            <a:r>
              <a:rPr lang="en-US" sz="4400" dirty="0"/>
              <a:t>Chapter 2:11-22</a:t>
            </a:r>
          </a:p>
          <a:p>
            <a:r>
              <a:rPr lang="en-US" dirty="0"/>
              <a:t>A Level playing field</a:t>
            </a:r>
          </a:p>
        </p:txBody>
      </p:sp>
    </p:spTree>
    <p:extLst>
      <p:ext uri="{BB962C8B-B14F-4D97-AF65-F5344CB8AC3E}">
        <p14:creationId xmlns:p14="http://schemas.microsoft.com/office/powerpoint/2010/main" val="209385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2E06B-3143-34C3-3413-9ACAF2ED6832}"/>
              </a:ext>
            </a:extLst>
          </p:cNvPr>
          <p:cNvSpPr>
            <a:spLocks noGrp="1"/>
          </p:cNvSpPr>
          <p:nvPr>
            <p:ph type="title"/>
          </p:nvPr>
        </p:nvSpPr>
        <p:spPr/>
        <p:txBody>
          <a:bodyPr/>
          <a:lstStyle/>
          <a:p>
            <a:r>
              <a:rPr lang="en-US" sz="5400" b="1" dirty="0">
                <a:effectLst/>
                <a:latin typeface="Calibri" panose="020F0502020204030204" pitchFamily="34" charset="0"/>
              </a:rPr>
              <a:t>Ephesians 2:10–12 (NASB95)</a:t>
            </a:r>
            <a:endParaRPr lang="en-US" dirty="0"/>
          </a:p>
        </p:txBody>
      </p:sp>
      <p:sp>
        <p:nvSpPr>
          <p:cNvPr id="3" name="Content Placeholder 2">
            <a:extLst>
              <a:ext uri="{FF2B5EF4-FFF2-40B4-BE49-F238E27FC236}">
                <a16:creationId xmlns:a16="http://schemas.microsoft.com/office/drawing/2014/main" xmlns="" id="{5EAB4355-6F14-4A04-6E35-DA6A39E1BA42}"/>
              </a:ext>
            </a:extLst>
          </p:cNvPr>
          <p:cNvSpPr>
            <a:spLocks noGrp="1"/>
          </p:cNvSpPr>
          <p:nvPr>
            <p:ph idx="1"/>
          </p:nvPr>
        </p:nvSpPr>
        <p:spPr>
          <a:xfrm>
            <a:off x="225629" y="1388525"/>
            <a:ext cx="11798135" cy="5380410"/>
          </a:xfrm>
        </p:spPr>
        <p:txBody>
          <a:bodyPr>
            <a:noAutofit/>
          </a:bodyPr>
          <a:lstStyle/>
          <a:p>
            <a:pPr marL="0" indent="0">
              <a:buNone/>
            </a:pPr>
            <a:r>
              <a:rPr lang="en-US" sz="3800" b="1" u="none" strike="noStrike" dirty="0">
                <a:effectLst/>
                <a:latin typeface="Calibri" panose="020F0502020204030204" pitchFamily="34" charset="0"/>
              </a:rPr>
              <a:t>11</a:t>
            </a:r>
            <a:r>
              <a:rPr lang="en-US" sz="3800" u="none" strike="noStrike" dirty="0">
                <a:effectLst/>
                <a:latin typeface="Calibri" panose="020F0502020204030204" pitchFamily="34" charset="0"/>
              </a:rPr>
              <a:t> </a:t>
            </a:r>
            <a:r>
              <a:rPr lang="en-US" sz="3800" dirty="0">
                <a:effectLst/>
                <a:latin typeface="Calibri" panose="020F0502020204030204" pitchFamily="34" charset="0"/>
              </a:rPr>
              <a:t>Therefore </a:t>
            </a:r>
            <a:r>
              <a:rPr lang="en-US" sz="3800" u="sng" dirty="0">
                <a:effectLst/>
                <a:latin typeface="Calibri" panose="020F0502020204030204" pitchFamily="34" charset="0"/>
              </a:rPr>
              <a:t>remember that formerly you, the Gentiles in the flesh</a:t>
            </a:r>
            <a:r>
              <a:rPr lang="en-US" sz="3800" dirty="0">
                <a:effectLst/>
                <a:latin typeface="Calibri" panose="020F0502020204030204" pitchFamily="34" charset="0"/>
              </a:rPr>
              <a:t>, who are called “Uncircumcision” by the so-called “Circumcision,” which is performed in the flesh by human hands—</a:t>
            </a:r>
          </a:p>
          <a:p>
            <a:r>
              <a:rPr lang="en-US" sz="3800" dirty="0">
                <a:latin typeface="Calibri" panose="020F0502020204030204" pitchFamily="34" charset="0"/>
              </a:rPr>
              <a:t>The first action step in Ephesians</a:t>
            </a:r>
          </a:p>
          <a:p>
            <a:r>
              <a:rPr lang="en-US" sz="3800" dirty="0">
                <a:latin typeface="Calibri" panose="020F0502020204030204" pitchFamily="34" charset="0"/>
              </a:rPr>
              <a:t>Gentile=Non-Jewish</a:t>
            </a:r>
          </a:p>
          <a:p>
            <a:r>
              <a:rPr lang="en-US" sz="3800" dirty="0">
                <a:latin typeface="Calibri" panose="020F0502020204030204" pitchFamily="34" charset="0"/>
              </a:rPr>
              <a:t>The Circumcision=Jewish</a:t>
            </a:r>
            <a:endParaRPr lang="en-US" sz="3800" dirty="0"/>
          </a:p>
        </p:txBody>
      </p:sp>
    </p:spTree>
    <p:extLst>
      <p:ext uri="{BB962C8B-B14F-4D97-AF65-F5344CB8AC3E}">
        <p14:creationId xmlns:p14="http://schemas.microsoft.com/office/powerpoint/2010/main" val="307335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2E06B-3143-34C3-3413-9ACAF2ED6832}"/>
              </a:ext>
            </a:extLst>
          </p:cNvPr>
          <p:cNvSpPr>
            <a:spLocks noGrp="1"/>
          </p:cNvSpPr>
          <p:nvPr>
            <p:ph type="title"/>
          </p:nvPr>
        </p:nvSpPr>
        <p:spPr/>
        <p:txBody>
          <a:bodyPr/>
          <a:lstStyle/>
          <a:p>
            <a:r>
              <a:rPr lang="en-US" sz="5400" b="1" dirty="0">
                <a:effectLst/>
                <a:latin typeface="Calibri" panose="020F0502020204030204" pitchFamily="34" charset="0"/>
              </a:rPr>
              <a:t>Ephesians 2:10–12 (NASB95)</a:t>
            </a:r>
            <a:endParaRPr lang="en-US" dirty="0"/>
          </a:p>
        </p:txBody>
      </p:sp>
      <p:sp>
        <p:nvSpPr>
          <p:cNvPr id="3" name="Content Placeholder 2">
            <a:extLst>
              <a:ext uri="{FF2B5EF4-FFF2-40B4-BE49-F238E27FC236}">
                <a16:creationId xmlns:a16="http://schemas.microsoft.com/office/drawing/2014/main" xmlns="" id="{5EAB4355-6F14-4A04-6E35-DA6A39E1BA42}"/>
              </a:ext>
            </a:extLst>
          </p:cNvPr>
          <p:cNvSpPr>
            <a:spLocks noGrp="1"/>
          </p:cNvSpPr>
          <p:nvPr>
            <p:ph idx="1"/>
          </p:nvPr>
        </p:nvSpPr>
        <p:spPr>
          <a:xfrm>
            <a:off x="225630" y="1400400"/>
            <a:ext cx="11798135" cy="4537262"/>
          </a:xfrm>
        </p:spPr>
        <p:txBody>
          <a:bodyPr>
            <a:noAutofit/>
          </a:bodyPr>
          <a:lstStyle/>
          <a:p>
            <a:pPr marL="0" indent="0">
              <a:buNone/>
            </a:pPr>
            <a:r>
              <a:rPr lang="en-US" sz="3800" b="1" u="none" strike="noStrike" dirty="0">
                <a:effectLst/>
                <a:latin typeface="Calibri" panose="020F0502020204030204" pitchFamily="34" charset="0"/>
              </a:rPr>
              <a:t>12</a:t>
            </a:r>
            <a:r>
              <a:rPr lang="en-US" sz="3800" u="none" strike="noStrike" dirty="0">
                <a:effectLst/>
                <a:latin typeface="Calibri" panose="020F0502020204030204" pitchFamily="34" charset="0"/>
              </a:rPr>
              <a:t> </a:t>
            </a:r>
            <a:r>
              <a:rPr lang="en-US" sz="3800" dirty="0">
                <a:effectLst/>
                <a:latin typeface="Calibri" panose="020F0502020204030204" pitchFamily="34" charset="0"/>
              </a:rPr>
              <a:t>remember that you were at that time separate from Christ, excluded from the commonwealth of Israel, and strangers to the covenants of promise, having no hope and without God in the world. </a:t>
            </a:r>
          </a:p>
        </p:txBody>
      </p:sp>
    </p:spTree>
    <p:extLst>
      <p:ext uri="{BB962C8B-B14F-4D97-AF65-F5344CB8AC3E}">
        <p14:creationId xmlns:p14="http://schemas.microsoft.com/office/powerpoint/2010/main" val="63598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6BBFD-802F-3075-913F-67599EC23B61}"/>
              </a:ext>
            </a:extLst>
          </p:cNvPr>
          <p:cNvSpPr>
            <a:spLocks noGrp="1"/>
          </p:cNvSpPr>
          <p:nvPr>
            <p:ph type="title"/>
          </p:nvPr>
        </p:nvSpPr>
        <p:spPr/>
        <p:txBody>
          <a:bodyPr/>
          <a:lstStyle/>
          <a:p>
            <a:r>
              <a:rPr lang="en-US" dirty="0"/>
              <a:t>1) Remember</a:t>
            </a:r>
          </a:p>
        </p:txBody>
      </p:sp>
      <p:sp>
        <p:nvSpPr>
          <p:cNvPr id="3" name="Content Placeholder 2">
            <a:extLst>
              <a:ext uri="{FF2B5EF4-FFF2-40B4-BE49-F238E27FC236}">
                <a16:creationId xmlns:a16="http://schemas.microsoft.com/office/drawing/2014/main" xmlns="" id="{3B589D86-E368-F882-1DB9-B24BFABA9C47}"/>
              </a:ext>
            </a:extLst>
          </p:cNvPr>
          <p:cNvSpPr>
            <a:spLocks noGrp="1"/>
          </p:cNvSpPr>
          <p:nvPr>
            <p:ph idx="1"/>
          </p:nvPr>
        </p:nvSpPr>
        <p:spPr/>
        <p:txBody>
          <a:bodyPr/>
          <a:lstStyle/>
          <a:p>
            <a:r>
              <a:rPr lang="en-US" dirty="0"/>
              <a:t>You were far off from God</a:t>
            </a:r>
          </a:p>
          <a:p>
            <a:r>
              <a:rPr lang="en-US" dirty="0"/>
              <a:t>The Bible offers a unique perspective on the world</a:t>
            </a:r>
          </a:p>
        </p:txBody>
      </p:sp>
      <p:pic>
        <p:nvPicPr>
          <p:cNvPr id="4" name="Picture 3">
            <a:extLst>
              <a:ext uri="{FF2B5EF4-FFF2-40B4-BE49-F238E27FC236}">
                <a16:creationId xmlns:a16="http://schemas.microsoft.com/office/drawing/2014/main" xmlns="" id="{50DA8C6D-EB94-7E33-6B1E-438F3C3E9828}"/>
              </a:ext>
            </a:extLst>
          </p:cNvPr>
          <p:cNvPicPr>
            <a:picLocks noChangeAspect="1"/>
          </p:cNvPicPr>
          <p:nvPr/>
        </p:nvPicPr>
        <p:blipFill>
          <a:blip r:embed="rId2"/>
          <a:stretch>
            <a:fillRect/>
          </a:stretch>
        </p:blipFill>
        <p:spPr>
          <a:xfrm>
            <a:off x="225630" y="4523725"/>
            <a:ext cx="11798135" cy="1940408"/>
          </a:xfrm>
          <a:prstGeom prst="rect">
            <a:avLst/>
          </a:prstGeom>
        </p:spPr>
      </p:pic>
    </p:spTree>
    <p:extLst>
      <p:ext uri="{BB962C8B-B14F-4D97-AF65-F5344CB8AC3E}">
        <p14:creationId xmlns:p14="http://schemas.microsoft.com/office/powerpoint/2010/main" val="189623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6BBFD-802F-3075-913F-67599EC23B61}"/>
              </a:ext>
            </a:extLst>
          </p:cNvPr>
          <p:cNvSpPr>
            <a:spLocks noGrp="1"/>
          </p:cNvSpPr>
          <p:nvPr>
            <p:ph type="title"/>
          </p:nvPr>
        </p:nvSpPr>
        <p:spPr/>
        <p:txBody>
          <a:bodyPr/>
          <a:lstStyle/>
          <a:p>
            <a:r>
              <a:rPr lang="en-US" dirty="0"/>
              <a:t>1) Remember</a:t>
            </a:r>
          </a:p>
        </p:txBody>
      </p:sp>
      <p:sp>
        <p:nvSpPr>
          <p:cNvPr id="3" name="Content Placeholder 2">
            <a:extLst>
              <a:ext uri="{FF2B5EF4-FFF2-40B4-BE49-F238E27FC236}">
                <a16:creationId xmlns:a16="http://schemas.microsoft.com/office/drawing/2014/main" xmlns="" id="{3B589D86-E368-F882-1DB9-B24BFABA9C47}"/>
              </a:ext>
            </a:extLst>
          </p:cNvPr>
          <p:cNvSpPr>
            <a:spLocks noGrp="1"/>
          </p:cNvSpPr>
          <p:nvPr>
            <p:ph idx="1"/>
          </p:nvPr>
        </p:nvSpPr>
        <p:spPr/>
        <p:txBody>
          <a:bodyPr/>
          <a:lstStyle/>
          <a:p>
            <a:r>
              <a:rPr lang="en-US" dirty="0"/>
              <a:t>You were far off from God</a:t>
            </a:r>
          </a:p>
          <a:p>
            <a:r>
              <a:rPr lang="en-US" dirty="0"/>
              <a:t>The Bible offers a unique perspective on the world</a:t>
            </a:r>
          </a:p>
          <a:p>
            <a:r>
              <a:rPr lang="en-US" dirty="0"/>
              <a:t>It’s human nature to adopt a cliquish mentality</a:t>
            </a:r>
          </a:p>
        </p:txBody>
      </p:sp>
    </p:spTree>
    <p:extLst>
      <p:ext uri="{BB962C8B-B14F-4D97-AF65-F5344CB8AC3E}">
        <p14:creationId xmlns:p14="http://schemas.microsoft.com/office/powerpoint/2010/main" val="211389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6BBFD-802F-3075-913F-67599EC23B61}"/>
              </a:ext>
            </a:extLst>
          </p:cNvPr>
          <p:cNvSpPr>
            <a:spLocks noGrp="1"/>
          </p:cNvSpPr>
          <p:nvPr>
            <p:ph type="title"/>
          </p:nvPr>
        </p:nvSpPr>
        <p:spPr/>
        <p:txBody>
          <a:bodyPr/>
          <a:lstStyle/>
          <a:p>
            <a:r>
              <a:rPr lang="en-US" dirty="0"/>
              <a:t>1) Remember</a:t>
            </a:r>
          </a:p>
        </p:txBody>
      </p:sp>
      <p:sp>
        <p:nvSpPr>
          <p:cNvPr id="3" name="Content Placeholder 2">
            <a:extLst>
              <a:ext uri="{FF2B5EF4-FFF2-40B4-BE49-F238E27FC236}">
                <a16:creationId xmlns:a16="http://schemas.microsoft.com/office/drawing/2014/main" xmlns="" id="{3B589D86-E368-F882-1DB9-B24BFABA9C47}"/>
              </a:ext>
            </a:extLst>
          </p:cNvPr>
          <p:cNvSpPr>
            <a:spLocks noGrp="1"/>
          </p:cNvSpPr>
          <p:nvPr>
            <p:ph idx="1"/>
          </p:nvPr>
        </p:nvSpPr>
        <p:spPr/>
        <p:txBody>
          <a:bodyPr/>
          <a:lstStyle/>
          <a:p>
            <a:r>
              <a:rPr lang="en-US" dirty="0"/>
              <a:t>We ALL start at the same place</a:t>
            </a:r>
          </a:p>
          <a:p>
            <a:pPr lvl="1"/>
            <a:r>
              <a:rPr lang="en-US" dirty="0"/>
              <a:t>“far off from God”</a:t>
            </a:r>
          </a:p>
          <a:p>
            <a:pPr lvl="1"/>
            <a:r>
              <a:rPr lang="en-US" dirty="0"/>
              <a:t>We dare not judge those who are just like we were</a:t>
            </a:r>
          </a:p>
          <a:p>
            <a:pPr lvl="1"/>
            <a:r>
              <a:rPr lang="en-US" dirty="0"/>
              <a:t>We are going to live and work among people with very different values and perspectives</a:t>
            </a:r>
          </a:p>
          <a:p>
            <a:pPr lvl="1"/>
            <a:r>
              <a:rPr lang="en-US" dirty="0"/>
              <a:t>Who live according to different priorities</a:t>
            </a:r>
          </a:p>
        </p:txBody>
      </p:sp>
    </p:spTree>
    <p:extLst>
      <p:ext uri="{BB962C8B-B14F-4D97-AF65-F5344CB8AC3E}">
        <p14:creationId xmlns:p14="http://schemas.microsoft.com/office/powerpoint/2010/main" val="141800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6BBFD-802F-3075-913F-67599EC23B61}"/>
              </a:ext>
            </a:extLst>
          </p:cNvPr>
          <p:cNvSpPr>
            <a:spLocks noGrp="1"/>
          </p:cNvSpPr>
          <p:nvPr>
            <p:ph type="title"/>
          </p:nvPr>
        </p:nvSpPr>
        <p:spPr/>
        <p:txBody>
          <a:bodyPr/>
          <a:lstStyle/>
          <a:p>
            <a:r>
              <a:rPr lang="en-US" dirty="0"/>
              <a:t>1) Remember</a:t>
            </a:r>
          </a:p>
        </p:txBody>
      </p:sp>
      <p:sp>
        <p:nvSpPr>
          <p:cNvPr id="3" name="Content Placeholder 2">
            <a:extLst>
              <a:ext uri="{FF2B5EF4-FFF2-40B4-BE49-F238E27FC236}">
                <a16:creationId xmlns:a16="http://schemas.microsoft.com/office/drawing/2014/main" xmlns="" id="{3B589D86-E368-F882-1DB9-B24BFABA9C47}"/>
              </a:ext>
            </a:extLst>
          </p:cNvPr>
          <p:cNvSpPr>
            <a:spLocks noGrp="1"/>
          </p:cNvSpPr>
          <p:nvPr>
            <p:ph idx="1"/>
          </p:nvPr>
        </p:nvSpPr>
        <p:spPr/>
        <p:txBody>
          <a:bodyPr/>
          <a:lstStyle/>
          <a:p>
            <a:r>
              <a:rPr lang="en-US" dirty="0"/>
              <a:t>We ALL start at the same place</a:t>
            </a:r>
          </a:p>
          <a:p>
            <a:pPr lvl="1"/>
            <a:r>
              <a:rPr lang="en-US" dirty="0"/>
              <a:t>What seems obvious from a Biblical point of view</a:t>
            </a:r>
          </a:p>
          <a:p>
            <a:pPr lvl="1"/>
            <a:r>
              <a:rPr lang="en-US" dirty="0"/>
              <a:t>Is not at all obvious from a natural point of view</a:t>
            </a:r>
          </a:p>
          <a:p>
            <a:pPr lvl="1"/>
            <a:r>
              <a:rPr lang="en-US" dirty="0"/>
              <a:t>Think about the things you believed before you knew God</a:t>
            </a:r>
          </a:p>
        </p:txBody>
      </p:sp>
    </p:spTree>
    <p:extLst>
      <p:ext uri="{BB962C8B-B14F-4D97-AF65-F5344CB8AC3E}">
        <p14:creationId xmlns:p14="http://schemas.microsoft.com/office/powerpoint/2010/main" val="7089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6BBFD-802F-3075-913F-67599EC23B61}"/>
              </a:ext>
            </a:extLst>
          </p:cNvPr>
          <p:cNvSpPr>
            <a:spLocks noGrp="1"/>
          </p:cNvSpPr>
          <p:nvPr>
            <p:ph type="title"/>
          </p:nvPr>
        </p:nvSpPr>
        <p:spPr/>
        <p:txBody>
          <a:bodyPr/>
          <a:lstStyle/>
          <a:p>
            <a:r>
              <a:rPr lang="en-US" dirty="0"/>
              <a:t>1) Remember</a:t>
            </a:r>
          </a:p>
        </p:txBody>
      </p:sp>
      <p:sp>
        <p:nvSpPr>
          <p:cNvPr id="3" name="Content Placeholder 2">
            <a:extLst>
              <a:ext uri="{FF2B5EF4-FFF2-40B4-BE49-F238E27FC236}">
                <a16:creationId xmlns:a16="http://schemas.microsoft.com/office/drawing/2014/main" xmlns="" id="{3B589D86-E368-F882-1DB9-B24BFABA9C47}"/>
              </a:ext>
            </a:extLst>
          </p:cNvPr>
          <p:cNvSpPr>
            <a:spLocks noGrp="1"/>
          </p:cNvSpPr>
          <p:nvPr>
            <p:ph idx="1"/>
          </p:nvPr>
        </p:nvSpPr>
        <p:spPr/>
        <p:txBody>
          <a:bodyPr/>
          <a:lstStyle/>
          <a:p>
            <a:r>
              <a:rPr lang="en-US" dirty="0"/>
              <a:t>People are being so IRRATIONAL!</a:t>
            </a:r>
          </a:p>
          <a:p>
            <a:r>
              <a:rPr lang="en-US" dirty="0"/>
              <a:t>Where would your head be without a Biblical worldview?</a:t>
            </a:r>
          </a:p>
          <a:p>
            <a:r>
              <a:rPr lang="en-US" dirty="0"/>
              <a:t>What is true? Who do you trust? How do we fix things?</a:t>
            </a:r>
          </a:p>
          <a:p>
            <a:pPr marL="0" indent="0">
              <a:buNone/>
            </a:pPr>
            <a:endParaRPr lang="en-US" dirty="0"/>
          </a:p>
        </p:txBody>
      </p:sp>
    </p:spTree>
    <p:extLst>
      <p:ext uri="{BB962C8B-B14F-4D97-AF65-F5344CB8AC3E}">
        <p14:creationId xmlns:p14="http://schemas.microsoft.com/office/powerpoint/2010/main" val="221270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6BBFD-802F-3075-913F-67599EC23B61}"/>
              </a:ext>
            </a:extLst>
          </p:cNvPr>
          <p:cNvSpPr>
            <a:spLocks noGrp="1"/>
          </p:cNvSpPr>
          <p:nvPr>
            <p:ph type="title"/>
          </p:nvPr>
        </p:nvSpPr>
        <p:spPr/>
        <p:txBody>
          <a:bodyPr/>
          <a:lstStyle/>
          <a:p>
            <a:r>
              <a:rPr lang="en-US" dirty="0"/>
              <a:t>1) Remember</a:t>
            </a:r>
          </a:p>
        </p:txBody>
      </p:sp>
      <p:sp>
        <p:nvSpPr>
          <p:cNvPr id="3" name="Content Placeholder 2">
            <a:extLst>
              <a:ext uri="{FF2B5EF4-FFF2-40B4-BE49-F238E27FC236}">
                <a16:creationId xmlns:a16="http://schemas.microsoft.com/office/drawing/2014/main" xmlns="" id="{3B589D86-E368-F882-1DB9-B24BFABA9C47}"/>
              </a:ext>
            </a:extLst>
          </p:cNvPr>
          <p:cNvSpPr>
            <a:spLocks noGrp="1"/>
          </p:cNvSpPr>
          <p:nvPr>
            <p:ph idx="1"/>
          </p:nvPr>
        </p:nvSpPr>
        <p:spPr/>
        <p:txBody>
          <a:bodyPr>
            <a:normAutofit fontScale="92500" lnSpcReduction="20000"/>
          </a:bodyPr>
          <a:lstStyle/>
          <a:p>
            <a:r>
              <a:rPr lang="en-US" dirty="0"/>
              <a:t>People are being so IRRATIONAL!</a:t>
            </a:r>
          </a:p>
          <a:p>
            <a:r>
              <a:rPr lang="en-US" dirty="0"/>
              <a:t>People are being so IRRATIONAL!</a:t>
            </a:r>
          </a:p>
          <a:p>
            <a:r>
              <a:rPr lang="en-US" dirty="0"/>
              <a:t>Where would your head be without a Biblical worldview?</a:t>
            </a:r>
          </a:p>
          <a:p>
            <a:r>
              <a:rPr lang="en-US" dirty="0"/>
              <a:t>What is true? Who do you trust? How do we fix things?</a:t>
            </a:r>
          </a:p>
          <a:p>
            <a:endParaRPr lang="en-US" dirty="0"/>
          </a:p>
          <a:p>
            <a:pPr marL="0" indent="0">
              <a:buNone/>
            </a:pPr>
            <a:endParaRPr lang="en-US" dirty="0"/>
          </a:p>
        </p:txBody>
      </p:sp>
      <p:pic>
        <p:nvPicPr>
          <p:cNvPr id="11" name="Picture 10">
            <a:extLst>
              <a:ext uri="{FF2B5EF4-FFF2-40B4-BE49-F238E27FC236}">
                <a16:creationId xmlns:a16="http://schemas.microsoft.com/office/drawing/2014/main" xmlns="" id="{C44B2DB1-8763-DEC9-C96C-81D23F8840E4}"/>
              </a:ext>
            </a:extLst>
          </p:cNvPr>
          <p:cNvPicPr>
            <a:picLocks noChangeAspect="1"/>
          </p:cNvPicPr>
          <p:nvPr/>
        </p:nvPicPr>
        <p:blipFill>
          <a:blip r:embed="rId2"/>
          <a:stretch>
            <a:fillRect/>
          </a:stretch>
        </p:blipFill>
        <p:spPr>
          <a:xfrm>
            <a:off x="4081707" y="1727206"/>
            <a:ext cx="7884663" cy="3578919"/>
          </a:xfrm>
          <a:prstGeom prst="rect">
            <a:avLst/>
          </a:prstGeom>
        </p:spPr>
      </p:pic>
      <p:pic>
        <p:nvPicPr>
          <p:cNvPr id="15" name="Picture 14">
            <a:extLst>
              <a:ext uri="{FF2B5EF4-FFF2-40B4-BE49-F238E27FC236}">
                <a16:creationId xmlns:a16="http://schemas.microsoft.com/office/drawing/2014/main" xmlns="" id="{80FFA95A-2C9F-F93E-39CE-5CE4246B74FD}"/>
              </a:ext>
            </a:extLst>
          </p:cNvPr>
          <p:cNvPicPr>
            <a:picLocks noChangeAspect="1"/>
          </p:cNvPicPr>
          <p:nvPr/>
        </p:nvPicPr>
        <p:blipFill>
          <a:blip r:embed="rId3"/>
          <a:stretch>
            <a:fillRect/>
          </a:stretch>
        </p:blipFill>
        <p:spPr>
          <a:xfrm>
            <a:off x="110840" y="1698635"/>
            <a:ext cx="4019360" cy="3567830"/>
          </a:xfrm>
          <a:prstGeom prst="rect">
            <a:avLst/>
          </a:prstGeom>
        </p:spPr>
      </p:pic>
      <p:sp>
        <p:nvSpPr>
          <p:cNvPr id="4" name="TextBox 3">
            <a:extLst>
              <a:ext uri="{FF2B5EF4-FFF2-40B4-BE49-F238E27FC236}">
                <a16:creationId xmlns:a16="http://schemas.microsoft.com/office/drawing/2014/main" xmlns="" id="{1332CFCC-3347-1959-6A7A-795AEF70124E}"/>
              </a:ext>
            </a:extLst>
          </p:cNvPr>
          <p:cNvSpPr txBox="1"/>
          <p:nvPr/>
        </p:nvSpPr>
        <p:spPr>
          <a:xfrm>
            <a:off x="478315" y="1505019"/>
            <a:ext cx="11239250" cy="452431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l" rtl="0"/>
            <a:r>
              <a:rPr lang="en-US" sz="4800" b="1" dirty="0"/>
              <a:t>Philippians 4:8 (NLT) — </a:t>
            </a:r>
            <a:r>
              <a:rPr lang="en-US" sz="4800" b="1" i="0" u="none" baseline="0" dirty="0"/>
              <a:t>8</a:t>
            </a:r>
            <a:r>
              <a:rPr lang="en-US" sz="4800" b="0" i="0" u="none" baseline="0" dirty="0"/>
              <a:t> And now, dear brothers and sisters, one final thing. Fix your thoughts on what is true, and honorable, and right, and pure, and lovely, and admirable. Think about things that are excellent and worthy of praise.</a:t>
            </a:r>
          </a:p>
        </p:txBody>
      </p:sp>
    </p:spTree>
    <p:extLst>
      <p:ext uri="{BB962C8B-B14F-4D97-AF65-F5344CB8AC3E}">
        <p14:creationId xmlns:p14="http://schemas.microsoft.com/office/powerpoint/2010/main" val="39269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29194-992F-1F12-742C-E6C54C6F2C75}"/>
              </a:ext>
            </a:extLst>
          </p:cNvPr>
          <p:cNvSpPr>
            <a:spLocks noGrp="1"/>
          </p:cNvSpPr>
          <p:nvPr>
            <p:ph type="title"/>
          </p:nvPr>
        </p:nvSpPr>
        <p:spPr/>
        <p:txBody>
          <a:bodyPr/>
          <a:lstStyle/>
          <a:p>
            <a:r>
              <a:rPr lang="en-US" dirty="0"/>
              <a:t>We are made to do good works</a:t>
            </a:r>
          </a:p>
        </p:txBody>
      </p:sp>
      <p:sp>
        <p:nvSpPr>
          <p:cNvPr id="3" name="Content Placeholder 2">
            <a:extLst>
              <a:ext uri="{FF2B5EF4-FFF2-40B4-BE49-F238E27FC236}">
                <a16:creationId xmlns:a16="http://schemas.microsoft.com/office/drawing/2014/main" xmlns="" id="{F9859658-CB69-63F2-8F2C-BF8076882E7E}"/>
              </a:ext>
            </a:extLst>
          </p:cNvPr>
          <p:cNvSpPr>
            <a:spLocks noGrp="1"/>
          </p:cNvSpPr>
          <p:nvPr>
            <p:ph idx="1"/>
          </p:nvPr>
        </p:nvSpPr>
        <p:spPr/>
        <p:txBody>
          <a:bodyPr/>
          <a:lstStyle/>
          <a:p>
            <a:r>
              <a:rPr lang="en-US" dirty="0"/>
              <a:t>We need to go out with compassion not hate</a:t>
            </a:r>
          </a:p>
        </p:txBody>
      </p:sp>
    </p:spTree>
    <p:extLst>
      <p:ext uri="{BB962C8B-B14F-4D97-AF65-F5344CB8AC3E}">
        <p14:creationId xmlns:p14="http://schemas.microsoft.com/office/powerpoint/2010/main" val="18007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0D7FD-1B5F-31AD-C6DD-0FF82088420C}"/>
              </a:ext>
            </a:extLst>
          </p:cNvPr>
          <p:cNvSpPr>
            <a:spLocks noGrp="1"/>
          </p:cNvSpPr>
          <p:nvPr>
            <p:ph type="title"/>
          </p:nvPr>
        </p:nvSpPr>
        <p:spPr/>
        <p:txBody>
          <a:bodyPr>
            <a:normAutofit/>
          </a:bodyPr>
          <a:lstStyle/>
          <a:p>
            <a:r>
              <a:rPr lang="en-US" sz="4400" dirty="0"/>
              <a:t>Historical context for Paul’s Audience</a:t>
            </a:r>
          </a:p>
        </p:txBody>
      </p:sp>
      <p:sp>
        <p:nvSpPr>
          <p:cNvPr id="3" name="Content Placeholder 2">
            <a:extLst>
              <a:ext uri="{FF2B5EF4-FFF2-40B4-BE49-F238E27FC236}">
                <a16:creationId xmlns:a16="http://schemas.microsoft.com/office/drawing/2014/main" xmlns="" id="{5B3127AD-2698-013E-8429-A269F21A11D6}"/>
              </a:ext>
            </a:extLst>
          </p:cNvPr>
          <p:cNvSpPr>
            <a:spLocks noGrp="1"/>
          </p:cNvSpPr>
          <p:nvPr>
            <p:ph idx="1"/>
          </p:nvPr>
        </p:nvSpPr>
        <p:spPr/>
        <p:txBody>
          <a:bodyPr/>
          <a:lstStyle/>
          <a:p>
            <a:r>
              <a:rPr lang="en-US" dirty="0"/>
              <a:t>Most of the Ephesians were Greeks</a:t>
            </a:r>
          </a:p>
          <a:p>
            <a:r>
              <a:rPr lang="en-US" dirty="0"/>
              <a:t>God worked through the Jewish people in a special way</a:t>
            </a:r>
          </a:p>
        </p:txBody>
      </p:sp>
      <p:sp>
        <p:nvSpPr>
          <p:cNvPr id="5" name="TextBox 4">
            <a:extLst>
              <a:ext uri="{FF2B5EF4-FFF2-40B4-BE49-F238E27FC236}">
                <a16:creationId xmlns:a16="http://schemas.microsoft.com/office/drawing/2014/main" xmlns="" id="{C3F611FA-4BD8-172C-728D-034CDFCF46B7}"/>
              </a:ext>
            </a:extLst>
          </p:cNvPr>
          <p:cNvSpPr txBox="1"/>
          <p:nvPr/>
        </p:nvSpPr>
        <p:spPr>
          <a:xfrm>
            <a:off x="1253041" y="1804161"/>
            <a:ext cx="8367963" cy="440120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l" rtl="0"/>
            <a:r>
              <a:rPr lang="en-US" sz="4000" b="1" dirty="0"/>
              <a:t>Genesis 12:2–3 (NLT) — </a:t>
            </a:r>
            <a:r>
              <a:rPr lang="en-US" sz="4000" b="1" i="0" u="none" baseline="0" dirty="0"/>
              <a:t>2</a:t>
            </a:r>
            <a:r>
              <a:rPr lang="en-US" sz="4000" b="0" i="0" u="none" baseline="0" dirty="0"/>
              <a:t> I will make you into a great nation. I will bless you and make you famous, and you will be a blessing to others. </a:t>
            </a:r>
            <a:r>
              <a:rPr lang="en-US" sz="4000" b="1" i="0" u="none" baseline="0" dirty="0"/>
              <a:t>3</a:t>
            </a:r>
            <a:r>
              <a:rPr lang="en-US" sz="4000" b="0" i="0" u="none" baseline="0" dirty="0"/>
              <a:t> I will bless those who bless you and curse those who treat you with contempt. All the families on earth will be blessed through you.”</a:t>
            </a:r>
          </a:p>
        </p:txBody>
      </p:sp>
    </p:spTree>
    <p:extLst>
      <p:ext uri="{BB962C8B-B14F-4D97-AF65-F5344CB8AC3E}">
        <p14:creationId xmlns:p14="http://schemas.microsoft.com/office/powerpoint/2010/main" val="279404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F2D2D-F729-E21F-1905-DF42BE3AAF73}"/>
              </a:ext>
            </a:extLst>
          </p:cNvPr>
          <p:cNvSpPr>
            <a:spLocks noGrp="1"/>
          </p:cNvSpPr>
          <p:nvPr>
            <p:ph type="title"/>
          </p:nvPr>
        </p:nvSpPr>
        <p:spPr/>
        <p:txBody>
          <a:bodyPr/>
          <a:lstStyle/>
          <a:p>
            <a:r>
              <a:rPr lang="en-US" dirty="0"/>
              <a:t>What God has done for us</a:t>
            </a:r>
          </a:p>
        </p:txBody>
      </p:sp>
      <p:sp>
        <p:nvSpPr>
          <p:cNvPr id="3" name="Content Placeholder 2">
            <a:extLst>
              <a:ext uri="{FF2B5EF4-FFF2-40B4-BE49-F238E27FC236}">
                <a16:creationId xmlns:a16="http://schemas.microsoft.com/office/drawing/2014/main" xmlns="" id="{61E0DDB1-2F55-E6D9-AED3-8F17D565D2A0}"/>
              </a:ext>
            </a:extLst>
          </p:cNvPr>
          <p:cNvSpPr>
            <a:spLocks noGrp="1"/>
          </p:cNvSpPr>
          <p:nvPr>
            <p:ph idx="1"/>
          </p:nvPr>
        </p:nvSpPr>
        <p:spPr>
          <a:xfrm>
            <a:off x="225630" y="1850656"/>
            <a:ext cx="11798135" cy="4537262"/>
          </a:xfrm>
        </p:spPr>
        <p:txBody>
          <a:bodyPr/>
          <a:lstStyle/>
          <a:p>
            <a:r>
              <a:rPr lang="en-US" dirty="0"/>
              <a:t>Chosen, Adopted, Redeemed, Sealed</a:t>
            </a:r>
          </a:p>
          <a:p>
            <a:endParaRPr lang="en-US" dirty="0"/>
          </a:p>
        </p:txBody>
      </p:sp>
    </p:spTree>
    <p:extLst>
      <p:ext uri="{BB962C8B-B14F-4D97-AF65-F5344CB8AC3E}">
        <p14:creationId xmlns:p14="http://schemas.microsoft.com/office/powerpoint/2010/main" val="274005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0D7FD-1B5F-31AD-C6DD-0FF82088420C}"/>
              </a:ext>
            </a:extLst>
          </p:cNvPr>
          <p:cNvSpPr>
            <a:spLocks noGrp="1"/>
          </p:cNvSpPr>
          <p:nvPr>
            <p:ph type="title"/>
          </p:nvPr>
        </p:nvSpPr>
        <p:spPr/>
        <p:txBody>
          <a:bodyPr>
            <a:normAutofit/>
          </a:bodyPr>
          <a:lstStyle/>
          <a:p>
            <a:r>
              <a:rPr lang="en-US" sz="4400" dirty="0"/>
              <a:t>Historical context for Paul’s Audience</a:t>
            </a:r>
          </a:p>
        </p:txBody>
      </p:sp>
      <p:sp>
        <p:nvSpPr>
          <p:cNvPr id="3" name="Content Placeholder 2">
            <a:extLst>
              <a:ext uri="{FF2B5EF4-FFF2-40B4-BE49-F238E27FC236}">
                <a16:creationId xmlns:a16="http://schemas.microsoft.com/office/drawing/2014/main" xmlns="" id="{5B3127AD-2698-013E-8429-A269F21A11D6}"/>
              </a:ext>
            </a:extLst>
          </p:cNvPr>
          <p:cNvSpPr>
            <a:spLocks noGrp="1"/>
          </p:cNvSpPr>
          <p:nvPr>
            <p:ph idx="1"/>
          </p:nvPr>
        </p:nvSpPr>
        <p:spPr/>
        <p:txBody>
          <a:bodyPr/>
          <a:lstStyle/>
          <a:p>
            <a:r>
              <a:rPr lang="en-US" dirty="0"/>
              <a:t>Most of the Ephesians were Greeks</a:t>
            </a:r>
          </a:p>
          <a:p>
            <a:r>
              <a:rPr lang="en-US" dirty="0"/>
              <a:t>God worked through the Jewish people in a special way</a:t>
            </a:r>
          </a:p>
        </p:txBody>
      </p:sp>
      <p:sp>
        <p:nvSpPr>
          <p:cNvPr id="5" name="TextBox 4">
            <a:extLst>
              <a:ext uri="{FF2B5EF4-FFF2-40B4-BE49-F238E27FC236}">
                <a16:creationId xmlns:a16="http://schemas.microsoft.com/office/drawing/2014/main" xmlns="" id="{C3F611FA-4BD8-172C-728D-034CDFCF46B7}"/>
              </a:ext>
            </a:extLst>
          </p:cNvPr>
          <p:cNvSpPr txBox="1"/>
          <p:nvPr/>
        </p:nvSpPr>
        <p:spPr>
          <a:xfrm>
            <a:off x="521555" y="1681451"/>
            <a:ext cx="9537918" cy="424731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l" rtl="0"/>
            <a:r>
              <a:rPr lang="en-US" sz="5400" b="1" dirty="0"/>
              <a:t>Exodus 19:6 (NLT) — </a:t>
            </a:r>
            <a:r>
              <a:rPr lang="en-US" sz="5400" b="1" i="0" u="none" baseline="0" dirty="0"/>
              <a:t>6</a:t>
            </a:r>
            <a:r>
              <a:rPr lang="en-US" sz="5400" b="0" i="0" u="none" baseline="0" dirty="0"/>
              <a:t> And you will be my kingdom of priests, my holy nation.’ This is the message you must give to the people of Israel.”</a:t>
            </a:r>
          </a:p>
        </p:txBody>
      </p:sp>
    </p:spTree>
    <p:extLst>
      <p:ext uri="{BB962C8B-B14F-4D97-AF65-F5344CB8AC3E}">
        <p14:creationId xmlns:p14="http://schemas.microsoft.com/office/powerpoint/2010/main" val="75665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0D7FD-1B5F-31AD-C6DD-0FF82088420C}"/>
              </a:ext>
            </a:extLst>
          </p:cNvPr>
          <p:cNvSpPr>
            <a:spLocks noGrp="1"/>
          </p:cNvSpPr>
          <p:nvPr>
            <p:ph type="title"/>
          </p:nvPr>
        </p:nvSpPr>
        <p:spPr/>
        <p:txBody>
          <a:bodyPr>
            <a:normAutofit/>
          </a:bodyPr>
          <a:lstStyle/>
          <a:p>
            <a:r>
              <a:rPr lang="en-US" sz="4400" dirty="0"/>
              <a:t>Historical context for Paul’s Audience</a:t>
            </a:r>
          </a:p>
        </p:txBody>
      </p:sp>
      <p:sp>
        <p:nvSpPr>
          <p:cNvPr id="3" name="Content Placeholder 2">
            <a:extLst>
              <a:ext uri="{FF2B5EF4-FFF2-40B4-BE49-F238E27FC236}">
                <a16:creationId xmlns:a16="http://schemas.microsoft.com/office/drawing/2014/main" xmlns="" id="{5B3127AD-2698-013E-8429-A269F21A11D6}"/>
              </a:ext>
            </a:extLst>
          </p:cNvPr>
          <p:cNvSpPr>
            <a:spLocks noGrp="1"/>
          </p:cNvSpPr>
          <p:nvPr>
            <p:ph idx="1"/>
          </p:nvPr>
        </p:nvSpPr>
        <p:spPr/>
        <p:txBody>
          <a:bodyPr/>
          <a:lstStyle/>
          <a:p>
            <a:r>
              <a:rPr lang="en-US" dirty="0"/>
              <a:t>Most of the Ephesians were Greeks</a:t>
            </a:r>
          </a:p>
          <a:p>
            <a:r>
              <a:rPr lang="en-US" dirty="0"/>
              <a:t>God worked through the Jewish people in a special way</a:t>
            </a:r>
          </a:p>
        </p:txBody>
      </p:sp>
      <p:sp>
        <p:nvSpPr>
          <p:cNvPr id="5" name="TextBox 4">
            <a:extLst>
              <a:ext uri="{FF2B5EF4-FFF2-40B4-BE49-F238E27FC236}">
                <a16:creationId xmlns:a16="http://schemas.microsoft.com/office/drawing/2014/main" xmlns="" id="{C3F611FA-4BD8-172C-728D-034CDFCF46B7}"/>
              </a:ext>
            </a:extLst>
          </p:cNvPr>
          <p:cNvSpPr txBox="1"/>
          <p:nvPr/>
        </p:nvSpPr>
        <p:spPr>
          <a:xfrm>
            <a:off x="225630" y="1099560"/>
            <a:ext cx="11127180" cy="424731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l" rtl="0"/>
            <a:r>
              <a:rPr lang="en-US" sz="5400" b="1" dirty="0"/>
              <a:t>Isaiah 49:6 (NLT) — </a:t>
            </a:r>
            <a:r>
              <a:rPr lang="en-US" sz="5400" b="1" i="0" u="none" baseline="0" dirty="0"/>
              <a:t>6</a:t>
            </a:r>
            <a:r>
              <a:rPr lang="en-US" sz="5400" b="0" i="0" u="none" baseline="0" dirty="0"/>
              <a:t> He says, “You will do more than restore the people of Israel to me. I will make you a light to the Gentiles, and you will bring my salvation to the ends of the earth.”</a:t>
            </a:r>
          </a:p>
        </p:txBody>
      </p:sp>
    </p:spTree>
    <p:extLst>
      <p:ext uri="{BB962C8B-B14F-4D97-AF65-F5344CB8AC3E}">
        <p14:creationId xmlns:p14="http://schemas.microsoft.com/office/powerpoint/2010/main" val="230435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936B6-5F83-42C3-9BF2-C978E19F0469}"/>
              </a:ext>
            </a:extLst>
          </p:cNvPr>
          <p:cNvSpPr>
            <a:spLocks noGrp="1"/>
          </p:cNvSpPr>
          <p:nvPr>
            <p:ph type="title"/>
          </p:nvPr>
        </p:nvSpPr>
        <p:spPr/>
        <p:txBody>
          <a:bodyPr/>
          <a:lstStyle/>
          <a:p>
            <a:r>
              <a:rPr lang="en-US" dirty="0"/>
              <a:t>We are made to do good works</a:t>
            </a:r>
          </a:p>
        </p:txBody>
      </p:sp>
      <p:sp>
        <p:nvSpPr>
          <p:cNvPr id="3" name="Content Placeholder 2">
            <a:extLst>
              <a:ext uri="{FF2B5EF4-FFF2-40B4-BE49-F238E27FC236}">
                <a16:creationId xmlns:a16="http://schemas.microsoft.com/office/drawing/2014/main" xmlns="" id="{55508021-1981-A776-7B97-DBC820133AD2}"/>
              </a:ext>
            </a:extLst>
          </p:cNvPr>
          <p:cNvSpPr>
            <a:spLocks noGrp="1"/>
          </p:cNvSpPr>
          <p:nvPr>
            <p:ph idx="1"/>
          </p:nvPr>
        </p:nvSpPr>
        <p:spPr/>
        <p:txBody>
          <a:bodyPr/>
          <a:lstStyle/>
          <a:p>
            <a:r>
              <a:rPr lang="en-US" dirty="0"/>
              <a:t>Not because they were better than anyone else</a:t>
            </a:r>
          </a:p>
        </p:txBody>
      </p:sp>
      <p:sp>
        <p:nvSpPr>
          <p:cNvPr id="5" name="TextBox 4">
            <a:extLst>
              <a:ext uri="{FF2B5EF4-FFF2-40B4-BE49-F238E27FC236}">
                <a16:creationId xmlns:a16="http://schemas.microsoft.com/office/drawing/2014/main" xmlns="" id="{E72626AA-4605-8F74-468D-4F1F632CFCF0}"/>
              </a:ext>
            </a:extLst>
          </p:cNvPr>
          <p:cNvSpPr txBox="1"/>
          <p:nvPr/>
        </p:nvSpPr>
        <p:spPr>
          <a:xfrm>
            <a:off x="168235" y="305068"/>
            <a:ext cx="11855530" cy="624786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l" rtl="0"/>
            <a:r>
              <a:rPr lang="en-US" sz="4000" b="1" dirty="0"/>
              <a:t>Deuteronomy 9:4–5 (NLT) — </a:t>
            </a:r>
            <a:r>
              <a:rPr lang="en-US" sz="4000" b="1" i="0" u="none" baseline="0" dirty="0"/>
              <a:t>4</a:t>
            </a:r>
            <a:r>
              <a:rPr lang="en-US" sz="4000" b="0" i="0" u="none" baseline="0" dirty="0"/>
              <a:t> “After the Lord your God has done this for you, don’t say in your hearts, ‘The Lord has given us this land because we are such good people!’ No, it is because of the wickedness of the other nations that he is pushing them out of your way. </a:t>
            </a:r>
            <a:r>
              <a:rPr lang="en-US" sz="4000" b="1" i="0" u="none" baseline="0" dirty="0"/>
              <a:t>5</a:t>
            </a:r>
            <a:r>
              <a:rPr lang="en-US" sz="4000" b="0" i="0" u="none" baseline="0" dirty="0"/>
              <a:t> It is not because you are so good or have such integrity that you are about to occupy their land. The Lord your God will drive these nations out ahead of you only because of their wickedness, and to fulfill the oath he swore to your ancestors Abraham, Isaac, and Jacob.</a:t>
            </a:r>
          </a:p>
        </p:txBody>
      </p:sp>
    </p:spTree>
    <p:extLst>
      <p:ext uri="{BB962C8B-B14F-4D97-AF65-F5344CB8AC3E}">
        <p14:creationId xmlns:p14="http://schemas.microsoft.com/office/powerpoint/2010/main" val="473211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42F4B-F2F6-C115-6D62-5E6B30AE67C4}"/>
              </a:ext>
            </a:extLst>
          </p:cNvPr>
          <p:cNvSpPr>
            <a:spLocks noGrp="1"/>
          </p:cNvSpPr>
          <p:nvPr>
            <p:ph type="title"/>
          </p:nvPr>
        </p:nvSpPr>
        <p:spPr/>
        <p:txBody>
          <a:bodyPr/>
          <a:lstStyle/>
          <a:p>
            <a:r>
              <a:rPr lang="en-US" dirty="0"/>
              <a:t>We are made to do good works</a:t>
            </a:r>
          </a:p>
        </p:txBody>
      </p:sp>
      <p:sp>
        <p:nvSpPr>
          <p:cNvPr id="3" name="Content Placeholder 2">
            <a:extLst>
              <a:ext uri="{FF2B5EF4-FFF2-40B4-BE49-F238E27FC236}">
                <a16:creationId xmlns:a16="http://schemas.microsoft.com/office/drawing/2014/main" xmlns="" id="{983D1E90-AEF0-F0B6-C7B9-6B3B4027FC49}"/>
              </a:ext>
            </a:extLst>
          </p:cNvPr>
          <p:cNvSpPr>
            <a:spLocks noGrp="1"/>
          </p:cNvSpPr>
          <p:nvPr>
            <p:ph idx="1"/>
          </p:nvPr>
        </p:nvSpPr>
        <p:spPr/>
        <p:txBody>
          <a:bodyPr/>
          <a:lstStyle/>
          <a:p>
            <a:r>
              <a:rPr lang="en-US" dirty="0"/>
              <a:t>God’s plan was to raise them up and send them out</a:t>
            </a:r>
          </a:p>
          <a:p>
            <a:pPr lvl="1"/>
            <a:endParaRPr lang="en-US" dirty="0"/>
          </a:p>
        </p:txBody>
      </p:sp>
    </p:spTree>
    <p:extLst>
      <p:ext uri="{BB962C8B-B14F-4D97-AF65-F5344CB8AC3E}">
        <p14:creationId xmlns:p14="http://schemas.microsoft.com/office/powerpoint/2010/main" val="93411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42F4B-F2F6-C115-6D62-5E6B30AE67C4}"/>
              </a:ext>
            </a:extLst>
          </p:cNvPr>
          <p:cNvSpPr>
            <a:spLocks noGrp="1"/>
          </p:cNvSpPr>
          <p:nvPr>
            <p:ph type="title"/>
          </p:nvPr>
        </p:nvSpPr>
        <p:spPr/>
        <p:txBody>
          <a:bodyPr/>
          <a:lstStyle/>
          <a:p>
            <a:r>
              <a:rPr lang="en-US" dirty="0"/>
              <a:t>We are made to do good works</a:t>
            </a:r>
          </a:p>
        </p:txBody>
      </p:sp>
      <p:sp>
        <p:nvSpPr>
          <p:cNvPr id="3" name="Content Placeholder 2">
            <a:extLst>
              <a:ext uri="{FF2B5EF4-FFF2-40B4-BE49-F238E27FC236}">
                <a16:creationId xmlns:a16="http://schemas.microsoft.com/office/drawing/2014/main" xmlns="" id="{983D1E90-AEF0-F0B6-C7B9-6B3B4027FC49}"/>
              </a:ext>
            </a:extLst>
          </p:cNvPr>
          <p:cNvSpPr>
            <a:spLocks noGrp="1"/>
          </p:cNvSpPr>
          <p:nvPr>
            <p:ph idx="1"/>
          </p:nvPr>
        </p:nvSpPr>
        <p:spPr/>
        <p:txBody>
          <a:bodyPr/>
          <a:lstStyle/>
          <a:p>
            <a:r>
              <a:rPr lang="en-US" dirty="0"/>
              <a:t>Ancient Israel became self-righteous</a:t>
            </a:r>
          </a:p>
          <a:p>
            <a:r>
              <a:rPr lang="en-US" dirty="0"/>
              <a:t>Added to God’s law</a:t>
            </a:r>
          </a:p>
          <a:p>
            <a:r>
              <a:rPr lang="en-US" dirty="0"/>
              <a:t>Looked down their noses at the Gentiles</a:t>
            </a:r>
          </a:p>
          <a:p>
            <a:pPr lvl="1"/>
            <a:endParaRPr lang="en-US" dirty="0"/>
          </a:p>
        </p:txBody>
      </p:sp>
    </p:spTree>
    <p:extLst>
      <p:ext uri="{BB962C8B-B14F-4D97-AF65-F5344CB8AC3E}">
        <p14:creationId xmlns:p14="http://schemas.microsoft.com/office/powerpoint/2010/main" val="7182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42F4B-F2F6-C115-6D62-5E6B30AE67C4}"/>
              </a:ext>
            </a:extLst>
          </p:cNvPr>
          <p:cNvSpPr>
            <a:spLocks noGrp="1"/>
          </p:cNvSpPr>
          <p:nvPr>
            <p:ph type="title"/>
          </p:nvPr>
        </p:nvSpPr>
        <p:spPr/>
        <p:txBody>
          <a:bodyPr/>
          <a:lstStyle/>
          <a:p>
            <a:r>
              <a:rPr lang="en-US" dirty="0"/>
              <a:t>We are made to do good works</a:t>
            </a:r>
          </a:p>
        </p:txBody>
      </p:sp>
      <p:sp>
        <p:nvSpPr>
          <p:cNvPr id="3" name="Content Placeholder 2">
            <a:extLst>
              <a:ext uri="{FF2B5EF4-FFF2-40B4-BE49-F238E27FC236}">
                <a16:creationId xmlns:a16="http://schemas.microsoft.com/office/drawing/2014/main" xmlns="" id="{983D1E90-AEF0-F0B6-C7B9-6B3B4027FC49}"/>
              </a:ext>
            </a:extLst>
          </p:cNvPr>
          <p:cNvSpPr>
            <a:spLocks noGrp="1"/>
          </p:cNvSpPr>
          <p:nvPr>
            <p:ph idx="1"/>
          </p:nvPr>
        </p:nvSpPr>
        <p:spPr/>
        <p:txBody>
          <a:bodyPr/>
          <a:lstStyle/>
          <a:p>
            <a:r>
              <a:rPr lang="en-US" dirty="0"/>
              <a:t>The Gentiles did the same</a:t>
            </a:r>
          </a:p>
          <a:p>
            <a:pPr lvl="1"/>
            <a:r>
              <a:rPr lang="en-US" dirty="0"/>
              <a:t>Rampant Anti-Semitism</a:t>
            </a:r>
          </a:p>
          <a:p>
            <a:pPr lvl="1"/>
            <a:r>
              <a:rPr lang="en-US" dirty="0"/>
              <a:t>A HUGE cultural barrier between Jew and Gentile</a:t>
            </a:r>
          </a:p>
          <a:p>
            <a:pPr lvl="1"/>
            <a:endParaRPr lang="en-US" dirty="0"/>
          </a:p>
        </p:txBody>
      </p:sp>
    </p:spTree>
    <p:extLst>
      <p:ext uri="{BB962C8B-B14F-4D97-AF65-F5344CB8AC3E}">
        <p14:creationId xmlns:p14="http://schemas.microsoft.com/office/powerpoint/2010/main" val="45983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42F4B-F2F6-C115-6D62-5E6B30AE67C4}"/>
              </a:ext>
            </a:extLst>
          </p:cNvPr>
          <p:cNvSpPr>
            <a:spLocks noGrp="1"/>
          </p:cNvSpPr>
          <p:nvPr>
            <p:ph type="title"/>
          </p:nvPr>
        </p:nvSpPr>
        <p:spPr/>
        <p:txBody>
          <a:bodyPr/>
          <a:lstStyle/>
          <a:p>
            <a:r>
              <a:rPr lang="en-US" dirty="0"/>
              <a:t>Similar problem today</a:t>
            </a:r>
          </a:p>
        </p:txBody>
      </p:sp>
      <p:sp>
        <p:nvSpPr>
          <p:cNvPr id="3" name="Content Placeholder 2">
            <a:extLst>
              <a:ext uri="{FF2B5EF4-FFF2-40B4-BE49-F238E27FC236}">
                <a16:creationId xmlns:a16="http://schemas.microsoft.com/office/drawing/2014/main" xmlns="" id="{983D1E90-AEF0-F0B6-C7B9-6B3B4027FC49}"/>
              </a:ext>
            </a:extLst>
          </p:cNvPr>
          <p:cNvSpPr>
            <a:spLocks noGrp="1"/>
          </p:cNvSpPr>
          <p:nvPr>
            <p:ph idx="1"/>
          </p:nvPr>
        </p:nvSpPr>
        <p:spPr/>
        <p:txBody>
          <a:bodyPr>
            <a:normAutofit lnSpcReduction="10000"/>
          </a:bodyPr>
          <a:lstStyle/>
          <a:p>
            <a:r>
              <a:rPr lang="en-US" dirty="0"/>
              <a:t>Christians being self-righteous</a:t>
            </a:r>
          </a:p>
          <a:p>
            <a:pPr lvl="1"/>
            <a:r>
              <a:rPr lang="en-US" dirty="0"/>
              <a:t>Dividing from culture</a:t>
            </a:r>
          </a:p>
          <a:p>
            <a:pPr lvl="1"/>
            <a:r>
              <a:rPr lang="en-US" dirty="0"/>
              <a:t>Being hypocritical and judgmental</a:t>
            </a:r>
          </a:p>
          <a:p>
            <a:r>
              <a:rPr lang="en-US" dirty="0"/>
              <a:t>Non-Christians</a:t>
            </a:r>
          </a:p>
          <a:p>
            <a:pPr lvl="1"/>
            <a:r>
              <a:rPr lang="en-US" dirty="0"/>
              <a:t>Resenting Christian influence</a:t>
            </a:r>
          </a:p>
          <a:p>
            <a:pPr lvl="1"/>
            <a:r>
              <a:rPr lang="en-US" dirty="0"/>
              <a:t>Seeing us as hateful</a:t>
            </a:r>
          </a:p>
          <a:p>
            <a:pPr lvl="1"/>
            <a:endParaRPr lang="en-US" dirty="0"/>
          </a:p>
        </p:txBody>
      </p:sp>
    </p:spTree>
    <p:extLst>
      <p:ext uri="{BB962C8B-B14F-4D97-AF65-F5344CB8AC3E}">
        <p14:creationId xmlns:p14="http://schemas.microsoft.com/office/powerpoint/2010/main" val="372486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42F4B-F2F6-C115-6D62-5E6B30AE67C4}"/>
              </a:ext>
            </a:extLst>
          </p:cNvPr>
          <p:cNvSpPr>
            <a:spLocks noGrp="1"/>
          </p:cNvSpPr>
          <p:nvPr>
            <p:ph type="title"/>
          </p:nvPr>
        </p:nvSpPr>
        <p:spPr/>
        <p:txBody>
          <a:bodyPr>
            <a:normAutofit/>
          </a:bodyPr>
          <a:lstStyle/>
          <a:p>
            <a:r>
              <a:rPr lang="en-US" sz="4400" dirty="0"/>
              <a:t>Historical context for Paul’s Audience</a:t>
            </a:r>
          </a:p>
        </p:txBody>
      </p:sp>
      <p:sp>
        <p:nvSpPr>
          <p:cNvPr id="3" name="Content Placeholder 2">
            <a:extLst>
              <a:ext uri="{FF2B5EF4-FFF2-40B4-BE49-F238E27FC236}">
                <a16:creationId xmlns:a16="http://schemas.microsoft.com/office/drawing/2014/main" xmlns="" id="{983D1E90-AEF0-F0B6-C7B9-6B3B4027FC49}"/>
              </a:ext>
            </a:extLst>
          </p:cNvPr>
          <p:cNvSpPr>
            <a:spLocks noGrp="1"/>
          </p:cNvSpPr>
          <p:nvPr>
            <p:ph idx="1"/>
          </p:nvPr>
        </p:nvSpPr>
        <p:spPr/>
        <p:txBody>
          <a:bodyPr>
            <a:normAutofit/>
          </a:bodyPr>
          <a:lstStyle/>
          <a:p>
            <a:r>
              <a:rPr lang="en-US" dirty="0"/>
              <a:t>The Jewish people had a purpose before God</a:t>
            </a:r>
          </a:p>
          <a:p>
            <a:pPr lvl="1"/>
            <a:r>
              <a:rPr lang="en-US" dirty="0"/>
              <a:t>Knew more about God’s ways</a:t>
            </a:r>
          </a:p>
          <a:p>
            <a:pPr lvl="1"/>
            <a:r>
              <a:rPr lang="en-US" dirty="0"/>
              <a:t>Privy to God’s plans</a:t>
            </a:r>
          </a:p>
          <a:p>
            <a:pPr lvl="1"/>
            <a:r>
              <a:rPr lang="en-US" dirty="0"/>
              <a:t>But being Jewish didn’t make you right with God</a:t>
            </a:r>
          </a:p>
          <a:p>
            <a:pPr lvl="1"/>
            <a:endParaRPr lang="en-US" dirty="0"/>
          </a:p>
        </p:txBody>
      </p:sp>
      <p:sp>
        <p:nvSpPr>
          <p:cNvPr id="5" name="TextBox 4">
            <a:extLst>
              <a:ext uri="{FF2B5EF4-FFF2-40B4-BE49-F238E27FC236}">
                <a16:creationId xmlns:a16="http://schemas.microsoft.com/office/drawing/2014/main" xmlns="" id="{CF27706F-9355-1D5B-F748-F652C093757A}"/>
              </a:ext>
            </a:extLst>
          </p:cNvPr>
          <p:cNvSpPr txBox="1"/>
          <p:nvPr/>
        </p:nvSpPr>
        <p:spPr>
          <a:xfrm>
            <a:off x="1111992" y="1399393"/>
            <a:ext cx="8354290" cy="415498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l" rtl="0"/>
            <a:r>
              <a:rPr lang="en-US" sz="4400" b="1" dirty="0"/>
              <a:t>Matthew 3:9 (NLT) — </a:t>
            </a:r>
            <a:r>
              <a:rPr lang="en-US" sz="4400" b="1" i="0" u="none" baseline="0" dirty="0"/>
              <a:t>9</a:t>
            </a:r>
            <a:r>
              <a:rPr lang="en-US" sz="4400" b="0" i="0" u="none" baseline="0" dirty="0"/>
              <a:t> Don’t just say to each other, ‘We’re safe, for we are descendants of Abraham.’ That means nothing, for I tell you, God can create children of Abraham from these very stones.</a:t>
            </a:r>
          </a:p>
        </p:txBody>
      </p:sp>
    </p:spTree>
    <p:extLst>
      <p:ext uri="{BB962C8B-B14F-4D97-AF65-F5344CB8AC3E}">
        <p14:creationId xmlns:p14="http://schemas.microsoft.com/office/powerpoint/2010/main" val="42667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42F4B-F2F6-C115-6D62-5E6B30AE67C4}"/>
              </a:ext>
            </a:extLst>
          </p:cNvPr>
          <p:cNvSpPr>
            <a:spLocks noGrp="1"/>
          </p:cNvSpPr>
          <p:nvPr>
            <p:ph type="title"/>
          </p:nvPr>
        </p:nvSpPr>
        <p:spPr/>
        <p:txBody>
          <a:bodyPr>
            <a:normAutofit/>
          </a:bodyPr>
          <a:lstStyle/>
          <a:p>
            <a:r>
              <a:rPr lang="en-US" sz="4400" dirty="0"/>
              <a:t>Historical context for Paul’s Audience</a:t>
            </a:r>
          </a:p>
        </p:txBody>
      </p:sp>
      <p:sp>
        <p:nvSpPr>
          <p:cNvPr id="3" name="Content Placeholder 2">
            <a:extLst>
              <a:ext uri="{FF2B5EF4-FFF2-40B4-BE49-F238E27FC236}">
                <a16:creationId xmlns:a16="http://schemas.microsoft.com/office/drawing/2014/main" xmlns="" id="{983D1E90-AEF0-F0B6-C7B9-6B3B4027FC49}"/>
              </a:ext>
            </a:extLst>
          </p:cNvPr>
          <p:cNvSpPr>
            <a:spLocks noGrp="1"/>
          </p:cNvSpPr>
          <p:nvPr>
            <p:ph idx="1"/>
          </p:nvPr>
        </p:nvSpPr>
        <p:spPr/>
        <p:txBody>
          <a:bodyPr>
            <a:normAutofit/>
          </a:bodyPr>
          <a:lstStyle/>
          <a:p>
            <a:r>
              <a:rPr lang="en-US" dirty="0"/>
              <a:t>The Ephesians were largely ignorant of God’s plan</a:t>
            </a:r>
          </a:p>
          <a:p>
            <a:pPr lvl="1"/>
            <a:r>
              <a:rPr lang="en-US" dirty="0"/>
              <a:t>Had less access to God’s word</a:t>
            </a:r>
          </a:p>
          <a:p>
            <a:pPr lvl="1"/>
            <a:r>
              <a:rPr lang="en-US" dirty="0"/>
              <a:t>Further away from God’s truth</a:t>
            </a:r>
          </a:p>
          <a:p>
            <a:pPr lvl="1"/>
            <a:endParaRPr lang="en-US" dirty="0"/>
          </a:p>
        </p:txBody>
      </p:sp>
    </p:spTree>
    <p:extLst>
      <p:ext uri="{BB962C8B-B14F-4D97-AF65-F5344CB8AC3E}">
        <p14:creationId xmlns:p14="http://schemas.microsoft.com/office/powerpoint/2010/main" val="34142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42F4B-F2F6-C115-6D62-5E6B30AE67C4}"/>
              </a:ext>
            </a:extLst>
          </p:cNvPr>
          <p:cNvSpPr>
            <a:spLocks noGrp="1"/>
          </p:cNvSpPr>
          <p:nvPr>
            <p:ph type="title"/>
          </p:nvPr>
        </p:nvSpPr>
        <p:spPr/>
        <p:txBody>
          <a:bodyPr>
            <a:normAutofit/>
          </a:bodyPr>
          <a:lstStyle/>
          <a:p>
            <a:r>
              <a:rPr lang="en-US" b="1" dirty="0"/>
              <a:t>Ephesians 2:13–14 (NLT) </a:t>
            </a:r>
            <a:endParaRPr lang="en-US" dirty="0"/>
          </a:p>
        </p:txBody>
      </p:sp>
      <p:sp>
        <p:nvSpPr>
          <p:cNvPr id="3" name="Content Placeholder 2">
            <a:extLst>
              <a:ext uri="{FF2B5EF4-FFF2-40B4-BE49-F238E27FC236}">
                <a16:creationId xmlns:a16="http://schemas.microsoft.com/office/drawing/2014/main" xmlns="" id="{983D1E90-AEF0-F0B6-C7B9-6B3B4027FC49}"/>
              </a:ext>
            </a:extLst>
          </p:cNvPr>
          <p:cNvSpPr>
            <a:spLocks noGrp="1"/>
          </p:cNvSpPr>
          <p:nvPr>
            <p:ph idx="1"/>
          </p:nvPr>
        </p:nvSpPr>
        <p:spPr/>
        <p:txBody>
          <a:bodyPr>
            <a:normAutofit fontScale="92500" lnSpcReduction="20000"/>
          </a:bodyPr>
          <a:lstStyle/>
          <a:p>
            <a:pPr marL="0" indent="0" algn="l" rtl="0">
              <a:buNone/>
            </a:pPr>
            <a:r>
              <a:rPr lang="en-US" b="1" i="0" u="none" baseline="0" dirty="0"/>
              <a:t>13</a:t>
            </a:r>
            <a:r>
              <a:rPr lang="en-US" b="0" i="0" u="none" baseline="0" dirty="0"/>
              <a:t> But now you have been united with Christ Jesus. Once you were far away from God, but now you have been brought near to him through the blood of Christ. </a:t>
            </a:r>
            <a:r>
              <a:rPr lang="en-US" b="1" i="0" u="none" baseline="0" dirty="0"/>
              <a:t>14</a:t>
            </a:r>
            <a:r>
              <a:rPr lang="en-US" b="0" i="0" u="none" baseline="0" dirty="0"/>
              <a:t> For Christ himself has brought peace to us. He united Jews and Gentiles into one people when, in his own body on the cross, he broke down the wall of hostility that separated us.</a:t>
            </a:r>
          </a:p>
          <a:p>
            <a:pPr lvl="1"/>
            <a:endParaRPr lang="en-US" dirty="0"/>
          </a:p>
        </p:txBody>
      </p:sp>
    </p:spTree>
    <p:extLst>
      <p:ext uri="{BB962C8B-B14F-4D97-AF65-F5344CB8AC3E}">
        <p14:creationId xmlns:p14="http://schemas.microsoft.com/office/powerpoint/2010/main" val="181737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F2D2D-F729-E21F-1905-DF42BE3AAF73}"/>
              </a:ext>
            </a:extLst>
          </p:cNvPr>
          <p:cNvSpPr>
            <a:spLocks noGrp="1"/>
          </p:cNvSpPr>
          <p:nvPr>
            <p:ph type="title"/>
          </p:nvPr>
        </p:nvSpPr>
        <p:spPr/>
        <p:txBody>
          <a:bodyPr/>
          <a:lstStyle/>
          <a:p>
            <a:r>
              <a:rPr lang="en-US" dirty="0"/>
              <a:t>Why God has done it</a:t>
            </a:r>
          </a:p>
        </p:txBody>
      </p:sp>
      <p:sp>
        <p:nvSpPr>
          <p:cNvPr id="3" name="Content Placeholder 2">
            <a:extLst>
              <a:ext uri="{FF2B5EF4-FFF2-40B4-BE49-F238E27FC236}">
                <a16:creationId xmlns:a16="http://schemas.microsoft.com/office/drawing/2014/main" xmlns="" id="{61E0DDB1-2F55-E6D9-AED3-8F17D565D2A0}"/>
              </a:ext>
            </a:extLst>
          </p:cNvPr>
          <p:cNvSpPr>
            <a:spLocks noGrp="1"/>
          </p:cNvSpPr>
          <p:nvPr>
            <p:ph idx="1"/>
          </p:nvPr>
        </p:nvSpPr>
        <p:spPr>
          <a:xfrm>
            <a:off x="225630" y="1850656"/>
            <a:ext cx="11798135" cy="4537262"/>
          </a:xfrm>
        </p:spPr>
        <p:txBody>
          <a:bodyPr/>
          <a:lstStyle/>
          <a:p>
            <a:r>
              <a:rPr lang="en-US" dirty="0"/>
              <a:t>Because of His great mercy</a:t>
            </a:r>
          </a:p>
          <a:p>
            <a:r>
              <a:rPr lang="en-US" dirty="0"/>
              <a:t>God is amazing!</a:t>
            </a:r>
          </a:p>
          <a:p>
            <a:endParaRPr lang="en-US" dirty="0"/>
          </a:p>
        </p:txBody>
      </p:sp>
    </p:spTree>
    <p:extLst>
      <p:ext uri="{BB962C8B-B14F-4D97-AF65-F5344CB8AC3E}">
        <p14:creationId xmlns:p14="http://schemas.microsoft.com/office/powerpoint/2010/main" val="91227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42F4B-F2F6-C115-6D62-5E6B30AE67C4}"/>
              </a:ext>
            </a:extLst>
          </p:cNvPr>
          <p:cNvSpPr>
            <a:spLocks noGrp="1"/>
          </p:cNvSpPr>
          <p:nvPr>
            <p:ph type="title"/>
          </p:nvPr>
        </p:nvSpPr>
        <p:spPr/>
        <p:txBody>
          <a:bodyPr>
            <a:normAutofit/>
          </a:bodyPr>
          <a:lstStyle/>
          <a:p>
            <a:r>
              <a:rPr lang="en-US" b="1" dirty="0"/>
              <a:t>God’s plan for the Gentiles</a:t>
            </a:r>
            <a:endParaRPr lang="en-US" dirty="0"/>
          </a:p>
        </p:txBody>
      </p:sp>
      <p:sp>
        <p:nvSpPr>
          <p:cNvPr id="3" name="Content Placeholder 2">
            <a:extLst>
              <a:ext uri="{FF2B5EF4-FFF2-40B4-BE49-F238E27FC236}">
                <a16:creationId xmlns:a16="http://schemas.microsoft.com/office/drawing/2014/main" xmlns="" id="{983D1E90-AEF0-F0B6-C7B9-6B3B4027FC49}"/>
              </a:ext>
            </a:extLst>
          </p:cNvPr>
          <p:cNvSpPr>
            <a:spLocks noGrp="1"/>
          </p:cNvSpPr>
          <p:nvPr>
            <p:ph idx="1"/>
          </p:nvPr>
        </p:nvSpPr>
        <p:spPr/>
        <p:txBody>
          <a:bodyPr>
            <a:normAutofit/>
          </a:bodyPr>
          <a:lstStyle/>
          <a:p>
            <a:r>
              <a:rPr lang="en-US" dirty="0"/>
              <a:t>Christ’s death serves to unite all people</a:t>
            </a:r>
          </a:p>
          <a:p>
            <a:r>
              <a:rPr lang="en-US" dirty="0"/>
              <a:t>Bring together that which was divided</a:t>
            </a:r>
          </a:p>
          <a:p>
            <a:r>
              <a:rPr lang="en-US" dirty="0"/>
              <a:t>How?</a:t>
            </a:r>
          </a:p>
          <a:p>
            <a:pPr lvl="1"/>
            <a:r>
              <a:rPr lang="en-US" dirty="0"/>
              <a:t>Because Christ died for the sins of EVERYONE</a:t>
            </a:r>
          </a:p>
        </p:txBody>
      </p:sp>
    </p:spTree>
    <p:extLst>
      <p:ext uri="{BB962C8B-B14F-4D97-AF65-F5344CB8AC3E}">
        <p14:creationId xmlns:p14="http://schemas.microsoft.com/office/powerpoint/2010/main" val="292874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42F4B-F2F6-C115-6D62-5E6B30AE67C4}"/>
              </a:ext>
            </a:extLst>
          </p:cNvPr>
          <p:cNvSpPr>
            <a:spLocks noGrp="1"/>
          </p:cNvSpPr>
          <p:nvPr>
            <p:ph type="title"/>
          </p:nvPr>
        </p:nvSpPr>
        <p:spPr/>
        <p:txBody>
          <a:bodyPr>
            <a:normAutofit/>
          </a:bodyPr>
          <a:lstStyle/>
          <a:p>
            <a:r>
              <a:rPr lang="en-US" b="1" dirty="0"/>
              <a:t>God’s plan for the Gentiles</a:t>
            </a:r>
            <a:endParaRPr lang="en-US" dirty="0"/>
          </a:p>
        </p:txBody>
      </p:sp>
      <p:sp>
        <p:nvSpPr>
          <p:cNvPr id="3" name="Content Placeholder 2">
            <a:extLst>
              <a:ext uri="{FF2B5EF4-FFF2-40B4-BE49-F238E27FC236}">
                <a16:creationId xmlns:a16="http://schemas.microsoft.com/office/drawing/2014/main" xmlns="" id="{983D1E90-AEF0-F0B6-C7B9-6B3B4027FC49}"/>
              </a:ext>
            </a:extLst>
          </p:cNvPr>
          <p:cNvSpPr>
            <a:spLocks noGrp="1"/>
          </p:cNvSpPr>
          <p:nvPr>
            <p:ph idx="1"/>
          </p:nvPr>
        </p:nvSpPr>
        <p:spPr/>
        <p:txBody>
          <a:bodyPr>
            <a:normAutofit/>
          </a:bodyPr>
          <a:lstStyle/>
          <a:p>
            <a:r>
              <a:rPr lang="en-US" dirty="0"/>
              <a:t>Christ’s death serves to unite all people</a:t>
            </a:r>
          </a:p>
          <a:p>
            <a:r>
              <a:rPr lang="en-US" dirty="0"/>
              <a:t>Bring together that which was divided</a:t>
            </a:r>
          </a:p>
          <a:p>
            <a:r>
              <a:rPr lang="en-US" dirty="0"/>
              <a:t>How?</a:t>
            </a:r>
          </a:p>
          <a:p>
            <a:pPr lvl="1"/>
            <a:r>
              <a:rPr lang="en-US" dirty="0"/>
              <a:t>Because Christ died for the sins of EVERYONE</a:t>
            </a:r>
          </a:p>
        </p:txBody>
      </p:sp>
      <p:sp>
        <p:nvSpPr>
          <p:cNvPr id="5" name="TextBox 4">
            <a:extLst>
              <a:ext uri="{FF2B5EF4-FFF2-40B4-BE49-F238E27FC236}">
                <a16:creationId xmlns:a16="http://schemas.microsoft.com/office/drawing/2014/main" xmlns="" id="{539BB0A8-0B3F-E1EF-28C2-52BF12783C35}"/>
              </a:ext>
            </a:extLst>
          </p:cNvPr>
          <p:cNvSpPr txBox="1"/>
          <p:nvPr/>
        </p:nvSpPr>
        <p:spPr>
          <a:xfrm>
            <a:off x="332509" y="427512"/>
            <a:ext cx="11364686" cy="483209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l" rtl="0"/>
            <a:r>
              <a:rPr lang="en-US" sz="4400" b="1" dirty="0"/>
              <a:t>2 Corinthians 5:14–15 (NLT) — </a:t>
            </a:r>
            <a:r>
              <a:rPr lang="en-US" sz="4400" b="1" i="0" u="none" baseline="0" dirty="0"/>
              <a:t>14</a:t>
            </a:r>
            <a:r>
              <a:rPr lang="en-US" sz="4400" b="0" i="0" u="none" baseline="0" dirty="0"/>
              <a:t> Either way, Christ’s love controls us. Since we believe that Christ died for all, we also believe that we have all died to our old life. </a:t>
            </a:r>
            <a:r>
              <a:rPr lang="en-US" sz="4400" b="1" i="0" u="none" baseline="0" dirty="0"/>
              <a:t>15</a:t>
            </a:r>
            <a:r>
              <a:rPr lang="en-US" sz="4400" b="0" i="0" u="none" baseline="0" dirty="0"/>
              <a:t> He died for everyone so that those who receive his new life will no longer live for themselves. Instead, they will live for Christ, who died and was raised for them.</a:t>
            </a:r>
          </a:p>
        </p:txBody>
      </p:sp>
    </p:spTree>
    <p:extLst>
      <p:ext uri="{BB962C8B-B14F-4D97-AF65-F5344CB8AC3E}">
        <p14:creationId xmlns:p14="http://schemas.microsoft.com/office/powerpoint/2010/main" val="1999106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42F4B-F2F6-C115-6D62-5E6B30AE67C4}"/>
              </a:ext>
            </a:extLst>
          </p:cNvPr>
          <p:cNvSpPr>
            <a:spLocks noGrp="1"/>
          </p:cNvSpPr>
          <p:nvPr>
            <p:ph type="title"/>
          </p:nvPr>
        </p:nvSpPr>
        <p:spPr/>
        <p:txBody>
          <a:bodyPr>
            <a:normAutofit/>
          </a:bodyPr>
          <a:lstStyle/>
          <a:p>
            <a:r>
              <a:rPr lang="en-US" b="1" dirty="0"/>
              <a:t>God’s plan for the Gentiles</a:t>
            </a:r>
            <a:endParaRPr lang="en-US" dirty="0"/>
          </a:p>
        </p:txBody>
      </p:sp>
      <p:sp>
        <p:nvSpPr>
          <p:cNvPr id="3" name="Content Placeholder 2">
            <a:extLst>
              <a:ext uri="{FF2B5EF4-FFF2-40B4-BE49-F238E27FC236}">
                <a16:creationId xmlns:a16="http://schemas.microsoft.com/office/drawing/2014/main" xmlns="" id="{983D1E90-AEF0-F0B6-C7B9-6B3B4027FC49}"/>
              </a:ext>
            </a:extLst>
          </p:cNvPr>
          <p:cNvSpPr>
            <a:spLocks noGrp="1"/>
          </p:cNvSpPr>
          <p:nvPr>
            <p:ph idx="1"/>
          </p:nvPr>
        </p:nvSpPr>
        <p:spPr/>
        <p:txBody>
          <a:bodyPr>
            <a:normAutofit/>
          </a:bodyPr>
          <a:lstStyle/>
          <a:p>
            <a:r>
              <a:rPr lang="en-US" dirty="0"/>
              <a:t>Christ’s death serves to unite all people</a:t>
            </a:r>
          </a:p>
          <a:p>
            <a:r>
              <a:rPr lang="en-US" dirty="0"/>
              <a:t>Bring together that which was divided</a:t>
            </a:r>
          </a:p>
          <a:p>
            <a:r>
              <a:rPr lang="en-US" dirty="0"/>
              <a:t>How?</a:t>
            </a:r>
          </a:p>
          <a:p>
            <a:pPr lvl="1"/>
            <a:r>
              <a:rPr lang="en-US" dirty="0"/>
              <a:t>Because Christ died for the sins of EVERYONE</a:t>
            </a:r>
          </a:p>
        </p:txBody>
      </p:sp>
      <p:sp>
        <p:nvSpPr>
          <p:cNvPr id="5" name="TextBox 4">
            <a:extLst>
              <a:ext uri="{FF2B5EF4-FFF2-40B4-BE49-F238E27FC236}">
                <a16:creationId xmlns:a16="http://schemas.microsoft.com/office/drawing/2014/main" xmlns="" id="{539BB0A8-0B3F-E1EF-28C2-52BF12783C35}"/>
              </a:ext>
            </a:extLst>
          </p:cNvPr>
          <p:cNvSpPr txBox="1"/>
          <p:nvPr/>
        </p:nvSpPr>
        <p:spPr>
          <a:xfrm>
            <a:off x="332509" y="427512"/>
            <a:ext cx="11364686" cy="483209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l" rtl="0"/>
            <a:r>
              <a:rPr lang="en-US" sz="4400" b="1" dirty="0"/>
              <a:t>2 Corinthians 5:16–17 (NLT) — </a:t>
            </a:r>
            <a:r>
              <a:rPr lang="en-US" sz="4400" b="1" i="0" u="none" baseline="0" dirty="0"/>
              <a:t>16</a:t>
            </a:r>
            <a:r>
              <a:rPr lang="en-US" sz="4400" b="0" i="0" u="none" baseline="0" dirty="0"/>
              <a:t> So we have stopped evaluating others from a human point of view. At one time we thought of Christ merely from a human point of view. How differently we know him now! </a:t>
            </a:r>
            <a:r>
              <a:rPr lang="en-US" sz="4400" b="1" i="0" u="none" baseline="0" dirty="0"/>
              <a:t>17</a:t>
            </a:r>
            <a:r>
              <a:rPr lang="en-US" sz="4400" b="0" i="0" u="none" baseline="0" dirty="0"/>
              <a:t> This means that anyone who belongs to Christ has become a new person. The old life is gone; a new life has begun!</a:t>
            </a:r>
          </a:p>
        </p:txBody>
      </p:sp>
    </p:spTree>
    <p:extLst>
      <p:ext uri="{BB962C8B-B14F-4D97-AF65-F5344CB8AC3E}">
        <p14:creationId xmlns:p14="http://schemas.microsoft.com/office/powerpoint/2010/main" val="3257614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49B5C-E0C4-6D4E-15AA-7AD6928FCEF0}"/>
              </a:ext>
            </a:extLst>
          </p:cNvPr>
          <p:cNvSpPr>
            <a:spLocks noGrp="1"/>
          </p:cNvSpPr>
          <p:nvPr>
            <p:ph type="title"/>
          </p:nvPr>
        </p:nvSpPr>
        <p:spPr/>
        <p:txBody>
          <a:bodyPr/>
          <a:lstStyle/>
          <a:p>
            <a:r>
              <a:rPr lang="en-US" dirty="0"/>
              <a:t>God’s plan for us all</a:t>
            </a:r>
          </a:p>
        </p:txBody>
      </p:sp>
      <p:sp>
        <p:nvSpPr>
          <p:cNvPr id="3" name="Content Placeholder 2">
            <a:extLst>
              <a:ext uri="{FF2B5EF4-FFF2-40B4-BE49-F238E27FC236}">
                <a16:creationId xmlns:a16="http://schemas.microsoft.com/office/drawing/2014/main" xmlns="" id="{28F2F192-A434-A5DE-AB06-832ECC8E8010}"/>
              </a:ext>
            </a:extLst>
          </p:cNvPr>
          <p:cNvSpPr>
            <a:spLocks noGrp="1"/>
          </p:cNvSpPr>
          <p:nvPr>
            <p:ph idx="1"/>
          </p:nvPr>
        </p:nvSpPr>
        <p:spPr/>
        <p:txBody>
          <a:bodyPr>
            <a:normAutofit fontScale="92500"/>
          </a:bodyPr>
          <a:lstStyle/>
          <a:p>
            <a:r>
              <a:rPr lang="en-US" dirty="0"/>
              <a:t>Russians AND Ukrainians</a:t>
            </a:r>
          </a:p>
          <a:p>
            <a:r>
              <a:rPr lang="en-US" dirty="0"/>
              <a:t>Israelis AND Palestinians</a:t>
            </a:r>
          </a:p>
          <a:p>
            <a:r>
              <a:rPr lang="en-US" dirty="0"/>
              <a:t>Republicans AND Democrats</a:t>
            </a:r>
          </a:p>
          <a:p>
            <a:r>
              <a:rPr lang="en-US" dirty="0"/>
              <a:t>Regardless of race, gender, or family of origin</a:t>
            </a:r>
          </a:p>
          <a:p>
            <a:r>
              <a:rPr lang="en-US" dirty="0"/>
              <a:t>You are loved by GOD, and you need Jesus Christ</a:t>
            </a:r>
          </a:p>
          <a:p>
            <a:endParaRPr lang="en-US" dirty="0"/>
          </a:p>
        </p:txBody>
      </p:sp>
    </p:spTree>
    <p:extLst>
      <p:ext uri="{BB962C8B-B14F-4D97-AF65-F5344CB8AC3E}">
        <p14:creationId xmlns:p14="http://schemas.microsoft.com/office/powerpoint/2010/main" val="219960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49B5C-E0C4-6D4E-15AA-7AD6928FCEF0}"/>
              </a:ext>
            </a:extLst>
          </p:cNvPr>
          <p:cNvSpPr>
            <a:spLocks noGrp="1"/>
          </p:cNvSpPr>
          <p:nvPr>
            <p:ph type="title"/>
          </p:nvPr>
        </p:nvSpPr>
        <p:spPr/>
        <p:txBody>
          <a:bodyPr/>
          <a:lstStyle/>
          <a:p>
            <a:r>
              <a:rPr lang="en-US" b="1" dirty="0"/>
              <a:t>Ephesians 2:15–16 (NLT) </a:t>
            </a:r>
            <a:endParaRPr lang="en-US" dirty="0"/>
          </a:p>
        </p:txBody>
      </p:sp>
      <p:sp>
        <p:nvSpPr>
          <p:cNvPr id="3" name="Content Placeholder 2">
            <a:extLst>
              <a:ext uri="{FF2B5EF4-FFF2-40B4-BE49-F238E27FC236}">
                <a16:creationId xmlns:a16="http://schemas.microsoft.com/office/drawing/2014/main" xmlns="" id="{28F2F192-A434-A5DE-AB06-832ECC8E8010}"/>
              </a:ext>
            </a:extLst>
          </p:cNvPr>
          <p:cNvSpPr>
            <a:spLocks noGrp="1"/>
          </p:cNvSpPr>
          <p:nvPr>
            <p:ph idx="1"/>
          </p:nvPr>
        </p:nvSpPr>
        <p:spPr/>
        <p:txBody>
          <a:bodyPr>
            <a:normAutofit fontScale="92500" lnSpcReduction="20000"/>
          </a:bodyPr>
          <a:lstStyle/>
          <a:p>
            <a:pPr marL="0" indent="0" algn="l" rtl="0">
              <a:buNone/>
            </a:pPr>
            <a:r>
              <a:rPr lang="en-US" b="1" i="0" u="none" baseline="0" dirty="0"/>
              <a:t>15</a:t>
            </a:r>
            <a:r>
              <a:rPr lang="en-US" b="0" i="0" u="none" baseline="0" dirty="0"/>
              <a:t> He did this by ending the system of law with its commandments and regulations. He made peace between Jews and Gentiles by creating in himself one new people from the two groups. </a:t>
            </a:r>
            <a:r>
              <a:rPr lang="en-US" b="1" i="0" u="none" baseline="0" dirty="0"/>
              <a:t>16</a:t>
            </a:r>
            <a:r>
              <a:rPr lang="en-US" b="0" i="0" u="none" baseline="0" dirty="0"/>
              <a:t> Together as one body, Christ reconciled both groups to God by means of his death on the cross, and our hostility toward each other was put to death.</a:t>
            </a:r>
          </a:p>
        </p:txBody>
      </p:sp>
    </p:spTree>
    <p:extLst>
      <p:ext uri="{BB962C8B-B14F-4D97-AF65-F5344CB8AC3E}">
        <p14:creationId xmlns:p14="http://schemas.microsoft.com/office/powerpoint/2010/main" val="686225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49B5C-E0C4-6D4E-15AA-7AD6928FCEF0}"/>
              </a:ext>
            </a:extLst>
          </p:cNvPr>
          <p:cNvSpPr>
            <a:spLocks noGrp="1"/>
          </p:cNvSpPr>
          <p:nvPr>
            <p:ph type="title"/>
          </p:nvPr>
        </p:nvSpPr>
        <p:spPr/>
        <p:txBody>
          <a:bodyPr/>
          <a:lstStyle/>
          <a:p>
            <a:r>
              <a:rPr lang="en-US" b="1" dirty="0"/>
              <a:t>Ephesians 2:15–16 (NLT) </a:t>
            </a:r>
            <a:endParaRPr lang="en-US" dirty="0"/>
          </a:p>
        </p:txBody>
      </p:sp>
      <p:sp>
        <p:nvSpPr>
          <p:cNvPr id="3" name="Content Placeholder 2">
            <a:extLst>
              <a:ext uri="{FF2B5EF4-FFF2-40B4-BE49-F238E27FC236}">
                <a16:creationId xmlns:a16="http://schemas.microsoft.com/office/drawing/2014/main" xmlns="" id="{28F2F192-A434-A5DE-AB06-832ECC8E8010}"/>
              </a:ext>
            </a:extLst>
          </p:cNvPr>
          <p:cNvSpPr>
            <a:spLocks noGrp="1"/>
          </p:cNvSpPr>
          <p:nvPr>
            <p:ph idx="1"/>
          </p:nvPr>
        </p:nvSpPr>
        <p:spPr/>
        <p:txBody>
          <a:bodyPr>
            <a:normAutofit/>
          </a:bodyPr>
          <a:lstStyle/>
          <a:p>
            <a:r>
              <a:rPr lang="en-US" b="0" i="0" u="none" baseline="0" dirty="0"/>
              <a:t>What you eat </a:t>
            </a:r>
          </a:p>
          <a:p>
            <a:r>
              <a:rPr lang="en-US" dirty="0"/>
              <a:t>How you dress</a:t>
            </a:r>
          </a:p>
          <a:p>
            <a:r>
              <a:rPr lang="en-US" b="0" i="0" u="none" baseline="0" dirty="0"/>
              <a:t>What language you speak</a:t>
            </a:r>
          </a:p>
          <a:p>
            <a:r>
              <a:rPr lang="en-US" dirty="0"/>
              <a:t>Your religious background</a:t>
            </a:r>
            <a:endParaRPr lang="en-US" b="0" i="0" u="none" baseline="0" dirty="0"/>
          </a:p>
        </p:txBody>
      </p:sp>
    </p:spTree>
    <p:extLst>
      <p:ext uri="{BB962C8B-B14F-4D97-AF65-F5344CB8AC3E}">
        <p14:creationId xmlns:p14="http://schemas.microsoft.com/office/powerpoint/2010/main" val="28862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49B5C-E0C4-6D4E-15AA-7AD6928FCEF0}"/>
              </a:ext>
            </a:extLst>
          </p:cNvPr>
          <p:cNvSpPr>
            <a:spLocks noGrp="1"/>
          </p:cNvSpPr>
          <p:nvPr>
            <p:ph type="title"/>
          </p:nvPr>
        </p:nvSpPr>
        <p:spPr/>
        <p:txBody>
          <a:bodyPr/>
          <a:lstStyle/>
          <a:p>
            <a:r>
              <a:rPr lang="en-US" b="1" dirty="0"/>
              <a:t>Ephesians 2:15–16 (NLT) </a:t>
            </a:r>
            <a:endParaRPr lang="en-US" dirty="0"/>
          </a:p>
        </p:txBody>
      </p:sp>
      <p:sp>
        <p:nvSpPr>
          <p:cNvPr id="3" name="Content Placeholder 2">
            <a:extLst>
              <a:ext uri="{FF2B5EF4-FFF2-40B4-BE49-F238E27FC236}">
                <a16:creationId xmlns:a16="http://schemas.microsoft.com/office/drawing/2014/main" xmlns="" id="{28F2F192-A434-A5DE-AB06-832ECC8E8010}"/>
              </a:ext>
            </a:extLst>
          </p:cNvPr>
          <p:cNvSpPr>
            <a:spLocks noGrp="1"/>
          </p:cNvSpPr>
          <p:nvPr>
            <p:ph idx="1"/>
          </p:nvPr>
        </p:nvSpPr>
        <p:spPr/>
        <p:txBody>
          <a:bodyPr>
            <a:normAutofit/>
          </a:bodyPr>
          <a:lstStyle/>
          <a:p>
            <a:r>
              <a:rPr lang="en-US" b="0" i="0" u="none" baseline="0" dirty="0"/>
              <a:t>You need Jesus Christ</a:t>
            </a:r>
          </a:p>
          <a:p>
            <a:r>
              <a:rPr lang="en-US" dirty="0"/>
              <a:t>Faith is what saves us not culture</a:t>
            </a:r>
            <a:endParaRPr lang="en-US" b="0" i="0" u="none" baseline="0" dirty="0"/>
          </a:p>
        </p:txBody>
      </p:sp>
    </p:spTree>
    <p:extLst>
      <p:ext uri="{BB962C8B-B14F-4D97-AF65-F5344CB8AC3E}">
        <p14:creationId xmlns:p14="http://schemas.microsoft.com/office/powerpoint/2010/main" val="972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49B5C-E0C4-6D4E-15AA-7AD6928FCEF0}"/>
              </a:ext>
            </a:extLst>
          </p:cNvPr>
          <p:cNvSpPr>
            <a:spLocks noGrp="1"/>
          </p:cNvSpPr>
          <p:nvPr>
            <p:ph type="title"/>
          </p:nvPr>
        </p:nvSpPr>
        <p:spPr/>
        <p:txBody>
          <a:bodyPr/>
          <a:lstStyle/>
          <a:p>
            <a:r>
              <a:rPr lang="en-US" b="1" dirty="0"/>
              <a:t>Ephesians 2:15–16 (NLT) </a:t>
            </a:r>
            <a:endParaRPr lang="en-US" dirty="0"/>
          </a:p>
        </p:txBody>
      </p:sp>
      <p:sp>
        <p:nvSpPr>
          <p:cNvPr id="3" name="Content Placeholder 2">
            <a:extLst>
              <a:ext uri="{FF2B5EF4-FFF2-40B4-BE49-F238E27FC236}">
                <a16:creationId xmlns:a16="http://schemas.microsoft.com/office/drawing/2014/main" xmlns="" id="{28F2F192-A434-A5DE-AB06-832ECC8E8010}"/>
              </a:ext>
            </a:extLst>
          </p:cNvPr>
          <p:cNvSpPr>
            <a:spLocks noGrp="1"/>
          </p:cNvSpPr>
          <p:nvPr>
            <p:ph idx="1"/>
          </p:nvPr>
        </p:nvSpPr>
        <p:spPr/>
        <p:txBody>
          <a:bodyPr>
            <a:normAutofit/>
          </a:bodyPr>
          <a:lstStyle/>
          <a:p>
            <a:r>
              <a:rPr lang="en-US" b="0" i="0" u="none" baseline="0" dirty="0"/>
              <a:t>You need Jesus Christ</a:t>
            </a:r>
          </a:p>
          <a:p>
            <a:r>
              <a:rPr lang="en-US" dirty="0"/>
              <a:t>Faith is what saves us not culture</a:t>
            </a:r>
            <a:endParaRPr lang="en-US" b="0" i="0" u="none" baseline="0" dirty="0"/>
          </a:p>
        </p:txBody>
      </p:sp>
      <p:sp>
        <p:nvSpPr>
          <p:cNvPr id="5" name="TextBox 4">
            <a:extLst>
              <a:ext uri="{FF2B5EF4-FFF2-40B4-BE49-F238E27FC236}">
                <a16:creationId xmlns:a16="http://schemas.microsoft.com/office/drawing/2014/main" xmlns="" id="{3C60670B-7E6C-59A5-D3F4-0D48B046F940}"/>
              </a:ext>
            </a:extLst>
          </p:cNvPr>
          <p:cNvSpPr txBox="1"/>
          <p:nvPr/>
        </p:nvSpPr>
        <p:spPr>
          <a:xfrm>
            <a:off x="225631" y="1432069"/>
            <a:ext cx="11798134" cy="507831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l" rtl="0"/>
            <a:r>
              <a:rPr lang="en-US" sz="5400" b="1" dirty="0"/>
              <a:t>John 1:12–13 (NLT) — </a:t>
            </a:r>
            <a:r>
              <a:rPr lang="en-US" sz="5400" b="1" i="0" u="none" baseline="0" dirty="0"/>
              <a:t>12</a:t>
            </a:r>
            <a:r>
              <a:rPr lang="en-US" sz="5400" b="0" i="0" u="none" baseline="0" dirty="0"/>
              <a:t> But to all who believed him and accepted him, he gave the right to become children of God. </a:t>
            </a:r>
            <a:r>
              <a:rPr lang="en-US" sz="5400" b="1" i="0" u="none" baseline="0" dirty="0"/>
              <a:t>13</a:t>
            </a:r>
            <a:r>
              <a:rPr lang="en-US" sz="5400" b="0" i="0" u="none" baseline="0" dirty="0"/>
              <a:t> They are reborn—not with a physical birth resulting from human passion or plan, but a birth that comes from God.</a:t>
            </a:r>
          </a:p>
        </p:txBody>
      </p:sp>
    </p:spTree>
    <p:extLst>
      <p:ext uri="{BB962C8B-B14F-4D97-AF65-F5344CB8AC3E}">
        <p14:creationId xmlns:p14="http://schemas.microsoft.com/office/powerpoint/2010/main" val="1566981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FC15D-1A9D-D6F1-E387-45244FA31FAF}"/>
              </a:ext>
            </a:extLst>
          </p:cNvPr>
          <p:cNvSpPr>
            <a:spLocks noGrp="1"/>
          </p:cNvSpPr>
          <p:nvPr>
            <p:ph type="title"/>
          </p:nvPr>
        </p:nvSpPr>
        <p:spPr/>
        <p:txBody>
          <a:bodyPr/>
          <a:lstStyle/>
          <a:p>
            <a:r>
              <a:rPr lang="en-US" dirty="0"/>
              <a:t>Knowing All that God has done</a:t>
            </a:r>
          </a:p>
        </p:txBody>
      </p:sp>
      <p:sp>
        <p:nvSpPr>
          <p:cNvPr id="3" name="Content Placeholder 2">
            <a:extLst>
              <a:ext uri="{FF2B5EF4-FFF2-40B4-BE49-F238E27FC236}">
                <a16:creationId xmlns:a16="http://schemas.microsoft.com/office/drawing/2014/main" xmlns="" id="{40D46FD8-4D75-1BF8-E382-5F338FF7F4CD}"/>
              </a:ext>
            </a:extLst>
          </p:cNvPr>
          <p:cNvSpPr>
            <a:spLocks noGrp="1"/>
          </p:cNvSpPr>
          <p:nvPr>
            <p:ph idx="1"/>
          </p:nvPr>
        </p:nvSpPr>
        <p:spPr/>
        <p:txBody>
          <a:bodyPr/>
          <a:lstStyle/>
          <a:p>
            <a:r>
              <a:rPr lang="en-US" dirty="0"/>
              <a:t>What is the 1</a:t>
            </a:r>
            <a:r>
              <a:rPr lang="en-US" baseline="30000" dirty="0"/>
              <a:t>st</a:t>
            </a:r>
            <a:r>
              <a:rPr lang="en-US" dirty="0"/>
              <a:t> step toward doing good for others?</a:t>
            </a:r>
          </a:p>
        </p:txBody>
      </p:sp>
    </p:spTree>
    <p:extLst>
      <p:ext uri="{BB962C8B-B14F-4D97-AF65-F5344CB8AC3E}">
        <p14:creationId xmlns:p14="http://schemas.microsoft.com/office/powerpoint/2010/main" val="218824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2E06B-3143-34C3-3413-9ACAF2ED6832}"/>
              </a:ext>
            </a:extLst>
          </p:cNvPr>
          <p:cNvSpPr>
            <a:spLocks noGrp="1"/>
          </p:cNvSpPr>
          <p:nvPr>
            <p:ph type="title"/>
          </p:nvPr>
        </p:nvSpPr>
        <p:spPr/>
        <p:txBody>
          <a:bodyPr/>
          <a:lstStyle/>
          <a:p>
            <a:r>
              <a:rPr lang="en-US" sz="5400" b="1" dirty="0">
                <a:effectLst/>
              </a:rPr>
              <a:t>Ephesians 2:10–12 (NASB95)</a:t>
            </a:r>
            <a:endParaRPr lang="en-US" dirty="0"/>
          </a:p>
        </p:txBody>
      </p:sp>
      <p:sp>
        <p:nvSpPr>
          <p:cNvPr id="3" name="Content Placeholder 2">
            <a:extLst>
              <a:ext uri="{FF2B5EF4-FFF2-40B4-BE49-F238E27FC236}">
                <a16:creationId xmlns:a16="http://schemas.microsoft.com/office/drawing/2014/main" xmlns="" id="{5EAB4355-6F14-4A04-6E35-DA6A39E1BA42}"/>
              </a:ext>
            </a:extLst>
          </p:cNvPr>
          <p:cNvSpPr>
            <a:spLocks noGrp="1"/>
          </p:cNvSpPr>
          <p:nvPr>
            <p:ph idx="1"/>
          </p:nvPr>
        </p:nvSpPr>
        <p:spPr>
          <a:xfrm>
            <a:off x="225630" y="1400400"/>
            <a:ext cx="11798135" cy="4537262"/>
          </a:xfrm>
        </p:spPr>
        <p:txBody>
          <a:bodyPr>
            <a:noAutofit/>
          </a:bodyPr>
          <a:lstStyle/>
          <a:p>
            <a:pPr marL="0" indent="0">
              <a:buNone/>
            </a:pPr>
            <a:r>
              <a:rPr lang="en-US" sz="4800" b="1" u="none" strike="noStrike" dirty="0">
                <a:effectLst/>
              </a:rPr>
              <a:t>12</a:t>
            </a:r>
            <a:r>
              <a:rPr lang="en-US" sz="4800" u="none" strike="noStrike" dirty="0">
                <a:effectLst/>
              </a:rPr>
              <a:t> </a:t>
            </a:r>
            <a:r>
              <a:rPr lang="en-US" sz="4800" dirty="0">
                <a:effectLst/>
              </a:rPr>
              <a:t>remember that you were at that time separate from Christ,…</a:t>
            </a:r>
          </a:p>
          <a:p>
            <a:r>
              <a:rPr lang="en-US" sz="4800" dirty="0"/>
              <a:t>You are precious to God</a:t>
            </a:r>
          </a:p>
          <a:p>
            <a:r>
              <a:rPr lang="en-US" sz="4800" dirty="0">
                <a:effectLst/>
              </a:rPr>
              <a:t>But you are no better than people who don’t know Him</a:t>
            </a:r>
          </a:p>
        </p:txBody>
      </p:sp>
    </p:spTree>
    <p:extLst>
      <p:ext uri="{BB962C8B-B14F-4D97-AF65-F5344CB8AC3E}">
        <p14:creationId xmlns:p14="http://schemas.microsoft.com/office/powerpoint/2010/main" val="35714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F2D2D-F729-E21F-1905-DF42BE3AAF73}"/>
              </a:ext>
            </a:extLst>
          </p:cNvPr>
          <p:cNvSpPr>
            <a:spLocks noGrp="1"/>
          </p:cNvSpPr>
          <p:nvPr>
            <p:ph type="title"/>
          </p:nvPr>
        </p:nvSpPr>
        <p:spPr/>
        <p:txBody>
          <a:bodyPr/>
          <a:lstStyle/>
          <a:p>
            <a:r>
              <a:rPr lang="en-US" dirty="0"/>
              <a:t>Why God has done it</a:t>
            </a:r>
          </a:p>
        </p:txBody>
      </p:sp>
      <p:sp>
        <p:nvSpPr>
          <p:cNvPr id="3" name="Content Placeholder 2">
            <a:extLst>
              <a:ext uri="{FF2B5EF4-FFF2-40B4-BE49-F238E27FC236}">
                <a16:creationId xmlns:a16="http://schemas.microsoft.com/office/drawing/2014/main" xmlns="" id="{61E0DDB1-2F55-E6D9-AED3-8F17D565D2A0}"/>
              </a:ext>
            </a:extLst>
          </p:cNvPr>
          <p:cNvSpPr>
            <a:spLocks noGrp="1"/>
          </p:cNvSpPr>
          <p:nvPr>
            <p:ph idx="1"/>
          </p:nvPr>
        </p:nvSpPr>
        <p:spPr>
          <a:xfrm>
            <a:off x="225630" y="1850656"/>
            <a:ext cx="11798135" cy="4537262"/>
          </a:xfrm>
        </p:spPr>
        <p:txBody>
          <a:bodyPr/>
          <a:lstStyle/>
          <a:p>
            <a:r>
              <a:rPr lang="en-US" dirty="0"/>
              <a:t>Because of His great mercy</a:t>
            </a:r>
          </a:p>
          <a:p>
            <a:r>
              <a:rPr lang="en-US" dirty="0"/>
              <a:t>God is amazing!   Awesome!</a:t>
            </a:r>
          </a:p>
          <a:p>
            <a:endParaRPr lang="en-US" dirty="0"/>
          </a:p>
        </p:txBody>
      </p:sp>
      <p:cxnSp>
        <p:nvCxnSpPr>
          <p:cNvPr id="5" name="Straight Connector 4">
            <a:extLst>
              <a:ext uri="{FF2B5EF4-FFF2-40B4-BE49-F238E27FC236}">
                <a16:creationId xmlns:a16="http://schemas.microsoft.com/office/drawing/2014/main" xmlns="" id="{DAEEFD04-0880-1AFC-6A8F-5747037C4427}"/>
              </a:ext>
            </a:extLst>
          </p:cNvPr>
          <p:cNvCxnSpPr>
            <a:cxnSpLocks/>
          </p:cNvCxnSpPr>
          <p:nvPr/>
        </p:nvCxnSpPr>
        <p:spPr>
          <a:xfrm>
            <a:off x="2414588" y="3014663"/>
            <a:ext cx="2028825" cy="41433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0C4D5FCB-AD45-0729-681B-9F5550BE7B21}"/>
              </a:ext>
            </a:extLst>
          </p:cNvPr>
          <p:cNvCxnSpPr>
            <a:cxnSpLocks/>
          </p:cNvCxnSpPr>
          <p:nvPr/>
        </p:nvCxnSpPr>
        <p:spPr>
          <a:xfrm flipV="1">
            <a:off x="2414588" y="2838450"/>
            <a:ext cx="2386012" cy="5905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669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2E06B-3143-34C3-3413-9ACAF2ED6832}"/>
              </a:ext>
            </a:extLst>
          </p:cNvPr>
          <p:cNvSpPr>
            <a:spLocks noGrp="1"/>
          </p:cNvSpPr>
          <p:nvPr>
            <p:ph type="title"/>
          </p:nvPr>
        </p:nvSpPr>
        <p:spPr/>
        <p:txBody>
          <a:bodyPr/>
          <a:lstStyle/>
          <a:p>
            <a:r>
              <a:rPr lang="en-US" sz="5400" b="1" dirty="0">
                <a:effectLst/>
                <a:latin typeface="Calibri" panose="020F0502020204030204" pitchFamily="34" charset="0"/>
              </a:rPr>
              <a:t>Ephesians 2:10–12 (NASB95)</a:t>
            </a:r>
            <a:endParaRPr lang="en-US" dirty="0"/>
          </a:p>
        </p:txBody>
      </p:sp>
      <p:sp>
        <p:nvSpPr>
          <p:cNvPr id="3" name="Content Placeholder 2">
            <a:extLst>
              <a:ext uri="{FF2B5EF4-FFF2-40B4-BE49-F238E27FC236}">
                <a16:creationId xmlns:a16="http://schemas.microsoft.com/office/drawing/2014/main" xmlns="" id="{5EAB4355-6F14-4A04-6E35-DA6A39E1BA42}"/>
              </a:ext>
            </a:extLst>
          </p:cNvPr>
          <p:cNvSpPr>
            <a:spLocks noGrp="1"/>
          </p:cNvSpPr>
          <p:nvPr>
            <p:ph idx="1"/>
          </p:nvPr>
        </p:nvSpPr>
        <p:spPr>
          <a:xfrm>
            <a:off x="225630" y="1400400"/>
            <a:ext cx="11798135" cy="4537262"/>
          </a:xfrm>
        </p:spPr>
        <p:txBody>
          <a:bodyPr>
            <a:noAutofit/>
          </a:bodyPr>
          <a:lstStyle/>
          <a:p>
            <a:pPr marL="0" indent="0">
              <a:buNone/>
            </a:pPr>
            <a:r>
              <a:rPr lang="en-US" sz="4800" b="1" u="none" strike="noStrike" dirty="0">
                <a:effectLst/>
              </a:rPr>
              <a:t>Were you a God hating atheist?</a:t>
            </a:r>
            <a:endParaRPr lang="en-US" sz="4800" dirty="0">
              <a:effectLst/>
            </a:endParaRPr>
          </a:p>
        </p:txBody>
      </p:sp>
    </p:spTree>
    <p:extLst>
      <p:ext uri="{BB962C8B-B14F-4D97-AF65-F5344CB8AC3E}">
        <p14:creationId xmlns:p14="http://schemas.microsoft.com/office/powerpoint/2010/main" val="18597957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2E06B-3143-34C3-3413-9ACAF2ED6832}"/>
              </a:ext>
            </a:extLst>
          </p:cNvPr>
          <p:cNvSpPr>
            <a:spLocks noGrp="1"/>
          </p:cNvSpPr>
          <p:nvPr>
            <p:ph type="title"/>
          </p:nvPr>
        </p:nvSpPr>
        <p:spPr/>
        <p:txBody>
          <a:bodyPr/>
          <a:lstStyle/>
          <a:p>
            <a:r>
              <a:rPr lang="en-US" sz="5400" b="1" dirty="0">
                <a:effectLst/>
                <a:latin typeface="Calibri" panose="020F0502020204030204" pitchFamily="34" charset="0"/>
              </a:rPr>
              <a:t>Ephesians 2:10–12 (NASB95)</a:t>
            </a:r>
            <a:endParaRPr lang="en-US" dirty="0"/>
          </a:p>
        </p:txBody>
      </p:sp>
      <p:sp>
        <p:nvSpPr>
          <p:cNvPr id="3" name="Content Placeholder 2">
            <a:extLst>
              <a:ext uri="{FF2B5EF4-FFF2-40B4-BE49-F238E27FC236}">
                <a16:creationId xmlns:a16="http://schemas.microsoft.com/office/drawing/2014/main" xmlns="" id="{5EAB4355-6F14-4A04-6E35-DA6A39E1BA42}"/>
              </a:ext>
            </a:extLst>
          </p:cNvPr>
          <p:cNvSpPr>
            <a:spLocks noGrp="1"/>
          </p:cNvSpPr>
          <p:nvPr>
            <p:ph idx="1"/>
          </p:nvPr>
        </p:nvSpPr>
        <p:spPr>
          <a:xfrm>
            <a:off x="225630" y="1400400"/>
            <a:ext cx="11798135" cy="4537262"/>
          </a:xfrm>
        </p:spPr>
        <p:txBody>
          <a:bodyPr>
            <a:noAutofit/>
          </a:bodyPr>
          <a:lstStyle/>
          <a:p>
            <a:pPr marL="0" indent="0">
              <a:buNone/>
            </a:pPr>
            <a:r>
              <a:rPr lang="en-US" sz="4800" b="1" u="none" strike="noStrike" dirty="0">
                <a:effectLst/>
              </a:rPr>
              <a:t>Were you a natural born Bible Thumper</a:t>
            </a:r>
            <a:endParaRPr lang="en-US" sz="4800" dirty="0">
              <a:effectLst/>
            </a:endParaRPr>
          </a:p>
        </p:txBody>
      </p:sp>
      <p:sp>
        <p:nvSpPr>
          <p:cNvPr id="9" name="TextBox 8">
            <a:extLst>
              <a:ext uri="{FF2B5EF4-FFF2-40B4-BE49-F238E27FC236}">
                <a16:creationId xmlns:a16="http://schemas.microsoft.com/office/drawing/2014/main" xmlns="" id="{F3F463E3-891D-4C17-0412-F38BBA7AE024}"/>
              </a:ext>
            </a:extLst>
          </p:cNvPr>
          <p:cNvSpPr txBox="1"/>
          <p:nvPr/>
        </p:nvSpPr>
        <p:spPr>
          <a:xfrm>
            <a:off x="2154978" y="3024726"/>
            <a:ext cx="7523411" cy="156966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defRPr/>
            </a:pPr>
            <a:r>
              <a:rPr lang="en-US" sz="4800" dirty="0">
                <a:latin typeface="Lao UI" panose="020B0502040204020203" pitchFamily="34" charset="0"/>
                <a:cs typeface="Lao UI" panose="020B0502040204020203" pitchFamily="34" charset="0"/>
              </a:rPr>
              <a:t>You are the same, because you both need Jesus</a:t>
            </a:r>
          </a:p>
        </p:txBody>
      </p:sp>
    </p:spTree>
    <p:extLst>
      <p:ext uri="{BB962C8B-B14F-4D97-AF65-F5344CB8AC3E}">
        <p14:creationId xmlns:p14="http://schemas.microsoft.com/office/powerpoint/2010/main" val="50149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2E06B-3143-34C3-3413-9ACAF2ED6832}"/>
              </a:ext>
            </a:extLst>
          </p:cNvPr>
          <p:cNvSpPr>
            <a:spLocks noGrp="1"/>
          </p:cNvSpPr>
          <p:nvPr>
            <p:ph type="title"/>
          </p:nvPr>
        </p:nvSpPr>
        <p:spPr/>
        <p:txBody>
          <a:bodyPr/>
          <a:lstStyle/>
          <a:p>
            <a:r>
              <a:rPr lang="en-US" sz="5400" b="1" dirty="0">
                <a:effectLst/>
              </a:rPr>
              <a:t>Ephesians 2:10–12 (NASB95)</a:t>
            </a:r>
            <a:endParaRPr lang="en-US" dirty="0"/>
          </a:p>
        </p:txBody>
      </p:sp>
      <p:sp>
        <p:nvSpPr>
          <p:cNvPr id="3" name="Content Placeholder 2">
            <a:extLst>
              <a:ext uri="{FF2B5EF4-FFF2-40B4-BE49-F238E27FC236}">
                <a16:creationId xmlns:a16="http://schemas.microsoft.com/office/drawing/2014/main" xmlns="" id="{5EAB4355-6F14-4A04-6E35-DA6A39E1BA42}"/>
              </a:ext>
            </a:extLst>
          </p:cNvPr>
          <p:cNvSpPr>
            <a:spLocks noGrp="1"/>
          </p:cNvSpPr>
          <p:nvPr>
            <p:ph idx="1"/>
          </p:nvPr>
        </p:nvSpPr>
        <p:spPr>
          <a:xfrm>
            <a:off x="225630" y="1400400"/>
            <a:ext cx="11798135" cy="4537262"/>
          </a:xfrm>
        </p:spPr>
        <p:txBody>
          <a:bodyPr>
            <a:noAutofit/>
          </a:bodyPr>
          <a:lstStyle/>
          <a:p>
            <a:pPr>
              <a:defRPr/>
            </a:pPr>
            <a:r>
              <a:rPr lang="en-US" dirty="0"/>
              <a:t>Don’t make the mistake of ancient Israel by thinking that you are better</a:t>
            </a:r>
          </a:p>
        </p:txBody>
      </p:sp>
    </p:spTree>
    <p:extLst>
      <p:ext uri="{BB962C8B-B14F-4D97-AF65-F5344CB8AC3E}">
        <p14:creationId xmlns:p14="http://schemas.microsoft.com/office/powerpoint/2010/main" val="3676650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31DEB-C4D7-329D-CC4A-76EE0E44A3AB}"/>
              </a:ext>
            </a:extLst>
          </p:cNvPr>
          <p:cNvSpPr>
            <a:spLocks noGrp="1"/>
          </p:cNvSpPr>
          <p:nvPr>
            <p:ph type="title"/>
          </p:nvPr>
        </p:nvSpPr>
        <p:spPr/>
        <p:txBody>
          <a:bodyPr/>
          <a:lstStyle/>
          <a:p>
            <a:r>
              <a:rPr lang="en-US" b="1" dirty="0"/>
              <a:t>Ephesians 2:19–22 (NLT) </a:t>
            </a:r>
            <a:endParaRPr lang="en-US" dirty="0"/>
          </a:p>
        </p:txBody>
      </p:sp>
      <p:sp>
        <p:nvSpPr>
          <p:cNvPr id="3" name="Content Placeholder 2">
            <a:extLst>
              <a:ext uri="{FF2B5EF4-FFF2-40B4-BE49-F238E27FC236}">
                <a16:creationId xmlns:a16="http://schemas.microsoft.com/office/drawing/2014/main" xmlns="" id="{A33413CF-F9FC-D0AF-4D2C-612EB2746677}"/>
              </a:ext>
            </a:extLst>
          </p:cNvPr>
          <p:cNvSpPr>
            <a:spLocks noGrp="1"/>
          </p:cNvSpPr>
          <p:nvPr>
            <p:ph idx="1"/>
          </p:nvPr>
        </p:nvSpPr>
        <p:spPr/>
        <p:txBody>
          <a:bodyPr>
            <a:normAutofit fontScale="92500" lnSpcReduction="10000"/>
          </a:bodyPr>
          <a:lstStyle/>
          <a:p>
            <a:pPr marL="0" indent="0">
              <a:buNone/>
            </a:pPr>
            <a:r>
              <a:rPr lang="en-US" b="1" i="0" u="none" baseline="0" dirty="0"/>
              <a:t>19</a:t>
            </a:r>
            <a:r>
              <a:rPr lang="en-US" b="0" i="0" u="none" baseline="0" dirty="0"/>
              <a:t> So now you Gentiles are no longer strangers and foreigners. You are citizens along with all of God’s holy people. You are members of God’s family. </a:t>
            </a:r>
            <a:r>
              <a:rPr lang="en-US" b="1" i="0" u="none" baseline="0" dirty="0"/>
              <a:t>20</a:t>
            </a:r>
            <a:r>
              <a:rPr lang="en-US" b="0" i="0" u="none" baseline="0" dirty="0"/>
              <a:t> Together, we are his house, built on the foundation of the apostles and the prophets. And the cornerstone is Christ Jesus himself. </a:t>
            </a:r>
            <a:endParaRPr lang="en-US" dirty="0"/>
          </a:p>
        </p:txBody>
      </p:sp>
    </p:spTree>
    <p:extLst>
      <p:ext uri="{BB962C8B-B14F-4D97-AF65-F5344CB8AC3E}">
        <p14:creationId xmlns:p14="http://schemas.microsoft.com/office/powerpoint/2010/main" val="787381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31DEB-C4D7-329D-CC4A-76EE0E44A3AB}"/>
              </a:ext>
            </a:extLst>
          </p:cNvPr>
          <p:cNvSpPr>
            <a:spLocks noGrp="1"/>
          </p:cNvSpPr>
          <p:nvPr>
            <p:ph type="title"/>
          </p:nvPr>
        </p:nvSpPr>
        <p:spPr/>
        <p:txBody>
          <a:bodyPr/>
          <a:lstStyle/>
          <a:p>
            <a:r>
              <a:rPr lang="en-US" b="1" dirty="0"/>
              <a:t>Ephesians 2:19–22 (NLT) </a:t>
            </a:r>
            <a:endParaRPr lang="en-US" dirty="0"/>
          </a:p>
        </p:txBody>
      </p:sp>
      <p:sp>
        <p:nvSpPr>
          <p:cNvPr id="3" name="Content Placeholder 2">
            <a:extLst>
              <a:ext uri="{FF2B5EF4-FFF2-40B4-BE49-F238E27FC236}">
                <a16:creationId xmlns:a16="http://schemas.microsoft.com/office/drawing/2014/main" xmlns="" id="{A33413CF-F9FC-D0AF-4D2C-612EB2746677}"/>
              </a:ext>
            </a:extLst>
          </p:cNvPr>
          <p:cNvSpPr>
            <a:spLocks noGrp="1"/>
          </p:cNvSpPr>
          <p:nvPr>
            <p:ph idx="1"/>
          </p:nvPr>
        </p:nvSpPr>
        <p:spPr/>
        <p:txBody>
          <a:bodyPr>
            <a:normAutofit/>
          </a:bodyPr>
          <a:lstStyle/>
          <a:p>
            <a:pPr marL="0" indent="0">
              <a:buNone/>
            </a:pPr>
            <a:r>
              <a:rPr lang="en-US" b="1" i="0" u="none" baseline="0" dirty="0"/>
              <a:t>21</a:t>
            </a:r>
            <a:r>
              <a:rPr lang="en-US" b="0" i="0" u="none" baseline="0" dirty="0"/>
              <a:t> We are carefully joined together in him, becoming a holy temple for the Lord. </a:t>
            </a:r>
            <a:r>
              <a:rPr lang="en-US" b="1" i="0" u="none" baseline="0" dirty="0"/>
              <a:t>22</a:t>
            </a:r>
            <a:r>
              <a:rPr lang="en-US" b="0" i="0" u="none" baseline="0" dirty="0"/>
              <a:t> Through him you Gentiles are also being made part of this dwelling where God lives by his Spirit.</a:t>
            </a:r>
          </a:p>
        </p:txBody>
      </p:sp>
    </p:spTree>
    <p:extLst>
      <p:ext uri="{BB962C8B-B14F-4D97-AF65-F5344CB8AC3E}">
        <p14:creationId xmlns:p14="http://schemas.microsoft.com/office/powerpoint/2010/main" val="3706154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E0596-4910-1410-5FE8-FBCD6D7B3AC0}"/>
              </a:ext>
            </a:extLst>
          </p:cNvPr>
          <p:cNvSpPr>
            <a:spLocks noGrp="1"/>
          </p:cNvSpPr>
          <p:nvPr>
            <p:ph type="title"/>
          </p:nvPr>
        </p:nvSpPr>
        <p:spPr/>
        <p:txBody>
          <a:bodyPr/>
          <a:lstStyle/>
          <a:p>
            <a:r>
              <a:rPr lang="en-US" dirty="0"/>
              <a:t>Tragedy</a:t>
            </a:r>
          </a:p>
        </p:txBody>
      </p:sp>
      <p:sp>
        <p:nvSpPr>
          <p:cNvPr id="3" name="Content Placeholder 2">
            <a:extLst>
              <a:ext uri="{FF2B5EF4-FFF2-40B4-BE49-F238E27FC236}">
                <a16:creationId xmlns:a16="http://schemas.microsoft.com/office/drawing/2014/main" xmlns="" id="{FA9041A3-722A-7BCA-F4BB-355C17D6CA0B}"/>
              </a:ext>
            </a:extLst>
          </p:cNvPr>
          <p:cNvSpPr>
            <a:spLocks noGrp="1"/>
          </p:cNvSpPr>
          <p:nvPr>
            <p:ph idx="1"/>
          </p:nvPr>
        </p:nvSpPr>
        <p:spPr/>
        <p:txBody>
          <a:bodyPr/>
          <a:lstStyle/>
          <a:p>
            <a:r>
              <a:rPr lang="en-US" dirty="0"/>
              <a:t>A lot of Christians have gone down the wrong path of ancient Israel</a:t>
            </a:r>
          </a:p>
          <a:p>
            <a:r>
              <a:rPr lang="en-US" dirty="0"/>
              <a:t>Putting up walls between themselves and the rest of the world</a:t>
            </a:r>
          </a:p>
          <a:p>
            <a:r>
              <a:rPr lang="en-US" dirty="0"/>
              <a:t>Judging those who they are supposed to love</a:t>
            </a:r>
          </a:p>
        </p:txBody>
      </p:sp>
    </p:spTree>
    <p:extLst>
      <p:ext uri="{BB962C8B-B14F-4D97-AF65-F5344CB8AC3E}">
        <p14:creationId xmlns:p14="http://schemas.microsoft.com/office/powerpoint/2010/main" val="12946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E0596-4910-1410-5FE8-FBCD6D7B3AC0}"/>
              </a:ext>
            </a:extLst>
          </p:cNvPr>
          <p:cNvSpPr>
            <a:spLocks noGrp="1"/>
          </p:cNvSpPr>
          <p:nvPr>
            <p:ph type="title"/>
          </p:nvPr>
        </p:nvSpPr>
        <p:spPr/>
        <p:txBody>
          <a:bodyPr/>
          <a:lstStyle/>
          <a:p>
            <a:r>
              <a:rPr lang="en-US" dirty="0"/>
              <a:t>Tragedy</a:t>
            </a:r>
          </a:p>
        </p:txBody>
      </p:sp>
      <p:sp>
        <p:nvSpPr>
          <p:cNvPr id="3" name="Content Placeholder 2">
            <a:extLst>
              <a:ext uri="{FF2B5EF4-FFF2-40B4-BE49-F238E27FC236}">
                <a16:creationId xmlns:a16="http://schemas.microsoft.com/office/drawing/2014/main" xmlns="" id="{FA9041A3-722A-7BCA-F4BB-355C17D6CA0B}"/>
              </a:ext>
            </a:extLst>
          </p:cNvPr>
          <p:cNvSpPr>
            <a:spLocks noGrp="1"/>
          </p:cNvSpPr>
          <p:nvPr>
            <p:ph idx="1"/>
          </p:nvPr>
        </p:nvSpPr>
        <p:spPr/>
        <p:txBody>
          <a:bodyPr/>
          <a:lstStyle/>
          <a:p>
            <a:r>
              <a:rPr lang="en-US" dirty="0"/>
              <a:t>People who hate us are not our enemies they are our mission</a:t>
            </a:r>
          </a:p>
        </p:txBody>
      </p:sp>
      <p:sp>
        <p:nvSpPr>
          <p:cNvPr id="5" name="TextBox 4">
            <a:extLst>
              <a:ext uri="{FF2B5EF4-FFF2-40B4-BE49-F238E27FC236}">
                <a16:creationId xmlns:a16="http://schemas.microsoft.com/office/drawing/2014/main" xmlns="" id="{267AF9E9-C712-6B0E-0AA2-321FB7CAA934}"/>
              </a:ext>
            </a:extLst>
          </p:cNvPr>
          <p:cNvSpPr txBox="1"/>
          <p:nvPr/>
        </p:nvSpPr>
        <p:spPr>
          <a:xfrm>
            <a:off x="225630" y="3601811"/>
            <a:ext cx="11352007" cy="286232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l" rtl="0"/>
            <a:r>
              <a:rPr lang="en-US" sz="6000" b="1" dirty="0"/>
              <a:t>Luke 19:10 (NLT) — </a:t>
            </a:r>
            <a:r>
              <a:rPr lang="en-US" sz="6000" b="1" i="0" u="none" baseline="0" dirty="0"/>
              <a:t>10</a:t>
            </a:r>
            <a:r>
              <a:rPr lang="en-US" sz="6000" b="0" i="0" u="none" baseline="0" dirty="0"/>
              <a:t> For the Son of Man came to seek and save those who are lost.”</a:t>
            </a:r>
          </a:p>
        </p:txBody>
      </p:sp>
    </p:spTree>
    <p:extLst>
      <p:ext uri="{BB962C8B-B14F-4D97-AF65-F5344CB8AC3E}">
        <p14:creationId xmlns:p14="http://schemas.microsoft.com/office/powerpoint/2010/main" val="74293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E0596-4910-1410-5FE8-FBCD6D7B3AC0}"/>
              </a:ext>
            </a:extLst>
          </p:cNvPr>
          <p:cNvSpPr>
            <a:spLocks noGrp="1"/>
          </p:cNvSpPr>
          <p:nvPr>
            <p:ph type="title"/>
          </p:nvPr>
        </p:nvSpPr>
        <p:spPr/>
        <p:txBody>
          <a:bodyPr/>
          <a:lstStyle/>
          <a:p>
            <a:r>
              <a:rPr lang="en-US" dirty="0"/>
              <a:t>Tragedy</a:t>
            </a:r>
          </a:p>
        </p:txBody>
      </p:sp>
      <p:sp>
        <p:nvSpPr>
          <p:cNvPr id="3" name="Content Placeholder 2">
            <a:extLst>
              <a:ext uri="{FF2B5EF4-FFF2-40B4-BE49-F238E27FC236}">
                <a16:creationId xmlns:a16="http://schemas.microsoft.com/office/drawing/2014/main" xmlns="" id="{FA9041A3-722A-7BCA-F4BB-355C17D6CA0B}"/>
              </a:ext>
            </a:extLst>
          </p:cNvPr>
          <p:cNvSpPr>
            <a:spLocks noGrp="1"/>
          </p:cNvSpPr>
          <p:nvPr>
            <p:ph idx="1"/>
          </p:nvPr>
        </p:nvSpPr>
        <p:spPr/>
        <p:txBody>
          <a:bodyPr/>
          <a:lstStyle/>
          <a:p>
            <a:r>
              <a:rPr lang="en-US" dirty="0"/>
              <a:t>People who hate us are not our enemies they are our mission</a:t>
            </a:r>
          </a:p>
        </p:txBody>
      </p:sp>
      <p:sp>
        <p:nvSpPr>
          <p:cNvPr id="5" name="TextBox 4">
            <a:extLst>
              <a:ext uri="{FF2B5EF4-FFF2-40B4-BE49-F238E27FC236}">
                <a16:creationId xmlns:a16="http://schemas.microsoft.com/office/drawing/2014/main" xmlns="" id="{267AF9E9-C712-6B0E-0AA2-321FB7CAA934}"/>
              </a:ext>
            </a:extLst>
          </p:cNvPr>
          <p:cNvSpPr txBox="1"/>
          <p:nvPr/>
        </p:nvSpPr>
        <p:spPr>
          <a:xfrm>
            <a:off x="276430" y="2738211"/>
            <a:ext cx="11352007" cy="37856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6000" b="1" dirty="0"/>
              <a:t>John 20:21 (NLT) — 21</a:t>
            </a:r>
            <a:r>
              <a:rPr lang="en-US" sz="6000" dirty="0"/>
              <a:t> Again he said, “Peace be with you. As the Father has sent me, so I am sending you.”</a:t>
            </a:r>
          </a:p>
        </p:txBody>
      </p:sp>
    </p:spTree>
    <p:extLst>
      <p:ext uri="{BB962C8B-B14F-4D97-AF65-F5344CB8AC3E}">
        <p14:creationId xmlns:p14="http://schemas.microsoft.com/office/powerpoint/2010/main" val="435048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7920A-A537-30C3-E1A4-F16D05A5598C}"/>
              </a:ext>
            </a:extLst>
          </p:cNvPr>
          <p:cNvSpPr>
            <a:spLocks noGrp="1"/>
          </p:cNvSpPr>
          <p:nvPr>
            <p:ph type="title"/>
          </p:nvPr>
        </p:nvSpPr>
        <p:spPr/>
        <p:txBody>
          <a:bodyPr>
            <a:normAutofit fontScale="90000"/>
          </a:bodyPr>
          <a:lstStyle/>
          <a:p>
            <a:r>
              <a:rPr lang="en-US" dirty="0"/>
              <a:t>Warning signs of the wrong way</a:t>
            </a:r>
          </a:p>
        </p:txBody>
      </p:sp>
      <p:sp>
        <p:nvSpPr>
          <p:cNvPr id="3" name="Content Placeholder 2">
            <a:extLst>
              <a:ext uri="{FF2B5EF4-FFF2-40B4-BE49-F238E27FC236}">
                <a16:creationId xmlns:a16="http://schemas.microsoft.com/office/drawing/2014/main" xmlns="" id="{A825E29E-DC57-7E4E-7D40-3F8EC73FB138}"/>
              </a:ext>
            </a:extLst>
          </p:cNvPr>
          <p:cNvSpPr>
            <a:spLocks noGrp="1"/>
          </p:cNvSpPr>
          <p:nvPr>
            <p:ph idx="1"/>
          </p:nvPr>
        </p:nvSpPr>
        <p:spPr/>
        <p:txBody>
          <a:bodyPr/>
          <a:lstStyle/>
          <a:p>
            <a:r>
              <a:rPr lang="en-US" dirty="0"/>
              <a:t>Withdraw from culture</a:t>
            </a:r>
          </a:p>
          <a:p>
            <a:r>
              <a:rPr lang="en-US" dirty="0"/>
              <a:t>Doom scrolling and rage posting</a:t>
            </a:r>
          </a:p>
          <a:p>
            <a:r>
              <a:rPr lang="en-US" dirty="0"/>
              <a:t>Not having any non-Christians in your life</a:t>
            </a:r>
          </a:p>
        </p:txBody>
      </p:sp>
      <p:sp>
        <p:nvSpPr>
          <p:cNvPr id="5" name="TextBox 4">
            <a:extLst>
              <a:ext uri="{FF2B5EF4-FFF2-40B4-BE49-F238E27FC236}">
                <a16:creationId xmlns:a16="http://schemas.microsoft.com/office/drawing/2014/main" xmlns="" id="{077F5ADF-FA01-72BF-C060-66A17DB17B94}"/>
              </a:ext>
            </a:extLst>
          </p:cNvPr>
          <p:cNvSpPr txBox="1"/>
          <p:nvPr/>
        </p:nvSpPr>
        <p:spPr>
          <a:xfrm>
            <a:off x="361950" y="4403626"/>
            <a:ext cx="11277600" cy="230832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l" rtl="0"/>
            <a:r>
              <a:rPr lang="en-US" sz="4800" b="1" dirty="0"/>
              <a:t>Matthew 5:14 (NLT) — </a:t>
            </a:r>
            <a:r>
              <a:rPr lang="en-US" sz="4800" b="1" i="0" u="none" baseline="0" dirty="0"/>
              <a:t>14</a:t>
            </a:r>
            <a:r>
              <a:rPr lang="en-US" sz="4800" b="0" i="0" u="none" baseline="0" dirty="0"/>
              <a:t> “You are the light of the world—like a city on a hilltop that cannot be hidden.</a:t>
            </a:r>
          </a:p>
        </p:txBody>
      </p:sp>
    </p:spTree>
    <p:extLst>
      <p:ext uri="{BB962C8B-B14F-4D97-AF65-F5344CB8AC3E}">
        <p14:creationId xmlns:p14="http://schemas.microsoft.com/office/powerpoint/2010/main" val="387165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C62BA-CD44-4E3A-3EBA-066DA49942C8}"/>
              </a:ext>
            </a:extLst>
          </p:cNvPr>
          <p:cNvSpPr>
            <a:spLocks noGrp="1"/>
          </p:cNvSpPr>
          <p:nvPr>
            <p:ph type="title"/>
          </p:nvPr>
        </p:nvSpPr>
        <p:spPr/>
        <p:txBody>
          <a:bodyPr/>
          <a:lstStyle/>
          <a:p>
            <a:r>
              <a:rPr lang="en-US" dirty="0"/>
              <a:t>The Take Home</a:t>
            </a:r>
          </a:p>
        </p:txBody>
      </p:sp>
      <p:sp>
        <p:nvSpPr>
          <p:cNvPr id="3" name="Content Placeholder 2">
            <a:extLst>
              <a:ext uri="{FF2B5EF4-FFF2-40B4-BE49-F238E27FC236}">
                <a16:creationId xmlns:a16="http://schemas.microsoft.com/office/drawing/2014/main" xmlns="" id="{5966B6F5-54A1-D32E-1454-194FCCB55FB6}"/>
              </a:ext>
            </a:extLst>
          </p:cNvPr>
          <p:cNvSpPr>
            <a:spLocks noGrp="1"/>
          </p:cNvSpPr>
          <p:nvPr>
            <p:ph idx="1"/>
          </p:nvPr>
        </p:nvSpPr>
        <p:spPr/>
        <p:txBody>
          <a:bodyPr/>
          <a:lstStyle/>
          <a:p>
            <a:r>
              <a:rPr lang="en-US" dirty="0"/>
              <a:t>1) Please excuse our mess</a:t>
            </a:r>
          </a:p>
          <a:p>
            <a:pPr lvl="1"/>
            <a:r>
              <a:rPr lang="en-US" dirty="0"/>
              <a:t>Don’t let our bad behavior obscure the wonder of who Jesus is</a:t>
            </a:r>
          </a:p>
        </p:txBody>
      </p:sp>
    </p:spTree>
    <p:extLst>
      <p:ext uri="{BB962C8B-B14F-4D97-AF65-F5344CB8AC3E}">
        <p14:creationId xmlns:p14="http://schemas.microsoft.com/office/powerpoint/2010/main" val="315158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F2D2D-F729-E21F-1905-DF42BE3AAF73}"/>
              </a:ext>
            </a:extLst>
          </p:cNvPr>
          <p:cNvSpPr>
            <a:spLocks noGrp="1"/>
          </p:cNvSpPr>
          <p:nvPr>
            <p:ph type="title"/>
          </p:nvPr>
        </p:nvSpPr>
        <p:spPr/>
        <p:txBody>
          <a:bodyPr/>
          <a:lstStyle/>
          <a:p>
            <a:r>
              <a:rPr lang="en-US" dirty="0"/>
              <a:t>What’s our motivation?</a:t>
            </a:r>
          </a:p>
        </p:txBody>
      </p:sp>
      <p:sp>
        <p:nvSpPr>
          <p:cNvPr id="3" name="Content Placeholder 2">
            <a:extLst>
              <a:ext uri="{FF2B5EF4-FFF2-40B4-BE49-F238E27FC236}">
                <a16:creationId xmlns:a16="http://schemas.microsoft.com/office/drawing/2014/main" xmlns="" id="{61E0DDB1-2F55-E6D9-AED3-8F17D565D2A0}"/>
              </a:ext>
            </a:extLst>
          </p:cNvPr>
          <p:cNvSpPr>
            <a:spLocks noGrp="1"/>
          </p:cNvSpPr>
          <p:nvPr>
            <p:ph idx="1"/>
          </p:nvPr>
        </p:nvSpPr>
        <p:spPr>
          <a:xfrm>
            <a:off x="225630" y="1850656"/>
            <a:ext cx="11798135" cy="4537262"/>
          </a:xfrm>
        </p:spPr>
        <p:txBody>
          <a:bodyPr/>
          <a:lstStyle/>
          <a:p>
            <a:r>
              <a:rPr lang="en-US" dirty="0"/>
              <a:t>Love</a:t>
            </a:r>
          </a:p>
          <a:p>
            <a:endParaRPr lang="en-US" dirty="0"/>
          </a:p>
        </p:txBody>
      </p:sp>
      <p:sp>
        <p:nvSpPr>
          <p:cNvPr id="4" name="TextBox 3">
            <a:extLst>
              <a:ext uri="{FF2B5EF4-FFF2-40B4-BE49-F238E27FC236}">
                <a16:creationId xmlns:a16="http://schemas.microsoft.com/office/drawing/2014/main" xmlns="" id="{0B3BCEA2-3844-DFE6-BE4D-8614D31552CE}"/>
              </a:ext>
            </a:extLst>
          </p:cNvPr>
          <p:cNvSpPr txBox="1"/>
          <p:nvPr/>
        </p:nvSpPr>
        <p:spPr>
          <a:xfrm>
            <a:off x="3115159" y="1850656"/>
            <a:ext cx="6199322"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5400" dirty="0"/>
              <a:t>33 Verses about what God has done</a:t>
            </a:r>
          </a:p>
        </p:txBody>
      </p:sp>
      <p:sp>
        <p:nvSpPr>
          <p:cNvPr id="5" name="TextBox 4">
            <a:extLst>
              <a:ext uri="{FF2B5EF4-FFF2-40B4-BE49-F238E27FC236}">
                <a16:creationId xmlns:a16="http://schemas.microsoft.com/office/drawing/2014/main" xmlns="" id="{81CE67D3-DFC2-DFED-D587-62B32DB22B1C}"/>
              </a:ext>
            </a:extLst>
          </p:cNvPr>
          <p:cNvSpPr txBox="1"/>
          <p:nvPr/>
        </p:nvSpPr>
        <p:spPr>
          <a:xfrm>
            <a:off x="3115159" y="4073120"/>
            <a:ext cx="8908605"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5400" dirty="0"/>
              <a:t>The uniqueness of Christianity</a:t>
            </a:r>
          </a:p>
        </p:txBody>
      </p:sp>
    </p:spTree>
    <p:extLst>
      <p:ext uri="{BB962C8B-B14F-4D97-AF65-F5344CB8AC3E}">
        <p14:creationId xmlns:p14="http://schemas.microsoft.com/office/powerpoint/2010/main" val="21478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C62BA-CD44-4E3A-3EBA-066DA49942C8}"/>
              </a:ext>
            </a:extLst>
          </p:cNvPr>
          <p:cNvSpPr>
            <a:spLocks noGrp="1"/>
          </p:cNvSpPr>
          <p:nvPr>
            <p:ph type="title"/>
          </p:nvPr>
        </p:nvSpPr>
        <p:spPr/>
        <p:txBody>
          <a:bodyPr/>
          <a:lstStyle/>
          <a:p>
            <a:r>
              <a:rPr lang="en-US" dirty="0"/>
              <a:t>The Take Home</a:t>
            </a:r>
          </a:p>
        </p:txBody>
      </p:sp>
      <p:sp>
        <p:nvSpPr>
          <p:cNvPr id="3" name="Content Placeholder 2">
            <a:extLst>
              <a:ext uri="{FF2B5EF4-FFF2-40B4-BE49-F238E27FC236}">
                <a16:creationId xmlns:a16="http://schemas.microsoft.com/office/drawing/2014/main" xmlns="" id="{5966B6F5-54A1-D32E-1454-194FCCB55FB6}"/>
              </a:ext>
            </a:extLst>
          </p:cNvPr>
          <p:cNvSpPr>
            <a:spLocks noGrp="1"/>
          </p:cNvSpPr>
          <p:nvPr>
            <p:ph idx="1"/>
          </p:nvPr>
        </p:nvSpPr>
        <p:spPr/>
        <p:txBody>
          <a:bodyPr>
            <a:normAutofit lnSpcReduction="10000"/>
          </a:bodyPr>
          <a:lstStyle/>
          <a:p>
            <a:r>
              <a:rPr lang="en-US" dirty="0"/>
              <a:t>1) Please excuse our mess</a:t>
            </a:r>
          </a:p>
          <a:p>
            <a:pPr lvl="1"/>
            <a:r>
              <a:rPr lang="en-US" dirty="0"/>
              <a:t>Don’t let our bad behavior obscure the wonder of who Jesus is</a:t>
            </a:r>
          </a:p>
          <a:p>
            <a:r>
              <a:rPr lang="en-US" dirty="0"/>
              <a:t>2) Don’t forget your own mess</a:t>
            </a:r>
          </a:p>
          <a:p>
            <a:pPr lvl="1"/>
            <a:r>
              <a:rPr lang="en-US" dirty="0"/>
              <a:t>Remember not only how messed up you were, AND how far you still have to go!</a:t>
            </a:r>
          </a:p>
        </p:txBody>
      </p:sp>
      <p:sp>
        <p:nvSpPr>
          <p:cNvPr id="5" name="TextBox 4">
            <a:extLst>
              <a:ext uri="{FF2B5EF4-FFF2-40B4-BE49-F238E27FC236}">
                <a16:creationId xmlns:a16="http://schemas.microsoft.com/office/drawing/2014/main" xmlns="" id="{8D8019D4-73EA-4E85-8140-07612D0F1A28}"/>
              </a:ext>
            </a:extLst>
          </p:cNvPr>
          <p:cNvSpPr txBox="1"/>
          <p:nvPr/>
        </p:nvSpPr>
        <p:spPr>
          <a:xfrm>
            <a:off x="225630" y="202881"/>
            <a:ext cx="11191670" cy="674030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l" rtl="0"/>
            <a:r>
              <a:rPr lang="en-US" sz="5400" b="1" dirty="0"/>
              <a:t>Romans 12:3 (NLT) — </a:t>
            </a:r>
            <a:r>
              <a:rPr lang="en-US" sz="5400" b="1" i="0" u="none" baseline="0" dirty="0"/>
              <a:t>3</a:t>
            </a:r>
            <a:r>
              <a:rPr lang="en-US" sz="5400" b="0" i="0" u="none" baseline="0" dirty="0"/>
              <a:t> Because of the privilege and authority God has given me, I give each of you this warning: Don’t think you are better than you really are. Be honest in your evaluation of yourselves, measuring yourselves by the faith God has given us.</a:t>
            </a:r>
          </a:p>
        </p:txBody>
      </p:sp>
    </p:spTree>
    <p:extLst>
      <p:ext uri="{BB962C8B-B14F-4D97-AF65-F5344CB8AC3E}">
        <p14:creationId xmlns:p14="http://schemas.microsoft.com/office/powerpoint/2010/main" val="18861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C62BA-CD44-4E3A-3EBA-066DA49942C8}"/>
              </a:ext>
            </a:extLst>
          </p:cNvPr>
          <p:cNvSpPr>
            <a:spLocks noGrp="1"/>
          </p:cNvSpPr>
          <p:nvPr>
            <p:ph type="title"/>
          </p:nvPr>
        </p:nvSpPr>
        <p:spPr/>
        <p:txBody>
          <a:bodyPr/>
          <a:lstStyle/>
          <a:p>
            <a:r>
              <a:rPr lang="en-US" dirty="0"/>
              <a:t>The Take Home</a:t>
            </a:r>
          </a:p>
        </p:txBody>
      </p:sp>
      <p:sp>
        <p:nvSpPr>
          <p:cNvPr id="3" name="Content Placeholder 2">
            <a:extLst>
              <a:ext uri="{FF2B5EF4-FFF2-40B4-BE49-F238E27FC236}">
                <a16:creationId xmlns:a16="http://schemas.microsoft.com/office/drawing/2014/main" xmlns="" id="{5966B6F5-54A1-D32E-1454-194FCCB55FB6}"/>
              </a:ext>
            </a:extLst>
          </p:cNvPr>
          <p:cNvSpPr>
            <a:spLocks noGrp="1"/>
          </p:cNvSpPr>
          <p:nvPr>
            <p:ph idx="1"/>
          </p:nvPr>
        </p:nvSpPr>
        <p:spPr/>
        <p:txBody>
          <a:bodyPr/>
          <a:lstStyle/>
          <a:p>
            <a:r>
              <a:rPr lang="en-US" dirty="0"/>
              <a:t>3) Build up your hope</a:t>
            </a:r>
          </a:p>
          <a:p>
            <a:pPr lvl="1"/>
            <a:r>
              <a:rPr lang="en-US" dirty="0"/>
              <a:t>Join a HC</a:t>
            </a:r>
          </a:p>
          <a:p>
            <a:pPr lvl="1"/>
            <a:r>
              <a:rPr lang="en-US" dirty="0"/>
              <a:t>Take a class</a:t>
            </a:r>
          </a:p>
          <a:p>
            <a:pPr lvl="1"/>
            <a:r>
              <a:rPr lang="en-US" dirty="0"/>
              <a:t>Serve</a:t>
            </a:r>
          </a:p>
        </p:txBody>
      </p:sp>
    </p:spTree>
    <p:extLst>
      <p:ext uri="{BB962C8B-B14F-4D97-AF65-F5344CB8AC3E}">
        <p14:creationId xmlns:p14="http://schemas.microsoft.com/office/powerpoint/2010/main" val="25420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C62BA-CD44-4E3A-3EBA-066DA49942C8}"/>
              </a:ext>
            </a:extLst>
          </p:cNvPr>
          <p:cNvSpPr>
            <a:spLocks noGrp="1"/>
          </p:cNvSpPr>
          <p:nvPr>
            <p:ph type="title"/>
          </p:nvPr>
        </p:nvSpPr>
        <p:spPr/>
        <p:txBody>
          <a:bodyPr/>
          <a:lstStyle/>
          <a:p>
            <a:r>
              <a:rPr lang="en-US" dirty="0"/>
              <a:t>The Take Home</a:t>
            </a:r>
          </a:p>
        </p:txBody>
      </p:sp>
      <p:sp>
        <p:nvSpPr>
          <p:cNvPr id="3" name="Content Placeholder 2">
            <a:extLst>
              <a:ext uri="{FF2B5EF4-FFF2-40B4-BE49-F238E27FC236}">
                <a16:creationId xmlns:a16="http://schemas.microsoft.com/office/drawing/2014/main" xmlns="" id="{5966B6F5-54A1-D32E-1454-194FCCB55FB6}"/>
              </a:ext>
            </a:extLst>
          </p:cNvPr>
          <p:cNvSpPr>
            <a:spLocks noGrp="1"/>
          </p:cNvSpPr>
          <p:nvPr>
            <p:ph idx="1"/>
          </p:nvPr>
        </p:nvSpPr>
        <p:spPr/>
        <p:txBody>
          <a:bodyPr/>
          <a:lstStyle/>
          <a:p>
            <a:r>
              <a:rPr lang="en-US" dirty="0"/>
              <a:t>4) We must find ways to get out there</a:t>
            </a:r>
          </a:p>
          <a:p>
            <a:pPr lvl="1"/>
            <a:r>
              <a:rPr lang="en-US" dirty="0"/>
              <a:t>Work</a:t>
            </a:r>
          </a:p>
          <a:p>
            <a:pPr lvl="1"/>
            <a:r>
              <a:rPr lang="en-US" dirty="0"/>
              <a:t>Neighbors</a:t>
            </a:r>
          </a:p>
          <a:p>
            <a:pPr lvl="1"/>
            <a:r>
              <a:rPr lang="en-US" dirty="0"/>
              <a:t>Family</a:t>
            </a:r>
          </a:p>
          <a:p>
            <a:pPr lvl="1"/>
            <a:r>
              <a:rPr lang="en-US" dirty="0"/>
              <a:t>Friends</a:t>
            </a:r>
          </a:p>
        </p:txBody>
      </p:sp>
    </p:spTree>
    <p:extLst>
      <p:ext uri="{BB962C8B-B14F-4D97-AF65-F5344CB8AC3E}">
        <p14:creationId xmlns:p14="http://schemas.microsoft.com/office/powerpoint/2010/main" val="4775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C3351-5CD4-1A99-93BC-11C9891734D9}"/>
              </a:ext>
            </a:extLst>
          </p:cNvPr>
          <p:cNvSpPr>
            <a:spLocks noGrp="1"/>
          </p:cNvSpPr>
          <p:nvPr>
            <p:ph type="title"/>
          </p:nvPr>
        </p:nvSpPr>
        <p:spPr/>
        <p:txBody>
          <a:bodyPr/>
          <a:lstStyle/>
          <a:p>
            <a:r>
              <a:rPr lang="en-US" sz="5400" dirty="0"/>
              <a:t>Watchman Nee “Sit Walk Stand”</a:t>
            </a:r>
            <a:endParaRPr lang="en-US" dirty="0"/>
          </a:p>
        </p:txBody>
      </p:sp>
      <p:sp>
        <p:nvSpPr>
          <p:cNvPr id="3" name="Content Placeholder 2">
            <a:extLst>
              <a:ext uri="{FF2B5EF4-FFF2-40B4-BE49-F238E27FC236}">
                <a16:creationId xmlns:a16="http://schemas.microsoft.com/office/drawing/2014/main" xmlns="" id="{4899F47B-251B-FCA9-8194-B06169A29816}"/>
              </a:ext>
            </a:extLst>
          </p:cNvPr>
          <p:cNvSpPr>
            <a:spLocks noGrp="1"/>
          </p:cNvSpPr>
          <p:nvPr>
            <p:ph idx="1"/>
          </p:nvPr>
        </p:nvSpPr>
        <p:spPr/>
        <p:txBody>
          <a:bodyPr>
            <a:normAutofit fontScale="85000" lnSpcReduction="10000"/>
          </a:bodyPr>
          <a:lstStyle/>
          <a:p>
            <a:pPr marL="0" indent="0">
              <a:buNone/>
            </a:pPr>
            <a:r>
              <a:rPr lang="en-US" sz="4400" dirty="0"/>
              <a:t>“Our natural reason says, If we do not walk, how can we ever reach the goal? What can we attain without effort? How can we ever get anywhere if we do not move? But Christianity is a queer business! If at the outset we try to do anything, we get nothing; if we seek to attain something, we miss everything. For Christianity begins not with a big DO, but with a big DONE. </a:t>
            </a:r>
          </a:p>
          <a:p>
            <a:endParaRPr lang="en-US" dirty="0"/>
          </a:p>
        </p:txBody>
      </p:sp>
    </p:spTree>
    <p:extLst>
      <p:ext uri="{BB962C8B-B14F-4D97-AF65-F5344CB8AC3E}">
        <p14:creationId xmlns:p14="http://schemas.microsoft.com/office/powerpoint/2010/main" val="256549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C3351-5CD4-1A99-93BC-11C9891734D9}"/>
              </a:ext>
            </a:extLst>
          </p:cNvPr>
          <p:cNvSpPr>
            <a:spLocks noGrp="1"/>
          </p:cNvSpPr>
          <p:nvPr>
            <p:ph type="title"/>
          </p:nvPr>
        </p:nvSpPr>
        <p:spPr/>
        <p:txBody>
          <a:bodyPr/>
          <a:lstStyle/>
          <a:p>
            <a:r>
              <a:rPr lang="en-US" sz="5400" dirty="0"/>
              <a:t>Watchman Nee “Sit Walk Stand”</a:t>
            </a:r>
            <a:endParaRPr lang="en-US" dirty="0"/>
          </a:p>
        </p:txBody>
      </p:sp>
      <p:sp>
        <p:nvSpPr>
          <p:cNvPr id="3" name="Content Placeholder 2">
            <a:extLst>
              <a:ext uri="{FF2B5EF4-FFF2-40B4-BE49-F238E27FC236}">
                <a16:creationId xmlns:a16="http://schemas.microsoft.com/office/drawing/2014/main" xmlns="" id="{4899F47B-251B-FCA9-8194-B06169A29816}"/>
              </a:ext>
            </a:extLst>
          </p:cNvPr>
          <p:cNvSpPr>
            <a:spLocks noGrp="1"/>
          </p:cNvSpPr>
          <p:nvPr>
            <p:ph idx="1"/>
          </p:nvPr>
        </p:nvSpPr>
        <p:spPr/>
        <p:txBody>
          <a:bodyPr>
            <a:normAutofit lnSpcReduction="10000"/>
          </a:bodyPr>
          <a:lstStyle/>
          <a:p>
            <a:pPr marL="0" indent="0">
              <a:buNone/>
              <a:defRPr/>
            </a:pPr>
            <a:r>
              <a:rPr lang="en-US" sz="4400" dirty="0"/>
              <a:t>Thus Ephesians opens with the statement that God has "blessed us with every spiritual blessing in the heavenly places in Christ" (1:3) and we are invited at the very outset to sit down and enjoy what God has done for us; not to set out to try and attain it for ourselves.”</a:t>
            </a:r>
          </a:p>
        </p:txBody>
      </p:sp>
    </p:spTree>
    <p:extLst>
      <p:ext uri="{BB962C8B-B14F-4D97-AF65-F5344CB8AC3E}">
        <p14:creationId xmlns:p14="http://schemas.microsoft.com/office/powerpoint/2010/main" val="256135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EB39E-83A6-2B07-D465-ED66AADCF900}"/>
              </a:ext>
            </a:extLst>
          </p:cNvPr>
          <p:cNvSpPr>
            <a:spLocks noGrp="1"/>
          </p:cNvSpPr>
          <p:nvPr>
            <p:ph type="title"/>
          </p:nvPr>
        </p:nvSpPr>
        <p:spPr/>
        <p:txBody>
          <a:bodyPr/>
          <a:lstStyle/>
          <a:p>
            <a:r>
              <a:rPr lang="en-US" dirty="0"/>
              <a:t>The Book of Ephesians</a:t>
            </a:r>
          </a:p>
        </p:txBody>
      </p:sp>
      <p:sp>
        <p:nvSpPr>
          <p:cNvPr id="3" name="Content Placeholder 2">
            <a:extLst>
              <a:ext uri="{FF2B5EF4-FFF2-40B4-BE49-F238E27FC236}">
                <a16:creationId xmlns:a16="http://schemas.microsoft.com/office/drawing/2014/main" xmlns="" id="{D385401E-3842-0623-F042-A44F21FA434B}"/>
              </a:ext>
            </a:extLst>
          </p:cNvPr>
          <p:cNvSpPr>
            <a:spLocks noGrp="1"/>
          </p:cNvSpPr>
          <p:nvPr>
            <p:ph idx="1"/>
          </p:nvPr>
        </p:nvSpPr>
        <p:spPr/>
        <p:txBody>
          <a:bodyPr/>
          <a:lstStyle/>
          <a:p>
            <a:r>
              <a:rPr lang="en-US" dirty="0"/>
              <a:t>We have to realize what God has done</a:t>
            </a:r>
          </a:p>
          <a:p>
            <a:r>
              <a:rPr lang="en-US" dirty="0"/>
              <a:t>What God has given us</a:t>
            </a:r>
          </a:p>
          <a:p>
            <a:r>
              <a:rPr lang="en-US" dirty="0"/>
              <a:t>How He is the source of change and good</a:t>
            </a:r>
          </a:p>
          <a:p>
            <a:r>
              <a:rPr lang="en-US" dirty="0"/>
              <a:t>Before we can do His work</a:t>
            </a:r>
          </a:p>
        </p:txBody>
      </p:sp>
    </p:spTree>
    <p:extLst>
      <p:ext uri="{BB962C8B-B14F-4D97-AF65-F5344CB8AC3E}">
        <p14:creationId xmlns:p14="http://schemas.microsoft.com/office/powerpoint/2010/main" val="91147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2E06B-3143-34C3-3413-9ACAF2ED6832}"/>
              </a:ext>
            </a:extLst>
          </p:cNvPr>
          <p:cNvSpPr>
            <a:spLocks noGrp="1"/>
          </p:cNvSpPr>
          <p:nvPr>
            <p:ph type="title"/>
          </p:nvPr>
        </p:nvSpPr>
        <p:spPr/>
        <p:txBody>
          <a:bodyPr/>
          <a:lstStyle/>
          <a:p>
            <a:r>
              <a:rPr lang="en-US" sz="5400" b="1" dirty="0">
                <a:effectLst/>
                <a:latin typeface="Calibri" panose="020F0502020204030204" pitchFamily="34" charset="0"/>
              </a:rPr>
              <a:t>Ephesians 2:10–12 (NASB95)</a:t>
            </a:r>
            <a:endParaRPr lang="en-US" dirty="0"/>
          </a:p>
        </p:txBody>
      </p:sp>
      <p:sp>
        <p:nvSpPr>
          <p:cNvPr id="3" name="Content Placeholder 2">
            <a:extLst>
              <a:ext uri="{FF2B5EF4-FFF2-40B4-BE49-F238E27FC236}">
                <a16:creationId xmlns:a16="http://schemas.microsoft.com/office/drawing/2014/main" xmlns="" id="{5EAB4355-6F14-4A04-6E35-DA6A39E1BA42}"/>
              </a:ext>
            </a:extLst>
          </p:cNvPr>
          <p:cNvSpPr>
            <a:spLocks noGrp="1"/>
          </p:cNvSpPr>
          <p:nvPr>
            <p:ph idx="1"/>
          </p:nvPr>
        </p:nvSpPr>
        <p:spPr/>
        <p:txBody>
          <a:bodyPr>
            <a:noAutofit/>
          </a:bodyPr>
          <a:lstStyle/>
          <a:p>
            <a:pPr marL="0" indent="0">
              <a:buNone/>
            </a:pPr>
            <a:r>
              <a:rPr lang="en-US" sz="3800" b="1" u="none" strike="noStrike" dirty="0">
                <a:effectLst/>
                <a:latin typeface="Calibri" panose="020F0502020204030204" pitchFamily="34" charset="0"/>
              </a:rPr>
              <a:t>10</a:t>
            </a:r>
            <a:r>
              <a:rPr lang="en-US" sz="3800" u="none" strike="noStrike" dirty="0">
                <a:effectLst/>
                <a:latin typeface="Calibri" panose="020F0502020204030204" pitchFamily="34" charset="0"/>
              </a:rPr>
              <a:t> </a:t>
            </a:r>
            <a:r>
              <a:rPr lang="en-US" sz="3800" dirty="0">
                <a:effectLst/>
                <a:latin typeface="Calibri" panose="020F0502020204030204" pitchFamily="34" charset="0"/>
              </a:rPr>
              <a:t>For we are His workmanship, created in Christ Jesus for good works, which God prepared beforehand so that we would walk in them.</a:t>
            </a:r>
          </a:p>
          <a:p>
            <a:r>
              <a:rPr lang="en-US" sz="3800" dirty="0">
                <a:latin typeface="Calibri" panose="020F0502020204030204" pitchFamily="34" charset="0"/>
              </a:rPr>
              <a:t>God created us for a purpose</a:t>
            </a:r>
          </a:p>
          <a:p>
            <a:r>
              <a:rPr lang="en-US" sz="3800" dirty="0">
                <a:effectLst/>
                <a:latin typeface="Calibri" panose="020F0502020204030204" pitchFamily="34" charset="0"/>
              </a:rPr>
              <a:t>To do good works</a:t>
            </a:r>
          </a:p>
          <a:p>
            <a:r>
              <a:rPr lang="en-US" sz="3800" dirty="0">
                <a:latin typeface="Calibri" panose="020F0502020204030204" pitchFamily="34" charset="0"/>
              </a:rPr>
              <a:t>Not to earn love but to express it</a:t>
            </a:r>
            <a:r>
              <a:rPr lang="en-US" sz="3800" dirty="0">
                <a:effectLst/>
                <a:latin typeface="Calibri" panose="020F0502020204030204" pitchFamily="34" charset="0"/>
              </a:rPr>
              <a:t> </a:t>
            </a:r>
            <a:endParaRPr lang="en-US" sz="3800" dirty="0"/>
          </a:p>
        </p:txBody>
      </p:sp>
    </p:spTree>
    <p:extLst>
      <p:ext uri="{BB962C8B-B14F-4D97-AF65-F5344CB8AC3E}">
        <p14:creationId xmlns:p14="http://schemas.microsoft.com/office/powerpoint/2010/main" val="327778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docProps/app.xml><?xml version="1.0" encoding="utf-8"?>
<Properties xmlns="http://schemas.openxmlformats.org/officeDocument/2006/extended-properties" xmlns:vt="http://schemas.openxmlformats.org/officeDocument/2006/docPropsVTypes">
  <Template>new dwell</Template>
  <TotalTime>1490</TotalTime>
  <Words>2227</Words>
  <Application>Microsoft Office PowerPoint</Application>
  <PresentationFormat>Widescreen</PresentationFormat>
  <Paragraphs>199</Paragraphs>
  <Slides>52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Lao UI</vt:lpstr>
      <vt:lpstr>Trebuchet MS</vt:lpstr>
      <vt:lpstr>Tw Cen MT</vt:lpstr>
      <vt:lpstr>Dwell-Theme</vt:lpstr>
      <vt:lpstr>Dwell-Light-Theme</vt:lpstr>
      <vt:lpstr>The Book of Ephesians</vt:lpstr>
      <vt:lpstr>What God has done for us</vt:lpstr>
      <vt:lpstr>Why God has done it</vt:lpstr>
      <vt:lpstr>Why God has done it</vt:lpstr>
      <vt:lpstr>What’s our motivation?</vt:lpstr>
      <vt:lpstr>Watchman Nee “Sit Walk Stand”</vt:lpstr>
      <vt:lpstr>Watchman Nee “Sit Walk Stand”</vt:lpstr>
      <vt:lpstr>The Book of Ephesians</vt:lpstr>
      <vt:lpstr>Ephesians 2:10–12 (NASB95)</vt:lpstr>
      <vt:lpstr>Ephesians 2:10–12 (NASB95)</vt:lpstr>
      <vt:lpstr>Ephesians 2:10–12 (NASB95)</vt:lpstr>
      <vt:lpstr>1) Remember</vt:lpstr>
      <vt:lpstr>1) Remember</vt:lpstr>
      <vt:lpstr>1) Remember</vt:lpstr>
      <vt:lpstr>1) Remember</vt:lpstr>
      <vt:lpstr>1) Remember</vt:lpstr>
      <vt:lpstr>1) Remember</vt:lpstr>
      <vt:lpstr>We are made to do good works</vt:lpstr>
      <vt:lpstr>Historical context for Paul’s Audience</vt:lpstr>
      <vt:lpstr>Historical context for Paul’s Audience</vt:lpstr>
      <vt:lpstr>Historical context for Paul’s Audience</vt:lpstr>
      <vt:lpstr>We are made to do good works</vt:lpstr>
      <vt:lpstr>We are made to do good works</vt:lpstr>
      <vt:lpstr>We are made to do good works</vt:lpstr>
      <vt:lpstr>We are made to do good works</vt:lpstr>
      <vt:lpstr>Similar problem today</vt:lpstr>
      <vt:lpstr>Historical context for Paul’s Audience</vt:lpstr>
      <vt:lpstr>Historical context for Paul’s Audience</vt:lpstr>
      <vt:lpstr>Ephesians 2:13–14 (NLT) </vt:lpstr>
      <vt:lpstr>God’s plan for the Gentiles</vt:lpstr>
      <vt:lpstr>God’s plan for the Gentiles</vt:lpstr>
      <vt:lpstr>God’s plan for the Gentiles</vt:lpstr>
      <vt:lpstr>God’s plan for us all</vt:lpstr>
      <vt:lpstr>Ephesians 2:15–16 (NLT) </vt:lpstr>
      <vt:lpstr>Ephesians 2:15–16 (NLT) </vt:lpstr>
      <vt:lpstr>Ephesians 2:15–16 (NLT) </vt:lpstr>
      <vt:lpstr>Ephesians 2:15–16 (NLT) </vt:lpstr>
      <vt:lpstr>Knowing All that God has done</vt:lpstr>
      <vt:lpstr>Ephesians 2:10–12 (NASB95)</vt:lpstr>
      <vt:lpstr>Ephesians 2:10–12 (NASB95)</vt:lpstr>
      <vt:lpstr>Ephesians 2:10–12 (NASB95)</vt:lpstr>
      <vt:lpstr>Ephesians 2:10–12 (NASB95)</vt:lpstr>
      <vt:lpstr>Ephesians 2:19–22 (NLT) </vt:lpstr>
      <vt:lpstr>Ephesians 2:19–22 (NLT) </vt:lpstr>
      <vt:lpstr>Tragedy</vt:lpstr>
      <vt:lpstr>Tragedy</vt:lpstr>
      <vt:lpstr>Tragedy</vt:lpstr>
      <vt:lpstr>Warning signs of the wrong way</vt:lpstr>
      <vt:lpstr>The Take Home</vt:lpstr>
      <vt:lpstr>The Take Home</vt:lpstr>
      <vt:lpstr>The Take Home</vt:lpstr>
      <vt:lpstr>The Take Home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Ephesians</dc:title>
  <dc:creator>LoweryR</dc:creator>
  <cp:lastModifiedBy>DoddH</cp:lastModifiedBy>
  <cp:revision>3</cp:revision>
  <dcterms:created xsi:type="dcterms:W3CDTF">2023-11-04T13:18:20Z</dcterms:created>
  <dcterms:modified xsi:type="dcterms:W3CDTF">2023-11-09T16:05:28Z</dcterms:modified>
</cp:coreProperties>
</file>