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36"/>
  </p:notesMasterIdLst>
  <p:sldIdLst>
    <p:sldId id="1561" r:id="rId3"/>
    <p:sldId id="2783" r:id="rId4"/>
    <p:sldId id="2828" r:id="rId5"/>
    <p:sldId id="2829" r:id="rId6"/>
    <p:sldId id="2800" r:id="rId7"/>
    <p:sldId id="2802" r:id="rId8"/>
    <p:sldId id="2796" r:id="rId9"/>
    <p:sldId id="2767" r:id="rId10"/>
    <p:sldId id="2784" r:id="rId11"/>
    <p:sldId id="2739" r:id="rId12"/>
    <p:sldId id="2740" r:id="rId13"/>
    <p:sldId id="2741" r:id="rId14"/>
    <p:sldId id="2742" r:id="rId15"/>
    <p:sldId id="2743" r:id="rId16"/>
    <p:sldId id="2744" r:id="rId17"/>
    <p:sldId id="2776" r:id="rId18"/>
    <p:sldId id="2748" r:id="rId19"/>
    <p:sldId id="2749" r:id="rId20"/>
    <p:sldId id="2750" r:id="rId21"/>
    <p:sldId id="2751" r:id="rId22"/>
    <p:sldId id="2786" r:id="rId23"/>
    <p:sldId id="2830" r:id="rId24"/>
    <p:sldId id="2815" r:id="rId25"/>
    <p:sldId id="2826" r:id="rId26"/>
    <p:sldId id="2817" r:id="rId27"/>
    <p:sldId id="2818" r:id="rId28"/>
    <p:sldId id="2819" r:id="rId29"/>
    <p:sldId id="2820" r:id="rId30"/>
    <p:sldId id="2821" r:id="rId31"/>
    <p:sldId id="2823" r:id="rId32"/>
    <p:sldId id="2816" r:id="rId33"/>
    <p:sldId id="2827" r:id="rId34"/>
    <p:sldId id="189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C9EA8"/>
    <a:srgbClr val="9ECFDA"/>
    <a:srgbClr val="6A959E"/>
    <a:srgbClr val="84AEB6"/>
    <a:srgbClr val="BEDEE2"/>
    <a:srgbClr val="80A1B2"/>
    <a:srgbClr val="344B56"/>
    <a:srgbClr val="A2C4CE"/>
    <a:srgbClr val="A4C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BA7ED-1313-4574-998E-86C52E935178}" v="897" dt="2024-05-23T23:53:18.3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163" autoAdjust="0"/>
    <p:restoredTop sz="86013" autoAdjust="0"/>
  </p:normalViewPr>
  <p:slideViewPr>
    <p:cSldViewPr>
      <p:cViewPr varScale="1">
        <p:scale>
          <a:sx n="55" d="100"/>
          <a:sy n="55" d="100"/>
        </p:scale>
        <p:origin x="56" y="31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19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97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74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5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23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1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75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4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3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686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91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33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="1" spc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16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780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088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2971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31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840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212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34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169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601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189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8161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21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28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02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887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73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44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0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98C4D459-135E-C5BE-A2B2-356F01BAAE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2" r="16222"/>
          <a:stretch/>
        </p:blipFill>
        <p:spPr>
          <a:xfrm>
            <a:off x="7162800" y="3886200"/>
            <a:ext cx="4419600" cy="285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10:4) “When he puts forth all his own, he goes ahead of them.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sheep follow him because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know his voice.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4696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10:5) “A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stranger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they simply will not follow, but will flee from him.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do not know the voice of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strangers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318912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10:6) This figure of speech Jesus spoke to them, but they did not understand what those things were which He had been saying to them.</a:t>
            </a:r>
          </a:p>
        </p:txBody>
      </p:sp>
    </p:spTree>
    <p:extLst>
      <p:ext uri="{BB962C8B-B14F-4D97-AF65-F5344CB8AC3E}">
        <p14:creationId xmlns:p14="http://schemas.microsoft.com/office/powerpoint/2010/main" val="352458825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10:7) So Jesus said to them again,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“Truly, truly, I say to you, I am the door of the sheep. 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who came before Me are thieves and robbers, but the sheep did not hear them.”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E4D99B8B-E3F1-6FFF-23C4-116B26B7ECDD}"/>
              </a:ext>
            </a:extLst>
          </p:cNvPr>
          <p:cNvSpPr/>
          <p:nvPr/>
        </p:nvSpPr>
        <p:spPr>
          <a:xfrm>
            <a:off x="2895600" y="3585949"/>
            <a:ext cx="5376672" cy="12573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Luke 16:14; Mark 12:40; Jeremiah 23:1-8; Ezekiel 34</a:t>
            </a:r>
            <a:endParaRPr kumimoji="0" lang="en-US" sz="1600" b="1" i="0" u="none" strike="noStrike" kern="1200" cap="none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7765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10:9) “I am the door.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anyone enters through Me,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will be saved,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will go in and out and find pasture.”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973F2E-CF2E-28D2-51EC-FC475B294C93}"/>
              </a:ext>
            </a:extLst>
          </p:cNvPr>
          <p:cNvSpPr/>
          <p:nvPr/>
        </p:nvSpPr>
        <p:spPr>
          <a:xfrm>
            <a:off x="3718560" y="740664"/>
            <a:ext cx="3011424" cy="762000"/>
          </a:xfrm>
          <a:prstGeom prst="round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71ED0B-B2CA-DD99-C163-C43490CB8790}"/>
              </a:ext>
            </a:extLst>
          </p:cNvPr>
          <p:cNvSpPr/>
          <p:nvPr/>
        </p:nvSpPr>
        <p:spPr>
          <a:xfrm>
            <a:off x="569976" y="740664"/>
            <a:ext cx="1868424" cy="762000"/>
          </a:xfrm>
          <a:prstGeom prst="round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B1E12E57-129E-275B-984D-031637B02D56}"/>
              </a:ext>
            </a:extLst>
          </p:cNvPr>
          <p:cNvSpPr/>
          <p:nvPr/>
        </p:nvSpPr>
        <p:spPr>
          <a:xfrm>
            <a:off x="5748528" y="1502664"/>
            <a:ext cx="2557272" cy="83365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Exclusive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A572C6E7-5C04-6CA2-436B-A1DB08655108}"/>
              </a:ext>
            </a:extLst>
          </p:cNvPr>
          <p:cNvSpPr/>
          <p:nvPr/>
        </p:nvSpPr>
        <p:spPr>
          <a:xfrm>
            <a:off x="353459" y="1502664"/>
            <a:ext cx="2557272" cy="83365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0" lang="en-US" sz="4000" b="1" i="0" u="none" strike="noStrike" kern="1200" cap="none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clusive</a:t>
            </a:r>
            <a:endParaRPr kumimoji="0" lang="en-US" sz="2000" b="1" i="0" u="none" strike="noStrike" kern="1200" cap="none" normalizeH="0" baseline="0" noProof="0" dirty="0">
              <a:ln>
                <a:noFill/>
              </a:ln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807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10:10) “The thief comes only to steal and kill and destroy.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came that they may have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have it abundantly.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am the good shepherd.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good shepherd lays down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His life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for the sheep.”</a:t>
            </a:r>
          </a:p>
        </p:txBody>
      </p:sp>
    </p:spTree>
    <p:extLst>
      <p:ext uri="{BB962C8B-B14F-4D97-AF65-F5344CB8AC3E}">
        <p14:creationId xmlns:p14="http://schemas.microsoft.com/office/powerpoint/2010/main" val="14290616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10:12) “A hired hand will run when he sees a wolf coming. He will abandon the sheep because they don’t belong to him and he isn’t their shepherd. And so the wolf attacks them and scatters the flock.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hired hand runs away because he’s working only for the money and doesn’t really care about the sheep.”</a:t>
            </a:r>
          </a:p>
        </p:txBody>
      </p:sp>
    </p:spTree>
    <p:extLst>
      <p:ext uri="{BB962C8B-B14F-4D97-AF65-F5344CB8AC3E}">
        <p14:creationId xmlns:p14="http://schemas.microsoft.com/office/powerpoint/2010/main" val="355153933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10:14) “I am the good shepherd, and I know My own and My own know Me,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even as the Father knows Me and I know the Father; and I lay down My life for the sheep.”</a:t>
            </a:r>
          </a:p>
        </p:txBody>
      </p:sp>
    </p:spTree>
    <p:extLst>
      <p:ext uri="{BB962C8B-B14F-4D97-AF65-F5344CB8AC3E}">
        <p14:creationId xmlns:p14="http://schemas.microsoft.com/office/powerpoint/2010/main" val="9775256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10:16) “I have other sheep, which are not of this fold. I must bring them also, and they will hear My voice.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will become one flock with one shepherd.”</a:t>
            </a:r>
          </a:p>
        </p:txBody>
      </p:sp>
    </p:spTree>
    <p:extLst>
      <p:ext uri="{BB962C8B-B14F-4D97-AF65-F5344CB8AC3E}">
        <p14:creationId xmlns:p14="http://schemas.microsoft.com/office/powerpoint/2010/main" val="39757326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10:17) “For this reason the Father loves Me, because I lay down My life so that I may take it again.”</a:t>
            </a:r>
          </a:p>
        </p:txBody>
      </p:sp>
    </p:spTree>
    <p:extLst>
      <p:ext uri="{BB962C8B-B14F-4D97-AF65-F5344CB8AC3E}">
        <p14:creationId xmlns:p14="http://schemas.microsoft.com/office/powerpoint/2010/main" val="213515373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Questions for Reflection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ever get the sense that your life hasn’t turned out the way that you expected or wanted?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feel disappointed or even sad with how your life is going?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you wonder where your life is ultimately heading?</a:t>
            </a:r>
          </a:p>
        </p:txBody>
      </p:sp>
    </p:spTree>
    <p:extLst>
      <p:ext uri="{BB962C8B-B14F-4D97-AF65-F5344CB8AC3E}">
        <p14:creationId xmlns:p14="http://schemas.microsoft.com/office/powerpoint/2010/main" val="394930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10:18) “No one can take my life from me. I sacrifice it voluntarily.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I have the authority to lay it down when I want to and also to take it up again. For this is what my Father has commanded.”</a:t>
            </a:r>
          </a:p>
        </p:txBody>
      </p:sp>
    </p:spTree>
    <p:extLst>
      <p:ext uri="{BB962C8B-B14F-4D97-AF65-F5344CB8AC3E}">
        <p14:creationId xmlns:p14="http://schemas.microsoft.com/office/powerpoint/2010/main" val="25618831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134505"/>
            <a:ext cx="86138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does it mean to have Jesus leading your life?</a:t>
            </a: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conscious decision to give the leadership of your life to Christ.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36EED00-DBB7-01F9-923B-5C5F047F308F}"/>
              </a:ext>
            </a:extLst>
          </p:cNvPr>
          <p:cNvSpPr/>
          <p:nvPr/>
        </p:nvSpPr>
        <p:spPr>
          <a:xfrm>
            <a:off x="1143000" y="2454593"/>
            <a:ext cx="10031186" cy="366979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choose to trust your words more than my feelings.”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want your counsel to guide my decisions.”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am going to follow you—even when it hurts.”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“I am trusting you to grow me into a more loving, kind, and joyful person in your timing.”</a:t>
            </a:r>
          </a:p>
          <a:p>
            <a:pPr algn="ctr">
              <a:defRPr/>
            </a:pPr>
            <a:r>
              <a: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“When I fail, I’m agreeing to turn to you.”</a:t>
            </a:r>
          </a:p>
        </p:txBody>
      </p:sp>
    </p:spTree>
    <p:extLst>
      <p:ext uri="{BB962C8B-B14F-4D97-AF65-F5344CB8AC3E}">
        <p14:creationId xmlns:p14="http://schemas.microsoft.com/office/powerpoint/2010/main" val="21629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134505"/>
            <a:ext cx="86138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does it mean to have Jesus leading your life?</a:t>
            </a:r>
          </a:p>
          <a:p>
            <a:pPr algn="ctr"/>
            <a:r>
              <a:rPr lang="en-US" sz="48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a conscious decision to give the leadership of your life to Christ.</a:t>
            </a:r>
          </a:p>
        </p:txBody>
      </p:sp>
    </p:spTree>
    <p:extLst>
      <p:ext uri="{BB962C8B-B14F-4D97-AF65-F5344CB8AC3E}">
        <p14:creationId xmlns:p14="http://schemas.microsoft.com/office/powerpoint/2010/main" val="33587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134505"/>
            <a:ext cx="86138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would I want Jesus to lead my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trusted him for eternal life?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EE58CA7-AC4E-C082-9CB4-4A9844B2A2A5}"/>
              </a:ext>
            </a:extLst>
          </p:cNvPr>
          <p:cNvSpPr/>
          <p:nvPr/>
        </p:nvSpPr>
        <p:spPr>
          <a:xfrm>
            <a:off x="1142891" y="3200400"/>
            <a:ext cx="9906218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(Jn. 10:27) My sheep listen to my voice.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know them, and they follow me.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3000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 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give them eternal life, and they will </a:t>
            </a:r>
            <a:r>
              <a:rPr kumimoji="0" lang="en-US" sz="4000" b="1" i="0" u="sng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never perish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No one can snatch them away from me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183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134505"/>
            <a:ext cx="861386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would I want Jesus to lead my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trusted him for eternal life?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EE58CA7-AC4E-C082-9CB4-4A9844B2A2A5}"/>
              </a:ext>
            </a:extLst>
          </p:cNvPr>
          <p:cNvSpPr/>
          <p:nvPr/>
        </p:nvSpPr>
        <p:spPr>
          <a:xfrm>
            <a:off x="1828800" y="3048000"/>
            <a:ext cx="9906218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would you trust your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afterlife</a:t>
            </a: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Christ,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not trust Him for </a:t>
            </a:r>
            <a:r>
              <a:rPr kumimoji="0" lang="en-US" sz="54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life?</a:t>
            </a:r>
            <a:endParaRPr lang="en-US" sz="54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933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134505"/>
            <a:ext cx="861386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would I want Jesus to lead my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trusted him for eternal life?</a:t>
            </a:r>
          </a:p>
          <a:p>
            <a:pPr algn="ctr"/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is leading your own life going?</a:t>
            </a:r>
          </a:p>
        </p:txBody>
      </p:sp>
    </p:spTree>
    <p:extLst>
      <p:ext uri="{BB962C8B-B14F-4D97-AF65-F5344CB8AC3E}">
        <p14:creationId xmlns:p14="http://schemas.microsoft.com/office/powerpoint/2010/main" val="230448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134505"/>
            <a:ext cx="86138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would I want Jesus to lead my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trusted him for eternal life?</a:t>
            </a:r>
          </a:p>
          <a:p>
            <a:pPr algn="ctr"/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is leading your own life going?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Strong leader (vv.1-2).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82C8E8C7-9E06-C64C-934B-69E2A5BDD0B2}"/>
              </a:ext>
            </a:extLst>
          </p:cNvPr>
          <p:cNvSpPr/>
          <p:nvPr/>
        </p:nvSpPr>
        <p:spPr>
          <a:xfrm>
            <a:off x="1219200" y="4419600"/>
            <a:ext cx="7848600" cy="1905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world is an insecure place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“Thief and a robber” (v.2).</a:t>
            </a:r>
          </a:p>
          <a:p>
            <a:pPr lvl="0" algn="ctr">
              <a:defRPr/>
            </a:pPr>
            <a:r>
              <a:rPr lang="en-US" sz="3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 one can snatch them away from me” (v.28).</a:t>
            </a:r>
          </a:p>
        </p:txBody>
      </p:sp>
    </p:spTree>
    <p:extLst>
      <p:ext uri="{BB962C8B-B14F-4D97-AF65-F5344CB8AC3E}">
        <p14:creationId xmlns:p14="http://schemas.microsoft.com/office/powerpoint/2010/main" val="240248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134505"/>
            <a:ext cx="861386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would I want Jesus to lead my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trusted him for eternal life?</a:t>
            </a:r>
          </a:p>
          <a:p>
            <a:pPr algn="ctr"/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is leading your own life going?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Strong leader (vv.1-2).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Personal leader (v.3).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00816A93-6AE7-DB21-0587-B11E42FF3FD5}"/>
              </a:ext>
            </a:extLst>
          </p:cNvPr>
          <p:cNvSpPr/>
          <p:nvPr/>
        </p:nvSpPr>
        <p:spPr>
          <a:xfrm>
            <a:off x="3581400" y="990600"/>
            <a:ext cx="7696200" cy="2819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a corporation or a boss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calls his own sheep </a:t>
            </a:r>
            <a:r>
              <a:rPr lang="en-US" sz="3200" b="1" i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name</a:t>
            </a:r>
            <a:r>
              <a:rPr lang="en-US" sz="3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(v.3).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praise you because I am fearfully and wonderfully made. Your works are wonderful, I know that full well” (Psalm 139:14).</a:t>
            </a:r>
          </a:p>
        </p:txBody>
      </p:sp>
    </p:spTree>
    <p:extLst>
      <p:ext uri="{BB962C8B-B14F-4D97-AF65-F5344CB8AC3E}">
        <p14:creationId xmlns:p14="http://schemas.microsoft.com/office/powerpoint/2010/main" val="8450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134505"/>
            <a:ext cx="86138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would I want Jesus to lead my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trusted him for eternal life?</a:t>
            </a:r>
          </a:p>
          <a:p>
            <a:pPr algn="ctr"/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is leading your own life going?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Strong leader (vv.1-2).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Personal leader (v.3).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-15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Sacrificial leader (vv.11, 15, 17).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7C837B2E-2FBB-577B-D429-2249733A9A0C}"/>
              </a:ext>
            </a:extLst>
          </p:cNvPr>
          <p:cNvSpPr/>
          <p:nvPr/>
        </p:nvSpPr>
        <p:spPr>
          <a:xfrm>
            <a:off x="2819400" y="609600"/>
            <a:ext cx="9067800" cy="392277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Others want to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your life from you,</a:t>
            </a:r>
          </a:p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Jesus already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gave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life for you.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lay down my life for the sheep.”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He’s not going to take anything that’s worth anything.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Never worry about outgiving God!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he would make this sacrifice, why would he hold anything back? (Rom. 8:32)</a:t>
            </a:r>
          </a:p>
        </p:txBody>
      </p:sp>
    </p:spTree>
    <p:extLst>
      <p:ext uri="{BB962C8B-B14F-4D97-AF65-F5344CB8AC3E}">
        <p14:creationId xmlns:p14="http://schemas.microsoft.com/office/powerpoint/2010/main" val="92634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134505"/>
            <a:ext cx="861386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would I want Jesus to lead my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trusted him for eternal life?</a:t>
            </a:r>
          </a:p>
          <a:p>
            <a:pPr algn="ctr"/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is leading your own life going?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Strong leader (vv.1-2).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Personal leader (v.3).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Sacrificial leader (vv.11, 15, 17).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6C9E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Wise leader (vv.14, 30-31).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63D294A-8896-2F31-BAAE-1CB08F4F0935}"/>
              </a:ext>
            </a:extLst>
          </p:cNvPr>
          <p:cNvSpPr/>
          <p:nvPr/>
        </p:nvSpPr>
        <p:spPr>
          <a:xfrm>
            <a:off x="4114800" y="3276600"/>
            <a:ext cx="7010400" cy="1905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intellectual gap is enormous!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and the Father are one” (v.31).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the good shepherd” (v.14).</a:t>
            </a:r>
          </a:p>
        </p:txBody>
      </p:sp>
    </p:spTree>
    <p:extLst>
      <p:ext uri="{BB962C8B-B14F-4D97-AF65-F5344CB8AC3E}">
        <p14:creationId xmlns:p14="http://schemas.microsoft.com/office/powerpoint/2010/main" val="414896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10:1) Jesus said,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“Truly, truly, I say to you, he who does not enter by the door into the fold of the sheep, but climbs up some other way, he is a thief and a robber.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he who enters by the door is a shepherd of the sheep.”</a:t>
            </a:r>
          </a:p>
        </p:txBody>
      </p:sp>
    </p:spTree>
    <p:extLst>
      <p:ext uri="{BB962C8B-B14F-4D97-AF65-F5344CB8AC3E}">
        <p14:creationId xmlns:p14="http://schemas.microsoft.com/office/powerpoint/2010/main" val="10974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134505"/>
            <a:ext cx="861386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would I want Jesus to lead my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trusted him for eternal life?</a:t>
            </a:r>
          </a:p>
          <a:p>
            <a:pPr algn="ctr"/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is leading your own life going?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Strong leader (vv.1-2).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Personal leader (v.3).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Sacrificial leader (vv.11, 15, 17).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6C9E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Wise leader (vv.14, 30-31).</a:t>
            </a:r>
          </a:p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Humble leader (v.14).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36A577-0C34-9A7A-6794-A649F976EE2F}"/>
              </a:ext>
            </a:extLst>
          </p:cNvPr>
          <p:cNvSpPr/>
          <p:nvPr/>
        </p:nvSpPr>
        <p:spPr>
          <a:xfrm>
            <a:off x="5105400" y="4572000"/>
            <a:ext cx="5867400" cy="1447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outrageous metaphor!</a:t>
            </a:r>
          </a:p>
          <a:p>
            <a:pPr algn="ctr">
              <a:defRPr/>
            </a:pPr>
            <a:r>
              <a:rPr lang="en-US" sz="32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the good shepherd” (v.14).</a:t>
            </a:r>
          </a:p>
        </p:txBody>
      </p:sp>
    </p:spTree>
    <p:extLst>
      <p:ext uri="{BB962C8B-B14F-4D97-AF65-F5344CB8AC3E}">
        <p14:creationId xmlns:p14="http://schemas.microsoft.com/office/powerpoint/2010/main" val="10685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134505"/>
            <a:ext cx="861386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would I want Jesus to lead my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trusted him for eternal life?</a:t>
            </a:r>
          </a:p>
          <a:p>
            <a:pPr algn="ctr"/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is leading your own life going?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Strong leader (vv.1-2).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Personal leader (v.3).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Sacrificial leader (vv.11, 15, 17).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6C9E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Wise leader (vv.14, 30-31).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Humble leader (v.14).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C9944C4-FCB2-35B1-ED70-2614ECB3DEC0}"/>
              </a:ext>
            </a:extLst>
          </p:cNvPr>
          <p:cNvSpPr/>
          <p:nvPr/>
        </p:nvSpPr>
        <p:spPr>
          <a:xfrm>
            <a:off x="3605784" y="353568"/>
            <a:ext cx="8229600" cy="274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respects our, “No.”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“His sheep follow him because they know his voice” (v.4).</a:t>
            </a:r>
          </a:p>
        </p:txBody>
      </p:sp>
    </p:spTree>
    <p:extLst>
      <p:ext uri="{BB962C8B-B14F-4D97-AF65-F5344CB8AC3E}">
        <p14:creationId xmlns:p14="http://schemas.microsoft.com/office/powerpoint/2010/main" val="34073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904BC8-B3B8-4DDA-AC34-A7847443B253}"/>
              </a:ext>
            </a:extLst>
          </p:cNvPr>
          <p:cNvSpPr txBox="1"/>
          <p:nvPr/>
        </p:nvSpPr>
        <p:spPr>
          <a:xfrm>
            <a:off x="72934" y="134505"/>
            <a:ext cx="861386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BEDE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Why would I want Jesus to lead my life?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Have you trusted him for eternal life?</a:t>
            </a:r>
          </a:p>
          <a:p>
            <a:pPr algn="ctr"/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is leading your own life going?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Strong leader (vv.1-2).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Personal leader (v.3).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Sacrificial leader (vv.11, 15, 17).</a:t>
            </a:r>
            <a:endParaRPr kumimoji="0" lang="en-US" sz="4400" b="1" i="0" u="none" strike="noStrike" kern="1200" cap="none" spc="-150" normalizeH="0" baseline="0" noProof="0" dirty="0">
              <a:ln>
                <a:noFill/>
              </a:ln>
              <a:solidFill>
                <a:srgbClr val="6C9E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Wise leader (vv.14, 30-31).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srgbClr val="6C9E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Humble leader (v.14).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BC9944C4-FCB2-35B1-ED70-2614ECB3DEC0}"/>
              </a:ext>
            </a:extLst>
          </p:cNvPr>
          <p:cNvSpPr/>
          <p:nvPr/>
        </p:nvSpPr>
        <p:spPr>
          <a:xfrm>
            <a:off x="3605784" y="353568"/>
            <a:ext cx="8229600" cy="2743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Don’t settle for second best!</a:t>
            </a:r>
          </a:p>
          <a:p>
            <a:pPr lvl="0" algn="ctr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come that they may have life, and have it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abundantly</a:t>
            </a: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(v.10).</a:t>
            </a: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176C8378-4011-1E05-EF84-37EAD9029970}"/>
              </a:ext>
            </a:extLst>
          </p:cNvPr>
          <p:cNvSpPr/>
          <p:nvPr/>
        </p:nvSpPr>
        <p:spPr>
          <a:xfrm>
            <a:off x="2667000" y="2971800"/>
            <a:ext cx="8650333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“Abundantly” (</a:t>
            </a:r>
            <a:r>
              <a:rPr kumimoji="0" lang="en-US" sz="4800" b="1" i="1" u="none" strike="noStrike" kern="1200" cap="none" spc="-150" normalizeH="0" baseline="0" noProof="0" dirty="0" err="1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perisson</a:t>
            </a: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“Extraordinary, remarkable, profuse, superfluous, or unnecessary.”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William Arndt et al., </a:t>
            </a:r>
            <a:r>
              <a:rPr lang="en-US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Greek-English Lexicon of the New Testament and Other Early Christian Literature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(University of Chicago Press, 2000), 805.</a:t>
            </a:r>
            <a:endParaRPr kumimoji="0" lang="en-US" sz="1100" b="1" i="0" u="none" strike="noStrike" kern="1200" cap="none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337AF38-1D73-ACAD-2187-C7C78C5B58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6" y="152400"/>
            <a:ext cx="6342304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723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10:1) Jesus said,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“Truly, truly, I say to you, he who does not enter by the door into the fold of the sheep, but climbs up some other way, he is a thief and a robber.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he who enters by the door is a shepherd of the sheep.”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1CFE398-59E1-BA3E-BB31-98B557FDC14A}"/>
              </a:ext>
            </a:extLst>
          </p:cNvPr>
          <p:cNvSpPr/>
          <p:nvPr/>
        </p:nvSpPr>
        <p:spPr>
          <a:xfrm>
            <a:off x="5157216" y="342900"/>
            <a:ext cx="6934200" cy="617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Used for wool, milk, leather.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Babrius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Phaedrus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4.5.23-24.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Average flock was ~100.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Joachim Jeremias,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Parables of Jesu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(New York: Scribner, 1972), 133; Mt. 18:12; Lk. 15:4.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Shepherds named their sheep.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Idyll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5.102-103;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Alciphron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Letters of Farmers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18; Joachim Jeremias,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Parables of Jesu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(New York: Scribner, 1972), 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215 n. 37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Helpless and unintelligent animals!</a:t>
            </a:r>
          </a:p>
        </p:txBody>
      </p:sp>
    </p:spTree>
    <p:extLst>
      <p:ext uri="{BB962C8B-B14F-4D97-AF65-F5344CB8AC3E}">
        <p14:creationId xmlns:p14="http://schemas.microsoft.com/office/powerpoint/2010/main" val="225936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10:1) Jesus said,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“Truly, truly, I say to you, he who does not enter by the door into the fold of the sheep, but climbs up some other way, he is a thief and a robber.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he who enters by the door is a shepherd of the sheep.”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11CFE398-59E1-BA3E-BB31-98B557FDC14A}"/>
              </a:ext>
            </a:extLst>
          </p:cNvPr>
          <p:cNvSpPr/>
          <p:nvPr/>
        </p:nvSpPr>
        <p:spPr>
          <a:xfrm>
            <a:off x="5157216" y="342900"/>
            <a:ext cx="6934200" cy="617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Shepherds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Social outcasts.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Compared to Gentiles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t. B.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Mesi</a:t>
            </a:r>
            <a:r>
              <a:rPr kumimoji="0" lang="en-US" sz="2000" b="1" i="1" u="none" strike="noStrike" kern="1200" cap="none" spc="0" normalizeH="0" baseline="3000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2:33).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Tax collectors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Sanhedrin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25b).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Excluded from prayer (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P. Ber.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4:7, §1).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Responded to shepherd’s pipe.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Longus,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Daphnis and Chloe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1.8, 22, 27, 29-30;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Alciphron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Letters of Farmers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Pratinas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Epigonus), 3.12, esp. par. 2.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Scattered with strangers.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Polybius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History of the Roman Republic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12.4.2-4.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Bailey, Kenneth E. “The Shepherd Poems of John 10: Their Culture and Style.”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Near East School of Theology Theological Review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14 (1993): 9.</a:t>
            </a:r>
          </a:p>
        </p:txBody>
      </p:sp>
    </p:spTree>
    <p:extLst>
      <p:ext uri="{BB962C8B-B14F-4D97-AF65-F5344CB8AC3E}">
        <p14:creationId xmlns:p14="http://schemas.microsoft.com/office/powerpoint/2010/main" val="11136796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(Jn. 10:1) Jesus said,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“Truly, truly, I say to you, he who does not </a:t>
            </a:r>
            <a:r>
              <a:rPr kumimoji="0" lang="en-US" sz="4400" b="1" i="0" u="sng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enter by the door</a:t>
            </a:r>
            <a:r>
              <a:rPr kumimoji="0" lang="en-US" sz="4400" b="1" i="0" strike="noStrike" kern="1200" cap="none" spc="-150" normalizeH="0" baseline="0" noProof="0" dirty="0">
                <a:ln>
                  <a:noFill/>
                </a:ln>
                <a:solidFill>
                  <a:srgbClr val="4BACC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into the fold of the sheep, but climbs up some other way, he is a thief and a robber.</a:t>
            </a:r>
          </a:p>
          <a:p>
            <a:r>
              <a:rPr lang="en-US" sz="4400" b="1" spc="-150" baseline="300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he who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enters by the door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a shepherd of the sheep.”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4A1B27A5-4D8C-5AC7-D8B4-47DD315F4560}"/>
              </a:ext>
            </a:extLst>
          </p:cNvPr>
          <p:cNvSpPr/>
          <p:nvPr/>
        </p:nvSpPr>
        <p:spPr>
          <a:xfrm>
            <a:off x="5275162" y="4343400"/>
            <a:ext cx="6934200" cy="23241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“Enters by the door”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Stone walls or thorn bushes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 shepherd sleeps across the opening, himself acting as the door” Keener,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p.809. Though uncertain.</a:t>
            </a:r>
          </a:p>
        </p:txBody>
      </p:sp>
    </p:spTree>
    <p:extLst>
      <p:ext uri="{BB962C8B-B14F-4D97-AF65-F5344CB8AC3E}">
        <p14:creationId xmlns:p14="http://schemas.microsoft.com/office/powerpoint/2010/main" val="8448786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969468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6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C289AC-7973-876C-852D-6BFF7F95073D}"/>
              </a:ext>
            </a:extLst>
          </p:cNvPr>
          <p:cNvSpPr txBox="1"/>
          <p:nvPr/>
        </p:nvSpPr>
        <p:spPr>
          <a:xfrm>
            <a:off x="72934" y="59615"/>
            <a:ext cx="85376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(Jn. 10:3) “To him the doorkeeper opens, and the sheep hear his voice,</a:t>
            </a:r>
          </a:p>
          <a:p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he calls his own sheep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name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400" b="1" u="sng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leads them out.</a:t>
            </a:r>
            <a:r>
              <a:rPr lang="en-US" sz="4400" b="1" spc="-15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026" name="Picture 2" descr="Flock Of Sheep Pictures [HQ] | Download Free Images on Unsplash">
            <a:extLst>
              <a:ext uri="{FF2B5EF4-FFF2-40B4-BE49-F238E27FC236}">
                <a16:creationId xmlns:a16="http://schemas.microsoft.com/office/drawing/2014/main" id="{FA7B2BED-52AF-3511-8405-4714ECDE7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200" y="2438400"/>
            <a:ext cx="6561524" cy="3613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6488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1971</Words>
  <Application>Microsoft Office PowerPoint</Application>
  <PresentationFormat>Widescreen</PresentationFormat>
  <Paragraphs>191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2024-05-29T19:03:57Z</dcterms:created>
  <dcterms:modified xsi:type="dcterms:W3CDTF">2024-05-29T19:04:05Z</dcterms:modified>
</cp:coreProperties>
</file>