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4"/>
  </p:notesMasterIdLst>
  <p:sldIdLst>
    <p:sldId id="1273" r:id="rId2"/>
    <p:sldId id="7322" r:id="rId3"/>
    <p:sldId id="7433" r:id="rId4"/>
    <p:sldId id="7434" r:id="rId5"/>
    <p:sldId id="7435" r:id="rId6"/>
    <p:sldId id="7432" r:id="rId7"/>
    <p:sldId id="7436" r:id="rId8"/>
    <p:sldId id="7437" r:id="rId9"/>
    <p:sldId id="7438" r:id="rId10"/>
    <p:sldId id="7439" r:id="rId11"/>
    <p:sldId id="7440" r:id="rId12"/>
    <p:sldId id="7441" r:id="rId13"/>
    <p:sldId id="7442" r:id="rId14"/>
    <p:sldId id="7443" r:id="rId15"/>
    <p:sldId id="7444" r:id="rId16"/>
    <p:sldId id="7445" r:id="rId17"/>
    <p:sldId id="7446" r:id="rId18"/>
    <p:sldId id="7447" r:id="rId19"/>
    <p:sldId id="7448" r:id="rId20"/>
    <p:sldId id="7405" r:id="rId21"/>
    <p:sldId id="7479" r:id="rId22"/>
    <p:sldId id="7449" r:id="rId23"/>
    <p:sldId id="7450" r:id="rId24"/>
    <p:sldId id="7451" r:id="rId25"/>
    <p:sldId id="7452" r:id="rId26"/>
    <p:sldId id="7453" r:id="rId27"/>
    <p:sldId id="7455" r:id="rId28"/>
    <p:sldId id="7456" r:id="rId29"/>
    <p:sldId id="7457" r:id="rId30"/>
    <p:sldId id="7458" r:id="rId31"/>
    <p:sldId id="7459" r:id="rId32"/>
    <p:sldId id="7460" r:id="rId33"/>
    <p:sldId id="7461" r:id="rId34"/>
    <p:sldId id="7470" r:id="rId35"/>
    <p:sldId id="7471" r:id="rId36"/>
    <p:sldId id="7472" r:id="rId37"/>
    <p:sldId id="7473" r:id="rId38"/>
    <p:sldId id="7474" r:id="rId39"/>
    <p:sldId id="7475" r:id="rId40"/>
    <p:sldId id="7476" r:id="rId41"/>
    <p:sldId id="7477" r:id="rId42"/>
    <p:sldId id="7478" r:id="rId43"/>
    <p:sldId id="7468" r:id="rId44"/>
    <p:sldId id="7462" r:id="rId45"/>
    <p:sldId id="7463" r:id="rId46"/>
    <p:sldId id="7464" r:id="rId47"/>
    <p:sldId id="7465" r:id="rId48"/>
    <p:sldId id="7466" r:id="rId49"/>
    <p:sldId id="7467" r:id="rId50"/>
    <p:sldId id="7480" r:id="rId51"/>
    <p:sldId id="7398" r:id="rId52"/>
    <p:sldId id="6665" r:id="rId53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81" autoAdjust="0"/>
    <p:restoredTop sz="90476" autoAdjust="0"/>
  </p:normalViewPr>
  <p:slideViewPr>
    <p:cSldViewPr>
      <p:cViewPr varScale="1">
        <p:scale>
          <a:sx n="81" d="100"/>
          <a:sy n="81" d="100"/>
        </p:scale>
        <p:origin x="76" y="23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34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75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57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55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1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521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78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9288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06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87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42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72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085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301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311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568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314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67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60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846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399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559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1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3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49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32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25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531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31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19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12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29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83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7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1921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140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02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50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9578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405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25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266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758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063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53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909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9641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164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51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56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77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1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Family, God’s Way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6:1-4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/>
              <a:t>Children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0A4FB9B-1065-25D9-04DB-B651638AD3B2}"/>
              </a:ext>
            </a:extLst>
          </p:cNvPr>
          <p:cNvSpPr/>
          <p:nvPr/>
        </p:nvSpPr>
        <p:spPr bwMode="auto">
          <a:xfrm>
            <a:off x="431800" y="952500"/>
            <a:ext cx="9296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God’s design for the family: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Mom and dad who love each other, God, their children, and God’s people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provide a safe place for kids to grow up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them to love God and one another</a:t>
            </a:r>
          </a:p>
        </p:txBody>
      </p:sp>
    </p:spTree>
    <p:extLst>
      <p:ext uri="{BB962C8B-B14F-4D97-AF65-F5344CB8AC3E}">
        <p14:creationId xmlns:p14="http://schemas.microsoft.com/office/powerpoint/2010/main" val="3261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/>
              <a:t>Children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0A4FB9B-1065-25D9-04DB-B651638AD3B2}"/>
              </a:ext>
            </a:extLst>
          </p:cNvPr>
          <p:cNvSpPr/>
          <p:nvPr/>
        </p:nvSpPr>
        <p:spPr bwMode="auto">
          <a:xfrm>
            <a:off x="431800" y="952500"/>
            <a:ext cx="9296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God’s design for the family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Eventually reaching the point where they release the child as an independent adult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9FBCEA5D-9203-EDC0-17F4-11AD2F8132FE}"/>
              </a:ext>
            </a:extLst>
          </p:cNvPr>
          <p:cNvSpPr/>
          <p:nvPr/>
        </p:nvSpPr>
        <p:spPr bwMode="auto">
          <a:xfrm>
            <a:off x="2108201" y="2878789"/>
            <a:ext cx="7924799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man shall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leave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his father and his mother,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joined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his wife;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they shall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become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one flesh.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2:24)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798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031" y="5143500"/>
            <a:ext cx="3335801" cy="482314"/>
          </a:xfrm>
        </p:spPr>
        <p:txBody>
          <a:bodyPr/>
          <a:lstStyle/>
          <a:p>
            <a:r>
              <a:rPr lang="en-US" sz="800" i="1" dirty="0"/>
              <a:t>Frank Furstenberg and Kathleen Harris, “When and Why Fathers Matter: Impacts of Father Involvement on Children of Adolescent Mothers,” in Young Unwed Fathers: Changing Roles and Emerging Policies, R. </a:t>
            </a:r>
            <a:r>
              <a:rPr lang="en-US" sz="800" i="1" dirty="0" err="1"/>
              <a:t>Lerman</a:t>
            </a:r>
            <a:r>
              <a:rPr lang="en-US" sz="800" i="1" dirty="0"/>
              <a:t> and T. </a:t>
            </a:r>
            <a:r>
              <a:rPr lang="en-US" sz="800" i="1" dirty="0" err="1"/>
              <a:t>Ooms</a:t>
            </a:r>
            <a:r>
              <a:rPr lang="en-US" sz="800" i="1" dirty="0"/>
              <a:t>, eds. (Philadelphia: Temple University Press, 1993).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Children who feel a closeness and warmth with their father: </a:t>
            </a:r>
          </a:p>
          <a:p>
            <a:pPr marL="571500" indent="-571500">
              <a:buFontTx/>
              <a:buChar char="-"/>
            </a:pPr>
            <a:r>
              <a:rPr lang="en-US" dirty="0"/>
              <a:t>Twice as likely to enter college.</a:t>
            </a:r>
          </a:p>
          <a:p>
            <a:pPr marL="571500" indent="-571500">
              <a:buFontTx/>
              <a:buChar char="-"/>
            </a:pPr>
            <a:r>
              <a:rPr lang="en-US" dirty="0"/>
              <a:t>75% less likely to have a child in their teen years.</a:t>
            </a:r>
          </a:p>
          <a:p>
            <a:pPr marL="571500" indent="-571500">
              <a:buFontTx/>
              <a:buChar char="-"/>
            </a:pPr>
            <a:r>
              <a:rPr lang="en-US" dirty="0"/>
              <a:t>Half as likely to show various signs of depression.</a:t>
            </a:r>
          </a:p>
          <a:p>
            <a:pPr marL="571500" indent="-571500">
              <a:buFontTx/>
              <a:buChar char="-"/>
            </a:pPr>
            <a:r>
              <a:rPr lang="en-US" dirty="0"/>
              <a:t>80% less likely to be incarcerated.</a:t>
            </a:r>
          </a:p>
        </p:txBody>
      </p:sp>
    </p:spTree>
    <p:extLst>
      <p:ext uri="{BB962C8B-B14F-4D97-AF65-F5344CB8AC3E}">
        <p14:creationId xmlns:p14="http://schemas.microsoft.com/office/powerpoint/2010/main" val="24860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/>
              <a:t>Children, obey your parents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0A4FB9B-1065-25D9-04DB-B651638AD3B2}"/>
              </a:ext>
            </a:extLst>
          </p:cNvPr>
          <p:cNvSpPr/>
          <p:nvPr/>
        </p:nvSpPr>
        <p:spPr bwMode="auto">
          <a:xfrm>
            <a:off x="431800" y="952500"/>
            <a:ext cx="9296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God’s design for the family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Rules out “child-centered parenting”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assumes that children are born innocent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Eph 2:1-3)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Kids need godly parents to show the way</a:t>
            </a:r>
          </a:p>
        </p:txBody>
      </p:sp>
    </p:spTree>
    <p:extLst>
      <p:ext uri="{BB962C8B-B14F-4D97-AF65-F5344CB8AC3E}">
        <p14:creationId xmlns:p14="http://schemas.microsoft.com/office/powerpoint/2010/main" val="2033727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Children,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Honor your father and mother </a:t>
            </a:r>
            <a:br>
              <a:rPr lang="en-US" dirty="0"/>
            </a:br>
            <a:r>
              <a:rPr lang="en-US" dirty="0"/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dirty="0"/>
              <a:t> so that it may be well with you, </a:t>
            </a:r>
            <a:br>
              <a:rPr lang="en-US" dirty="0"/>
            </a:br>
            <a:r>
              <a:rPr lang="en-US" dirty="0"/>
              <a:t>and that you may live long on the earth. </a:t>
            </a:r>
            <a:r>
              <a:rPr lang="en-US" sz="1800" i="1" dirty="0"/>
              <a:t>[Exodus 20:12]</a:t>
            </a:r>
            <a:endParaRPr lang="en-US" i="1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Fathers, do not provoke your children to anger, but bring them up in the discipline and instruction of the Lord.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C7D4A9F-3BC5-72C3-DAEC-EDAEDA892F48}"/>
              </a:ext>
            </a:extLst>
          </p:cNvPr>
          <p:cNvSpPr/>
          <p:nvPr/>
        </p:nvSpPr>
        <p:spPr bwMode="auto">
          <a:xfrm>
            <a:off x="169334" y="3543300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call for children to “obey”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based on the broader command to “honor”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OT, God promised blessings (like the land)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those who followed his instructions</a:t>
            </a:r>
          </a:p>
        </p:txBody>
      </p:sp>
    </p:spTree>
    <p:extLst>
      <p:ext uri="{BB962C8B-B14F-4D97-AF65-F5344CB8AC3E}">
        <p14:creationId xmlns:p14="http://schemas.microsoft.com/office/powerpoint/2010/main" val="1831125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Children,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Honor your father and mother </a:t>
            </a:r>
            <a:br>
              <a:rPr lang="en-US" dirty="0"/>
            </a:br>
            <a:r>
              <a:rPr lang="en-US" dirty="0"/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dirty="0"/>
              <a:t> so that it may be well with you, </a:t>
            </a:r>
            <a:br>
              <a:rPr lang="en-US" dirty="0"/>
            </a:br>
            <a:r>
              <a:rPr lang="en-US" dirty="0"/>
              <a:t>and that you may live long on the earth. </a:t>
            </a:r>
            <a:r>
              <a:rPr lang="en-US" sz="1800" i="1" dirty="0"/>
              <a:t>[Exodus 20:12]</a:t>
            </a:r>
            <a:endParaRPr lang="en-US" i="1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Fathers, do not provoke your children to anger, but bring them up in the discipline and instruction of the Lord.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C7D4A9F-3BC5-72C3-DAEC-EDAEDA892F48}"/>
              </a:ext>
            </a:extLst>
          </p:cNvPr>
          <p:cNvSpPr/>
          <p:nvPr/>
        </p:nvSpPr>
        <p:spPr bwMode="auto">
          <a:xfrm>
            <a:off x="169334" y="3543300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 wisdom principle, not an absolute promise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Children are generally going to be better off if they obey their parents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you ever seen a parent tell a 3-year-old “no”?</a:t>
            </a:r>
          </a:p>
        </p:txBody>
      </p:sp>
    </p:spTree>
    <p:extLst>
      <p:ext uri="{BB962C8B-B14F-4D97-AF65-F5344CB8AC3E}">
        <p14:creationId xmlns:p14="http://schemas.microsoft.com/office/powerpoint/2010/main" val="1845952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Children,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[Exodus 20:12]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Fathers, do not provoke your children to anger, but bring them up in the discipline and instruction of the Lord.</a:t>
            </a:r>
          </a:p>
        </p:txBody>
      </p:sp>
    </p:spTree>
    <p:extLst>
      <p:ext uri="{BB962C8B-B14F-4D97-AF65-F5344CB8AC3E}">
        <p14:creationId xmlns:p14="http://schemas.microsoft.com/office/powerpoint/2010/main" val="206305790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Children,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[Exodus 20:12]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3EFACEF-3AAC-B781-F8D3-AD872227220A}"/>
              </a:ext>
            </a:extLst>
          </p:cNvPr>
          <p:cNvSpPr/>
          <p:nvPr/>
        </p:nvSpPr>
        <p:spPr bwMode="auto">
          <a:xfrm>
            <a:off x="169333" y="266700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not to do: Provoke your children to anger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saying one thing and doing another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always blaming and never praising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being inconsistent and unfair in discipline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showing favoritism in the home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making promises and not keeping them</a:t>
            </a:r>
          </a:p>
        </p:txBody>
      </p:sp>
    </p:spTree>
    <p:extLst>
      <p:ext uri="{BB962C8B-B14F-4D97-AF65-F5344CB8AC3E}">
        <p14:creationId xmlns:p14="http://schemas.microsoft.com/office/powerpoint/2010/main" val="247650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Children,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[Exodus 20:12]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3EFACEF-3AAC-B781-F8D3-AD872227220A}"/>
              </a:ext>
            </a:extLst>
          </p:cNvPr>
          <p:cNvSpPr/>
          <p:nvPr/>
        </p:nvSpPr>
        <p:spPr bwMode="auto">
          <a:xfrm>
            <a:off x="169333" y="266700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not to do: Provoke your children to anger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making light of problems that, to the children, are very important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extreme examples…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Angry parents make for angry children</a:t>
            </a:r>
          </a:p>
        </p:txBody>
      </p:sp>
    </p:spTree>
    <p:extLst>
      <p:ext uri="{BB962C8B-B14F-4D97-AF65-F5344CB8AC3E}">
        <p14:creationId xmlns:p14="http://schemas.microsoft.com/office/powerpoint/2010/main" val="3776386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Children,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[Exodus 20:12]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3EFACEF-3AAC-B781-F8D3-AD872227220A}"/>
              </a:ext>
            </a:extLst>
          </p:cNvPr>
          <p:cNvSpPr/>
          <p:nvPr/>
        </p:nvSpPr>
        <p:spPr bwMode="auto">
          <a:xfrm>
            <a:off x="169333" y="266700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to do: Bring them up in the discipline and instruction of the Lord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task is to “bring them up”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sheltering them from all pain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now to practice loving discipline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1 Kings 1:6)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God’s word/wisdom so you can “instruct”</a:t>
            </a:r>
          </a:p>
        </p:txBody>
      </p:sp>
    </p:spTree>
    <p:extLst>
      <p:ext uri="{BB962C8B-B14F-4D97-AF65-F5344CB8AC3E}">
        <p14:creationId xmlns:p14="http://schemas.microsoft.com/office/powerpoint/2010/main" val="2182868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relevant?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Some of us want to have families of our own someday but haven’t seen God’s design.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 adults as well as children (Mark 7:9-12)</a:t>
            </a:r>
          </a:p>
          <a:p>
            <a:r>
              <a:rPr lang="en-US" dirty="0"/>
              <a:t>Modeled for us by Jesus (John 2:4; 19:26-27)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Honoring is not:</a:t>
            </a:r>
          </a:p>
          <a:p>
            <a:pPr marL="571500" indent="-571500">
              <a:buFontTx/>
              <a:buChar char="-"/>
            </a:pPr>
            <a:r>
              <a:rPr lang="en-US" dirty="0"/>
              <a:t>Obeying your parents instead of God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D67725C-3AAE-5DB7-0D2C-8EC2DFAEA43E}"/>
              </a:ext>
            </a:extLst>
          </p:cNvPr>
          <p:cNvSpPr/>
          <p:nvPr/>
        </p:nvSpPr>
        <p:spPr bwMode="auto">
          <a:xfrm>
            <a:off x="1406071" y="2876550"/>
            <a:ext cx="7347857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Jesus” He who loves father or mother more than Me is not worthy of Me…”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10:37)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26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Honoring is not:</a:t>
            </a:r>
          </a:p>
          <a:p>
            <a:pPr marL="571500" indent="-571500">
              <a:buFontTx/>
              <a:buChar char="-"/>
            </a:pPr>
            <a:r>
              <a:rPr lang="en-US" dirty="0"/>
              <a:t>Obeying your parents instead of God</a:t>
            </a:r>
          </a:p>
          <a:p>
            <a:pPr marL="571500" indent="-571500">
              <a:buFontTx/>
              <a:buChar char="-"/>
            </a:pPr>
            <a:r>
              <a:rPr lang="en-US" dirty="0"/>
              <a:t>Being BFFs and spending all your time together </a:t>
            </a:r>
            <a:r>
              <a:rPr lang="en-US" sz="2000" i="1" dirty="0"/>
              <a:t>(Genesis 2:24)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Trusting them</a:t>
            </a:r>
          </a:p>
          <a:p>
            <a:pPr marL="571500" indent="-571500">
              <a:buFontTx/>
              <a:buChar char="-"/>
            </a:pPr>
            <a:r>
              <a:rPr lang="en-US" dirty="0"/>
              <a:t>Ignoring or denying the past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50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i="1" dirty="0" err="1"/>
              <a:t>Kabed</a:t>
            </a:r>
            <a:r>
              <a:rPr lang="en-US" i="1" dirty="0"/>
              <a:t> </a:t>
            </a:r>
            <a:r>
              <a:rPr lang="en-US" dirty="0"/>
              <a:t>= “to be heavy, weighty, to honor.”</a:t>
            </a:r>
          </a:p>
          <a:p>
            <a:pPr marL="285750" indent="-285750"/>
            <a:r>
              <a:rPr lang="en-US" dirty="0"/>
              <a:t>The opposite of honor = </a:t>
            </a:r>
            <a:br>
              <a:rPr lang="en-US" dirty="0"/>
            </a:br>
            <a:r>
              <a:rPr lang="en-US" i="1" dirty="0" err="1"/>
              <a:t>Qalal</a:t>
            </a:r>
            <a:r>
              <a:rPr lang="en-US" i="1" dirty="0"/>
              <a:t> – </a:t>
            </a:r>
            <a:r>
              <a:rPr lang="en-US" dirty="0"/>
              <a:t>“to make light, of light weight, dishonor”</a:t>
            </a:r>
          </a:p>
          <a:p>
            <a:pPr marL="285750" indent="-285750"/>
            <a:r>
              <a:rPr lang="en-US" dirty="0"/>
              <a:t>“This person and their words carry little weight”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09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55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Honor is choosing to place great value on your relationship with them; </a:t>
            </a:r>
          </a:p>
          <a:p>
            <a:r>
              <a:rPr lang="en-US" dirty="0"/>
              <a:t>taking the initiative to improve your relationship;</a:t>
            </a:r>
          </a:p>
          <a:p>
            <a:r>
              <a:rPr lang="en-US" dirty="0"/>
              <a:t>obeying them until you establish yourself as an adult; </a:t>
            </a:r>
          </a:p>
          <a:p>
            <a:r>
              <a:rPr lang="en-US" dirty="0"/>
              <a:t>recognizing what they’ve done right in your life;</a:t>
            </a:r>
          </a:p>
        </p:txBody>
      </p:sp>
    </p:spTree>
    <p:extLst>
      <p:ext uri="{BB962C8B-B14F-4D97-AF65-F5344CB8AC3E}">
        <p14:creationId xmlns:p14="http://schemas.microsoft.com/office/powerpoint/2010/main" val="10683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55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recognizing the sacrifices they have made for you;</a:t>
            </a:r>
          </a:p>
          <a:p>
            <a:r>
              <a:rPr lang="en-US" dirty="0"/>
              <a:t>praising them for the legacy they are passing on to you; </a:t>
            </a:r>
          </a:p>
          <a:p>
            <a:r>
              <a:rPr lang="en-US" dirty="0"/>
              <a:t>seeing them through the eyes of Christ, with understanding and compassion;</a:t>
            </a:r>
          </a:p>
          <a:p>
            <a:r>
              <a:rPr lang="en-US" dirty="0"/>
              <a:t>forgiving them as Christ has forgiven you.</a:t>
            </a:r>
          </a:p>
        </p:txBody>
      </p:sp>
    </p:spTree>
    <p:extLst>
      <p:ext uri="{BB962C8B-B14F-4D97-AF65-F5344CB8AC3E}">
        <p14:creationId xmlns:p14="http://schemas.microsoft.com/office/powerpoint/2010/main" val="1490320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Barriers to honoring: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“But my parents were really terrible”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“We’re just not that kind of family”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“But I’m busy doing other good things”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“They won’t talk to me”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“It’s too late”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Become God’s child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3819E64F-F7A4-73D7-3C0B-A4FB1876CEAF}"/>
              </a:ext>
            </a:extLst>
          </p:cNvPr>
          <p:cNvSpPr/>
          <p:nvPr/>
        </p:nvSpPr>
        <p:spPr bwMode="auto">
          <a:xfrm>
            <a:off x="584200" y="1943100"/>
            <a:ext cx="8991600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to all who believed him and accepted him, he gave the right to become children of God.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1:12)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8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Become God’s child</a:t>
            </a:r>
          </a:p>
          <a:p>
            <a:pPr marL="285750" indent="-285750"/>
            <a:r>
              <a:rPr lang="en-US" dirty="0"/>
              <a:t>Forgive your parents</a:t>
            </a:r>
          </a:p>
        </p:txBody>
      </p:sp>
    </p:spTree>
    <p:extLst>
      <p:ext uri="{BB962C8B-B14F-4D97-AF65-F5344CB8AC3E}">
        <p14:creationId xmlns:p14="http://schemas.microsoft.com/office/powerpoint/2010/main" val="3273014265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55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Honoring your parents is an attitude accompanied by actions that say to your parents:</a:t>
            </a:r>
          </a:p>
          <a:p>
            <a:r>
              <a:rPr lang="en-US" dirty="0"/>
              <a:t>You are worthy.</a:t>
            </a:r>
          </a:p>
          <a:p>
            <a:r>
              <a:rPr lang="en-US" dirty="0"/>
              <a:t>You have value.</a:t>
            </a:r>
          </a:p>
          <a:p>
            <a:r>
              <a:rPr lang="en-US" dirty="0"/>
              <a:t>You are the person God sovereignly placed in my life.</a:t>
            </a:r>
          </a:p>
        </p:txBody>
      </p:sp>
    </p:spTree>
    <p:extLst>
      <p:ext uri="{BB962C8B-B14F-4D97-AF65-F5344CB8AC3E}">
        <p14:creationId xmlns:p14="http://schemas.microsoft.com/office/powerpoint/2010/main" val="39423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relevant?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Some of us want to have families of our own someday but haven’t seen God’s design.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1DCFD4C-DE6E-8604-10DB-F3CCB000E602}"/>
              </a:ext>
            </a:extLst>
          </p:cNvPr>
          <p:cNvSpPr/>
          <p:nvPr/>
        </p:nvSpPr>
        <p:spPr bwMode="auto">
          <a:xfrm>
            <a:off x="584200" y="2019300"/>
            <a:ext cx="89916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Parents happily married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Parents unhappily married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Divorce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Single parent (with lovers moving in and out)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Grandparents or other family members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Adoption or foster system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“None of the above.”</a:t>
            </a:r>
          </a:p>
        </p:txBody>
      </p:sp>
    </p:spTree>
    <p:extLst>
      <p:ext uri="{BB962C8B-B14F-4D97-AF65-F5344CB8AC3E}">
        <p14:creationId xmlns:p14="http://schemas.microsoft.com/office/powerpoint/2010/main" val="2296914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55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You may have failed me, hurt me, and disappointed me at times,</a:t>
            </a:r>
          </a:p>
          <a:p>
            <a:r>
              <a:rPr lang="en-US" dirty="0"/>
              <a:t>but I am taking off my judicial robe and releasing you from the courtroom of my mind.</a:t>
            </a:r>
          </a:p>
          <a:p>
            <a:r>
              <a:rPr lang="en-US" dirty="0"/>
              <a:t>I choose to look at you with compassion – as people with needs, concerns, and scars of your own.</a:t>
            </a:r>
          </a:p>
        </p:txBody>
      </p:sp>
    </p:spTree>
    <p:extLst>
      <p:ext uri="{BB962C8B-B14F-4D97-AF65-F5344CB8AC3E}">
        <p14:creationId xmlns:p14="http://schemas.microsoft.com/office/powerpoint/2010/main" val="1837672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55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Perhaps the greatest honor we can do our parents is to let them down off the pedestal of our imaginations,</a:t>
            </a:r>
          </a:p>
          <a:p>
            <a:r>
              <a:rPr lang="en-US" dirty="0"/>
              <a:t>where we are inclined either to idolize them or to flog them as gods who failed,</a:t>
            </a:r>
          </a:p>
        </p:txBody>
      </p:sp>
    </p:spTree>
    <p:extLst>
      <p:ext uri="{BB962C8B-B14F-4D97-AF65-F5344CB8AC3E}">
        <p14:creationId xmlns:p14="http://schemas.microsoft.com/office/powerpoint/2010/main" val="28353711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55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and to accept them as people –</a:t>
            </a:r>
          </a:p>
          <a:p>
            <a:r>
              <a:rPr lang="en-US" dirty="0"/>
              <a:t>people who need forgiveness as well as respect,</a:t>
            </a:r>
          </a:p>
          <a:p>
            <a:r>
              <a:rPr lang="en-US" dirty="0"/>
              <a:t>who need honest relationships with their children perhaps more than with anyone else.</a:t>
            </a:r>
          </a:p>
        </p:txBody>
      </p:sp>
    </p:spTree>
    <p:extLst>
      <p:ext uri="{BB962C8B-B14F-4D97-AF65-F5344CB8AC3E}">
        <p14:creationId xmlns:p14="http://schemas.microsoft.com/office/powerpoint/2010/main" val="1541110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Become God’s child</a:t>
            </a:r>
          </a:p>
          <a:p>
            <a:pPr marL="285750" indent="-285750"/>
            <a:r>
              <a:rPr lang="en-US" dirty="0"/>
              <a:t>Forgive your parents</a:t>
            </a:r>
          </a:p>
          <a:p>
            <a:pPr marL="285750" indent="-285750"/>
            <a:r>
              <a:rPr lang="en-US" dirty="0"/>
              <a:t>Accept your limitations</a:t>
            </a:r>
          </a:p>
        </p:txBody>
      </p:sp>
    </p:spTree>
    <p:extLst>
      <p:ext uri="{BB962C8B-B14F-4D97-AF65-F5344CB8AC3E}">
        <p14:creationId xmlns:p14="http://schemas.microsoft.com/office/powerpoint/2010/main" val="5543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“Why don’t you just tell your mother that you don’t want to come home for Thanksgiving?</a:t>
            </a:r>
          </a:p>
          <a:p>
            <a:pPr>
              <a:spcBef>
                <a:spcPts val="600"/>
              </a:spcBef>
            </a:pPr>
            <a:r>
              <a:rPr lang="en-US" dirty="0"/>
              <a:t>You’re thirty years old. That’s old enough to choose to spend a holiday with your friends,” I said.</a:t>
            </a:r>
          </a:p>
        </p:txBody>
      </p:sp>
    </p:spTree>
    <p:extLst>
      <p:ext uri="{BB962C8B-B14F-4D97-AF65-F5344CB8AC3E}">
        <p14:creationId xmlns:p14="http://schemas.microsoft.com/office/powerpoint/2010/main" val="13557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“But that would make her </a:t>
            </a:r>
            <a:br>
              <a:rPr lang="en-US" dirty="0"/>
            </a:br>
            <a:r>
              <a:rPr lang="en-US" dirty="0"/>
              <a:t>very angry,” Sandy replied. </a:t>
            </a:r>
            <a:br>
              <a:rPr lang="en-US" dirty="0"/>
            </a:br>
            <a:r>
              <a:rPr lang="en-US" dirty="0"/>
              <a:t>“I could never do that. </a:t>
            </a:r>
            <a:br>
              <a:rPr lang="en-US" dirty="0"/>
            </a:br>
            <a:r>
              <a:rPr lang="en-US" dirty="0"/>
              <a:t>It’s mean.”</a:t>
            </a:r>
          </a:p>
          <a:p>
            <a:pPr>
              <a:spcBef>
                <a:spcPts val="600"/>
              </a:spcBef>
            </a:pPr>
            <a:r>
              <a:rPr lang="en-US" dirty="0"/>
              <a:t>“How can you ‘make’ her angry? Why do you think you have that much power?” I asked.</a:t>
            </a:r>
          </a:p>
        </p:txBody>
      </p:sp>
    </p:spTree>
    <p:extLst>
      <p:ext uri="{BB962C8B-B14F-4D97-AF65-F5344CB8AC3E}">
        <p14:creationId xmlns:p14="http://schemas.microsoft.com/office/powerpoint/2010/main" val="208716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“If I didn’t go home for the holidays, that would make her mad. It’s as simple as that.”</a:t>
            </a:r>
          </a:p>
          <a:p>
            <a:pPr>
              <a:spcBef>
                <a:spcPts val="600"/>
              </a:spcBef>
            </a:pPr>
            <a:r>
              <a:rPr lang="en-US" dirty="0"/>
              <a:t>“Then I guess you think you have the power to make her happy as well. Is that right?” I wondered aloud.</a:t>
            </a:r>
          </a:p>
        </p:txBody>
      </p:sp>
    </p:spTree>
    <p:extLst>
      <p:ext uri="{BB962C8B-B14F-4D97-AF65-F5344CB8AC3E}">
        <p14:creationId xmlns:p14="http://schemas.microsoft.com/office/powerpoint/2010/main" val="3765648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“Well, of course,” Sandy replied. “If I do what she wants, I can make her happy.”</a:t>
            </a:r>
          </a:p>
          <a:p>
            <a:pPr>
              <a:spcBef>
                <a:spcPts val="600"/>
              </a:spcBef>
            </a:pPr>
            <a:r>
              <a:rPr lang="en-US" dirty="0"/>
              <a:t>“You’re a very powerful woman,” I said. “It must be frightening to have that much power.</a:t>
            </a:r>
          </a:p>
        </p:txBody>
      </p:sp>
    </p:spTree>
    <p:extLst>
      <p:ext uri="{BB962C8B-B14F-4D97-AF65-F5344CB8AC3E}">
        <p14:creationId xmlns:p14="http://schemas.microsoft.com/office/powerpoint/2010/main" val="1908650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But, if you are that powerful, why don’t you have the power to make yourself feel good?”</a:t>
            </a:r>
          </a:p>
          <a:p>
            <a:pPr>
              <a:spcBef>
                <a:spcPts val="600"/>
              </a:spcBef>
            </a:pPr>
            <a:r>
              <a:rPr lang="en-US" dirty="0"/>
              <a:t>“I don’t know the answer to that.</a:t>
            </a:r>
          </a:p>
          <a:p>
            <a:pPr>
              <a:spcBef>
                <a:spcPts val="600"/>
              </a:spcBef>
            </a:pPr>
            <a:r>
              <a:rPr lang="en-US" dirty="0"/>
              <a:t>That’s why I came to see you. So you could make me feel better.”</a:t>
            </a:r>
          </a:p>
        </p:txBody>
      </p:sp>
    </p:spTree>
    <p:extLst>
      <p:ext uri="{BB962C8B-B14F-4D97-AF65-F5344CB8AC3E}">
        <p14:creationId xmlns:p14="http://schemas.microsoft.com/office/powerpoint/2010/main" val="640955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“Oh, I see. Making your mother feel good makes you feel bad.</a:t>
            </a:r>
          </a:p>
          <a:p>
            <a:pPr>
              <a:spcBef>
                <a:spcPts val="600"/>
              </a:spcBef>
            </a:pPr>
            <a:r>
              <a:rPr lang="en-US" dirty="0"/>
              <a:t>Then, you come to see me, and I’ll make you feel good. </a:t>
            </a:r>
          </a:p>
          <a:p>
            <a:pPr>
              <a:spcBef>
                <a:spcPts val="600"/>
              </a:spcBef>
            </a:pPr>
            <a:r>
              <a:rPr lang="en-US" dirty="0"/>
              <a:t>What am I supposed to do if that makes me feel bad?” </a:t>
            </a:r>
            <a:br>
              <a:rPr lang="en-US" dirty="0"/>
            </a:br>
            <a:r>
              <a:rPr lang="en-US" dirty="0"/>
              <a:t>I asked.</a:t>
            </a:r>
          </a:p>
        </p:txBody>
      </p:sp>
    </p:spTree>
    <p:extLst>
      <p:ext uri="{BB962C8B-B14F-4D97-AF65-F5344CB8AC3E}">
        <p14:creationId xmlns:p14="http://schemas.microsoft.com/office/powerpoint/2010/main" val="32807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relevant?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Some of us want to have families of our own someday but haven’t seen God’s design.</a:t>
            </a:r>
          </a:p>
          <a:p>
            <a:pPr marL="742950" indent="-742950">
              <a:buAutoNum type="arabicPeriod"/>
            </a:pPr>
            <a:r>
              <a:rPr lang="en-US" dirty="0"/>
              <a:t>Now is the time to start on these skills and character qualities.</a:t>
            </a:r>
          </a:p>
          <a:p>
            <a:pPr marL="742950" indent="-742950">
              <a:buAutoNum type="arabicPeriod"/>
            </a:pPr>
            <a:r>
              <a:rPr lang="en-US" dirty="0"/>
              <a:t>Many of us are in a transition phase with our parent(s). How does this apply to us as adults?</a:t>
            </a:r>
          </a:p>
        </p:txBody>
      </p:sp>
    </p:spTree>
    <p:extLst>
      <p:ext uri="{BB962C8B-B14F-4D97-AF65-F5344CB8AC3E}">
        <p14:creationId xmlns:p14="http://schemas.microsoft.com/office/powerpoint/2010/main" val="2366945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“Maybe I could call your mother, and she could make me feel better.”</a:t>
            </a:r>
          </a:p>
          <a:p>
            <a:pPr>
              <a:spcBef>
                <a:spcPts val="600"/>
              </a:spcBef>
            </a:pPr>
            <a:r>
              <a:rPr lang="en-US" dirty="0"/>
              <a:t>“You’re crazy,” she said. “How’s she </a:t>
            </a:r>
            <a:r>
              <a:rPr lang="en-US" dirty="0" err="1"/>
              <a:t>gonna</a:t>
            </a:r>
            <a:r>
              <a:rPr lang="en-US" dirty="0"/>
              <a:t> make you feel better?”</a:t>
            </a:r>
          </a:p>
          <a:p>
            <a:pPr>
              <a:spcBef>
                <a:spcPts val="600"/>
              </a:spcBef>
            </a:pPr>
            <a:r>
              <a:rPr lang="en-US" dirty="0"/>
              <a:t>“I don’t know,” I answered.</a:t>
            </a:r>
          </a:p>
        </p:txBody>
      </p:sp>
    </p:spTree>
    <p:extLst>
      <p:ext uri="{BB962C8B-B14F-4D97-AF65-F5344CB8AC3E}">
        <p14:creationId xmlns:p14="http://schemas.microsoft.com/office/powerpoint/2010/main" val="1073599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“But as long as everyone is responsible for everyone else’s feelings, I’m sure she would try to find a way.”</a:t>
            </a:r>
          </a:p>
          <a:p>
            <a:pPr>
              <a:spcBef>
                <a:spcPts val="600"/>
              </a:spcBef>
            </a:pPr>
            <a:r>
              <a:rPr lang="en-US" dirty="0"/>
              <a:t>Imagine what it must feel like to live a life of being responsible for someone else’s feelings and out of control of your own.</a:t>
            </a:r>
          </a:p>
        </p:txBody>
      </p:sp>
    </p:spTree>
    <p:extLst>
      <p:ext uri="{BB962C8B-B14F-4D97-AF65-F5344CB8AC3E}">
        <p14:creationId xmlns:p14="http://schemas.microsoft.com/office/powerpoint/2010/main" val="4230787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50" y="5362575"/>
            <a:ext cx="3471101" cy="329914"/>
          </a:xfrm>
        </p:spPr>
        <p:txBody>
          <a:bodyPr/>
          <a:lstStyle/>
          <a:p>
            <a:r>
              <a:rPr lang="en-US" sz="1100" i="1" dirty="0"/>
              <a:t>Cloud, Changes that Heal (Zondervan, 1992), p. 108-109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822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If we look at Sandy’s situation more closely, we see a basic problem:</a:t>
            </a:r>
          </a:p>
          <a:p>
            <a:pPr>
              <a:spcBef>
                <a:spcPts val="600"/>
              </a:spcBef>
            </a:pPr>
            <a:r>
              <a:rPr lang="en-US" dirty="0"/>
              <a:t>she did not know where her responsibility ended and her mother’s began.</a:t>
            </a:r>
          </a:p>
        </p:txBody>
      </p:sp>
    </p:spTree>
    <p:extLst>
      <p:ext uri="{BB962C8B-B14F-4D97-AF65-F5344CB8AC3E}">
        <p14:creationId xmlns:p14="http://schemas.microsoft.com/office/powerpoint/2010/main" val="1744669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Become God’s child</a:t>
            </a:r>
          </a:p>
          <a:p>
            <a:pPr marL="285750" indent="-285750"/>
            <a:r>
              <a:rPr lang="en-US" dirty="0"/>
              <a:t>Forgive your parents</a:t>
            </a:r>
          </a:p>
          <a:p>
            <a:pPr marL="285750" indent="-285750"/>
            <a:r>
              <a:rPr lang="en-US" dirty="0"/>
              <a:t>Accept your limitations</a:t>
            </a:r>
          </a:p>
          <a:p>
            <a:pPr marL="285750" indent="-285750"/>
            <a:r>
              <a:rPr lang="en-US" dirty="0"/>
              <a:t>Learn to appreciate them</a:t>
            </a:r>
          </a:p>
        </p:txBody>
      </p:sp>
    </p:spTree>
    <p:extLst>
      <p:ext uri="{BB962C8B-B14F-4D97-AF65-F5344CB8AC3E}">
        <p14:creationId xmlns:p14="http://schemas.microsoft.com/office/powerpoint/2010/main" val="27424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131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When you look at your father, what do you see?</a:t>
            </a:r>
          </a:p>
          <a:p>
            <a:pPr>
              <a:spcBef>
                <a:spcPts val="600"/>
              </a:spcBef>
            </a:pPr>
            <a:r>
              <a:rPr lang="en-US" dirty="0"/>
              <a:t>A successful businessman who spent too little time with you and your siblings?</a:t>
            </a:r>
          </a:p>
          <a:p>
            <a:pPr>
              <a:spcBef>
                <a:spcPts val="600"/>
              </a:spcBef>
            </a:pPr>
            <a:r>
              <a:rPr lang="en-US" dirty="0"/>
              <a:t>Or a lonely, insecure man who had so many holes in his life created by his parents that the only way he knew to cope was by working harder and longer hours?</a:t>
            </a:r>
          </a:p>
        </p:txBody>
      </p:sp>
    </p:spTree>
    <p:extLst>
      <p:ext uri="{BB962C8B-B14F-4D97-AF65-F5344CB8AC3E}">
        <p14:creationId xmlns:p14="http://schemas.microsoft.com/office/powerpoint/2010/main" val="4935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131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Do you see him as a man who never said, “I love you” –</a:t>
            </a:r>
          </a:p>
          <a:p>
            <a:r>
              <a:rPr lang="en-US" dirty="0"/>
              <a:t>or as an eight-year old boy, continually being criticized by his father…</a:t>
            </a:r>
          </a:p>
          <a:p>
            <a:r>
              <a:rPr lang="en-US" dirty="0"/>
              <a:t>Take a fresh look at your parents. A long careful gaze.</a:t>
            </a:r>
          </a:p>
          <a:p>
            <a:r>
              <a:rPr lang="en-US" dirty="0"/>
              <a:t>Now 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1761285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50" y="5334000"/>
            <a:ext cx="3445110" cy="329914"/>
          </a:xfrm>
        </p:spPr>
        <p:txBody>
          <a:bodyPr/>
          <a:lstStyle/>
          <a:p>
            <a:r>
              <a:rPr lang="en-US" sz="1400" i="1" dirty="0"/>
              <a:t>Dennis Rainey, The Tribute, p. 131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Sometimes it’s easy to forget that within an elderly parent beats the heart of a small child, a teenager, a parent,</a:t>
            </a:r>
          </a:p>
          <a:p>
            <a:r>
              <a:rPr lang="en-US" dirty="0"/>
              <a:t>and a frightened and helpless human being who desperately needs love and care.</a:t>
            </a:r>
          </a:p>
        </p:txBody>
      </p:sp>
    </p:spTree>
    <p:extLst>
      <p:ext uri="{BB962C8B-B14F-4D97-AF65-F5344CB8AC3E}">
        <p14:creationId xmlns:p14="http://schemas.microsoft.com/office/powerpoint/2010/main" val="3735068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Become God’s child</a:t>
            </a:r>
          </a:p>
          <a:p>
            <a:pPr marL="285750" indent="-285750"/>
            <a:r>
              <a:rPr lang="en-US" dirty="0"/>
              <a:t>Forgive your parents</a:t>
            </a:r>
          </a:p>
          <a:p>
            <a:pPr marL="285750" indent="-285750"/>
            <a:r>
              <a:rPr lang="en-US" dirty="0"/>
              <a:t>Accept your limitations</a:t>
            </a:r>
          </a:p>
          <a:p>
            <a:pPr marL="285750" indent="-285750"/>
            <a:r>
              <a:rPr lang="en-US" dirty="0"/>
              <a:t>Learn to appreciate them</a:t>
            </a:r>
          </a:p>
          <a:p>
            <a:pPr marL="285750" indent="-285750"/>
            <a:r>
              <a:rPr lang="en-US" dirty="0"/>
              <a:t>Move toward them in love</a:t>
            </a:r>
          </a:p>
        </p:txBody>
      </p:sp>
    </p:spTree>
    <p:extLst>
      <p:ext uri="{BB962C8B-B14F-4D97-AF65-F5344CB8AC3E}">
        <p14:creationId xmlns:p14="http://schemas.microsoft.com/office/powerpoint/2010/main" val="36891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Become God’s child</a:t>
            </a:r>
          </a:p>
          <a:p>
            <a:pPr marL="285750" indent="-285750"/>
            <a:r>
              <a:rPr lang="en-US" dirty="0"/>
              <a:t>Forgive your parents</a:t>
            </a:r>
          </a:p>
          <a:p>
            <a:pPr marL="285750" indent="-285750"/>
            <a:r>
              <a:rPr lang="en-US" dirty="0"/>
              <a:t>Accept your limitations</a:t>
            </a:r>
          </a:p>
          <a:p>
            <a:pPr marL="285750" indent="-285750"/>
            <a:r>
              <a:rPr lang="en-US" dirty="0"/>
              <a:t>Learn to appreciate them</a:t>
            </a:r>
          </a:p>
          <a:p>
            <a:pPr marL="285750" indent="-285750"/>
            <a:r>
              <a:rPr lang="en-US" dirty="0"/>
              <a:t>Move toward them in love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8C32ACD-8464-F24E-0BF1-2804CF8578EC}"/>
              </a:ext>
            </a:extLst>
          </p:cNvPr>
          <p:cNvSpPr/>
          <p:nvPr/>
        </p:nvSpPr>
        <p:spPr bwMode="auto">
          <a:xfrm>
            <a:off x="584200" y="3999873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Children have power to affect their parents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your chance to break the cycle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may not respond the way you expect</a:t>
            </a:r>
          </a:p>
        </p:txBody>
      </p:sp>
    </p:spTree>
    <p:extLst>
      <p:ext uri="{BB962C8B-B14F-4D97-AF65-F5344CB8AC3E}">
        <p14:creationId xmlns:p14="http://schemas.microsoft.com/office/powerpoint/2010/main" val="2603184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Ideas:</a:t>
            </a:r>
          </a:p>
          <a:p>
            <a:pPr marL="571500" indent="-571500">
              <a:buFontTx/>
              <a:buChar char="-"/>
            </a:pPr>
            <a:r>
              <a:rPr lang="en-US" dirty="0"/>
              <a:t>Write a letter (or two?)</a:t>
            </a:r>
          </a:p>
          <a:p>
            <a:pPr marL="571500" indent="-571500">
              <a:buFontTx/>
              <a:buChar char="-"/>
            </a:pPr>
            <a:r>
              <a:rPr lang="en-US" dirty="0"/>
              <a:t>Regular phone calls or time spent</a:t>
            </a:r>
          </a:p>
          <a:p>
            <a:pPr marL="571500" indent="-571500">
              <a:buFontTx/>
              <a:buChar char="-"/>
            </a:pPr>
            <a:r>
              <a:rPr lang="en-US" dirty="0"/>
              <a:t>Take an interest in their lives</a:t>
            </a:r>
          </a:p>
          <a:p>
            <a:pPr marL="571500" indent="-571500">
              <a:buFontTx/>
              <a:buChar char="-"/>
            </a:pPr>
            <a:r>
              <a:rPr lang="en-US" dirty="0"/>
              <a:t>Try to serve when you’re with them</a:t>
            </a:r>
          </a:p>
          <a:p>
            <a:pPr marL="571500" indent="-571500">
              <a:buFontTx/>
              <a:buChar char="-"/>
            </a:pPr>
            <a:r>
              <a:rPr lang="en-US" dirty="0"/>
              <a:t>Learn their love languages</a:t>
            </a:r>
          </a:p>
          <a:p>
            <a:pPr marL="571500" indent="-571500">
              <a:buFontTx/>
              <a:buChar char="-"/>
            </a:pPr>
            <a:r>
              <a:rPr lang="en-US" dirty="0"/>
              <a:t>Be creative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43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relevant?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All had parents, and none were perfect. </a:t>
            </a:r>
            <a:br>
              <a:rPr lang="en-US" dirty="0"/>
            </a:br>
            <a:r>
              <a:rPr lang="en-US" dirty="0"/>
              <a:t>How do we look back at our upbringing and move forward victoriously?</a:t>
            </a:r>
          </a:p>
        </p:txBody>
      </p:sp>
    </p:spTree>
    <p:extLst>
      <p:ext uri="{BB962C8B-B14F-4D97-AF65-F5344CB8AC3E}">
        <p14:creationId xmlns:p14="http://schemas.microsoft.com/office/powerpoint/2010/main" val="99193083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1F4B-8649-C2D8-A997-794AFB86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“Honor Your Parents”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FB113-FDB1-0449-ED05-4FBDDC9C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Ideas: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force the “God” conversation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Pray and wait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They are watching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They might not be ready yet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God might put others in their life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Don’t give up hope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86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Parents and children have great power </a:t>
            </a:r>
            <a:br>
              <a:rPr lang="en-US" dirty="0"/>
            </a:br>
            <a:r>
              <a:rPr lang="en-US" dirty="0"/>
              <a:t>to cause pain or to do good to one another</a:t>
            </a:r>
          </a:p>
          <a:p>
            <a:pPr marL="285750" indent="-285750"/>
            <a:r>
              <a:rPr lang="en-US" dirty="0"/>
              <a:t>God offers hope and healing</a:t>
            </a:r>
          </a:p>
          <a:p>
            <a:pPr marL="285750" indent="-285750"/>
            <a:r>
              <a:rPr lang="en-US" dirty="0"/>
              <a:t>You can’t change the past, but you can commit before God that the future will be different</a:t>
            </a:r>
          </a:p>
          <a:p>
            <a:pPr marL="285750" indent="-285750"/>
            <a:r>
              <a:rPr lang="en-US" sz="5400" dirty="0"/>
              <a:t>There is only one perfect Father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Ephesians 6:1-4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60485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Ephesians 6:5-10 –Masters and Slaves?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Children, obey your parents in the Lord, for this is right.</a:t>
            </a:r>
          </a:p>
          <a:p>
            <a:r>
              <a:rPr lang="en-US" dirty="0"/>
              <a:t>2 Honor your father and mother </a:t>
            </a:r>
            <a:br>
              <a:rPr lang="en-US" dirty="0"/>
            </a:br>
            <a:r>
              <a:rPr lang="en-US" dirty="0"/>
              <a:t>(which is the first commandment with a promise),</a:t>
            </a:r>
          </a:p>
          <a:p>
            <a:r>
              <a:rPr lang="en-US" dirty="0"/>
              <a:t>3 so that it may be well with you, </a:t>
            </a:r>
            <a:br>
              <a:rPr lang="en-US" dirty="0"/>
            </a:br>
            <a:r>
              <a:rPr lang="en-US" dirty="0"/>
              <a:t>and that you may live long on the earth.</a:t>
            </a:r>
          </a:p>
          <a:p>
            <a:r>
              <a:rPr lang="en-US" dirty="0"/>
              <a:t>4 Fathers, do not provoke your children to anger, but bring them up in the discipline and instruction of the Lord.</a:t>
            </a:r>
          </a:p>
        </p:txBody>
      </p:sp>
    </p:spTree>
    <p:extLst>
      <p:ext uri="{BB962C8B-B14F-4D97-AF65-F5344CB8AC3E}">
        <p14:creationId xmlns:p14="http://schemas.microsoft.com/office/powerpoint/2010/main" val="9212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/>
              <a:t>Children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0A4FB9B-1065-25D9-04DB-B651638AD3B2}"/>
              </a:ext>
            </a:extLst>
          </p:cNvPr>
          <p:cNvSpPr/>
          <p:nvPr/>
        </p:nvSpPr>
        <p:spPr bwMode="auto">
          <a:xfrm>
            <a:off x="431800" y="952500"/>
            <a:ext cx="9296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addresses “children” first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Referring to children at home who are still being raised (“bring them up…”)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“Obey” applies to children in this category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58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/>
              <a:t>Children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obey your parents in the Lord, for this is right.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Honor your father and mother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is the first commandment with a promise),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so that it may be well with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may live long on the earth.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/>
              <a:t>Fathers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 not provoke your children to anger, but bring them up in the discipline and instruction of the Lord.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0A4FB9B-1065-25D9-04DB-B651638AD3B2}"/>
              </a:ext>
            </a:extLst>
          </p:cNvPr>
          <p:cNvSpPr/>
          <p:nvPr/>
        </p:nvSpPr>
        <p:spPr bwMode="auto">
          <a:xfrm>
            <a:off x="431800" y="952500"/>
            <a:ext cx="9296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“Obey” was expected in Greco-Roman culture,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this contains key differences: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speaks to the children, calling for a choice 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points to a higher authority (“in the Lord”)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rules out harshness from fathers</a:t>
            </a:r>
          </a:p>
        </p:txBody>
      </p:sp>
    </p:spTree>
    <p:extLst>
      <p:ext uri="{BB962C8B-B14F-4D97-AF65-F5344CB8AC3E}">
        <p14:creationId xmlns:p14="http://schemas.microsoft.com/office/powerpoint/2010/main" val="1366570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BC191-2E1F-0F6E-F30A-570C12F2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031" y="5143500"/>
            <a:ext cx="3335801" cy="482314"/>
          </a:xfrm>
        </p:spPr>
        <p:txBody>
          <a:bodyPr/>
          <a:lstStyle/>
          <a:p>
            <a:r>
              <a:rPr lang="en-US" sz="1200" i="1" dirty="0"/>
              <a:t>Harold </a:t>
            </a:r>
            <a:r>
              <a:rPr lang="en-US" sz="1200" i="1" dirty="0" err="1"/>
              <a:t>Hoehner</a:t>
            </a:r>
            <a:r>
              <a:rPr lang="en-US" sz="1200" i="1" dirty="0"/>
              <a:t>, Ephesians (Grand Rapids: Baker Academic, 2002), p. 795.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04DDD5-0B8F-02B8-3576-197F7B17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Roman family, the father had absolute control over all his family…</a:t>
            </a:r>
          </a:p>
          <a:p>
            <a:r>
              <a:rPr lang="en-US" dirty="0"/>
              <a:t>The father’s control over the son was for life.</a:t>
            </a:r>
          </a:p>
          <a:p>
            <a:r>
              <a:rPr lang="en-US" dirty="0"/>
              <a:t>He could imprison his son, scourge, shame and punish him, sell him into slavery up to three times, </a:t>
            </a:r>
          </a:p>
          <a:p>
            <a:r>
              <a:rPr lang="en-US" dirty="0"/>
              <a:t>or have him killed.</a:t>
            </a:r>
          </a:p>
        </p:txBody>
      </p:sp>
    </p:spTree>
    <p:extLst>
      <p:ext uri="{BB962C8B-B14F-4D97-AF65-F5344CB8AC3E}">
        <p14:creationId xmlns:p14="http://schemas.microsoft.com/office/powerpoint/2010/main" val="19009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2319</Words>
  <Application>Microsoft Office PowerPoint</Application>
  <PresentationFormat>Custom</PresentationFormat>
  <Paragraphs>335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Family, God’s Way</vt:lpstr>
      <vt:lpstr>Why is this relevant?</vt:lpstr>
      <vt:lpstr>Why is this relevant?</vt:lpstr>
      <vt:lpstr>Why is this relevant?</vt:lpstr>
      <vt:lpstr>Why is this relevant?</vt:lpstr>
      <vt:lpstr>Ephesians 6</vt:lpstr>
      <vt:lpstr>Ephesians 6</vt:lpstr>
      <vt:lpstr>Ephesians 6</vt:lpstr>
      <vt:lpstr>Harold Hoehner, Ephesians (Grand Rapids: Baker Academic, 2002), p. 795.</vt:lpstr>
      <vt:lpstr>Ephesians 6</vt:lpstr>
      <vt:lpstr>Ephesians 6</vt:lpstr>
      <vt:lpstr>Frank Furstenberg and Kathleen Harris, “When and Why Fathers Matter: Impacts of Father Involvement on Children of Adolescent Mothers,” in Young Unwed Fathers: Changing Roles and Emerging Policies, R. Lerman and T. Ooms, eds. (Philadelphia: Temple University Press, 1993).</vt:lpstr>
      <vt:lpstr>Ephesians 6</vt:lpstr>
      <vt:lpstr>Ephesians 6</vt:lpstr>
      <vt:lpstr>Ephesians 6</vt:lpstr>
      <vt:lpstr>Ephesians 6</vt:lpstr>
      <vt:lpstr>Ephesians 6</vt:lpstr>
      <vt:lpstr>Ephesians 6</vt:lpstr>
      <vt:lpstr>Ephesians 6</vt:lpstr>
      <vt:lpstr>“Honor Your Parents”</vt:lpstr>
      <vt:lpstr>“Honor Your Parents”</vt:lpstr>
      <vt:lpstr>“Honor Your Parents”</vt:lpstr>
      <vt:lpstr>“Honor Your Parents”</vt:lpstr>
      <vt:lpstr>Dennis Rainey, The Tribute, p. 55</vt:lpstr>
      <vt:lpstr>Dennis Rainey, The Tribute, p. 55</vt:lpstr>
      <vt:lpstr>“Honor Your Parents”</vt:lpstr>
      <vt:lpstr>“Honor Your Parents”</vt:lpstr>
      <vt:lpstr>“Honor Your Parents”</vt:lpstr>
      <vt:lpstr>Dennis Rainey, The Tribute, p. 55</vt:lpstr>
      <vt:lpstr>Dennis Rainey, The Tribute, p. 55</vt:lpstr>
      <vt:lpstr>Dennis Rainey, The Tribute, p. 55</vt:lpstr>
      <vt:lpstr>Dennis Rainey, The Tribute, p. 55</vt:lpstr>
      <vt:lpstr>“Honor Your Parents”</vt:lpstr>
      <vt:lpstr>Cloud, Changes that Heal (Zondervan, 1992), p. 108-109</vt:lpstr>
      <vt:lpstr>Cloud, Changes that Heal (Zondervan, 1992), p. 108-109</vt:lpstr>
      <vt:lpstr>Cloud, Changes that Heal (Zondervan, 1992), p. 108-109</vt:lpstr>
      <vt:lpstr>Cloud, Changes that Heal (Zondervan, 1992), p. 108-109</vt:lpstr>
      <vt:lpstr>Cloud, Changes that Heal (Zondervan, 1992), p. 108-109</vt:lpstr>
      <vt:lpstr>Cloud, Changes that Heal (Zondervan, 1992), p. 108-109</vt:lpstr>
      <vt:lpstr>Cloud, Changes that Heal (Zondervan, 1992), p. 108-109</vt:lpstr>
      <vt:lpstr>Cloud, Changes that Heal (Zondervan, 1992), p. 108-109</vt:lpstr>
      <vt:lpstr>Cloud, Changes that Heal (Zondervan, 1992), p. 108-109</vt:lpstr>
      <vt:lpstr>“Honor Your Parents”</vt:lpstr>
      <vt:lpstr>Dennis Rainey, The Tribute, p. 131</vt:lpstr>
      <vt:lpstr>Dennis Rainey, The Tribute, p. 131</vt:lpstr>
      <vt:lpstr>Dennis Rainey, The Tribute, p. 131</vt:lpstr>
      <vt:lpstr>“Honor Your Parents”</vt:lpstr>
      <vt:lpstr>“Honor Your Parents”</vt:lpstr>
      <vt:lpstr>“Honor Your Parents”</vt:lpstr>
      <vt:lpstr>“Honor Your Parents”</vt:lpstr>
      <vt:lpstr>Conclusions</vt:lpstr>
      <vt:lpstr>Ephesians 6:1-4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2022-11-27T19:28:21Z</dcterms:modified>
</cp:coreProperties>
</file>