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5"/>
  </p:notesMasterIdLst>
  <p:sldIdLst>
    <p:sldId id="256" r:id="rId2"/>
    <p:sldId id="299" r:id="rId3"/>
    <p:sldId id="263" r:id="rId4"/>
    <p:sldId id="295" r:id="rId5"/>
    <p:sldId id="264" r:id="rId6"/>
    <p:sldId id="265" r:id="rId7"/>
    <p:sldId id="268" r:id="rId8"/>
    <p:sldId id="301" r:id="rId9"/>
    <p:sldId id="284" r:id="rId10"/>
    <p:sldId id="291" r:id="rId11"/>
    <p:sldId id="292" r:id="rId12"/>
    <p:sldId id="293" r:id="rId13"/>
    <p:sldId id="296" r:id="rId14"/>
    <p:sldId id="272" r:id="rId15"/>
    <p:sldId id="286" r:id="rId16"/>
    <p:sldId id="269" r:id="rId17"/>
    <p:sldId id="297" r:id="rId18"/>
    <p:sldId id="273" r:id="rId19"/>
    <p:sldId id="298" r:id="rId20"/>
    <p:sldId id="274" r:id="rId21"/>
    <p:sldId id="290" r:id="rId22"/>
    <p:sldId id="257" r:id="rId23"/>
    <p:sldId id="275" r:id="rId24"/>
    <p:sldId id="281" r:id="rId25"/>
    <p:sldId id="294" r:id="rId26"/>
    <p:sldId id="271" r:id="rId27"/>
    <p:sldId id="277" r:id="rId28"/>
    <p:sldId id="280" r:id="rId29"/>
    <p:sldId id="285" r:id="rId30"/>
    <p:sldId id="282" r:id="rId31"/>
    <p:sldId id="287" r:id="rId32"/>
    <p:sldId id="289" r:id="rId33"/>
    <p:sldId id="300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4"/>
    <p:restoredTop sz="94717"/>
  </p:normalViewPr>
  <p:slideViewPr>
    <p:cSldViewPr snapToGrid="0">
      <p:cViewPr varScale="1">
        <p:scale>
          <a:sx n="69" d="100"/>
          <a:sy n="69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84252-6053-F947-B131-B9FB409E143E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4DFB0-6852-7A4B-9452-439A9A2B2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819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34DFB0-6852-7A4B-9452-439A9A2B251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299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34DFB0-6852-7A4B-9452-439A9A2B251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55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34DFB0-6852-7A4B-9452-439A9A2B251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50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34DFB0-6852-7A4B-9452-439A9A2B251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45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98DA7A4-6B18-5950-5815-053E135FE9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0E08CEA6-A76C-D863-2440-0F5FC72000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DFDE61FC-82F3-6C18-DB26-F221E26FCA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C811370-CB46-F3E3-40BE-6F86A61E3C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34DFB0-6852-7A4B-9452-439A9A2B251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43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1333-7743-EF4A-9F23-970797B24E08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8DE6-6212-CD49-80E7-6D96AD93A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44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1333-7743-EF4A-9F23-970797B24E08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8DE6-6212-CD49-80E7-6D96AD93A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334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1333-7743-EF4A-9F23-970797B24E08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8DE6-6212-CD49-80E7-6D96AD93A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7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1333-7743-EF4A-9F23-970797B24E08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8DE6-6212-CD49-80E7-6D96AD93A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80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1333-7743-EF4A-9F23-970797B24E08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8DE6-6212-CD49-80E7-6D96AD93A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1333-7743-EF4A-9F23-970797B24E08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8DE6-6212-CD49-80E7-6D96AD93A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9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1333-7743-EF4A-9F23-970797B24E08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8DE6-6212-CD49-80E7-6D96AD93A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7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1333-7743-EF4A-9F23-970797B24E08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8DE6-6212-CD49-80E7-6D96AD93A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56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1333-7743-EF4A-9F23-970797B24E08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8DE6-6212-CD49-80E7-6D96AD93A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3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1333-7743-EF4A-9F23-970797B24E08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8DE6-6212-CD49-80E7-6D96AD93A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446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1333-7743-EF4A-9F23-970797B24E08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8DE6-6212-CD49-80E7-6D96AD93A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75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EF631333-7743-EF4A-9F23-970797B24E08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4A218DE6-6212-CD49-80E7-6D96AD93A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8825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836D0C-0CB6-214A-2698-966ABD195D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Raising Peacemakers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59886B4-28DC-D550-4D00-9A55A6CAE9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Parenting meeting 2024</a:t>
            </a:r>
          </a:p>
          <a:p>
            <a:r>
              <a:rPr lang="en-US" dirty="0"/>
              <a:t>Sweet</a:t>
            </a:r>
          </a:p>
        </p:txBody>
      </p:sp>
    </p:spTree>
    <p:extLst>
      <p:ext uri="{BB962C8B-B14F-4D97-AF65-F5344CB8AC3E}">
        <p14:creationId xmlns:p14="http://schemas.microsoft.com/office/powerpoint/2010/main" val="3724657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38EDA2-41FC-C4B0-F3DD-D52489799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81" y="365125"/>
            <a:ext cx="11617377" cy="774127"/>
          </a:xfrm>
        </p:spPr>
        <p:txBody>
          <a:bodyPr>
            <a:normAutofit/>
          </a:bodyPr>
          <a:lstStyle/>
          <a:p>
            <a:r>
              <a:rPr lang="en-US" dirty="0"/>
              <a:t>Self Engaged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6B35A5-23DA-0271-2EE6-B20A42D7F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881" y="1259174"/>
            <a:ext cx="11857221" cy="5441429"/>
          </a:xfrm>
        </p:spPr>
        <p:txBody>
          <a:bodyPr/>
          <a:lstStyle/>
          <a:p>
            <a:r>
              <a:rPr lang="en-US" sz="4000" dirty="0"/>
              <a:t>Self discipline: They cannot control what others do and say to them, but they can control what actions and language they use (Choice)</a:t>
            </a:r>
          </a:p>
          <a:p>
            <a:r>
              <a:rPr lang="en-US" sz="4000" dirty="0"/>
              <a:t>Teach the importance of thinking before acting and speaking</a:t>
            </a:r>
          </a:p>
        </p:txBody>
      </p:sp>
    </p:spTree>
    <p:extLst>
      <p:ext uri="{BB962C8B-B14F-4D97-AF65-F5344CB8AC3E}">
        <p14:creationId xmlns:p14="http://schemas.microsoft.com/office/powerpoint/2010/main" val="273616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99437C-8546-22BE-F617-C4D2C7568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11" y="239843"/>
            <a:ext cx="11677338" cy="929391"/>
          </a:xfrm>
        </p:spPr>
        <p:txBody>
          <a:bodyPr/>
          <a:lstStyle/>
          <a:p>
            <a:r>
              <a:rPr lang="en-US" dirty="0"/>
              <a:t>Other engaged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CDCE33-A10B-7B3E-C63B-B8363566A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911" y="1169234"/>
            <a:ext cx="12057089" cy="5448923"/>
          </a:xfrm>
        </p:spPr>
        <p:txBody>
          <a:bodyPr/>
          <a:lstStyle/>
          <a:p>
            <a:r>
              <a:rPr lang="en-US" sz="4000" dirty="0"/>
              <a:t>Teach the importance of serving others</a:t>
            </a:r>
          </a:p>
          <a:p>
            <a:r>
              <a:rPr lang="en-US" sz="4000" dirty="0"/>
              <a:t>Serve others as a family and explain why</a:t>
            </a:r>
          </a:p>
          <a:p>
            <a:pPr lvl="1"/>
            <a:r>
              <a:rPr lang="en-US" sz="4000" dirty="0"/>
              <a:t>Teach sharing</a:t>
            </a:r>
          </a:p>
          <a:p>
            <a:pPr lvl="1"/>
            <a:r>
              <a:rPr lang="en-US" sz="4000" dirty="0"/>
              <a:t>Teach hospitality</a:t>
            </a:r>
          </a:p>
          <a:p>
            <a:pPr lvl="1"/>
            <a:r>
              <a:rPr lang="en-US" sz="4000" dirty="0"/>
              <a:t>Teach giving</a:t>
            </a:r>
          </a:p>
          <a:p>
            <a:pPr lvl="1"/>
            <a:r>
              <a:rPr lang="en-US" sz="4000" dirty="0"/>
              <a:t>Emphasize outward focus</a:t>
            </a:r>
          </a:p>
        </p:txBody>
      </p:sp>
    </p:spTree>
    <p:extLst>
      <p:ext uri="{BB962C8B-B14F-4D97-AF65-F5344CB8AC3E}">
        <p14:creationId xmlns:p14="http://schemas.microsoft.com/office/powerpoint/2010/main" val="310627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BA728A-076A-FFEA-8D83-E563B154C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42" y="1199214"/>
            <a:ext cx="11842229" cy="56587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Help them develop a personal relationship with God</a:t>
            </a:r>
          </a:p>
          <a:p>
            <a:r>
              <a:rPr lang="en-US" sz="4000" dirty="0"/>
              <a:t>Teach the importance of Biblical Truth</a:t>
            </a:r>
          </a:p>
          <a:p>
            <a:r>
              <a:rPr lang="en-US" sz="4000" dirty="0"/>
              <a:t>Teach the importance of talking to God and being honest</a:t>
            </a:r>
          </a:p>
          <a:p>
            <a:r>
              <a:rPr lang="en-US" sz="4000" dirty="0"/>
              <a:t>Teach trusting God by taking scary steps of faith</a:t>
            </a:r>
          </a:p>
          <a:p>
            <a:r>
              <a:rPr lang="en-US" sz="4000" dirty="0"/>
              <a:t>Teach God can change us</a:t>
            </a:r>
          </a:p>
          <a:p>
            <a:r>
              <a:rPr lang="en-US" sz="4000" dirty="0"/>
              <a:t>Teach imitating Christ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75E3C13E-7CC3-25A3-384A-7AE252FAC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843" y="209862"/>
            <a:ext cx="11952157" cy="989352"/>
          </a:xfrm>
        </p:spPr>
        <p:txBody>
          <a:bodyPr/>
          <a:lstStyle/>
          <a:p>
            <a:r>
              <a:rPr lang="en-US" dirty="0"/>
              <a:t>God Engaged</a:t>
            </a:r>
          </a:p>
        </p:txBody>
      </p:sp>
    </p:spTree>
    <p:extLst>
      <p:ext uri="{BB962C8B-B14F-4D97-AF65-F5344CB8AC3E}">
        <p14:creationId xmlns:p14="http://schemas.microsoft.com/office/powerpoint/2010/main" val="391204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093FF5-E613-00EE-A63E-04074BD6D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92" y="224852"/>
            <a:ext cx="11188908" cy="959372"/>
          </a:xfrm>
        </p:spPr>
        <p:txBody>
          <a:bodyPr/>
          <a:lstStyle/>
          <a:p>
            <a:r>
              <a:rPr lang="en-US" dirty="0"/>
              <a:t>Relational Wisdom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3AE635-DDB1-A077-34F7-EA1BA0D02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892" y="1334124"/>
            <a:ext cx="12027108" cy="5299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Children who learn how to grow in relational wisdom will be more prepared to deal with conflict effectively</a:t>
            </a:r>
          </a:p>
        </p:txBody>
      </p:sp>
    </p:spTree>
    <p:extLst>
      <p:ext uri="{BB962C8B-B14F-4D97-AF65-F5344CB8AC3E}">
        <p14:creationId xmlns:p14="http://schemas.microsoft.com/office/powerpoint/2010/main" val="3753019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AD7ADDD-711A-F637-2E9E-44B1DFFCEA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E2397C-EAE2-DDD8-D488-C2FF7E380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72" y="0"/>
            <a:ext cx="11997128" cy="1034322"/>
          </a:xfrm>
        </p:spPr>
        <p:txBody>
          <a:bodyPr>
            <a:normAutofit/>
          </a:bodyPr>
          <a:lstStyle/>
          <a:p>
            <a:r>
              <a:rPr lang="en-US" dirty="0"/>
              <a:t>Teach about Conflict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48BEDC-4B79-624E-7D7D-97BB648B2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872" y="1034322"/>
            <a:ext cx="11997128" cy="5576340"/>
          </a:xfrm>
        </p:spPr>
        <p:txBody>
          <a:bodyPr>
            <a:noAutofit/>
          </a:bodyPr>
          <a:lstStyle/>
          <a:p>
            <a:r>
              <a:rPr lang="en-US" sz="4000" dirty="0"/>
              <a:t>Conflict is normal-–we live in a fallen world</a:t>
            </a:r>
          </a:p>
          <a:p>
            <a:r>
              <a:rPr lang="en-US" sz="4000" dirty="0"/>
              <a:t>Conflict is an opportunity</a:t>
            </a:r>
          </a:p>
          <a:p>
            <a:pPr lvl="1"/>
            <a:r>
              <a:rPr lang="en-US" sz="4000" dirty="0"/>
              <a:t>To see what God can do</a:t>
            </a:r>
          </a:p>
          <a:p>
            <a:pPr lvl="1"/>
            <a:r>
              <a:rPr lang="en-US" sz="4000" dirty="0"/>
              <a:t>To depend on God</a:t>
            </a:r>
          </a:p>
          <a:p>
            <a:pPr lvl="1"/>
            <a:r>
              <a:rPr lang="en-US" sz="4000" dirty="0"/>
              <a:t>To represent God</a:t>
            </a:r>
          </a:p>
        </p:txBody>
      </p:sp>
    </p:spTree>
    <p:extLst>
      <p:ext uri="{BB962C8B-B14F-4D97-AF65-F5344CB8AC3E}">
        <p14:creationId xmlns:p14="http://schemas.microsoft.com/office/powerpoint/2010/main" val="133184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04331A2-64E1-5A67-1AB5-04DFA7B492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F3A0E5-F0E8-5374-85E1-F9BB7F22D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72" y="0"/>
            <a:ext cx="11997128" cy="1034322"/>
          </a:xfrm>
        </p:spPr>
        <p:txBody>
          <a:bodyPr>
            <a:normAutofit/>
          </a:bodyPr>
          <a:lstStyle/>
          <a:p>
            <a:r>
              <a:rPr lang="en-US" dirty="0"/>
              <a:t>Teach about Conflict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7D34FF-FFB2-5582-3D7C-21AAC426F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872" y="1034322"/>
            <a:ext cx="11997128" cy="5576340"/>
          </a:xfrm>
        </p:spPr>
        <p:txBody>
          <a:bodyPr>
            <a:noAutofit/>
          </a:bodyPr>
          <a:lstStyle/>
          <a:p>
            <a:r>
              <a:rPr lang="en-US" sz="4000" dirty="0"/>
              <a:t>Some conflict is necessary  and good</a:t>
            </a:r>
          </a:p>
          <a:p>
            <a:pPr lvl="1"/>
            <a:r>
              <a:rPr lang="en-US" sz="4000" dirty="0"/>
              <a:t>Sometimes we need to obey God and stand up for what is right</a:t>
            </a:r>
          </a:p>
          <a:p>
            <a:pPr lvl="1"/>
            <a:r>
              <a:rPr lang="en-US" sz="4000" dirty="0"/>
              <a:t>Sometimes we need to correct misrepresentations of God</a:t>
            </a:r>
          </a:p>
          <a:p>
            <a:pPr lvl="1"/>
            <a:r>
              <a:rPr lang="en-US" sz="4000" dirty="0"/>
              <a:t>We need to share opinions with others who think differently</a:t>
            </a:r>
          </a:p>
          <a:p>
            <a:pPr lvl="1"/>
            <a:r>
              <a:rPr lang="en-US" sz="4000" dirty="0"/>
              <a:t>Teach speaking respectfully and listening to others</a:t>
            </a:r>
          </a:p>
        </p:txBody>
      </p:sp>
    </p:spTree>
    <p:extLst>
      <p:ext uri="{BB962C8B-B14F-4D97-AF65-F5344CB8AC3E}">
        <p14:creationId xmlns:p14="http://schemas.microsoft.com/office/powerpoint/2010/main" val="366100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CAB24F-7FC2-74C3-C31C-D5F670F86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72" y="0"/>
            <a:ext cx="11997128" cy="1034322"/>
          </a:xfrm>
        </p:spPr>
        <p:txBody>
          <a:bodyPr>
            <a:normAutofit/>
          </a:bodyPr>
          <a:lstStyle/>
          <a:p>
            <a:r>
              <a:rPr lang="en-US" dirty="0"/>
              <a:t>Teach about Conflict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3947C6-24D3-8675-CAF3-2E34ED220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872" y="1034322"/>
            <a:ext cx="11997128" cy="5576340"/>
          </a:xfrm>
        </p:spPr>
        <p:txBody>
          <a:bodyPr>
            <a:noAutofit/>
          </a:bodyPr>
          <a:lstStyle/>
          <a:p>
            <a:r>
              <a:rPr lang="en-US" sz="3100" dirty="0"/>
              <a:t>Conflict comes from the heart</a:t>
            </a:r>
          </a:p>
          <a:p>
            <a:pPr lvl="1"/>
            <a:r>
              <a:rPr lang="en-US" sz="3100" dirty="0"/>
              <a:t>James 4: What is the source of quarrels and conflicts among you? Is the source not your pleasures that wage war in your body’s parts? 2 You lust and do not have, so you commit murder. And you are envious and cannot obtain, so you fight and quarrel. </a:t>
            </a:r>
          </a:p>
          <a:p>
            <a:pPr lvl="1"/>
            <a:r>
              <a:rPr lang="en-US" sz="3100" dirty="0"/>
              <a:t>Jeremiah 17: 9“The heart is more deceitful than all else And is desperately sick; Who can understand it?</a:t>
            </a:r>
          </a:p>
          <a:p>
            <a:r>
              <a:rPr lang="en-US" sz="3100" dirty="0"/>
              <a:t>We need to believe in the fallenness of our kids</a:t>
            </a:r>
          </a:p>
        </p:txBody>
      </p:sp>
    </p:spTree>
    <p:extLst>
      <p:ext uri="{BB962C8B-B14F-4D97-AF65-F5344CB8AC3E}">
        <p14:creationId xmlns:p14="http://schemas.microsoft.com/office/powerpoint/2010/main" val="229819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AD4A78B-1305-F01B-A026-439C461E47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BCF071-0281-705D-16B8-7A7546F0D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72" y="0"/>
            <a:ext cx="11997128" cy="1034322"/>
          </a:xfrm>
        </p:spPr>
        <p:txBody>
          <a:bodyPr>
            <a:normAutofit/>
          </a:bodyPr>
          <a:lstStyle/>
          <a:p>
            <a:r>
              <a:rPr lang="en-US" dirty="0"/>
              <a:t>Teach about Conflict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3D614E-4A97-ED85-41F0-C2E1A99E2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872" y="1034322"/>
            <a:ext cx="11997128" cy="5576340"/>
          </a:xfrm>
        </p:spPr>
        <p:txBody>
          <a:bodyPr>
            <a:noAutofit/>
          </a:bodyPr>
          <a:lstStyle/>
          <a:p>
            <a:r>
              <a:rPr lang="en-US" sz="4000" dirty="0"/>
              <a:t>Q: In what ways is it easy to believe and in what ways is it hard to believe our children are fallen?</a:t>
            </a:r>
          </a:p>
        </p:txBody>
      </p:sp>
    </p:spTree>
    <p:extLst>
      <p:ext uri="{BB962C8B-B14F-4D97-AF65-F5344CB8AC3E}">
        <p14:creationId xmlns:p14="http://schemas.microsoft.com/office/powerpoint/2010/main" val="161400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94ED7CA-B9CD-C986-B269-641C0DA672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01C587-C01F-1D74-68DB-2126C314E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72" y="0"/>
            <a:ext cx="11997128" cy="1034322"/>
          </a:xfrm>
        </p:spPr>
        <p:txBody>
          <a:bodyPr>
            <a:normAutofit fontScale="90000"/>
          </a:bodyPr>
          <a:lstStyle/>
          <a:p>
            <a:r>
              <a:rPr lang="en-US" dirty="0"/>
              <a:t>Teach about Conflict: importance of understanding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21F72B-1715-955E-A4E4-E85E0CCE3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872" y="884420"/>
            <a:ext cx="11997128" cy="5726242"/>
          </a:xfrm>
        </p:spPr>
        <p:txBody>
          <a:bodyPr>
            <a:noAutofit/>
          </a:bodyPr>
          <a:lstStyle/>
          <a:p>
            <a:r>
              <a:rPr lang="en-US" sz="4000" dirty="0"/>
              <a:t>If we don’t understand their sin</a:t>
            </a:r>
          </a:p>
          <a:p>
            <a:pPr lvl="1"/>
            <a:r>
              <a:rPr lang="en-US" sz="4000" dirty="0"/>
              <a:t>We will have a sub biblical view</a:t>
            </a:r>
          </a:p>
          <a:p>
            <a:pPr lvl="1"/>
            <a:r>
              <a:rPr lang="en-US" sz="4000" dirty="0"/>
              <a:t>We will jump to their side in all arguments</a:t>
            </a:r>
          </a:p>
          <a:p>
            <a:pPr lvl="1"/>
            <a:r>
              <a:rPr lang="en-US" sz="4000" dirty="0"/>
              <a:t>We will be defensive when people try to address things with them</a:t>
            </a:r>
          </a:p>
          <a:p>
            <a:pPr lvl="1"/>
            <a:r>
              <a:rPr lang="en-US" sz="4000" dirty="0"/>
              <a:t>We will not help them draw close to God and be grateful for their forgiveness</a:t>
            </a:r>
          </a:p>
        </p:txBody>
      </p:sp>
    </p:spTree>
    <p:extLst>
      <p:ext uri="{BB962C8B-B14F-4D97-AF65-F5344CB8AC3E}">
        <p14:creationId xmlns:p14="http://schemas.microsoft.com/office/powerpoint/2010/main" val="325945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BC69A96-7877-266E-AEDE-F3D14DCBE3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6835A4-946C-C70E-A1B6-F15DFF30A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72" y="0"/>
            <a:ext cx="11997128" cy="1034322"/>
          </a:xfrm>
        </p:spPr>
        <p:txBody>
          <a:bodyPr>
            <a:normAutofit fontScale="90000"/>
          </a:bodyPr>
          <a:lstStyle/>
          <a:p>
            <a:r>
              <a:rPr lang="en-US" dirty="0"/>
              <a:t>Teach about Conflict: importance of understanding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CE17E0-E3EA-6880-5221-F207414D1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872" y="884420"/>
            <a:ext cx="11997128" cy="5726242"/>
          </a:xfrm>
        </p:spPr>
        <p:txBody>
          <a:bodyPr>
            <a:noAutofit/>
          </a:bodyPr>
          <a:lstStyle/>
          <a:p>
            <a:r>
              <a:rPr lang="en-US" sz="4000" dirty="0"/>
              <a:t>If our kids do not understand their sin:</a:t>
            </a:r>
          </a:p>
          <a:p>
            <a:pPr lvl="1"/>
            <a:r>
              <a:rPr lang="en-US" sz="4000" dirty="0"/>
              <a:t>They will not own their choices</a:t>
            </a:r>
          </a:p>
          <a:p>
            <a:pPr lvl="1"/>
            <a:r>
              <a:rPr lang="en-US" sz="4000" dirty="0"/>
              <a:t>They might frequently blame others</a:t>
            </a:r>
          </a:p>
          <a:p>
            <a:pPr lvl="1"/>
            <a:r>
              <a:rPr lang="en-US" sz="4000" dirty="0"/>
              <a:t>They might adopt the view of a victim</a:t>
            </a:r>
          </a:p>
          <a:p>
            <a:pPr lvl="1"/>
            <a:r>
              <a:rPr lang="en-US" sz="4000" dirty="0"/>
              <a:t>They will not experience the level of grace God has for them</a:t>
            </a:r>
          </a:p>
        </p:txBody>
      </p:sp>
    </p:spTree>
    <p:extLst>
      <p:ext uri="{BB962C8B-B14F-4D97-AF65-F5344CB8AC3E}">
        <p14:creationId xmlns:p14="http://schemas.microsoft.com/office/powerpoint/2010/main" val="334108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A19095-7C5B-627A-AC78-9BD3CFD23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65" y="143435"/>
            <a:ext cx="11851341" cy="1075765"/>
          </a:xfrm>
        </p:spPr>
        <p:txBody>
          <a:bodyPr/>
          <a:lstStyle/>
          <a:p>
            <a:r>
              <a:rPr lang="en-US" dirty="0"/>
              <a:t>Raising Peacemakers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95148C-7816-0883-565C-1DC78137D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365" y="1524000"/>
            <a:ext cx="11851341" cy="5333999"/>
          </a:xfrm>
        </p:spPr>
        <p:txBody>
          <a:bodyPr/>
          <a:lstStyle/>
          <a:p>
            <a:r>
              <a:rPr lang="en-US" sz="4000" dirty="0"/>
              <a:t>What peacemaking isn’t</a:t>
            </a:r>
          </a:p>
          <a:p>
            <a:r>
              <a:rPr lang="en-US" sz="4000" dirty="0"/>
              <a:t>Relational wisdom</a:t>
            </a:r>
          </a:p>
          <a:p>
            <a:r>
              <a:rPr lang="en-US" sz="4000" dirty="0"/>
              <a:t>Conflict and the heart</a:t>
            </a:r>
          </a:p>
          <a:p>
            <a:r>
              <a:rPr lang="en-US" sz="4000" dirty="0"/>
              <a:t>Responses to conflict </a:t>
            </a:r>
          </a:p>
          <a:p>
            <a:r>
              <a:rPr lang="en-US" sz="4000" dirty="0"/>
              <a:t>Choice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437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211F83-EEBC-B6D2-BB94-FD632D117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82" y="172387"/>
            <a:ext cx="12012118" cy="712033"/>
          </a:xfrm>
        </p:spPr>
        <p:txBody>
          <a:bodyPr/>
          <a:lstStyle/>
          <a:p>
            <a:r>
              <a:rPr lang="en-US" dirty="0"/>
              <a:t>If we don’t help them understand….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60C1B5-C4D2-1251-09AC-B3D683FD9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882" y="1109272"/>
            <a:ext cx="11857220" cy="5576341"/>
          </a:xfrm>
        </p:spPr>
        <p:txBody>
          <a:bodyPr>
            <a:normAutofit lnSpcReduction="10000"/>
          </a:bodyPr>
          <a:lstStyle/>
          <a:p>
            <a:r>
              <a:rPr lang="en-US" sz="3500" dirty="0"/>
              <a:t>How will we help them practice one of the most profound verses for dealing with conflict?</a:t>
            </a:r>
          </a:p>
          <a:p>
            <a:r>
              <a:rPr lang="en-US" sz="3500" dirty="0"/>
              <a:t>Matthew 7:  3 Why do you look at the speck that is in your brother’s eye, but do not notice the log that is in your own eye? 4 Or how can you say to your brother, ‘Let me take the speck out of your eye,’ and look, the log is in your own eye? 5 You hypocrite, first take the log out of your own eye, and then you will see clearly to take the speck out of your brother’s eye!</a:t>
            </a:r>
          </a:p>
        </p:txBody>
      </p:sp>
    </p:spTree>
    <p:extLst>
      <p:ext uri="{BB962C8B-B14F-4D97-AF65-F5344CB8AC3E}">
        <p14:creationId xmlns:p14="http://schemas.microsoft.com/office/powerpoint/2010/main" val="84043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1EE325-1164-CE85-CCEB-9850EFD27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21" y="134911"/>
            <a:ext cx="11233879" cy="764499"/>
          </a:xfrm>
        </p:spPr>
        <p:txBody>
          <a:bodyPr>
            <a:normAutofit fontScale="90000"/>
          </a:bodyPr>
          <a:lstStyle/>
          <a:p>
            <a:r>
              <a:rPr lang="en-US" dirty="0"/>
              <a:t>Benefit of understanding their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11341D-D8BD-6CB2-969D-FFE58E817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21" y="1064302"/>
            <a:ext cx="11947161" cy="5658787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They can understand their contribution</a:t>
            </a:r>
          </a:p>
          <a:p>
            <a:r>
              <a:rPr lang="en-US" sz="4000" dirty="0"/>
              <a:t>They can admit and be honest about their flaws</a:t>
            </a:r>
          </a:p>
          <a:p>
            <a:r>
              <a:rPr lang="en-US" sz="4000" dirty="0"/>
              <a:t>They can learn to apologize</a:t>
            </a:r>
          </a:p>
          <a:p>
            <a:r>
              <a:rPr lang="en-US" sz="4000" dirty="0"/>
              <a:t>They can ask for forgiveness</a:t>
            </a:r>
          </a:p>
          <a:p>
            <a:r>
              <a:rPr lang="en-US" sz="4000" dirty="0"/>
              <a:t>They will grow in humility</a:t>
            </a:r>
          </a:p>
          <a:p>
            <a:pPr marL="0" indent="0">
              <a:buNone/>
            </a:pPr>
            <a:r>
              <a:rPr lang="en-US" sz="4000" dirty="0"/>
              <a:t>These are key to peacemaking</a:t>
            </a:r>
          </a:p>
          <a:p>
            <a:pPr marL="0" indent="0">
              <a:buNone/>
            </a:pPr>
            <a:r>
              <a:rPr lang="en-US" sz="4000" dirty="0"/>
              <a:t>These are key to walking for life</a:t>
            </a:r>
          </a:p>
        </p:txBody>
      </p:sp>
    </p:spTree>
    <p:extLst>
      <p:ext uri="{BB962C8B-B14F-4D97-AF65-F5344CB8AC3E}">
        <p14:creationId xmlns:p14="http://schemas.microsoft.com/office/powerpoint/2010/main" val="392514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4E3DA6-CC5C-714F-79C7-5326BBC9C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21" y="149902"/>
            <a:ext cx="11917181" cy="794478"/>
          </a:xfrm>
        </p:spPr>
        <p:txBody>
          <a:bodyPr/>
          <a:lstStyle/>
          <a:p>
            <a:r>
              <a:rPr lang="en-US" dirty="0"/>
              <a:t>Understanding conflict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CC8E0E-9D53-A398-998C-7E0BA782D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21" y="1094282"/>
            <a:ext cx="11917181" cy="5613816"/>
          </a:xfrm>
        </p:spPr>
        <p:txBody>
          <a:bodyPr>
            <a:normAutofit/>
          </a:bodyPr>
          <a:lstStyle/>
          <a:p>
            <a:r>
              <a:rPr lang="en-US" sz="4000" dirty="0"/>
              <a:t>Common Responses:</a:t>
            </a:r>
          </a:p>
          <a:p>
            <a:pPr lvl="1"/>
            <a:r>
              <a:rPr lang="en-US" sz="4000" dirty="0"/>
              <a:t>Escape: Deny, Run Away, Blame Others</a:t>
            </a:r>
          </a:p>
          <a:p>
            <a:pPr lvl="1"/>
            <a:r>
              <a:rPr lang="en-US" sz="4000" dirty="0"/>
              <a:t>Attack: Put Downs, Gossip, Fight</a:t>
            </a:r>
          </a:p>
          <a:p>
            <a:pPr lvl="1"/>
            <a:r>
              <a:rPr lang="en-US" sz="4000" dirty="0"/>
              <a:t>Work it out: Overlook, Talk, Get Help</a:t>
            </a:r>
          </a:p>
          <a:p>
            <a:r>
              <a:rPr lang="en-US" sz="4000" dirty="0"/>
              <a:t>RQ: What is your tendency? What is your child’s tendency</a:t>
            </a:r>
          </a:p>
          <a:p>
            <a:r>
              <a:rPr lang="en-US" sz="4000" dirty="0"/>
              <a:t>Take time to think and pray about this</a:t>
            </a:r>
          </a:p>
        </p:txBody>
      </p:sp>
    </p:spTree>
    <p:extLst>
      <p:ext uri="{BB962C8B-B14F-4D97-AF65-F5344CB8AC3E}">
        <p14:creationId xmlns:p14="http://schemas.microsoft.com/office/powerpoint/2010/main" val="184174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71A737-76AB-5BD7-71CC-E4C4E0122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02" y="104931"/>
            <a:ext cx="12042098" cy="1004341"/>
          </a:xfrm>
        </p:spPr>
        <p:txBody>
          <a:bodyPr/>
          <a:lstStyle/>
          <a:p>
            <a:r>
              <a:rPr lang="en-US" dirty="0"/>
              <a:t>Understanding Conflict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19076B-3922-8A85-4028-44CEB32E3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02" y="1109272"/>
            <a:ext cx="11917180" cy="564379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Parents need to Model and teach peacemaking</a:t>
            </a:r>
          </a:p>
          <a:p>
            <a:r>
              <a:rPr lang="en-US" dirty="0"/>
              <a:t>Seek to allow God to sanctify you</a:t>
            </a:r>
          </a:p>
          <a:p>
            <a:pPr lvl="1"/>
            <a:r>
              <a:rPr lang="en-US" sz="2800" dirty="0"/>
              <a:t>Are you an avoider? (peace faker)</a:t>
            </a:r>
          </a:p>
          <a:p>
            <a:pPr lvl="2"/>
            <a:r>
              <a:rPr lang="en-US" sz="2800" dirty="0"/>
              <a:t>Lean against your tendency</a:t>
            </a:r>
          </a:p>
          <a:p>
            <a:pPr lvl="2"/>
            <a:r>
              <a:rPr lang="en-US" sz="2800" dirty="0"/>
              <a:t>Let God to teach you how to wade into conflict </a:t>
            </a:r>
          </a:p>
          <a:p>
            <a:pPr lvl="2"/>
            <a:r>
              <a:rPr lang="en-US" sz="2800" dirty="0"/>
              <a:t>Honestly address your own fear of conflict, so you can teach your child not to be afraid of conflict</a:t>
            </a:r>
          </a:p>
          <a:p>
            <a:pPr lvl="1"/>
            <a:r>
              <a:rPr lang="en-US" sz="2800" dirty="0"/>
              <a:t>Are you an attacker? (peace breaker)</a:t>
            </a:r>
          </a:p>
          <a:p>
            <a:pPr lvl="2"/>
            <a:r>
              <a:rPr lang="en-US" sz="2800" dirty="0"/>
              <a:t>Lean against your tendency</a:t>
            </a:r>
          </a:p>
          <a:p>
            <a:pPr lvl="2"/>
            <a:r>
              <a:rPr lang="en-US" sz="2800" dirty="0"/>
              <a:t>Take seriously the need to allow God to teach you how to practice restraint</a:t>
            </a:r>
          </a:p>
          <a:p>
            <a:r>
              <a:rPr lang="en-US" dirty="0"/>
              <a:t>Awesome chance for Growth as a parent</a:t>
            </a:r>
          </a:p>
        </p:txBody>
      </p:sp>
    </p:spTree>
    <p:extLst>
      <p:ext uri="{BB962C8B-B14F-4D97-AF65-F5344CB8AC3E}">
        <p14:creationId xmlns:p14="http://schemas.microsoft.com/office/powerpoint/2010/main" val="62592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9CA2115-B1CA-B05A-AC16-4E05F4A0A7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A7E193-4EEB-EEA9-E9C6-8708F01F9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02" y="104931"/>
            <a:ext cx="12042098" cy="1004341"/>
          </a:xfrm>
        </p:spPr>
        <p:txBody>
          <a:bodyPr/>
          <a:lstStyle/>
          <a:p>
            <a:r>
              <a:rPr lang="en-US" dirty="0"/>
              <a:t>Understanding Conflict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66B6C2-ECA9-8DCD-666D-D61E65FCB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02" y="1109272"/>
            <a:ext cx="11917180" cy="5643797"/>
          </a:xfrm>
        </p:spPr>
        <p:txBody>
          <a:bodyPr>
            <a:noAutofit/>
          </a:bodyPr>
          <a:lstStyle/>
          <a:p>
            <a:r>
              <a:rPr lang="en-US" sz="3100" dirty="0"/>
              <a:t>Help your child lean against his/her tendency</a:t>
            </a:r>
          </a:p>
          <a:p>
            <a:pPr lvl="1"/>
            <a:r>
              <a:rPr lang="en-US" sz="3100" dirty="0"/>
              <a:t>Avoider: Help them take steps to wade in</a:t>
            </a:r>
          </a:p>
          <a:p>
            <a:pPr lvl="1"/>
            <a:r>
              <a:rPr lang="en-US" sz="3100" dirty="0"/>
              <a:t>Help them be Honest, address hurt, make a plan</a:t>
            </a:r>
          </a:p>
          <a:p>
            <a:pPr lvl="1"/>
            <a:r>
              <a:rPr lang="en-US" sz="3100" dirty="0"/>
              <a:t>Provide opportunities to take steps and see that it is possible</a:t>
            </a:r>
          </a:p>
          <a:p>
            <a:r>
              <a:rPr lang="en-US" sz="3100" dirty="0"/>
              <a:t>Attacker</a:t>
            </a:r>
          </a:p>
          <a:p>
            <a:pPr lvl="1"/>
            <a:r>
              <a:rPr lang="en-US" sz="3100" dirty="0"/>
              <a:t>Time out/ Pause</a:t>
            </a:r>
          </a:p>
          <a:p>
            <a:pPr lvl="1"/>
            <a:r>
              <a:rPr lang="en-US" sz="3100" dirty="0"/>
              <a:t>Recognize signs when they are starting to want to attack</a:t>
            </a:r>
          </a:p>
          <a:p>
            <a:pPr lvl="1"/>
            <a:r>
              <a:rPr lang="en-US" sz="3100" dirty="0"/>
              <a:t>Help them understand the damage of verbal attack, such as gossip </a:t>
            </a:r>
          </a:p>
        </p:txBody>
      </p:sp>
    </p:spTree>
    <p:extLst>
      <p:ext uri="{BB962C8B-B14F-4D97-AF65-F5344CB8AC3E}">
        <p14:creationId xmlns:p14="http://schemas.microsoft.com/office/powerpoint/2010/main" val="171386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A64D0C9-B553-5DF3-905E-F4F9336892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2141CE-0832-CAFC-3625-B6AAF803B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02" y="104931"/>
            <a:ext cx="12042098" cy="1004341"/>
          </a:xfrm>
        </p:spPr>
        <p:txBody>
          <a:bodyPr/>
          <a:lstStyle/>
          <a:p>
            <a:r>
              <a:rPr lang="en-US" dirty="0"/>
              <a:t>Understanding Conflict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EABB64-6D14-9D9C-00C6-10B569390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02" y="1109272"/>
            <a:ext cx="11917180" cy="5643797"/>
          </a:xfrm>
        </p:spPr>
        <p:txBody>
          <a:bodyPr>
            <a:normAutofit/>
          </a:bodyPr>
          <a:lstStyle/>
          <a:p>
            <a:r>
              <a:rPr lang="en-US" sz="4500" dirty="0"/>
              <a:t>Emphasize Vertical thinking</a:t>
            </a:r>
          </a:p>
          <a:p>
            <a:r>
              <a:rPr lang="en-US" sz="4500" dirty="0"/>
              <a:t>Focus on what God is doing</a:t>
            </a:r>
          </a:p>
          <a:p>
            <a:r>
              <a:rPr lang="en-US" sz="4500" dirty="0"/>
              <a:t>This will be life changing</a:t>
            </a:r>
          </a:p>
          <a:p>
            <a:pPr marL="457200" lvl="1" indent="0">
              <a:buNone/>
            </a:pP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317117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4F634B-24F3-C021-C6C1-F54785E47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92" y="1"/>
            <a:ext cx="11188908" cy="929390"/>
          </a:xfrm>
        </p:spPr>
        <p:txBody>
          <a:bodyPr>
            <a:normAutofit/>
          </a:bodyPr>
          <a:lstStyle/>
          <a:p>
            <a:r>
              <a:rPr lang="en-US" dirty="0"/>
              <a:t>Work it out—teach good habits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9E3D2F-50F5-7FB1-2F9D-15C42FEC0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892" y="929391"/>
            <a:ext cx="11862216" cy="5577355"/>
          </a:xfrm>
        </p:spPr>
        <p:txBody>
          <a:bodyPr>
            <a:noAutofit/>
          </a:bodyPr>
          <a:lstStyle/>
          <a:p>
            <a:r>
              <a:rPr lang="en-US" sz="4000" dirty="0"/>
              <a:t>Can it be Overlooked?</a:t>
            </a:r>
          </a:p>
          <a:p>
            <a:r>
              <a:rPr lang="en-US" sz="4000" dirty="0"/>
              <a:t>Talk through hurt/ conflict—why and how did this impact each of us? What could have been done differently?</a:t>
            </a:r>
          </a:p>
          <a:p>
            <a:r>
              <a:rPr lang="en-US" sz="4000" dirty="0"/>
              <a:t>Teach to get advice if they don’t know what to say</a:t>
            </a:r>
          </a:p>
          <a:p>
            <a:r>
              <a:rPr lang="en-US" sz="4000" dirty="0"/>
              <a:t>Teach to get a mediator in really rough situations</a:t>
            </a:r>
          </a:p>
          <a:p>
            <a:r>
              <a:rPr lang="en-US" sz="4000" dirty="0"/>
              <a:t>Teach creative solutions rather than competitive-–winner takes all</a:t>
            </a:r>
          </a:p>
          <a:p>
            <a:r>
              <a:rPr lang="en-US" sz="4000" dirty="0"/>
              <a:t>Charitable Judgments (Benefit of the doubt)</a:t>
            </a:r>
          </a:p>
        </p:txBody>
      </p:sp>
    </p:spTree>
    <p:extLst>
      <p:ext uri="{BB962C8B-B14F-4D97-AF65-F5344CB8AC3E}">
        <p14:creationId xmlns:p14="http://schemas.microsoft.com/office/powerpoint/2010/main" val="385393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503563-5462-0ADD-EF3E-A63BCF1CA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03" y="142407"/>
            <a:ext cx="12042098" cy="981855"/>
          </a:xfrm>
        </p:spPr>
        <p:txBody>
          <a:bodyPr/>
          <a:lstStyle/>
          <a:p>
            <a:r>
              <a:rPr lang="en-US" dirty="0"/>
              <a:t>Teach Choice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E421CD9-6677-5AD2-C4F6-3816244DB0BA}"/>
              </a:ext>
            </a:extLst>
          </p:cNvPr>
          <p:cNvSpPr/>
          <p:nvPr/>
        </p:nvSpPr>
        <p:spPr>
          <a:xfrm>
            <a:off x="149902" y="1124262"/>
            <a:ext cx="5593829" cy="25633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/>
              <a:t>Desires can lead to sinful choice:</a:t>
            </a:r>
          </a:p>
          <a:p>
            <a:pPr algn="ctr"/>
            <a:r>
              <a:rPr lang="en-US" sz="3000" dirty="0"/>
              <a:t>Envy, pride, fear of others, greed, selfishness, self pity, laziness,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AC3D1BF-0210-A155-F157-1D082A9F7EEE}"/>
              </a:ext>
            </a:extLst>
          </p:cNvPr>
          <p:cNvSpPr/>
          <p:nvPr/>
        </p:nvSpPr>
        <p:spPr>
          <a:xfrm>
            <a:off x="149902" y="3837481"/>
            <a:ext cx="5593829" cy="2878111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Children can choose to love and please God:</a:t>
            </a:r>
          </a:p>
          <a:p>
            <a:pPr algn="ctr"/>
            <a:r>
              <a:rPr lang="en-US" sz="3200" dirty="0"/>
              <a:t>Patience, Kindness, Gentleness, Mercy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513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4A567B-5C8D-E415-ADDF-5DC42DCD2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92" y="134911"/>
            <a:ext cx="11887200" cy="974361"/>
          </a:xfrm>
        </p:spPr>
        <p:txBody>
          <a:bodyPr/>
          <a:lstStyle/>
          <a:p>
            <a:r>
              <a:rPr lang="en-US" dirty="0"/>
              <a:t>Teach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0AC951-08A6-91CE-D58E-31DCE4133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892" y="1109272"/>
            <a:ext cx="11887200" cy="5613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Q: What are some ways people teach choice to their children?</a:t>
            </a:r>
          </a:p>
        </p:txBody>
      </p:sp>
    </p:spTree>
    <p:extLst>
      <p:ext uri="{BB962C8B-B14F-4D97-AF65-F5344CB8AC3E}">
        <p14:creationId xmlns:p14="http://schemas.microsoft.com/office/powerpoint/2010/main" val="210229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E5079A-64C2-67F1-0C24-71342F3EC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21" y="157398"/>
            <a:ext cx="12072079" cy="831954"/>
          </a:xfrm>
        </p:spPr>
        <p:txBody>
          <a:bodyPr/>
          <a:lstStyle/>
          <a:p>
            <a:r>
              <a:rPr lang="en-US" dirty="0"/>
              <a:t>Teach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F2DD2F-1EA9-38D9-A765-3A8410279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21" y="989352"/>
            <a:ext cx="11947161" cy="5711251"/>
          </a:xfrm>
        </p:spPr>
        <p:txBody>
          <a:bodyPr>
            <a:normAutofit fontScale="92500"/>
          </a:bodyPr>
          <a:lstStyle/>
          <a:p>
            <a:r>
              <a:rPr lang="en-US" sz="4000" dirty="0"/>
              <a:t>Teach that they can control the way they treat others</a:t>
            </a:r>
          </a:p>
          <a:p>
            <a:r>
              <a:rPr lang="en-US" sz="4000" dirty="0"/>
              <a:t>Help your children learn to think about their choices before making them</a:t>
            </a:r>
          </a:p>
          <a:p>
            <a:r>
              <a:rPr lang="en-US" sz="4000" dirty="0"/>
              <a:t>Discuss choosing between selfish feelings and what they know to be right</a:t>
            </a:r>
          </a:p>
          <a:p>
            <a:pPr lvl="1"/>
            <a:r>
              <a:rPr lang="en-US" sz="4000" dirty="0"/>
              <a:t>Again, Identifying their feelings and their desires, but teaching how to act against their feelings and sinful desires</a:t>
            </a:r>
          </a:p>
        </p:txBody>
      </p:sp>
    </p:spTree>
    <p:extLst>
      <p:ext uri="{BB962C8B-B14F-4D97-AF65-F5344CB8AC3E}">
        <p14:creationId xmlns:p14="http://schemas.microsoft.com/office/powerpoint/2010/main" val="177336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0B61BB-A19E-615B-7A8B-B74EDCDBB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921"/>
            <a:ext cx="12082072" cy="1034323"/>
          </a:xfrm>
        </p:spPr>
        <p:txBody>
          <a:bodyPr/>
          <a:lstStyle/>
          <a:p>
            <a:r>
              <a:rPr lang="en-US" dirty="0"/>
              <a:t>Being a peacemaker is not…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1F3072-EAC3-4430-A9B3-A22577D44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28" y="1154244"/>
            <a:ext cx="11972144" cy="5583835"/>
          </a:xfrm>
        </p:spPr>
        <p:txBody>
          <a:bodyPr>
            <a:normAutofit/>
          </a:bodyPr>
          <a:lstStyle/>
          <a:p>
            <a:r>
              <a:rPr lang="en-US" sz="4000" dirty="0"/>
              <a:t>Being a doormat</a:t>
            </a:r>
          </a:p>
          <a:p>
            <a:r>
              <a:rPr lang="en-US" sz="4000" dirty="0"/>
              <a:t>Never talking about difficult things</a:t>
            </a:r>
          </a:p>
          <a:p>
            <a:r>
              <a:rPr lang="en-US" sz="4000" dirty="0"/>
              <a:t>Never having Conflict</a:t>
            </a:r>
          </a:p>
        </p:txBody>
      </p:sp>
    </p:spTree>
    <p:extLst>
      <p:ext uri="{BB962C8B-B14F-4D97-AF65-F5344CB8AC3E}">
        <p14:creationId xmlns:p14="http://schemas.microsoft.com/office/powerpoint/2010/main" val="42770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718D29-D422-7E47-BE5A-A4F7E5EE4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92" y="119921"/>
            <a:ext cx="11887200" cy="1034323"/>
          </a:xfrm>
        </p:spPr>
        <p:txBody>
          <a:bodyPr>
            <a:normAutofit fontScale="90000"/>
          </a:bodyPr>
          <a:lstStyle/>
          <a:p>
            <a:r>
              <a:rPr lang="en-US" dirty="0"/>
              <a:t>Natural response (my way) vs God’s way (the wise way)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3FDB1E-A8B8-ADE7-544A-A8778039E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892" y="1154244"/>
            <a:ext cx="11887200" cy="5583835"/>
          </a:xfrm>
        </p:spPr>
        <p:txBody>
          <a:bodyPr/>
          <a:lstStyle/>
          <a:p>
            <a:r>
              <a:rPr lang="en-US" sz="4000" dirty="0"/>
              <a:t>Blame vs. taking responsibility</a:t>
            </a:r>
          </a:p>
          <a:p>
            <a:r>
              <a:rPr lang="en-US" sz="4000" dirty="0"/>
              <a:t>Cover up or lying vs. being honest</a:t>
            </a:r>
          </a:p>
          <a:p>
            <a:r>
              <a:rPr lang="en-US" sz="4000" dirty="0"/>
              <a:t>Make Excuses vs. admitting wrong</a:t>
            </a:r>
          </a:p>
          <a:p>
            <a:pPr marL="0" indent="0">
              <a:buNone/>
            </a:pPr>
            <a:r>
              <a:rPr lang="en-US" sz="4000" dirty="0"/>
              <a:t>All Choice is possible because our identity is in Christ and Grace is abundant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05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DCD781-A859-8E4B-6F2D-5ABABC311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52" y="194872"/>
            <a:ext cx="11128948" cy="911200"/>
          </a:xfrm>
        </p:spPr>
        <p:txBody>
          <a:bodyPr/>
          <a:lstStyle/>
          <a:p>
            <a:r>
              <a:rPr lang="en-US" dirty="0"/>
              <a:t>Teach Forgiveness as a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BABE4E-A1CD-DADD-D399-E8C0E1335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852" y="959371"/>
            <a:ext cx="11742296" cy="5703758"/>
          </a:xfrm>
        </p:spPr>
        <p:txBody>
          <a:bodyPr>
            <a:normAutofit fontScale="92500" lnSpcReduction="10000"/>
          </a:bodyPr>
          <a:lstStyle/>
          <a:p>
            <a:r>
              <a:rPr lang="en-US" sz="3300" b="1" dirty="0"/>
              <a:t>Ephesians 4: 32 </a:t>
            </a:r>
            <a:r>
              <a:rPr lang="en-US" sz="3300" dirty="0"/>
              <a:t>Be kind to one another, compassionate, forgiving each other, just as God in Christ also has forgiven you.</a:t>
            </a:r>
          </a:p>
          <a:p>
            <a:r>
              <a:rPr lang="en-US" sz="3300" dirty="0"/>
              <a:t>Teach what forgiveness isn’t (not a feeling, not excusing, not forgetting, not a guarantee) </a:t>
            </a:r>
          </a:p>
          <a:p>
            <a:r>
              <a:rPr lang="en-US" sz="3300" dirty="0"/>
              <a:t>Help kids understand God’s forgiveness of them</a:t>
            </a:r>
          </a:p>
          <a:p>
            <a:r>
              <a:rPr lang="en-US" sz="3300" dirty="0"/>
              <a:t>Use The Bible</a:t>
            </a:r>
          </a:p>
          <a:p>
            <a:r>
              <a:rPr lang="en-US" sz="3300" dirty="0"/>
              <a:t>Use stories that show forgiveness</a:t>
            </a:r>
          </a:p>
          <a:p>
            <a:pPr lvl="1"/>
            <a:r>
              <a:rPr lang="en-US" sz="3300" dirty="0"/>
              <a:t>The prodigal Son (Luke 15)</a:t>
            </a:r>
          </a:p>
          <a:p>
            <a:r>
              <a:rPr lang="en-US" sz="3300" dirty="0"/>
              <a:t>Use stories that show the absurdity of lack of forgiveness</a:t>
            </a:r>
          </a:p>
          <a:p>
            <a:pPr lvl="1"/>
            <a:r>
              <a:rPr lang="en-US" sz="3300" dirty="0"/>
              <a:t>The unforgiving servant (Matthew 18)</a:t>
            </a:r>
          </a:p>
        </p:txBody>
      </p:sp>
    </p:spTree>
    <p:extLst>
      <p:ext uri="{BB962C8B-B14F-4D97-AF65-F5344CB8AC3E}">
        <p14:creationId xmlns:p14="http://schemas.microsoft.com/office/powerpoint/2010/main" val="334526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A015B3E-191B-6698-E6C7-6683A4F14C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715F4E-112D-F9B2-4CF3-A7205F1E4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52" y="194872"/>
            <a:ext cx="11128948" cy="911200"/>
          </a:xfrm>
        </p:spPr>
        <p:txBody>
          <a:bodyPr/>
          <a:lstStyle/>
          <a:p>
            <a:r>
              <a:rPr lang="en-US" dirty="0"/>
              <a:t>Teach Forgiveness as a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8E0089-AF29-CDB9-497B-0B3FF3BEC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852" y="1106072"/>
            <a:ext cx="11742296" cy="55570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dirty="0"/>
              <a:t>4 forgiveness promises:</a:t>
            </a:r>
          </a:p>
          <a:p>
            <a:r>
              <a:rPr lang="en-US" sz="4000" dirty="0"/>
              <a:t>I promise to think good thoughts about you and do good for you </a:t>
            </a:r>
            <a:r>
              <a:rPr lang="en-US" sz="4000" b="1" dirty="0"/>
              <a:t>(Good thought)</a:t>
            </a:r>
          </a:p>
          <a:p>
            <a:r>
              <a:rPr lang="en-US" sz="4000" dirty="0"/>
              <a:t>I promise I will not bring up this situation to use against you </a:t>
            </a:r>
            <a:r>
              <a:rPr lang="en-US" sz="4000" b="1" dirty="0"/>
              <a:t>(Hurt you not)</a:t>
            </a:r>
          </a:p>
          <a:p>
            <a:r>
              <a:rPr lang="en-US" sz="4000" dirty="0"/>
              <a:t>I promise I will not talk to others about what you did </a:t>
            </a:r>
            <a:r>
              <a:rPr lang="en-US" sz="4000" b="1" dirty="0"/>
              <a:t>(Gossip Never)</a:t>
            </a:r>
          </a:p>
          <a:p>
            <a:r>
              <a:rPr lang="en-US" sz="4000" dirty="0"/>
              <a:t>I promise I will be friends with you again </a:t>
            </a:r>
            <a:r>
              <a:rPr lang="en-US" sz="4000" b="1" dirty="0"/>
              <a:t>(Friends Forever)</a:t>
            </a:r>
          </a:p>
        </p:txBody>
      </p:sp>
    </p:spTree>
    <p:extLst>
      <p:ext uri="{BB962C8B-B14F-4D97-AF65-F5344CB8AC3E}">
        <p14:creationId xmlns:p14="http://schemas.microsoft.com/office/powerpoint/2010/main" val="277625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5FBC68-1F45-A2A8-E248-5B9D454B7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82" y="179883"/>
            <a:ext cx="11872210" cy="929389"/>
          </a:xfrm>
        </p:spPr>
        <p:txBody>
          <a:bodyPr>
            <a:normAutofit fontScale="90000"/>
          </a:bodyPr>
          <a:lstStyle/>
          <a:p>
            <a:r>
              <a:rPr lang="en-US" dirty="0"/>
              <a:t>To raise a peacemaker the focus is on…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8F8508-FE1B-FF04-B89B-227762897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882" y="1109272"/>
            <a:ext cx="12012118" cy="5748728"/>
          </a:xfrm>
        </p:spPr>
        <p:txBody>
          <a:bodyPr>
            <a:noAutofit/>
          </a:bodyPr>
          <a:lstStyle/>
          <a:p>
            <a:r>
              <a:rPr lang="en-US" sz="3800" dirty="0"/>
              <a:t>Character development</a:t>
            </a:r>
          </a:p>
          <a:p>
            <a:pPr lvl="1"/>
            <a:r>
              <a:rPr lang="en-US" sz="3800" dirty="0"/>
              <a:t>Deliberate honesty about self</a:t>
            </a:r>
          </a:p>
          <a:p>
            <a:pPr lvl="1"/>
            <a:r>
              <a:rPr lang="en-US" sz="3800" dirty="0"/>
              <a:t>Seeking to understand others</a:t>
            </a:r>
          </a:p>
          <a:p>
            <a:pPr lvl="1"/>
            <a:r>
              <a:rPr lang="en-US" sz="3800" dirty="0"/>
              <a:t>Nurturing relationship with God—remember vertical perspective</a:t>
            </a:r>
          </a:p>
          <a:p>
            <a:pPr lvl="1"/>
            <a:r>
              <a:rPr lang="en-US" sz="3800" dirty="0"/>
              <a:t>Taking steps of faith</a:t>
            </a:r>
          </a:p>
          <a:p>
            <a:pPr lvl="2"/>
            <a:r>
              <a:rPr lang="en-US" sz="3800" dirty="0"/>
              <a:t>Speaking the truth</a:t>
            </a:r>
          </a:p>
          <a:p>
            <a:pPr lvl="2"/>
            <a:r>
              <a:rPr lang="en-US" sz="3800" dirty="0"/>
              <a:t>Practicing choice</a:t>
            </a:r>
          </a:p>
          <a:p>
            <a:pPr lvl="2"/>
            <a:r>
              <a:rPr lang="en-US" sz="3800" dirty="0"/>
              <a:t>Learning to love and forgive</a:t>
            </a:r>
          </a:p>
        </p:txBody>
      </p:sp>
    </p:spTree>
    <p:extLst>
      <p:ext uri="{BB962C8B-B14F-4D97-AF65-F5344CB8AC3E}">
        <p14:creationId xmlns:p14="http://schemas.microsoft.com/office/powerpoint/2010/main" val="254543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308C660-4DDA-FA22-30DB-29D504C577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2DE2A9-6F2E-AF5C-6864-55D68BFD2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921"/>
            <a:ext cx="12082072" cy="1034323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In fact, learning to be a peacemaker will require: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BB685F-C4DE-9969-68FB-84FD75F70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28" y="1154244"/>
            <a:ext cx="11972144" cy="5583835"/>
          </a:xfrm>
        </p:spPr>
        <p:txBody>
          <a:bodyPr>
            <a:noAutofit/>
          </a:bodyPr>
          <a:lstStyle/>
          <a:p>
            <a:r>
              <a:rPr lang="en-US" sz="4200" dirty="0"/>
              <a:t>Speaking the truth</a:t>
            </a:r>
          </a:p>
          <a:p>
            <a:r>
              <a:rPr lang="en-US" sz="4200" dirty="0"/>
              <a:t>Wading into conflict, but seeing it as an opportunity</a:t>
            </a:r>
          </a:p>
          <a:p>
            <a:r>
              <a:rPr lang="en-US" sz="4200" dirty="0"/>
              <a:t>Strong identity and willingness to serve</a:t>
            </a:r>
          </a:p>
          <a:p>
            <a:r>
              <a:rPr lang="en-US" sz="4200" dirty="0"/>
              <a:t>Helping our children developing Character</a:t>
            </a:r>
          </a:p>
          <a:p>
            <a:pPr marL="0" indent="0">
              <a:buNone/>
            </a:pPr>
            <a:r>
              <a:rPr lang="en-US" sz="4200" dirty="0"/>
              <a:t>This is a spiritual endeavor that needs God at the center</a:t>
            </a:r>
          </a:p>
        </p:txBody>
      </p:sp>
    </p:spTree>
    <p:extLst>
      <p:ext uri="{BB962C8B-B14F-4D97-AF65-F5344CB8AC3E}">
        <p14:creationId xmlns:p14="http://schemas.microsoft.com/office/powerpoint/2010/main" val="338905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1B9EE9-0879-6D11-140A-7C28550C8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82" y="142408"/>
            <a:ext cx="12012118" cy="846944"/>
          </a:xfrm>
        </p:spPr>
        <p:txBody>
          <a:bodyPr>
            <a:normAutofit fontScale="90000"/>
          </a:bodyPr>
          <a:lstStyle/>
          <a:p>
            <a:r>
              <a:rPr lang="en-US" dirty="0"/>
              <a:t>Emphasize becoming Relationally Wise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FA7A74-F1CB-76C4-FC13-C10C1CB7B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882" y="1139252"/>
            <a:ext cx="11887200" cy="5576341"/>
          </a:xfrm>
        </p:spPr>
        <p:txBody>
          <a:bodyPr>
            <a:normAutofit/>
          </a:bodyPr>
          <a:lstStyle/>
          <a:p>
            <a:r>
              <a:rPr lang="en-US" sz="4000" dirty="0"/>
              <a:t>Self Aware and Self Engaged</a:t>
            </a:r>
          </a:p>
          <a:p>
            <a:r>
              <a:rPr lang="en-US" sz="4000" dirty="0"/>
              <a:t>Other aware and Other Engaged</a:t>
            </a:r>
          </a:p>
          <a:p>
            <a:r>
              <a:rPr lang="en-US" sz="4000" dirty="0"/>
              <a:t>God aware and God Engaged</a:t>
            </a:r>
          </a:p>
        </p:txBody>
      </p:sp>
    </p:spTree>
    <p:extLst>
      <p:ext uri="{BB962C8B-B14F-4D97-AF65-F5344CB8AC3E}">
        <p14:creationId xmlns:p14="http://schemas.microsoft.com/office/powerpoint/2010/main" val="1825043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732E48-37AD-5DD7-5898-0AA05B2D9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02" y="134912"/>
            <a:ext cx="11932170" cy="839450"/>
          </a:xfrm>
        </p:spPr>
        <p:txBody>
          <a:bodyPr/>
          <a:lstStyle/>
          <a:p>
            <a:r>
              <a:rPr lang="en-US" dirty="0"/>
              <a:t>Self Aware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84FB46-C9F1-C438-F05E-9229184AB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02" y="854440"/>
            <a:ext cx="11892196" cy="5868650"/>
          </a:xfrm>
        </p:spPr>
        <p:txBody>
          <a:bodyPr>
            <a:normAutofit/>
          </a:bodyPr>
          <a:lstStyle/>
          <a:p>
            <a:r>
              <a:rPr lang="en-US" sz="3700" dirty="0"/>
              <a:t>Help your child understand their own emotions</a:t>
            </a:r>
          </a:p>
          <a:p>
            <a:r>
              <a:rPr lang="en-US" sz="3700" dirty="0"/>
              <a:t>Give them time and learn to share their feelings about situations—help them name their emotions </a:t>
            </a:r>
          </a:p>
          <a:p>
            <a:r>
              <a:rPr lang="en-US" sz="3700" dirty="0"/>
              <a:t>Feelings wheel</a:t>
            </a:r>
          </a:p>
        </p:txBody>
      </p:sp>
    </p:spTree>
    <p:extLst>
      <p:ext uri="{BB962C8B-B14F-4D97-AF65-F5344CB8AC3E}">
        <p14:creationId xmlns:p14="http://schemas.microsoft.com/office/powerpoint/2010/main" val="165643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C9D7A1-EB2A-B134-AAEC-BF07705A8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72" y="104930"/>
            <a:ext cx="11997128" cy="869431"/>
          </a:xfrm>
        </p:spPr>
        <p:txBody>
          <a:bodyPr>
            <a:normAutofit/>
          </a:bodyPr>
          <a:lstStyle/>
          <a:p>
            <a:r>
              <a:rPr lang="en-US" dirty="0"/>
              <a:t>Other Aware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1894F2-AF9B-CFDD-CF6C-F4EC41F25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872" y="974362"/>
            <a:ext cx="11857220" cy="5778708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Teach others are valuable </a:t>
            </a:r>
          </a:p>
          <a:p>
            <a:pPr lvl="1"/>
            <a:r>
              <a:rPr lang="en-US" sz="4000" dirty="0"/>
              <a:t>Consider how we talk about others to our kids</a:t>
            </a:r>
          </a:p>
          <a:p>
            <a:pPr lvl="1"/>
            <a:r>
              <a:rPr lang="en-US" sz="4000" dirty="0"/>
              <a:t>“People are more important than things”</a:t>
            </a:r>
          </a:p>
          <a:p>
            <a:r>
              <a:rPr lang="en-US" sz="4000" dirty="0"/>
              <a:t>Teach that is it important to think about others</a:t>
            </a:r>
          </a:p>
          <a:p>
            <a:pPr lvl="1"/>
            <a:r>
              <a:rPr lang="en-US" sz="4000" dirty="0"/>
              <a:t>Philippians 2:4  do not merely look out for your own personal interests, but also for the interests of others.</a:t>
            </a:r>
          </a:p>
        </p:txBody>
      </p:sp>
    </p:spTree>
    <p:extLst>
      <p:ext uri="{BB962C8B-B14F-4D97-AF65-F5344CB8AC3E}">
        <p14:creationId xmlns:p14="http://schemas.microsoft.com/office/powerpoint/2010/main" val="377420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80E27EC-B7E4-57BF-C4AA-D43C42512F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BED8E7-38F9-C1A5-FE4E-222D28558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72" y="104930"/>
            <a:ext cx="11997128" cy="869431"/>
          </a:xfrm>
        </p:spPr>
        <p:txBody>
          <a:bodyPr>
            <a:normAutofit/>
          </a:bodyPr>
          <a:lstStyle/>
          <a:p>
            <a:r>
              <a:rPr lang="en-US" dirty="0"/>
              <a:t>Other Aware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300703-D3F8-0237-919A-AEC442005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872" y="974362"/>
            <a:ext cx="11857220" cy="5778708"/>
          </a:xfrm>
        </p:spPr>
        <p:txBody>
          <a:bodyPr>
            <a:normAutofit/>
          </a:bodyPr>
          <a:lstStyle/>
          <a:p>
            <a:r>
              <a:rPr lang="en-US" sz="4000" dirty="0"/>
              <a:t>Help your child stand in someone else’s shoes</a:t>
            </a:r>
          </a:p>
          <a:p>
            <a:r>
              <a:rPr lang="en-US" sz="4000" dirty="0"/>
              <a:t>Use books and stories to help them identify with others</a:t>
            </a:r>
          </a:p>
          <a:p>
            <a:r>
              <a:rPr lang="en-US" sz="4000" dirty="0"/>
              <a:t>Ask questions:</a:t>
            </a:r>
          </a:p>
          <a:p>
            <a:pPr lvl="1"/>
            <a:r>
              <a:rPr lang="en-US" sz="4000" dirty="0"/>
              <a:t>“How do you think she felt?” </a:t>
            </a:r>
          </a:p>
          <a:p>
            <a:pPr lvl="1"/>
            <a:r>
              <a:rPr lang="en-US" sz="4000" dirty="0"/>
              <a:t>“How might your words hurt him?”</a:t>
            </a:r>
          </a:p>
          <a:p>
            <a:pPr lvl="1"/>
            <a:r>
              <a:rPr lang="en-US" sz="4000" dirty="0"/>
              <a:t>“How would you feel if that happened to you?</a:t>
            </a:r>
          </a:p>
        </p:txBody>
      </p:sp>
    </p:spTree>
    <p:extLst>
      <p:ext uri="{BB962C8B-B14F-4D97-AF65-F5344CB8AC3E}">
        <p14:creationId xmlns:p14="http://schemas.microsoft.com/office/powerpoint/2010/main" val="256408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209346-38CF-0852-1030-9F9A6A9E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64302"/>
          </a:xfrm>
        </p:spPr>
        <p:txBody>
          <a:bodyPr/>
          <a:lstStyle/>
          <a:p>
            <a:r>
              <a:rPr lang="en-US" dirty="0"/>
              <a:t>God aware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F29D58-597B-382B-DB3B-E84734A81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390" y="944380"/>
            <a:ext cx="11857220" cy="5913619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/>
              <a:t>God is always involved and at work</a:t>
            </a:r>
          </a:p>
          <a:p>
            <a:r>
              <a:rPr lang="en-US" sz="4000" dirty="0"/>
              <a:t>We do not know everything</a:t>
            </a:r>
          </a:p>
          <a:p>
            <a:r>
              <a:rPr lang="en-US" sz="4000" dirty="0"/>
              <a:t>God is big and able to do beyond what we think</a:t>
            </a:r>
          </a:p>
          <a:p>
            <a:r>
              <a:rPr lang="en-US" sz="4000" dirty="0"/>
              <a:t>God is always with us, even in conflict</a:t>
            </a:r>
          </a:p>
          <a:p>
            <a:r>
              <a:rPr lang="en-US" sz="4000" dirty="0"/>
              <a:t>Use stories to make this real: Daniel</a:t>
            </a:r>
          </a:p>
          <a:p>
            <a:r>
              <a:rPr lang="en-US" sz="4000" dirty="0"/>
              <a:t>Help them learn who Christ is</a:t>
            </a:r>
          </a:p>
          <a:p>
            <a:r>
              <a:rPr lang="en-US" sz="4000" dirty="0"/>
              <a:t>Figure out ways to emphasize remembering his faithfulness</a:t>
            </a:r>
          </a:p>
          <a:p>
            <a:pPr lvl="1"/>
            <a:r>
              <a:rPr lang="en-US" sz="3600" dirty="0"/>
              <a:t>Monuments? Discussions? Monthly/Yearly reflection?</a:t>
            </a:r>
          </a:p>
        </p:txBody>
      </p:sp>
    </p:spTree>
    <p:extLst>
      <p:ext uri="{BB962C8B-B14F-4D97-AF65-F5344CB8AC3E}">
        <p14:creationId xmlns:p14="http://schemas.microsoft.com/office/powerpoint/2010/main" val="228250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3899</TotalTime>
  <Words>1285</Words>
  <Application>Microsoft Office PowerPoint</Application>
  <PresentationFormat>Widescreen</PresentationFormat>
  <Paragraphs>194</Paragraphs>
  <Slides>33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Aptos</vt:lpstr>
      <vt:lpstr>Aptos Display</vt:lpstr>
      <vt:lpstr>Arial</vt:lpstr>
      <vt:lpstr>Office Theme</vt:lpstr>
      <vt:lpstr>Raising Peacemakers</vt:lpstr>
      <vt:lpstr>Raising Peacemakers</vt:lpstr>
      <vt:lpstr>Being a peacemaker is not…</vt:lpstr>
      <vt:lpstr>In fact, learning to be a peacemaker will require:</vt:lpstr>
      <vt:lpstr>Emphasize becoming Relationally Wise</vt:lpstr>
      <vt:lpstr>Self Aware</vt:lpstr>
      <vt:lpstr>Other Aware</vt:lpstr>
      <vt:lpstr>Other Aware</vt:lpstr>
      <vt:lpstr>God aware</vt:lpstr>
      <vt:lpstr>Self Engaged</vt:lpstr>
      <vt:lpstr>Other engaged</vt:lpstr>
      <vt:lpstr>God Engaged</vt:lpstr>
      <vt:lpstr>Relational Wisdom </vt:lpstr>
      <vt:lpstr>Teach about Conflict</vt:lpstr>
      <vt:lpstr>Teach about Conflict</vt:lpstr>
      <vt:lpstr>Teach about Conflict</vt:lpstr>
      <vt:lpstr>Teach about Conflict</vt:lpstr>
      <vt:lpstr>Teach about Conflict: importance of understanding sin</vt:lpstr>
      <vt:lpstr>Teach about Conflict: importance of understanding sin</vt:lpstr>
      <vt:lpstr>If we don’t help them understand….</vt:lpstr>
      <vt:lpstr>Benefit of understanding their sin</vt:lpstr>
      <vt:lpstr>Understanding conflict</vt:lpstr>
      <vt:lpstr>Understanding Conflict</vt:lpstr>
      <vt:lpstr>Understanding Conflict</vt:lpstr>
      <vt:lpstr>Understanding Conflict</vt:lpstr>
      <vt:lpstr>Work it out—teach good habits</vt:lpstr>
      <vt:lpstr>Teach Choice</vt:lpstr>
      <vt:lpstr>Teach Choice</vt:lpstr>
      <vt:lpstr>Teach Choice</vt:lpstr>
      <vt:lpstr>Natural response (my way) vs God’s way (the wise way)</vt:lpstr>
      <vt:lpstr>Teach Forgiveness as a Choice</vt:lpstr>
      <vt:lpstr>Teach Forgiveness as a Choice</vt:lpstr>
      <vt:lpstr>To raise a peacemaker the focus is on…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Raising Peacemakers</dc:title>
  <dc:creator>Elizabeth Sweet</dc:creator>
  <cp:lastModifiedBy>DoddH</cp:lastModifiedBy>
  <cp:revision>139</cp:revision>
  <cp:lastPrinted>2024-03-06T13:28:34Z</cp:lastPrinted>
  <dcterms:created xsi:type="dcterms:W3CDTF">2024-01-13T13:10:25Z</dcterms:created>
  <dcterms:modified xsi:type="dcterms:W3CDTF">2024-03-11T14:48:08Z</dcterms:modified>
</cp:coreProperties>
</file>