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9" r:id="rId1"/>
  </p:sldMasterIdLst>
  <p:notesMasterIdLst>
    <p:notesMasterId r:id="rId47"/>
  </p:notesMasterIdLst>
  <p:handoutMasterIdLst>
    <p:handoutMasterId r:id="rId48"/>
  </p:handoutMasterIdLst>
  <p:sldIdLst>
    <p:sldId id="257" r:id="rId2"/>
    <p:sldId id="825" r:id="rId3"/>
    <p:sldId id="782" r:id="rId4"/>
    <p:sldId id="827" r:id="rId5"/>
    <p:sldId id="828" r:id="rId6"/>
    <p:sldId id="956" r:id="rId7"/>
    <p:sldId id="957" r:id="rId8"/>
    <p:sldId id="784" r:id="rId9"/>
    <p:sldId id="719" r:id="rId10"/>
    <p:sldId id="746" r:id="rId11"/>
    <p:sldId id="912" r:id="rId12"/>
    <p:sldId id="914" r:id="rId13"/>
    <p:sldId id="915" r:id="rId14"/>
    <p:sldId id="916" r:id="rId15"/>
    <p:sldId id="917" r:id="rId16"/>
    <p:sldId id="958" r:id="rId17"/>
    <p:sldId id="919" r:id="rId18"/>
    <p:sldId id="921" r:id="rId19"/>
    <p:sldId id="960" r:id="rId20"/>
    <p:sldId id="924" r:id="rId21"/>
    <p:sldId id="938" r:id="rId22"/>
    <p:sldId id="925" r:id="rId23"/>
    <p:sldId id="964" r:id="rId24"/>
    <p:sldId id="965" r:id="rId25"/>
    <p:sldId id="939" r:id="rId26"/>
    <p:sldId id="935" r:id="rId27"/>
    <p:sldId id="936" r:id="rId28"/>
    <p:sldId id="942" r:id="rId29"/>
    <p:sldId id="765" r:id="rId30"/>
    <p:sldId id="736" r:id="rId31"/>
    <p:sldId id="737" r:id="rId32"/>
    <p:sldId id="818" r:id="rId33"/>
    <p:sldId id="944" r:id="rId34"/>
    <p:sldId id="877" r:id="rId35"/>
    <p:sldId id="945" r:id="rId36"/>
    <p:sldId id="947" r:id="rId37"/>
    <p:sldId id="948" r:id="rId38"/>
    <p:sldId id="943" r:id="rId39"/>
    <p:sldId id="892" r:id="rId40"/>
    <p:sldId id="895" r:id="rId41"/>
    <p:sldId id="896" r:id="rId42"/>
    <p:sldId id="898" r:id="rId43"/>
    <p:sldId id="950" r:id="rId44"/>
    <p:sldId id="963" r:id="rId45"/>
    <p:sldId id="955" r:id="rId46"/>
  </p:sldIdLst>
  <p:sldSz cx="9144000" cy="6858000" type="letter"/>
  <p:notesSz cx="6858000" cy="9144000"/>
  <p:kinsoku lang="ja-JP" invalStChars="" invalEndChars=""/>
  <p:defaultTextStyle>
    <a:defPPr>
      <a:defRPr lang="en-US"/>
    </a:defPPr>
    <a:lvl1pPr algn="l" rtl="0" eaLnBrk="0" fontAlgn="base" hangingPunct="0">
      <a:spcBef>
        <a:spcPct val="0"/>
      </a:spcBef>
      <a:spcAft>
        <a:spcPct val="0"/>
      </a:spcAft>
      <a:defRPr sz="1400" b="1" kern="1200">
        <a:solidFill>
          <a:schemeClr val="tx1"/>
        </a:solidFill>
        <a:latin typeface="Arial" charset="0"/>
        <a:ea typeface="+mn-ea"/>
        <a:cs typeface="+mn-cs"/>
      </a:defRPr>
    </a:lvl1pPr>
    <a:lvl2pPr marL="457200" algn="l" rtl="0" eaLnBrk="0" fontAlgn="base" hangingPunct="0">
      <a:spcBef>
        <a:spcPct val="0"/>
      </a:spcBef>
      <a:spcAft>
        <a:spcPct val="0"/>
      </a:spcAft>
      <a:defRPr sz="1400" b="1" kern="1200">
        <a:solidFill>
          <a:schemeClr val="tx1"/>
        </a:solidFill>
        <a:latin typeface="Arial" charset="0"/>
        <a:ea typeface="+mn-ea"/>
        <a:cs typeface="+mn-cs"/>
      </a:defRPr>
    </a:lvl2pPr>
    <a:lvl3pPr marL="914400" algn="l" rtl="0" eaLnBrk="0" fontAlgn="base" hangingPunct="0">
      <a:spcBef>
        <a:spcPct val="0"/>
      </a:spcBef>
      <a:spcAft>
        <a:spcPct val="0"/>
      </a:spcAft>
      <a:defRPr sz="1400" b="1" kern="1200">
        <a:solidFill>
          <a:schemeClr val="tx1"/>
        </a:solidFill>
        <a:latin typeface="Arial" charset="0"/>
        <a:ea typeface="+mn-ea"/>
        <a:cs typeface="+mn-cs"/>
      </a:defRPr>
    </a:lvl3pPr>
    <a:lvl4pPr marL="1371600" algn="l" rtl="0" eaLnBrk="0" fontAlgn="base" hangingPunct="0">
      <a:spcBef>
        <a:spcPct val="0"/>
      </a:spcBef>
      <a:spcAft>
        <a:spcPct val="0"/>
      </a:spcAft>
      <a:defRPr sz="1400" b="1" kern="1200">
        <a:solidFill>
          <a:schemeClr val="tx1"/>
        </a:solidFill>
        <a:latin typeface="Arial" charset="0"/>
        <a:ea typeface="+mn-ea"/>
        <a:cs typeface="+mn-cs"/>
      </a:defRPr>
    </a:lvl4pPr>
    <a:lvl5pPr marL="1828800" algn="l" rtl="0" eaLnBrk="0" fontAlgn="base" hangingPunct="0">
      <a:spcBef>
        <a:spcPct val="0"/>
      </a:spcBef>
      <a:spcAft>
        <a:spcPct val="0"/>
      </a:spcAft>
      <a:defRPr sz="1400" b="1" kern="1200">
        <a:solidFill>
          <a:schemeClr val="tx1"/>
        </a:solidFill>
        <a:latin typeface="Arial" charset="0"/>
        <a:ea typeface="+mn-ea"/>
        <a:cs typeface="+mn-cs"/>
      </a:defRPr>
    </a:lvl5pPr>
    <a:lvl6pPr marL="2286000" algn="l" defTabSz="914400" rtl="0" eaLnBrk="1" latinLnBrk="0" hangingPunct="1">
      <a:defRPr sz="1400" b="1" kern="1200">
        <a:solidFill>
          <a:schemeClr val="tx1"/>
        </a:solidFill>
        <a:latin typeface="Arial" charset="0"/>
        <a:ea typeface="+mn-ea"/>
        <a:cs typeface="+mn-cs"/>
      </a:defRPr>
    </a:lvl6pPr>
    <a:lvl7pPr marL="2743200" algn="l" defTabSz="914400" rtl="0" eaLnBrk="1" latinLnBrk="0" hangingPunct="1">
      <a:defRPr sz="1400" b="1" kern="1200">
        <a:solidFill>
          <a:schemeClr val="tx1"/>
        </a:solidFill>
        <a:latin typeface="Arial" charset="0"/>
        <a:ea typeface="+mn-ea"/>
        <a:cs typeface="+mn-cs"/>
      </a:defRPr>
    </a:lvl7pPr>
    <a:lvl8pPr marL="3200400" algn="l" defTabSz="914400" rtl="0" eaLnBrk="1" latinLnBrk="0" hangingPunct="1">
      <a:defRPr sz="1400" b="1" kern="1200">
        <a:solidFill>
          <a:schemeClr val="tx1"/>
        </a:solidFill>
        <a:latin typeface="Arial" charset="0"/>
        <a:ea typeface="+mn-ea"/>
        <a:cs typeface="+mn-cs"/>
      </a:defRPr>
    </a:lvl8pPr>
    <a:lvl9pPr marL="3657600" algn="l" defTabSz="914400" rtl="0" eaLnBrk="1" latinLnBrk="0" hangingPunct="1">
      <a:defRPr sz="14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A0014"/>
    <a:srgbClr val="D3F3F9"/>
    <a:srgbClr val="3B3B3B"/>
    <a:srgbClr val="6B6B6B"/>
    <a:srgbClr val="000000"/>
    <a:srgbClr val="0000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437" autoAdjust="0"/>
    <p:restoredTop sz="94660"/>
  </p:normalViewPr>
  <p:slideViewPr>
    <p:cSldViewPr>
      <p:cViewPr varScale="1">
        <p:scale>
          <a:sx n="83" d="100"/>
          <a:sy n="83" d="100"/>
        </p:scale>
        <p:origin x="456" y="228"/>
      </p:cViewPr>
      <p:guideLst>
        <p:guide orient="horz" pos="2160"/>
        <p:guide pos="2880"/>
      </p:guideLst>
    </p:cSldViewPr>
  </p:slideViewPr>
  <p:notesTextViewPr>
    <p:cViewPr>
      <p:scale>
        <a:sx n="100" d="100"/>
        <a:sy n="100" d="100"/>
      </p:scale>
      <p:origin x="0" y="0"/>
    </p:cViewPr>
  </p:notesTextViewPr>
  <p:sorterViewPr>
    <p:cViewPr>
      <p:scale>
        <a:sx n="75" d="100"/>
        <a:sy n="75" d="100"/>
      </p:scale>
      <p:origin x="0" y="5658"/>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algn="ctr" defTabSz="868363">
              <a:lnSpc>
                <a:spcPct val="90000"/>
              </a:lnSpc>
              <a:defRPr/>
            </a:pPr>
            <a:r>
              <a:rPr lang="en-US" sz="1200" b="0"/>
              <a:t>Page </a:t>
            </a:r>
            <a:fld id="{69BF1A0C-1CA5-497D-8936-237CE814236C}" type="slidenum">
              <a:rPr lang="en-US" sz="1200" b="0"/>
              <a:pPr algn="ctr" defTabSz="868363">
                <a:lnSpc>
                  <a:spcPct val="90000"/>
                </a:lnSpc>
                <a:defRPr/>
              </a:pPr>
              <a:t>‹#›</a:t>
            </a:fld>
            <a:endParaRPr lang="en-US" sz="1200" b="0"/>
          </a:p>
        </p:txBody>
      </p:sp>
    </p:spTree>
    <p:extLst>
      <p:ext uri="{BB962C8B-B14F-4D97-AF65-F5344CB8AC3E}">
        <p14:creationId xmlns:p14="http://schemas.microsoft.com/office/powerpoint/2010/main" val="4827922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051175" y="8710613"/>
            <a:ext cx="757238" cy="254000"/>
          </a:xfrm>
          <a:prstGeom prst="rect">
            <a:avLst/>
          </a:prstGeom>
          <a:noFill/>
          <a:ln w="12699">
            <a:noFill/>
            <a:miter lim="800000"/>
            <a:headEnd/>
            <a:tailEnd/>
          </a:ln>
          <a:effectLst/>
        </p:spPr>
        <p:txBody>
          <a:bodyPr wrap="none" lIns="87312" tIns="44450" rIns="87312" bIns="44450">
            <a:spAutoFit/>
          </a:bodyPr>
          <a:lstStyle/>
          <a:p>
            <a:pPr algn="ctr" defTabSz="868363">
              <a:lnSpc>
                <a:spcPct val="90000"/>
              </a:lnSpc>
              <a:defRPr/>
            </a:pPr>
            <a:r>
              <a:rPr lang="en-US" sz="1200" b="0"/>
              <a:t>Page </a:t>
            </a:r>
            <a:fld id="{4D7E5A7C-B35C-40BF-B601-E678605A95C9}" type="slidenum">
              <a:rPr lang="en-US" sz="1200" b="0"/>
              <a:pPr algn="ctr" defTabSz="868363">
                <a:lnSpc>
                  <a:spcPct val="90000"/>
                </a:lnSpc>
                <a:defRPr/>
              </a:pPr>
              <a:t>‹#›</a:t>
            </a:fld>
            <a:endParaRPr lang="en-US" sz="1200" b="0"/>
          </a:p>
        </p:txBody>
      </p:sp>
      <p:sp>
        <p:nvSpPr>
          <p:cNvPr id="73731" name="Rectangle 3"/>
          <p:cNvSpPr>
            <a:spLocks noGrp="1" noRot="1" noChangeAspect="1" noChangeArrowheads="1" noTextEdit="1"/>
          </p:cNvSpPr>
          <p:nvPr>
            <p:ph type="sldImg" idx="2"/>
          </p:nvPr>
        </p:nvSpPr>
        <p:spPr bwMode="auto">
          <a:xfrm>
            <a:off x="1149350" y="692150"/>
            <a:ext cx="4559300" cy="3416300"/>
          </a:xfrm>
          <a:prstGeom prst="rect">
            <a:avLst/>
          </a:prstGeom>
          <a:noFill/>
          <a:ln w="12699">
            <a:solidFill>
              <a:schemeClr val="tx1"/>
            </a:solidFill>
            <a:miter lim="800000"/>
            <a:headEnd/>
            <a:tailEnd/>
          </a:ln>
        </p:spPr>
      </p:sp>
      <p:sp>
        <p:nvSpPr>
          <p:cNvPr id="2052" name="Rectangle 4"/>
          <p:cNvSpPr>
            <a:spLocks noGrp="1" noChangeArrowheads="1"/>
          </p:cNvSpPr>
          <p:nvPr>
            <p:ph type="body" sz="quarter" idx="3"/>
          </p:nvPr>
        </p:nvSpPr>
        <p:spPr bwMode="auto">
          <a:xfrm>
            <a:off x="914400" y="4343400"/>
            <a:ext cx="5029200" cy="4114800"/>
          </a:xfrm>
          <a:prstGeom prst="rect">
            <a:avLst/>
          </a:prstGeom>
          <a:noFill/>
          <a:ln w="12699">
            <a:noFill/>
            <a:miter lim="800000"/>
            <a:headEnd/>
            <a:tailEnd/>
          </a:ln>
          <a:effectLst/>
        </p:spPr>
        <p:txBody>
          <a:bodyPr vert="horz" wrap="square" lIns="90488" tIns="44450" rIns="90488" bIns="44450" numCol="1" anchor="t" anchorCtr="0" compatLnSpc="1">
            <a:prstTxWarp prst="textNoShape">
              <a:avLst/>
            </a:prstTxWarp>
          </a:bodyPr>
          <a:lstStyle/>
          <a:p>
            <a:pPr lvl="0"/>
            <a:r>
              <a:rPr lang="en-US" noProof="0" smtClean="0"/>
              <a:t>Body Text</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Tree>
    <p:extLst>
      <p:ext uri="{BB962C8B-B14F-4D97-AF65-F5344CB8AC3E}">
        <p14:creationId xmlns:p14="http://schemas.microsoft.com/office/powerpoint/2010/main" val="4224172364"/>
      </p:ext>
    </p:extLst>
  </p:cSld>
  <p:clrMap bg1="lt1" tx1="dk1" bg2="lt2" tx2="dk2" accent1="accent1" accent2="accent2" accent3="accent3" accent4="accent4" accent5="accent5" accent6="accent6" hlink="hlink" folHlink="folHlink"/>
  <p:notesStyle>
    <a:lvl1pPr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1pPr>
    <a:lvl2pPr marL="4572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2pPr>
    <a:lvl3pPr marL="9144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3pPr>
    <a:lvl4pPr marL="13716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4pPr>
    <a:lvl5pPr marL="1828800" algn="l" rtl="0" eaLnBrk="0" fontAlgn="base" hangingPunct="0">
      <a:lnSpc>
        <a:spcPct val="90000"/>
      </a:lnSpc>
      <a:spcBef>
        <a:spcPct val="4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1150938" y="692150"/>
            <a:ext cx="4556125" cy="3416300"/>
          </a:xfrm>
          <a:ln/>
        </p:spPr>
      </p:sp>
      <p:sp>
        <p:nvSpPr>
          <p:cNvPr id="747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8550006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xfrm>
            <a:off x="1150938" y="692150"/>
            <a:ext cx="4556125" cy="3416300"/>
          </a:xfrm>
          <a:ln/>
        </p:spPr>
      </p:sp>
      <p:sp>
        <p:nvSpPr>
          <p:cNvPr id="9113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593853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a:xfrm>
            <a:off x="1150938" y="692150"/>
            <a:ext cx="4556125" cy="3416300"/>
          </a:xfrm>
          <a:ln/>
        </p:spPr>
      </p:sp>
      <p:sp>
        <p:nvSpPr>
          <p:cNvPr id="9216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0588317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a:xfrm>
            <a:off x="1150938" y="692150"/>
            <a:ext cx="4556125" cy="3416300"/>
          </a:xfrm>
          <a:ln/>
        </p:spPr>
      </p:sp>
      <p:sp>
        <p:nvSpPr>
          <p:cNvPr id="9318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0767403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a:xfrm>
            <a:off x="1150938" y="692150"/>
            <a:ext cx="4556125" cy="3416300"/>
          </a:xfrm>
          <a:ln/>
        </p:spPr>
      </p:sp>
      <p:sp>
        <p:nvSpPr>
          <p:cNvPr id="9421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692606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a:xfrm>
            <a:off x="1150938" y="692150"/>
            <a:ext cx="4556125" cy="3416300"/>
          </a:xfrm>
          <a:ln/>
        </p:spPr>
      </p:sp>
      <p:sp>
        <p:nvSpPr>
          <p:cNvPr id="9523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1869299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a:xfrm>
            <a:off x="1150938" y="692150"/>
            <a:ext cx="4556125" cy="3416300"/>
          </a:xfrm>
          <a:ln/>
        </p:spPr>
      </p:sp>
      <p:sp>
        <p:nvSpPr>
          <p:cNvPr id="9625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3676947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a:xfrm>
            <a:off x="1150938" y="692150"/>
            <a:ext cx="4556125" cy="3416300"/>
          </a:xfrm>
          <a:ln/>
        </p:spPr>
      </p:sp>
      <p:sp>
        <p:nvSpPr>
          <p:cNvPr id="9728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5763399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a:xfrm>
            <a:off x="1150938" y="692150"/>
            <a:ext cx="4556125" cy="3416300"/>
          </a:xfrm>
          <a:ln/>
        </p:spPr>
      </p:sp>
      <p:sp>
        <p:nvSpPr>
          <p:cNvPr id="9830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9531339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1150938" y="692150"/>
            <a:ext cx="4556125" cy="3416300"/>
          </a:xfrm>
          <a:ln/>
        </p:spPr>
      </p:sp>
      <p:sp>
        <p:nvSpPr>
          <p:cNvPr id="1003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62122558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a:xfrm>
            <a:off x="1150938" y="692150"/>
            <a:ext cx="4556125" cy="3416300"/>
          </a:xfrm>
          <a:ln/>
        </p:spPr>
      </p:sp>
      <p:sp>
        <p:nvSpPr>
          <p:cNvPr id="10035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555618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xfrm>
            <a:off x="1150938" y="692150"/>
            <a:ext cx="4556125" cy="3416300"/>
          </a:xfrm>
          <a:ln/>
        </p:spPr>
      </p:sp>
      <p:sp>
        <p:nvSpPr>
          <p:cNvPr id="7577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9020604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a:xfrm>
            <a:off x="1150938" y="692150"/>
            <a:ext cx="4556125" cy="3416300"/>
          </a:xfrm>
          <a:ln/>
        </p:spPr>
      </p:sp>
      <p:sp>
        <p:nvSpPr>
          <p:cNvPr id="10240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7724895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a:xfrm>
            <a:off x="1150938" y="692150"/>
            <a:ext cx="4556125" cy="3416300"/>
          </a:xfrm>
          <a:ln/>
        </p:spPr>
      </p:sp>
      <p:sp>
        <p:nvSpPr>
          <p:cNvPr id="10547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02813618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xfrm>
            <a:off x="1150938" y="692150"/>
            <a:ext cx="4556125" cy="3416300"/>
          </a:xfrm>
          <a:ln/>
        </p:spPr>
      </p:sp>
      <p:sp>
        <p:nvSpPr>
          <p:cNvPr id="10649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1009716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xfrm>
            <a:off x="1150938" y="692150"/>
            <a:ext cx="4556125" cy="3416300"/>
          </a:xfrm>
          <a:ln/>
        </p:spPr>
      </p:sp>
      <p:sp>
        <p:nvSpPr>
          <p:cNvPr id="10649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5078147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a:xfrm>
            <a:off x="1150938" y="692150"/>
            <a:ext cx="4556125" cy="3416300"/>
          </a:xfrm>
          <a:ln/>
        </p:spPr>
      </p:sp>
      <p:sp>
        <p:nvSpPr>
          <p:cNvPr id="10649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5768195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xfrm>
            <a:off x="1150938" y="692150"/>
            <a:ext cx="4556125" cy="3416300"/>
          </a:xfrm>
          <a:ln/>
        </p:spPr>
      </p:sp>
      <p:sp>
        <p:nvSpPr>
          <p:cNvPr id="10957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7771865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xfrm>
            <a:off x="1150938" y="692150"/>
            <a:ext cx="4556125" cy="3416300"/>
          </a:xfrm>
          <a:ln/>
        </p:spPr>
      </p:sp>
      <p:sp>
        <p:nvSpPr>
          <p:cNvPr id="11366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34087180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xfrm>
            <a:off x="1150938" y="692150"/>
            <a:ext cx="4556125" cy="3416300"/>
          </a:xfrm>
          <a:ln/>
        </p:spPr>
      </p:sp>
      <p:sp>
        <p:nvSpPr>
          <p:cNvPr id="11776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84110244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a:xfrm>
            <a:off x="1150938" y="692150"/>
            <a:ext cx="4556125" cy="3416300"/>
          </a:xfrm>
          <a:ln/>
        </p:spPr>
      </p:sp>
      <p:sp>
        <p:nvSpPr>
          <p:cNvPr id="12083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83067547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a:xfrm>
            <a:off x="1150938" y="692150"/>
            <a:ext cx="4556125" cy="3416300"/>
          </a:xfrm>
          <a:ln/>
        </p:spPr>
      </p:sp>
      <p:sp>
        <p:nvSpPr>
          <p:cNvPr id="12288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804945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1150938" y="692150"/>
            <a:ext cx="4556125" cy="3416300"/>
          </a:xfrm>
          <a:ln/>
        </p:spPr>
      </p:sp>
      <p:sp>
        <p:nvSpPr>
          <p:cNvPr id="7782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94509343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xfrm>
            <a:off x="1150938" y="692150"/>
            <a:ext cx="4556125" cy="3416300"/>
          </a:xfrm>
          <a:ln/>
        </p:spPr>
      </p:sp>
      <p:sp>
        <p:nvSpPr>
          <p:cNvPr id="12390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421066303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p:cNvSpPr>
            <a:spLocks noGrp="1" noRot="1" noChangeAspect="1" noTextEdit="1"/>
          </p:cNvSpPr>
          <p:nvPr>
            <p:ph type="sldImg"/>
          </p:nvPr>
        </p:nvSpPr>
        <p:spPr>
          <a:xfrm>
            <a:off x="1150938" y="692150"/>
            <a:ext cx="4556125" cy="3416300"/>
          </a:xfrm>
          <a:ln/>
        </p:spPr>
      </p:sp>
      <p:sp>
        <p:nvSpPr>
          <p:cNvPr id="12493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67033885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a:xfrm>
            <a:off x="1150938" y="692150"/>
            <a:ext cx="4556125" cy="3416300"/>
          </a:xfrm>
          <a:ln/>
        </p:spPr>
      </p:sp>
      <p:sp>
        <p:nvSpPr>
          <p:cNvPr id="12800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06584468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a:xfrm>
            <a:off x="1150938" y="692150"/>
            <a:ext cx="4556125" cy="3416300"/>
          </a:xfrm>
          <a:ln/>
        </p:spPr>
      </p:sp>
      <p:sp>
        <p:nvSpPr>
          <p:cNvPr id="12902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6451507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xfrm>
            <a:off x="1150938" y="692150"/>
            <a:ext cx="4556125" cy="3416300"/>
          </a:xfrm>
          <a:ln/>
        </p:spPr>
      </p:sp>
      <p:sp>
        <p:nvSpPr>
          <p:cNvPr id="13005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4002700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a:xfrm>
            <a:off x="1150938" y="692150"/>
            <a:ext cx="4556125" cy="3416300"/>
          </a:xfrm>
          <a:ln/>
        </p:spPr>
      </p:sp>
      <p:sp>
        <p:nvSpPr>
          <p:cNvPr id="13107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5108129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a:xfrm>
            <a:off x="1150938" y="692150"/>
            <a:ext cx="4556125" cy="3416300"/>
          </a:xfrm>
          <a:ln/>
        </p:spPr>
      </p:sp>
      <p:sp>
        <p:nvSpPr>
          <p:cNvPr id="13209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1682897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a:xfrm>
            <a:off x="1150938" y="692150"/>
            <a:ext cx="4556125" cy="3416300"/>
          </a:xfrm>
          <a:ln/>
        </p:spPr>
      </p:sp>
      <p:sp>
        <p:nvSpPr>
          <p:cNvPr id="13312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19753135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xfrm>
            <a:off x="1150938" y="692150"/>
            <a:ext cx="4556125" cy="3416300"/>
          </a:xfrm>
          <a:ln/>
        </p:spPr>
      </p:sp>
      <p:sp>
        <p:nvSpPr>
          <p:cNvPr id="13414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2514931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a:xfrm>
            <a:off x="1150938" y="692150"/>
            <a:ext cx="4556125" cy="3416300"/>
          </a:xfrm>
          <a:ln/>
        </p:spPr>
      </p:sp>
      <p:sp>
        <p:nvSpPr>
          <p:cNvPr id="13517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8009973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1150938" y="692150"/>
            <a:ext cx="4556125" cy="3416300"/>
          </a:xfrm>
          <a:ln/>
        </p:spPr>
      </p:sp>
      <p:sp>
        <p:nvSpPr>
          <p:cNvPr id="8089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55263957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a:xfrm>
            <a:off x="1150938" y="692150"/>
            <a:ext cx="4556125" cy="3416300"/>
          </a:xfrm>
          <a:ln/>
        </p:spPr>
      </p:sp>
      <p:sp>
        <p:nvSpPr>
          <p:cNvPr id="13619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91946342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a:xfrm>
            <a:off x="1150938" y="692150"/>
            <a:ext cx="4556125" cy="3416300"/>
          </a:xfrm>
          <a:ln/>
        </p:spPr>
      </p:sp>
      <p:sp>
        <p:nvSpPr>
          <p:cNvPr id="137219"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5719394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a:xfrm>
            <a:off x="1150938" y="692150"/>
            <a:ext cx="4556125" cy="3416300"/>
          </a:xfrm>
          <a:ln/>
        </p:spPr>
      </p:sp>
      <p:sp>
        <p:nvSpPr>
          <p:cNvPr id="138243"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41836768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a:xfrm>
            <a:off x="1150938" y="692150"/>
            <a:ext cx="4556125" cy="3416300"/>
          </a:xfrm>
          <a:ln/>
        </p:spPr>
      </p:sp>
      <p:sp>
        <p:nvSpPr>
          <p:cNvPr id="13926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30620401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a:xfrm>
            <a:off x="1150938" y="692150"/>
            <a:ext cx="4556125" cy="3416300"/>
          </a:xfrm>
          <a:ln/>
        </p:spPr>
      </p:sp>
      <p:sp>
        <p:nvSpPr>
          <p:cNvPr id="13926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75816027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a:xfrm>
            <a:off x="1150938" y="692150"/>
            <a:ext cx="4556125" cy="3416300"/>
          </a:xfrm>
          <a:ln/>
        </p:spPr>
      </p:sp>
      <p:sp>
        <p:nvSpPr>
          <p:cNvPr id="14438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106130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xfrm>
            <a:off x="1150938" y="692150"/>
            <a:ext cx="4556125" cy="3416300"/>
          </a:xfrm>
          <a:ln/>
        </p:spPr>
      </p:sp>
      <p:sp>
        <p:nvSpPr>
          <p:cNvPr id="8397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458882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xfrm>
            <a:off x="1150938" y="692150"/>
            <a:ext cx="4556125" cy="3416300"/>
          </a:xfrm>
          <a:ln/>
        </p:spPr>
      </p:sp>
      <p:sp>
        <p:nvSpPr>
          <p:cNvPr id="8397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2348961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xfrm>
            <a:off x="1150938" y="692150"/>
            <a:ext cx="4556125" cy="3416300"/>
          </a:xfrm>
          <a:ln/>
        </p:spPr>
      </p:sp>
      <p:sp>
        <p:nvSpPr>
          <p:cNvPr id="83971"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3349163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xfrm>
            <a:off x="1150938" y="692150"/>
            <a:ext cx="4556125" cy="3416300"/>
          </a:xfrm>
          <a:ln/>
        </p:spPr>
      </p:sp>
      <p:sp>
        <p:nvSpPr>
          <p:cNvPr id="88067"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0480715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1150938" y="692150"/>
            <a:ext cx="4556125" cy="3416300"/>
          </a:xfrm>
          <a:ln/>
        </p:spPr>
      </p:sp>
      <p:sp>
        <p:nvSpPr>
          <p:cNvPr id="90115" name="Notes Placeholder 2"/>
          <p:cNvSpPr>
            <a:spLocks noGrp="1"/>
          </p:cNvSpPr>
          <p:nvPr>
            <p:ph type="body" idx="1"/>
          </p:nvPr>
        </p:nvSpPr>
        <p:spPr>
          <a:noFill/>
          <a:ln w="9525"/>
        </p:spPr>
        <p:txBody>
          <a:bodyPr/>
          <a:lstStyle/>
          <a:p>
            <a:endParaRPr lang="en-US" smtClean="0"/>
          </a:p>
        </p:txBody>
      </p:sp>
    </p:spTree>
    <p:extLst>
      <p:ext uri="{BB962C8B-B14F-4D97-AF65-F5344CB8AC3E}">
        <p14:creationId xmlns:p14="http://schemas.microsoft.com/office/powerpoint/2010/main" val="1584635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400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0"/>
            <a:ext cx="6705600" cy="6400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44958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004A"/>
            </a:gs>
          </a:gsLst>
          <a:lin ang="5400000" scaled="1"/>
        </a:gra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0" y="0"/>
            <a:ext cx="9144000" cy="1524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Slide Title</a:t>
            </a:r>
          </a:p>
        </p:txBody>
      </p:sp>
      <p:sp>
        <p:nvSpPr>
          <p:cNvPr id="63491" name="Rectangle 3"/>
          <p:cNvSpPr>
            <a:spLocks noGrp="1" noChangeArrowheads="1"/>
          </p:cNvSpPr>
          <p:nvPr>
            <p:ph type="body" idx="1"/>
          </p:nvPr>
        </p:nvSpPr>
        <p:spPr bwMode="auto">
          <a:xfrm>
            <a:off x="0" y="1524000"/>
            <a:ext cx="9144000" cy="4876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Body Text</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p:wipe dir="r"/>
  </p:transition>
  <p:txStyles>
    <p:titleStyle>
      <a:lvl1pPr algn="ctr" rtl="0" eaLnBrk="0" fontAlgn="base" hangingPunct="0">
        <a:lnSpc>
          <a:spcPct val="80000"/>
        </a:lnSpc>
        <a:spcBef>
          <a:spcPct val="0"/>
        </a:spcBef>
        <a:spcAft>
          <a:spcPct val="0"/>
        </a:spcAft>
        <a:defRPr sz="6000">
          <a:solidFill>
            <a:srgbClr val="D3F3F9"/>
          </a:solidFill>
          <a:effectLst>
            <a:outerShdw blurRad="38100" dist="38100" dir="2700000" algn="tl">
              <a:srgbClr val="000000"/>
            </a:outerShdw>
          </a:effectLst>
          <a:latin typeface="+mj-lt"/>
          <a:ea typeface="+mj-ea"/>
          <a:cs typeface="+mj-cs"/>
        </a:defRPr>
      </a:lvl1pPr>
      <a:lvl2pPr algn="ctr" rtl="0" eaLnBrk="0" fontAlgn="base" hangingPunct="0">
        <a:lnSpc>
          <a:spcPct val="80000"/>
        </a:lnSpc>
        <a:spcBef>
          <a:spcPct val="0"/>
        </a:spcBef>
        <a:spcAft>
          <a:spcPct val="0"/>
        </a:spcAft>
        <a:defRPr sz="6000">
          <a:solidFill>
            <a:srgbClr val="D3F3F9"/>
          </a:solidFill>
          <a:effectLst>
            <a:outerShdw blurRad="38100" dist="38100" dir="2700000" algn="tl">
              <a:srgbClr val="000000"/>
            </a:outerShdw>
          </a:effectLst>
          <a:latin typeface="Times New Roman" pitchFamily="18" charset="0"/>
        </a:defRPr>
      </a:lvl2pPr>
      <a:lvl3pPr algn="ctr" rtl="0" eaLnBrk="0" fontAlgn="base" hangingPunct="0">
        <a:lnSpc>
          <a:spcPct val="80000"/>
        </a:lnSpc>
        <a:spcBef>
          <a:spcPct val="0"/>
        </a:spcBef>
        <a:spcAft>
          <a:spcPct val="0"/>
        </a:spcAft>
        <a:defRPr sz="6000">
          <a:solidFill>
            <a:srgbClr val="D3F3F9"/>
          </a:solidFill>
          <a:effectLst>
            <a:outerShdw blurRad="38100" dist="38100" dir="2700000" algn="tl">
              <a:srgbClr val="000000"/>
            </a:outerShdw>
          </a:effectLst>
          <a:latin typeface="Times New Roman" pitchFamily="18" charset="0"/>
        </a:defRPr>
      </a:lvl3pPr>
      <a:lvl4pPr algn="ctr" rtl="0" eaLnBrk="0" fontAlgn="base" hangingPunct="0">
        <a:lnSpc>
          <a:spcPct val="80000"/>
        </a:lnSpc>
        <a:spcBef>
          <a:spcPct val="0"/>
        </a:spcBef>
        <a:spcAft>
          <a:spcPct val="0"/>
        </a:spcAft>
        <a:defRPr sz="6000">
          <a:solidFill>
            <a:srgbClr val="D3F3F9"/>
          </a:solidFill>
          <a:effectLst>
            <a:outerShdw blurRad="38100" dist="38100" dir="2700000" algn="tl">
              <a:srgbClr val="000000"/>
            </a:outerShdw>
          </a:effectLst>
          <a:latin typeface="Times New Roman" pitchFamily="18" charset="0"/>
        </a:defRPr>
      </a:lvl4pPr>
      <a:lvl5pPr algn="ctr" rtl="0" eaLnBrk="0" fontAlgn="base" hangingPunct="0">
        <a:lnSpc>
          <a:spcPct val="80000"/>
        </a:lnSpc>
        <a:spcBef>
          <a:spcPct val="0"/>
        </a:spcBef>
        <a:spcAft>
          <a:spcPct val="0"/>
        </a:spcAft>
        <a:defRPr sz="6000">
          <a:solidFill>
            <a:srgbClr val="D3F3F9"/>
          </a:solidFill>
          <a:effectLst>
            <a:outerShdw blurRad="38100" dist="38100" dir="2700000" algn="tl">
              <a:srgbClr val="000000"/>
            </a:outerShdw>
          </a:effectLst>
          <a:latin typeface="Times New Roman" pitchFamily="18" charset="0"/>
        </a:defRPr>
      </a:lvl5pPr>
      <a:lvl6pPr marL="4572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6pPr>
      <a:lvl7pPr marL="9144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7pPr>
      <a:lvl8pPr marL="13716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8pPr>
      <a:lvl9pPr marL="1828800" algn="ctr" rtl="0" eaLnBrk="0" fontAlgn="base" hangingPunct="0">
        <a:lnSpc>
          <a:spcPct val="80000"/>
        </a:lnSpc>
        <a:spcBef>
          <a:spcPct val="0"/>
        </a:spcBef>
        <a:spcAft>
          <a:spcPct val="0"/>
        </a:spcAft>
        <a:defRPr sz="6000" b="1">
          <a:solidFill>
            <a:srgbClr val="D3F3F9"/>
          </a:solidFill>
          <a:effectLst>
            <a:outerShdw blurRad="38100" dist="38100" dir="2700000" algn="tl">
              <a:srgbClr val="000000"/>
            </a:outerShdw>
          </a:effectLst>
          <a:latin typeface="Times New Roman" pitchFamily="18" charset="0"/>
        </a:defRPr>
      </a:lvl9pPr>
    </p:titleStyle>
    <p:bodyStyle>
      <a:lvl1pPr marL="285750" indent="-285750" algn="l" rtl="0" eaLnBrk="0" fontAlgn="base" hangingPunct="0">
        <a:lnSpc>
          <a:spcPct val="70000"/>
        </a:lnSpc>
        <a:spcBef>
          <a:spcPct val="15000"/>
        </a:spcBef>
        <a:spcAft>
          <a:spcPct val="0"/>
        </a:spcAft>
        <a:buClr>
          <a:schemeClr val="tx2"/>
        </a:buClr>
        <a:buSzPct val="100000"/>
        <a:buFont typeface="Wingdings" pitchFamily="2" charset="2"/>
        <a:buChar char="Ø"/>
        <a:defRPr sz="4400">
          <a:solidFill>
            <a:schemeClr val="tx1"/>
          </a:solidFill>
          <a:effectLst>
            <a:outerShdw blurRad="38100" dist="38100" dir="2700000" algn="tl">
              <a:srgbClr val="000000"/>
            </a:outerShdw>
          </a:effectLst>
          <a:latin typeface="+mn-lt"/>
          <a:ea typeface="+mn-ea"/>
          <a:cs typeface="+mn-cs"/>
        </a:defRPr>
      </a:lvl1pPr>
      <a:lvl2pPr marL="685800" indent="-228600" algn="l" rtl="0" eaLnBrk="0" fontAlgn="base" hangingPunct="0">
        <a:lnSpc>
          <a:spcPct val="70000"/>
        </a:lnSpc>
        <a:spcBef>
          <a:spcPct val="15000"/>
        </a:spcBef>
        <a:spcAft>
          <a:spcPct val="0"/>
        </a:spcAft>
        <a:buSzPct val="100000"/>
        <a:buChar char="–"/>
        <a:defRPr sz="3600">
          <a:solidFill>
            <a:schemeClr val="tx1"/>
          </a:solidFill>
          <a:effectLst>
            <a:outerShdw blurRad="38100" dist="38100" dir="2700000" algn="tl">
              <a:srgbClr val="000000"/>
            </a:outerShdw>
          </a:effectLst>
          <a:latin typeface="+mn-lt"/>
        </a:defRPr>
      </a:lvl2pPr>
      <a:lvl3pPr marL="1143000" indent="-228600" algn="l" rtl="0" eaLnBrk="0" fontAlgn="base" hangingPunct="0">
        <a:lnSpc>
          <a:spcPct val="70000"/>
        </a:lnSpc>
        <a:spcBef>
          <a:spcPct val="15000"/>
        </a:spcBef>
        <a:spcAft>
          <a:spcPct val="0"/>
        </a:spcAft>
        <a:buSzPct val="100000"/>
        <a:buChar char="»"/>
        <a:defRPr sz="2400">
          <a:solidFill>
            <a:schemeClr val="tx1"/>
          </a:solidFill>
          <a:effectLst>
            <a:outerShdw blurRad="38100" dist="38100" dir="2700000" algn="tl">
              <a:srgbClr val="000000"/>
            </a:outerShdw>
          </a:effectLst>
          <a:latin typeface="+mn-lt"/>
        </a:defRPr>
      </a:lvl3pPr>
      <a:lvl4pPr marL="1543050" indent="-171450" algn="l" rtl="0" eaLnBrk="0" fontAlgn="base" hangingPunct="0">
        <a:lnSpc>
          <a:spcPct val="70000"/>
        </a:lnSpc>
        <a:spcBef>
          <a:spcPct val="15000"/>
        </a:spcBef>
        <a:spcAft>
          <a:spcPct val="0"/>
        </a:spcAft>
        <a:buSzPct val="100000"/>
        <a:buChar char="•"/>
        <a:defRPr sz="1400">
          <a:solidFill>
            <a:schemeClr val="tx1"/>
          </a:solidFill>
          <a:effectLst>
            <a:outerShdw blurRad="38100" dist="38100" dir="2700000" algn="tl">
              <a:srgbClr val="000000"/>
            </a:outerShdw>
          </a:effectLst>
          <a:latin typeface="+mn-lt"/>
        </a:defRPr>
      </a:lvl4pPr>
      <a:lvl5pPr marL="2000250" indent="-171450" algn="l" rtl="0" eaLnBrk="0" fontAlgn="base" hangingPunct="0">
        <a:lnSpc>
          <a:spcPct val="70000"/>
        </a:lnSpc>
        <a:spcBef>
          <a:spcPct val="15000"/>
        </a:spcBef>
        <a:spcAft>
          <a:spcPct val="0"/>
        </a:spcAft>
        <a:buSzPct val="100000"/>
        <a:buChar char="–"/>
        <a:defRPr sz="1400">
          <a:solidFill>
            <a:schemeClr val="tx1"/>
          </a:solidFill>
          <a:effectLst>
            <a:outerShdw blurRad="38100" dist="38100" dir="2700000" algn="tl">
              <a:srgbClr val="000000"/>
            </a:outerShdw>
          </a:effectLst>
          <a:latin typeface="+mn-lt"/>
        </a:defRPr>
      </a:lvl5pPr>
      <a:lvl6pPr marL="24574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6pPr>
      <a:lvl7pPr marL="29146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7pPr>
      <a:lvl8pPr marL="33718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8pPr>
      <a:lvl9pPr marL="3829050" indent="-171450" algn="l" rtl="0" eaLnBrk="0" fontAlgn="base" hangingPunct="0">
        <a:lnSpc>
          <a:spcPct val="70000"/>
        </a:lnSpc>
        <a:spcBef>
          <a:spcPct val="15000"/>
        </a:spcBef>
        <a:spcAft>
          <a:spcPct val="0"/>
        </a:spcAft>
        <a:buSzPct val="100000"/>
        <a:buChar char="–"/>
        <a:defRPr sz="14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lIns="90488" tIns="44450" rIns="90488" bIns="44450"/>
          <a:lstStyle/>
          <a:p>
            <a:pPr>
              <a:defRPr/>
            </a:pPr>
            <a:r>
              <a:rPr lang="en-US" sz="8000" dirty="0" smtClean="0"/>
              <a:t>1 Thessalonians 3</a:t>
            </a:r>
          </a:p>
        </p:txBody>
      </p:sp>
      <p:sp>
        <p:nvSpPr>
          <p:cNvPr id="5123" name="Rectangle 3"/>
          <p:cNvSpPr>
            <a:spLocks noGrp="1" noChangeArrowheads="1"/>
          </p:cNvSpPr>
          <p:nvPr>
            <p:ph type="body" idx="1"/>
          </p:nvPr>
        </p:nvSpPr>
        <p:spPr>
          <a:xfrm>
            <a:off x="304800" y="3048000"/>
            <a:ext cx="8382000" cy="2514600"/>
          </a:xfrm>
        </p:spPr>
        <p:txBody>
          <a:bodyPr lIns="90488" tIns="44450" rIns="90488" bIns="44450"/>
          <a:lstStyle/>
          <a:p>
            <a:pPr>
              <a:defRPr/>
            </a:pPr>
            <a:r>
              <a:rPr lang="en-US" sz="6600" dirty="0" smtClean="0"/>
              <a:t>Serving Love</a:t>
            </a:r>
            <a:br>
              <a:rPr lang="en-US" sz="6600" dirty="0" smtClean="0"/>
            </a:br>
            <a:r>
              <a:rPr lang="en-US" sz="6600" dirty="0" smtClean="0"/>
              <a:t>  In Community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wipe(left)">
                                      <p:cBhvr>
                                        <p:cTn id="7" dur="500"/>
                                        <p:tgtEl>
                                          <p:spTgt spid="51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8866" name="Rectangle 2"/>
          <p:cNvSpPr>
            <a:spLocks noGrp="1" noChangeArrowheads="1"/>
          </p:cNvSpPr>
          <p:nvPr>
            <p:ph type="title"/>
          </p:nvPr>
        </p:nvSpPr>
        <p:spPr/>
        <p:txBody>
          <a:bodyPr lIns="90488" tIns="44450" rIns="90488" bIns="44450"/>
          <a:lstStyle/>
          <a:p>
            <a:pPr>
              <a:defRPr/>
            </a:pPr>
            <a:r>
              <a:rPr lang="en-US" sz="8000" dirty="0" smtClean="0"/>
              <a:t>1 Thessalonians 3</a:t>
            </a:r>
          </a:p>
        </p:txBody>
      </p:sp>
      <p:sp>
        <p:nvSpPr>
          <p:cNvPr id="548867"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dirty="0" smtClean="0"/>
              <a:t>3:1 Finally, when we </a:t>
            </a:r>
            <a:r>
              <a:rPr lang="en-US" sz="4800" u="sng" dirty="0" smtClean="0"/>
              <a:t>could stand it no longer</a:t>
            </a:r>
            <a:r>
              <a:rPr lang="en-US" sz="4800" dirty="0" smtClean="0"/>
              <a:t>, we decided that I should stay alone in Athens, </a:t>
            </a:r>
          </a:p>
          <a:p>
            <a:pPr>
              <a:spcBef>
                <a:spcPct val="5000"/>
              </a:spcBef>
              <a:buFont typeface="Wingdings" pitchFamily="2" charset="2"/>
              <a:buNone/>
              <a:defRPr/>
            </a:pPr>
            <a:r>
              <a:rPr lang="en-US" sz="4800" dirty="0" smtClean="0"/>
              <a:t>2 and we sent Timothy to visit you. He is our co-worker for God and our brother in proclaiming the Good News of Christ. We sent him to strengthen you, to encourage you in your faith, </a:t>
            </a:r>
          </a:p>
        </p:txBody>
      </p:sp>
      <p:sp>
        <p:nvSpPr>
          <p:cNvPr id="18436" name="Rectangle 4"/>
          <p:cNvSpPr>
            <a:spLocks noChangeArrowheads="1"/>
          </p:cNvSpPr>
          <p:nvPr/>
        </p:nvSpPr>
        <p:spPr bwMode="auto">
          <a:xfrm>
            <a:off x="4343400" y="4419600"/>
            <a:ext cx="46482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400" b="0">
                <a:latin typeface="Times New Roman" pitchFamily="18" charset="0"/>
              </a:rPr>
              <a:t>Paul loved this group to the point where he agonized over their lives</a:t>
            </a:r>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8866" name="Rectangle 2"/>
          <p:cNvSpPr>
            <a:spLocks noGrp="1" noChangeArrowheads="1"/>
          </p:cNvSpPr>
          <p:nvPr>
            <p:ph type="title"/>
          </p:nvPr>
        </p:nvSpPr>
        <p:spPr/>
        <p:txBody>
          <a:bodyPr lIns="90488" tIns="44450" rIns="90488" bIns="44450"/>
          <a:lstStyle/>
          <a:p>
            <a:pPr>
              <a:defRPr/>
            </a:pPr>
            <a:r>
              <a:rPr lang="en-US" sz="8000" dirty="0" smtClean="0"/>
              <a:t>1 Thessalonians 3</a:t>
            </a:r>
          </a:p>
        </p:txBody>
      </p:sp>
      <p:sp>
        <p:nvSpPr>
          <p:cNvPr id="548867"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dirty="0" smtClean="0"/>
              <a:t>3:1 Finally, when we </a:t>
            </a:r>
            <a:r>
              <a:rPr lang="en-US" sz="4800" u="sng" dirty="0" smtClean="0"/>
              <a:t>could stand it </a:t>
            </a:r>
            <a:r>
              <a:rPr lang="en-US" sz="4800" dirty="0" smtClean="0"/>
              <a:t>no longer, we decided that I should </a:t>
            </a:r>
            <a:r>
              <a:rPr lang="en-US" sz="4800" u="sng" dirty="0" smtClean="0"/>
              <a:t>stay alone</a:t>
            </a:r>
            <a:r>
              <a:rPr lang="en-US" sz="4800" dirty="0" smtClean="0"/>
              <a:t> in Athens, </a:t>
            </a:r>
          </a:p>
          <a:p>
            <a:pPr>
              <a:spcBef>
                <a:spcPct val="5000"/>
              </a:spcBef>
              <a:buFont typeface="Wingdings" pitchFamily="2" charset="2"/>
              <a:buNone/>
              <a:defRPr/>
            </a:pPr>
            <a:r>
              <a:rPr lang="en-US" sz="4800" dirty="0" smtClean="0"/>
              <a:t>2 and we </a:t>
            </a:r>
            <a:r>
              <a:rPr lang="en-US" sz="4800" u="sng" dirty="0" smtClean="0"/>
              <a:t>sent Timothy</a:t>
            </a:r>
            <a:r>
              <a:rPr lang="en-US" sz="4800" dirty="0" smtClean="0"/>
              <a:t> to visit you. He is our co-worker for God and our brother in proclaiming the Good News of Christ. We sent him to strengthen you, to encourage you in your faith, </a:t>
            </a:r>
          </a:p>
        </p:txBody>
      </p:sp>
      <p:sp>
        <p:nvSpPr>
          <p:cNvPr id="19460" name="Rectangle 4"/>
          <p:cNvSpPr>
            <a:spLocks noChangeArrowheads="1"/>
          </p:cNvSpPr>
          <p:nvPr/>
        </p:nvSpPr>
        <p:spPr bwMode="auto">
          <a:xfrm>
            <a:off x="4724400" y="228600"/>
            <a:ext cx="4191000" cy="20574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400" b="0">
                <a:latin typeface="Times New Roman" pitchFamily="18" charset="0"/>
              </a:rPr>
              <a:t>Paul would suffer isolation so Tim. could travel to Thessalonica</a:t>
            </a:r>
          </a:p>
        </p:txBody>
      </p:sp>
    </p:spTree>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9954" name="Rectangle 2"/>
          <p:cNvSpPr>
            <a:spLocks noGrp="1" noChangeArrowheads="1"/>
          </p:cNvSpPr>
          <p:nvPr>
            <p:ph type="title"/>
          </p:nvPr>
        </p:nvSpPr>
        <p:spPr/>
        <p:txBody>
          <a:bodyPr lIns="90488" tIns="44450" rIns="90488" bIns="44450"/>
          <a:lstStyle/>
          <a:p>
            <a:pPr>
              <a:defRPr/>
            </a:pPr>
            <a:r>
              <a:rPr lang="en-US" sz="8000" dirty="0" smtClean="0"/>
              <a:t>1 Thessalonians 3</a:t>
            </a:r>
          </a:p>
        </p:txBody>
      </p:sp>
      <p:sp>
        <p:nvSpPr>
          <p:cNvPr id="50995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dirty="0" smtClean="0"/>
              <a:t>3 and to keep you from becoming disturbed by the afflictions you were going through. But, of course, you know that such afflictions are going to happen to us as believers. </a:t>
            </a:r>
          </a:p>
          <a:p>
            <a:pPr>
              <a:spcBef>
                <a:spcPct val="5000"/>
              </a:spcBef>
              <a:buFont typeface="Wingdings" pitchFamily="2" charset="2"/>
              <a:buNone/>
              <a:defRPr/>
            </a:pPr>
            <a:r>
              <a:rPr lang="en-US" sz="4800" dirty="0" smtClean="0"/>
              <a:t>4 Even while we were with you, </a:t>
            </a:r>
            <a:r>
              <a:rPr lang="en-US" sz="4800" u="sng" dirty="0" smtClean="0"/>
              <a:t>we warned you that afflictions would soon come</a:t>
            </a:r>
            <a:r>
              <a:rPr lang="en-US" sz="4800" dirty="0" smtClean="0"/>
              <a:t>—and they did, as you well know.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09955">
                                            <p:txEl>
                                              <p:pRg st="1" end="1"/>
                                            </p:txEl>
                                          </p:spTgt>
                                        </p:tgtEl>
                                        <p:attrNameLst>
                                          <p:attrName>style.visibility</p:attrName>
                                        </p:attrNameLst>
                                      </p:cBhvr>
                                      <p:to>
                                        <p:strVal val="visible"/>
                                      </p:to>
                                    </p:set>
                                    <p:animEffect transition="in" filter="wipe(left)">
                                      <p:cBhvr>
                                        <p:cTn id="7" dur="500"/>
                                        <p:tgtEl>
                                          <p:spTgt spid="5099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9955"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9954" name="Rectangle 2"/>
          <p:cNvSpPr>
            <a:spLocks noGrp="1" noChangeArrowheads="1"/>
          </p:cNvSpPr>
          <p:nvPr>
            <p:ph type="title"/>
          </p:nvPr>
        </p:nvSpPr>
        <p:spPr/>
        <p:txBody>
          <a:bodyPr lIns="90488" tIns="44450" rIns="90488" bIns="44450"/>
          <a:lstStyle/>
          <a:p>
            <a:pPr>
              <a:defRPr/>
            </a:pPr>
            <a:r>
              <a:rPr lang="en-US" sz="8000" dirty="0" smtClean="0"/>
              <a:t>1 Thessalonians 3</a:t>
            </a:r>
          </a:p>
        </p:txBody>
      </p:sp>
      <p:sp>
        <p:nvSpPr>
          <p:cNvPr id="509955"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dirty="0" smtClean="0"/>
              <a:t>3 and to keep you from becoming disturbed by the afflictions you were going through. But, of course, you know that such troubles are going to happen to us as believers. </a:t>
            </a:r>
          </a:p>
          <a:p>
            <a:pPr>
              <a:spcBef>
                <a:spcPct val="5000"/>
              </a:spcBef>
              <a:buFont typeface="Wingdings" pitchFamily="2" charset="2"/>
              <a:buNone/>
              <a:defRPr/>
            </a:pPr>
            <a:r>
              <a:rPr lang="en-US" sz="4800" dirty="0" smtClean="0"/>
              <a:t>4 Even while we were with you, </a:t>
            </a:r>
            <a:r>
              <a:rPr lang="en-US" sz="4800" u="sng" dirty="0" smtClean="0"/>
              <a:t>we warned you that afflictions would soon come</a:t>
            </a:r>
            <a:r>
              <a:rPr lang="en-US" sz="4800" dirty="0" smtClean="0"/>
              <a:t>—and they did, as you well know. </a:t>
            </a:r>
          </a:p>
        </p:txBody>
      </p:sp>
      <p:sp>
        <p:nvSpPr>
          <p:cNvPr id="21508" name="Rectangle 4"/>
          <p:cNvSpPr>
            <a:spLocks noChangeArrowheads="1"/>
          </p:cNvSpPr>
          <p:nvPr/>
        </p:nvSpPr>
        <p:spPr bwMode="auto">
          <a:xfrm>
            <a:off x="2514600" y="2514600"/>
            <a:ext cx="6096000" cy="13716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80000"/>
              </a:lnSpc>
              <a:spcBef>
                <a:spcPct val="10000"/>
              </a:spcBef>
            </a:pPr>
            <a:r>
              <a:rPr lang="en-US" sz="5400" b="0">
                <a:latin typeface="Times New Roman" pitchFamily="18" charset="0"/>
              </a:rPr>
              <a:t>Had prepared them to suffer from day 1</a:t>
            </a:r>
          </a:p>
        </p:txBody>
      </p:sp>
    </p:spTree>
  </p:cSld>
  <p:clrMapOvr>
    <a:masterClrMapping/>
  </p:clrMapOvr>
  <p:transition>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0978" name="Rectangle 2"/>
          <p:cNvSpPr>
            <a:spLocks noGrp="1" noChangeArrowheads="1"/>
          </p:cNvSpPr>
          <p:nvPr>
            <p:ph type="title"/>
          </p:nvPr>
        </p:nvSpPr>
        <p:spPr/>
        <p:txBody>
          <a:bodyPr lIns="90488" tIns="44450" rIns="90488" bIns="44450"/>
          <a:lstStyle/>
          <a:p>
            <a:pPr>
              <a:defRPr/>
            </a:pPr>
            <a:r>
              <a:rPr lang="en-US" sz="8000" dirty="0" smtClean="0"/>
              <a:t>1 Thessalonians 3</a:t>
            </a:r>
          </a:p>
        </p:txBody>
      </p:sp>
      <p:sp>
        <p:nvSpPr>
          <p:cNvPr id="510979"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5 That is why, when </a:t>
            </a:r>
            <a:r>
              <a:rPr lang="en-US" sz="4800" u="sng" smtClean="0"/>
              <a:t>I could bear it no longer</a:t>
            </a:r>
            <a:r>
              <a:rPr lang="en-US" sz="4800" smtClean="0"/>
              <a:t>, I sent Timothy to find out whether your faith was still strong. I was afraid that the Tempter had gotten the best of you and that all our work had been useless. </a:t>
            </a: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02" name="Rectangle 2"/>
          <p:cNvSpPr>
            <a:spLocks noGrp="1" noChangeArrowheads="1"/>
          </p:cNvSpPr>
          <p:nvPr>
            <p:ph type="title"/>
          </p:nvPr>
        </p:nvSpPr>
        <p:spPr/>
        <p:txBody>
          <a:bodyPr lIns="90488" tIns="44450" rIns="90488" bIns="44450"/>
          <a:lstStyle/>
          <a:p>
            <a:pPr>
              <a:defRPr/>
            </a:pPr>
            <a:r>
              <a:rPr lang="en-US" sz="8000" dirty="0" smtClean="0"/>
              <a:t>1 Thessalonians 3</a:t>
            </a:r>
          </a:p>
        </p:txBody>
      </p:sp>
      <p:sp>
        <p:nvSpPr>
          <p:cNvPr id="512003"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6 Now Timothy has just returned, bringing the good news that your faith and love are as strong as ever. He reports that you remember our visit with joy and that you want to see us just as much as we want to see you. </a:t>
            </a:r>
          </a:p>
        </p:txBody>
      </p:sp>
    </p:spTree>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3026" name="Rectangle 2"/>
          <p:cNvSpPr>
            <a:spLocks noGrp="1" noChangeArrowheads="1"/>
          </p:cNvSpPr>
          <p:nvPr>
            <p:ph type="title"/>
          </p:nvPr>
        </p:nvSpPr>
        <p:spPr/>
        <p:txBody>
          <a:bodyPr lIns="90488" tIns="44450" rIns="90488" bIns="44450"/>
          <a:lstStyle/>
          <a:p>
            <a:pPr>
              <a:defRPr/>
            </a:pPr>
            <a:r>
              <a:rPr lang="en-US" sz="8000" dirty="0" smtClean="0"/>
              <a:t>1 Thessalonians 3</a:t>
            </a:r>
          </a:p>
        </p:txBody>
      </p:sp>
      <p:sp>
        <p:nvSpPr>
          <p:cNvPr id="513027"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dirty="0" smtClean="0"/>
              <a:t>7 So </a:t>
            </a:r>
            <a:r>
              <a:rPr lang="en-US" sz="4800" u="sng" dirty="0" smtClean="0"/>
              <a:t>we have been greatly comforted</a:t>
            </a:r>
            <a:r>
              <a:rPr lang="en-US" sz="4800" dirty="0" smtClean="0"/>
              <a:t>, dear brothers and sisters, </a:t>
            </a:r>
            <a:r>
              <a:rPr lang="en-US" sz="4800" u="sng" dirty="0" smtClean="0"/>
              <a:t>in all of our own crushing affliction and suffering</a:t>
            </a:r>
            <a:r>
              <a:rPr lang="en-US" sz="4800" dirty="0" smtClean="0"/>
              <a:t>, because you have remained strong in your faith. </a:t>
            </a: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3026"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13027"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dirty="0" smtClean="0"/>
              <a:t>7 So we have been greatly comforted, dear brothers and sisters, in all of our own crushing affliction and suffering, because you have remained strong in your faith. </a:t>
            </a:r>
          </a:p>
          <a:p>
            <a:pPr>
              <a:spcBef>
                <a:spcPct val="5000"/>
              </a:spcBef>
              <a:buFont typeface="Wingdings" pitchFamily="2" charset="2"/>
              <a:buNone/>
              <a:defRPr/>
            </a:pPr>
            <a:r>
              <a:rPr lang="en-US" sz="4800" dirty="0" smtClean="0"/>
              <a:t>8 </a:t>
            </a:r>
            <a:r>
              <a:rPr lang="en-US" sz="4800" u="sng" dirty="0" smtClean="0"/>
              <a:t>It gives us new life</a:t>
            </a:r>
            <a:r>
              <a:rPr lang="en-US" sz="4800" dirty="0" smtClean="0"/>
              <a:t>, knowing you remain strong in the Lord. </a:t>
            </a:r>
          </a:p>
        </p:txBody>
      </p:sp>
    </p:spTree>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8082" name="Rectangle 2"/>
          <p:cNvSpPr>
            <a:spLocks noGrp="1" noChangeArrowheads="1"/>
          </p:cNvSpPr>
          <p:nvPr>
            <p:ph type="title"/>
          </p:nvPr>
        </p:nvSpPr>
        <p:spPr/>
        <p:txBody>
          <a:bodyPr lIns="90488" tIns="44450" rIns="90488" bIns="44450"/>
          <a:lstStyle/>
          <a:p>
            <a:pPr>
              <a:defRPr/>
            </a:pPr>
            <a:r>
              <a:rPr lang="en-US" sz="8000" dirty="0" smtClean="0"/>
              <a:t>1 Thessalonians 3</a:t>
            </a:r>
          </a:p>
        </p:txBody>
      </p:sp>
      <p:sp>
        <p:nvSpPr>
          <p:cNvPr id="558083"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9 How we thank God for you! Because of you </a:t>
            </a:r>
            <a:r>
              <a:rPr lang="en-US" sz="4800" u="sng" smtClean="0"/>
              <a:t>we have great joy</a:t>
            </a:r>
            <a:r>
              <a:rPr lang="en-US" sz="4800" smtClean="0"/>
              <a:t> in the presence of God. </a:t>
            </a:r>
          </a:p>
          <a:p>
            <a:pPr>
              <a:spcBef>
                <a:spcPct val="5000"/>
              </a:spcBef>
              <a:buFont typeface="Wingdings" pitchFamily="2" charset="2"/>
              <a:buNone/>
              <a:defRPr/>
            </a:pPr>
            <a:r>
              <a:rPr lang="en-US" sz="4800" smtClean="0"/>
              <a:t>10 Night and day we pray earnestly for you, asking God to </a:t>
            </a:r>
            <a:r>
              <a:rPr lang="en-US" sz="4800" u="sng" smtClean="0"/>
              <a:t>let us see you again</a:t>
            </a:r>
            <a:r>
              <a:rPr lang="en-US" sz="4800" smtClean="0"/>
              <a:t> to fill up anything that may still be missing in your faith. </a:t>
            </a:r>
          </a:p>
        </p:txBody>
      </p:sp>
      <p:sp>
        <p:nvSpPr>
          <p:cNvPr id="27652" name="Rectangle 4"/>
          <p:cNvSpPr>
            <a:spLocks noChangeArrowheads="1"/>
          </p:cNvSpPr>
          <p:nvPr/>
        </p:nvSpPr>
        <p:spPr bwMode="auto">
          <a:xfrm>
            <a:off x="1295400" y="5029200"/>
            <a:ext cx="58674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6000" b="0" dirty="0" smtClean="0">
                <a:latin typeface="Times New Roman" pitchFamily="18" charset="0"/>
              </a:rPr>
              <a:t>Paul’s language is highly emotional</a:t>
            </a:r>
            <a:endParaRPr lang="en-US" sz="60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8082" name="Rectangle 2"/>
          <p:cNvSpPr>
            <a:spLocks noGrp="1" noChangeArrowheads="1"/>
          </p:cNvSpPr>
          <p:nvPr>
            <p:ph type="title"/>
          </p:nvPr>
        </p:nvSpPr>
        <p:spPr/>
        <p:txBody>
          <a:bodyPr lIns="90488" tIns="44450" rIns="90488" bIns="44450"/>
          <a:lstStyle/>
          <a:p>
            <a:pPr>
              <a:defRPr/>
            </a:pPr>
            <a:r>
              <a:rPr lang="en-US" sz="8000" dirty="0" smtClean="0"/>
              <a:t>1 Thessalonians 3</a:t>
            </a:r>
          </a:p>
        </p:txBody>
      </p:sp>
      <p:sp>
        <p:nvSpPr>
          <p:cNvPr id="558083"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9 How we thank God for you! Because of you </a:t>
            </a:r>
            <a:r>
              <a:rPr lang="en-US" sz="4800" u="sng" smtClean="0"/>
              <a:t>we have great joy</a:t>
            </a:r>
            <a:r>
              <a:rPr lang="en-US" sz="4800" smtClean="0"/>
              <a:t> in the presence of God. </a:t>
            </a:r>
          </a:p>
          <a:p>
            <a:pPr>
              <a:spcBef>
                <a:spcPct val="5000"/>
              </a:spcBef>
              <a:buFont typeface="Wingdings" pitchFamily="2" charset="2"/>
              <a:buNone/>
              <a:defRPr/>
            </a:pPr>
            <a:r>
              <a:rPr lang="en-US" sz="4800" smtClean="0"/>
              <a:t>10 Night and day we pray earnestly for you, asking God to </a:t>
            </a:r>
            <a:r>
              <a:rPr lang="en-US" sz="4800" u="sng" smtClean="0"/>
              <a:t>let us see you again</a:t>
            </a:r>
            <a:r>
              <a:rPr lang="en-US" sz="4800" smtClean="0"/>
              <a:t> to fill up anything that may still be missing in your faith. </a:t>
            </a:r>
          </a:p>
        </p:txBody>
      </p:sp>
      <p:sp>
        <p:nvSpPr>
          <p:cNvPr id="27652" name="Rectangle 4"/>
          <p:cNvSpPr>
            <a:spLocks noChangeArrowheads="1"/>
          </p:cNvSpPr>
          <p:nvPr/>
        </p:nvSpPr>
        <p:spPr bwMode="auto">
          <a:xfrm>
            <a:off x="1295400" y="5029200"/>
            <a:ext cx="58674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6000" b="0" dirty="0" smtClean="0">
                <a:latin typeface="Times New Roman" pitchFamily="18" charset="0"/>
              </a:rPr>
              <a:t>Paul’s language is highly emotional</a:t>
            </a:r>
            <a:endParaRPr lang="en-US" sz="6000" b="0" dirty="0">
              <a:latin typeface="Times New Roman" pitchFamily="18" charset="0"/>
            </a:endParaRPr>
          </a:p>
        </p:txBody>
      </p:sp>
      <p:sp>
        <p:nvSpPr>
          <p:cNvPr id="5" name="Rectangle 4"/>
          <p:cNvSpPr>
            <a:spLocks noChangeArrowheads="1"/>
          </p:cNvSpPr>
          <p:nvPr/>
        </p:nvSpPr>
        <p:spPr bwMode="auto">
          <a:xfrm>
            <a:off x="381000" y="5029200"/>
            <a:ext cx="80772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6000" b="0">
                <a:latin typeface="Times New Roman" pitchFamily="18" charset="0"/>
              </a:rPr>
              <a:t>Is this codependent or hyper dependent serving?</a:t>
            </a:r>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5730"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85731"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5400" smtClean="0"/>
              <a:t>13 May he, as a result, make your hearts strong, blameless, and distinct as you stand before God our Father when our Lord Jesus comes again with all his transformed people. Amen.</a:t>
            </a:r>
          </a:p>
        </p:txBody>
      </p:sp>
      <p:sp>
        <p:nvSpPr>
          <p:cNvPr id="9220" name="Rectangle 8"/>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defRPr/>
            </a:pPr>
            <a:r>
              <a:rPr lang="en-US" sz="5400" b="0" dirty="0">
                <a:latin typeface="Times New Roman" pitchFamily="18" charset="0"/>
              </a:rPr>
              <a:t>Serving Love Propositions:</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Happiness and fulfillment in life comes from the relational side of life</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But not just any relationships</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Through Paul’s description of serving love:</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We see the positive elements</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Recognize their absence</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Provides a roadmap…</a:t>
            </a:r>
          </a:p>
        </p:txBody>
      </p:sp>
      <p:sp>
        <p:nvSpPr>
          <p:cNvPr id="3077" name="Line 5"/>
          <p:cNvSpPr>
            <a:spLocks noChangeShapeType="1"/>
          </p:cNvSpPr>
          <p:nvPr/>
        </p:nvSpPr>
        <p:spPr bwMode="auto">
          <a:xfrm>
            <a:off x="0" y="674688"/>
            <a:ext cx="9144000" cy="0"/>
          </a:xfrm>
          <a:prstGeom prst="line">
            <a:avLst/>
          </a:prstGeom>
          <a:noFill/>
          <a:ln w="19050">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9220">
                                            <p:txEl>
                                              <p:pRg st="1" end="1"/>
                                            </p:txEl>
                                          </p:spTgt>
                                        </p:tgtEl>
                                        <p:attrNameLst>
                                          <p:attrName>style.visibility</p:attrName>
                                        </p:attrNameLst>
                                      </p:cBhvr>
                                      <p:to>
                                        <p:strVal val="visible"/>
                                      </p:to>
                                    </p:set>
                                    <p:animEffect transition="in" filter="wipe(left)">
                                      <p:cBhvr>
                                        <p:cTn id="7" dur="500"/>
                                        <p:tgtEl>
                                          <p:spTgt spid="9220">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9220">
                                            <p:txEl>
                                              <p:pRg st="2" end="2"/>
                                            </p:txEl>
                                          </p:spTgt>
                                        </p:tgtEl>
                                        <p:attrNameLst>
                                          <p:attrName>style.visibility</p:attrName>
                                        </p:attrNameLst>
                                      </p:cBhvr>
                                      <p:to>
                                        <p:strVal val="visible"/>
                                      </p:to>
                                    </p:set>
                                    <p:animEffect transition="in" filter="wipe(left)">
                                      <p:cBhvr>
                                        <p:cTn id="12" dur="500"/>
                                        <p:tgtEl>
                                          <p:spTgt spid="922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220">
                                            <p:txEl>
                                              <p:pRg st="3" end="3"/>
                                            </p:txEl>
                                          </p:spTgt>
                                        </p:tgtEl>
                                        <p:attrNameLst>
                                          <p:attrName>style.visibility</p:attrName>
                                        </p:attrNameLst>
                                      </p:cBhvr>
                                      <p:to>
                                        <p:strVal val="visible"/>
                                      </p:to>
                                    </p:set>
                                    <p:animEffect transition="in" filter="wipe(left)">
                                      <p:cBhvr>
                                        <p:cTn id="17" dur="500"/>
                                        <p:tgtEl>
                                          <p:spTgt spid="922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9220">
                                            <p:txEl>
                                              <p:pRg st="4" end="4"/>
                                            </p:txEl>
                                          </p:spTgt>
                                        </p:tgtEl>
                                        <p:attrNameLst>
                                          <p:attrName>style.visibility</p:attrName>
                                        </p:attrNameLst>
                                      </p:cBhvr>
                                      <p:to>
                                        <p:strVal val="visible"/>
                                      </p:to>
                                    </p:set>
                                    <p:animEffect transition="in" filter="wipe(left)">
                                      <p:cBhvr>
                                        <p:cTn id="22" dur="500"/>
                                        <p:tgtEl>
                                          <p:spTgt spid="9220">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9220">
                                            <p:txEl>
                                              <p:pRg st="5" end="5"/>
                                            </p:txEl>
                                          </p:spTgt>
                                        </p:tgtEl>
                                        <p:attrNameLst>
                                          <p:attrName>style.visibility</p:attrName>
                                        </p:attrNameLst>
                                      </p:cBhvr>
                                      <p:to>
                                        <p:strVal val="visible"/>
                                      </p:to>
                                    </p:set>
                                    <p:animEffect transition="in" filter="wipe(left)">
                                      <p:cBhvr>
                                        <p:cTn id="27" dur="500"/>
                                        <p:tgtEl>
                                          <p:spTgt spid="9220">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9220">
                                            <p:txEl>
                                              <p:pRg st="6" end="6"/>
                                            </p:txEl>
                                          </p:spTgt>
                                        </p:tgtEl>
                                        <p:attrNameLst>
                                          <p:attrName>style.visibility</p:attrName>
                                        </p:attrNameLst>
                                      </p:cBhvr>
                                      <p:to>
                                        <p:strVal val="visible"/>
                                      </p:to>
                                    </p:set>
                                    <p:animEffect transition="in" filter="wipe(left)">
                                      <p:cBhvr>
                                        <p:cTn id="32" dur="500"/>
                                        <p:tgtEl>
                                          <p:spTgt spid="922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8082" name="Rectangle 2"/>
          <p:cNvSpPr>
            <a:spLocks noGrp="1" noChangeArrowheads="1"/>
          </p:cNvSpPr>
          <p:nvPr>
            <p:ph type="title"/>
          </p:nvPr>
        </p:nvSpPr>
        <p:spPr/>
        <p:txBody>
          <a:bodyPr lIns="90488" tIns="44450" rIns="90488" bIns="44450"/>
          <a:lstStyle/>
          <a:p>
            <a:pPr>
              <a:defRPr/>
            </a:pPr>
            <a:r>
              <a:rPr lang="en-US" sz="8000" dirty="0" smtClean="0"/>
              <a:t>1 Thessalonians 3</a:t>
            </a:r>
          </a:p>
        </p:txBody>
      </p:sp>
      <p:sp>
        <p:nvSpPr>
          <p:cNvPr id="558083"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9 How we thank God for you! Because of you </a:t>
            </a:r>
            <a:r>
              <a:rPr lang="en-US" sz="4800" u="sng" smtClean="0"/>
              <a:t>we have great joy</a:t>
            </a:r>
            <a:r>
              <a:rPr lang="en-US" sz="4800" smtClean="0"/>
              <a:t> in the presence of God. </a:t>
            </a:r>
          </a:p>
          <a:p>
            <a:pPr>
              <a:spcBef>
                <a:spcPct val="5000"/>
              </a:spcBef>
              <a:buFont typeface="Wingdings" pitchFamily="2" charset="2"/>
              <a:buNone/>
              <a:defRPr/>
            </a:pPr>
            <a:r>
              <a:rPr lang="en-US" sz="4800" smtClean="0"/>
              <a:t>10 Night and day we pray earnestly for you, asking God to </a:t>
            </a:r>
            <a:r>
              <a:rPr lang="en-US" sz="4800" u="sng" smtClean="0"/>
              <a:t>let us see you again</a:t>
            </a:r>
            <a:r>
              <a:rPr lang="en-US" sz="4800" smtClean="0"/>
              <a:t> to fill up anything that may still be missing in your faith. </a:t>
            </a:r>
          </a:p>
        </p:txBody>
      </p:sp>
      <p:sp>
        <p:nvSpPr>
          <p:cNvPr id="29700" name="Rectangle 4"/>
          <p:cNvSpPr>
            <a:spLocks noChangeArrowheads="1"/>
          </p:cNvSpPr>
          <p:nvPr/>
        </p:nvSpPr>
        <p:spPr bwMode="auto">
          <a:xfrm>
            <a:off x="381000" y="4419600"/>
            <a:ext cx="80772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6000" b="0">
                <a:latin typeface="Times New Roman" pitchFamily="18" charset="0"/>
              </a:rPr>
              <a:t>Is this codependent or hyper dependent serving?</a:t>
            </a:r>
          </a:p>
        </p:txBody>
      </p:sp>
      <p:sp>
        <p:nvSpPr>
          <p:cNvPr id="29701" name="Rectangle 4"/>
          <p:cNvSpPr>
            <a:spLocks noChangeArrowheads="1"/>
          </p:cNvSpPr>
          <p:nvPr/>
        </p:nvSpPr>
        <p:spPr bwMode="auto">
          <a:xfrm>
            <a:off x="457200" y="6019800"/>
            <a:ext cx="8077200" cy="762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6000" b="0" dirty="0">
                <a:latin typeface="Times New Roman" pitchFamily="18" charset="0"/>
              </a:rPr>
              <a:t>Certainly not disengaged</a:t>
            </a:r>
          </a:p>
        </p:txBody>
      </p:sp>
    </p:spTree>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2178"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621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9 How we thank God for you! Because of you </a:t>
            </a:r>
            <a:r>
              <a:rPr lang="en-US" sz="4800" u="sng" smtClean="0"/>
              <a:t>we have great joy</a:t>
            </a:r>
            <a:r>
              <a:rPr lang="en-US" sz="4800" smtClean="0"/>
              <a:t> in the presence of God. </a:t>
            </a:r>
          </a:p>
          <a:p>
            <a:pPr>
              <a:spcBef>
                <a:spcPct val="5000"/>
              </a:spcBef>
              <a:buFont typeface="Wingdings" pitchFamily="2" charset="2"/>
              <a:buNone/>
              <a:defRPr/>
            </a:pPr>
            <a:r>
              <a:rPr lang="en-US" sz="4800" smtClean="0"/>
              <a:t>10 Night and day we pray earnestly for you, asking God to </a:t>
            </a:r>
            <a:r>
              <a:rPr lang="en-US" sz="4800" u="sng" smtClean="0"/>
              <a:t>let us see you again</a:t>
            </a:r>
            <a:r>
              <a:rPr lang="en-US" sz="4800" smtClean="0"/>
              <a:t> to fill up anything that may still be missing in your faith. </a:t>
            </a:r>
          </a:p>
        </p:txBody>
      </p:sp>
      <p:sp>
        <p:nvSpPr>
          <p:cNvPr id="562180" name="Rectangle 4"/>
          <p:cNvSpPr>
            <a:spLocks noChangeArrowheads="1"/>
          </p:cNvSpPr>
          <p:nvPr/>
        </p:nvSpPr>
        <p:spPr bwMode="auto">
          <a:xfrm>
            <a:off x="1295400" y="4953000"/>
            <a:ext cx="70104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Not codependent, but not disengaged</a:t>
            </a:r>
          </a:p>
        </p:txBody>
      </p:sp>
      <p:sp>
        <p:nvSpPr>
          <p:cNvPr id="32773" name="Rectangle 5"/>
          <p:cNvSpPr>
            <a:spLocks noChangeArrowheads="1"/>
          </p:cNvSpPr>
          <p:nvPr/>
        </p:nvSpPr>
        <p:spPr bwMode="auto">
          <a:xfrm>
            <a:off x="0" y="1143000"/>
            <a:ext cx="32004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a:latin typeface="Times New Roman" pitchFamily="18" charset="0"/>
              </a:rPr>
              <a:t>Codependent</a:t>
            </a:r>
          </a:p>
          <a:p>
            <a:pPr>
              <a:lnSpc>
                <a:spcPct val="75000"/>
              </a:lnSpc>
              <a:spcBef>
                <a:spcPct val="10000"/>
              </a:spcBef>
            </a:pPr>
            <a:r>
              <a:rPr lang="en-US" sz="4000" b="0">
                <a:latin typeface="Times New Roman" pitchFamily="18" charset="0"/>
              </a:rPr>
              <a:t>Clings to others in possessive, “needy love”</a:t>
            </a:r>
          </a:p>
        </p:txBody>
      </p:sp>
      <p:sp>
        <p:nvSpPr>
          <p:cNvPr id="32774" name="Rectangle 5"/>
          <p:cNvSpPr>
            <a:spLocks noChangeArrowheads="1"/>
          </p:cNvSpPr>
          <p:nvPr/>
        </p:nvSpPr>
        <p:spPr bwMode="auto">
          <a:xfrm>
            <a:off x="2895600" y="1143000"/>
            <a:ext cx="29718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dirty="0">
                <a:latin typeface="Times New Roman" pitchFamily="18" charset="0"/>
              </a:rPr>
              <a:t>Mature</a:t>
            </a:r>
          </a:p>
          <a:p>
            <a:pPr>
              <a:lnSpc>
                <a:spcPct val="75000"/>
              </a:lnSpc>
              <a:spcBef>
                <a:spcPct val="10000"/>
              </a:spcBef>
            </a:pPr>
            <a:r>
              <a:rPr lang="en-US" sz="4000" b="0" dirty="0">
                <a:latin typeface="Times New Roman" pitchFamily="18" charset="0"/>
              </a:rPr>
              <a:t>Serving love engages at the deepest level, but the focus is on giving to the other person</a:t>
            </a:r>
          </a:p>
        </p:txBody>
      </p:sp>
      <p:sp>
        <p:nvSpPr>
          <p:cNvPr id="32775" name="Rectangle 6"/>
          <p:cNvSpPr>
            <a:spLocks noChangeArrowheads="1"/>
          </p:cNvSpPr>
          <p:nvPr/>
        </p:nvSpPr>
        <p:spPr bwMode="auto">
          <a:xfrm>
            <a:off x="5791200" y="1143000"/>
            <a:ext cx="33528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dirty="0">
                <a:latin typeface="Times New Roman" pitchFamily="18" charset="0"/>
              </a:rPr>
              <a:t>Disengaged</a:t>
            </a:r>
          </a:p>
          <a:p>
            <a:pPr>
              <a:lnSpc>
                <a:spcPct val="75000"/>
              </a:lnSpc>
              <a:spcBef>
                <a:spcPct val="10000"/>
              </a:spcBef>
            </a:pPr>
            <a:r>
              <a:rPr lang="en-US" sz="4000" b="0" dirty="0" smtClean="0">
                <a:latin typeface="Times New Roman" pitchFamily="18" charset="0"/>
              </a:rPr>
              <a:t>Depth is severely limited by lack of availability</a:t>
            </a:r>
          </a:p>
          <a:p>
            <a:pPr>
              <a:lnSpc>
                <a:spcPct val="75000"/>
              </a:lnSpc>
              <a:spcBef>
                <a:spcPct val="10000"/>
              </a:spcBef>
              <a:buFontTx/>
              <a:buChar char="-"/>
            </a:pPr>
            <a:r>
              <a:rPr lang="en-US" sz="4000" b="0" dirty="0" smtClean="0">
                <a:latin typeface="Times New Roman" pitchFamily="18" charset="0"/>
              </a:rPr>
              <a:t> Time</a:t>
            </a:r>
          </a:p>
          <a:p>
            <a:pPr>
              <a:lnSpc>
                <a:spcPct val="75000"/>
              </a:lnSpc>
              <a:spcBef>
                <a:spcPct val="10000"/>
              </a:spcBef>
              <a:buFontTx/>
              <a:buChar char="-"/>
            </a:pPr>
            <a:r>
              <a:rPr lang="en-US" sz="4000" b="0" dirty="0" smtClean="0">
                <a:latin typeface="Times New Roman" pitchFamily="18" charset="0"/>
              </a:rPr>
              <a:t> Emotion</a:t>
            </a:r>
          </a:p>
          <a:p>
            <a:pPr>
              <a:lnSpc>
                <a:spcPct val="75000"/>
              </a:lnSpc>
              <a:spcBef>
                <a:spcPct val="10000"/>
              </a:spcBef>
              <a:buFontTx/>
              <a:buChar char="-"/>
            </a:pPr>
            <a:r>
              <a:rPr lang="en-US" sz="4000" b="0" dirty="0" smtClean="0">
                <a:latin typeface="Times New Roman" pitchFamily="18" charset="0"/>
              </a:rPr>
              <a:t> Thought</a:t>
            </a:r>
            <a:endParaRPr lang="en-US" sz="4000" b="0" dirty="0">
              <a:latin typeface="Times New Roman" pitchFamily="18" charset="0"/>
            </a:endParaRPr>
          </a:p>
        </p:txBody>
      </p:sp>
      <p:sp>
        <p:nvSpPr>
          <p:cNvPr id="32776" name="Line 7"/>
          <p:cNvSpPr>
            <a:spLocks noChangeShapeType="1"/>
          </p:cNvSpPr>
          <p:nvPr/>
        </p:nvSpPr>
        <p:spPr bwMode="auto">
          <a:xfrm>
            <a:off x="0" y="1676400"/>
            <a:ext cx="9144000" cy="0"/>
          </a:xfrm>
          <a:prstGeom prst="line">
            <a:avLst/>
          </a:prstGeom>
          <a:noFill/>
          <a:ln w="28575">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2178"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621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9 How we thank God for you! Because of you </a:t>
            </a:r>
            <a:r>
              <a:rPr lang="en-US" sz="4800" u="sng" smtClean="0"/>
              <a:t>we have great joy</a:t>
            </a:r>
            <a:r>
              <a:rPr lang="en-US" sz="4800" smtClean="0"/>
              <a:t> in the presence of God. </a:t>
            </a:r>
          </a:p>
          <a:p>
            <a:pPr>
              <a:spcBef>
                <a:spcPct val="5000"/>
              </a:spcBef>
              <a:buFont typeface="Wingdings" pitchFamily="2" charset="2"/>
              <a:buNone/>
              <a:defRPr/>
            </a:pPr>
            <a:r>
              <a:rPr lang="en-US" sz="4800" smtClean="0"/>
              <a:t>10 Night and day we pray earnestly for you, asking God to </a:t>
            </a:r>
            <a:r>
              <a:rPr lang="en-US" sz="4800" u="sng" smtClean="0"/>
              <a:t>let us see you again</a:t>
            </a:r>
            <a:r>
              <a:rPr lang="en-US" sz="4800" smtClean="0"/>
              <a:t> to fill up anything that may still be missing in your faith. </a:t>
            </a:r>
          </a:p>
        </p:txBody>
      </p:sp>
      <p:sp>
        <p:nvSpPr>
          <p:cNvPr id="562180" name="Rectangle 4"/>
          <p:cNvSpPr>
            <a:spLocks noChangeArrowheads="1"/>
          </p:cNvSpPr>
          <p:nvPr/>
        </p:nvSpPr>
        <p:spPr bwMode="auto">
          <a:xfrm>
            <a:off x="1295400" y="4953000"/>
            <a:ext cx="70104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Not codependent, but not disengaged</a:t>
            </a:r>
          </a:p>
        </p:txBody>
      </p:sp>
      <p:sp>
        <p:nvSpPr>
          <p:cNvPr id="33797" name="Rectangle 5"/>
          <p:cNvSpPr>
            <a:spLocks noChangeArrowheads="1"/>
          </p:cNvSpPr>
          <p:nvPr/>
        </p:nvSpPr>
        <p:spPr bwMode="auto">
          <a:xfrm>
            <a:off x="0" y="1143000"/>
            <a:ext cx="32004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a:latin typeface="Times New Roman" pitchFamily="18" charset="0"/>
              </a:rPr>
              <a:t>Codependent</a:t>
            </a:r>
          </a:p>
          <a:p>
            <a:pPr>
              <a:lnSpc>
                <a:spcPct val="75000"/>
              </a:lnSpc>
              <a:spcBef>
                <a:spcPct val="10000"/>
              </a:spcBef>
            </a:pPr>
            <a:r>
              <a:rPr lang="en-US" sz="4000" b="0">
                <a:latin typeface="Times New Roman" pitchFamily="18" charset="0"/>
              </a:rPr>
              <a:t>Clings to others in possessive, “needy love”</a:t>
            </a:r>
          </a:p>
        </p:txBody>
      </p:sp>
      <p:sp>
        <p:nvSpPr>
          <p:cNvPr id="33798" name="Rectangle 5"/>
          <p:cNvSpPr>
            <a:spLocks noChangeArrowheads="1"/>
          </p:cNvSpPr>
          <p:nvPr/>
        </p:nvSpPr>
        <p:spPr bwMode="auto">
          <a:xfrm>
            <a:off x="2895600" y="1143000"/>
            <a:ext cx="29718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a:latin typeface="Times New Roman" pitchFamily="18" charset="0"/>
              </a:rPr>
              <a:t>Mature</a:t>
            </a:r>
          </a:p>
          <a:p>
            <a:pPr>
              <a:lnSpc>
                <a:spcPct val="75000"/>
              </a:lnSpc>
              <a:spcBef>
                <a:spcPct val="10000"/>
              </a:spcBef>
            </a:pPr>
            <a:r>
              <a:rPr lang="en-US" sz="4000" b="0">
                <a:latin typeface="Times New Roman" pitchFamily="18" charset="0"/>
              </a:rPr>
              <a:t>Able both to move into intimacy and to release others to develop elsewhere</a:t>
            </a:r>
          </a:p>
        </p:txBody>
      </p:sp>
      <p:sp>
        <p:nvSpPr>
          <p:cNvPr id="33799" name="Rectangle 6"/>
          <p:cNvSpPr>
            <a:spLocks noChangeArrowheads="1"/>
          </p:cNvSpPr>
          <p:nvPr/>
        </p:nvSpPr>
        <p:spPr bwMode="auto">
          <a:xfrm>
            <a:off x="5791200" y="1143000"/>
            <a:ext cx="33528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dirty="0">
                <a:latin typeface="Times New Roman" pitchFamily="18" charset="0"/>
              </a:rPr>
              <a:t>Disengaged</a:t>
            </a:r>
          </a:p>
          <a:p>
            <a:pPr>
              <a:lnSpc>
                <a:spcPct val="75000"/>
              </a:lnSpc>
              <a:spcBef>
                <a:spcPct val="10000"/>
              </a:spcBef>
            </a:pPr>
            <a:r>
              <a:rPr lang="en-US" sz="4000" b="0" dirty="0" smtClean="0">
                <a:latin typeface="Times New Roman" pitchFamily="18" charset="0"/>
              </a:rPr>
              <a:t>Depth is severely limited by lack of availability</a:t>
            </a:r>
          </a:p>
          <a:p>
            <a:pPr>
              <a:lnSpc>
                <a:spcPct val="75000"/>
              </a:lnSpc>
              <a:spcBef>
                <a:spcPct val="10000"/>
              </a:spcBef>
              <a:buFontTx/>
              <a:buChar char="-"/>
            </a:pPr>
            <a:r>
              <a:rPr lang="en-US" sz="4000" b="0" dirty="0" smtClean="0">
                <a:latin typeface="Times New Roman" pitchFamily="18" charset="0"/>
              </a:rPr>
              <a:t> Time</a:t>
            </a:r>
          </a:p>
          <a:p>
            <a:pPr>
              <a:lnSpc>
                <a:spcPct val="75000"/>
              </a:lnSpc>
              <a:spcBef>
                <a:spcPct val="10000"/>
              </a:spcBef>
              <a:buFontTx/>
              <a:buChar char="-"/>
            </a:pPr>
            <a:r>
              <a:rPr lang="en-US" sz="4000" b="0" dirty="0" smtClean="0">
                <a:latin typeface="Times New Roman" pitchFamily="18" charset="0"/>
              </a:rPr>
              <a:t> Emotion</a:t>
            </a:r>
          </a:p>
          <a:p>
            <a:pPr>
              <a:lnSpc>
                <a:spcPct val="75000"/>
              </a:lnSpc>
              <a:spcBef>
                <a:spcPct val="10000"/>
              </a:spcBef>
              <a:buFontTx/>
              <a:buChar char="-"/>
            </a:pPr>
            <a:r>
              <a:rPr lang="en-US" sz="4000" b="0" dirty="0" smtClean="0">
                <a:latin typeface="Times New Roman" pitchFamily="18" charset="0"/>
              </a:rPr>
              <a:t> Thought</a:t>
            </a:r>
            <a:endParaRPr lang="en-US" sz="4000" b="0" dirty="0">
              <a:latin typeface="Times New Roman" pitchFamily="18" charset="0"/>
            </a:endParaRPr>
          </a:p>
        </p:txBody>
      </p:sp>
      <p:sp>
        <p:nvSpPr>
          <p:cNvPr id="33800" name="Line 7"/>
          <p:cNvSpPr>
            <a:spLocks noChangeShapeType="1"/>
          </p:cNvSpPr>
          <p:nvPr/>
        </p:nvSpPr>
        <p:spPr bwMode="auto">
          <a:xfrm>
            <a:off x="0" y="1676400"/>
            <a:ext cx="9144000" cy="0"/>
          </a:xfrm>
          <a:prstGeom prst="line">
            <a:avLst/>
          </a:prstGeom>
          <a:noFill/>
          <a:ln w="28575">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2178"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621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9 How we thank God for you! Because of you </a:t>
            </a:r>
            <a:r>
              <a:rPr lang="en-US" sz="4800" u="sng" smtClean="0"/>
              <a:t>we have great joy</a:t>
            </a:r>
            <a:r>
              <a:rPr lang="en-US" sz="4800" smtClean="0"/>
              <a:t> in the presence of God. </a:t>
            </a:r>
          </a:p>
          <a:p>
            <a:pPr>
              <a:spcBef>
                <a:spcPct val="5000"/>
              </a:spcBef>
              <a:buFont typeface="Wingdings" pitchFamily="2" charset="2"/>
              <a:buNone/>
              <a:defRPr/>
            </a:pPr>
            <a:r>
              <a:rPr lang="en-US" sz="4800" smtClean="0"/>
              <a:t>10 Night and day we pray earnestly for you, asking God to </a:t>
            </a:r>
            <a:r>
              <a:rPr lang="en-US" sz="4800" u="sng" smtClean="0"/>
              <a:t>let us see you again</a:t>
            </a:r>
            <a:r>
              <a:rPr lang="en-US" sz="4800" smtClean="0"/>
              <a:t> to fill up anything that may still be missing in your faith. </a:t>
            </a:r>
          </a:p>
        </p:txBody>
      </p:sp>
      <p:sp>
        <p:nvSpPr>
          <p:cNvPr id="562180" name="Rectangle 4"/>
          <p:cNvSpPr>
            <a:spLocks noChangeArrowheads="1"/>
          </p:cNvSpPr>
          <p:nvPr/>
        </p:nvSpPr>
        <p:spPr bwMode="auto">
          <a:xfrm>
            <a:off x="1295400" y="4953000"/>
            <a:ext cx="70104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Not codependent, but not disengaged</a:t>
            </a:r>
          </a:p>
        </p:txBody>
      </p:sp>
      <p:sp>
        <p:nvSpPr>
          <p:cNvPr id="33797" name="Rectangle 5"/>
          <p:cNvSpPr>
            <a:spLocks noChangeArrowheads="1"/>
          </p:cNvSpPr>
          <p:nvPr/>
        </p:nvSpPr>
        <p:spPr bwMode="auto">
          <a:xfrm>
            <a:off x="0" y="1143000"/>
            <a:ext cx="32004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a:latin typeface="Times New Roman" pitchFamily="18" charset="0"/>
              </a:rPr>
              <a:t>Codependent</a:t>
            </a:r>
          </a:p>
          <a:p>
            <a:pPr>
              <a:lnSpc>
                <a:spcPct val="75000"/>
              </a:lnSpc>
              <a:spcBef>
                <a:spcPct val="10000"/>
              </a:spcBef>
            </a:pPr>
            <a:r>
              <a:rPr lang="en-US" sz="4000" b="0">
                <a:latin typeface="Times New Roman" pitchFamily="18" charset="0"/>
              </a:rPr>
              <a:t>Clings to others in possessive, “needy love”</a:t>
            </a:r>
          </a:p>
        </p:txBody>
      </p:sp>
      <p:sp>
        <p:nvSpPr>
          <p:cNvPr id="33798" name="Rectangle 5"/>
          <p:cNvSpPr>
            <a:spLocks noChangeArrowheads="1"/>
          </p:cNvSpPr>
          <p:nvPr/>
        </p:nvSpPr>
        <p:spPr bwMode="auto">
          <a:xfrm>
            <a:off x="2895600" y="1143000"/>
            <a:ext cx="29718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a:latin typeface="Times New Roman" pitchFamily="18" charset="0"/>
              </a:rPr>
              <a:t>Mature</a:t>
            </a:r>
          </a:p>
          <a:p>
            <a:pPr>
              <a:lnSpc>
                <a:spcPct val="75000"/>
              </a:lnSpc>
              <a:spcBef>
                <a:spcPct val="10000"/>
              </a:spcBef>
            </a:pPr>
            <a:r>
              <a:rPr lang="en-US" sz="4000" b="0">
                <a:latin typeface="Times New Roman" pitchFamily="18" charset="0"/>
              </a:rPr>
              <a:t>Able both to move into intimacy and to release others to develop elsewhere</a:t>
            </a:r>
          </a:p>
        </p:txBody>
      </p:sp>
      <p:sp>
        <p:nvSpPr>
          <p:cNvPr id="33799" name="Rectangle 6"/>
          <p:cNvSpPr>
            <a:spLocks noChangeArrowheads="1"/>
          </p:cNvSpPr>
          <p:nvPr/>
        </p:nvSpPr>
        <p:spPr bwMode="auto">
          <a:xfrm>
            <a:off x="5791200" y="1143000"/>
            <a:ext cx="33528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dirty="0">
                <a:latin typeface="Times New Roman" pitchFamily="18" charset="0"/>
              </a:rPr>
              <a:t>Disengaged</a:t>
            </a:r>
          </a:p>
          <a:p>
            <a:pPr>
              <a:lnSpc>
                <a:spcPct val="75000"/>
              </a:lnSpc>
              <a:spcBef>
                <a:spcPct val="10000"/>
              </a:spcBef>
            </a:pPr>
            <a:r>
              <a:rPr lang="en-US" sz="4000" b="0" dirty="0" smtClean="0">
                <a:latin typeface="Times New Roman" pitchFamily="18" charset="0"/>
              </a:rPr>
              <a:t>Self-protective</a:t>
            </a:r>
          </a:p>
          <a:p>
            <a:pPr>
              <a:lnSpc>
                <a:spcPct val="75000"/>
              </a:lnSpc>
              <a:spcBef>
                <a:spcPct val="10000"/>
              </a:spcBef>
            </a:pPr>
            <a:endParaRPr lang="en-US" sz="4000" b="0" dirty="0">
              <a:latin typeface="Times New Roman" pitchFamily="18" charset="0"/>
            </a:endParaRPr>
          </a:p>
          <a:p>
            <a:pPr>
              <a:lnSpc>
                <a:spcPct val="75000"/>
              </a:lnSpc>
              <a:spcBef>
                <a:spcPct val="10000"/>
              </a:spcBef>
            </a:pPr>
            <a:endParaRPr lang="en-US" sz="4000" b="0" dirty="0" smtClean="0">
              <a:latin typeface="Times New Roman" pitchFamily="18" charset="0"/>
            </a:endParaRPr>
          </a:p>
          <a:p>
            <a:pPr>
              <a:lnSpc>
                <a:spcPct val="75000"/>
              </a:lnSpc>
              <a:spcBef>
                <a:spcPct val="10000"/>
              </a:spcBef>
            </a:pPr>
            <a:endParaRPr lang="en-US" sz="4000" b="0" dirty="0">
              <a:latin typeface="Times New Roman" pitchFamily="18" charset="0"/>
            </a:endParaRPr>
          </a:p>
          <a:p>
            <a:pPr>
              <a:lnSpc>
                <a:spcPct val="75000"/>
              </a:lnSpc>
              <a:spcBef>
                <a:spcPct val="10000"/>
              </a:spcBef>
            </a:pPr>
            <a:endParaRPr lang="en-US" sz="4000" b="0" dirty="0" smtClean="0">
              <a:latin typeface="Times New Roman" pitchFamily="18" charset="0"/>
            </a:endParaRPr>
          </a:p>
          <a:p>
            <a:pPr>
              <a:lnSpc>
                <a:spcPct val="75000"/>
              </a:lnSpc>
              <a:spcBef>
                <a:spcPct val="10000"/>
              </a:spcBef>
            </a:pPr>
            <a:endParaRPr lang="en-US" sz="4000" b="0" dirty="0" smtClean="0">
              <a:latin typeface="Times New Roman" pitchFamily="18" charset="0"/>
            </a:endParaRPr>
          </a:p>
          <a:p>
            <a:pPr>
              <a:lnSpc>
                <a:spcPct val="75000"/>
              </a:lnSpc>
              <a:spcBef>
                <a:spcPct val="10000"/>
              </a:spcBef>
            </a:pPr>
            <a:r>
              <a:rPr lang="en-US" sz="4000" b="0" dirty="0" smtClean="0">
                <a:latin typeface="Times New Roman" pitchFamily="18" charset="0"/>
              </a:rPr>
              <a:t>Passive relating</a:t>
            </a:r>
            <a:endParaRPr lang="en-US" sz="4000" b="0" dirty="0">
              <a:latin typeface="Times New Roman" pitchFamily="18" charset="0"/>
            </a:endParaRPr>
          </a:p>
        </p:txBody>
      </p:sp>
      <p:sp>
        <p:nvSpPr>
          <p:cNvPr id="33800" name="Line 7"/>
          <p:cNvSpPr>
            <a:spLocks noChangeShapeType="1"/>
          </p:cNvSpPr>
          <p:nvPr/>
        </p:nvSpPr>
        <p:spPr bwMode="auto">
          <a:xfrm>
            <a:off x="0" y="1676400"/>
            <a:ext cx="9144000" cy="0"/>
          </a:xfrm>
          <a:prstGeom prst="line">
            <a:avLst/>
          </a:prstGeom>
          <a:noFill/>
          <a:ln w="28575">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2178"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621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9 How we thank God for you! Because of you </a:t>
            </a:r>
            <a:r>
              <a:rPr lang="en-US" sz="4800" u="sng" smtClean="0"/>
              <a:t>we have great joy</a:t>
            </a:r>
            <a:r>
              <a:rPr lang="en-US" sz="4800" smtClean="0"/>
              <a:t> in the presence of God. </a:t>
            </a:r>
          </a:p>
          <a:p>
            <a:pPr>
              <a:spcBef>
                <a:spcPct val="5000"/>
              </a:spcBef>
              <a:buFont typeface="Wingdings" pitchFamily="2" charset="2"/>
              <a:buNone/>
              <a:defRPr/>
            </a:pPr>
            <a:r>
              <a:rPr lang="en-US" sz="4800" smtClean="0"/>
              <a:t>10 Night and day we pray earnestly for you, asking God to </a:t>
            </a:r>
            <a:r>
              <a:rPr lang="en-US" sz="4800" u="sng" smtClean="0"/>
              <a:t>let us see you again</a:t>
            </a:r>
            <a:r>
              <a:rPr lang="en-US" sz="4800" smtClean="0"/>
              <a:t> to fill up anything that may still be missing in your faith. </a:t>
            </a:r>
          </a:p>
        </p:txBody>
      </p:sp>
      <p:sp>
        <p:nvSpPr>
          <p:cNvPr id="562180" name="Rectangle 4"/>
          <p:cNvSpPr>
            <a:spLocks noChangeArrowheads="1"/>
          </p:cNvSpPr>
          <p:nvPr/>
        </p:nvSpPr>
        <p:spPr bwMode="auto">
          <a:xfrm>
            <a:off x="1295400" y="4953000"/>
            <a:ext cx="70104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Not codependent, but not disengaged</a:t>
            </a:r>
          </a:p>
        </p:txBody>
      </p:sp>
      <p:sp>
        <p:nvSpPr>
          <p:cNvPr id="33797" name="Rectangle 5"/>
          <p:cNvSpPr>
            <a:spLocks noChangeArrowheads="1"/>
          </p:cNvSpPr>
          <p:nvPr/>
        </p:nvSpPr>
        <p:spPr bwMode="auto">
          <a:xfrm>
            <a:off x="0" y="1143000"/>
            <a:ext cx="32004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dirty="0">
                <a:latin typeface="Times New Roman" pitchFamily="18" charset="0"/>
              </a:rPr>
              <a:t>Codependent</a:t>
            </a:r>
          </a:p>
          <a:p>
            <a:pPr>
              <a:lnSpc>
                <a:spcPct val="75000"/>
              </a:lnSpc>
              <a:spcBef>
                <a:spcPct val="10000"/>
              </a:spcBef>
            </a:pPr>
            <a:r>
              <a:rPr lang="en-US" sz="4000" b="0" dirty="0">
                <a:latin typeface="Times New Roman" pitchFamily="18" charset="0"/>
              </a:rPr>
              <a:t>Clings to others in possessive, “needy love</a:t>
            </a:r>
            <a:r>
              <a:rPr lang="en-US" sz="4000" b="0" dirty="0" smtClean="0">
                <a:latin typeface="Times New Roman" pitchFamily="18" charset="0"/>
              </a:rPr>
              <a:t>”</a:t>
            </a:r>
          </a:p>
        </p:txBody>
      </p:sp>
      <p:sp>
        <p:nvSpPr>
          <p:cNvPr id="33798" name="Rectangle 5"/>
          <p:cNvSpPr>
            <a:spLocks noChangeArrowheads="1"/>
          </p:cNvSpPr>
          <p:nvPr/>
        </p:nvSpPr>
        <p:spPr bwMode="auto">
          <a:xfrm>
            <a:off x="2895600" y="1143000"/>
            <a:ext cx="29718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dirty="0">
                <a:latin typeface="Times New Roman" pitchFamily="18" charset="0"/>
              </a:rPr>
              <a:t>Mature</a:t>
            </a:r>
          </a:p>
          <a:p>
            <a:pPr>
              <a:lnSpc>
                <a:spcPct val="75000"/>
              </a:lnSpc>
              <a:spcBef>
                <a:spcPct val="10000"/>
              </a:spcBef>
            </a:pPr>
            <a:r>
              <a:rPr lang="en-US" sz="4000" b="0" dirty="0">
                <a:latin typeface="Times New Roman" pitchFamily="18" charset="0"/>
              </a:rPr>
              <a:t>Able both to move into intimacy and to release others to develop </a:t>
            </a:r>
            <a:r>
              <a:rPr lang="en-US" sz="4000" b="0" dirty="0" smtClean="0">
                <a:latin typeface="Times New Roman" pitchFamily="18" charset="0"/>
              </a:rPr>
              <a:t>elsewhere</a:t>
            </a:r>
          </a:p>
          <a:p>
            <a:pPr>
              <a:lnSpc>
                <a:spcPct val="75000"/>
              </a:lnSpc>
              <a:spcBef>
                <a:spcPct val="10000"/>
              </a:spcBef>
            </a:pPr>
            <a:r>
              <a:rPr lang="en-US" sz="4000" b="0" dirty="0" smtClean="0">
                <a:latin typeface="Times New Roman" pitchFamily="18" charset="0"/>
              </a:rPr>
              <a:t>Takes initiative</a:t>
            </a:r>
            <a:endParaRPr lang="en-US" sz="4000" b="0" dirty="0">
              <a:latin typeface="Times New Roman" pitchFamily="18" charset="0"/>
            </a:endParaRPr>
          </a:p>
        </p:txBody>
      </p:sp>
      <p:sp>
        <p:nvSpPr>
          <p:cNvPr id="33799" name="Rectangle 6"/>
          <p:cNvSpPr>
            <a:spLocks noChangeArrowheads="1"/>
          </p:cNvSpPr>
          <p:nvPr/>
        </p:nvSpPr>
        <p:spPr bwMode="auto">
          <a:xfrm>
            <a:off x="5791200" y="1143000"/>
            <a:ext cx="33528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dirty="0">
                <a:latin typeface="Times New Roman" pitchFamily="18" charset="0"/>
              </a:rPr>
              <a:t>Disengaged</a:t>
            </a:r>
          </a:p>
          <a:p>
            <a:pPr>
              <a:lnSpc>
                <a:spcPct val="75000"/>
              </a:lnSpc>
              <a:spcBef>
                <a:spcPct val="10000"/>
              </a:spcBef>
            </a:pPr>
            <a:r>
              <a:rPr lang="en-US" sz="4000" b="0" dirty="0" smtClean="0">
                <a:latin typeface="Times New Roman" pitchFamily="18" charset="0"/>
              </a:rPr>
              <a:t>Self-protective</a:t>
            </a:r>
          </a:p>
          <a:p>
            <a:pPr>
              <a:lnSpc>
                <a:spcPct val="75000"/>
              </a:lnSpc>
              <a:spcBef>
                <a:spcPct val="10000"/>
              </a:spcBef>
            </a:pPr>
            <a:endParaRPr lang="en-US" sz="4000" b="0" dirty="0">
              <a:latin typeface="Times New Roman" pitchFamily="18" charset="0"/>
            </a:endParaRPr>
          </a:p>
          <a:p>
            <a:pPr>
              <a:lnSpc>
                <a:spcPct val="75000"/>
              </a:lnSpc>
              <a:spcBef>
                <a:spcPct val="10000"/>
              </a:spcBef>
            </a:pPr>
            <a:endParaRPr lang="en-US" sz="4000" b="0" dirty="0" smtClean="0">
              <a:latin typeface="Times New Roman" pitchFamily="18" charset="0"/>
            </a:endParaRPr>
          </a:p>
          <a:p>
            <a:pPr>
              <a:lnSpc>
                <a:spcPct val="75000"/>
              </a:lnSpc>
              <a:spcBef>
                <a:spcPct val="10000"/>
              </a:spcBef>
            </a:pPr>
            <a:endParaRPr lang="en-US" sz="4000" b="0" dirty="0">
              <a:latin typeface="Times New Roman" pitchFamily="18" charset="0"/>
            </a:endParaRPr>
          </a:p>
          <a:p>
            <a:pPr>
              <a:lnSpc>
                <a:spcPct val="75000"/>
              </a:lnSpc>
              <a:spcBef>
                <a:spcPct val="10000"/>
              </a:spcBef>
            </a:pPr>
            <a:endParaRPr lang="en-US" sz="4000" b="0" dirty="0" smtClean="0">
              <a:latin typeface="Times New Roman" pitchFamily="18" charset="0"/>
            </a:endParaRPr>
          </a:p>
          <a:p>
            <a:pPr>
              <a:lnSpc>
                <a:spcPct val="75000"/>
              </a:lnSpc>
              <a:spcBef>
                <a:spcPct val="10000"/>
              </a:spcBef>
            </a:pPr>
            <a:endParaRPr lang="en-US" sz="4000" b="0" dirty="0" smtClean="0">
              <a:latin typeface="Times New Roman" pitchFamily="18" charset="0"/>
            </a:endParaRPr>
          </a:p>
          <a:p>
            <a:pPr>
              <a:lnSpc>
                <a:spcPct val="75000"/>
              </a:lnSpc>
              <a:spcBef>
                <a:spcPct val="10000"/>
              </a:spcBef>
            </a:pPr>
            <a:r>
              <a:rPr lang="en-US" sz="4000" b="0" dirty="0" smtClean="0">
                <a:latin typeface="Times New Roman" pitchFamily="18" charset="0"/>
              </a:rPr>
              <a:t>Passive relating</a:t>
            </a:r>
            <a:endParaRPr lang="en-US" sz="4000" b="0" dirty="0">
              <a:latin typeface="Times New Roman" pitchFamily="18" charset="0"/>
            </a:endParaRPr>
          </a:p>
        </p:txBody>
      </p:sp>
      <p:sp>
        <p:nvSpPr>
          <p:cNvPr id="33800" name="Line 7"/>
          <p:cNvSpPr>
            <a:spLocks noChangeShapeType="1"/>
          </p:cNvSpPr>
          <p:nvPr/>
        </p:nvSpPr>
        <p:spPr bwMode="auto">
          <a:xfrm>
            <a:off x="0" y="1676400"/>
            <a:ext cx="9144000" cy="0"/>
          </a:xfrm>
          <a:prstGeom prst="line">
            <a:avLst/>
          </a:prstGeom>
          <a:noFill/>
          <a:ln w="28575">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2178"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621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9 How we thank God for you! Because of you </a:t>
            </a:r>
            <a:r>
              <a:rPr lang="en-US" sz="4800" u="sng" smtClean="0"/>
              <a:t>we have great joy</a:t>
            </a:r>
            <a:r>
              <a:rPr lang="en-US" sz="4800" smtClean="0"/>
              <a:t> in the presence of God. </a:t>
            </a:r>
          </a:p>
          <a:p>
            <a:pPr>
              <a:spcBef>
                <a:spcPct val="5000"/>
              </a:spcBef>
              <a:buFont typeface="Wingdings" pitchFamily="2" charset="2"/>
              <a:buNone/>
              <a:defRPr/>
            </a:pPr>
            <a:r>
              <a:rPr lang="en-US" sz="4800" smtClean="0"/>
              <a:t>10 Night and day we pray earnestly for you, asking God to </a:t>
            </a:r>
            <a:r>
              <a:rPr lang="en-US" sz="4800" u="sng" smtClean="0"/>
              <a:t>let us see you again</a:t>
            </a:r>
            <a:r>
              <a:rPr lang="en-US" sz="4800" smtClean="0"/>
              <a:t> to fill up anything that may still be missing in your faith. </a:t>
            </a:r>
          </a:p>
        </p:txBody>
      </p:sp>
      <p:sp>
        <p:nvSpPr>
          <p:cNvPr id="562180" name="Rectangle 4"/>
          <p:cNvSpPr>
            <a:spLocks noChangeArrowheads="1"/>
          </p:cNvSpPr>
          <p:nvPr/>
        </p:nvSpPr>
        <p:spPr bwMode="auto">
          <a:xfrm>
            <a:off x="1295400" y="4953000"/>
            <a:ext cx="70104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Not codependent, but not disengaged</a:t>
            </a:r>
          </a:p>
        </p:txBody>
      </p:sp>
      <p:sp>
        <p:nvSpPr>
          <p:cNvPr id="36869" name="Rectangle 5"/>
          <p:cNvSpPr>
            <a:spLocks noChangeArrowheads="1"/>
          </p:cNvSpPr>
          <p:nvPr/>
        </p:nvSpPr>
        <p:spPr bwMode="auto">
          <a:xfrm>
            <a:off x="0" y="1143000"/>
            <a:ext cx="32004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a:latin typeface="Times New Roman" pitchFamily="18" charset="0"/>
              </a:rPr>
              <a:t>Codependent</a:t>
            </a:r>
          </a:p>
          <a:p>
            <a:pPr>
              <a:lnSpc>
                <a:spcPct val="75000"/>
              </a:lnSpc>
              <a:spcBef>
                <a:spcPct val="10000"/>
              </a:spcBef>
            </a:pPr>
            <a:r>
              <a:rPr lang="en-US" sz="4000" b="0">
                <a:latin typeface="Times New Roman" pitchFamily="18" charset="0"/>
              </a:rPr>
              <a:t>Controlling</a:t>
            </a:r>
          </a:p>
        </p:txBody>
      </p:sp>
      <p:sp>
        <p:nvSpPr>
          <p:cNvPr id="36870" name="Rectangle 5"/>
          <p:cNvSpPr>
            <a:spLocks noChangeArrowheads="1"/>
          </p:cNvSpPr>
          <p:nvPr/>
        </p:nvSpPr>
        <p:spPr bwMode="auto">
          <a:xfrm>
            <a:off x="2895600" y="1143000"/>
            <a:ext cx="29718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a:latin typeface="Times New Roman" pitchFamily="18" charset="0"/>
              </a:rPr>
              <a:t>Mature</a:t>
            </a:r>
          </a:p>
          <a:p>
            <a:pPr>
              <a:lnSpc>
                <a:spcPct val="75000"/>
              </a:lnSpc>
              <a:spcBef>
                <a:spcPct val="10000"/>
              </a:spcBef>
            </a:pPr>
            <a:r>
              <a:rPr lang="en-US" sz="4000" b="0">
                <a:latin typeface="Times New Roman" pitchFamily="18" charset="0"/>
              </a:rPr>
              <a:t>Invests time and energy, but keeps boundaries</a:t>
            </a:r>
          </a:p>
          <a:p>
            <a:pPr>
              <a:lnSpc>
                <a:spcPct val="75000"/>
              </a:lnSpc>
              <a:spcBef>
                <a:spcPct val="10000"/>
              </a:spcBef>
            </a:pPr>
            <a:endParaRPr lang="en-US" sz="4000" b="0">
              <a:latin typeface="Times New Roman" pitchFamily="18" charset="0"/>
            </a:endParaRPr>
          </a:p>
        </p:txBody>
      </p:sp>
      <p:sp>
        <p:nvSpPr>
          <p:cNvPr id="36871" name="Rectangle 6"/>
          <p:cNvSpPr>
            <a:spLocks noChangeArrowheads="1"/>
          </p:cNvSpPr>
          <p:nvPr/>
        </p:nvSpPr>
        <p:spPr bwMode="auto">
          <a:xfrm>
            <a:off x="5791200" y="1143000"/>
            <a:ext cx="33528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a:latin typeface="Times New Roman" pitchFamily="18" charset="0"/>
              </a:rPr>
              <a:t>Disengaged</a:t>
            </a:r>
          </a:p>
          <a:p>
            <a:pPr>
              <a:lnSpc>
                <a:spcPct val="75000"/>
              </a:lnSpc>
              <a:spcBef>
                <a:spcPct val="10000"/>
              </a:spcBef>
            </a:pPr>
            <a:r>
              <a:rPr lang="en-US" sz="4000" b="0">
                <a:latin typeface="Times New Roman" pitchFamily="18" charset="0"/>
              </a:rPr>
              <a:t>Superficial</a:t>
            </a:r>
          </a:p>
        </p:txBody>
      </p:sp>
      <p:sp>
        <p:nvSpPr>
          <p:cNvPr id="36872" name="Line 7"/>
          <p:cNvSpPr>
            <a:spLocks noChangeShapeType="1"/>
          </p:cNvSpPr>
          <p:nvPr/>
        </p:nvSpPr>
        <p:spPr bwMode="auto">
          <a:xfrm>
            <a:off x="0" y="1676400"/>
            <a:ext cx="9144000" cy="0"/>
          </a:xfrm>
          <a:prstGeom prst="line">
            <a:avLst/>
          </a:prstGeom>
          <a:noFill/>
          <a:ln w="28575">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2178"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621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9 How we thank God for you! Because of you </a:t>
            </a:r>
            <a:r>
              <a:rPr lang="en-US" sz="4800" u="sng" smtClean="0"/>
              <a:t>we have great joy</a:t>
            </a:r>
            <a:r>
              <a:rPr lang="en-US" sz="4800" smtClean="0"/>
              <a:t> in the presence of God. </a:t>
            </a:r>
          </a:p>
          <a:p>
            <a:pPr>
              <a:spcBef>
                <a:spcPct val="5000"/>
              </a:spcBef>
              <a:buFont typeface="Wingdings" pitchFamily="2" charset="2"/>
              <a:buNone/>
              <a:defRPr/>
            </a:pPr>
            <a:r>
              <a:rPr lang="en-US" sz="4800" smtClean="0"/>
              <a:t>10 Night and day we pray earnestly for you, asking God to </a:t>
            </a:r>
            <a:r>
              <a:rPr lang="en-US" sz="4800" u="sng" smtClean="0"/>
              <a:t>let us see you again</a:t>
            </a:r>
            <a:r>
              <a:rPr lang="en-US" sz="4800" smtClean="0"/>
              <a:t> to fill up anything that may still be missing in your faith. </a:t>
            </a:r>
          </a:p>
        </p:txBody>
      </p:sp>
      <p:sp>
        <p:nvSpPr>
          <p:cNvPr id="562180" name="Rectangle 4"/>
          <p:cNvSpPr>
            <a:spLocks noChangeArrowheads="1"/>
          </p:cNvSpPr>
          <p:nvPr/>
        </p:nvSpPr>
        <p:spPr bwMode="auto">
          <a:xfrm>
            <a:off x="1295400" y="4953000"/>
            <a:ext cx="70104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Not codependent, but not disengaged</a:t>
            </a:r>
          </a:p>
        </p:txBody>
      </p:sp>
      <p:sp>
        <p:nvSpPr>
          <p:cNvPr id="40965" name="Rectangle 5"/>
          <p:cNvSpPr>
            <a:spLocks noChangeArrowheads="1"/>
          </p:cNvSpPr>
          <p:nvPr/>
        </p:nvSpPr>
        <p:spPr bwMode="auto">
          <a:xfrm>
            <a:off x="0" y="1143000"/>
            <a:ext cx="32004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a:latin typeface="Times New Roman" pitchFamily="18" charset="0"/>
              </a:rPr>
              <a:t>Codependent</a:t>
            </a:r>
          </a:p>
          <a:p>
            <a:pPr>
              <a:lnSpc>
                <a:spcPct val="75000"/>
              </a:lnSpc>
              <a:spcBef>
                <a:spcPct val="10000"/>
              </a:spcBef>
            </a:pPr>
            <a:r>
              <a:rPr lang="en-US" sz="4000" b="0">
                <a:latin typeface="Times New Roman" pitchFamily="18" charset="0"/>
              </a:rPr>
              <a:t>Controlling</a:t>
            </a:r>
          </a:p>
          <a:p>
            <a:pPr>
              <a:lnSpc>
                <a:spcPct val="75000"/>
              </a:lnSpc>
              <a:spcBef>
                <a:spcPct val="10000"/>
              </a:spcBef>
            </a:pPr>
            <a:r>
              <a:rPr lang="en-US" sz="4000" b="0">
                <a:latin typeface="Times New Roman" pitchFamily="18" charset="0"/>
              </a:rPr>
              <a:t>Jealous</a:t>
            </a:r>
          </a:p>
        </p:txBody>
      </p:sp>
      <p:sp>
        <p:nvSpPr>
          <p:cNvPr id="40966" name="Rectangle 5"/>
          <p:cNvSpPr>
            <a:spLocks noChangeArrowheads="1"/>
          </p:cNvSpPr>
          <p:nvPr/>
        </p:nvSpPr>
        <p:spPr bwMode="auto">
          <a:xfrm>
            <a:off x="2895600" y="1143000"/>
            <a:ext cx="29718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a:latin typeface="Times New Roman" pitchFamily="18" charset="0"/>
              </a:rPr>
              <a:t>Mature</a:t>
            </a:r>
          </a:p>
          <a:p>
            <a:pPr>
              <a:lnSpc>
                <a:spcPct val="75000"/>
              </a:lnSpc>
              <a:spcBef>
                <a:spcPct val="10000"/>
              </a:spcBef>
            </a:pPr>
            <a:r>
              <a:rPr lang="en-US" sz="4000" b="0">
                <a:latin typeface="Times New Roman" pitchFamily="18" charset="0"/>
              </a:rPr>
              <a:t>I’m here to help you maximize and enrich your life.</a:t>
            </a:r>
          </a:p>
          <a:p>
            <a:pPr>
              <a:lnSpc>
                <a:spcPct val="75000"/>
              </a:lnSpc>
              <a:spcBef>
                <a:spcPct val="10000"/>
              </a:spcBef>
            </a:pPr>
            <a:r>
              <a:rPr lang="en-US" sz="4000" b="0">
                <a:latin typeface="Times New Roman" pitchFamily="18" charset="0"/>
              </a:rPr>
              <a:t>To do that, I need to understand your life.</a:t>
            </a:r>
          </a:p>
        </p:txBody>
      </p:sp>
      <p:sp>
        <p:nvSpPr>
          <p:cNvPr id="40967" name="Rectangle 6"/>
          <p:cNvSpPr>
            <a:spLocks noChangeArrowheads="1"/>
          </p:cNvSpPr>
          <p:nvPr/>
        </p:nvSpPr>
        <p:spPr bwMode="auto">
          <a:xfrm>
            <a:off x="5791200" y="1143000"/>
            <a:ext cx="33528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a:latin typeface="Times New Roman" pitchFamily="18" charset="0"/>
              </a:rPr>
              <a:t>Disengaged</a:t>
            </a:r>
          </a:p>
          <a:p>
            <a:pPr>
              <a:lnSpc>
                <a:spcPct val="75000"/>
              </a:lnSpc>
              <a:spcBef>
                <a:spcPct val="10000"/>
              </a:spcBef>
            </a:pPr>
            <a:r>
              <a:rPr lang="en-US" sz="4000" b="0">
                <a:latin typeface="Times New Roman" pitchFamily="18" charset="0"/>
              </a:rPr>
              <a:t>Superficial</a:t>
            </a:r>
          </a:p>
          <a:p>
            <a:pPr>
              <a:lnSpc>
                <a:spcPct val="75000"/>
              </a:lnSpc>
              <a:spcBef>
                <a:spcPct val="10000"/>
              </a:spcBef>
            </a:pPr>
            <a:r>
              <a:rPr lang="en-US" sz="4000" b="0">
                <a:latin typeface="Times New Roman" pitchFamily="18" charset="0"/>
              </a:rPr>
              <a:t>Convenient</a:t>
            </a:r>
          </a:p>
          <a:p>
            <a:pPr>
              <a:lnSpc>
                <a:spcPct val="75000"/>
              </a:lnSpc>
              <a:spcBef>
                <a:spcPct val="10000"/>
              </a:spcBef>
            </a:pPr>
            <a:endParaRPr lang="en-US" sz="4000" b="0">
              <a:latin typeface="Times New Roman" pitchFamily="18" charset="0"/>
            </a:endParaRPr>
          </a:p>
        </p:txBody>
      </p:sp>
      <p:sp>
        <p:nvSpPr>
          <p:cNvPr id="40968" name="Line 7"/>
          <p:cNvSpPr>
            <a:spLocks noChangeShapeType="1"/>
          </p:cNvSpPr>
          <p:nvPr/>
        </p:nvSpPr>
        <p:spPr bwMode="auto">
          <a:xfrm>
            <a:off x="0" y="1676400"/>
            <a:ext cx="9144000" cy="0"/>
          </a:xfrm>
          <a:prstGeom prst="line">
            <a:avLst/>
          </a:prstGeom>
          <a:noFill/>
          <a:ln w="28575">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2178"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621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9 How we thank God for you! Because of you </a:t>
            </a:r>
            <a:r>
              <a:rPr lang="en-US" sz="4800" u="sng" smtClean="0"/>
              <a:t>we have great joy</a:t>
            </a:r>
            <a:r>
              <a:rPr lang="en-US" sz="4800" smtClean="0"/>
              <a:t> in the presence of God. </a:t>
            </a:r>
          </a:p>
          <a:p>
            <a:pPr>
              <a:spcBef>
                <a:spcPct val="5000"/>
              </a:spcBef>
              <a:buFont typeface="Wingdings" pitchFamily="2" charset="2"/>
              <a:buNone/>
              <a:defRPr/>
            </a:pPr>
            <a:r>
              <a:rPr lang="en-US" sz="4800" smtClean="0"/>
              <a:t>10 Night and day we pray earnestly for you, asking God to </a:t>
            </a:r>
            <a:r>
              <a:rPr lang="en-US" sz="4800" u="sng" smtClean="0"/>
              <a:t>let us see you again</a:t>
            </a:r>
            <a:r>
              <a:rPr lang="en-US" sz="4800" smtClean="0"/>
              <a:t> to fill up anything that may still be missing in your faith. </a:t>
            </a:r>
          </a:p>
        </p:txBody>
      </p:sp>
      <p:sp>
        <p:nvSpPr>
          <p:cNvPr id="562180" name="Rectangle 4"/>
          <p:cNvSpPr>
            <a:spLocks noChangeArrowheads="1"/>
          </p:cNvSpPr>
          <p:nvPr/>
        </p:nvSpPr>
        <p:spPr bwMode="auto">
          <a:xfrm>
            <a:off x="1295400" y="4953000"/>
            <a:ext cx="70104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Not codependent, but not disengaged</a:t>
            </a:r>
          </a:p>
        </p:txBody>
      </p:sp>
      <p:sp>
        <p:nvSpPr>
          <p:cNvPr id="45061" name="Rectangle 5"/>
          <p:cNvSpPr>
            <a:spLocks noChangeArrowheads="1"/>
          </p:cNvSpPr>
          <p:nvPr/>
        </p:nvSpPr>
        <p:spPr bwMode="auto">
          <a:xfrm>
            <a:off x="0" y="1143000"/>
            <a:ext cx="32004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a:latin typeface="Times New Roman" pitchFamily="18" charset="0"/>
              </a:rPr>
              <a:t>Codependent</a:t>
            </a:r>
          </a:p>
          <a:p>
            <a:pPr>
              <a:lnSpc>
                <a:spcPct val="75000"/>
              </a:lnSpc>
              <a:spcBef>
                <a:spcPct val="10000"/>
              </a:spcBef>
            </a:pPr>
            <a:r>
              <a:rPr lang="en-US" sz="4000" b="0">
                <a:latin typeface="Times New Roman" pitchFamily="18" charset="0"/>
              </a:rPr>
              <a:t>Controlling</a:t>
            </a:r>
          </a:p>
          <a:p>
            <a:pPr>
              <a:lnSpc>
                <a:spcPct val="75000"/>
              </a:lnSpc>
              <a:spcBef>
                <a:spcPct val="10000"/>
              </a:spcBef>
            </a:pPr>
            <a:r>
              <a:rPr lang="en-US" sz="4000" b="0">
                <a:latin typeface="Times New Roman" pitchFamily="18" charset="0"/>
              </a:rPr>
              <a:t>Jealous</a:t>
            </a:r>
          </a:p>
          <a:p>
            <a:pPr>
              <a:lnSpc>
                <a:spcPct val="75000"/>
              </a:lnSpc>
              <a:spcBef>
                <a:spcPct val="10000"/>
              </a:spcBef>
            </a:pPr>
            <a:r>
              <a:rPr lang="en-US" sz="4000" b="0">
                <a:latin typeface="Times New Roman" pitchFamily="18" charset="0"/>
              </a:rPr>
              <a:t>Suffocating</a:t>
            </a:r>
          </a:p>
        </p:txBody>
      </p:sp>
      <p:sp>
        <p:nvSpPr>
          <p:cNvPr id="45062" name="Rectangle 5"/>
          <p:cNvSpPr>
            <a:spLocks noChangeArrowheads="1"/>
          </p:cNvSpPr>
          <p:nvPr/>
        </p:nvSpPr>
        <p:spPr bwMode="auto">
          <a:xfrm>
            <a:off x="2895600" y="1143000"/>
            <a:ext cx="29718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a:latin typeface="Times New Roman" pitchFamily="18" charset="0"/>
              </a:rPr>
              <a:t>Mature</a:t>
            </a:r>
          </a:p>
          <a:p>
            <a:pPr>
              <a:lnSpc>
                <a:spcPct val="75000"/>
              </a:lnSpc>
              <a:spcBef>
                <a:spcPct val="10000"/>
              </a:spcBef>
            </a:pPr>
            <a:r>
              <a:rPr lang="en-US" sz="4000" b="0">
                <a:latin typeface="Times New Roman" pitchFamily="18" charset="0"/>
              </a:rPr>
              <a:t>Trust and investment make it easier to be transparent</a:t>
            </a:r>
          </a:p>
          <a:p>
            <a:pPr>
              <a:lnSpc>
                <a:spcPct val="75000"/>
              </a:lnSpc>
              <a:spcBef>
                <a:spcPct val="10000"/>
              </a:spcBef>
            </a:pPr>
            <a:r>
              <a:rPr lang="en-US" sz="4000" b="0">
                <a:latin typeface="Times New Roman" pitchFamily="18" charset="0"/>
              </a:rPr>
              <a:t>Because I’m engaged, even my confrontation is trustworthy</a:t>
            </a:r>
          </a:p>
          <a:p>
            <a:pPr>
              <a:lnSpc>
                <a:spcPct val="75000"/>
              </a:lnSpc>
              <a:spcBef>
                <a:spcPct val="10000"/>
              </a:spcBef>
            </a:pPr>
            <a:endParaRPr lang="en-US" sz="4000" b="0">
              <a:latin typeface="Times New Roman" pitchFamily="18" charset="0"/>
            </a:endParaRPr>
          </a:p>
        </p:txBody>
      </p:sp>
      <p:sp>
        <p:nvSpPr>
          <p:cNvPr id="45063" name="Rectangle 6"/>
          <p:cNvSpPr>
            <a:spLocks noChangeArrowheads="1"/>
          </p:cNvSpPr>
          <p:nvPr/>
        </p:nvSpPr>
        <p:spPr bwMode="auto">
          <a:xfrm>
            <a:off x="5791200" y="1143000"/>
            <a:ext cx="33528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a:latin typeface="Times New Roman" pitchFamily="18" charset="0"/>
              </a:rPr>
              <a:t>Disengaged</a:t>
            </a:r>
          </a:p>
          <a:p>
            <a:pPr>
              <a:lnSpc>
                <a:spcPct val="75000"/>
              </a:lnSpc>
              <a:spcBef>
                <a:spcPct val="10000"/>
              </a:spcBef>
            </a:pPr>
            <a:r>
              <a:rPr lang="en-US" sz="4000" b="0">
                <a:latin typeface="Times New Roman" pitchFamily="18" charset="0"/>
              </a:rPr>
              <a:t>Superficial</a:t>
            </a:r>
          </a:p>
          <a:p>
            <a:pPr>
              <a:lnSpc>
                <a:spcPct val="75000"/>
              </a:lnSpc>
              <a:spcBef>
                <a:spcPct val="10000"/>
              </a:spcBef>
            </a:pPr>
            <a:r>
              <a:rPr lang="en-US" sz="4000" b="0">
                <a:latin typeface="Times New Roman" pitchFamily="18" charset="0"/>
              </a:rPr>
              <a:t>Convenient</a:t>
            </a:r>
          </a:p>
          <a:p>
            <a:pPr>
              <a:lnSpc>
                <a:spcPct val="75000"/>
              </a:lnSpc>
              <a:spcBef>
                <a:spcPct val="10000"/>
              </a:spcBef>
            </a:pPr>
            <a:r>
              <a:rPr lang="en-US" sz="4000" b="0">
                <a:latin typeface="Times New Roman" pitchFamily="18" charset="0"/>
              </a:rPr>
              <a:t>Disclosure = </a:t>
            </a:r>
            <a:br>
              <a:rPr lang="en-US" sz="4000" b="0">
                <a:latin typeface="Times New Roman" pitchFamily="18" charset="0"/>
              </a:rPr>
            </a:br>
            <a:r>
              <a:rPr lang="en-US" sz="4000" b="0">
                <a:latin typeface="Times New Roman" pitchFamily="18" charset="0"/>
              </a:rPr>
              <a:t>      awkward</a:t>
            </a:r>
          </a:p>
        </p:txBody>
      </p:sp>
      <p:sp>
        <p:nvSpPr>
          <p:cNvPr id="45064" name="Line 7"/>
          <p:cNvSpPr>
            <a:spLocks noChangeShapeType="1"/>
          </p:cNvSpPr>
          <p:nvPr/>
        </p:nvSpPr>
        <p:spPr bwMode="auto">
          <a:xfrm>
            <a:off x="0" y="1676400"/>
            <a:ext cx="9144000" cy="0"/>
          </a:xfrm>
          <a:prstGeom prst="line">
            <a:avLst/>
          </a:prstGeom>
          <a:noFill/>
          <a:ln w="28575">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2178"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62179"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smtClean="0"/>
              <a:t>9 How we thank God for you! Because of you </a:t>
            </a:r>
            <a:r>
              <a:rPr lang="en-US" sz="4800" u="sng" smtClean="0"/>
              <a:t>we have great joy</a:t>
            </a:r>
            <a:r>
              <a:rPr lang="en-US" sz="4800" smtClean="0"/>
              <a:t> in the presence of God. </a:t>
            </a:r>
          </a:p>
          <a:p>
            <a:pPr>
              <a:spcBef>
                <a:spcPct val="5000"/>
              </a:spcBef>
              <a:buFont typeface="Wingdings" pitchFamily="2" charset="2"/>
              <a:buNone/>
              <a:defRPr/>
            </a:pPr>
            <a:r>
              <a:rPr lang="en-US" sz="4800" smtClean="0"/>
              <a:t>10 Night and day we pray earnestly for you, asking God to </a:t>
            </a:r>
            <a:r>
              <a:rPr lang="en-US" sz="4800" u="sng" smtClean="0"/>
              <a:t>let us see you again</a:t>
            </a:r>
            <a:r>
              <a:rPr lang="en-US" sz="4800" smtClean="0"/>
              <a:t> to fill up anything that may still be missing in your faith. </a:t>
            </a:r>
          </a:p>
        </p:txBody>
      </p:sp>
      <p:sp>
        <p:nvSpPr>
          <p:cNvPr id="562180" name="Rectangle 4"/>
          <p:cNvSpPr>
            <a:spLocks noChangeArrowheads="1"/>
          </p:cNvSpPr>
          <p:nvPr/>
        </p:nvSpPr>
        <p:spPr bwMode="auto">
          <a:xfrm>
            <a:off x="1295400" y="4953000"/>
            <a:ext cx="70104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a:effectLst/>
        </p:spPr>
        <p:txBody>
          <a:bodyPr lIns="90488" tIns="44450" rIns="90488" bIns="44450"/>
          <a:lstStyle/>
          <a:p>
            <a:pPr>
              <a:lnSpc>
                <a:spcPct val="75000"/>
              </a:lnSpc>
              <a:spcBef>
                <a:spcPct val="10000"/>
              </a:spcBef>
              <a:defRPr/>
            </a:pPr>
            <a:r>
              <a:rPr lang="en-US" sz="6000" b="0">
                <a:effectLst>
                  <a:outerShdw blurRad="38100" dist="38100" dir="2700000" algn="tl">
                    <a:srgbClr val="000000"/>
                  </a:outerShdw>
                </a:effectLst>
                <a:latin typeface="Times New Roman" pitchFamily="18" charset="0"/>
              </a:rPr>
              <a:t>Not codependent, but not disengaged</a:t>
            </a:r>
          </a:p>
        </p:txBody>
      </p:sp>
      <p:sp>
        <p:nvSpPr>
          <p:cNvPr id="48133" name="Rectangle 5"/>
          <p:cNvSpPr>
            <a:spLocks noChangeArrowheads="1"/>
          </p:cNvSpPr>
          <p:nvPr/>
        </p:nvSpPr>
        <p:spPr bwMode="auto">
          <a:xfrm>
            <a:off x="0" y="1143000"/>
            <a:ext cx="32004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a:latin typeface="Times New Roman" pitchFamily="18" charset="0"/>
              </a:rPr>
              <a:t>Codependent</a:t>
            </a:r>
          </a:p>
          <a:p>
            <a:pPr>
              <a:lnSpc>
                <a:spcPct val="75000"/>
              </a:lnSpc>
              <a:spcBef>
                <a:spcPct val="10000"/>
              </a:spcBef>
            </a:pPr>
            <a:r>
              <a:rPr lang="en-US" sz="4000" b="0">
                <a:latin typeface="Times New Roman" pitchFamily="18" charset="0"/>
              </a:rPr>
              <a:t>Controlling</a:t>
            </a:r>
          </a:p>
          <a:p>
            <a:pPr>
              <a:lnSpc>
                <a:spcPct val="75000"/>
              </a:lnSpc>
              <a:spcBef>
                <a:spcPct val="10000"/>
              </a:spcBef>
            </a:pPr>
            <a:r>
              <a:rPr lang="en-US" sz="4000" b="0">
                <a:latin typeface="Times New Roman" pitchFamily="18" charset="0"/>
              </a:rPr>
              <a:t>Jealous</a:t>
            </a:r>
          </a:p>
          <a:p>
            <a:pPr>
              <a:lnSpc>
                <a:spcPct val="75000"/>
              </a:lnSpc>
              <a:spcBef>
                <a:spcPct val="10000"/>
              </a:spcBef>
            </a:pPr>
            <a:r>
              <a:rPr lang="en-US" sz="4000" b="0">
                <a:latin typeface="Times New Roman" pitchFamily="18" charset="0"/>
              </a:rPr>
              <a:t>Suffocating</a:t>
            </a:r>
            <a:br>
              <a:rPr lang="en-US" sz="4000" b="0">
                <a:latin typeface="Times New Roman" pitchFamily="18" charset="0"/>
              </a:rPr>
            </a:br>
            <a:endParaRPr lang="en-US" sz="4000" b="0">
              <a:latin typeface="Times New Roman" pitchFamily="18" charset="0"/>
            </a:endParaRPr>
          </a:p>
          <a:p>
            <a:pPr>
              <a:lnSpc>
                <a:spcPct val="75000"/>
              </a:lnSpc>
              <a:spcBef>
                <a:spcPct val="10000"/>
              </a:spcBef>
            </a:pPr>
            <a:r>
              <a:rPr lang="en-US" sz="4000" b="0">
                <a:latin typeface="Times New Roman" pitchFamily="18" charset="0"/>
              </a:rPr>
              <a:t>Unable to foster independence</a:t>
            </a:r>
          </a:p>
        </p:txBody>
      </p:sp>
      <p:sp>
        <p:nvSpPr>
          <p:cNvPr id="48134" name="Rectangle 5"/>
          <p:cNvSpPr>
            <a:spLocks noChangeArrowheads="1"/>
          </p:cNvSpPr>
          <p:nvPr/>
        </p:nvSpPr>
        <p:spPr bwMode="auto">
          <a:xfrm>
            <a:off x="2895600" y="1143000"/>
            <a:ext cx="31242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a:latin typeface="Times New Roman" pitchFamily="18" charset="0"/>
              </a:rPr>
              <a:t>Mature</a:t>
            </a:r>
          </a:p>
          <a:p>
            <a:pPr>
              <a:lnSpc>
                <a:spcPct val="75000"/>
              </a:lnSpc>
              <a:spcBef>
                <a:spcPct val="10000"/>
              </a:spcBef>
            </a:pPr>
            <a:r>
              <a:rPr lang="en-US" sz="4000" b="0">
                <a:latin typeface="Times New Roman" pitchFamily="18" charset="0"/>
              </a:rPr>
              <a:t>Able to foster independence</a:t>
            </a:r>
          </a:p>
          <a:p>
            <a:pPr>
              <a:lnSpc>
                <a:spcPct val="75000"/>
              </a:lnSpc>
              <a:spcBef>
                <a:spcPct val="10000"/>
              </a:spcBef>
            </a:pPr>
            <a:r>
              <a:rPr lang="en-US" sz="4000" b="0">
                <a:latin typeface="Times New Roman" pitchFamily="18" charset="0"/>
              </a:rPr>
              <a:t>making multiplication possible</a:t>
            </a:r>
          </a:p>
        </p:txBody>
      </p:sp>
      <p:sp>
        <p:nvSpPr>
          <p:cNvPr id="48135" name="Rectangle 6"/>
          <p:cNvSpPr>
            <a:spLocks noChangeArrowheads="1"/>
          </p:cNvSpPr>
          <p:nvPr/>
        </p:nvSpPr>
        <p:spPr bwMode="auto">
          <a:xfrm>
            <a:off x="5791200" y="1143000"/>
            <a:ext cx="3352800" cy="5715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a:latin typeface="Times New Roman" pitchFamily="18" charset="0"/>
              </a:rPr>
              <a:t>Disengaged</a:t>
            </a:r>
          </a:p>
          <a:p>
            <a:pPr>
              <a:lnSpc>
                <a:spcPct val="75000"/>
              </a:lnSpc>
              <a:spcBef>
                <a:spcPct val="10000"/>
              </a:spcBef>
            </a:pPr>
            <a:r>
              <a:rPr lang="en-US" sz="4000" b="0">
                <a:latin typeface="Times New Roman" pitchFamily="18" charset="0"/>
              </a:rPr>
              <a:t>Superficial</a:t>
            </a:r>
          </a:p>
          <a:p>
            <a:pPr>
              <a:lnSpc>
                <a:spcPct val="75000"/>
              </a:lnSpc>
              <a:spcBef>
                <a:spcPct val="10000"/>
              </a:spcBef>
            </a:pPr>
            <a:r>
              <a:rPr lang="en-US" sz="4000" b="0">
                <a:latin typeface="Times New Roman" pitchFamily="18" charset="0"/>
              </a:rPr>
              <a:t>Convenient</a:t>
            </a:r>
          </a:p>
          <a:p>
            <a:pPr>
              <a:lnSpc>
                <a:spcPct val="75000"/>
              </a:lnSpc>
              <a:spcBef>
                <a:spcPct val="10000"/>
              </a:spcBef>
            </a:pPr>
            <a:r>
              <a:rPr lang="en-US" sz="4000" b="0">
                <a:latin typeface="Times New Roman" pitchFamily="18" charset="0"/>
              </a:rPr>
              <a:t>Disclosure = </a:t>
            </a:r>
            <a:br>
              <a:rPr lang="en-US" sz="4000" b="0">
                <a:latin typeface="Times New Roman" pitchFamily="18" charset="0"/>
              </a:rPr>
            </a:br>
            <a:r>
              <a:rPr lang="en-US" sz="4000" b="0">
                <a:latin typeface="Times New Roman" pitchFamily="18" charset="0"/>
              </a:rPr>
              <a:t>      awkward</a:t>
            </a:r>
          </a:p>
          <a:p>
            <a:pPr>
              <a:lnSpc>
                <a:spcPct val="75000"/>
              </a:lnSpc>
              <a:spcBef>
                <a:spcPct val="10000"/>
              </a:spcBef>
            </a:pPr>
            <a:r>
              <a:rPr lang="en-US" sz="4000" b="0">
                <a:latin typeface="Times New Roman" pitchFamily="18" charset="0"/>
              </a:rPr>
              <a:t>Unable to foster independence</a:t>
            </a:r>
          </a:p>
        </p:txBody>
      </p:sp>
      <p:sp>
        <p:nvSpPr>
          <p:cNvPr id="48136" name="Line 7"/>
          <p:cNvSpPr>
            <a:spLocks noChangeShapeType="1"/>
          </p:cNvSpPr>
          <p:nvPr/>
        </p:nvSpPr>
        <p:spPr bwMode="auto">
          <a:xfrm>
            <a:off x="0" y="1676400"/>
            <a:ext cx="9144000" cy="0"/>
          </a:xfrm>
          <a:prstGeom prst="line">
            <a:avLst/>
          </a:prstGeom>
          <a:noFill/>
          <a:ln w="28575">
            <a:solidFill>
              <a:schemeClr val="tx1"/>
            </a:solidFill>
            <a:round/>
            <a:headEnd type="none" w="sm" len="sm"/>
            <a:tailEn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8322" name="Rectangle 2"/>
          <p:cNvSpPr>
            <a:spLocks noGrp="1" noChangeArrowheads="1"/>
          </p:cNvSpPr>
          <p:nvPr>
            <p:ph type="title"/>
          </p:nvPr>
        </p:nvSpPr>
        <p:spPr/>
        <p:txBody>
          <a:bodyPr lIns="90488" tIns="44450" rIns="90488" bIns="44450"/>
          <a:lstStyle/>
          <a:p>
            <a:pPr>
              <a:defRPr/>
            </a:pPr>
            <a:r>
              <a:rPr lang="en-US" sz="8000" dirty="0" smtClean="0"/>
              <a:t>1 Thessalonians 3</a:t>
            </a:r>
          </a:p>
        </p:txBody>
      </p:sp>
      <p:sp>
        <p:nvSpPr>
          <p:cNvPr id="568323"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5400" smtClean="0"/>
              <a:t>12 And may the Lord make your love grow and overflow </a:t>
            </a:r>
            <a:r>
              <a:rPr lang="en-US" sz="5400" u="sng" smtClean="0"/>
              <a:t>to each other</a:t>
            </a:r>
            <a:r>
              <a:rPr lang="en-US" sz="5400" smtClean="0"/>
              <a:t> and to everyone else, just as our love overflows toward you. </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3266" name="Rectangle 2"/>
          <p:cNvSpPr>
            <a:spLocks noGrp="1" noChangeArrowheads="1"/>
          </p:cNvSpPr>
          <p:nvPr>
            <p:ph type="title"/>
          </p:nvPr>
        </p:nvSpPr>
        <p:spPr/>
        <p:txBody>
          <a:bodyPr lIns="90488" tIns="44450" rIns="90488" bIns="44450"/>
          <a:lstStyle/>
          <a:p>
            <a:pPr>
              <a:defRPr/>
            </a:pPr>
            <a:r>
              <a:rPr lang="en-US" sz="8000" dirty="0" smtClean="0"/>
              <a:t>1 Thessalonians 3</a:t>
            </a:r>
          </a:p>
        </p:txBody>
      </p:sp>
      <p:sp>
        <p:nvSpPr>
          <p:cNvPr id="523267" name="Rectangle 3"/>
          <p:cNvSpPr>
            <a:spLocks noGrp="1" noChangeArrowheads="1"/>
          </p:cNvSpPr>
          <p:nvPr>
            <p:ph type="body" idx="1"/>
          </p:nvPr>
        </p:nvSpPr>
        <p:spPr/>
        <p:txBody>
          <a:bodyPr lIns="90488" tIns="44450" rIns="90488" bIns="44450"/>
          <a:lstStyle/>
          <a:p>
            <a:pPr>
              <a:spcBef>
                <a:spcPct val="5000"/>
              </a:spcBef>
              <a:buFont typeface="Wingdings" pitchFamily="2" charset="2"/>
              <a:buNone/>
              <a:defRPr/>
            </a:pPr>
            <a:r>
              <a:rPr lang="en-US" sz="4800" dirty="0" smtClean="0"/>
              <a:t>2:17 But we, brethren, having been taken away from you for a short while—in person, not in spirit—were all the more eager with </a:t>
            </a:r>
            <a:r>
              <a:rPr lang="en-US" sz="4800" u="sng" dirty="0" smtClean="0"/>
              <a:t>intense longing</a:t>
            </a:r>
            <a:r>
              <a:rPr lang="en-US" sz="4800" dirty="0" smtClean="0"/>
              <a:t> to see your face.</a:t>
            </a:r>
          </a:p>
        </p:txBody>
      </p:sp>
    </p:spTree>
  </p:cSld>
  <p:clrMapOvr>
    <a:masterClrMapping/>
  </p:clrMapOvr>
  <p:transition spd="slow">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8626" name="Rectangle 2"/>
          <p:cNvSpPr>
            <a:spLocks noGrp="1" noChangeArrowheads="1"/>
          </p:cNvSpPr>
          <p:nvPr>
            <p:ph type="title"/>
          </p:nvPr>
        </p:nvSpPr>
        <p:spPr/>
        <p:txBody>
          <a:bodyPr lIns="90488" tIns="44450" rIns="90488" bIns="44450"/>
          <a:lstStyle/>
          <a:p>
            <a:pPr>
              <a:defRPr/>
            </a:pPr>
            <a:r>
              <a:rPr lang="en-US" sz="8000" dirty="0" smtClean="0"/>
              <a:t>1 Thessalonians 3</a:t>
            </a:r>
          </a:p>
        </p:txBody>
      </p:sp>
      <p:sp>
        <p:nvSpPr>
          <p:cNvPr id="538627"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5400" smtClean="0"/>
              <a:t>12 And may the Lord make your love grow and overflow </a:t>
            </a:r>
            <a:r>
              <a:rPr lang="en-US" sz="5400" u="sng" smtClean="0"/>
              <a:t>to each other</a:t>
            </a:r>
            <a:r>
              <a:rPr lang="en-US" sz="5400" smtClean="0"/>
              <a:t> and </a:t>
            </a:r>
            <a:r>
              <a:rPr lang="en-US" sz="5400" u="sng" smtClean="0"/>
              <a:t>to everyone else</a:t>
            </a:r>
            <a:r>
              <a:rPr lang="en-US" sz="5400" smtClean="0"/>
              <a:t>, just as our love overflows toward you. </a:t>
            </a:r>
          </a:p>
        </p:txBody>
      </p:sp>
    </p:spTree>
  </p:cSld>
  <p:clrMapOvr>
    <a:masterClrMapping/>
  </p:clrMapOvr>
  <p:transition>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9650" name="Rectangle 2"/>
          <p:cNvSpPr>
            <a:spLocks noGrp="1" noChangeArrowheads="1"/>
          </p:cNvSpPr>
          <p:nvPr>
            <p:ph type="title"/>
          </p:nvPr>
        </p:nvSpPr>
        <p:spPr/>
        <p:txBody>
          <a:bodyPr lIns="90488" tIns="44450" rIns="90488" bIns="44450"/>
          <a:lstStyle/>
          <a:p>
            <a:pPr>
              <a:defRPr/>
            </a:pPr>
            <a:r>
              <a:rPr lang="en-US" sz="8000" dirty="0" smtClean="0"/>
              <a:t>1 Thessalonians 3</a:t>
            </a:r>
          </a:p>
        </p:txBody>
      </p:sp>
      <p:sp>
        <p:nvSpPr>
          <p:cNvPr id="539651"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5400" smtClean="0"/>
              <a:t>12 And may the Lord make your love grow and overflow </a:t>
            </a:r>
            <a:r>
              <a:rPr lang="en-US" sz="5400" u="sng" smtClean="0"/>
              <a:t>to each other</a:t>
            </a:r>
            <a:r>
              <a:rPr lang="en-US" sz="5400" smtClean="0"/>
              <a:t> and </a:t>
            </a:r>
            <a:r>
              <a:rPr lang="en-US" sz="5400" u="sng" smtClean="0"/>
              <a:t>to everyone else</a:t>
            </a:r>
            <a:r>
              <a:rPr lang="en-US" sz="5400" smtClean="0"/>
              <a:t>, just as our love overflows toward you. </a:t>
            </a:r>
          </a:p>
        </p:txBody>
      </p:sp>
      <p:sp>
        <p:nvSpPr>
          <p:cNvPr id="52228" name="AutoShape 6"/>
          <p:cNvSpPr>
            <a:spLocks noChangeArrowheads="1"/>
          </p:cNvSpPr>
          <p:nvPr/>
        </p:nvSpPr>
        <p:spPr bwMode="auto">
          <a:xfrm rot="2412780">
            <a:off x="5105400" y="2408238"/>
            <a:ext cx="304800" cy="3535362"/>
          </a:xfrm>
          <a:prstGeom prst="upArrow">
            <a:avLst>
              <a:gd name="adj1" fmla="val 50000"/>
              <a:gd name="adj2" fmla="val 289974"/>
            </a:avLst>
          </a:prstGeom>
          <a:solidFill>
            <a:schemeClr val="bg1"/>
          </a:solidFill>
          <a:ln w="19050">
            <a:solidFill>
              <a:schemeClr val="tx1"/>
            </a:solidFill>
            <a:miter lim="800000"/>
            <a:headEnd type="none" w="sm" len="sm"/>
            <a:tailEnd/>
          </a:ln>
        </p:spPr>
        <p:txBody>
          <a:bodyPr wrap="none" anchor="ctr"/>
          <a:lstStyle/>
          <a:p>
            <a:endParaRPr lang="en-US"/>
          </a:p>
        </p:txBody>
      </p:sp>
      <p:sp>
        <p:nvSpPr>
          <p:cNvPr id="52229" name="AutoShape 7"/>
          <p:cNvSpPr>
            <a:spLocks noChangeArrowheads="1"/>
          </p:cNvSpPr>
          <p:nvPr/>
        </p:nvSpPr>
        <p:spPr bwMode="auto">
          <a:xfrm rot="-2379175">
            <a:off x="2819400" y="2590800"/>
            <a:ext cx="304800" cy="3362325"/>
          </a:xfrm>
          <a:prstGeom prst="upArrow">
            <a:avLst>
              <a:gd name="adj1" fmla="val 50000"/>
              <a:gd name="adj2" fmla="val 275781"/>
            </a:avLst>
          </a:prstGeom>
          <a:solidFill>
            <a:schemeClr val="bg1"/>
          </a:solidFill>
          <a:ln w="19050">
            <a:solidFill>
              <a:schemeClr val="tx1"/>
            </a:solidFill>
            <a:miter lim="800000"/>
            <a:headEnd type="none" w="sm" len="sm"/>
            <a:tailEnd/>
          </a:ln>
        </p:spPr>
        <p:txBody>
          <a:bodyPr wrap="none" anchor="ctr"/>
          <a:lstStyle/>
          <a:p>
            <a:endParaRPr lang="en-US"/>
          </a:p>
        </p:txBody>
      </p:sp>
      <p:sp>
        <p:nvSpPr>
          <p:cNvPr id="52230" name="Rectangle 5"/>
          <p:cNvSpPr>
            <a:spLocks noChangeArrowheads="1"/>
          </p:cNvSpPr>
          <p:nvPr/>
        </p:nvSpPr>
        <p:spPr bwMode="auto">
          <a:xfrm>
            <a:off x="1828800" y="4724400"/>
            <a:ext cx="4724400" cy="1524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6000" b="0">
                <a:latin typeface="Times New Roman" pitchFamily="18" charset="0"/>
              </a:rPr>
              <a:t>Has to do with “love spheres”</a:t>
            </a:r>
          </a:p>
        </p:txBody>
      </p:sp>
    </p:spTree>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5730"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85731"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5400" smtClean="0"/>
              <a:t>13 May he, as a result, make your hearts strong, blameless, and distinct as you stand before God our Father when our Lord Jesus comes again with all his transformed people. Amen.</a:t>
            </a:r>
          </a:p>
        </p:txBody>
      </p:sp>
    </p:spTree>
  </p:cSld>
  <p:clrMapOvr>
    <a:masterClrMapping/>
  </p:clrMapOvr>
  <p:transition>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5730"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85731"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5400" smtClean="0"/>
              <a:t>13 May he, as a result, make your hearts strong, blameless, and distinct as you stand before God our Father when our Lord Jesus comes again with all his transformed people. Amen.</a:t>
            </a:r>
          </a:p>
        </p:txBody>
      </p:sp>
      <p:sp>
        <p:nvSpPr>
          <p:cNvPr id="120836" name="Rectangle 8"/>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defRPr/>
            </a:pPr>
            <a:r>
              <a:rPr lang="en-US" sz="5400" b="0" dirty="0">
                <a:latin typeface="Times New Roman" pitchFamily="18" charset="0"/>
              </a:rPr>
              <a:t>When our relational patterns fall below the biblical picture:</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Usually because we’re self-serving/self protective</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More focused on what’s good for me than what’s good for the other</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Can’t reach out</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Body not built up</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Squabbles, dissatisfaction</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0836">
                                            <p:txEl>
                                              <p:pRg st="1" end="1"/>
                                            </p:txEl>
                                          </p:spTgt>
                                        </p:tgtEl>
                                        <p:attrNameLst>
                                          <p:attrName>style.visibility</p:attrName>
                                        </p:attrNameLst>
                                      </p:cBhvr>
                                      <p:to>
                                        <p:strVal val="visible"/>
                                      </p:to>
                                    </p:set>
                                    <p:animEffect transition="in" filter="wipe(left)">
                                      <p:cBhvr>
                                        <p:cTn id="7" dur="500"/>
                                        <p:tgtEl>
                                          <p:spTgt spid="12083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0836">
                                            <p:txEl>
                                              <p:pRg st="2" end="2"/>
                                            </p:txEl>
                                          </p:spTgt>
                                        </p:tgtEl>
                                        <p:attrNameLst>
                                          <p:attrName>style.visibility</p:attrName>
                                        </p:attrNameLst>
                                      </p:cBhvr>
                                      <p:to>
                                        <p:strVal val="visible"/>
                                      </p:to>
                                    </p:set>
                                    <p:animEffect transition="in" filter="wipe(left)">
                                      <p:cBhvr>
                                        <p:cTn id="12" dur="500"/>
                                        <p:tgtEl>
                                          <p:spTgt spid="12083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20836">
                                            <p:txEl>
                                              <p:pRg st="3" end="3"/>
                                            </p:txEl>
                                          </p:spTgt>
                                        </p:tgtEl>
                                        <p:attrNameLst>
                                          <p:attrName>style.visibility</p:attrName>
                                        </p:attrNameLst>
                                      </p:cBhvr>
                                      <p:to>
                                        <p:strVal val="visible"/>
                                      </p:to>
                                    </p:set>
                                    <p:animEffect transition="in" filter="wipe(left)">
                                      <p:cBhvr>
                                        <p:cTn id="17" dur="500"/>
                                        <p:tgtEl>
                                          <p:spTgt spid="12083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20836">
                                            <p:txEl>
                                              <p:pRg st="4" end="4"/>
                                            </p:txEl>
                                          </p:spTgt>
                                        </p:tgtEl>
                                        <p:attrNameLst>
                                          <p:attrName>style.visibility</p:attrName>
                                        </p:attrNameLst>
                                      </p:cBhvr>
                                      <p:to>
                                        <p:strVal val="visible"/>
                                      </p:to>
                                    </p:set>
                                    <p:animEffect transition="in" filter="wipe(left)">
                                      <p:cBhvr>
                                        <p:cTn id="22" dur="500"/>
                                        <p:tgtEl>
                                          <p:spTgt spid="12083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20836">
                                            <p:txEl>
                                              <p:pRg st="5" end="5"/>
                                            </p:txEl>
                                          </p:spTgt>
                                        </p:tgtEl>
                                        <p:attrNameLst>
                                          <p:attrName>style.visibility</p:attrName>
                                        </p:attrNameLst>
                                      </p:cBhvr>
                                      <p:to>
                                        <p:strVal val="visible"/>
                                      </p:to>
                                    </p:set>
                                    <p:animEffect transition="in" filter="wipe(left)">
                                      <p:cBhvr>
                                        <p:cTn id="27" dur="500"/>
                                        <p:tgtEl>
                                          <p:spTgt spid="12083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5730"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85731"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5400" smtClean="0"/>
              <a:t>13 May he, as a result, make your hearts strong, blameless, and distinct as you stand before God our Father when our Lord Jesus comes again with all his transformed people. Amen.</a:t>
            </a:r>
          </a:p>
        </p:txBody>
      </p:sp>
      <p:sp>
        <p:nvSpPr>
          <p:cNvPr id="120836" name="Rectangle 8"/>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defRPr/>
            </a:pPr>
            <a:r>
              <a:rPr lang="en-US" sz="5400" b="0" dirty="0">
                <a:latin typeface="Times New Roman" pitchFamily="18" charset="0"/>
              </a:rPr>
              <a:t>When our relational patterns match the biblical picture:</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We know where to turn</a:t>
            </a:r>
            <a:br>
              <a:rPr lang="en-US" sz="5400" b="0" dirty="0">
                <a:latin typeface="Times New Roman" pitchFamily="18" charset="0"/>
              </a:rPr>
            </a:br>
            <a:r>
              <a:rPr lang="en-US" sz="5400" b="0" dirty="0">
                <a:latin typeface="Times New Roman" pitchFamily="18" charset="0"/>
              </a:rPr>
              <a:t>= belonging</a:t>
            </a:r>
          </a:p>
          <a:p>
            <a:pPr marL="914400" indent="-914400">
              <a:lnSpc>
                <a:spcPct val="75000"/>
              </a:lnSpc>
              <a:spcBef>
                <a:spcPct val="10000"/>
              </a:spcBef>
              <a:buClr>
                <a:schemeClr val="tx2"/>
              </a:buClr>
              <a:buFont typeface="Wingdings" pitchFamily="2" charset="2"/>
              <a:buChar char="Ø"/>
              <a:defRPr/>
            </a:pPr>
            <a:r>
              <a:rPr lang="en-US" sz="5400" b="0" dirty="0" smtClean="0">
                <a:latin typeface="Times New Roman" pitchFamily="18" charset="0"/>
              </a:rPr>
              <a:t>Community can form</a:t>
            </a:r>
          </a:p>
          <a:p>
            <a:pPr marL="914400" indent="-914400">
              <a:lnSpc>
                <a:spcPct val="75000"/>
              </a:lnSpc>
              <a:spcBef>
                <a:spcPct val="10000"/>
              </a:spcBef>
              <a:buClr>
                <a:schemeClr val="tx2"/>
              </a:buClr>
              <a:buFont typeface="Wingdings" pitchFamily="2" charset="2"/>
              <a:buChar char="Ø"/>
              <a:defRPr/>
            </a:pPr>
            <a:r>
              <a:rPr lang="en-US" sz="5400" b="0" dirty="0" smtClean="0">
                <a:latin typeface="Times New Roman" pitchFamily="18" charset="0"/>
              </a:rPr>
              <a:t>Needs </a:t>
            </a:r>
            <a:r>
              <a:rPr lang="en-US" sz="5400" b="0" dirty="0">
                <a:latin typeface="Times New Roman" pitchFamily="18" charset="0"/>
              </a:rPr>
              <a:t>being met</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Lives are changing</a:t>
            </a:r>
          </a:p>
          <a:p>
            <a:pPr marL="914400" indent="-914400">
              <a:lnSpc>
                <a:spcPct val="75000"/>
              </a:lnSpc>
              <a:spcBef>
                <a:spcPct val="10000"/>
              </a:spcBef>
              <a:buClr>
                <a:schemeClr val="tx2"/>
              </a:buClr>
              <a:buFont typeface="Wingdings" pitchFamily="2" charset="2"/>
              <a:buChar char="Ø"/>
              <a:defRPr/>
            </a:pPr>
            <a:r>
              <a:rPr lang="en-US" sz="5400" b="0" dirty="0" smtClean="0">
                <a:latin typeface="Times New Roman" pitchFamily="18" charset="0"/>
              </a:rPr>
              <a:t>Mentally </a:t>
            </a:r>
            <a:r>
              <a:rPr lang="en-US" sz="5400" b="0" dirty="0">
                <a:latin typeface="Times New Roman" pitchFamily="18" charset="0"/>
              </a:rPr>
              <a:t>healthy</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20836">
                                            <p:txEl>
                                              <p:pRg st="1" end="1"/>
                                            </p:txEl>
                                          </p:spTgt>
                                        </p:tgtEl>
                                        <p:attrNameLst>
                                          <p:attrName>style.visibility</p:attrName>
                                        </p:attrNameLst>
                                      </p:cBhvr>
                                      <p:to>
                                        <p:strVal val="visible"/>
                                      </p:to>
                                    </p:set>
                                    <p:animEffect transition="in" filter="wipe(left)">
                                      <p:cBhvr>
                                        <p:cTn id="7" dur="500"/>
                                        <p:tgtEl>
                                          <p:spTgt spid="12083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20836">
                                            <p:txEl>
                                              <p:pRg st="2" end="2"/>
                                            </p:txEl>
                                          </p:spTgt>
                                        </p:tgtEl>
                                        <p:attrNameLst>
                                          <p:attrName>style.visibility</p:attrName>
                                        </p:attrNameLst>
                                      </p:cBhvr>
                                      <p:to>
                                        <p:strVal val="visible"/>
                                      </p:to>
                                    </p:set>
                                    <p:animEffect transition="in" filter="wipe(left)">
                                      <p:cBhvr>
                                        <p:cTn id="12" dur="500"/>
                                        <p:tgtEl>
                                          <p:spTgt spid="12083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20836">
                                            <p:txEl>
                                              <p:pRg st="3" end="3"/>
                                            </p:txEl>
                                          </p:spTgt>
                                        </p:tgtEl>
                                        <p:attrNameLst>
                                          <p:attrName>style.visibility</p:attrName>
                                        </p:attrNameLst>
                                      </p:cBhvr>
                                      <p:to>
                                        <p:strVal val="visible"/>
                                      </p:to>
                                    </p:set>
                                    <p:animEffect transition="in" filter="wipe(left)">
                                      <p:cBhvr>
                                        <p:cTn id="17" dur="500"/>
                                        <p:tgtEl>
                                          <p:spTgt spid="12083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20836">
                                            <p:txEl>
                                              <p:pRg st="4" end="4"/>
                                            </p:txEl>
                                          </p:spTgt>
                                        </p:tgtEl>
                                        <p:attrNameLst>
                                          <p:attrName>style.visibility</p:attrName>
                                        </p:attrNameLst>
                                      </p:cBhvr>
                                      <p:to>
                                        <p:strVal val="visible"/>
                                      </p:to>
                                    </p:set>
                                    <p:animEffect transition="in" filter="wipe(left)">
                                      <p:cBhvr>
                                        <p:cTn id="22" dur="500"/>
                                        <p:tgtEl>
                                          <p:spTgt spid="12083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20836">
                                            <p:txEl>
                                              <p:pRg st="5" end="5"/>
                                            </p:txEl>
                                          </p:spTgt>
                                        </p:tgtEl>
                                        <p:attrNameLst>
                                          <p:attrName>style.visibility</p:attrName>
                                        </p:attrNameLst>
                                      </p:cBhvr>
                                      <p:to>
                                        <p:strVal val="visible"/>
                                      </p:to>
                                    </p:set>
                                    <p:animEffect transition="in" filter="wipe(left)">
                                      <p:cBhvr>
                                        <p:cTn id="27" dur="500"/>
                                        <p:tgtEl>
                                          <p:spTgt spid="12083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5730"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85731"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5400" smtClean="0"/>
              <a:t>13 May he, as a result, make your hearts strong, blameless, and distinct as you stand before God our Father when our Lord Jesus comes again with all his transformed people. Amen.</a:t>
            </a:r>
          </a:p>
        </p:txBody>
      </p:sp>
      <p:sp>
        <p:nvSpPr>
          <p:cNvPr id="120836" name="Rectangle 8"/>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defRPr/>
            </a:pPr>
            <a:r>
              <a:rPr lang="en-US" sz="5400" b="0" dirty="0">
                <a:latin typeface="Times New Roman" pitchFamily="18" charset="0"/>
              </a:rPr>
              <a:t>When our relational patterns match the biblical picture:</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We know where to turn</a:t>
            </a:r>
            <a:br>
              <a:rPr lang="en-US" sz="5400" b="0" dirty="0">
                <a:latin typeface="Times New Roman" pitchFamily="18" charset="0"/>
              </a:rPr>
            </a:br>
            <a:r>
              <a:rPr lang="en-US" sz="5400" b="0" dirty="0">
                <a:latin typeface="Times New Roman" pitchFamily="18" charset="0"/>
              </a:rPr>
              <a:t>= belonging</a:t>
            </a:r>
          </a:p>
          <a:p>
            <a:pPr marL="914400" indent="-914400">
              <a:lnSpc>
                <a:spcPct val="75000"/>
              </a:lnSpc>
              <a:spcBef>
                <a:spcPct val="10000"/>
              </a:spcBef>
              <a:buClr>
                <a:schemeClr val="tx2"/>
              </a:buClr>
              <a:buFont typeface="Wingdings" pitchFamily="2" charset="2"/>
              <a:buChar char="Ø"/>
              <a:defRPr/>
            </a:pPr>
            <a:r>
              <a:rPr lang="en-US" sz="5400" b="0" dirty="0" smtClean="0">
                <a:latin typeface="Times New Roman" pitchFamily="18" charset="0"/>
              </a:rPr>
              <a:t>Community can form</a:t>
            </a:r>
          </a:p>
          <a:p>
            <a:pPr marL="914400" indent="-914400">
              <a:lnSpc>
                <a:spcPct val="75000"/>
              </a:lnSpc>
              <a:spcBef>
                <a:spcPct val="10000"/>
              </a:spcBef>
              <a:buClr>
                <a:schemeClr val="tx2"/>
              </a:buClr>
              <a:buFont typeface="Wingdings" pitchFamily="2" charset="2"/>
              <a:buChar char="Ø"/>
              <a:defRPr/>
            </a:pPr>
            <a:r>
              <a:rPr lang="en-US" sz="5400" b="0" dirty="0" smtClean="0">
                <a:latin typeface="Times New Roman" pitchFamily="18" charset="0"/>
              </a:rPr>
              <a:t>Needs </a:t>
            </a:r>
            <a:r>
              <a:rPr lang="en-US" sz="5400" b="0" dirty="0">
                <a:latin typeface="Times New Roman" pitchFamily="18" charset="0"/>
              </a:rPr>
              <a:t>being met</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Lives are changing</a:t>
            </a:r>
          </a:p>
          <a:p>
            <a:pPr marL="914400" indent="-914400">
              <a:lnSpc>
                <a:spcPct val="75000"/>
              </a:lnSpc>
              <a:spcBef>
                <a:spcPct val="10000"/>
              </a:spcBef>
              <a:buClr>
                <a:schemeClr val="tx2"/>
              </a:buClr>
              <a:buFont typeface="Wingdings" pitchFamily="2" charset="2"/>
              <a:buChar char="Ø"/>
              <a:defRPr/>
            </a:pPr>
            <a:r>
              <a:rPr lang="en-US" sz="5400" b="0" dirty="0" smtClean="0">
                <a:latin typeface="Times New Roman" pitchFamily="18" charset="0"/>
              </a:rPr>
              <a:t>Mentally </a:t>
            </a:r>
            <a:r>
              <a:rPr lang="en-US" sz="5400" b="0" dirty="0">
                <a:latin typeface="Times New Roman" pitchFamily="18" charset="0"/>
              </a:rPr>
              <a:t>healthy</a:t>
            </a:r>
          </a:p>
        </p:txBody>
      </p:sp>
      <p:sp>
        <p:nvSpPr>
          <p:cNvPr id="58373" name="Rectangle 8"/>
          <p:cNvSpPr>
            <a:spLocks noChangeArrowheads="1"/>
          </p:cNvSpPr>
          <p:nvPr/>
        </p:nvSpPr>
        <p:spPr bwMode="auto">
          <a:xfrm>
            <a:off x="2590800" y="152400"/>
            <a:ext cx="6400800" cy="2057400"/>
          </a:xfrm>
          <a:prstGeom prst="rect">
            <a:avLst/>
          </a:prstGeom>
          <a:gradFill rotWithShape="0">
            <a:gsLst>
              <a:gs pos="0">
                <a:srgbClr val="000000"/>
              </a:gs>
              <a:gs pos="50000">
                <a:srgbClr val="7A0014"/>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dirty="0">
                <a:latin typeface="Times New Roman" pitchFamily="18" charset="0"/>
              </a:rPr>
              <a:t>“According to a 2018 national survey by Cigna, loneliness levels have reached an all-time high</a:t>
            </a:r>
            <a:r>
              <a:rPr lang="en-US" sz="4000" b="0" dirty="0" smtClean="0">
                <a:latin typeface="Times New Roman" pitchFamily="18" charset="0"/>
              </a:rPr>
              <a:t>…</a:t>
            </a:r>
            <a:endParaRPr lang="en-US" sz="32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5730"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85731"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5400" smtClean="0"/>
              <a:t>13 May he, as a result, make your hearts strong, blameless, and distinct as you stand before God our Father when our Lord Jesus comes again with all his transformed people. Amen.</a:t>
            </a:r>
          </a:p>
        </p:txBody>
      </p:sp>
      <p:sp>
        <p:nvSpPr>
          <p:cNvPr id="120836" name="Rectangle 8"/>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defRPr/>
            </a:pPr>
            <a:r>
              <a:rPr lang="en-US" sz="5400" b="0" dirty="0">
                <a:latin typeface="Times New Roman" pitchFamily="18" charset="0"/>
              </a:rPr>
              <a:t>When our relational patterns match the biblical picture:</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We know where to turn</a:t>
            </a:r>
            <a:br>
              <a:rPr lang="en-US" sz="5400" b="0" dirty="0">
                <a:latin typeface="Times New Roman" pitchFamily="18" charset="0"/>
              </a:rPr>
            </a:br>
            <a:r>
              <a:rPr lang="en-US" sz="5400" b="0" dirty="0">
                <a:latin typeface="Times New Roman" pitchFamily="18" charset="0"/>
              </a:rPr>
              <a:t>= belonging</a:t>
            </a:r>
          </a:p>
          <a:p>
            <a:pPr marL="914400" indent="-914400">
              <a:lnSpc>
                <a:spcPct val="75000"/>
              </a:lnSpc>
              <a:spcBef>
                <a:spcPct val="10000"/>
              </a:spcBef>
              <a:buClr>
                <a:schemeClr val="tx2"/>
              </a:buClr>
              <a:buFont typeface="Wingdings" pitchFamily="2" charset="2"/>
              <a:buChar char="Ø"/>
              <a:defRPr/>
            </a:pPr>
            <a:r>
              <a:rPr lang="en-US" sz="5400" b="0" dirty="0" smtClean="0">
                <a:latin typeface="Times New Roman" pitchFamily="18" charset="0"/>
              </a:rPr>
              <a:t>Community can form</a:t>
            </a:r>
          </a:p>
          <a:p>
            <a:pPr marL="914400" indent="-914400">
              <a:lnSpc>
                <a:spcPct val="75000"/>
              </a:lnSpc>
              <a:spcBef>
                <a:spcPct val="10000"/>
              </a:spcBef>
              <a:buClr>
                <a:schemeClr val="tx2"/>
              </a:buClr>
              <a:buFont typeface="Wingdings" pitchFamily="2" charset="2"/>
              <a:buChar char="Ø"/>
              <a:defRPr/>
            </a:pPr>
            <a:r>
              <a:rPr lang="en-US" sz="5400" b="0" dirty="0" smtClean="0">
                <a:latin typeface="Times New Roman" pitchFamily="18" charset="0"/>
              </a:rPr>
              <a:t>Needs </a:t>
            </a:r>
            <a:r>
              <a:rPr lang="en-US" sz="5400" b="0" dirty="0">
                <a:latin typeface="Times New Roman" pitchFamily="18" charset="0"/>
              </a:rPr>
              <a:t>being met</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Lives are changing</a:t>
            </a:r>
          </a:p>
          <a:p>
            <a:pPr marL="914400" indent="-914400">
              <a:lnSpc>
                <a:spcPct val="75000"/>
              </a:lnSpc>
              <a:spcBef>
                <a:spcPct val="10000"/>
              </a:spcBef>
              <a:buClr>
                <a:schemeClr val="tx2"/>
              </a:buClr>
              <a:buFont typeface="Wingdings" pitchFamily="2" charset="2"/>
              <a:buChar char="Ø"/>
              <a:defRPr/>
            </a:pPr>
            <a:r>
              <a:rPr lang="en-US" sz="5400" b="0" dirty="0" smtClean="0">
                <a:latin typeface="Times New Roman" pitchFamily="18" charset="0"/>
              </a:rPr>
              <a:t>Mentally </a:t>
            </a:r>
            <a:r>
              <a:rPr lang="en-US" sz="5400" b="0" dirty="0">
                <a:latin typeface="Times New Roman" pitchFamily="18" charset="0"/>
              </a:rPr>
              <a:t>healthy</a:t>
            </a:r>
          </a:p>
        </p:txBody>
      </p:sp>
      <p:sp>
        <p:nvSpPr>
          <p:cNvPr id="59397" name="Rectangle 8"/>
          <p:cNvSpPr>
            <a:spLocks noChangeArrowheads="1"/>
          </p:cNvSpPr>
          <p:nvPr/>
        </p:nvSpPr>
        <p:spPr bwMode="auto">
          <a:xfrm>
            <a:off x="2286000" y="381000"/>
            <a:ext cx="6705600" cy="4191000"/>
          </a:xfrm>
          <a:prstGeom prst="rect">
            <a:avLst/>
          </a:prstGeom>
          <a:gradFill rotWithShape="0">
            <a:gsLst>
              <a:gs pos="0">
                <a:srgbClr val="000000"/>
              </a:gs>
              <a:gs pos="50000">
                <a:srgbClr val="7A0014"/>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000" b="0">
                <a:latin typeface="Times New Roman" pitchFamily="18" charset="0"/>
              </a:rPr>
              <a:t>Lack of social connection heightens health risks as much as smoking 15 cigarettes a day or having alcohol use disorder.</a:t>
            </a:r>
          </a:p>
          <a:p>
            <a:pPr>
              <a:lnSpc>
                <a:spcPct val="75000"/>
              </a:lnSpc>
              <a:spcBef>
                <a:spcPct val="10000"/>
              </a:spcBef>
            </a:pPr>
            <a:r>
              <a:rPr lang="en-US" sz="4000" b="0">
                <a:latin typeface="Times New Roman" pitchFamily="18" charset="0"/>
              </a:rPr>
              <a:t>…loneliness and social isolation are twice as harmful to physical and mental health as obesity </a:t>
            </a:r>
            <a:r>
              <a:rPr lang="en-US" sz="3200" b="0">
                <a:latin typeface="Times New Roman" pitchFamily="18" charset="0"/>
              </a:rPr>
              <a:t>(</a:t>
            </a:r>
            <a:r>
              <a:rPr lang="en-US" sz="3200" b="0" i="1">
                <a:latin typeface="Times New Roman" pitchFamily="18" charset="0"/>
              </a:rPr>
              <a:t>Perspectives on Psychological Science</a:t>
            </a:r>
            <a:r>
              <a:rPr lang="en-US" sz="3200" b="0">
                <a:latin typeface="Times New Roman" pitchFamily="18" charset="0"/>
              </a:rPr>
              <a:t> , Vol. 10, No. 2).</a:t>
            </a:r>
            <a:endParaRPr lang="en-US" sz="3600" b="0">
              <a:latin typeface="Times New Roman" pitchFamily="18" charset="0"/>
            </a:endParaRPr>
          </a:p>
          <a:p>
            <a:pPr>
              <a:lnSpc>
                <a:spcPct val="75000"/>
              </a:lnSpc>
              <a:spcBef>
                <a:spcPct val="10000"/>
              </a:spcBef>
            </a:pPr>
            <a:r>
              <a:rPr lang="en-US" sz="4000" b="0">
                <a:latin typeface="Times New Roman" pitchFamily="18" charset="0"/>
              </a:rPr>
              <a:t> </a:t>
            </a:r>
          </a:p>
        </p:txBody>
      </p:sp>
    </p:spTree>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5730"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85731"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5400" smtClean="0"/>
              <a:t>13 May he, as a result, make your hearts strong, blameless, and distinct as you stand before God our Father when our Lord Jesus comes again with all his transformed people. Amen.</a:t>
            </a:r>
          </a:p>
        </p:txBody>
      </p:sp>
      <p:sp>
        <p:nvSpPr>
          <p:cNvPr id="120836" name="Rectangle 8"/>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defRPr/>
            </a:pPr>
            <a:r>
              <a:rPr lang="en-US" sz="5400" b="0" dirty="0">
                <a:latin typeface="Times New Roman" pitchFamily="18" charset="0"/>
              </a:rPr>
              <a:t>When our relational patterns match the biblical picture:</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We know where to turn</a:t>
            </a:r>
            <a:br>
              <a:rPr lang="en-US" sz="5400" b="0" dirty="0">
                <a:latin typeface="Times New Roman" pitchFamily="18" charset="0"/>
              </a:rPr>
            </a:br>
            <a:r>
              <a:rPr lang="en-US" sz="5400" b="0" dirty="0">
                <a:latin typeface="Times New Roman" pitchFamily="18" charset="0"/>
              </a:rPr>
              <a:t>= belonging</a:t>
            </a:r>
          </a:p>
          <a:p>
            <a:pPr marL="914400" indent="-914400">
              <a:lnSpc>
                <a:spcPct val="75000"/>
              </a:lnSpc>
              <a:spcBef>
                <a:spcPct val="10000"/>
              </a:spcBef>
              <a:buClr>
                <a:schemeClr val="tx2"/>
              </a:buClr>
              <a:buFont typeface="Wingdings" pitchFamily="2" charset="2"/>
              <a:buChar char="Ø"/>
              <a:defRPr/>
            </a:pPr>
            <a:r>
              <a:rPr lang="en-US" sz="5400" b="0" dirty="0" smtClean="0">
                <a:latin typeface="Times New Roman" pitchFamily="18" charset="0"/>
              </a:rPr>
              <a:t>Community can form</a:t>
            </a:r>
          </a:p>
          <a:p>
            <a:pPr marL="914400" indent="-914400">
              <a:lnSpc>
                <a:spcPct val="75000"/>
              </a:lnSpc>
              <a:spcBef>
                <a:spcPct val="10000"/>
              </a:spcBef>
              <a:buClr>
                <a:schemeClr val="tx2"/>
              </a:buClr>
              <a:buFont typeface="Wingdings" pitchFamily="2" charset="2"/>
              <a:buChar char="Ø"/>
              <a:defRPr/>
            </a:pPr>
            <a:r>
              <a:rPr lang="en-US" sz="5400" b="0" dirty="0" smtClean="0">
                <a:latin typeface="Times New Roman" pitchFamily="18" charset="0"/>
              </a:rPr>
              <a:t>Needs </a:t>
            </a:r>
            <a:r>
              <a:rPr lang="en-US" sz="5400" b="0" dirty="0">
                <a:latin typeface="Times New Roman" pitchFamily="18" charset="0"/>
              </a:rPr>
              <a:t>being met</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Lives are changing</a:t>
            </a:r>
          </a:p>
          <a:p>
            <a:pPr marL="914400" indent="-914400">
              <a:lnSpc>
                <a:spcPct val="75000"/>
              </a:lnSpc>
              <a:spcBef>
                <a:spcPct val="10000"/>
              </a:spcBef>
              <a:buClr>
                <a:schemeClr val="tx2"/>
              </a:buClr>
              <a:buFont typeface="Wingdings" pitchFamily="2" charset="2"/>
              <a:buChar char="Ø"/>
              <a:defRPr/>
            </a:pPr>
            <a:r>
              <a:rPr lang="en-US" sz="5400" b="0" dirty="0" smtClean="0">
                <a:latin typeface="Times New Roman" pitchFamily="18" charset="0"/>
              </a:rPr>
              <a:t>Mentally </a:t>
            </a:r>
            <a:r>
              <a:rPr lang="en-US" sz="5400" b="0" dirty="0">
                <a:latin typeface="Times New Roman" pitchFamily="18" charset="0"/>
              </a:rPr>
              <a:t>healthy</a:t>
            </a:r>
          </a:p>
        </p:txBody>
      </p:sp>
      <p:sp>
        <p:nvSpPr>
          <p:cNvPr id="60421" name="Rectangle 8"/>
          <p:cNvSpPr>
            <a:spLocks noChangeArrowheads="1"/>
          </p:cNvSpPr>
          <p:nvPr/>
        </p:nvSpPr>
        <p:spPr bwMode="auto">
          <a:xfrm>
            <a:off x="3200400" y="2438400"/>
            <a:ext cx="5715000" cy="2286000"/>
          </a:xfrm>
          <a:prstGeom prst="rect">
            <a:avLst/>
          </a:prstGeom>
          <a:gradFill rotWithShape="0">
            <a:gsLst>
              <a:gs pos="0">
                <a:srgbClr val="000000"/>
              </a:gs>
              <a:gs pos="50000">
                <a:srgbClr val="7A0014"/>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a:latin typeface="Times New Roman" pitchFamily="18" charset="0"/>
              </a:rPr>
              <a:t>“Loneliness is defined by people’s levels of satisfaction with their connectedness.”</a:t>
            </a:r>
            <a:endParaRPr lang="en-US" sz="4400" b="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5730"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85731"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5400" smtClean="0"/>
              <a:t>13 May he, as a result, make your hearts strong, blameless, and distinct as you stand before God our Father when our Lord Jesus comes again with all his transformed people. Amen.</a:t>
            </a:r>
          </a:p>
        </p:txBody>
      </p:sp>
      <p:sp>
        <p:nvSpPr>
          <p:cNvPr id="120836" name="Rectangle 8"/>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defRPr/>
            </a:pPr>
            <a:r>
              <a:rPr lang="en-US" sz="5400" b="0" dirty="0">
                <a:latin typeface="Times New Roman" pitchFamily="18" charset="0"/>
              </a:rPr>
              <a:t>When our relational patterns matches the biblical picture:</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We know where to turn</a:t>
            </a:r>
            <a:br>
              <a:rPr lang="en-US" sz="5400" b="0" dirty="0">
                <a:latin typeface="Times New Roman" pitchFamily="18" charset="0"/>
              </a:rPr>
            </a:br>
            <a:r>
              <a:rPr lang="en-US" sz="5400" b="0" dirty="0">
                <a:latin typeface="Times New Roman" pitchFamily="18" charset="0"/>
              </a:rPr>
              <a:t>= belonging</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Needs being met</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Community can form</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Mentally healthy</a:t>
            </a:r>
          </a:p>
        </p:txBody>
      </p:sp>
      <p:pic>
        <p:nvPicPr>
          <p:cNvPr id="61445" name="Picture 2" descr="C:\my documents\research\mental health\anxiety prevalence.jpg"/>
          <p:cNvPicPr>
            <a:picLocks noChangeAspect="1" noChangeArrowheads="1"/>
          </p:cNvPicPr>
          <p:nvPr/>
        </p:nvPicPr>
        <p:blipFill>
          <a:blip r:embed="rId3" cstate="print"/>
          <a:srcRect/>
          <a:stretch>
            <a:fillRect/>
          </a:stretch>
        </p:blipFill>
        <p:spPr bwMode="auto">
          <a:xfrm>
            <a:off x="-44450" y="152400"/>
            <a:ext cx="9188450" cy="5889625"/>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5730"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85731"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5400" smtClean="0"/>
              <a:t>13 May he, as a result, make your hearts strong, blameless, and distinct as you stand before God our Father when our Lord Jesus comes again with all his transformed people. Amen.</a:t>
            </a:r>
          </a:p>
        </p:txBody>
      </p:sp>
      <p:sp>
        <p:nvSpPr>
          <p:cNvPr id="120836" name="Rectangle 8"/>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defRPr/>
            </a:pPr>
            <a:r>
              <a:rPr lang="en-US" sz="5400" b="0" dirty="0">
                <a:latin typeface="Times New Roman" pitchFamily="18" charset="0"/>
              </a:rPr>
              <a:t>When our relational patterns matches the biblical picture:</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We know where to turn</a:t>
            </a:r>
            <a:br>
              <a:rPr lang="en-US" sz="5400" b="0" dirty="0">
                <a:latin typeface="Times New Roman" pitchFamily="18" charset="0"/>
              </a:rPr>
            </a:br>
            <a:r>
              <a:rPr lang="en-US" sz="5400" b="0" dirty="0">
                <a:latin typeface="Times New Roman" pitchFamily="18" charset="0"/>
              </a:rPr>
              <a:t>= belonging</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Needs being met</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Community can form</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Mentally healthy</a:t>
            </a:r>
          </a:p>
        </p:txBody>
      </p:sp>
      <p:pic>
        <p:nvPicPr>
          <p:cNvPr id="62469" name="Picture 2" descr="C:\my documents\research\mental health\major depression in teend.jpg"/>
          <p:cNvPicPr>
            <a:picLocks noChangeAspect="1" noChangeArrowheads="1"/>
          </p:cNvPicPr>
          <p:nvPr/>
        </p:nvPicPr>
        <p:blipFill>
          <a:blip r:embed="rId3" cstate="print"/>
          <a:srcRect/>
          <a:stretch>
            <a:fillRect/>
          </a:stretch>
        </p:blipFill>
        <p:spPr bwMode="auto">
          <a:xfrm>
            <a:off x="-136525" y="228600"/>
            <a:ext cx="9280525" cy="579120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7906"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07907" name="Rectangle 3"/>
          <p:cNvSpPr>
            <a:spLocks noGrp="1" noChangeArrowheads="1"/>
          </p:cNvSpPr>
          <p:nvPr>
            <p:ph type="body" idx="4294967295"/>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smtClean="0"/>
              <a:t>18 We wanted very much to come, and I, Paul, tried again and again, but </a:t>
            </a:r>
            <a:r>
              <a:rPr lang="en-US" sz="4800" u="sng" smtClean="0"/>
              <a:t>Satan prevented us</a:t>
            </a:r>
            <a:r>
              <a:rPr lang="en-US" sz="4800" smtClean="0"/>
              <a:t>. </a:t>
            </a:r>
          </a:p>
        </p:txBody>
      </p:sp>
    </p:spTree>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5730"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85731"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5400" smtClean="0"/>
              <a:t>13 May he, as a result, make your hearts strong, blameless, and distinct as you stand before God our Father when our Lord Jesus comes again with all his transformed people. Amen.</a:t>
            </a:r>
          </a:p>
        </p:txBody>
      </p:sp>
      <p:sp>
        <p:nvSpPr>
          <p:cNvPr id="120836" name="Rectangle 8"/>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defRPr/>
            </a:pPr>
            <a:r>
              <a:rPr lang="en-US" sz="5400" b="0" dirty="0">
                <a:latin typeface="Times New Roman" pitchFamily="18" charset="0"/>
              </a:rPr>
              <a:t>When our relational patterns matches the biblical picture:</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We know where to turn</a:t>
            </a:r>
            <a:br>
              <a:rPr lang="en-US" sz="5400" b="0" dirty="0">
                <a:latin typeface="Times New Roman" pitchFamily="18" charset="0"/>
              </a:rPr>
            </a:br>
            <a:r>
              <a:rPr lang="en-US" sz="5400" b="0" dirty="0">
                <a:latin typeface="Times New Roman" pitchFamily="18" charset="0"/>
              </a:rPr>
              <a:t>= belonging</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Needs being met</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Community can form</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Mentally healthy</a:t>
            </a:r>
          </a:p>
        </p:txBody>
      </p:sp>
      <p:pic>
        <p:nvPicPr>
          <p:cNvPr id="63493" name="Picture 2" descr="C:\my documents\research\mental health\Psycho distress Australia.jpg"/>
          <p:cNvPicPr>
            <a:picLocks noChangeAspect="1" noChangeArrowheads="1"/>
          </p:cNvPicPr>
          <p:nvPr/>
        </p:nvPicPr>
        <p:blipFill>
          <a:blip r:embed="rId3" cstate="print"/>
          <a:srcRect/>
          <a:stretch>
            <a:fillRect/>
          </a:stretch>
        </p:blipFill>
        <p:spPr bwMode="auto">
          <a:xfrm>
            <a:off x="23813" y="0"/>
            <a:ext cx="9120187" cy="6705600"/>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5730"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85731"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5400" smtClean="0"/>
              <a:t>13 May he, as a result, make your hearts strong, blameless, and distinct as you stand before God our Father when our Lord Jesus comes again with all his transformed people. Amen.</a:t>
            </a:r>
          </a:p>
        </p:txBody>
      </p:sp>
      <p:sp>
        <p:nvSpPr>
          <p:cNvPr id="120836" name="Rectangle 8"/>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defRPr/>
            </a:pPr>
            <a:r>
              <a:rPr lang="en-US" sz="5400" b="0" dirty="0">
                <a:latin typeface="Times New Roman" pitchFamily="18" charset="0"/>
              </a:rPr>
              <a:t>When our relational patterns matches the biblical picture:</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We know where to turn</a:t>
            </a:r>
            <a:br>
              <a:rPr lang="en-US" sz="5400" b="0" dirty="0">
                <a:latin typeface="Times New Roman" pitchFamily="18" charset="0"/>
              </a:rPr>
            </a:br>
            <a:r>
              <a:rPr lang="en-US" sz="5400" b="0" dirty="0">
                <a:latin typeface="Times New Roman" pitchFamily="18" charset="0"/>
              </a:rPr>
              <a:t>= belonging</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Needs being met</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Community can form</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Mentally healthy</a:t>
            </a:r>
          </a:p>
        </p:txBody>
      </p:sp>
      <p:pic>
        <p:nvPicPr>
          <p:cNvPr id="64517" name="Picture 2" descr="C:\my documents\research\mental health\percent anxiety diag n zealand.jpg"/>
          <p:cNvPicPr>
            <a:picLocks noChangeAspect="1" noChangeArrowheads="1"/>
          </p:cNvPicPr>
          <p:nvPr/>
        </p:nvPicPr>
        <p:blipFill>
          <a:blip r:embed="rId3" cstate="print"/>
          <a:srcRect/>
          <a:stretch>
            <a:fillRect/>
          </a:stretch>
        </p:blipFill>
        <p:spPr bwMode="auto">
          <a:xfrm>
            <a:off x="152400" y="-1588"/>
            <a:ext cx="8839200" cy="6859588"/>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5730"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85731"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5400" smtClean="0"/>
              <a:t>13 May he, as a result, make your hearts strong, blameless, and distinct as you stand before God our Father when our Lord Jesus comes again with all his transformed people. Amen.</a:t>
            </a:r>
          </a:p>
        </p:txBody>
      </p:sp>
      <p:sp>
        <p:nvSpPr>
          <p:cNvPr id="120836" name="Rectangle 8"/>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defRPr/>
            </a:pPr>
            <a:r>
              <a:rPr lang="en-US" sz="5400" b="0" dirty="0">
                <a:latin typeface="Times New Roman" pitchFamily="18" charset="0"/>
              </a:rPr>
              <a:t>When our relational patterns matches the biblical picture:</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We know where to turn</a:t>
            </a:r>
            <a:br>
              <a:rPr lang="en-US" sz="5400" b="0" dirty="0">
                <a:latin typeface="Times New Roman" pitchFamily="18" charset="0"/>
              </a:rPr>
            </a:br>
            <a:r>
              <a:rPr lang="en-US" sz="5400" b="0" dirty="0">
                <a:latin typeface="Times New Roman" pitchFamily="18" charset="0"/>
              </a:rPr>
              <a:t>= belonging</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Needs being met</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Community can form</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Mentally healthy</a:t>
            </a:r>
          </a:p>
        </p:txBody>
      </p:sp>
      <p:pic>
        <p:nvPicPr>
          <p:cNvPr id="65541" name="Picture 2" descr="C:\my documents\research\mental health\happiness trends UK.jpg"/>
          <p:cNvPicPr>
            <a:picLocks noChangeAspect="1" noChangeArrowheads="1"/>
          </p:cNvPicPr>
          <p:nvPr/>
        </p:nvPicPr>
        <p:blipFill>
          <a:blip r:embed="rId3" cstate="print"/>
          <a:srcRect/>
          <a:stretch>
            <a:fillRect/>
          </a:stretch>
        </p:blipFill>
        <p:spPr bwMode="auto">
          <a:xfrm>
            <a:off x="228600" y="1588"/>
            <a:ext cx="8610600" cy="6856412"/>
          </a:xfrm>
          <a:prstGeom prst="rect">
            <a:avLst/>
          </a:prstGeom>
          <a:noFill/>
          <a:ln w="9525">
            <a:noFill/>
            <a:miter lim="800000"/>
            <a:headEnd/>
            <a:tailEnd/>
          </a:ln>
        </p:spPr>
      </p:pic>
    </p:spTree>
  </p:cSld>
  <p:clrMapOvr>
    <a:masterClrMapping/>
  </p:clrMapOvr>
  <p:transition>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5730"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85731"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5400" smtClean="0"/>
              <a:t>13 May he, as a result, make your hearts strong, blameless, and distinct as you stand before God our Father when our Lord Jesus comes again with all his transformed people. Amen.</a:t>
            </a:r>
          </a:p>
        </p:txBody>
      </p:sp>
      <p:sp>
        <p:nvSpPr>
          <p:cNvPr id="120836" name="Rectangle 8"/>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defRPr/>
            </a:pPr>
            <a:r>
              <a:rPr lang="en-US" sz="5400" b="0" dirty="0">
                <a:latin typeface="Times New Roman" pitchFamily="18" charset="0"/>
              </a:rPr>
              <a:t>When our relational patterns match the biblical picture:</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We know where to turn</a:t>
            </a:r>
            <a:br>
              <a:rPr lang="en-US" sz="5400" b="0" dirty="0">
                <a:latin typeface="Times New Roman" pitchFamily="18" charset="0"/>
              </a:rPr>
            </a:br>
            <a:r>
              <a:rPr lang="en-US" sz="5400" b="0" dirty="0">
                <a:latin typeface="Times New Roman" pitchFamily="18" charset="0"/>
              </a:rPr>
              <a:t>= belonging</a:t>
            </a:r>
          </a:p>
          <a:p>
            <a:pPr marL="914400" indent="-914400">
              <a:lnSpc>
                <a:spcPct val="75000"/>
              </a:lnSpc>
              <a:spcBef>
                <a:spcPct val="10000"/>
              </a:spcBef>
              <a:buClr>
                <a:schemeClr val="tx2"/>
              </a:buClr>
              <a:buFont typeface="Wingdings" pitchFamily="2" charset="2"/>
              <a:buChar char="Ø"/>
              <a:defRPr/>
            </a:pPr>
            <a:r>
              <a:rPr lang="en-US" sz="5400" b="0" dirty="0" smtClean="0">
                <a:latin typeface="Times New Roman" pitchFamily="18" charset="0"/>
              </a:rPr>
              <a:t>Community can form</a:t>
            </a:r>
          </a:p>
          <a:p>
            <a:pPr marL="914400" indent="-914400">
              <a:lnSpc>
                <a:spcPct val="75000"/>
              </a:lnSpc>
              <a:spcBef>
                <a:spcPct val="10000"/>
              </a:spcBef>
              <a:buClr>
                <a:schemeClr val="tx2"/>
              </a:buClr>
              <a:buFont typeface="Wingdings" pitchFamily="2" charset="2"/>
              <a:buChar char="Ø"/>
              <a:defRPr/>
            </a:pPr>
            <a:r>
              <a:rPr lang="en-US" sz="5400" b="0" dirty="0" smtClean="0">
                <a:latin typeface="Times New Roman" pitchFamily="18" charset="0"/>
              </a:rPr>
              <a:t>Needs </a:t>
            </a:r>
            <a:r>
              <a:rPr lang="en-US" sz="5400" b="0" dirty="0">
                <a:latin typeface="Times New Roman" pitchFamily="18" charset="0"/>
              </a:rPr>
              <a:t>being met</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Lives are changing</a:t>
            </a:r>
          </a:p>
          <a:p>
            <a:pPr marL="914400" indent="-914400">
              <a:lnSpc>
                <a:spcPct val="75000"/>
              </a:lnSpc>
              <a:spcBef>
                <a:spcPct val="10000"/>
              </a:spcBef>
              <a:buClr>
                <a:schemeClr val="tx2"/>
              </a:buClr>
              <a:buFont typeface="Wingdings" pitchFamily="2" charset="2"/>
              <a:buChar char="Ø"/>
              <a:defRPr/>
            </a:pPr>
            <a:r>
              <a:rPr lang="en-US" sz="5400" b="0" dirty="0" smtClean="0">
                <a:latin typeface="Times New Roman" pitchFamily="18" charset="0"/>
              </a:rPr>
              <a:t>Mentally </a:t>
            </a:r>
            <a:r>
              <a:rPr lang="en-US" sz="5400" b="0" dirty="0">
                <a:latin typeface="Times New Roman" pitchFamily="18" charset="0"/>
              </a:rPr>
              <a:t>healthy</a:t>
            </a:r>
          </a:p>
        </p:txBody>
      </p:sp>
      <p:sp>
        <p:nvSpPr>
          <p:cNvPr id="66565" name="Rectangle 8"/>
          <p:cNvSpPr>
            <a:spLocks noChangeArrowheads="1"/>
          </p:cNvSpPr>
          <p:nvPr/>
        </p:nvSpPr>
        <p:spPr bwMode="auto">
          <a:xfrm>
            <a:off x="3200400" y="2438400"/>
            <a:ext cx="5715000" cy="2286000"/>
          </a:xfrm>
          <a:prstGeom prst="rect">
            <a:avLst/>
          </a:prstGeom>
          <a:gradFill rotWithShape="0">
            <a:gsLst>
              <a:gs pos="0">
                <a:srgbClr val="000000"/>
              </a:gs>
              <a:gs pos="50000">
                <a:srgbClr val="7A0014"/>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a:latin typeface="Times New Roman" pitchFamily="18" charset="0"/>
              </a:rPr>
              <a:t>“Loneliness is defined by people’s levels of satisfaction with their connectedness.”</a:t>
            </a:r>
            <a:endParaRPr lang="en-US" sz="4400" b="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5730"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85731"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5400" smtClean="0"/>
              <a:t>13 May he, as a result, make your hearts strong, blameless, and distinct as you stand before God our Father when our Lord Jesus comes again with all his transformed people. Amen.</a:t>
            </a:r>
          </a:p>
        </p:txBody>
      </p:sp>
      <p:sp>
        <p:nvSpPr>
          <p:cNvPr id="120836" name="Rectangle 8"/>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defRPr/>
            </a:pPr>
            <a:r>
              <a:rPr lang="en-US" sz="5400" b="0" dirty="0">
                <a:latin typeface="Times New Roman" pitchFamily="18" charset="0"/>
              </a:rPr>
              <a:t>When our relational patterns match the biblical picture:</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We know where to turn</a:t>
            </a:r>
            <a:br>
              <a:rPr lang="en-US" sz="5400" b="0" dirty="0">
                <a:latin typeface="Times New Roman" pitchFamily="18" charset="0"/>
              </a:rPr>
            </a:br>
            <a:r>
              <a:rPr lang="en-US" sz="5400" b="0" dirty="0">
                <a:latin typeface="Times New Roman" pitchFamily="18" charset="0"/>
              </a:rPr>
              <a:t>= belonging</a:t>
            </a:r>
          </a:p>
          <a:p>
            <a:pPr marL="914400" indent="-914400">
              <a:lnSpc>
                <a:spcPct val="75000"/>
              </a:lnSpc>
              <a:spcBef>
                <a:spcPct val="10000"/>
              </a:spcBef>
              <a:buClr>
                <a:schemeClr val="tx2"/>
              </a:buClr>
              <a:buFont typeface="Wingdings" pitchFamily="2" charset="2"/>
              <a:buChar char="Ø"/>
              <a:defRPr/>
            </a:pPr>
            <a:r>
              <a:rPr lang="en-US" sz="5400" b="0" dirty="0" smtClean="0">
                <a:latin typeface="Times New Roman" pitchFamily="18" charset="0"/>
              </a:rPr>
              <a:t>Community can form</a:t>
            </a:r>
          </a:p>
          <a:p>
            <a:pPr marL="914400" indent="-914400">
              <a:lnSpc>
                <a:spcPct val="75000"/>
              </a:lnSpc>
              <a:spcBef>
                <a:spcPct val="10000"/>
              </a:spcBef>
              <a:buClr>
                <a:schemeClr val="tx2"/>
              </a:buClr>
              <a:buFont typeface="Wingdings" pitchFamily="2" charset="2"/>
              <a:buChar char="Ø"/>
              <a:defRPr/>
            </a:pPr>
            <a:r>
              <a:rPr lang="en-US" sz="5400" b="0" dirty="0" smtClean="0">
                <a:latin typeface="Times New Roman" pitchFamily="18" charset="0"/>
              </a:rPr>
              <a:t>Needs </a:t>
            </a:r>
            <a:r>
              <a:rPr lang="en-US" sz="5400" b="0" dirty="0">
                <a:latin typeface="Times New Roman" pitchFamily="18" charset="0"/>
              </a:rPr>
              <a:t>being met</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Lives are changing</a:t>
            </a:r>
          </a:p>
          <a:p>
            <a:pPr marL="914400" indent="-914400">
              <a:lnSpc>
                <a:spcPct val="75000"/>
              </a:lnSpc>
              <a:spcBef>
                <a:spcPct val="10000"/>
              </a:spcBef>
              <a:buClr>
                <a:schemeClr val="tx2"/>
              </a:buClr>
              <a:buFont typeface="Wingdings" pitchFamily="2" charset="2"/>
              <a:buChar char="Ø"/>
              <a:defRPr/>
            </a:pPr>
            <a:r>
              <a:rPr lang="en-US" sz="5400" b="0" dirty="0" smtClean="0">
                <a:latin typeface="Times New Roman" pitchFamily="18" charset="0"/>
              </a:rPr>
              <a:t>Mentally </a:t>
            </a:r>
            <a:r>
              <a:rPr lang="en-US" sz="5400" b="0" dirty="0">
                <a:latin typeface="Times New Roman" pitchFamily="18" charset="0"/>
              </a:rPr>
              <a:t>healthy</a:t>
            </a:r>
          </a:p>
        </p:txBody>
      </p:sp>
      <p:sp>
        <p:nvSpPr>
          <p:cNvPr id="66565" name="Rectangle 8"/>
          <p:cNvSpPr>
            <a:spLocks noChangeArrowheads="1"/>
          </p:cNvSpPr>
          <p:nvPr/>
        </p:nvSpPr>
        <p:spPr bwMode="auto">
          <a:xfrm>
            <a:off x="3200400" y="2438400"/>
            <a:ext cx="5715000" cy="2286000"/>
          </a:xfrm>
          <a:prstGeom prst="rect">
            <a:avLst/>
          </a:prstGeom>
          <a:gradFill rotWithShape="0">
            <a:gsLst>
              <a:gs pos="0">
                <a:srgbClr val="000000"/>
              </a:gs>
              <a:gs pos="50000">
                <a:srgbClr val="7A0014"/>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800" b="0">
                <a:latin typeface="Times New Roman" pitchFamily="18" charset="0"/>
              </a:rPr>
              <a:t>“Loneliness is defined by people’s levels of satisfaction with their connectedness.”</a:t>
            </a:r>
            <a:endParaRPr lang="en-US" sz="4400" b="0">
              <a:latin typeface="Times New Roman" pitchFamily="18" charset="0"/>
            </a:endParaRPr>
          </a:p>
        </p:txBody>
      </p:sp>
      <p:sp>
        <p:nvSpPr>
          <p:cNvPr id="6" name="Rectangle 8"/>
          <p:cNvSpPr>
            <a:spLocks noChangeArrowheads="1"/>
          </p:cNvSpPr>
          <p:nvPr/>
        </p:nvSpPr>
        <p:spPr bwMode="auto">
          <a:xfrm>
            <a:off x="3276600" y="76200"/>
            <a:ext cx="5715000" cy="4038600"/>
          </a:xfrm>
          <a:prstGeom prst="rect">
            <a:avLst/>
          </a:prstGeom>
          <a:gradFill rotWithShape="0">
            <a:gsLst>
              <a:gs pos="0">
                <a:srgbClr val="000000"/>
              </a:gs>
              <a:gs pos="50000">
                <a:srgbClr val="7A0014"/>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4400" b="0" dirty="0" smtClean="0">
                <a:latin typeface="Times New Roman" pitchFamily="18" charset="0"/>
              </a:rPr>
              <a:t>Forty percent of survey participants also reported they sometimes or always feel that </a:t>
            </a:r>
            <a:r>
              <a:rPr lang="en-US" sz="4400" b="0" u="sng" dirty="0" smtClean="0">
                <a:latin typeface="Times New Roman" pitchFamily="18" charset="0"/>
              </a:rPr>
              <a:t>their relationships are not meaningful and that they feel isolated</a:t>
            </a:r>
            <a:r>
              <a:rPr lang="en-US" sz="4400" b="0" dirty="0" smtClean="0">
                <a:latin typeface="Times New Roman" pitchFamily="18" charset="0"/>
              </a:rPr>
              <a:t>.” “</a:t>
            </a:r>
            <a:r>
              <a:rPr lang="en-US" sz="3600" b="0" i="1" dirty="0" smtClean="0">
                <a:latin typeface="Times New Roman" pitchFamily="18" charset="0"/>
              </a:rPr>
              <a:t>APA Resources</a:t>
            </a:r>
            <a:r>
              <a:rPr lang="en-US" sz="3600" b="0" dirty="0" smtClean="0">
                <a:latin typeface="Times New Roman" pitchFamily="18" charset="0"/>
              </a:rPr>
              <a:t>”</a:t>
            </a:r>
            <a:endParaRPr lang="en-US" sz="36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5730"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85731" name="Rectangle 3"/>
          <p:cNvSpPr>
            <a:spLocks noGrp="1" noChangeArrowheads="1"/>
          </p:cNvSpPr>
          <p:nvPr>
            <p:ph type="body" idx="4294967295"/>
          </p:nvPr>
        </p:nvSpPr>
        <p:spPr>
          <a:xfrm>
            <a:off x="0" y="1295400"/>
            <a:ext cx="9144000" cy="4876800"/>
          </a:xfrm>
        </p:spPr>
        <p:txBody>
          <a:bodyPr lIns="90488" tIns="44450" rIns="90488" bIns="44450"/>
          <a:lstStyle/>
          <a:p>
            <a:pPr>
              <a:spcBef>
                <a:spcPct val="5000"/>
              </a:spcBef>
              <a:buFont typeface="Wingdings" pitchFamily="2" charset="2"/>
              <a:buNone/>
              <a:defRPr/>
            </a:pPr>
            <a:r>
              <a:rPr lang="en-US" sz="5400" smtClean="0"/>
              <a:t>13 May he, as a result, make your hearts strong, blameless, and distinct as you stand before God our Father when our Lord Jesus comes again with all his transformed people. Amen.</a:t>
            </a:r>
          </a:p>
        </p:txBody>
      </p:sp>
      <p:sp>
        <p:nvSpPr>
          <p:cNvPr id="120836" name="Rectangle 8"/>
          <p:cNvSpPr>
            <a:spLocks noChangeArrowheads="1"/>
          </p:cNvSpPr>
          <p:nvPr/>
        </p:nvSpPr>
        <p:spPr bwMode="auto">
          <a:xfrm>
            <a:off x="0" y="0"/>
            <a:ext cx="9144000" cy="68580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defRPr/>
            </a:pPr>
            <a:r>
              <a:rPr lang="en-US" sz="5400" b="0" dirty="0">
                <a:latin typeface="Times New Roman" pitchFamily="18" charset="0"/>
              </a:rPr>
              <a:t>When our relational patterns match the biblical picture:</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We know where to turn</a:t>
            </a:r>
            <a:br>
              <a:rPr lang="en-US" sz="5400" b="0" dirty="0">
                <a:latin typeface="Times New Roman" pitchFamily="18" charset="0"/>
              </a:rPr>
            </a:br>
            <a:r>
              <a:rPr lang="en-US" sz="5400" b="0" dirty="0">
                <a:latin typeface="Times New Roman" pitchFamily="18" charset="0"/>
              </a:rPr>
              <a:t>= belonging</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Needs being met</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Lives are changing</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Community can form</a:t>
            </a:r>
          </a:p>
          <a:p>
            <a:pPr marL="914400" indent="-914400">
              <a:lnSpc>
                <a:spcPct val="75000"/>
              </a:lnSpc>
              <a:spcBef>
                <a:spcPct val="10000"/>
              </a:spcBef>
              <a:buClr>
                <a:schemeClr val="tx2"/>
              </a:buClr>
              <a:buFont typeface="Wingdings" pitchFamily="2" charset="2"/>
              <a:buChar char="Ø"/>
              <a:defRPr/>
            </a:pPr>
            <a:r>
              <a:rPr lang="en-US" sz="5400" b="0" dirty="0">
                <a:latin typeface="Times New Roman" pitchFamily="18" charset="0"/>
              </a:rPr>
              <a:t>Mentally healthy</a:t>
            </a:r>
          </a:p>
        </p:txBody>
      </p:sp>
      <p:sp>
        <p:nvSpPr>
          <p:cNvPr id="71685" name="Rectangle 5"/>
          <p:cNvSpPr>
            <a:spLocks noChangeArrowheads="1"/>
          </p:cNvSpPr>
          <p:nvPr/>
        </p:nvSpPr>
        <p:spPr bwMode="auto">
          <a:xfrm>
            <a:off x="838200" y="4648200"/>
            <a:ext cx="4953000" cy="762000"/>
          </a:xfrm>
          <a:prstGeom prst="rect">
            <a:avLst/>
          </a:prstGeom>
          <a:noFill/>
          <a:ln w="104775" algn="ctr">
            <a:solidFill>
              <a:schemeClr val="tx1"/>
            </a:solidFill>
            <a:round/>
            <a:headEnd type="none" w="sm" len="sm"/>
            <a:tailEnd type="triangle" w="med" len="med"/>
          </a:ln>
        </p:spPr>
        <p:txBody>
          <a:bodyPr wrap="none" anchor="ctr"/>
          <a:lstStyle/>
          <a:p>
            <a:endParaRPr lang="en-US"/>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4290"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24291" name="Rectangle 3"/>
          <p:cNvSpPr>
            <a:spLocks noGrp="1" noChangeArrowheads="1"/>
          </p:cNvSpPr>
          <p:nvPr>
            <p:ph type="body" idx="4294967295"/>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smtClean="0"/>
              <a:t>19 After all, what gives us hope and joy, and what is our proud reward and crown? It is you! Yes, </a:t>
            </a:r>
            <a:r>
              <a:rPr lang="en-US" sz="4800" u="sng" smtClean="0"/>
              <a:t>you will bring us much joy as we stand together before our Lord Jesus when he comes back again</a:t>
            </a:r>
            <a:r>
              <a:rPr lang="en-US" sz="4800" smtClean="0"/>
              <a:t>. </a:t>
            </a:r>
          </a:p>
        </p:txBody>
      </p:sp>
      <p:sp>
        <p:nvSpPr>
          <p:cNvPr id="11268" name="Rectangle 4"/>
          <p:cNvSpPr>
            <a:spLocks noChangeArrowheads="1"/>
          </p:cNvSpPr>
          <p:nvPr/>
        </p:nvSpPr>
        <p:spPr bwMode="auto">
          <a:xfrm>
            <a:off x="2133600" y="4724400"/>
            <a:ext cx="6858000" cy="1219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800" b="0" dirty="0">
                <a:latin typeface="Times New Roman" pitchFamily="18" charset="0"/>
              </a:rPr>
              <a:t>Looking forward to that </a:t>
            </a:r>
            <a:r>
              <a:rPr lang="en-US" sz="4800" b="0" dirty="0" smtClean="0">
                <a:latin typeface="Times New Roman" pitchFamily="18" charset="0"/>
              </a:rPr>
              <a:t>anticipation of the eternal </a:t>
            </a:r>
            <a:endParaRPr lang="en-US" sz="48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4290"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24291" name="Rectangle 3"/>
          <p:cNvSpPr>
            <a:spLocks noGrp="1" noChangeArrowheads="1"/>
          </p:cNvSpPr>
          <p:nvPr>
            <p:ph type="body" idx="4294967295"/>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smtClean="0"/>
              <a:t>19 After all, what gives us hope and joy, and what is our proud reward and crown? It is you! Yes, </a:t>
            </a:r>
            <a:r>
              <a:rPr lang="en-US" sz="4800" u="sng" smtClean="0"/>
              <a:t>you will bring us much joy as we stand together before our Lord Jesus when he comes back again</a:t>
            </a:r>
            <a:r>
              <a:rPr lang="en-US" sz="4800" smtClean="0"/>
              <a:t>. </a:t>
            </a:r>
          </a:p>
        </p:txBody>
      </p:sp>
      <p:sp>
        <p:nvSpPr>
          <p:cNvPr id="11268" name="Rectangle 4"/>
          <p:cNvSpPr>
            <a:spLocks noChangeArrowheads="1"/>
          </p:cNvSpPr>
          <p:nvPr/>
        </p:nvSpPr>
        <p:spPr bwMode="auto">
          <a:xfrm>
            <a:off x="2133600" y="4724400"/>
            <a:ext cx="6858000" cy="1219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800" b="0" dirty="0">
                <a:latin typeface="Times New Roman" pitchFamily="18" charset="0"/>
              </a:rPr>
              <a:t>Looking forward to that </a:t>
            </a:r>
            <a:r>
              <a:rPr lang="en-US" sz="4800" b="0" dirty="0" smtClean="0">
                <a:latin typeface="Times New Roman" pitchFamily="18" charset="0"/>
              </a:rPr>
              <a:t>anticipation of the eternal </a:t>
            </a:r>
            <a:endParaRPr lang="en-US" sz="4800" b="0" dirty="0">
              <a:latin typeface="Times New Roman" pitchFamily="18" charset="0"/>
            </a:endParaRPr>
          </a:p>
        </p:txBody>
      </p:sp>
      <p:sp>
        <p:nvSpPr>
          <p:cNvPr id="5" name="Rectangle 8"/>
          <p:cNvSpPr>
            <a:spLocks noChangeArrowheads="1"/>
          </p:cNvSpPr>
          <p:nvPr/>
        </p:nvSpPr>
        <p:spPr bwMode="auto">
          <a:xfrm>
            <a:off x="3962400" y="152400"/>
            <a:ext cx="5029200" cy="3962400"/>
          </a:xfrm>
          <a:prstGeom prst="rect">
            <a:avLst/>
          </a:prstGeom>
          <a:gradFill rotWithShape="0">
            <a:gsLst>
              <a:gs pos="0">
                <a:srgbClr val="000000"/>
              </a:gs>
              <a:gs pos="50000">
                <a:srgbClr val="7A0014"/>
              </a:gs>
              <a:gs pos="100000">
                <a:srgbClr val="000000"/>
              </a:gs>
            </a:gsLst>
            <a:lin ang="5400000" scaled="1"/>
          </a:gradFill>
          <a:ln w="19050">
            <a:solidFill>
              <a:schemeClr val="tx1"/>
            </a:solidFill>
            <a:miter lim="800000"/>
            <a:headEnd/>
            <a:tailEnd/>
          </a:ln>
        </p:spPr>
        <p:txBody>
          <a:bodyPr lIns="90488" tIns="44450" rIns="90488" bIns="44450"/>
          <a:lstStyle/>
          <a:p>
            <a:pPr>
              <a:lnSpc>
                <a:spcPct val="75000"/>
              </a:lnSpc>
              <a:spcBef>
                <a:spcPct val="10000"/>
              </a:spcBef>
            </a:pPr>
            <a:r>
              <a:rPr lang="en-US" sz="5400" b="0" dirty="0" smtClean="0">
                <a:latin typeface="Times New Roman" pitchFamily="18" charset="0"/>
              </a:rPr>
              <a:t>The effect of anticipation:</a:t>
            </a:r>
          </a:p>
          <a:p>
            <a:pPr>
              <a:lnSpc>
                <a:spcPct val="75000"/>
              </a:lnSpc>
              <a:spcBef>
                <a:spcPct val="10000"/>
              </a:spcBef>
            </a:pPr>
            <a:r>
              <a:rPr lang="en-US" sz="5400" b="0" dirty="0" smtClean="0">
                <a:latin typeface="Times New Roman" pitchFamily="18" charset="0"/>
              </a:rPr>
              <a:t>Temporal things diminish in value</a:t>
            </a:r>
          </a:p>
          <a:p>
            <a:pPr>
              <a:lnSpc>
                <a:spcPct val="75000"/>
              </a:lnSpc>
              <a:spcBef>
                <a:spcPct val="10000"/>
              </a:spcBef>
            </a:pPr>
            <a:r>
              <a:rPr lang="en-US" sz="5400" b="0" dirty="0" smtClean="0">
                <a:latin typeface="Times New Roman" pitchFamily="18" charset="0"/>
              </a:rPr>
              <a:t>Eternal things increase in value</a:t>
            </a:r>
            <a:endParaRPr lang="en-US" sz="5400" b="0" dirty="0">
              <a:latin typeface="Times New Roman" pitchFamily="18"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left)">
                                      <p:cBhvr>
                                        <p:cTn id="7" dur="500"/>
                                        <p:tgtEl>
                                          <p:spTgt spid="5">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4290"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24291" name="Rectangle 3"/>
          <p:cNvSpPr>
            <a:spLocks noGrp="1" noChangeArrowheads="1"/>
          </p:cNvSpPr>
          <p:nvPr>
            <p:ph type="body" idx="4294967295"/>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smtClean="0"/>
              <a:t>19 After all, what gives us hope and joy, and what is our proud reward and crown? It is you! Yes, </a:t>
            </a:r>
            <a:r>
              <a:rPr lang="en-US" sz="4800" u="sng" smtClean="0"/>
              <a:t>you will bring us much joy as we stand together before our Lord Jesus when he comes back again</a:t>
            </a:r>
            <a:r>
              <a:rPr lang="en-US" sz="4800" smtClean="0"/>
              <a:t>. </a:t>
            </a:r>
          </a:p>
        </p:txBody>
      </p:sp>
      <p:sp>
        <p:nvSpPr>
          <p:cNvPr id="11268" name="Rectangle 4"/>
          <p:cNvSpPr>
            <a:spLocks noChangeArrowheads="1"/>
          </p:cNvSpPr>
          <p:nvPr/>
        </p:nvSpPr>
        <p:spPr bwMode="auto">
          <a:xfrm>
            <a:off x="2133600" y="4724400"/>
            <a:ext cx="6858000" cy="1219200"/>
          </a:xfrm>
          <a:prstGeom prst="rect">
            <a:avLst/>
          </a:prstGeom>
          <a:gradFill rotWithShape="0">
            <a:gsLst>
              <a:gs pos="0">
                <a:srgbClr val="000000"/>
              </a:gs>
              <a:gs pos="50000">
                <a:srgbClr val="00007E"/>
              </a:gs>
              <a:gs pos="100000">
                <a:srgbClr val="000000"/>
              </a:gs>
            </a:gsLst>
            <a:lin ang="5400000" scaled="1"/>
          </a:gradFill>
          <a:ln w="19050">
            <a:solidFill>
              <a:schemeClr val="tx1"/>
            </a:solidFill>
            <a:miter lim="800000"/>
            <a:headEnd/>
            <a:tailEnd/>
          </a:ln>
        </p:spPr>
        <p:txBody>
          <a:bodyPr lIns="90488" tIns="44450" rIns="90488" bIns="44450"/>
          <a:lstStyle/>
          <a:p>
            <a:pPr>
              <a:lnSpc>
                <a:spcPct val="77000"/>
              </a:lnSpc>
              <a:spcBef>
                <a:spcPct val="10000"/>
              </a:spcBef>
            </a:pPr>
            <a:r>
              <a:rPr lang="en-US" sz="4800" b="0" dirty="0">
                <a:latin typeface="Times New Roman" pitchFamily="18" charset="0"/>
              </a:rPr>
              <a:t>Looking forward to that </a:t>
            </a:r>
            <a:r>
              <a:rPr lang="en-US" sz="4800" b="0" dirty="0" smtClean="0">
                <a:latin typeface="Times New Roman" pitchFamily="18" charset="0"/>
              </a:rPr>
              <a:t>anticipation of the eternal </a:t>
            </a:r>
            <a:endParaRPr lang="en-US" sz="4800" b="0" dirty="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5794" name="Rectangle 2"/>
          <p:cNvSpPr>
            <a:spLocks noGrp="1" noChangeArrowheads="1"/>
          </p:cNvSpPr>
          <p:nvPr>
            <p:ph type="title" idx="4294967295"/>
          </p:nvPr>
        </p:nvSpPr>
        <p:spPr/>
        <p:txBody>
          <a:bodyPr lIns="90488" tIns="44450" rIns="90488" bIns="44450"/>
          <a:lstStyle/>
          <a:p>
            <a:pPr>
              <a:defRPr/>
            </a:pPr>
            <a:r>
              <a:rPr lang="en-US" sz="8000" dirty="0" smtClean="0"/>
              <a:t>1 Thessalonians 3</a:t>
            </a:r>
          </a:p>
        </p:txBody>
      </p:sp>
      <p:sp>
        <p:nvSpPr>
          <p:cNvPr id="545795" name="Rectangle 3"/>
          <p:cNvSpPr>
            <a:spLocks noGrp="1" noChangeArrowheads="1"/>
          </p:cNvSpPr>
          <p:nvPr>
            <p:ph type="body" idx="4294967295"/>
          </p:nvPr>
        </p:nvSpPr>
        <p:spPr>
          <a:xfrm>
            <a:off x="0" y="1447800"/>
            <a:ext cx="9144000" cy="4876800"/>
          </a:xfrm>
        </p:spPr>
        <p:txBody>
          <a:bodyPr lIns="90488" tIns="44450" rIns="90488" bIns="44450"/>
          <a:lstStyle/>
          <a:p>
            <a:pPr>
              <a:spcBef>
                <a:spcPct val="5000"/>
              </a:spcBef>
              <a:buFont typeface="Wingdings" pitchFamily="2" charset="2"/>
              <a:buNone/>
              <a:defRPr/>
            </a:pPr>
            <a:r>
              <a:rPr lang="en-US" sz="4800" dirty="0" smtClean="0"/>
              <a:t>19 After all, what gives us hope and joy, and what is our proud reward and crown? It is you! Yes, </a:t>
            </a:r>
            <a:r>
              <a:rPr lang="en-US" sz="4800" u="sng" dirty="0" smtClean="0"/>
              <a:t>you will bring us much joy as we stand together before our Lord Jesus when he comes back again</a:t>
            </a:r>
            <a:r>
              <a:rPr lang="en-US" sz="4800" dirty="0" smtClean="0"/>
              <a:t>.</a:t>
            </a:r>
          </a:p>
          <a:p>
            <a:pPr>
              <a:spcBef>
                <a:spcPct val="5000"/>
              </a:spcBef>
              <a:buFont typeface="Wingdings" pitchFamily="2" charset="2"/>
              <a:buNone/>
              <a:defRPr/>
            </a:pPr>
            <a:r>
              <a:rPr lang="en-US" sz="4800" dirty="0" smtClean="0"/>
              <a:t>20 For you are our pride and joy.</a:t>
            </a: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1218" name="Rectangle 2"/>
          <p:cNvSpPr>
            <a:spLocks noGrp="1" noChangeArrowheads="1"/>
          </p:cNvSpPr>
          <p:nvPr>
            <p:ph type="title"/>
          </p:nvPr>
        </p:nvSpPr>
        <p:spPr/>
        <p:txBody>
          <a:bodyPr lIns="90488" tIns="44450" rIns="90488" bIns="44450"/>
          <a:lstStyle/>
          <a:p>
            <a:pPr>
              <a:defRPr/>
            </a:pPr>
            <a:r>
              <a:rPr lang="en-US" sz="8000" dirty="0" smtClean="0"/>
              <a:t>1 Thessalonians 3</a:t>
            </a:r>
          </a:p>
        </p:txBody>
      </p:sp>
      <p:sp>
        <p:nvSpPr>
          <p:cNvPr id="521219" name="Rectangle 3"/>
          <p:cNvSpPr>
            <a:spLocks noGrp="1" noChangeArrowheads="1"/>
          </p:cNvSpPr>
          <p:nvPr>
            <p:ph type="body" idx="1"/>
          </p:nvPr>
        </p:nvSpPr>
        <p:spPr>
          <a:xfrm>
            <a:off x="0" y="1295400"/>
            <a:ext cx="9144000" cy="4876800"/>
          </a:xfrm>
        </p:spPr>
        <p:txBody>
          <a:bodyPr lIns="90488" tIns="44450" rIns="90488" bIns="44450"/>
          <a:lstStyle/>
          <a:p>
            <a:pPr>
              <a:spcBef>
                <a:spcPct val="5000"/>
              </a:spcBef>
              <a:buFont typeface="Wingdings" pitchFamily="2" charset="2"/>
              <a:buNone/>
              <a:defRPr/>
            </a:pPr>
            <a:r>
              <a:rPr lang="en-US" sz="4800" dirty="0" smtClean="0"/>
              <a:t>3:1 Finally, when we </a:t>
            </a:r>
            <a:r>
              <a:rPr lang="en-US" sz="4800" u="sng" dirty="0" smtClean="0"/>
              <a:t>could stand it no longer</a:t>
            </a:r>
            <a:r>
              <a:rPr lang="en-US" sz="4800" dirty="0" smtClean="0"/>
              <a:t>, we decided that I should stay alone in Athens, </a:t>
            </a:r>
          </a:p>
          <a:p>
            <a:pPr>
              <a:spcBef>
                <a:spcPct val="5000"/>
              </a:spcBef>
              <a:buFont typeface="Wingdings" pitchFamily="2" charset="2"/>
              <a:buNone/>
              <a:defRPr/>
            </a:pPr>
            <a:r>
              <a:rPr lang="en-US" sz="4800" dirty="0" smtClean="0"/>
              <a:t>2 and we sent Timothy to visit you. He is our co-worker for God and our brother in proclaiming the Good News of Christ. We sent him to strengthen you, to encourage you in your faith </a:t>
            </a:r>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n1">
  <a:themeElements>
    <a:clrScheme name="">
      <a:dk1>
        <a:srgbClr val="919191"/>
      </a:dk1>
      <a:lt1>
        <a:srgbClr val="FFFFFF"/>
      </a:lt1>
      <a:dk2>
        <a:srgbClr val="0000F8"/>
      </a:dk2>
      <a:lt2>
        <a:srgbClr val="FAFD00"/>
      </a:lt2>
      <a:accent1>
        <a:srgbClr val="618FFD"/>
      </a:accent1>
      <a:accent2>
        <a:srgbClr val="FAFD00"/>
      </a:accent2>
      <a:accent3>
        <a:srgbClr val="AAAAFB"/>
      </a:accent3>
      <a:accent4>
        <a:srgbClr val="DADADA"/>
      </a:accent4>
      <a:accent5>
        <a:srgbClr val="B7C6FE"/>
      </a:accent5>
      <a:accent6>
        <a:srgbClr val="E3E500"/>
      </a:accent6>
      <a:hlink>
        <a:srgbClr val="FC0128"/>
      </a:hlink>
      <a:folHlink>
        <a:srgbClr val="CECECE"/>
      </a:folHlink>
    </a:clrScheme>
    <a:fontScheme name="den1.pot">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04775" cap="flat" cmpd="sng" algn="ctr">
          <a:solidFill>
            <a:schemeClr val="tx1"/>
          </a:solidFill>
          <a:prstDash val="solid"/>
          <a:round/>
          <a:headEnd type="none" w="sm" len="sm"/>
          <a:tailEnd type="triangl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104775" cap="flat" cmpd="sng" algn="ctr">
          <a:solidFill>
            <a:schemeClr val="tx1"/>
          </a:solidFill>
          <a:prstDash val="solid"/>
          <a:round/>
          <a:headEnd type="none" w="sm" len="sm"/>
          <a:tailEnd type="triangle" w="med" len="med"/>
        </a:ln>
        <a:effectLst/>
      </a:spPr>
      <a:bodyPr vert="horz" wrap="non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400" b="1" i="0" u="none" strike="noStrike" cap="none" normalizeH="0" baseline="0" smtClean="0">
            <a:ln>
              <a:noFill/>
            </a:ln>
            <a:solidFill>
              <a:schemeClr val="tx1"/>
            </a:solidFill>
            <a:effectLst/>
            <a:latin typeface="Arial" charset="0"/>
          </a:defRPr>
        </a:defPPr>
      </a:lstStyle>
    </a:lnDef>
  </a:objectDefaults>
  <a:extraClrSchemeLst>
    <a:extraClrScheme>
      <a:clrScheme name="den1.po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n1.po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n1.po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n1.po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n1.po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n1.po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n1.po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Office\Templates\den1.pot</Template>
  <TotalTime>0</TotalTime>
  <Words>2275</Words>
  <Application>Microsoft Office PowerPoint</Application>
  <PresentationFormat>Letter Paper (8.5x11 in)</PresentationFormat>
  <Paragraphs>301</Paragraphs>
  <Slides>45</Slides>
  <Notes>45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Times New Roman</vt:lpstr>
      <vt:lpstr>Wingdings</vt:lpstr>
      <vt:lpstr>den1</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lpstr>1 Thessalonians 3</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2023-05-01T15:03:43Z</dcterms:created>
  <dcterms:modified xsi:type="dcterms:W3CDTF">2023-05-01T15:03:50Z</dcterms:modified>
</cp:coreProperties>
</file>