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5683" r:id="rId1"/>
  </p:sldMasterIdLst>
  <p:notesMasterIdLst>
    <p:notesMasterId r:id="rId31"/>
  </p:notesMasterIdLst>
  <p:sldIdLst>
    <p:sldId id="8541" r:id="rId2"/>
    <p:sldId id="9720" r:id="rId3"/>
    <p:sldId id="9807" r:id="rId4"/>
    <p:sldId id="9810" r:id="rId5"/>
    <p:sldId id="9811" r:id="rId6"/>
    <p:sldId id="9812" r:id="rId7"/>
    <p:sldId id="9831" r:id="rId8"/>
    <p:sldId id="9833" r:id="rId9"/>
    <p:sldId id="9813" r:id="rId10"/>
    <p:sldId id="9814" r:id="rId11"/>
    <p:sldId id="9815" r:id="rId12"/>
    <p:sldId id="9816" r:id="rId13"/>
    <p:sldId id="9817" r:id="rId14"/>
    <p:sldId id="9806" r:id="rId15"/>
    <p:sldId id="9809" r:id="rId16"/>
    <p:sldId id="9819" r:id="rId17"/>
    <p:sldId id="9818" r:id="rId18"/>
    <p:sldId id="9822" r:id="rId19"/>
    <p:sldId id="9820" r:id="rId20"/>
    <p:sldId id="9821" r:id="rId21"/>
    <p:sldId id="9823" r:id="rId22"/>
    <p:sldId id="9825" r:id="rId23"/>
    <p:sldId id="9832" r:id="rId24"/>
    <p:sldId id="9826" r:id="rId25"/>
    <p:sldId id="9828" r:id="rId26"/>
    <p:sldId id="9827" r:id="rId27"/>
    <p:sldId id="9829" r:id="rId28"/>
    <p:sldId id="9830" r:id="rId29"/>
    <p:sldId id="9551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038"/>
    <a:srgbClr val="586676"/>
    <a:srgbClr val="5286C4"/>
    <a:srgbClr val="393939"/>
    <a:srgbClr val="254061"/>
    <a:srgbClr val="D3E6FF"/>
    <a:srgbClr val="B0E4CD"/>
    <a:srgbClr val="35A5C2"/>
    <a:srgbClr val="385D8A"/>
    <a:srgbClr val="3862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99FE66-BBF6-3A42-B145-9683D7B9ABE7}" v="1426" dt="2024-07-08T23:37:05.5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365" autoAdjust="0"/>
    <p:restoredTop sz="65716"/>
  </p:normalViewPr>
  <p:slideViewPr>
    <p:cSldViewPr snapToGrid="0" snapToObjects="1">
      <p:cViewPr varScale="1">
        <p:scale>
          <a:sx n="54" d="100"/>
          <a:sy n="54" d="100"/>
        </p:scale>
        <p:origin x="100" y="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1696978B-A236-B943-B34D-431BF05F6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63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685800" algn="l"/>
              </a:tabLs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96978B-A236-B943-B34D-431BF05F63D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115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30753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56000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76458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4239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0638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0" marR="0" lvl="3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33586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71600" marR="0" lvl="3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300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74931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30866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8489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97465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2264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03702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16815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58839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281585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16483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394188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05134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78803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96978B-A236-B943-B34D-431BF05F63D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137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55225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Tx/>
              <a:buNone/>
              <a:tabLst>
                <a:tab pos="914400" algn="l"/>
              </a:tabLst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1653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200"/>
              <a:buFontTx/>
              <a:buNone/>
              <a:tabLst>
                <a:tab pos="914400" algn="l"/>
              </a:tabLst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5730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36438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9885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07937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73DB5B-0A55-843B-2E66-9FA0F427FB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C282FAC-BDD8-B9EA-DF9B-7A81A749C9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74B2800-5A93-E38A-149C-9514F3CD93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spcBef>
                <a:spcPts val="0"/>
              </a:spcBef>
              <a:spcAft>
                <a:spcPts val="0"/>
              </a:spcAft>
              <a:buSzPts val="1200"/>
              <a:buFontTx/>
              <a:buNone/>
              <a:tabLst>
                <a:tab pos="914400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10827-774A-E200-8668-286C905C4A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96978B-A236-B943-B34D-431BF05F63D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ＭＳ Ｐゴシック" charset="-128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3062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545E2-D7C3-4F9F-B0C1-5F7BBEEABB6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FDC4F-BA6F-439F-8357-D2276933A3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F00964-9868-43BD-9E30-288DDB48161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4D1FD-880C-446E-B7A1-76160895A6C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70723-F931-4C67-9945-C61D1A7739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A62B7-955F-4FA4-ACB9-13EC1D62105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012F8-1818-4B15-AE15-8364AD8EFC8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D5BFE-1BC4-45CE-BCF7-3645720F620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472D7-EFFF-4A53-A8F3-CBD4E14CA01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F4CC6-6356-40CC-B26F-2C27E8EC3FC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11A7B-5F24-4BD3-ACE8-6D2F461FA2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4983F-46D1-4A47-A8E2-A26E8B93F5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17D2A-C336-41B7-9D9F-FB8C29BD02A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86286-07CA-409D-BAF3-BD6762D50EA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EBA25-288D-42F6-A67D-362DC66EA9E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60708-9175-4931-A978-FF1FE67D3B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C3DC6-7158-4037-A418-41D8C46D33E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4EA45-91D8-4E63-85BD-95D9321E924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66A1B-44E1-446A-A043-E7D16061A2D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6C2FB-1C16-4A89-A48D-5FDEDA99ACD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48B08-ABFE-491B-919B-E650DE7C0C0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1A9D-22BA-4DDF-B209-93F4221DF16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3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DAFB93-9BCD-4A7A-A361-882F41969D1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7/15/2024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7FC07A-240C-468B-943B-D4EB121898D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684" r:id="rId1"/>
    <p:sldLayoutId id="2147485685" r:id="rId2"/>
    <p:sldLayoutId id="2147485686" r:id="rId3"/>
    <p:sldLayoutId id="2147485687" r:id="rId4"/>
    <p:sldLayoutId id="2147485688" r:id="rId5"/>
    <p:sldLayoutId id="2147485689" r:id="rId6"/>
    <p:sldLayoutId id="2147485690" r:id="rId7"/>
    <p:sldLayoutId id="2147485691" r:id="rId8"/>
    <p:sldLayoutId id="2147485692" r:id="rId9"/>
    <p:sldLayoutId id="2147485693" r:id="rId10"/>
    <p:sldLayoutId id="2147485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257299" y="2327564"/>
            <a:ext cx="9677400" cy="2387600"/>
          </a:xfrm>
        </p:spPr>
        <p:txBody>
          <a:bodyPr>
            <a:normAutofit/>
          </a:bodyPr>
          <a:lstStyle/>
          <a:p>
            <a:r>
              <a:rPr lang="en-US" sz="12500" dirty="0">
                <a:solidFill>
                  <a:schemeClr val="bg1"/>
                </a:solidFill>
                <a:latin typeface="Century Gothic" panose="020B0502020202020204" pitchFamily="34" charset="0"/>
              </a:rPr>
              <a:t>JOHN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E4048D-F2A1-4F2F-A6A3-C02D29D6F4D0}"/>
              </a:ext>
            </a:extLst>
          </p:cNvPr>
          <p:cNvSpPr txBox="1"/>
          <p:nvPr/>
        </p:nvSpPr>
        <p:spPr>
          <a:xfrm>
            <a:off x="2911364" y="2327564"/>
            <a:ext cx="6369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THE GOSPEL OF</a:t>
            </a:r>
          </a:p>
        </p:txBody>
      </p:sp>
    </p:spTree>
    <p:extLst>
      <p:ext uri="{BB962C8B-B14F-4D97-AF65-F5344CB8AC3E}">
        <p14:creationId xmlns:p14="http://schemas.microsoft.com/office/powerpoint/2010/main" val="844245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fruit he prunes so that it will be even more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8424D9-48AB-98C6-4E26-461562B1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16" y="2456653"/>
            <a:ext cx="11537430" cy="42380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F8D61B-95C3-2F0A-DC57-C508EB117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50" y="2579710"/>
            <a:ext cx="11438715" cy="363945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does God “lift” us up to bear fruit?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Sends knowledgeable Christians to teach us about God’s word. </a:t>
            </a:r>
          </a:p>
          <a:p>
            <a:pPr marL="1384300" lvl="5" indent="-457200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Colossians 1:9-10: For this reason we…have not ceased praying for you and asking God to fill you with the knowledge of his will in all spiritual wisdom and understanding…</a:t>
            </a:r>
          </a:p>
        </p:txBody>
      </p:sp>
    </p:spTree>
    <p:extLst>
      <p:ext uri="{BB962C8B-B14F-4D97-AF65-F5344CB8AC3E}">
        <p14:creationId xmlns:p14="http://schemas.microsoft.com/office/powerpoint/2010/main" val="28655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fruit he prunes so that it will be even more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8424D9-48AB-98C6-4E26-461562B1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16" y="2456653"/>
            <a:ext cx="11537430" cy="42380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F8D61B-95C3-2F0A-DC57-C508EB117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50" y="2579710"/>
            <a:ext cx="11438715" cy="315471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does God “lift” us up to bear fruit?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Sends knowledgeable Christians to teach us about God’s word. </a:t>
            </a:r>
          </a:p>
          <a:p>
            <a:pPr marL="1384300" lvl="5" indent="-457200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Colossians 1:9-10: So that you may live worthily of the Lord and please him in all respects—bearing fruit in every good deed, growing in the knowledge of God. </a:t>
            </a:r>
          </a:p>
        </p:txBody>
      </p:sp>
    </p:spTree>
    <p:extLst>
      <p:ext uri="{BB962C8B-B14F-4D97-AF65-F5344CB8AC3E}">
        <p14:creationId xmlns:p14="http://schemas.microsoft.com/office/powerpoint/2010/main" val="2947665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fruit he prunes so that it will be even more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8424D9-48AB-98C6-4E26-461562B1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16" y="2456653"/>
            <a:ext cx="11537430" cy="42380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F8D61B-95C3-2F0A-DC57-C508EB117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50" y="2579710"/>
            <a:ext cx="11438715" cy="274690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does God “lift” us up to bear fruit?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Sends knowledgeable Christians to teach us about God’s word. 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Gives us the support of Christian community.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Keep us going for just a little longer. </a:t>
            </a:r>
          </a:p>
        </p:txBody>
      </p:sp>
    </p:spTree>
    <p:extLst>
      <p:ext uri="{BB962C8B-B14F-4D97-AF65-F5344CB8AC3E}">
        <p14:creationId xmlns:p14="http://schemas.microsoft.com/office/powerpoint/2010/main" val="396749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fruit, while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every branch that does bear fruit he prunes so that it will be even more fruitful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1C3E7F-594B-9FE4-103E-C58A160C1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16" y="3448878"/>
            <a:ext cx="11537430" cy="3165932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C5C80B-68E0-02EC-4DEE-49C945948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50" y="3571934"/>
            <a:ext cx="11438715" cy="26699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How does God “prune” us?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Allows trials, stress, even the consequences of our choices to trim away character defects. 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Calls on us to give up things, that though morally neutral, may hinder us from bearing more fruit.</a:t>
            </a:r>
          </a:p>
        </p:txBody>
      </p:sp>
    </p:spTree>
    <p:extLst>
      <p:ext uri="{BB962C8B-B14F-4D97-AF65-F5344CB8AC3E}">
        <p14:creationId xmlns:p14="http://schemas.microsoft.com/office/powerpoint/2010/main" val="281522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40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03148-82B3-0DD0-2DB4-41D4CCDE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36172"/>
            <a:ext cx="11537430" cy="47932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E8B92-2940-9A75-959E-7C546148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959228"/>
            <a:ext cx="11438715" cy="162352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does it look like to “remain” in Christ?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Just as it is natural for a branch to be connected to a vine, our default state is to be connected to Christ.</a:t>
            </a:r>
          </a:p>
        </p:txBody>
      </p:sp>
    </p:spTree>
    <p:extLst>
      <p:ext uri="{BB962C8B-B14F-4D97-AF65-F5344CB8AC3E}">
        <p14:creationId xmlns:p14="http://schemas.microsoft.com/office/powerpoint/2010/main" val="163537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03148-82B3-0DD0-2DB4-41D4CCDE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36172"/>
            <a:ext cx="11537430" cy="47932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E8B92-2940-9A75-959E-7C546148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959228"/>
            <a:ext cx="11438715" cy="274690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does it look like to “remain” in Christ?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def.</a:t>
            </a: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Acknowledging God’s presence each day and depending on him.</a:t>
            </a:r>
          </a:p>
          <a:p>
            <a:pPr marL="920750" lvl="3" indent="-4508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	Get to know God by reading the Bible.</a:t>
            </a:r>
          </a:p>
          <a:p>
            <a:pPr marL="920750" lvl="3" indent="-45085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	Communicate with him through prayer. </a:t>
            </a:r>
          </a:p>
        </p:txBody>
      </p:sp>
    </p:spTree>
    <p:extLst>
      <p:ext uri="{BB962C8B-B14F-4D97-AF65-F5344CB8AC3E}">
        <p14:creationId xmlns:p14="http://schemas.microsoft.com/office/powerpoint/2010/main" val="124344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03148-82B3-0DD0-2DB4-41D4CCDE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36172"/>
            <a:ext cx="11537430" cy="47932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E8B92-2940-9A75-959E-7C546148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959228"/>
            <a:ext cx="11438715" cy="375179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does it look like to “remain” in Christ?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def.</a:t>
            </a: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Acknowledging God’s presence each day and depending on him.</a:t>
            </a:r>
          </a:p>
          <a:p>
            <a:pPr marL="920750" lvl="3" indent="-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	Relying on him to bear fruit through you</a:t>
            </a: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1377950" lvl="4" indent="-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sz="3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I appointed you so that you might go and bear fruit…so that whatever you ask in my name the Father will give you (v16).</a:t>
            </a:r>
          </a:p>
        </p:txBody>
      </p:sp>
    </p:spTree>
    <p:extLst>
      <p:ext uri="{BB962C8B-B14F-4D97-AF65-F5344CB8AC3E}">
        <p14:creationId xmlns:p14="http://schemas.microsoft.com/office/powerpoint/2010/main" val="2339043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03148-82B3-0DD0-2DB4-41D4CCDE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36172"/>
            <a:ext cx="11537430" cy="47932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E8B92-2940-9A75-959E-7C546148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959228"/>
            <a:ext cx="11438715" cy="390568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does it look like to “remain” in Christ?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def.</a:t>
            </a: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Acknowledging God’s presence each day and depending on him.</a:t>
            </a:r>
          </a:p>
          <a:p>
            <a:pPr marL="920750" lvl="3" indent="-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	Relying on him to bear fruit through you.</a:t>
            </a:r>
            <a:endParaRPr lang="en-US" sz="34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377950" lvl="4" indent="-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</a:pPr>
            <a:r>
              <a:rPr lang="en-US" sz="34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If you remain in me and my words remain in you, ask whatever you wish, and it will be done for you (v7). </a:t>
            </a:r>
          </a:p>
          <a:p>
            <a:pPr marL="1377950" lvl="4" indent="-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SzPct val="100000"/>
            </a:pPr>
            <a:endParaRPr lang="en-US" sz="34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5695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03148-82B3-0DD0-2DB4-41D4CCDE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36172"/>
            <a:ext cx="11537430" cy="47932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E8B92-2940-9A75-959E-7C546148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959228"/>
            <a:ext cx="11438715" cy="274690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happens if you do not remain in him?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Your spiritual life will wither.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Burnout</a:t>
            </a:r>
          </a:p>
          <a:p>
            <a:pPr marL="927100" lvl="5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“It’s normal to feel tired </a:t>
            </a: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work, but you should not feel tired </a:t>
            </a: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work.”</a:t>
            </a:r>
          </a:p>
        </p:txBody>
      </p:sp>
    </p:spTree>
    <p:extLst>
      <p:ext uri="{BB962C8B-B14F-4D97-AF65-F5344CB8AC3E}">
        <p14:creationId xmlns:p14="http://schemas.microsoft.com/office/powerpoint/2010/main" val="403875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3E13811-C890-F290-3473-4DBB3D2F8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6070" y="1914031"/>
            <a:ext cx="6403923" cy="2717929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5523A4-CE8A-DFE2-90B7-2E762E2FCF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8105" y="2037088"/>
            <a:ext cx="6349131" cy="236984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Characters in the parable:  </a:t>
            </a:r>
          </a:p>
          <a:p>
            <a:pPr marL="4572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God the Father = Gardener</a:t>
            </a:r>
          </a:p>
          <a:p>
            <a:pPr marL="4572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Jesus = The Vine</a:t>
            </a:r>
          </a:p>
          <a:p>
            <a:pPr marL="4572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i="1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and I =The Branches (v5)</a:t>
            </a:r>
          </a:p>
        </p:txBody>
      </p:sp>
    </p:spTree>
    <p:extLst>
      <p:ext uri="{BB962C8B-B14F-4D97-AF65-F5344CB8AC3E}">
        <p14:creationId xmlns:p14="http://schemas.microsoft.com/office/powerpoint/2010/main" val="1355780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25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Remain in me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as I also remain in you. No branch can bear fruit by itself; it must remain in the vine. Neither can you bear fruit unless you remain in me. 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vine; you are the branches. If you remain in me and I in you, you will bear much fruit; apart from me you can do nothing.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03148-82B3-0DD0-2DB4-41D4CCDE6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836172"/>
            <a:ext cx="11537430" cy="4793228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EE8B92-2940-9A75-959E-7C546148A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959228"/>
            <a:ext cx="11438715" cy="387029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happens if you do not remain in him?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Your spiritual life will wither.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Burnout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won’t bear fruit, or it won’t last.</a:t>
            </a:r>
          </a:p>
          <a:p>
            <a:pPr marL="927100" lvl="5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“apart from me you can do nothing” (v5)</a:t>
            </a:r>
          </a:p>
          <a:p>
            <a:pPr marL="927100" lvl="5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appointed you to go and bear fruit—fruit that will last” (v16).  </a:t>
            </a:r>
          </a:p>
        </p:txBody>
      </p:sp>
    </p:spTree>
    <p:extLst>
      <p:ext uri="{BB962C8B-B14F-4D97-AF65-F5344CB8AC3E}">
        <p14:creationId xmlns:p14="http://schemas.microsoft.com/office/powerpoint/2010/main" val="118838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1671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do not remain in me, you are like a branch that is thrown away and withers; such branches are picked up, thrown into the fire and burned.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616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do not remain in me, you are like a branch that is thrown away and withers; such branches are picked up, thrown into the fire and burned.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is to my Father’s glory, that you bear much fruit, showing yourselves to be my disciples.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1315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6 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do not remain in me, you are like a branch that is thrown away and withers; such branches are picked up, thrown into the fire and burned.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8 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This is to my Father’s glory,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that you bear much 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showing yourselves to be my disciples.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088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77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“As the Father has loved me, so have I loved you. Now remain in my love.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keep my commands, you will remain in my love, just as I have kept my Father’s commands and remain in his love.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have told you this so that my joy may be in you and that your joy may be complete.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5712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377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9 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“As the Father has loved me, so have I loved you. Now remain in my love.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10 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keep my commands, you will remain in my love, just as I have kept my Father’s commands and remain in his love.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have told you this so that my joy may be in you and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that your joy may be complete.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4876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my friends if you do what I command.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no longer call you servants, because a servant does not know his master’s business. Instead, I have called you friends, for everything that I learned from my Father I have made known to you.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9768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my friends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if you do what I command.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no longer call you servants, because a servant does not know his master’s business. Instead,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have called you friends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for everything that I learned from my Father I have made known to you.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213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72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14 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my friends if you do what I command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 no longer call you servants, because a servant does not know his master’s business. Instead, I have called you friends, for everything that I learned from my Father I have made known to you.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4F562B-22FF-6DE0-ADE0-702F99D0C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95840"/>
            <a:ext cx="11537430" cy="5312777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7A8A97-2D0A-D05C-9747-2CAF4644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1418897"/>
            <a:ext cx="11438715" cy="488133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8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if you feel disconnected from God?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Consistency is key.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Put some thought into your time with God.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Be creative.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 are not connected to Christ </a:t>
            </a:r>
          </a:p>
          <a:p>
            <a:pPr marL="927100" lvl="5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 Corinthians 13:5: “Examine yourselves to see whether you are in the faith; test yourselves. Do you not realize that Christ Jesus is in you—unless, of course, you fail the test?” </a:t>
            </a:r>
          </a:p>
        </p:txBody>
      </p:sp>
    </p:spTree>
    <p:extLst>
      <p:ext uri="{BB962C8B-B14F-4D97-AF65-F5344CB8AC3E}">
        <p14:creationId xmlns:p14="http://schemas.microsoft.com/office/powerpoint/2010/main" val="30969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1257299" y="2327564"/>
            <a:ext cx="9677400" cy="2387600"/>
          </a:xfrm>
        </p:spPr>
        <p:txBody>
          <a:bodyPr>
            <a:normAutofit/>
          </a:bodyPr>
          <a:lstStyle/>
          <a:p>
            <a:r>
              <a:rPr lang="en-US" sz="12500" dirty="0">
                <a:solidFill>
                  <a:schemeClr val="bg1"/>
                </a:solidFill>
                <a:latin typeface="Century Gothic" panose="020B0502020202020204" pitchFamily="34" charset="0"/>
              </a:rPr>
              <a:t>JOHN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E4048D-F2A1-4F2F-A6A3-C02D29D6F4D0}"/>
              </a:ext>
            </a:extLst>
          </p:cNvPr>
          <p:cNvSpPr txBox="1"/>
          <p:nvPr/>
        </p:nvSpPr>
        <p:spPr>
          <a:xfrm>
            <a:off x="2911364" y="2327564"/>
            <a:ext cx="63692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entury Gothic" panose="020B0502020202020204" pitchFamily="34" charset="0"/>
              </a:rPr>
              <a:t>THE GOSPEL OF</a:t>
            </a:r>
          </a:p>
        </p:txBody>
      </p:sp>
    </p:spTree>
    <p:extLst>
      <p:ext uri="{BB962C8B-B14F-4D97-AF65-F5344CB8AC3E}">
        <p14:creationId xmlns:p14="http://schemas.microsoft.com/office/powerpoint/2010/main" val="94197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fruit, while every branch that does bear fruit he prunes so that it will be even more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900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he prunes so that it will be even more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1F36A1-4204-FED5-3F54-945FA879B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3330"/>
            <a:ext cx="11537430" cy="3140562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8AC69A-A1EF-E9E4-F6C5-0FCC0D37B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3706386"/>
            <a:ext cx="11438715" cy="26699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kind of fruit do we bear? 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Christ-like character qualities</a:t>
            </a:r>
          </a:p>
          <a:p>
            <a:pPr marL="9271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Galatians 5:22-23: The fruit of the Spirit is love, joy, peace, forbearance, kindness, goodness, faithfulness, gentleness and self-control. </a:t>
            </a:r>
          </a:p>
        </p:txBody>
      </p:sp>
    </p:spTree>
    <p:extLst>
      <p:ext uri="{BB962C8B-B14F-4D97-AF65-F5344CB8AC3E}">
        <p14:creationId xmlns:p14="http://schemas.microsoft.com/office/powerpoint/2010/main" val="390473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he prunes so that it will be even more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1F36A1-4204-FED5-3F54-945FA879B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3330"/>
            <a:ext cx="11537430" cy="3140562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8AC69A-A1EF-E9E4-F6C5-0FCC0D37B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3706386"/>
            <a:ext cx="11438715" cy="266996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kind of fruit do we bear? 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Christ-like character qualities</a:t>
            </a:r>
          </a:p>
          <a:p>
            <a:pPr marL="9271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Galatians 5:22-23: The fruit of the Spirit is love: joy, peace, forbearance, kindness, goodness, faithfulness, gentleness and self-control.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1989147-608C-4237-95B0-68CC8305F3BD}"/>
              </a:ext>
            </a:extLst>
          </p:cNvPr>
          <p:cNvCxnSpPr>
            <a:cxnSpLocks/>
          </p:cNvCxnSpPr>
          <p:nvPr/>
        </p:nvCxnSpPr>
        <p:spPr>
          <a:xfrm flipH="1">
            <a:off x="9650186" y="4114800"/>
            <a:ext cx="548640" cy="783771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18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he prunes so that it will be even more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1F36A1-4204-FED5-3F54-945FA879B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3330"/>
            <a:ext cx="11537430" cy="3140562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8AC69A-A1EF-E9E4-F6C5-0FCC0D37B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3706386"/>
            <a:ext cx="11438715" cy="226215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kind of fruit do we bear? 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Making an impact on others.</a:t>
            </a:r>
          </a:p>
          <a:p>
            <a:pPr marL="9271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15:17: This is my command: Love each other. </a:t>
            </a:r>
          </a:p>
          <a:p>
            <a:pPr marL="9271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endParaRPr lang="en-US" sz="35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69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he prunes so that it will be even more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1F36A1-4204-FED5-3F54-945FA879B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83330"/>
            <a:ext cx="11537430" cy="3140562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8AC69A-A1EF-E9E4-F6C5-0FCC0D37B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34" y="3706386"/>
            <a:ext cx="11438715" cy="323165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7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What kind of fruit do we bear?  </a:t>
            </a:r>
          </a:p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Making an impact on others.</a:t>
            </a:r>
          </a:p>
          <a:p>
            <a:pPr marL="927100" lvl="5">
              <a:lnSpc>
                <a:spcPct val="90000"/>
              </a:lnSpc>
              <a:spcAft>
                <a:spcPts val="600"/>
              </a:spcAft>
              <a:buSzPct val="100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15:12-13: My command is this: Love each other as I have loved you. Greater love has no one than this: to lay down one’s life for one’s friends.</a:t>
            </a:r>
          </a:p>
          <a:p>
            <a:pPr marL="927100" lvl="3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</a:pPr>
            <a:endParaRPr lang="en-US" sz="3500" dirty="0">
              <a:solidFill>
                <a:prstClr val="white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853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every branch in me that bears no 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every branch that does bear fruit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prunes so that it will be even more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fruitful.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2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421159-B29E-ADB7-A1BC-63A2234F4A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8">
            <a:extLst>
              <a:ext uri="{FF2B5EF4-FFF2-40B4-BE49-F238E27FC236}">
                <a16:creationId xmlns:a16="http://schemas.microsoft.com/office/drawing/2014/main" id="{BEA1906B-A729-7902-14E1-1745A4B34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1"/>
            <a:ext cx="11537430" cy="21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1	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“I am the true vine, and my Father is the gardener. </a:t>
            </a:r>
          </a:p>
          <a:p>
            <a:pPr marL="582613" indent="-568325">
              <a:lnSpc>
                <a:spcPct val="90000"/>
              </a:lnSpc>
            </a:pPr>
            <a:r>
              <a:rPr lang="en-US" sz="3800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2 	</a:t>
            </a:r>
            <a:r>
              <a:rPr lang="en-US" sz="38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He cuts off every branch in me that bears no fruit</a:t>
            </a:r>
            <a:r>
              <a:rPr lang="en-US" sz="3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while every branch that does bear fruit he prunes so that it will be even more fruitful.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72FCDD-BBA4-8790-A6FB-406870A56A20}"/>
              </a:ext>
            </a:extLst>
          </p:cNvPr>
          <p:cNvSpPr txBox="1"/>
          <p:nvPr/>
        </p:nvSpPr>
        <p:spPr>
          <a:xfrm>
            <a:off x="228600" y="5"/>
            <a:ext cx="109728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0" dirty="0">
                <a:solidFill>
                  <a:prstClr val="white"/>
                </a:solidFill>
                <a:latin typeface="Century Gothic" panose="020B0502020202020204" pitchFamily="34" charset="0"/>
                <a:cs typeface="Arial" charset="0"/>
              </a:rPr>
              <a:t>John 15</a:t>
            </a:r>
            <a:endParaRPr kumimoji="0" lang="en-US" sz="4400" b="0" i="0" u="none" strike="noStrike" kern="1200" cap="all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8424D9-48AB-98C6-4E26-461562B1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16" y="2456653"/>
            <a:ext cx="11537430" cy="4238061"/>
          </a:xfrm>
          <a:prstGeom prst="rect">
            <a:avLst/>
          </a:prstGeom>
          <a:solidFill>
            <a:schemeClr val="tx2">
              <a:lumMod val="50000"/>
            </a:schemeClr>
          </a:solidFill>
          <a:ln w="38100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sz="3800" kern="0">
              <a:solidFill>
                <a:sysClr val="windowText" lastClr="000000"/>
              </a:solidFill>
              <a:latin typeface="Calibri"/>
              <a:ea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F8D61B-95C3-2F0A-DC57-C508EB117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50" y="2579710"/>
            <a:ext cx="11438715" cy="371640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69900" lvl="3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Yet, other passages in the Bible teach our eternal destinies are sealed once we place our faith in Jesus.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75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The problem here isn’t theological, it’s interpretive.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75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The Greek word for “cut off” can also be translated “lift up”</a:t>
            </a:r>
          </a:p>
          <a:p>
            <a:pPr marL="927100" lvl="4" indent="-45720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75000"/>
            </a:pPr>
            <a:r>
              <a:rPr lang="en-US" sz="3500" dirty="0">
                <a:solidFill>
                  <a:prstClr val="white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‣ 	I guess it is possible to cut off any branches that do not bear fruit.</a:t>
            </a:r>
          </a:p>
        </p:txBody>
      </p:sp>
    </p:spTree>
    <p:extLst>
      <p:ext uri="{BB962C8B-B14F-4D97-AF65-F5344CB8AC3E}">
        <p14:creationId xmlns:p14="http://schemas.microsoft.com/office/powerpoint/2010/main" val="351883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2499</Words>
  <Application>Microsoft Office PowerPoint</Application>
  <PresentationFormat>Widescreen</PresentationFormat>
  <Paragraphs>177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ＭＳ Ｐゴシック</vt:lpstr>
      <vt:lpstr>Arial</vt:lpstr>
      <vt:lpstr>Calibri</vt:lpstr>
      <vt:lpstr>Calibri Light</vt:lpstr>
      <vt:lpstr>Century Gothic</vt:lpstr>
      <vt:lpstr>Office Theme</vt:lpstr>
      <vt:lpstr>JOHN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JOHN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2024-07-15T16:02:07Z</dcterms:created>
  <dcterms:modified xsi:type="dcterms:W3CDTF">2024-07-15T16:02:15Z</dcterms:modified>
</cp:coreProperties>
</file>