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autoCompressPictures="0">
  <p:sldMasterIdLst>
    <p:sldMasterId id="2147485683" r:id="rId1"/>
  </p:sldMasterIdLst>
  <p:notesMasterIdLst>
    <p:notesMasterId r:id="rId43"/>
  </p:notesMasterIdLst>
  <p:sldIdLst>
    <p:sldId id="8541" r:id="rId2"/>
    <p:sldId id="9173" r:id="rId3"/>
    <p:sldId id="9360" r:id="rId4"/>
    <p:sldId id="9382" r:id="rId5"/>
    <p:sldId id="9365" r:id="rId6"/>
    <p:sldId id="9361" r:id="rId7"/>
    <p:sldId id="9381" r:id="rId8"/>
    <p:sldId id="9341" r:id="rId9"/>
    <p:sldId id="9367" r:id="rId10"/>
    <p:sldId id="9368" r:id="rId11"/>
    <p:sldId id="9342" r:id="rId12"/>
    <p:sldId id="9343" r:id="rId13"/>
    <p:sldId id="1825" r:id="rId14"/>
    <p:sldId id="9344" r:id="rId15"/>
    <p:sldId id="9345" r:id="rId16"/>
    <p:sldId id="9346" r:id="rId17"/>
    <p:sldId id="9370" r:id="rId18"/>
    <p:sldId id="9347" r:id="rId19"/>
    <p:sldId id="9348" r:id="rId20"/>
    <p:sldId id="9349" r:id="rId21"/>
    <p:sldId id="9383" r:id="rId22"/>
    <p:sldId id="9384" r:id="rId23"/>
    <p:sldId id="9350" r:id="rId24"/>
    <p:sldId id="9353" r:id="rId25"/>
    <p:sldId id="9371" r:id="rId26"/>
    <p:sldId id="9372" r:id="rId27"/>
    <p:sldId id="9373" r:id="rId28"/>
    <p:sldId id="9352" r:id="rId29"/>
    <p:sldId id="9355" r:id="rId30"/>
    <p:sldId id="9354" r:id="rId31"/>
    <p:sldId id="9374" r:id="rId32"/>
    <p:sldId id="9356" r:id="rId33"/>
    <p:sldId id="9358" r:id="rId34"/>
    <p:sldId id="9357" r:id="rId35"/>
    <p:sldId id="9375" r:id="rId36"/>
    <p:sldId id="9376" r:id="rId37"/>
    <p:sldId id="9359" r:id="rId38"/>
    <p:sldId id="9378" r:id="rId39"/>
    <p:sldId id="9379" r:id="rId40"/>
    <p:sldId id="9380" r:id="rId41"/>
    <p:sldId id="9272" r:id="rId42"/>
  </p:sldIdLst>
  <p:sldSz cx="12192000" cy="6858000"/>
  <p:notesSz cx="6858000" cy="9144000"/>
  <p:defaultTextStyle>
    <a:defPPr>
      <a:defRPr lang="en-US"/>
    </a:defPPr>
    <a:lvl1pPr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1pPr>
    <a:lvl2pPr marL="457200"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2pPr>
    <a:lvl3pPr marL="914400"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3pPr>
    <a:lvl4pPr marL="1371600"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4pPr>
    <a:lvl5pPr marL="1828800"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5pPr>
    <a:lvl6pPr marL="2286000" algn="l" defTabSz="457200" rtl="0" eaLnBrk="1" latinLnBrk="0" hangingPunct="1">
      <a:defRPr sz="2400" kern="1200">
        <a:solidFill>
          <a:schemeClr val="tx1"/>
        </a:solidFill>
        <a:latin typeface="Arial" charset="0"/>
        <a:ea typeface="ＭＳ Ｐゴシック" charset="-128"/>
        <a:cs typeface="ＭＳ Ｐゴシック" charset="-128"/>
      </a:defRPr>
    </a:lvl6pPr>
    <a:lvl7pPr marL="2743200" algn="l" defTabSz="457200" rtl="0" eaLnBrk="1" latinLnBrk="0" hangingPunct="1">
      <a:defRPr sz="2400" kern="1200">
        <a:solidFill>
          <a:schemeClr val="tx1"/>
        </a:solidFill>
        <a:latin typeface="Arial" charset="0"/>
        <a:ea typeface="ＭＳ Ｐゴシック" charset="-128"/>
        <a:cs typeface="ＭＳ Ｐゴシック" charset="-128"/>
      </a:defRPr>
    </a:lvl7pPr>
    <a:lvl8pPr marL="3200400" algn="l" defTabSz="457200" rtl="0" eaLnBrk="1" latinLnBrk="0" hangingPunct="1">
      <a:defRPr sz="2400" kern="1200">
        <a:solidFill>
          <a:schemeClr val="tx1"/>
        </a:solidFill>
        <a:latin typeface="Arial" charset="0"/>
        <a:ea typeface="ＭＳ Ｐゴシック" charset="-128"/>
        <a:cs typeface="ＭＳ Ｐゴシック" charset="-128"/>
      </a:defRPr>
    </a:lvl8pPr>
    <a:lvl9pPr marL="3657600" algn="l" defTabSz="457200" rtl="0" eaLnBrk="1" latinLnBrk="0" hangingPunct="1">
      <a:defRPr sz="2400" kern="1200">
        <a:solidFill>
          <a:schemeClr val="tx1"/>
        </a:solidFill>
        <a:latin typeface="Arial" charset="0"/>
        <a:ea typeface="ＭＳ Ｐゴシック" charset="-128"/>
        <a:cs typeface="ＭＳ Ｐゴシック" charset="-128"/>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286C4"/>
    <a:srgbClr val="254061"/>
    <a:srgbClr val="D3E6FF"/>
    <a:srgbClr val="B0E4CD"/>
    <a:srgbClr val="35A5C2"/>
    <a:srgbClr val="385D8A"/>
    <a:srgbClr val="386294"/>
    <a:srgbClr val="586676"/>
    <a:srgbClr val="204C82"/>
    <a:srgbClr val="2B67A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9B0971A-B41A-BE44-A251-8DC73DD17A2C}" v="776" dt="2023-01-27T00:02:54.151"/>
  </p1510:revLst>
</p1510:revInfo>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0874" autoAdjust="0"/>
    <p:restoredTop sz="71217"/>
  </p:normalViewPr>
  <p:slideViewPr>
    <p:cSldViewPr snapToGrid="0">
      <p:cViewPr varScale="1">
        <p:scale>
          <a:sx n="59" d="100"/>
          <a:sy n="59" d="100"/>
        </p:scale>
        <p:origin x="352" y="84"/>
      </p:cViewPr>
      <p:guideLst>
        <p:guide orient="horz" pos="2160"/>
        <p:guide pos="3840"/>
      </p:guideLst>
    </p:cSldViewPr>
  </p:slideViewPr>
  <p:notesTextViewPr>
    <p:cViewPr>
      <p:scale>
        <a:sx n="1" d="1"/>
        <a:sy n="1" d="1"/>
      </p:scale>
      <p:origin x="0" y="0"/>
    </p:cViewPr>
  </p:notesTextViewPr>
  <p:sorterViewPr>
    <p:cViewPr>
      <p:scale>
        <a:sx n="80" d="100"/>
        <a:sy n="8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hdr" sz="quarter"/>
          </p:nvPr>
        </p:nvSpPr>
        <p:spPr bwMode="auto">
          <a:xfrm>
            <a:off x="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eaLnBrk="0" hangingPunct="0">
              <a:defRPr sz="1200">
                <a:latin typeface="Arial" charset="0"/>
                <a:ea typeface="ＭＳ Ｐゴシック" charset="-128"/>
                <a:cs typeface="ＭＳ Ｐゴシック" charset="-128"/>
              </a:defRPr>
            </a:lvl1pPr>
          </a:lstStyle>
          <a:p>
            <a:pPr>
              <a:defRPr/>
            </a:pPr>
            <a:endParaRPr lang="en-US"/>
          </a:p>
        </p:txBody>
      </p:sp>
      <p:sp>
        <p:nvSpPr>
          <p:cNvPr id="1027" name="Rectangle 3"/>
          <p:cNvSpPr>
            <a:spLocks noGrp="1" noChangeArrowheads="1"/>
          </p:cNvSpPr>
          <p:nvPr>
            <p:ph type="dt" idx="1"/>
          </p:nvPr>
        </p:nvSpPr>
        <p:spPr bwMode="auto">
          <a:xfrm>
            <a:off x="388620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eaLnBrk="0" hangingPunct="0">
              <a:defRPr sz="1200">
                <a:latin typeface="Arial" charset="0"/>
                <a:ea typeface="ＭＳ Ｐゴシック" charset="-128"/>
                <a:cs typeface="ＭＳ Ｐゴシック" charset="-128"/>
              </a:defRPr>
            </a:lvl1pPr>
          </a:lstStyle>
          <a:p>
            <a:pPr>
              <a:defRPr/>
            </a:pPr>
            <a:endParaRPr lang="en-US"/>
          </a:p>
        </p:txBody>
      </p:sp>
      <p:sp>
        <p:nvSpPr>
          <p:cNvPr id="13316"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p:spPr>
      </p:sp>
      <p:sp>
        <p:nvSpPr>
          <p:cNvPr id="1029"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030"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eaLnBrk="0" hangingPunct="0">
              <a:defRPr sz="1200">
                <a:latin typeface="Arial" charset="0"/>
                <a:ea typeface="ＭＳ Ｐゴシック" charset="-128"/>
                <a:cs typeface="ＭＳ Ｐゴシック" charset="-128"/>
              </a:defRPr>
            </a:lvl1pPr>
          </a:lstStyle>
          <a:p>
            <a:pPr>
              <a:defRPr/>
            </a:pPr>
            <a:endParaRPr lang="en-US"/>
          </a:p>
        </p:txBody>
      </p:sp>
      <p:sp>
        <p:nvSpPr>
          <p:cNvPr id="1031"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eaLnBrk="0" hangingPunct="0">
              <a:defRPr sz="1200">
                <a:latin typeface="Arial" charset="0"/>
                <a:ea typeface="ＭＳ Ｐゴシック" charset="-128"/>
                <a:cs typeface="ＭＳ Ｐゴシック" charset="-128"/>
              </a:defRPr>
            </a:lvl1pPr>
          </a:lstStyle>
          <a:p>
            <a:pPr>
              <a:defRPr/>
            </a:pPr>
            <a:fld id="{1696978B-A236-B943-B34D-431BF05F63D6}" type="slidenum">
              <a:rPr lang="en-US"/>
              <a:pPr>
                <a:defRPr/>
              </a:pPr>
              <a:t>‹#›</a:t>
            </a:fld>
            <a:endParaRPr lang="en-US"/>
          </a:p>
        </p:txBody>
      </p:sp>
    </p:spTree>
    <p:extLst>
      <p:ext uri="{BB962C8B-B14F-4D97-AF65-F5344CB8AC3E}">
        <p14:creationId xmlns:p14="http://schemas.microsoft.com/office/powerpoint/2010/main" val="367646330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1696978B-A236-B943-B34D-431BF05F63D6}" type="slidenum">
              <a:rPr lang="en-US" smtClean="0"/>
              <a:pPr>
                <a:defRPr/>
              </a:pPr>
              <a:t>1</a:t>
            </a:fld>
            <a:endParaRPr lang="en-US"/>
          </a:p>
        </p:txBody>
      </p:sp>
    </p:spTree>
    <p:extLst>
      <p:ext uri="{BB962C8B-B14F-4D97-AF65-F5344CB8AC3E}">
        <p14:creationId xmlns:p14="http://schemas.microsoft.com/office/powerpoint/2010/main" val="252471156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10</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49629829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11</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48405988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12</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87541480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endParaRPr lang="en-US" b="1"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4B3B516-1BB5-4C80-B268-F5F2C570A7D0}"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36954794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14</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417600271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15</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78259143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16</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20847634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17</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8978323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18</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14432031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19</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3478391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51512681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20</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93257350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21</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89757973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22</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33281383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23</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29103811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24</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46029190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25</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79660026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26</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87002277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27</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87392926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28</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47153507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29</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4160095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48249938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30</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86102599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31</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08140235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32</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4176623402"/>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33</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35506445"/>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34</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630001130"/>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35</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277778649"/>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36</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427037320"/>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37</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970846024"/>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38</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490678359"/>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39</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9010981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4</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487765330"/>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40</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2037040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5</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6244810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spcBef>
                <a:spcPts val="0"/>
              </a:spcBef>
              <a:spcAft>
                <a:spcPts val="0"/>
              </a:spcAft>
              <a:buSzPts val="1200"/>
              <a:buFontTx/>
              <a:buNone/>
              <a:tabLst>
                <a:tab pos="1143000" algn="l"/>
              </a:tabLst>
            </a:pP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6</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3157217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spcBef>
                <a:spcPts val="0"/>
              </a:spcBef>
              <a:spcAft>
                <a:spcPts val="0"/>
              </a:spcAft>
              <a:buSzPts val="1200"/>
              <a:buFontTx/>
              <a:buNone/>
              <a:tabLst>
                <a:tab pos="1143000" algn="l"/>
              </a:tabLst>
            </a:pP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7</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39878595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8</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30777067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9</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8279362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ABD545E2-D7C3-4F9F-B0C1-5F7BBEEABB69}" type="datetimeFigureOut">
              <a:rPr lang="en-US">
                <a:solidFill>
                  <a:prstClr val="black">
                    <a:tint val="75000"/>
                  </a:prstClr>
                </a:solidFill>
              </a:rPr>
              <a:pPr>
                <a:defRPr/>
              </a:pPr>
              <a:t>1/31/2023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32CFDC4F-BA6F-439F-8357-D2276933A3A1}"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68F00964-9868-43BD-9E30-288DDB481615}" type="datetimeFigureOut">
              <a:rPr lang="en-US">
                <a:solidFill>
                  <a:prstClr val="black">
                    <a:tint val="75000"/>
                  </a:prstClr>
                </a:solidFill>
              </a:rPr>
              <a:pPr>
                <a:defRPr/>
              </a:pPr>
              <a:t>1/31/2023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26F4D1FD-880C-446E-B7A1-76160895A6C4}"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1"/>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41"/>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99970723-F931-4C67-9945-C61D1A77393D}" type="datetimeFigureOut">
              <a:rPr lang="en-US">
                <a:solidFill>
                  <a:prstClr val="black">
                    <a:tint val="75000"/>
                  </a:prstClr>
                </a:solidFill>
              </a:rPr>
              <a:pPr>
                <a:defRPr/>
              </a:pPr>
              <a:t>1/31/2023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2EBA62B7-955F-4FA4-ACB9-13EC1D621052}"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201012F8-1818-4B15-AE15-8364AD8EFC80}" type="datetimeFigureOut">
              <a:rPr lang="en-US">
                <a:solidFill>
                  <a:prstClr val="black">
                    <a:tint val="75000"/>
                  </a:prstClr>
                </a:solidFill>
              </a:rPr>
              <a:pPr>
                <a:defRPr/>
              </a:pPr>
              <a:t>1/31/2023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2ADD5BFE-1BC4-45CE-BCF7-3645720F6200}"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C16472D7-EFFF-4A53-A8F3-CBD4E14CA01D}" type="datetimeFigureOut">
              <a:rPr lang="en-US">
                <a:solidFill>
                  <a:prstClr val="black">
                    <a:tint val="75000"/>
                  </a:prstClr>
                </a:solidFill>
              </a:rPr>
              <a:pPr>
                <a:defRPr/>
              </a:pPr>
              <a:t>1/31/2023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C6EF4CC6-6356-40CC-B26F-2C27E8EC3FC8}"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49E11A7B-5F24-4BD3-ACE8-6D2F461FA26F}" type="datetimeFigureOut">
              <a:rPr lang="en-US">
                <a:solidFill>
                  <a:prstClr val="black">
                    <a:tint val="75000"/>
                  </a:prstClr>
                </a:solidFill>
              </a:rPr>
              <a:pPr>
                <a:defRPr/>
              </a:pPr>
              <a:t>1/31/2023</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C364983F-46D1-4A47-A8E2-A26E8B93F58F}"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91C17D2A-C336-41B7-9D9F-FB8C29BD02AB}" type="datetimeFigureOut">
              <a:rPr lang="en-US">
                <a:solidFill>
                  <a:prstClr val="black">
                    <a:tint val="75000"/>
                  </a:prstClr>
                </a:solidFill>
              </a:rPr>
              <a:pPr>
                <a:defRPr/>
              </a:pPr>
              <a:t>1/31/2023</a:t>
            </a:fld>
            <a:endParaRPr lang="en-US">
              <a:solidFill>
                <a:prstClr val="black">
                  <a:tint val="75000"/>
                </a:prstClr>
              </a:solidFill>
            </a:endParaRPr>
          </a:p>
        </p:txBody>
      </p:sp>
      <p:sp>
        <p:nvSpPr>
          <p:cNvPr id="8"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9" name="Slide Number Placeholder 5"/>
          <p:cNvSpPr>
            <a:spLocks noGrp="1"/>
          </p:cNvSpPr>
          <p:nvPr>
            <p:ph type="sldNum" sz="quarter" idx="12"/>
          </p:nvPr>
        </p:nvSpPr>
        <p:spPr/>
        <p:txBody>
          <a:bodyPr/>
          <a:lstStyle>
            <a:lvl1pPr>
              <a:defRPr/>
            </a:lvl1pPr>
          </a:lstStyle>
          <a:p>
            <a:pPr>
              <a:defRPr/>
            </a:pPr>
            <a:fld id="{0C686286-07CA-409D-BAF3-BD6762D50EAA}"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D95EBA25-288D-42F6-A67D-362DC66EA9E7}" type="datetimeFigureOut">
              <a:rPr lang="en-US">
                <a:solidFill>
                  <a:prstClr val="black">
                    <a:tint val="75000"/>
                  </a:prstClr>
                </a:solidFill>
              </a:rPr>
              <a:pPr>
                <a:defRPr/>
              </a:pPr>
              <a:t>1/31/2023</a:t>
            </a:fld>
            <a:endParaRPr lang="en-US">
              <a:solidFill>
                <a:prstClr val="black">
                  <a:tint val="75000"/>
                </a:prstClr>
              </a:solidFill>
            </a:endParaRPr>
          </a:p>
        </p:txBody>
      </p:sp>
      <p:sp>
        <p:nvSpPr>
          <p:cNvPr id="4"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5" name="Slide Number Placeholder 5"/>
          <p:cNvSpPr>
            <a:spLocks noGrp="1"/>
          </p:cNvSpPr>
          <p:nvPr>
            <p:ph type="sldNum" sz="quarter" idx="12"/>
          </p:nvPr>
        </p:nvSpPr>
        <p:spPr/>
        <p:txBody>
          <a:bodyPr/>
          <a:lstStyle>
            <a:lvl1pPr>
              <a:defRPr/>
            </a:lvl1pPr>
          </a:lstStyle>
          <a:p>
            <a:pPr>
              <a:defRPr/>
            </a:pPr>
            <a:fld id="{D0660708-9175-4931-A978-FF1FE67D3B65}"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1A1C3DC6-7158-4037-A418-41D8C46D33E6}" type="datetimeFigureOut">
              <a:rPr lang="en-US">
                <a:solidFill>
                  <a:prstClr val="black">
                    <a:tint val="75000"/>
                  </a:prstClr>
                </a:solidFill>
              </a:rPr>
              <a:pPr>
                <a:defRPr/>
              </a:pPr>
              <a:t>1/31/2023</a:t>
            </a:fld>
            <a:endParaRPr lang="en-US">
              <a:solidFill>
                <a:prstClr val="black">
                  <a:tint val="75000"/>
                </a:prstClr>
              </a:solidFill>
            </a:endParaRPr>
          </a:p>
        </p:txBody>
      </p:sp>
      <p:sp>
        <p:nvSpPr>
          <p:cNvPr id="3"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4" name="Slide Number Placeholder 5"/>
          <p:cNvSpPr>
            <a:spLocks noGrp="1"/>
          </p:cNvSpPr>
          <p:nvPr>
            <p:ph type="sldNum" sz="quarter" idx="12"/>
          </p:nvPr>
        </p:nvSpPr>
        <p:spPr/>
        <p:txBody>
          <a:bodyPr/>
          <a:lstStyle>
            <a:lvl1pPr>
              <a:defRPr/>
            </a:lvl1pPr>
          </a:lstStyle>
          <a:p>
            <a:pPr>
              <a:defRPr/>
            </a:pPr>
            <a:fld id="{D734EA45-91D8-4E63-85BD-95D9321E924E}"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77566A1B-44E1-446A-A043-E7D16061A2DE}" type="datetimeFigureOut">
              <a:rPr lang="en-US">
                <a:solidFill>
                  <a:prstClr val="black">
                    <a:tint val="75000"/>
                  </a:prstClr>
                </a:solidFill>
              </a:rPr>
              <a:pPr>
                <a:defRPr/>
              </a:pPr>
              <a:t>1/31/2023</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E8B6C2FB-1C16-4A89-A48D-5FDEDA99ACD8}"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03848B08-ABFE-491B-919B-E650DE7C0C0E}" type="datetimeFigureOut">
              <a:rPr lang="en-US">
                <a:solidFill>
                  <a:prstClr val="black">
                    <a:tint val="75000"/>
                  </a:prstClr>
                </a:solidFill>
              </a:rPr>
              <a:pPr>
                <a:defRPr/>
              </a:pPr>
              <a:t>1/31/2023</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C3C31A9D-22BA-4DDF-B209-93F4221DF165}"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609600" y="1600203"/>
            <a:ext cx="109728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3"/>
            <a:ext cx="28448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AFDAFB93-9BCD-4A7A-A361-882F41969D13}" type="datetimeFigureOut">
              <a:rPr lang="en-US">
                <a:solidFill>
                  <a:prstClr val="black">
                    <a:tint val="75000"/>
                  </a:prstClr>
                </a:solidFill>
              </a:rPr>
              <a:pPr>
                <a:defRPr/>
              </a:pPr>
              <a:t>1/31/2023</a:t>
            </a:fld>
            <a:endParaRPr lang="en-US">
              <a:solidFill>
                <a:prstClr val="black">
                  <a:tint val="75000"/>
                </a:prstClr>
              </a:solidFill>
            </a:endParaRPr>
          </a:p>
        </p:txBody>
      </p:sp>
      <p:sp>
        <p:nvSpPr>
          <p:cNvPr id="5" name="Footer Placeholder 4"/>
          <p:cNvSpPr>
            <a:spLocks noGrp="1"/>
          </p:cNvSpPr>
          <p:nvPr>
            <p:ph type="ftr" sz="quarter" idx="3"/>
          </p:nvPr>
        </p:nvSpPr>
        <p:spPr>
          <a:xfrm>
            <a:off x="4165600" y="6356353"/>
            <a:ext cx="38608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4"/>
          </p:nvPr>
        </p:nvSpPr>
        <p:spPr>
          <a:xfrm>
            <a:off x="8737600" y="6356353"/>
            <a:ext cx="28448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EA7FC07A-240C-468B-943B-D4EB121898DE}" type="slidenum">
              <a:rPr lang="en-US">
                <a:solidFill>
                  <a:prstClr val="black">
                    <a:tint val="75000"/>
                  </a:prstClr>
                </a:solidFill>
              </a:rPr>
              <a:pPr>
                <a:defRPr/>
              </a:pPr>
              <a:t>‹#›</a:t>
            </a:fld>
            <a:endParaRPr lang="en-US">
              <a:solidFill>
                <a:prstClr val="black">
                  <a:tint val="75000"/>
                </a:prstClr>
              </a:solidFill>
            </a:endParaRPr>
          </a:p>
        </p:txBody>
      </p:sp>
    </p:spTree>
  </p:cSld>
  <p:clrMap bg1="lt1" tx1="dk1" bg2="lt2" tx2="dk2" accent1="accent1" accent2="accent2" accent3="accent3" accent4="accent4" accent5="accent5" accent6="accent6" hlink="hlink" folHlink="folHlink"/>
  <p:sldLayoutIdLst>
    <p:sldLayoutId id="2147485684" r:id="rId1"/>
    <p:sldLayoutId id="2147485685" r:id="rId2"/>
    <p:sldLayoutId id="2147485686" r:id="rId3"/>
    <p:sldLayoutId id="2147485687" r:id="rId4"/>
    <p:sldLayoutId id="2147485688" r:id="rId5"/>
    <p:sldLayoutId id="2147485689" r:id="rId6"/>
    <p:sldLayoutId id="2147485690" r:id="rId7"/>
    <p:sldLayoutId id="2147485691" r:id="rId8"/>
    <p:sldLayoutId id="2147485692" r:id="rId9"/>
    <p:sldLayoutId id="2147485693" r:id="rId10"/>
    <p:sldLayoutId id="2147485694"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p:cNvSpPr>
            <a:spLocks noGrp="1"/>
          </p:cNvSpPr>
          <p:nvPr>
            <p:ph type="ctrTitle"/>
          </p:nvPr>
        </p:nvSpPr>
        <p:spPr>
          <a:xfrm>
            <a:off x="1257299" y="2327564"/>
            <a:ext cx="9677400" cy="2387600"/>
          </a:xfrm>
        </p:spPr>
        <p:txBody>
          <a:bodyPr>
            <a:normAutofit/>
          </a:bodyPr>
          <a:lstStyle/>
          <a:p>
            <a:r>
              <a:rPr lang="en-US" sz="12500" dirty="0">
                <a:solidFill>
                  <a:schemeClr val="bg1"/>
                </a:solidFill>
                <a:latin typeface="Century Gothic" panose="020B0502020202020204" pitchFamily="34" charset="0"/>
              </a:rPr>
              <a:t>EXODUS</a:t>
            </a:r>
          </a:p>
        </p:txBody>
      </p:sp>
      <p:sp>
        <p:nvSpPr>
          <p:cNvPr id="5" name="TextBox 4">
            <a:extLst>
              <a:ext uri="{FF2B5EF4-FFF2-40B4-BE49-F238E27FC236}">
                <a16:creationId xmlns:a16="http://schemas.microsoft.com/office/drawing/2014/main" xmlns="" id="{BAE4048D-F2A1-4F2F-A6A3-C02D29D6F4D0}"/>
              </a:ext>
            </a:extLst>
          </p:cNvPr>
          <p:cNvSpPr txBox="1"/>
          <p:nvPr/>
        </p:nvSpPr>
        <p:spPr>
          <a:xfrm>
            <a:off x="2911364" y="2327564"/>
            <a:ext cx="6369269" cy="584775"/>
          </a:xfrm>
          <a:prstGeom prst="rect">
            <a:avLst/>
          </a:prstGeom>
          <a:noFill/>
        </p:spPr>
        <p:txBody>
          <a:bodyPr wrap="square" rtlCol="0">
            <a:spAutoFit/>
          </a:bodyPr>
          <a:lstStyle/>
          <a:p>
            <a:pPr algn="ctr"/>
            <a:r>
              <a:rPr lang="en-US" sz="3200">
                <a:solidFill>
                  <a:schemeClr val="bg1"/>
                </a:solidFill>
                <a:latin typeface="Century Gothic" panose="020B0502020202020204" pitchFamily="34" charset="0"/>
              </a:rPr>
              <a:t>THE BOOK OF</a:t>
            </a:r>
          </a:p>
        </p:txBody>
      </p:sp>
    </p:spTree>
    <p:extLst>
      <p:ext uri="{BB962C8B-B14F-4D97-AF65-F5344CB8AC3E}">
        <p14:creationId xmlns:p14="http://schemas.microsoft.com/office/powerpoint/2010/main" val="8442459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2723823"/>
          </a:xfrm>
          <a:prstGeom prst="rect">
            <a:avLst/>
          </a:prstGeom>
          <a:noFill/>
          <a:ln w="9525">
            <a:noFill/>
            <a:miter lim="800000"/>
            <a:headEnd/>
            <a:tailEnd/>
          </a:ln>
        </p:spPr>
        <p:txBody>
          <a:bodyPr wrap="square">
            <a:spAutoFit/>
          </a:bodyPr>
          <a:lstStyle/>
          <a:p>
            <a:pPr marL="574675" marR="0" indent="-558800">
              <a:lnSpc>
                <a:spcPct val="90000"/>
              </a:lnSpc>
              <a:spcBef>
                <a:spcPts val="0"/>
              </a:spcBef>
              <a:spcAft>
                <a:spcPts val="0"/>
              </a:spcAft>
            </a:pPr>
            <a:r>
              <a:rPr lang="en-US" sz="3800" baseline="30000" dirty="0">
                <a:solidFill>
                  <a:schemeClr val="tx1">
                    <a:lumMod val="50000"/>
                    <a:lumOff val="50000"/>
                  </a:schemeClr>
                </a:solidFill>
                <a:effectLst/>
                <a:latin typeface="Calibri Light" panose="020F0302020204030204" pitchFamily="34" charset="0"/>
                <a:ea typeface="Calibri" panose="020F0502020204030204" pitchFamily="34" charset="0"/>
                <a:cs typeface="Calibri Light" panose="020F0302020204030204" pitchFamily="34" charset="0"/>
              </a:rPr>
              <a:t>3 	</a:t>
            </a:r>
            <a:r>
              <a:rPr lang="en-US" sz="3800" dirty="0">
                <a:solidFill>
                  <a:schemeClr val="tx1">
                    <a:lumMod val="50000"/>
                    <a:lumOff val="50000"/>
                  </a:schemeClr>
                </a:solidFill>
                <a:effectLst/>
                <a:latin typeface="Calibri Light" panose="020F0302020204030204" pitchFamily="34" charset="0"/>
                <a:ea typeface="Calibri" panose="020F0502020204030204" pitchFamily="34" charset="0"/>
                <a:cs typeface="Calibri Light" panose="020F0302020204030204" pitchFamily="34" charset="0"/>
              </a:rPr>
              <a:t>But Aaron and Moses persisted. “The God of the Hebrews has met with us,” they declared. “So let us take a </a:t>
            </a:r>
            <a:r>
              <a:rPr lang="en-US" sz="3800" dirty="0">
                <a:solidFill>
                  <a:schemeClr val="bg1"/>
                </a:solidFill>
                <a:effectLst/>
                <a:latin typeface="Calibri Light" panose="020F0302020204030204" pitchFamily="34" charset="0"/>
                <a:ea typeface="Calibri" panose="020F0502020204030204" pitchFamily="34" charset="0"/>
                <a:cs typeface="Calibri Light" panose="020F0302020204030204" pitchFamily="34" charset="0"/>
              </a:rPr>
              <a:t>three-day journey </a:t>
            </a:r>
            <a:r>
              <a:rPr lang="en-US" sz="3800" dirty="0">
                <a:solidFill>
                  <a:schemeClr val="tx1">
                    <a:lumMod val="50000"/>
                    <a:lumOff val="50000"/>
                  </a:schemeClr>
                </a:solidFill>
                <a:effectLst/>
                <a:latin typeface="Calibri Light" panose="020F0302020204030204" pitchFamily="34" charset="0"/>
                <a:ea typeface="Calibri" panose="020F0502020204030204" pitchFamily="34" charset="0"/>
                <a:cs typeface="Calibri Light" panose="020F0302020204030204" pitchFamily="34" charset="0"/>
              </a:rPr>
              <a:t>into the wilderness so we can offer sacrifices to the </a:t>
            </a:r>
            <a:r>
              <a:rPr lang="en-US" sz="3800" cap="small" dirty="0">
                <a:solidFill>
                  <a:schemeClr val="tx1">
                    <a:lumMod val="50000"/>
                    <a:lumOff val="50000"/>
                  </a:schemeClr>
                </a:solidFill>
                <a:effectLst/>
                <a:latin typeface="Calibri Light" panose="020F0302020204030204" pitchFamily="34" charset="0"/>
                <a:ea typeface="Calibri" panose="020F0502020204030204" pitchFamily="34" charset="0"/>
                <a:cs typeface="Calibri Light" panose="020F0302020204030204" pitchFamily="34" charset="0"/>
              </a:rPr>
              <a:t>LORD</a:t>
            </a:r>
            <a:r>
              <a:rPr lang="en-US" sz="3800" dirty="0">
                <a:solidFill>
                  <a:schemeClr val="tx1">
                    <a:lumMod val="50000"/>
                    <a:lumOff val="50000"/>
                  </a:schemeClr>
                </a:solidFill>
                <a:effectLst/>
                <a:latin typeface="Calibri Light" panose="020F0302020204030204" pitchFamily="34" charset="0"/>
                <a:ea typeface="Calibri" panose="020F0502020204030204" pitchFamily="34" charset="0"/>
                <a:cs typeface="Calibri Light" panose="020F0302020204030204" pitchFamily="34" charset="0"/>
              </a:rPr>
              <a:t> our God. If we don’t, he will kill us with a plague or with the sword.”</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5</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28157597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3776418"/>
          </a:xfrm>
          <a:prstGeom prst="rect">
            <a:avLst/>
          </a:prstGeom>
          <a:noFill/>
          <a:ln w="9525">
            <a:noFill/>
            <a:miter lim="800000"/>
            <a:headEnd/>
            <a:tailEnd/>
          </a:ln>
        </p:spPr>
        <p:txBody>
          <a:bodyPr wrap="square">
            <a:spAutoFit/>
          </a:bodyPr>
          <a:lstStyle/>
          <a:p>
            <a:pPr marL="574675" marR="0" indent="-558800">
              <a:lnSpc>
                <a:spcPct val="90000"/>
              </a:lnSpc>
              <a:spcBef>
                <a:spcPts val="0"/>
              </a:spcBef>
              <a:spcAft>
                <a:spcPts val="0"/>
              </a:spcAft>
            </a:pPr>
            <a:r>
              <a:rPr lang="en-US" sz="3800" baseline="30000" dirty="0">
                <a:solidFill>
                  <a:schemeClr val="bg1"/>
                </a:solidFill>
                <a:effectLst/>
                <a:latin typeface="Calibri Light" panose="020F0302020204030204" pitchFamily="34" charset="0"/>
                <a:ea typeface="Calibri" panose="020F0502020204030204" pitchFamily="34" charset="0"/>
                <a:cs typeface="Calibri Light" panose="020F0302020204030204" pitchFamily="34" charset="0"/>
              </a:rPr>
              <a:t>4 	</a:t>
            </a:r>
            <a:r>
              <a:rPr lang="en-US" sz="3800" dirty="0">
                <a:solidFill>
                  <a:schemeClr val="bg1"/>
                </a:solidFill>
                <a:effectLst/>
                <a:latin typeface="Calibri Light" panose="020F0302020204030204" pitchFamily="34" charset="0"/>
                <a:ea typeface="Calibri" panose="020F0502020204030204" pitchFamily="34" charset="0"/>
                <a:cs typeface="Calibri Light" panose="020F0302020204030204" pitchFamily="34" charset="0"/>
              </a:rPr>
              <a:t>Pharaoh replied, “Moses and Aaron, why are you distracting the people from their tasks? Get back to work! </a:t>
            </a:r>
          </a:p>
          <a:p>
            <a:pPr marL="574675" marR="0" indent="-558800">
              <a:lnSpc>
                <a:spcPct val="90000"/>
              </a:lnSpc>
              <a:spcBef>
                <a:spcPts val="0"/>
              </a:spcBef>
              <a:spcAft>
                <a:spcPts val="0"/>
              </a:spcAft>
            </a:pPr>
            <a:r>
              <a:rPr lang="en-US" sz="3800" baseline="30000" dirty="0">
                <a:solidFill>
                  <a:schemeClr val="bg1"/>
                </a:solidFill>
                <a:effectLst/>
                <a:latin typeface="Calibri Light" panose="020F0302020204030204" pitchFamily="34" charset="0"/>
                <a:ea typeface="Calibri" panose="020F0502020204030204" pitchFamily="34" charset="0"/>
                <a:cs typeface="Calibri Light" panose="020F0302020204030204" pitchFamily="34" charset="0"/>
              </a:rPr>
              <a:t>5 	</a:t>
            </a:r>
            <a:r>
              <a:rPr lang="en-US" sz="3800" dirty="0">
                <a:solidFill>
                  <a:schemeClr val="bg1"/>
                </a:solidFill>
                <a:effectLst/>
                <a:latin typeface="Calibri Light" panose="020F0302020204030204" pitchFamily="34" charset="0"/>
                <a:ea typeface="Calibri" panose="020F0502020204030204" pitchFamily="34" charset="0"/>
                <a:cs typeface="Calibri Light" panose="020F0302020204030204" pitchFamily="34" charset="0"/>
              </a:rPr>
              <a:t>Look, there are many of your people in the land, and you are stopping them from their work.” </a:t>
            </a:r>
          </a:p>
          <a:p>
            <a:pPr marL="574675" marR="0" indent="-558800">
              <a:lnSpc>
                <a:spcPct val="90000"/>
              </a:lnSpc>
              <a:spcBef>
                <a:spcPts val="0"/>
              </a:spcBef>
              <a:spcAft>
                <a:spcPts val="0"/>
              </a:spcAft>
            </a:pPr>
            <a:r>
              <a:rPr lang="en-US" sz="3800" baseline="30000" dirty="0">
                <a:solidFill>
                  <a:schemeClr val="bg1"/>
                </a:solidFill>
                <a:effectLst/>
                <a:latin typeface="Calibri Light" panose="020F0302020204030204" pitchFamily="34" charset="0"/>
                <a:ea typeface="Calibri" panose="020F0502020204030204" pitchFamily="34" charset="0"/>
                <a:cs typeface="Calibri Light" panose="020F0302020204030204" pitchFamily="34" charset="0"/>
              </a:rPr>
              <a:t>6 	</a:t>
            </a:r>
            <a:r>
              <a:rPr lang="en-US" sz="3800" dirty="0">
                <a:solidFill>
                  <a:schemeClr val="bg1"/>
                </a:solidFill>
                <a:effectLst/>
                <a:latin typeface="Calibri Light" panose="020F0302020204030204" pitchFamily="34" charset="0"/>
                <a:ea typeface="Calibri" panose="020F0502020204030204" pitchFamily="34" charset="0"/>
                <a:cs typeface="Calibri Light" panose="020F0302020204030204" pitchFamily="34" charset="0"/>
              </a:rPr>
              <a:t>That same day Pharaoh sent this order to the Egyptian slave drivers and the Israelite foremen:</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5</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20888537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4302716"/>
          </a:xfrm>
          <a:prstGeom prst="rect">
            <a:avLst/>
          </a:prstGeom>
          <a:noFill/>
          <a:ln w="9525">
            <a:noFill/>
            <a:miter lim="800000"/>
            <a:headEnd/>
            <a:tailEnd/>
          </a:ln>
        </p:spPr>
        <p:txBody>
          <a:bodyPr wrap="square">
            <a:spAutoFit/>
          </a:bodyPr>
          <a:lstStyle/>
          <a:p>
            <a:pPr marL="574675" marR="0" indent="-558800">
              <a:lnSpc>
                <a:spcPct val="90000"/>
              </a:lnSpc>
              <a:spcBef>
                <a:spcPts val="0"/>
              </a:spcBef>
              <a:spcAft>
                <a:spcPts val="0"/>
              </a:spcAft>
            </a:pPr>
            <a:r>
              <a:rPr lang="en-US" sz="3800" baseline="30000" dirty="0">
                <a:solidFill>
                  <a:schemeClr val="bg1"/>
                </a:solidFill>
                <a:effectLst/>
                <a:latin typeface="Calibri Light" panose="020F0302020204030204" pitchFamily="34" charset="0"/>
                <a:ea typeface="Calibri" panose="020F0502020204030204" pitchFamily="34" charset="0"/>
                <a:cs typeface="Calibri Light" panose="020F0302020204030204" pitchFamily="34" charset="0"/>
              </a:rPr>
              <a:t>7 	</a:t>
            </a:r>
            <a:r>
              <a:rPr lang="en-US" sz="3800" dirty="0">
                <a:solidFill>
                  <a:schemeClr val="bg1"/>
                </a:solidFill>
                <a:effectLst/>
                <a:latin typeface="Calibri Light" panose="020F0302020204030204" pitchFamily="34" charset="0"/>
                <a:ea typeface="Calibri" panose="020F0502020204030204" pitchFamily="34" charset="0"/>
                <a:cs typeface="Calibri Light" panose="020F0302020204030204" pitchFamily="34" charset="0"/>
              </a:rPr>
              <a:t>“Do not supply any more straw for making bricks. Make the people get it themselves! </a:t>
            </a:r>
          </a:p>
          <a:p>
            <a:pPr marL="574675" marR="0" indent="-558800">
              <a:lnSpc>
                <a:spcPct val="90000"/>
              </a:lnSpc>
              <a:spcBef>
                <a:spcPts val="0"/>
              </a:spcBef>
              <a:spcAft>
                <a:spcPts val="0"/>
              </a:spcAft>
            </a:pPr>
            <a:r>
              <a:rPr lang="en-US" sz="3800" baseline="30000" dirty="0">
                <a:solidFill>
                  <a:schemeClr val="bg1"/>
                </a:solidFill>
                <a:effectLst/>
                <a:latin typeface="Calibri Light" panose="020F0302020204030204" pitchFamily="34" charset="0"/>
                <a:ea typeface="Calibri" panose="020F0502020204030204" pitchFamily="34" charset="0"/>
                <a:cs typeface="Calibri Light" panose="020F0302020204030204" pitchFamily="34" charset="0"/>
              </a:rPr>
              <a:t>8 	</a:t>
            </a:r>
            <a:r>
              <a:rPr lang="en-US" sz="3800" dirty="0">
                <a:solidFill>
                  <a:schemeClr val="bg1"/>
                </a:solidFill>
                <a:effectLst/>
                <a:latin typeface="Calibri Light" panose="020F0302020204030204" pitchFamily="34" charset="0"/>
                <a:ea typeface="Calibri" panose="020F0502020204030204" pitchFamily="34" charset="0"/>
                <a:cs typeface="Calibri Light" panose="020F0302020204030204" pitchFamily="34" charset="0"/>
              </a:rPr>
              <a:t>But still require them to make the same number of bricks as before. Don’t reduce the quota. They are lazy. That’s why they are crying out, ‘Let us go and offer sacrifices to our God.’ </a:t>
            </a:r>
          </a:p>
          <a:p>
            <a:pPr marL="574675" marR="0" indent="-558800">
              <a:lnSpc>
                <a:spcPct val="90000"/>
              </a:lnSpc>
              <a:spcBef>
                <a:spcPts val="0"/>
              </a:spcBef>
              <a:spcAft>
                <a:spcPts val="0"/>
              </a:spcAft>
            </a:pPr>
            <a:r>
              <a:rPr lang="en-US" sz="3800" baseline="30000" dirty="0">
                <a:solidFill>
                  <a:schemeClr val="bg1"/>
                </a:solidFill>
                <a:effectLst/>
                <a:latin typeface="Calibri Light" panose="020F0302020204030204" pitchFamily="34" charset="0"/>
                <a:ea typeface="Calibri" panose="020F0502020204030204" pitchFamily="34" charset="0"/>
                <a:cs typeface="Calibri Light" panose="020F0302020204030204" pitchFamily="34" charset="0"/>
              </a:rPr>
              <a:t>9 	</a:t>
            </a:r>
            <a:r>
              <a:rPr lang="en-US" sz="3800" dirty="0">
                <a:solidFill>
                  <a:schemeClr val="bg1"/>
                </a:solidFill>
                <a:effectLst/>
                <a:latin typeface="Calibri Light" panose="020F0302020204030204" pitchFamily="34" charset="0"/>
                <a:ea typeface="Calibri" panose="020F0502020204030204" pitchFamily="34" charset="0"/>
                <a:cs typeface="Calibri Light" panose="020F0302020204030204" pitchFamily="34" charset="0"/>
              </a:rPr>
              <a:t>Load them down with more work. Make them sweat! That will teach them to listen to lies!”</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5</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11182550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92000" cy="68580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6" name="TextBox 5"/>
          <p:cNvSpPr txBox="1"/>
          <p:nvPr/>
        </p:nvSpPr>
        <p:spPr>
          <a:xfrm>
            <a:off x="76200" y="70009"/>
            <a:ext cx="7772398" cy="2215991"/>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6000" b="0" i="0" u="none" strike="noStrike" kern="1200" cap="none" spc="0" normalizeH="0" baseline="0" noProof="0" dirty="0">
                <a:ln>
                  <a:noFill/>
                </a:ln>
                <a:solidFill>
                  <a:schemeClr val="accent5">
                    <a:lumMod val="60000"/>
                    <a:lumOff val="40000"/>
                  </a:schemeClr>
                </a:solidFill>
                <a:effectLst>
                  <a:outerShdw blurRad="38100" dist="38100" dir="2700000" algn="tl">
                    <a:srgbClr val="000000">
                      <a:alpha val="43137"/>
                    </a:srgbClr>
                  </a:outerShdw>
                </a:effectLst>
                <a:uLnTx/>
                <a:uFillTx/>
                <a:latin typeface="Century Gothic" panose="020B0502020202020204" pitchFamily="34" charset="0"/>
                <a:ea typeface="+mn-ea"/>
                <a:cs typeface="Times New Roman" pitchFamily="18" charset="0"/>
              </a:rPr>
              <a:t>James Hoffmeier</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schemeClr val="accent5">
                    <a:lumMod val="60000"/>
                    <a:lumOff val="40000"/>
                  </a:schemeClr>
                </a:solidFill>
                <a:effectLst>
                  <a:outerShdw blurRad="38100" dist="38100" dir="2700000" algn="tl">
                    <a:srgbClr val="000000">
                      <a:alpha val="43137"/>
                    </a:srgbClr>
                  </a:outerShdw>
                </a:effectLst>
                <a:uLnTx/>
                <a:uFillTx/>
                <a:latin typeface="Century Gothic" panose="020B0502020202020204" pitchFamily="34" charset="0"/>
                <a:ea typeface="+mn-ea"/>
                <a:cs typeface="Times New Roman" pitchFamily="18" charset="0"/>
              </a:rPr>
              <a:t>(Archaeologist and Egyptologist)</a:t>
            </a:r>
            <a:endParaRPr kumimoji="0" lang="en-US" sz="3200" b="0" i="0" u="none" strike="noStrike" kern="1200" cap="none" spc="0" normalizeH="0" baseline="0" noProof="0" dirty="0">
              <a:ln>
                <a:noFill/>
              </a:ln>
              <a:solidFill>
                <a:schemeClr val="accent5">
                  <a:lumMod val="60000"/>
                  <a:lumOff val="40000"/>
                </a:schemeClr>
              </a:solidFill>
              <a:effectLst>
                <a:outerShdw blurRad="38100" dist="38100" dir="2700000" algn="tl">
                  <a:srgbClr val="000000">
                    <a:alpha val="43137"/>
                  </a:srgbClr>
                </a:outerShdw>
              </a:effectLst>
              <a:uLnTx/>
              <a:uFillTx/>
              <a:latin typeface="Century Gothic" panose="020B0502020202020204" pitchFamily="34" charset="0"/>
              <a:ea typeface="+mn-ea"/>
              <a:cs typeface="Times New Roman"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schemeClr val="accent5">
                  <a:lumMod val="60000"/>
                  <a:lumOff val="40000"/>
                </a:schemeClr>
              </a:solidFill>
              <a:effectLst>
                <a:outerShdw blurRad="38100" dist="38100" dir="2700000" algn="tl">
                  <a:srgbClr val="000000">
                    <a:alpha val="43137"/>
                  </a:srgbClr>
                </a:outerShdw>
              </a:effectLst>
              <a:uLnTx/>
              <a:uFillTx/>
              <a:latin typeface="Century Gothic" panose="020B0502020202020204" pitchFamily="34" charset="0"/>
              <a:ea typeface="+mn-ea"/>
              <a:cs typeface="Times New Roman"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schemeClr val="accent5">
                    <a:lumMod val="60000"/>
                    <a:lumOff val="40000"/>
                  </a:schemeClr>
                </a:solidFill>
                <a:effectLst>
                  <a:outerShdw blurRad="38100" dist="38100" dir="2700000" algn="tl">
                    <a:srgbClr val="000000">
                      <a:alpha val="43137"/>
                    </a:srgbClr>
                  </a:outerShdw>
                </a:effectLst>
                <a:uLnTx/>
                <a:uFillTx/>
                <a:latin typeface="Century Gothic" panose="020B0502020202020204" pitchFamily="34" charset="0"/>
                <a:ea typeface="+mn-ea"/>
                <a:cs typeface="Times New Roman" pitchFamily="18" charset="0"/>
              </a:rPr>
              <a:t>James Hoffmeier, </a:t>
            </a:r>
            <a:r>
              <a:rPr kumimoji="0" lang="en-US" sz="2000" b="0" i="1" u="none" strike="noStrike" kern="1200" cap="none" spc="0" normalizeH="0" baseline="0" noProof="0" dirty="0">
                <a:ln>
                  <a:noFill/>
                </a:ln>
                <a:solidFill>
                  <a:schemeClr val="accent5">
                    <a:lumMod val="60000"/>
                    <a:lumOff val="40000"/>
                  </a:schemeClr>
                </a:solidFill>
                <a:effectLst>
                  <a:outerShdw blurRad="38100" dist="38100" dir="2700000" algn="tl">
                    <a:srgbClr val="000000">
                      <a:alpha val="43137"/>
                    </a:srgbClr>
                  </a:outerShdw>
                </a:effectLst>
                <a:uLnTx/>
                <a:uFillTx/>
                <a:latin typeface="Century Gothic" panose="020B0502020202020204" pitchFamily="34" charset="0"/>
                <a:ea typeface="+mn-ea"/>
                <a:cs typeface="Times New Roman" pitchFamily="18" charset="0"/>
              </a:rPr>
              <a:t>The Archaeology of the Bible</a:t>
            </a:r>
            <a:r>
              <a:rPr kumimoji="0" lang="en-US" sz="2000" b="0" i="0" u="none" strike="noStrike" kern="1200" cap="none" spc="0" normalizeH="0" baseline="0" noProof="0" dirty="0">
                <a:ln>
                  <a:noFill/>
                </a:ln>
                <a:solidFill>
                  <a:schemeClr val="accent5">
                    <a:lumMod val="60000"/>
                    <a:lumOff val="40000"/>
                  </a:schemeClr>
                </a:solidFill>
                <a:effectLst>
                  <a:outerShdw blurRad="38100" dist="38100" dir="2700000" algn="tl">
                    <a:srgbClr val="000000">
                      <a:alpha val="43137"/>
                    </a:srgbClr>
                  </a:outerShdw>
                </a:effectLst>
                <a:uLnTx/>
                <a:uFillTx/>
                <a:latin typeface="Century Gothic" panose="020B0502020202020204" pitchFamily="34" charset="0"/>
                <a:ea typeface="+mn-ea"/>
                <a:cs typeface="Times New Roman" pitchFamily="18" charset="0"/>
              </a:rPr>
              <a:t> (Oxford: Lion, 2008), 51.</a:t>
            </a:r>
          </a:p>
        </p:txBody>
      </p:sp>
      <p:sp>
        <p:nvSpPr>
          <p:cNvPr id="7" name="TextBox 6"/>
          <p:cNvSpPr txBox="1"/>
          <p:nvPr/>
        </p:nvSpPr>
        <p:spPr>
          <a:xfrm>
            <a:off x="87630" y="2325902"/>
            <a:ext cx="7696200" cy="3970318"/>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200" u="none" strike="noStrike" kern="1200" cap="none" spc="-150" normalizeH="0" baseline="0" noProof="0" dirty="0">
                <a:ln>
                  <a:noFill/>
                </a:ln>
                <a:solidFill>
                  <a:prstClr val="white"/>
                </a:solidFill>
                <a:effectLst>
                  <a:outerShdw blurRad="38100" dist="38100" dir="2700000" algn="tl">
                    <a:srgbClr val="000000">
                      <a:alpha val="43137"/>
                    </a:srgbClr>
                  </a:outerShdw>
                </a:effectLst>
                <a:uLnTx/>
                <a:uFillTx/>
                <a:latin typeface="Calibri Light" panose="020F0302020204030204" pitchFamily="34" charset="0"/>
                <a:ea typeface="+mn-ea"/>
                <a:cs typeface="Calibri Light" panose="020F0302020204030204" pitchFamily="34" charset="0"/>
              </a:rPr>
              <a:t>In the tomb of </a:t>
            </a:r>
            <a:r>
              <a:rPr kumimoji="0" lang="en-US" sz="4200" u="none" strike="noStrike" kern="1200" cap="none" spc="-150" normalizeH="0" baseline="0" noProof="0" dirty="0" err="1">
                <a:ln>
                  <a:noFill/>
                </a:ln>
                <a:solidFill>
                  <a:prstClr val="white"/>
                </a:solidFill>
                <a:effectLst>
                  <a:outerShdw blurRad="38100" dist="38100" dir="2700000" algn="tl">
                    <a:srgbClr val="000000">
                      <a:alpha val="43137"/>
                    </a:srgbClr>
                  </a:outerShdw>
                </a:effectLst>
                <a:uLnTx/>
                <a:uFillTx/>
                <a:latin typeface="Calibri Light" panose="020F0302020204030204" pitchFamily="34" charset="0"/>
                <a:ea typeface="+mn-ea"/>
                <a:cs typeface="Calibri Light" panose="020F0302020204030204" pitchFamily="34" charset="0"/>
              </a:rPr>
              <a:t>Rekhmire</a:t>
            </a:r>
            <a:r>
              <a:rPr kumimoji="0" lang="en-US" sz="4200" u="none" strike="noStrike" kern="1200" cap="none" spc="-150" normalizeH="0" baseline="0" noProof="0" dirty="0">
                <a:ln>
                  <a:noFill/>
                </a:ln>
                <a:solidFill>
                  <a:prstClr val="white"/>
                </a:solidFill>
                <a:effectLst>
                  <a:outerShdw blurRad="38100" dist="38100" dir="2700000" algn="tl">
                    <a:srgbClr val="000000">
                      <a:alpha val="43137"/>
                    </a:srgbClr>
                  </a:outerShdw>
                </a:effectLst>
                <a:uLnTx/>
                <a:uFillTx/>
                <a:latin typeface="Calibri Light" panose="020F0302020204030204" pitchFamily="34" charset="0"/>
                <a:ea typeface="+mn-ea"/>
                <a:cs typeface="Calibri Light" panose="020F0302020204030204" pitchFamily="34" charset="0"/>
              </a:rPr>
              <a:t>,</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200" u="none" strike="noStrike" kern="1200" cap="none" spc="-150" normalizeH="0" baseline="0" noProof="0" dirty="0">
                <a:ln>
                  <a:noFill/>
                </a:ln>
                <a:solidFill>
                  <a:prstClr val="white"/>
                </a:solidFill>
                <a:effectLst>
                  <a:outerShdw blurRad="38100" dist="38100" dir="2700000" algn="tl">
                    <a:srgbClr val="000000">
                      <a:alpha val="43137"/>
                    </a:srgbClr>
                  </a:outerShdw>
                </a:effectLst>
                <a:uLnTx/>
                <a:uFillTx/>
                <a:latin typeface="Calibri Light" panose="020F0302020204030204" pitchFamily="34" charset="0"/>
                <a:ea typeface="+mn-ea"/>
                <a:cs typeface="Calibri Light" panose="020F0302020204030204" pitchFamily="34" charset="0"/>
              </a:rPr>
              <a:t>a vizier or prime minister of Pharaoh Thutmose III (1479-1425 BC) in western Thebes,</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200" u="none" strike="noStrike" kern="1200" cap="none" spc="-150" normalizeH="0" baseline="0" noProof="0" dirty="0">
                <a:ln>
                  <a:noFill/>
                </a:ln>
                <a:solidFill>
                  <a:prstClr val="white"/>
                </a:solidFill>
                <a:effectLst>
                  <a:outerShdw blurRad="38100" dist="38100" dir="2700000" algn="tl">
                    <a:srgbClr val="000000">
                      <a:alpha val="43137"/>
                    </a:srgbClr>
                  </a:outerShdw>
                </a:effectLst>
                <a:uLnTx/>
                <a:uFillTx/>
                <a:latin typeface="Calibri Light" panose="020F0302020204030204" pitchFamily="34" charset="0"/>
                <a:ea typeface="+mn-ea"/>
                <a:cs typeface="Calibri Light" panose="020F0302020204030204" pitchFamily="34" charset="0"/>
              </a:rPr>
              <a:t>a painted scene depicts groups of foreigners making bricks.</a:t>
            </a:r>
          </a:p>
        </p:txBody>
      </p:sp>
    </p:spTree>
    <p:extLst>
      <p:ext uri="{BB962C8B-B14F-4D97-AF65-F5344CB8AC3E}">
        <p14:creationId xmlns:p14="http://schemas.microsoft.com/office/powerpoint/2010/main" val="38899118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wipe(left)">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wipe(left)">
                                      <p:cBhvr>
                                        <p:cTn id="12" dur="500"/>
                                        <p:tgtEl>
                                          <p:spTgt spid="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animEffect transition="in" filter="wipe(left)">
                                      <p:cBhvr>
                                        <p:cTn id="17" dur="500"/>
                                        <p:tgtEl>
                                          <p:spTgt spid="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3776418"/>
          </a:xfrm>
          <a:prstGeom prst="rect">
            <a:avLst/>
          </a:prstGeom>
          <a:noFill/>
          <a:ln w="9525">
            <a:noFill/>
            <a:miter lim="800000"/>
            <a:headEnd/>
            <a:tailEnd/>
          </a:ln>
        </p:spPr>
        <p:txBody>
          <a:bodyPr wrap="square">
            <a:spAutoFit/>
          </a:bodyPr>
          <a:lstStyle/>
          <a:p>
            <a:pPr marL="574675" marR="0" indent="-558800">
              <a:lnSpc>
                <a:spcPct val="90000"/>
              </a:lnSpc>
              <a:spcBef>
                <a:spcPts val="0"/>
              </a:spcBef>
              <a:spcAft>
                <a:spcPts val="0"/>
              </a:spcAft>
            </a:pPr>
            <a:r>
              <a:rPr lang="en-US" sz="3800" baseline="30000" dirty="0">
                <a:solidFill>
                  <a:schemeClr val="bg1"/>
                </a:solidFill>
                <a:effectLst/>
                <a:latin typeface="Calibri Light" panose="020F0302020204030204" pitchFamily="34" charset="0"/>
                <a:ea typeface="Calibri" panose="020F0502020204030204" pitchFamily="34" charset="0"/>
                <a:cs typeface="Calibri Light" panose="020F0302020204030204" pitchFamily="34" charset="0"/>
              </a:rPr>
              <a:t>10 	</a:t>
            </a:r>
            <a:r>
              <a:rPr lang="en-US" sz="3800" dirty="0">
                <a:solidFill>
                  <a:schemeClr val="bg1"/>
                </a:solidFill>
                <a:effectLst/>
                <a:latin typeface="Calibri Light" panose="020F0302020204030204" pitchFamily="34" charset="0"/>
                <a:ea typeface="Calibri" panose="020F0502020204030204" pitchFamily="34" charset="0"/>
                <a:cs typeface="Calibri Light" panose="020F0302020204030204" pitchFamily="34" charset="0"/>
              </a:rPr>
              <a:t>So the slave drivers and foremen went out and told the people: “This is what Pharaoh says: I will not provide any more straw for you. </a:t>
            </a:r>
          </a:p>
          <a:p>
            <a:pPr marL="574675" marR="0" indent="-558800">
              <a:lnSpc>
                <a:spcPct val="90000"/>
              </a:lnSpc>
              <a:spcBef>
                <a:spcPts val="0"/>
              </a:spcBef>
              <a:spcAft>
                <a:spcPts val="0"/>
              </a:spcAft>
            </a:pPr>
            <a:r>
              <a:rPr lang="en-US" sz="3800" baseline="30000" dirty="0">
                <a:solidFill>
                  <a:schemeClr val="bg1"/>
                </a:solidFill>
                <a:effectLst/>
                <a:latin typeface="Calibri Light" panose="020F0302020204030204" pitchFamily="34" charset="0"/>
                <a:ea typeface="Calibri" panose="020F0502020204030204" pitchFamily="34" charset="0"/>
                <a:cs typeface="Calibri Light" panose="020F0302020204030204" pitchFamily="34" charset="0"/>
              </a:rPr>
              <a:t>11	</a:t>
            </a:r>
            <a:r>
              <a:rPr lang="en-US" sz="3800" dirty="0">
                <a:solidFill>
                  <a:schemeClr val="bg1"/>
                </a:solidFill>
                <a:effectLst/>
                <a:latin typeface="Calibri Light" panose="020F0302020204030204" pitchFamily="34" charset="0"/>
                <a:ea typeface="Calibri" panose="020F0502020204030204" pitchFamily="34" charset="0"/>
                <a:cs typeface="Calibri Light" panose="020F0302020204030204" pitchFamily="34" charset="0"/>
              </a:rPr>
              <a:t>Go and get it yourselves. Find it wherever you can. But you must produce just as many bricks as before!” </a:t>
            </a:r>
            <a:r>
              <a:rPr lang="en-US" sz="3800" baseline="30000" dirty="0">
                <a:solidFill>
                  <a:schemeClr val="bg1"/>
                </a:solidFill>
                <a:effectLst/>
                <a:latin typeface="Calibri Light" panose="020F0302020204030204" pitchFamily="34" charset="0"/>
                <a:ea typeface="Calibri" panose="020F0502020204030204" pitchFamily="34" charset="0"/>
                <a:cs typeface="Calibri Light" panose="020F0302020204030204" pitchFamily="34" charset="0"/>
              </a:rPr>
              <a:t>1</a:t>
            </a:r>
          </a:p>
          <a:p>
            <a:pPr marL="574675" marR="0" indent="-558800">
              <a:lnSpc>
                <a:spcPct val="90000"/>
              </a:lnSpc>
              <a:spcBef>
                <a:spcPts val="0"/>
              </a:spcBef>
              <a:spcAft>
                <a:spcPts val="0"/>
              </a:spcAft>
            </a:pPr>
            <a:r>
              <a:rPr lang="en-US" sz="3800" baseline="30000" dirty="0">
                <a:solidFill>
                  <a:schemeClr val="bg1"/>
                </a:solidFill>
                <a:effectLst/>
                <a:latin typeface="Calibri Light" panose="020F0302020204030204" pitchFamily="34" charset="0"/>
                <a:ea typeface="Calibri" panose="020F0502020204030204" pitchFamily="34" charset="0"/>
                <a:cs typeface="Calibri Light" panose="020F0302020204030204" pitchFamily="34" charset="0"/>
              </a:rPr>
              <a:t>12 	</a:t>
            </a:r>
            <a:r>
              <a:rPr lang="en-US" sz="3800" dirty="0">
                <a:solidFill>
                  <a:schemeClr val="bg1"/>
                </a:solidFill>
                <a:effectLst/>
                <a:latin typeface="Calibri Light" panose="020F0302020204030204" pitchFamily="34" charset="0"/>
                <a:ea typeface="Calibri" panose="020F0502020204030204" pitchFamily="34" charset="0"/>
                <a:cs typeface="Calibri Light" panose="020F0302020204030204" pitchFamily="34" charset="0"/>
              </a:rPr>
              <a:t>So the people scattered throughout the land of Egypt in search of stubble to use as straw. </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5</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9955807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3776418"/>
          </a:xfrm>
          <a:prstGeom prst="rect">
            <a:avLst/>
          </a:prstGeom>
          <a:noFill/>
          <a:ln w="9525">
            <a:noFill/>
            <a:miter lim="800000"/>
            <a:headEnd/>
            <a:tailEnd/>
          </a:ln>
        </p:spPr>
        <p:txBody>
          <a:bodyPr wrap="square">
            <a:spAutoFit/>
          </a:bodyPr>
          <a:lstStyle/>
          <a:p>
            <a:pPr marL="574675" marR="0" indent="-558800">
              <a:lnSpc>
                <a:spcPct val="90000"/>
              </a:lnSpc>
              <a:spcBef>
                <a:spcPts val="0"/>
              </a:spcBef>
              <a:spcAft>
                <a:spcPts val="0"/>
              </a:spcAft>
            </a:pPr>
            <a:r>
              <a:rPr lang="en-US" sz="3800" baseline="30000" dirty="0">
                <a:solidFill>
                  <a:schemeClr val="bg1"/>
                </a:solidFill>
                <a:effectLst/>
                <a:latin typeface="Calibri Light" panose="020F0302020204030204" pitchFamily="34" charset="0"/>
                <a:ea typeface="Calibri" panose="020F0502020204030204" pitchFamily="34" charset="0"/>
                <a:cs typeface="Calibri Light" panose="020F0302020204030204" pitchFamily="34" charset="0"/>
              </a:rPr>
              <a:t>13 </a:t>
            </a:r>
            <a:r>
              <a:rPr lang="en-US" sz="3800" dirty="0">
                <a:solidFill>
                  <a:schemeClr val="bg1"/>
                </a:solidFill>
                <a:effectLst/>
                <a:latin typeface="Calibri Light" panose="020F0302020204030204" pitchFamily="34" charset="0"/>
                <a:ea typeface="Calibri" panose="020F0502020204030204" pitchFamily="34" charset="0"/>
                <a:cs typeface="Calibri Light" panose="020F0302020204030204" pitchFamily="34" charset="0"/>
              </a:rPr>
              <a:t>Meanwhile, the Egyptian slave drivers continued to push hard. “Meet your daily quota of bricks, just as you did when we provided you with straw!” they demanded. </a:t>
            </a:r>
          </a:p>
          <a:p>
            <a:pPr marL="574675" marR="0" indent="-558800">
              <a:lnSpc>
                <a:spcPct val="90000"/>
              </a:lnSpc>
              <a:spcBef>
                <a:spcPts val="0"/>
              </a:spcBef>
              <a:spcAft>
                <a:spcPts val="0"/>
              </a:spcAft>
            </a:pPr>
            <a:r>
              <a:rPr lang="en-US" sz="3800" baseline="30000" dirty="0">
                <a:solidFill>
                  <a:schemeClr val="bg1"/>
                </a:solidFill>
                <a:effectLst/>
                <a:latin typeface="Calibri Light" panose="020F0302020204030204" pitchFamily="34" charset="0"/>
                <a:ea typeface="Calibri" panose="020F0502020204030204" pitchFamily="34" charset="0"/>
                <a:cs typeface="Calibri Light" panose="020F0302020204030204" pitchFamily="34" charset="0"/>
              </a:rPr>
              <a:t>14	</a:t>
            </a:r>
            <a:r>
              <a:rPr lang="en-US" sz="3800" dirty="0">
                <a:solidFill>
                  <a:schemeClr val="bg1"/>
                </a:solidFill>
                <a:effectLst/>
                <a:latin typeface="Calibri Light" panose="020F0302020204030204" pitchFamily="34" charset="0"/>
                <a:ea typeface="Calibri" panose="020F0502020204030204" pitchFamily="34" charset="0"/>
                <a:cs typeface="Calibri Light" panose="020F0302020204030204" pitchFamily="34" charset="0"/>
              </a:rPr>
              <a:t>Then they whipped the Israelite foremen they had put in charge of the work crews. “Why haven’t you met your quotas either yesterday or today?” they demanded. </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5</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22082581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3250121"/>
          </a:xfrm>
          <a:prstGeom prst="rect">
            <a:avLst/>
          </a:prstGeom>
          <a:noFill/>
          <a:ln w="9525">
            <a:noFill/>
            <a:miter lim="800000"/>
            <a:headEnd/>
            <a:tailEnd/>
          </a:ln>
        </p:spPr>
        <p:txBody>
          <a:bodyPr wrap="square">
            <a:spAutoFit/>
          </a:bodyPr>
          <a:lstStyle/>
          <a:p>
            <a:pPr marL="574675" marR="0" indent="-558800">
              <a:lnSpc>
                <a:spcPct val="90000"/>
              </a:lnSpc>
              <a:spcBef>
                <a:spcPts val="0"/>
              </a:spcBef>
              <a:spcAft>
                <a:spcPts val="0"/>
              </a:spcAft>
            </a:pPr>
            <a:r>
              <a:rPr lang="en-US" sz="3800" baseline="30000" dirty="0">
                <a:solidFill>
                  <a:schemeClr val="bg1"/>
                </a:solidFill>
                <a:effectLst/>
                <a:latin typeface="Calibri Light" panose="020F0302020204030204" pitchFamily="34" charset="0"/>
                <a:ea typeface="Calibri" panose="020F0502020204030204" pitchFamily="34" charset="0"/>
                <a:cs typeface="Calibri Light" panose="020F0302020204030204" pitchFamily="34" charset="0"/>
              </a:rPr>
              <a:t>15 	</a:t>
            </a:r>
            <a:r>
              <a:rPr lang="en-US" sz="3800" dirty="0">
                <a:solidFill>
                  <a:schemeClr val="bg1"/>
                </a:solidFill>
                <a:effectLst/>
                <a:latin typeface="Calibri Light" panose="020F0302020204030204" pitchFamily="34" charset="0"/>
                <a:ea typeface="Calibri" panose="020F0502020204030204" pitchFamily="34" charset="0"/>
                <a:cs typeface="Calibri Light" panose="020F0302020204030204" pitchFamily="34" charset="0"/>
              </a:rPr>
              <a:t>So the Israelite foremen went to Pharaoh and pleaded with him. “Please don’t treat your servants like this,” they begged. </a:t>
            </a:r>
          </a:p>
          <a:p>
            <a:pPr marL="574675" indent="-558800">
              <a:lnSpc>
                <a:spcPct val="90000"/>
              </a:lnSpc>
              <a:spcBef>
                <a:spcPts val="0"/>
              </a:spcBef>
              <a:spcAft>
                <a:spcPts val="0"/>
              </a:spcAft>
            </a:pPr>
            <a:r>
              <a:rPr lang="en-US" sz="3800" baseline="30000" dirty="0">
                <a:solidFill>
                  <a:schemeClr val="bg1"/>
                </a:solidFill>
                <a:effectLst/>
                <a:latin typeface="Calibri Light" panose="020F0302020204030204" pitchFamily="34" charset="0"/>
                <a:ea typeface="Calibri" panose="020F0502020204030204" pitchFamily="34" charset="0"/>
                <a:cs typeface="Calibri Light" panose="020F0302020204030204" pitchFamily="34" charset="0"/>
              </a:rPr>
              <a:t>16 	</a:t>
            </a:r>
            <a:r>
              <a:rPr lang="en-US" sz="3800" dirty="0">
                <a:solidFill>
                  <a:schemeClr val="bg1"/>
                </a:solidFill>
                <a:effectLst/>
                <a:latin typeface="Calibri Light" panose="020F0302020204030204" pitchFamily="34" charset="0"/>
                <a:ea typeface="Calibri" panose="020F0502020204030204" pitchFamily="34" charset="0"/>
                <a:cs typeface="Calibri Light" panose="020F0302020204030204" pitchFamily="34" charset="0"/>
              </a:rPr>
              <a:t>“We are given no straw, but the slave drivers still demand, ‘Make bricks!’ We are being beaten, but it isn’t our fault! Your own people are to blame!” </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5</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39707847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3776418"/>
          </a:xfrm>
          <a:prstGeom prst="rect">
            <a:avLst/>
          </a:prstGeom>
          <a:noFill/>
          <a:ln w="9525">
            <a:noFill/>
            <a:miter lim="800000"/>
            <a:headEnd/>
            <a:tailEnd/>
          </a:ln>
        </p:spPr>
        <p:txBody>
          <a:bodyPr wrap="square">
            <a:spAutoFit/>
          </a:bodyPr>
          <a:lstStyle/>
          <a:p>
            <a:pPr marL="574675" marR="0" indent="-558800">
              <a:lnSpc>
                <a:spcPct val="90000"/>
              </a:lnSpc>
              <a:spcBef>
                <a:spcPts val="0"/>
              </a:spcBef>
              <a:spcAft>
                <a:spcPts val="0"/>
              </a:spcAft>
            </a:pPr>
            <a:r>
              <a:rPr lang="en-US" sz="3800" baseline="30000" dirty="0">
                <a:solidFill>
                  <a:schemeClr val="tx1">
                    <a:lumMod val="50000"/>
                    <a:lumOff val="50000"/>
                  </a:schemeClr>
                </a:solidFill>
                <a:effectLst/>
                <a:latin typeface="Calibri Light" panose="020F0302020204030204" pitchFamily="34" charset="0"/>
                <a:ea typeface="Calibri" panose="020F0502020204030204" pitchFamily="34" charset="0"/>
                <a:cs typeface="Calibri Light" panose="020F0302020204030204" pitchFamily="34" charset="0"/>
              </a:rPr>
              <a:t>15 	</a:t>
            </a:r>
            <a:r>
              <a:rPr lang="en-US" sz="3800" dirty="0">
                <a:solidFill>
                  <a:schemeClr val="tx1">
                    <a:lumMod val="50000"/>
                    <a:lumOff val="50000"/>
                  </a:schemeClr>
                </a:solidFill>
                <a:effectLst/>
                <a:latin typeface="Calibri Light" panose="020F0302020204030204" pitchFamily="34" charset="0"/>
                <a:ea typeface="Calibri" panose="020F0502020204030204" pitchFamily="34" charset="0"/>
                <a:cs typeface="Calibri Light" panose="020F0302020204030204" pitchFamily="34" charset="0"/>
              </a:rPr>
              <a:t>So the Israelite foremen went to Pharaoh and pleaded with him. “Please don’t treat your servants like this,” they begged. </a:t>
            </a:r>
          </a:p>
          <a:p>
            <a:pPr marL="574675" indent="-558800">
              <a:lnSpc>
                <a:spcPct val="90000"/>
              </a:lnSpc>
              <a:spcBef>
                <a:spcPts val="0"/>
              </a:spcBef>
              <a:spcAft>
                <a:spcPts val="0"/>
              </a:spcAft>
            </a:pPr>
            <a:r>
              <a:rPr lang="en-US" sz="3800" baseline="30000" dirty="0">
                <a:solidFill>
                  <a:schemeClr val="tx1">
                    <a:lumMod val="50000"/>
                    <a:lumOff val="50000"/>
                  </a:schemeClr>
                </a:solidFill>
                <a:effectLst/>
                <a:latin typeface="Calibri Light" panose="020F0302020204030204" pitchFamily="34" charset="0"/>
                <a:ea typeface="Calibri" panose="020F0502020204030204" pitchFamily="34" charset="0"/>
                <a:cs typeface="Calibri Light" panose="020F0302020204030204" pitchFamily="34" charset="0"/>
              </a:rPr>
              <a:t>16 	</a:t>
            </a:r>
            <a:r>
              <a:rPr lang="en-US" sz="3800" dirty="0">
                <a:solidFill>
                  <a:schemeClr val="tx1">
                    <a:lumMod val="50000"/>
                    <a:lumOff val="50000"/>
                  </a:schemeClr>
                </a:solidFill>
                <a:effectLst/>
                <a:latin typeface="Calibri Light" panose="020F0302020204030204" pitchFamily="34" charset="0"/>
                <a:ea typeface="Calibri" panose="020F0502020204030204" pitchFamily="34" charset="0"/>
                <a:cs typeface="Calibri Light" panose="020F0302020204030204" pitchFamily="34" charset="0"/>
              </a:rPr>
              <a:t>“We are given no straw, but the slave drivers still demand, ‘Make bricks!’ We are being beaten, but it isn’t our fault!</a:t>
            </a:r>
            <a:r>
              <a:rPr lang="en-US" sz="3800" dirty="0">
                <a:solidFill>
                  <a:schemeClr val="bg1"/>
                </a:solidFill>
                <a:effectLst/>
                <a:latin typeface="Calibri Light" panose="020F0302020204030204" pitchFamily="34" charset="0"/>
                <a:ea typeface="Calibri" panose="020F0502020204030204" pitchFamily="34" charset="0"/>
                <a:cs typeface="Calibri Light" panose="020F0302020204030204" pitchFamily="34" charset="0"/>
              </a:rPr>
              <a:t> Your own people are to blame!</a:t>
            </a:r>
            <a:r>
              <a:rPr lang="en-US" sz="3800" dirty="0">
                <a:solidFill>
                  <a:schemeClr val="tx1">
                    <a:lumMod val="50000"/>
                    <a:lumOff val="50000"/>
                  </a:schemeClr>
                </a:solidFill>
                <a:effectLst/>
                <a:latin typeface="Calibri Light" panose="020F0302020204030204" pitchFamily="34" charset="0"/>
                <a:ea typeface="Calibri" panose="020F0502020204030204" pitchFamily="34" charset="0"/>
                <a:cs typeface="Calibri Light" panose="020F0302020204030204" pitchFamily="34" charset="0"/>
              </a:rPr>
              <a:t>”</a:t>
            </a:r>
            <a:r>
              <a:rPr lang="en-US" sz="3800" dirty="0">
                <a:solidFill>
                  <a:schemeClr val="bg1"/>
                </a:solidFill>
                <a:effectLst/>
                <a:latin typeface="Calibri Light" panose="020F0302020204030204" pitchFamily="34" charset="0"/>
                <a:ea typeface="Calibri" panose="020F0502020204030204" pitchFamily="34" charset="0"/>
                <a:cs typeface="Calibri Light" panose="020F0302020204030204" pitchFamily="34" charset="0"/>
              </a:rPr>
              <a:t> </a:t>
            </a:r>
          </a:p>
          <a:p>
            <a:pPr marL="574675" indent="-558800">
              <a:lnSpc>
                <a:spcPct val="90000"/>
              </a:lnSpc>
              <a:spcBef>
                <a:spcPts val="0"/>
              </a:spcBef>
              <a:spcAft>
                <a:spcPts val="0"/>
              </a:spcAft>
            </a:pPr>
            <a:endParaRPr lang="en-US" sz="3800" dirty="0">
              <a:solidFill>
                <a:schemeClr val="bg1"/>
              </a:solidFill>
              <a:effectLst/>
              <a:latin typeface="Calibri Light" panose="020F0302020204030204" pitchFamily="34" charset="0"/>
              <a:ea typeface="Calibri" panose="020F0502020204030204" pitchFamily="34" charset="0"/>
              <a:cs typeface="Calibri Light" panose="020F0302020204030204" pitchFamily="34" charset="0"/>
            </a:endParaRP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5</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21536029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3776418"/>
          </a:xfrm>
          <a:prstGeom prst="rect">
            <a:avLst/>
          </a:prstGeom>
          <a:noFill/>
          <a:ln w="9525">
            <a:noFill/>
            <a:miter lim="800000"/>
            <a:headEnd/>
            <a:tailEnd/>
          </a:ln>
        </p:spPr>
        <p:txBody>
          <a:bodyPr wrap="square">
            <a:spAutoFit/>
          </a:bodyPr>
          <a:lstStyle/>
          <a:p>
            <a:pPr marL="574675" marR="0" indent="-558800">
              <a:lnSpc>
                <a:spcPct val="90000"/>
              </a:lnSpc>
              <a:spcBef>
                <a:spcPts val="0"/>
              </a:spcBef>
              <a:spcAft>
                <a:spcPts val="0"/>
              </a:spcAft>
            </a:pPr>
            <a:r>
              <a:rPr lang="en-US" sz="3800" baseline="30000" dirty="0">
                <a:solidFill>
                  <a:schemeClr val="bg1"/>
                </a:solidFill>
                <a:effectLst/>
                <a:latin typeface="Calibri Light" panose="020F0302020204030204" pitchFamily="34" charset="0"/>
                <a:ea typeface="Calibri" panose="020F0502020204030204" pitchFamily="34" charset="0"/>
                <a:cs typeface="Calibri Light" panose="020F0302020204030204" pitchFamily="34" charset="0"/>
              </a:rPr>
              <a:t>17 	</a:t>
            </a:r>
            <a:r>
              <a:rPr lang="en-US" sz="3800" dirty="0">
                <a:solidFill>
                  <a:schemeClr val="bg1"/>
                </a:solidFill>
                <a:effectLst/>
                <a:latin typeface="Calibri Light" panose="020F0302020204030204" pitchFamily="34" charset="0"/>
                <a:ea typeface="Calibri" panose="020F0502020204030204" pitchFamily="34" charset="0"/>
                <a:cs typeface="Calibri Light" panose="020F0302020204030204" pitchFamily="34" charset="0"/>
              </a:rPr>
              <a:t>But Pharaoh shouted, “You’re just lazy! Lazy! That’s why you’re saying, ‘Let us go and offer sacrifices to the </a:t>
            </a:r>
            <a:r>
              <a:rPr lang="en-US" sz="3800" cap="small" dirty="0">
                <a:solidFill>
                  <a:schemeClr val="bg1"/>
                </a:solidFill>
                <a:effectLst/>
                <a:latin typeface="Calibri Light" panose="020F0302020204030204" pitchFamily="34" charset="0"/>
                <a:ea typeface="Calibri" panose="020F0502020204030204" pitchFamily="34" charset="0"/>
                <a:cs typeface="Calibri Light" panose="020F0302020204030204" pitchFamily="34" charset="0"/>
              </a:rPr>
              <a:t>LORD</a:t>
            </a:r>
            <a:r>
              <a:rPr lang="en-US" sz="3800" dirty="0">
                <a:solidFill>
                  <a:schemeClr val="bg1"/>
                </a:solidFill>
                <a:effectLst/>
                <a:latin typeface="Calibri Light" panose="020F0302020204030204" pitchFamily="34" charset="0"/>
                <a:ea typeface="Calibri" panose="020F0502020204030204" pitchFamily="34" charset="0"/>
                <a:cs typeface="Calibri Light" panose="020F0302020204030204" pitchFamily="34" charset="0"/>
              </a:rPr>
              <a:t>.’ </a:t>
            </a:r>
          </a:p>
          <a:p>
            <a:pPr marL="574675" marR="0" indent="-558800">
              <a:lnSpc>
                <a:spcPct val="90000"/>
              </a:lnSpc>
              <a:spcBef>
                <a:spcPts val="0"/>
              </a:spcBef>
              <a:spcAft>
                <a:spcPts val="0"/>
              </a:spcAft>
            </a:pPr>
            <a:r>
              <a:rPr lang="en-US" sz="3800" baseline="30000" dirty="0">
                <a:solidFill>
                  <a:schemeClr val="bg1"/>
                </a:solidFill>
                <a:effectLst/>
                <a:latin typeface="Calibri Light" panose="020F0302020204030204" pitchFamily="34" charset="0"/>
                <a:ea typeface="Calibri" panose="020F0502020204030204" pitchFamily="34" charset="0"/>
                <a:cs typeface="Calibri Light" panose="020F0302020204030204" pitchFamily="34" charset="0"/>
              </a:rPr>
              <a:t>18	</a:t>
            </a:r>
            <a:r>
              <a:rPr lang="en-US" sz="3800" dirty="0">
                <a:solidFill>
                  <a:schemeClr val="bg1"/>
                </a:solidFill>
                <a:effectLst/>
                <a:latin typeface="Calibri Light" panose="020F0302020204030204" pitchFamily="34" charset="0"/>
                <a:ea typeface="Calibri" panose="020F0502020204030204" pitchFamily="34" charset="0"/>
                <a:cs typeface="Calibri Light" panose="020F0302020204030204" pitchFamily="34" charset="0"/>
              </a:rPr>
              <a:t>Now get back to </a:t>
            </a:r>
            <a:r>
              <a:rPr lang="en-US" sz="3800">
                <a:solidFill>
                  <a:schemeClr val="bg1"/>
                </a:solidFill>
                <a:effectLst/>
                <a:latin typeface="Calibri Light" panose="020F0302020204030204" pitchFamily="34" charset="0"/>
                <a:ea typeface="Calibri" panose="020F0502020204030204" pitchFamily="34" charset="0"/>
                <a:cs typeface="Calibri Light" panose="020F0302020204030204" pitchFamily="34" charset="0"/>
              </a:rPr>
              <a:t>work!” </a:t>
            </a:r>
            <a:endParaRPr lang="en-US" sz="3800" dirty="0">
              <a:solidFill>
                <a:schemeClr val="bg1"/>
              </a:solidFill>
              <a:effectLst/>
              <a:latin typeface="Calibri Light" panose="020F0302020204030204" pitchFamily="34" charset="0"/>
              <a:ea typeface="Calibri" panose="020F0502020204030204" pitchFamily="34" charset="0"/>
              <a:cs typeface="Calibri Light" panose="020F0302020204030204" pitchFamily="34" charset="0"/>
            </a:endParaRPr>
          </a:p>
          <a:p>
            <a:pPr marL="574675" marR="0" indent="-558800">
              <a:lnSpc>
                <a:spcPct val="90000"/>
              </a:lnSpc>
              <a:spcBef>
                <a:spcPts val="0"/>
              </a:spcBef>
              <a:spcAft>
                <a:spcPts val="0"/>
              </a:spcAft>
            </a:pPr>
            <a:r>
              <a:rPr lang="en-US" sz="3800" baseline="30000" dirty="0">
                <a:solidFill>
                  <a:schemeClr val="bg1"/>
                </a:solidFill>
                <a:effectLst/>
                <a:latin typeface="Calibri Light" panose="020F0302020204030204" pitchFamily="34" charset="0"/>
                <a:ea typeface="Calibri" panose="020F0502020204030204" pitchFamily="34" charset="0"/>
                <a:cs typeface="Calibri Light" panose="020F0302020204030204" pitchFamily="34" charset="0"/>
              </a:rPr>
              <a:t>19 	</a:t>
            </a:r>
            <a:r>
              <a:rPr lang="en-US" sz="3800" dirty="0">
                <a:solidFill>
                  <a:schemeClr val="bg1"/>
                </a:solidFill>
                <a:effectLst/>
                <a:latin typeface="Calibri Light" panose="020F0302020204030204" pitchFamily="34" charset="0"/>
                <a:ea typeface="Calibri" panose="020F0502020204030204" pitchFamily="34" charset="0"/>
                <a:cs typeface="Calibri Light" panose="020F0302020204030204" pitchFamily="34" charset="0"/>
              </a:rPr>
              <a:t>The Israelite foremen could see that they were in serious trouble when they were told, “You must not reduce the number of bricks you make each day.”</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5</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37296376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1144929"/>
          </a:xfrm>
          <a:prstGeom prst="rect">
            <a:avLst/>
          </a:prstGeom>
          <a:noFill/>
          <a:ln w="9525">
            <a:noFill/>
            <a:miter lim="800000"/>
            <a:headEnd/>
            <a:tailEnd/>
          </a:ln>
        </p:spPr>
        <p:txBody>
          <a:bodyPr wrap="square">
            <a:spAutoFit/>
          </a:bodyPr>
          <a:lstStyle/>
          <a:p>
            <a:pPr marL="574675" marR="0" indent="-558800">
              <a:lnSpc>
                <a:spcPct val="90000"/>
              </a:lnSpc>
              <a:spcBef>
                <a:spcPts val="0"/>
              </a:spcBef>
              <a:spcAft>
                <a:spcPts val="0"/>
              </a:spcAft>
            </a:pPr>
            <a:r>
              <a:rPr lang="en-US" sz="3800" baseline="30000" dirty="0">
                <a:solidFill>
                  <a:schemeClr val="bg1"/>
                </a:solidFill>
                <a:effectLst/>
                <a:latin typeface="Calibri Light" panose="020F0302020204030204" pitchFamily="34" charset="0"/>
                <a:ea typeface="Calibri" panose="020F0502020204030204" pitchFamily="34" charset="0"/>
                <a:cs typeface="Calibri Light" panose="020F0302020204030204" pitchFamily="34" charset="0"/>
              </a:rPr>
              <a:t>20 	</a:t>
            </a:r>
            <a:r>
              <a:rPr lang="en-US" sz="3800" dirty="0">
                <a:solidFill>
                  <a:schemeClr val="bg1"/>
                </a:solidFill>
                <a:effectLst/>
                <a:latin typeface="Calibri Light" panose="020F0302020204030204" pitchFamily="34" charset="0"/>
                <a:ea typeface="Calibri" panose="020F0502020204030204" pitchFamily="34" charset="0"/>
                <a:cs typeface="Calibri Light" panose="020F0302020204030204" pitchFamily="34" charset="0"/>
              </a:rPr>
              <a:t>As they left Pharaoh’s court, they confronted Moses and Aaron, who were waiting outside for them. </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5</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36141167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4829014"/>
          </a:xfrm>
          <a:prstGeom prst="rect">
            <a:avLst/>
          </a:prstGeom>
          <a:noFill/>
          <a:ln w="9525">
            <a:noFill/>
            <a:miter lim="800000"/>
            <a:headEnd/>
            <a:tailEnd/>
          </a:ln>
        </p:spPr>
        <p:txBody>
          <a:bodyPr wrap="square">
            <a:spAutoFit/>
          </a:bodyPr>
          <a:lstStyle/>
          <a:p>
            <a:pPr marL="581025" marR="0" indent="-581025">
              <a:lnSpc>
                <a:spcPct val="90000"/>
              </a:lnSpc>
              <a:spcBef>
                <a:spcPts val="0"/>
              </a:spcBef>
              <a:spcAft>
                <a:spcPts val="0"/>
              </a:spcAft>
            </a:pPr>
            <a:r>
              <a:rPr lang="en-US" sz="3800" baseline="30000" dirty="0">
                <a:solidFill>
                  <a:schemeClr val="bg1"/>
                </a:solidFill>
                <a:latin typeface="Calibri Light" panose="020F0302020204030204" pitchFamily="34" charset="0"/>
                <a:ea typeface="Calibri" panose="020F0502020204030204" pitchFamily="34" charset="0"/>
                <a:cs typeface="Calibri Light" panose="020F0302020204030204" pitchFamily="34" charset="0"/>
              </a:rPr>
              <a:t>29 	</a:t>
            </a:r>
            <a:r>
              <a:rPr lang="en-US" sz="3800" dirty="0">
                <a:solidFill>
                  <a:schemeClr val="bg1"/>
                </a:solidFill>
                <a:latin typeface="Calibri Light" panose="020F0302020204030204" pitchFamily="34" charset="0"/>
                <a:ea typeface="Calibri" panose="020F0502020204030204" pitchFamily="34" charset="0"/>
                <a:cs typeface="Calibri Light" panose="020F0302020204030204" pitchFamily="34" charset="0"/>
              </a:rPr>
              <a:t>Then Moses and Aaron returned to Egypt and called all the elders of Israel together. </a:t>
            </a:r>
          </a:p>
          <a:p>
            <a:pPr marL="585788" marR="0" indent="-585788">
              <a:lnSpc>
                <a:spcPct val="90000"/>
              </a:lnSpc>
              <a:spcBef>
                <a:spcPts val="0"/>
              </a:spcBef>
              <a:spcAft>
                <a:spcPts val="0"/>
              </a:spcAft>
            </a:pPr>
            <a:r>
              <a:rPr lang="en-US" sz="3800" baseline="30000" dirty="0">
                <a:solidFill>
                  <a:schemeClr val="bg1"/>
                </a:solidFill>
                <a:latin typeface="Calibri Light" panose="020F0302020204030204" pitchFamily="34" charset="0"/>
                <a:ea typeface="Calibri" panose="020F0502020204030204" pitchFamily="34" charset="0"/>
                <a:cs typeface="Calibri Light" panose="020F0302020204030204" pitchFamily="34" charset="0"/>
              </a:rPr>
              <a:t>30 	</a:t>
            </a:r>
            <a:r>
              <a:rPr lang="en-US" sz="3800" dirty="0">
                <a:solidFill>
                  <a:schemeClr val="bg1"/>
                </a:solidFill>
                <a:latin typeface="Calibri Light" panose="020F0302020204030204" pitchFamily="34" charset="0"/>
                <a:ea typeface="Calibri" panose="020F0502020204030204" pitchFamily="34" charset="0"/>
                <a:cs typeface="Calibri Light" panose="020F0302020204030204" pitchFamily="34" charset="0"/>
              </a:rPr>
              <a:t>Aaron told them everything the </a:t>
            </a:r>
            <a:r>
              <a:rPr lang="en-US" sz="3800" cap="small" dirty="0">
                <a:solidFill>
                  <a:schemeClr val="bg1"/>
                </a:solidFill>
                <a:latin typeface="Calibri Light" panose="020F0302020204030204" pitchFamily="34" charset="0"/>
                <a:ea typeface="Calibri" panose="020F0502020204030204" pitchFamily="34" charset="0"/>
                <a:cs typeface="Calibri Light" panose="020F0302020204030204" pitchFamily="34" charset="0"/>
              </a:rPr>
              <a:t>LORD</a:t>
            </a:r>
            <a:r>
              <a:rPr lang="en-US" sz="3800" dirty="0">
                <a:solidFill>
                  <a:schemeClr val="bg1"/>
                </a:solidFill>
                <a:latin typeface="Calibri Light" panose="020F0302020204030204" pitchFamily="34" charset="0"/>
                <a:ea typeface="Calibri" panose="020F0502020204030204" pitchFamily="34" charset="0"/>
                <a:cs typeface="Calibri Light" panose="020F0302020204030204" pitchFamily="34" charset="0"/>
              </a:rPr>
              <a:t> had told Moses, and Moses performed the miraculous signs as they watched. </a:t>
            </a:r>
          </a:p>
          <a:p>
            <a:pPr marL="581025" marR="0" indent="-581025">
              <a:lnSpc>
                <a:spcPct val="90000"/>
              </a:lnSpc>
              <a:spcBef>
                <a:spcPts val="0"/>
              </a:spcBef>
              <a:spcAft>
                <a:spcPts val="0"/>
              </a:spcAft>
            </a:pPr>
            <a:r>
              <a:rPr lang="en-US" sz="3800" baseline="30000" dirty="0">
                <a:solidFill>
                  <a:schemeClr val="bg1"/>
                </a:solidFill>
                <a:latin typeface="Calibri Light" panose="020F0302020204030204" pitchFamily="34" charset="0"/>
                <a:ea typeface="Calibri" panose="020F0502020204030204" pitchFamily="34" charset="0"/>
                <a:cs typeface="Calibri Light" panose="020F0302020204030204" pitchFamily="34" charset="0"/>
              </a:rPr>
              <a:t>31 	</a:t>
            </a:r>
            <a:r>
              <a:rPr lang="en-US" sz="3800" dirty="0">
                <a:solidFill>
                  <a:schemeClr val="bg1"/>
                </a:solidFill>
                <a:latin typeface="Calibri Light" panose="020F0302020204030204" pitchFamily="34" charset="0"/>
                <a:ea typeface="Calibri" panose="020F0502020204030204" pitchFamily="34" charset="0"/>
                <a:cs typeface="Calibri Light" panose="020F0302020204030204" pitchFamily="34" charset="0"/>
              </a:rPr>
              <a:t>Then the people of Israel were convinced that the </a:t>
            </a:r>
            <a:r>
              <a:rPr lang="en-US" sz="3800" cap="small" dirty="0">
                <a:solidFill>
                  <a:schemeClr val="bg1"/>
                </a:solidFill>
                <a:latin typeface="Calibri Light" panose="020F0302020204030204" pitchFamily="34" charset="0"/>
                <a:ea typeface="Calibri" panose="020F0502020204030204" pitchFamily="34" charset="0"/>
                <a:cs typeface="Calibri Light" panose="020F0302020204030204" pitchFamily="34" charset="0"/>
              </a:rPr>
              <a:t>LORD</a:t>
            </a:r>
            <a:r>
              <a:rPr lang="en-US" sz="3800" dirty="0">
                <a:solidFill>
                  <a:schemeClr val="bg1"/>
                </a:solidFill>
                <a:latin typeface="Calibri Light" panose="020F0302020204030204" pitchFamily="34" charset="0"/>
                <a:ea typeface="Calibri" panose="020F0502020204030204" pitchFamily="34" charset="0"/>
                <a:cs typeface="Calibri Light" panose="020F0302020204030204" pitchFamily="34" charset="0"/>
              </a:rPr>
              <a:t> had sent Moses and Aaron. When they heard that the </a:t>
            </a:r>
            <a:r>
              <a:rPr lang="en-US" sz="3800" cap="small" dirty="0">
                <a:solidFill>
                  <a:schemeClr val="bg1"/>
                </a:solidFill>
                <a:latin typeface="Calibri Light" panose="020F0302020204030204" pitchFamily="34" charset="0"/>
                <a:ea typeface="Calibri" panose="020F0502020204030204" pitchFamily="34" charset="0"/>
                <a:cs typeface="Calibri Light" panose="020F0302020204030204" pitchFamily="34" charset="0"/>
              </a:rPr>
              <a:t>LORD</a:t>
            </a:r>
            <a:r>
              <a:rPr lang="en-US" sz="3800" dirty="0">
                <a:solidFill>
                  <a:schemeClr val="bg1"/>
                </a:solidFill>
                <a:latin typeface="Calibri Light" panose="020F0302020204030204" pitchFamily="34" charset="0"/>
                <a:ea typeface="Calibri" panose="020F0502020204030204" pitchFamily="34" charset="0"/>
                <a:cs typeface="Calibri Light" panose="020F0302020204030204" pitchFamily="34" charset="0"/>
              </a:rPr>
              <a:t> was concerned about them and had seen their misery, they bowed down and worshiped.</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4</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25928610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45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8"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3250121"/>
          </a:xfrm>
          <a:prstGeom prst="rect">
            <a:avLst/>
          </a:prstGeom>
          <a:noFill/>
          <a:ln w="9525">
            <a:noFill/>
            <a:miter lim="800000"/>
            <a:headEnd/>
            <a:tailEnd/>
          </a:ln>
        </p:spPr>
        <p:txBody>
          <a:bodyPr wrap="square">
            <a:spAutoFit/>
          </a:bodyPr>
          <a:lstStyle/>
          <a:p>
            <a:pPr marL="574675" marR="0" indent="-558800">
              <a:lnSpc>
                <a:spcPct val="90000"/>
              </a:lnSpc>
              <a:spcBef>
                <a:spcPts val="0"/>
              </a:spcBef>
              <a:spcAft>
                <a:spcPts val="0"/>
              </a:spcAft>
            </a:pPr>
            <a:r>
              <a:rPr lang="en-US" sz="3800" baseline="30000" dirty="0">
                <a:solidFill>
                  <a:schemeClr val="bg1"/>
                </a:solidFill>
                <a:effectLst/>
                <a:latin typeface="Calibri Light" panose="020F0302020204030204" pitchFamily="34" charset="0"/>
                <a:ea typeface="Calibri" panose="020F0502020204030204" pitchFamily="34" charset="0"/>
                <a:cs typeface="Calibri Light" panose="020F0302020204030204" pitchFamily="34" charset="0"/>
              </a:rPr>
              <a:t>20 	</a:t>
            </a:r>
            <a:r>
              <a:rPr lang="en-US" sz="3800" dirty="0">
                <a:solidFill>
                  <a:schemeClr val="bg1"/>
                </a:solidFill>
                <a:effectLst/>
                <a:latin typeface="Calibri Light" panose="020F0302020204030204" pitchFamily="34" charset="0"/>
                <a:ea typeface="Calibri" panose="020F0502020204030204" pitchFamily="34" charset="0"/>
                <a:cs typeface="Calibri Light" panose="020F0302020204030204" pitchFamily="34" charset="0"/>
              </a:rPr>
              <a:t>As they left Pharaoh’s court, they confronted Moses and Aaron, who were waiting outside for them. </a:t>
            </a:r>
          </a:p>
          <a:p>
            <a:pPr marL="574675" marR="0" indent="-558800">
              <a:lnSpc>
                <a:spcPct val="90000"/>
              </a:lnSpc>
              <a:spcBef>
                <a:spcPts val="0"/>
              </a:spcBef>
              <a:spcAft>
                <a:spcPts val="0"/>
              </a:spcAft>
            </a:pPr>
            <a:r>
              <a:rPr lang="en-US" sz="3800" baseline="30000" dirty="0">
                <a:solidFill>
                  <a:schemeClr val="bg1"/>
                </a:solidFill>
                <a:effectLst/>
                <a:latin typeface="Calibri Light" panose="020F0302020204030204" pitchFamily="34" charset="0"/>
                <a:ea typeface="Calibri" panose="020F0502020204030204" pitchFamily="34" charset="0"/>
                <a:cs typeface="Calibri Light" panose="020F0302020204030204" pitchFamily="34" charset="0"/>
              </a:rPr>
              <a:t>21	</a:t>
            </a:r>
            <a:r>
              <a:rPr lang="en-US" sz="3800" dirty="0">
                <a:solidFill>
                  <a:schemeClr val="bg1"/>
                </a:solidFill>
                <a:effectLst/>
                <a:latin typeface="Calibri Light" panose="020F0302020204030204" pitchFamily="34" charset="0"/>
                <a:ea typeface="Calibri" panose="020F0502020204030204" pitchFamily="34" charset="0"/>
                <a:cs typeface="Calibri Light" panose="020F0302020204030204" pitchFamily="34" charset="0"/>
              </a:rPr>
              <a:t>The foremen said to them, “May the </a:t>
            </a:r>
            <a:r>
              <a:rPr lang="en-US" sz="3800" cap="small" dirty="0">
                <a:solidFill>
                  <a:schemeClr val="bg1"/>
                </a:solidFill>
                <a:effectLst/>
                <a:latin typeface="Calibri Light" panose="020F0302020204030204" pitchFamily="34" charset="0"/>
                <a:ea typeface="Calibri" panose="020F0502020204030204" pitchFamily="34" charset="0"/>
                <a:cs typeface="Calibri Light" panose="020F0302020204030204" pitchFamily="34" charset="0"/>
              </a:rPr>
              <a:t>LORD</a:t>
            </a:r>
            <a:r>
              <a:rPr lang="en-US" sz="3800" dirty="0">
                <a:solidFill>
                  <a:schemeClr val="bg1"/>
                </a:solidFill>
                <a:effectLst/>
                <a:latin typeface="Calibri Light" panose="020F0302020204030204" pitchFamily="34" charset="0"/>
                <a:ea typeface="Calibri" panose="020F0502020204030204" pitchFamily="34" charset="0"/>
                <a:cs typeface="Calibri Light" panose="020F0302020204030204" pitchFamily="34" charset="0"/>
              </a:rPr>
              <a:t> judge and punish you for making us stink before Pharaoh and his officials. You have put a sword into their hands, an excuse to kill us!”</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5</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179948904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3250121"/>
          </a:xfrm>
          <a:prstGeom prst="rect">
            <a:avLst/>
          </a:prstGeom>
          <a:noFill/>
          <a:ln w="9525">
            <a:noFill/>
            <a:miter lim="800000"/>
            <a:headEnd/>
            <a:tailEnd/>
          </a:ln>
        </p:spPr>
        <p:txBody>
          <a:bodyPr wrap="square">
            <a:spAutoFit/>
          </a:bodyPr>
          <a:lstStyle/>
          <a:p>
            <a:pPr marL="574675" marR="0" indent="-558800">
              <a:lnSpc>
                <a:spcPct val="90000"/>
              </a:lnSpc>
              <a:spcBef>
                <a:spcPts val="0"/>
              </a:spcBef>
              <a:spcAft>
                <a:spcPts val="0"/>
              </a:spcAft>
            </a:pPr>
            <a:r>
              <a:rPr lang="en-US" sz="3800" baseline="30000" dirty="0">
                <a:solidFill>
                  <a:schemeClr val="bg1"/>
                </a:solidFill>
                <a:effectLst/>
                <a:latin typeface="Calibri Light" panose="020F0302020204030204" pitchFamily="34" charset="0"/>
                <a:ea typeface="Calibri" panose="020F0502020204030204" pitchFamily="34" charset="0"/>
                <a:cs typeface="Calibri Light" panose="020F0302020204030204" pitchFamily="34" charset="0"/>
              </a:rPr>
              <a:t>20 	</a:t>
            </a:r>
            <a:r>
              <a:rPr lang="en-US" sz="3800" dirty="0">
                <a:solidFill>
                  <a:schemeClr val="bg1"/>
                </a:solidFill>
                <a:effectLst/>
                <a:latin typeface="Calibri Light" panose="020F0302020204030204" pitchFamily="34" charset="0"/>
                <a:ea typeface="Calibri" panose="020F0502020204030204" pitchFamily="34" charset="0"/>
                <a:cs typeface="Calibri Light" panose="020F0302020204030204" pitchFamily="34" charset="0"/>
              </a:rPr>
              <a:t>As they left Pharaoh’s court, they confronted Moses and Aaron, who were waiting outside for them. </a:t>
            </a:r>
          </a:p>
          <a:p>
            <a:pPr marL="574675" marR="0" indent="-558800">
              <a:lnSpc>
                <a:spcPct val="90000"/>
              </a:lnSpc>
              <a:spcBef>
                <a:spcPts val="0"/>
              </a:spcBef>
              <a:spcAft>
                <a:spcPts val="0"/>
              </a:spcAft>
            </a:pPr>
            <a:r>
              <a:rPr lang="en-US" sz="3800" baseline="30000" dirty="0">
                <a:solidFill>
                  <a:schemeClr val="bg1"/>
                </a:solidFill>
                <a:effectLst/>
                <a:latin typeface="Calibri Light" panose="020F0302020204030204" pitchFamily="34" charset="0"/>
                <a:ea typeface="Calibri" panose="020F0502020204030204" pitchFamily="34" charset="0"/>
                <a:cs typeface="Calibri Light" panose="020F0302020204030204" pitchFamily="34" charset="0"/>
              </a:rPr>
              <a:t>21	</a:t>
            </a:r>
            <a:r>
              <a:rPr lang="en-US" sz="3800" dirty="0">
                <a:solidFill>
                  <a:schemeClr val="bg1"/>
                </a:solidFill>
                <a:effectLst/>
                <a:latin typeface="Calibri Light" panose="020F0302020204030204" pitchFamily="34" charset="0"/>
                <a:ea typeface="Calibri" panose="020F0502020204030204" pitchFamily="34" charset="0"/>
                <a:cs typeface="Calibri Light" panose="020F0302020204030204" pitchFamily="34" charset="0"/>
              </a:rPr>
              <a:t>The foremen said to them, “May the </a:t>
            </a:r>
            <a:r>
              <a:rPr lang="en-US" sz="3800" cap="small" dirty="0">
                <a:solidFill>
                  <a:schemeClr val="bg1"/>
                </a:solidFill>
                <a:effectLst/>
                <a:latin typeface="Calibri Light" panose="020F0302020204030204" pitchFamily="34" charset="0"/>
                <a:ea typeface="Calibri" panose="020F0502020204030204" pitchFamily="34" charset="0"/>
                <a:cs typeface="Calibri Light" panose="020F0302020204030204" pitchFamily="34" charset="0"/>
              </a:rPr>
              <a:t>LORD</a:t>
            </a:r>
            <a:r>
              <a:rPr lang="en-US" sz="3800" dirty="0">
                <a:solidFill>
                  <a:schemeClr val="bg1"/>
                </a:solidFill>
                <a:effectLst/>
                <a:latin typeface="Calibri Light" panose="020F0302020204030204" pitchFamily="34" charset="0"/>
                <a:ea typeface="Calibri" panose="020F0502020204030204" pitchFamily="34" charset="0"/>
                <a:cs typeface="Calibri Light" panose="020F0302020204030204" pitchFamily="34" charset="0"/>
              </a:rPr>
              <a:t> judge and punish you for making us stink before Pharaoh and his officials. You have put a sword into their hands, an excuse to kill us!”</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5</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4" name="Rectangle 3">
            <a:extLst>
              <a:ext uri="{FF2B5EF4-FFF2-40B4-BE49-F238E27FC236}">
                <a16:creationId xmlns:a16="http://schemas.microsoft.com/office/drawing/2014/main" xmlns="" id="{29985B8F-C492-CAAC-0B98-B9F6BEE1F60E}"/>
              </a:ext>
            </a:extLst>
          </p:cNvPr>
          <p:cNvSpPr>
            <a:spLocks noChangeArrowheads="1"/>
          </p:cNvSpPr>
          <p:nvPr/>
        </p:nvSpPr>
        <p:spPr bwMode="auto">
          <a:xfrm>
            <a:off x="132546" y="1269016"/>
            <a:ext cx="11530014" cy="5355312"/>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5" name="TextBox 4">
            <a:extLst>
              <a:ext uri="{FF2B5EF4-FFF2-40B4-BE49-F238E27FC236}">
                <a16:creationId xmlns:a16="http://schemas.microsoft.com/office/drawing/2014/main" xmlns="" id="{BC7F3566-4F3E-3867-4BF5-30ED1BD76660}"/>
              </a:ext>
            </a:extLst>
          </p:cNvPr>
          <p:cNvSpPr txBox="1">
            <a:spLocks noChangeArrowheads="1"/>
          </p:cNvSpPr>
          <p:nvPr/>
        </p:nvSpPr>
        <p:spPr bwMode="auto">
          <a:xfrm>
            <a:off x="373907" y="1448237"/>
            <a:ext cx="11506368" cy="4784900"/>
          </a:xfrm>
          <a:prstGeom prst="rect">
            <a:avLst/>
          </a:prstGeom>
          <a:noFill/>
          <a:ln w="38100">
            <a:noFill/>
            <a:miter lim="800000"/>
            <a:headEnd/>
            <a:tailEnd/>
          </a:ln>
        </p:spPr>
        <p:txBody>
          <a:bodyPr wrap="square">
            <a:spAutoFit/>
          </a:bodyPr>
          <a:lstStyle/>
          <a:p>
            <a:pPr marL="576263" lvl="3" indent="-563563">
              <a:lnSpc>
                <a:spcPct val="90000"/>
              </a:lnSpc>
              <a:spcBef>
                <a:spcPts val="0"/>
              </a:spcBef>
              <a:spcAft>
                <a:spcPts val="600"/>
              </a:spcAft>
              <a:buSzPct val="100000"/>
            </a:pPr>
            <a:r>
              <a:rPr lang="en-US" sz="3600" dirty="0">
                <a:solidFill>
                  <a:prstClr val="white"/>
                </a:solidFill>
                <a:latin typeface="Calibri Light" panose="020F0302020204030204" pitchFamily="34" charset="0"/>
                <a:cs typeface="Calibri Light" panose="020F0302020204030204" pitchFamily="34" charset="0"/>
              </a:rPr>
              <a:t>►	</a:t>
            </a:r>
            <a:r>
              <a:rPr lang="en-US" sz="36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Moses’ worst nightmare was becoming a reality (3:13, 4:1).  </a:t>
            </a:r>
          </a:p>
          <a:p>
            <a:pPr marL="576263" lvl="3" indent="-563563">
              <a:lnSpc>
                <a:spcPct val="90000"/>
              </a:lnSpc>
              <a:spcBef>
                <a:spcPts val="0"/>
              </a:spcBef>
              <a:spcAft>
                <a:spcPts val="1000"/>
              </a:spcAft>
              <a:buSzPct val="100000"/>
            </a:pPr>
            <a:r>
              <a:rPr lang="en-US" sz="3600" dirty="0">
                <a:solidFill>
                  <a:prstClr val="white"/>
                </a:solidFill>
                <a:latin typeface="Calibri Light" panose="020F0302020204030204" pitchFamily="34" charset="0"/>
                <a:cs typeface="Calibri Light" panose="020F0302020204030204" pitchFamily="34" charset="0"/>
              </a:rPr>
              <a:t>►	</a:t>
            </a:r>
            <a:r>
              <a:rPr lang="en-US" sz="36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When you are responding to God in faith, it may make your life harder.</a:t>
            </a:r>
          </a:p>
          <a:p>
            <a:pPr marL="1100138" lvl="3" indent="-558800">
              <a:lnSpc>
                <a:spcPct val="90000"/>
              </a:lnSpc>
              <a:spcBef>
                <a:spcPts val="0"/>
              </a:spcBef>
              <a:spcAft>
                <a:spcPts val="600"/>
              </a:spcAft>
              <a:buSzPct val="100000"/>
            </a:pPr>
            <a:r>
              <a:rPr lang="en-US" sz="36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	4:19-20: “I know that the king of Egypt will not let you go unless a mighty hand compels him. So I will stretch out my hand and strike the Egyptians with all the wonders that I will perform among them. After that, he will let you go.” 	</a:t>
            </a:r>
            <a:endParaRPr lang="en-US" sz="36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endParaRPr>
          </a:p>
        </p:txBody>
      </p:sp>
    </p:spTree>
    <p:extLst>
      <p:ext uri="{BB962C8B-B14F-4D97-AF65-F5344CB8AC3E}">
        <p14:creationId xmlns:p14="http://schemas.microsoft.com/office/powerpoint/2010/main" val="31515840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3250121"/>
          </a:xfrm>
          <a:prstGeom prst="rect">
            <a:avLst/>
          </a:prstGeom>
          <a:noFill/>
          <a:ln w="9525">
            <a:noFill/>
            <a:miter lim="800000"/>
            <a:headEnd/>
            <a:tailEnd/>
          </a:ln>
        </p:spPr>
        <p:txBody>
          <a:bodyPr wrap="square">
            <a:spAutoFit/>
          </a:bodyPr>
          <a:lstStyle/>
          <a:p>
            <a:pPr marL="574675" marR="0" indent="-558800">
              <a:lnSpc>
                <a:spcPct val="90000"/>
              </a:lnSpc>
              <a:spcBef>
                <a:spcPts val="0"/>
              </a:spcBef>
              <a:spcAft>
                <a:spcPts val="0"/>
              </a:spcAft>
            </a:pPr>
            <a:r>
              <a:rPr lang="en-US" sz="3800" baseline="30000" dirty="0">
                <a:solidFill>
                  <a:schemeClr val="bg1"/>
                </a:solidFill>
                <a:effectLst/>
                <a:latin typeface="Calibri Light" panose="020F0302020204030204" pitchFamily="34" charset="0"/>
                <a:ea typeface="Calibri" panose="020F0502020204030204" pitchFamily="34" charset="0"/>
                <a:cs typeface="Calibri Light" panose="020F0302020204030204" pitchFamily="34" charset="0"/>
              </a:rPr>
              <a:t>22 	</a:t>
            </a:r>
            <a:r>
              <a:rPr lang="en-US" sz="3800" dirty="0">
                <a:solidFill>
                  <a:schemeClr val="bg1"/>
                </a:solidFill>
                <a:effectLst/>
                <a:latin typeface="Calibri Light" panose="020F0302020204030204" pitchFamily="34" charset="0"/>
                <a:ea typeface="Calibri" panose="020F0502020204030204" pitchFamily="34" charset="0"/>
                <a:cs typeface="Calibri Light" panose="020F0302020204030204" pitchFamily="34" charset="0"/>
              </a:rPr>
              <a:t>Then Moses went back to the </a:t>
            </a:r>
            <a:r>
              <a:rPr lang="en-US" sz="3800" cap="small" dirty="0">
                <a:solidFill>
                  <a:schemeClr val="bg1"/>
                </a:solidFill>
                <a:effectLst/>
                <a:latin typeface="Calibri Light" panose="020F0302020204030204" pitchFamily="34" charset="0"/>
                <a:ea typeface="Calibri" panose="020F0502020204030204" pitchFamily="34" charset="0"/>
                <a:cs typeface="Calibri Light" panose="020F0302020204030204" pitchFamily="34" charset="0"/>
              </a:rPr>
              <a:t>Lord</a:t>
            </a:r>
            <a:r>
              <a:rPr lang="en-US" sz="3800" dirty="0">
                <a:solidFill>
                  <a:schemeClr val="bg1"/>
                </a:solidFill>
                <a:effectLst/>
                <a:latin typeface="Calibri Light" panose="020F0302020204030204" pitchFamily="34" charset="0"/>
                <a:ea typeface="Calibri" panose="020F0502020204030204" pitchFamily="34" charset="0"/>
                <a:cs typeface="Calibri Light" panose="020F0302020204030204" pitchFamily="34" charset="0"/>
              </a:rPr>
              <a:t> and protested, “Why have you brought all this trouble on your own people, Lord? Why did you send me? </a:t>
            </a:r>
          </a:p>
          <a:p>
            <a:pPr marL="574675" marR="0" indent="-558800">
              <a:lnSpc>
                <a:spcPct val="90000"/>
              </a:lnSpc>
              <a:spcBef>
                <a:spcPts val="0"/>
              </a:spcBef>
              <a:spcAft>
                <a:spcPts val="0"/>
              </a:spcAft>
            </a:pPr>
            <a:r>
              <a:rPr lang="en-US" sz="3800" baseline="30000" dirty="0">
                <a:solidFill>
                  <a:schemeClr val="bg1"/>
                </a:solidFill>
                <a:effectLst/>
                <a:latin typeface="Calibri Light" panose="020F0302020204030204" pitchFamily="34" charset="0"/>
                <a:ea typeface="Calibri" panose="020F0502020204030204" pitchFamily="34" charset="0"/>
                <a:cs typeface="Calibri Light" panose="020F0302020204030204" pitchFamily="34" charset="0"/>
              </a:rPr>
              <a:t>23	</a:t>
            </a:r>
            <a:r>
              <a:rPr lang="en-US" sz="3800" dirty="0">
                <a:solidFill>
                  <a:schemeClr val="bg1"/>
                </a:solidFill>
                <a:effectLst/>
                <a:latin typeface="Calibri Light" panose="020F0302020204030204" pitchFamily="34" charset="0"/>
                <a:ea typeface="Calibri" panose="020F0502020204030204" pitchFamily="34" charset="0"/>
                <a:cs typeface="Calibri Light" panose="020F0302020204030204" pitchFamily="34" charset="0"/>
              </a:rPr>
              <a:t>Ever since I came to Pharaoh as your spokesman, he has been even more brutal to your people. And you have done nothing to rescue them!” </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5</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393194348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3250121"/>
          </a:xfrm>
          <a:prstGeom prst="rect">
            <a:avLst/>
          </a:prstGeom>
          <a:noFill/>
          <a:ln w="9525">
            <a:noFill/>
            <a:miter lim="800000"/>
            <a:headEnd/>
            <a:tailEnd/>
          </a:ln>
        </p:spPr>
        <p:txBody>
          <a:bodyPr wrap="square">
            <a:spAutoFit/>
          </a:bodyPr>
          <a:lstStyle/>
          <a:p>
            <a:pPr marL="574675" marR="0" indent="-558800">
              <a:lnSpc>
                <a:spcPct val="90000"/>
              </a:lnSpc>
              <a:spcBef>
                <a:spcPts val="0"/>
              </a:spcBef>
              <a:spcAft>
                <a:spcPts val="0"/>
              </a:spcAft>
            </a:pPr>
            <a:r>
              <a:rPr lang="en-US" sz="3800" baseline="30000" dirty="0">
                <a:solidFill>
                  <a:schemeClr val="bg1"/>
                </a:solidFill>
                <a:effectLst/>
                <a:latin typeface="Calibri Light" panose="020F0302020204030204" pitchFamily="34" charset="0"/>
                <a:ea typeface="Calibri" panose="020F0502020204030204" pitchFamily="34" charset="0"/>
                <a:cs typeface="Calibri Light" panose="020F0302020204030204" pitchFamily="34" charset="0"/>
              </a:rPr>
              <a:t>22 	</a:t>
            </a:r>
            <a:r>
              <a:rPr lang="en-US" sz="3800" dirty="0">
                <a:solidFill>
                  <a:schemeClr val="bg1"/>
                </a:solidFill>
                <a:effectLst/>
                <a:latin typeface="Calibri Light" panose="020F0302020204030204" pitchFamily="34" charset="0"/>
                <a:ea typeface="Calibri" panose="020F0502020204030204" pitchFamily="34" charset="0"/>
                <a:cs typeface="Calibri Light" panose="020F0302020204030204" pitchFamily="34" charset="0"/>
              </a:rPr>
              <a:t>Then Moses went back to the </a:t>
            </a:r>
            <a:r>
              <a:rPr lang="en-US" sz="3800" cap="small" dirty="0">
                <a:solidFill>
                  <a:schemeClr val="bg1"/>
                </a:solidFill>
                <a:effectLst/>
                <a:latin typeface="Calibri Light" panose="020F0302020204030204" pitchFamily="34" charset="0"/>
                <a:ea typeface="Calibri" panose="020F0502020204030204" pitchFamily="34" charset="0"/>
                <a:cs typeface="Calibri Light" panose="020F0302020204030204" pitchFamily="34" charset="0"/>
              </a:rPr>
              <a:t>Lord</a:t>
            </a:r>
            <a:r>
              <a:rPr lang="en-US" sz="3800" dirty="0">
                <a:solidFill>
                  <a:schemeClr val="bg1"/>
                </a:solidFill>
                <a:effectLst/>
                <a:latin typeface="Calibri Light" panose="020F0302020204030204" pitchFamily="34" charset="0"/>
                <a:ea typeface="Calibri" panose="020F0502020204030204" pitchFamily="34" charset="0"/>
                <a:cs typeface="Calibri Light" panose="020F0302020204030204" pitchFamily="34" charset="0"/>
              </a:rPr>
              <a:t> and protested, “Why have you brought all this trouble on your own people, Lord? Why did you send me? </a:t>
            </a:r>
          </a:p>
          <a:p>
            <a:pPr marL="574675" marR="0" indent="-558800">
              <a:lnSpc>
                <a:spcPct val="90000"/>
              </a:lnSpc>
              <a:spcBef>
                <a:spcPts val="0"/>
              </a:spcBef>
              <a:spcAft>
                <a:spcPts val="0"/>
              </a:spcAft>
            </a:pPr>
            <a:r>
              <a:rPr lang="en-US" sz="3800" baseline="30000" dirty="0">
                <a:solidFill>
                  <a:schemeClr val="bg1"/>
                </a:solidFill>
                <a:effectLst/>
                <a:latin typeface="Calibri Light" panose="020F0302020204030204" pitchFamily="34" charset="0"/>
                <a:ea typeface="Calibri" panose="020F0502020204030204" pitchFamily="34" charset="0"/>
                <a:cs typeface="Calibri Light" panose="020F0302020204030204" pitchFamily="34" charset="0"/>
              </a:rPr>
              <a:t>23	</a:t>
            </a:r>
            <a:r>
              <a:rPr lang="en-US" sz="3800" dirty="0">
                <a:solidFill>
                  <a:schemeClr val="bg1"/>
                </a:solidFill>
                <a:effectLst/>
                <a:latin typeface="Calibri Light" panose="020F0302020204030204" pitchFamily="34" charset="0"/>
                <a:ea typeface="Calibri" panose="020F0502020204030204" pitchFamily="34" charset="0"/>
                <a:cs typeface="Calibri Light" panose="020F0302020204030204" pitchFamily="34" charset="0"/>
              </a:rPr>
              <a:t>Ever since I came to Pharaoh as your spokesman, he has been even more brutal to your people. And you have done nothing to rescue them!” </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5</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xmlns="" id="{C90E6FC8-0D39-379F-A19E-52713D631158}"/>
              </a:ext>
            </a:extLst>
          </p:cNvPr>
          <p:cNvSpPr>
            <a:spLocks noChangeArrowheads="1"/>
          </p:cNvSpPr>
          <p:nvPr/>
        </p:nvSpPr>
        <p:spPr bwMode="auto">
          <a:xfrm>
            <a:off x="388416" y="1323444"/>
            <a:ext cx="11530014" cy="3250121"/>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xmlns="" id="{95E07572-6AA5-60C2-94DB-8D1F0BDE3B72}"/>
              </a:ext>
            </a:extLst>
          </p:cNvPr>
          <p:cNvSpPr txBox="1">
            <a:spLocks noChangeArrowheads="1"/>
          </p:cNvSpPr>
          <p:nvPr/>
        </p:nvSpPr>
        <p:spPr bwMode="auto">
          <a:xfrm>
            <a:off x="685632" y="1481885"/>
            <a:ext cx="11506368" cy="3046988"/>
          </a:xfrm>
          <a:prstGeom prst="rect">
            <a:avLst/>
          </a:prstGeom>
          <a:noFill/>
          <a:ln w="38100">
            <a:noFill/>
            <a:miter lim="800000"/>
            <a:headEnd/>
            <a:tailEnd/>
          </a:ln>
        </p:spPr>
        <p:txBody>
          <a:bodyPr wrap="square">
            <a:spAutoFit/>
          </a:bodyPr>
          <a:lstStyle/>
          <a:p>
            <a:pPr marL="576263" lvl="3" indent="-563563">
              <a:lnSpc>
                <a:spcPct val="90000"/>
              </a:lnSpc>
              <a:spcBef>
                <a:spcPts val="0"/>
              </a:spcBef>
              <a:spcAft>
                <a:spcPts val="600"/>
              </a:spcAft>
              <a:buSzPct val="100000"/>
            </a:pPr>
            <a:r>
              <a:rPr lang="en-US" sz="3600" dirty="0">
                <a:solidFill>
                  <a:prstClr val="white"/>
                </a:solidFill>
                <a:latin typeface="Calibri Light" panose="020F0302020204030204" pitchFamily="34" charset="0"/>
                <a:cs typeface="Calibri Light" panose="020F0302020204030204" pitchFamily="34" charset="0"/>
              </a:rPr>
              <a:t>►	</a:t>
            </a:r>
            <a:r>
              <a:rPr lang="en-US" sz="36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Moses’ ingenuity failed.  </a:t>
            </a:r>
          </a:p>
          <a:p>
            <a:pPr marL="576263" lvl="3" indent="-563563">
              <a:lnSpc>
                <a:spcPct val="90000"/>
              </a:lnSpc>
              <a:spcBef>
                <a:spcPts val="0"/>
              </a:spcBef>
              <a:spcAft>
                <a:spcPts val="1000"/>
              </a:spcAft>
              <a:buSzPct val="100000"/>
            </a:pPr>
            <a:r>
              <a:rPr lang="en-US" sz="3600" dirty="0">
                <a:solidFill>
                  <a:prstClr val="white"/>
                </a:solidFill>
                <a:latin typeface="Calibri Light" panose="020F0302020204030204" pitchFamily="34" charset="0"/>
                <a:cs typeface="Calibri Light" panose="020F0302020204030204" pitchFamily="34" charset="0"/>
              </a:rPr>
              <a:t>►	</a:t>
            </a:r>
            <a:r>
              <a:rPr lang="en-US" sz="36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Moses couldn’t see God’s plan.</a:t>
            </a:r>
          </a:p>
          <a:p>
            <a:pPr marL="576263" lvl="3" indent="-563563">
              <a:lnSpc>
                <a:spcPct val="90000"/>
              </a:lnSpc>
              <a:spcBef>
                <a:spcPts val="0"/>
              </a:spcBef>
              <a:spcAft>
                <a:spcPts val="1000"/>
              </a:spcAft>
              <a:buSzPct val="100000"/>
            </a:pPr>
            <a:r>
              <a:rPr lang="en-US" sz="3600" dirty="0">
                <a:solidFill>
                  <a:prstClr val="white"/>
                </a:solidFill>
                <a:latin typeface="Calibri Light" panose="020F0302020204030204" pitchFamily="34" charset="0"/>
                <a:cs typeface="Calibri Light" panose="020F0302020204030204" pitchFamily="34" charset="0"/>
              </a:rPr>
              <a:t>►	</a:t>
            </a:r>
            <a:r>
              <a:rPr lang="en-US" sz="36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Moses’ fears were resurfacing.</a:t>
            </a:r>
          </a:p>
          <a:p>
            <a:pPr marL="576263" lvl="3" indent="-563563">
              <a:lnSpc>
                <a:spcPct val="90000"/>
              </a:lnSpc>
              <a:spcBef>
                <a:spcPts val="0"/>
              </a:spcBef>
              <a:spcAft>
                <a:spcPts val="1000"/>
              </a:spcAft>
              <a:buSzPct val="100000"/>
            </a:pPr>
            <a:r>
              <a:rPr lang="en-US" sz="3600" dirty="0">
                <a:solidFill>
                  <a:prstClr val="white"/>
                </a:solidFill>
                <a:latin typeface="Calibri Light" panose="020F0302020204030204" pitchFamily="34" charset="0"/>
                <a:cs typeface="Calibri Light" panose="020F0302020204030204" pitchFamily="34" charset="0"/>
              </a:rPr>
              <a:t>►	</a:t>
            </a:r>
            <a:r>
              <a:rPr lang="en-US" sz="36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No one was responding the way they should. </a:t>
            </a:r>
          </a:p>
          <a:p>
            <a:pPr marL="576263" lvl="3" indent="-563563">
              <a:lnSpc>
                <a:spcPct val="90000"/>
              </a:lnSpc>
              <a:spcBef>
                <a:spcPts val="0"/>
              </a:spcBef>
              <a:spcAft>
                <a:spcPts val="1200"/>
              </a:spcAft>
              <a:buSzPct val="100000"/>
            </a:pPr>
            <a:r>
              <a:rPr lang="en-US" sz="3600" dirty="0">
                <a:solidFill>
                  <a:prstClr val="white"/>
                </a:solidFill>
                <a:latin typeface="Calibri Light" panose="020F0302020204030204" pitchFamily="34" charset="0"/>
                <a:cs typeface="Calibri Light" panose="020F0302020204030204" pitchFamily="34" charset="0"/>
              </a:rPr>
              <a:t>►	</a:t>
            </a:r>
            <a:r>
              <a:rPr lang="en-US" sz="36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At least when Moses failed, he knew where to go.</a:t>
            </a:r>
          </a:p>
        </p:txBody>
      </p:sp>
      <p:sp>
        <p:nvSpPr>
          <p:cNvPr id="4" name="Rectangle 3">
            <a:extLst>
              <a:ext uri="{FF2B5EF4-FFF2-40B4-BE49-F238E27FC236}">
                <a16:creationId xmlns:a16="http://schemas.microsoft.com/office/drawing/2014/main" xmlns="" id="{4BF3B55E-7393-81E9-D54A-BC8FD6265713}"/>
              </a:ext>
            </a:extLst>
          </p:cNvPr>
          <p:cNvSpPr>
            <a:spLocks noChangeArrowheads="1"/>
          </p:cNvSpPr>
          <p:nvPr/>
        </p:nvSpPr>
        <p:spPr bwMode="auto">
          <a:xfrm>
            <a:off x="393125" y="4732006"/>
            <a:ext cx="11461360" cy="1821194"/>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5" name="TextBox 4">
            <a:extLst>
              <a:ext uri="{FF2B5EF4-FFF2-40B4-BE49-F238E27FC236}">
                <a16:creationId xmlns:a16="http://schemas.microsoft.com/office/drawing/2014/main" xmlns="" id="{B949142C-8FE7-4787-440F-E5EF199FC31B}"/>
              </a:ext>
            </a:extLst>
          </p:cNvPr>
          <p:cNvSpPr txBox="1">
            <a:spLocks noChangeArrowheads="1"/>
          </p:cNvSpPr>
          <p:nvPr/>
        </p:nvSpPr>
        <p:spPr bwMode="auto">
          <a:xfrm>
            <a:off x="424535" y="5011972"/>
            <a:ext cx="11390670" cy="1294200"/>
          </a:xfrm>
          <a:prstGeom prst="rect">
            <a:avLst/>
          </a:prstGeom>
          <a:noFill/>
          <a:ln w="38100">
            <a:noFill/>
            <a:miter lim="800000"/>
            <a:headEnd/>
            <a:tailEnd/>
          </a:ln>
        </p:spPr>
        <p:txBody>
          <a:bodyPr wrap="square">
            <a:spAutoFit/>
          </a:bodyPr>
          <a:lstStyle/>
          <a:p>
            <a:pPr marL="0" lvl="1" algn="ctr" fontAlgn="auto">
              <a:lnSpc>
                <a:spcPct val="90000"/>
              </a:lnSpc>
              <a:spcBef>
                <a:spcPts val="0"/>
              </a:spcBef>
              <a:spcAft>
                <a:spcPts val="300"/>
              </a:spcAft>
              <a:buSzPct val="100000"/>
              <a:defRPr/>
            </a:pPr>
            <a:r>
              <a:rPr lang="en-US" sz="4200" dirty="0">
                <a:solidFill>
                  <a:prstClr val="white"/>
                </a:solidFill>
                <a:latin typeface="Calibri Light" panose="020F0302020204030204" pitchFamily="34" charset="0"/>
                <a:cs typeface="Calibri Light" panose="020F0302020204030204" pitchFamily="34" charset="0"/>
              </a:rPr>
              <a:t>Though it’s always right to go back to God when we fail, it’s often when it’s most difficult. </a:t>
            </a:r>
          </a:p>
        </p:txBody>
      </p:sp>
    </p:spTree>
    <p:extLst>
      <p:ext uri="{BB962C8B-B14F-4D97-AF65-F5344CB8AC3E}">
        <p14:creationId xmlns:p14="http://schemas.microsoft.com/office/powerpoint/2010/main" val="23872577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4"/>
                                        </p:tgtEl>
                                        <p:attrNameLst>
                                          <p:attrName>style.visibility</p:attrName>
                                        </p:attrNameLst>
                                      </p:cBhvr>
                                      <p:to>
                                        <p:strVal val="visible"/>
                                      </p:to>
                                    </p:set>
                                    <p:animEffect transition="in" filter="fade">
                                      <p:cBhvr>
                                        <p:cTn id="31" dur="500"/>
                                        <p:tgtEl>
                                          <p:spTgt spid="4"/>
                                        </p:tgtEl>
                                      </p:cBhvr>
                                    </p:animEffect>
                                  </p:childTnLst>
                                </p:cTn>
                              </p:par>
                            </p:childTnLst>
                          </p:cTn>
                        </p:par>
                        <p:par>
                          <p:cTn id="32" fill="hold">
                            <p:stCondLst>
                              <p:cond delay="500"/>
                            </p:stCondLst>
                            <p:childTnLst>
                              <p:par>
                                <p:cTn id="33" presetID="1" presetClass="entr" presetSubtype="0" fill="hold" nodeType="afterEffect">
                                  <p:stCondLst>
                                    <p:cond delay="0"/>
                                  </p:stCondLst>
                                  <p:childTnLst>
                                    <p:set>
                                      <p:cBhvr>
                                        <p:cTn id="34"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4302716"/>
          </a:xfrm>
          <a:prstGeom prst="rect">
            <a:avLst/>
          </a:prstGeom>
          <a:noFill/>
          <a:ln w="9525">
            <a:noFill/>
            <a:miter lim="800000"/>
            <a:headEnd/>
            <a:tailEnd/>
          </a:ln>
        </p:spPr>
        <p:txBody>
          <a:bodyPr wrap="square">
            <a:spAutoFit/>
          </a:bodyPr>
          <a:lstStyle/>
          <a:p>
            <a:pPr marL="574675" marR="0" indent="-574675">
              <a:lnSpc>
                <a:spcPct val="90000"/>
              </a:lnSpc>
              <a:spcBef>
                <a:spcPts val="0"/>
              </a:spcBef>
              <a:spcAft>
                <a:spcPts val="0"/>
              </a:spcAft>
            </a:pPr>
            <a:r>
              <a:rPr lang="en-US" sz="3800" baseline="30000" dirty="0">
                <a:solidFill>
                  <a:schemeClr val="bg1"/>
                </a:solidFill>
                <a:effectLst/>
                <a:latin typeface="Calibri Light" panose="020F0302020204030204" pitchFamily="34" charset="0"/>
                <a:ea typeface="Calibri" panose="020F0502020204030204" pitchFamily="34" charset="0"/>
                <a:cs typeface="Calibri Light" panose="020F0302020204030204" pitchFamily="34" charset="0"/>
              </a:rPr>
              <a:t>1 	</a:t>
            </a:r>
            <a:r>
              <a:rPr lang="en-US" sz="3800" dirty="0">
                <a:solidFill>
                  <a:schemeClr val="bg1"/>
                </a:solidFill>
                <a:effectLst/>
                <a:latin typeface="Calibri Light" panose="020F0302020204030204" pitchFamily="34" charset="0"/>
                <a:ea typeface="Calibri" panose="020F0502020204030204" pitchFamily="34" charset="0"/>
                <a:cs typeface="Calibri Light" panose="020F0302020204030204" pitchFamily="34" charset="0"/>
              </a:rPr>
              <a:t>Then the </a:t>
            </a:r>
            <a:r>
              <a:rPr lang="en-US" sz="3800" cap="small" dirty="0">
                <a:solidFill>
                  <a:schemeClr val="bg1"/>
                </a:solidFill>
                <a:effectLst/>
                <a:latin typeface="Calibri Light" panose="020F0302020204030204" pitchFamily="34" charset="0"/>
                <a:ea typeface="Calibri" panose="020F0502020204030204" pitchFamily="34" charset="0"/>
                <a:cs typeface="Calibri Light" panose="020F0302020204030204" pitchFamily="34" charset="0"/>
              </a:rPr>
              <a:t>LORD</a:t>
            </a:r>
            <a:r>
              <a:rPr lang="en-US" sz="3800" dirty="0">
                <a:solidFill>
                  <a:schemeClr val="bg1"/>
                </a:solidFill>
                <a:effectLst/>
                <a:latin typeface="Calibri Light" panose="020F0302020204030204" pitchFamily="34" charset="0"/>
                <a:ea typeface="Calibri" panose="020F0502020204030204" pitchFamily="34" charset="0"/>
                <a:cs typeface="Calibri Light" panose="020F0302020204030204" pitchFamily="34" charset="0"/>
              </a:rPr>
              <a:t> told Moses, “Now you will see what I will do to Pharaoh. When he feels the force of my strong hand, he will let the people go. In fact, he will force them to leave his land!” </a:t>
            </a:r>
          </a:p>
          <a:p>
            <a:pPr marL="574675" marR="0" indent="-574675">
              <a:lnSpc>
                <a:spcPct val="90000"/>
              </a:lnSpc>
              <a:spcBef>
                <a:spcPts val="0"/>
              </a:spcBef>
              <a:spcAft>
                <a:spcPts val="0"/>
              </a:spcAft>
            </a:pPr>
            <a:r>
              <a:rPr lang="en-US" sz="3800" baseline="30000" dirty="0">
                <a:solidFill>
                  <a:schemeClr val="bg1"/>
                </a:solidFill>
                <a:effectLst/>
                <a:latin typeface="Calibri Light" panose="020F0302020204030204" pitchFamily="34" charset="0"/>
                <a:ea typeface="Calibri" panose="020F0502020204030204" pitchFamily="34" charset="0"/>
                <a:cs typeface="Calibri Light" panose="020F0302020204030204" pitchFamily="34" charset="0"/>
              </a:rPr>
              <a:t>2 	</a:t>
            </a:r>
            <a:r>
              <a:rPr lang="en-US" sz="3800" dirty="0">
                <a:solidFill>
                  <a:schemeClr val="bg1"/>
                </a:solidFill>
                <a:effectLst/>
                <a:latin typeface="Calibri Light" panose="020F0302020204030204" pitchFamily="34" charset="0"/>
                <a:ea typeface="Calibri" panose="020F0502020204030204" pitchFamily="34" charset="0"/>
                <a:cs typeface="Calibri Light" panose="020F0302020204030204" pitchFamily="34" charset="0"/>
              </a:rPr>
              <a:t>And God said to Moses, “I am Yahweh—‘the </a:t>
            </a:r>
            <a:r>
              <a:rPr lang="en-US" sz="3800" cap="small" dirty="0">
                <a:solidFill>
                  <a:schemeClr val="bg1"/>
                </a:solidFill>
                <a:effectLst/>
                <a:latin typeface="Calibri Light" panose="020F0302020204030204" pitchFamily="34" charset="0"/>
                <a:ea typeface="Calibri" panose="020F0502020204030204" pitchFamily="34" charset="0"/>
                <a:cs typeface="Calibri Light" panose="020F0302020204030204" pitchFamily="34" charset="0"/>
              </a:rPr>
              <a:t>LORD</a:t>
            </a:r>
            <a:r>
              <a:rPr lang="en-US" sz="3800" dirty="0">
                <a:solidFill>
                  <a:schemeClr val="bg1"/>
                </a:solidFill>
                <a:effectLst/>
                <a:latin typeface="Calibri Light" panose="020F0302020204030204" pitchFamily="34" charset="0"/>
                <a:ea typeface="Calibri" panose="020F0502020204030204" pitchFamily="34" charset="0"/>
                <a:cs typeface="Calibri Light" panose="020F0302020204030204" pitchFamily="34" charset="0"/>
              </a:rPr>
              <a:t>.’ </a:t>
            </a:r>
          </a:p>
          <a:p>
            <a:pPr marL="574675" marR="0" indent="-574675">
              <a:lnSpc>
                <a:spcPct val="90000"/>
              </a:lnSpc>
              <a:spcBef>
                <a:spcPts val="0"/>
              </a:spcBef>
              <a:spcAft>
                <a:spcPts val="0"/>
              </a:spcAft>
            </a:pPr>
            <a:r>
              <a:rPr lang="en-US" sz="3800" baseline="30000" dirty="0">
                <a:solidFill>
                  <a:schemeClr val="bg1"/>
                </a:solidFill>
                <a:effectLst/>
                <a:latin typeface="Calibri Light" panose="020F0302020204030204" pitchFamily="34" charset="0"/>
                <a:ea typeface="Calibri" panose="020F0502020204030204" pitchFamily="34" charset="0"/>
                <a:cs typeface="Calibri Light" panose="020F0302020204030204" pitchFamily="34" charset="0"/>
              </a:rPr>
              <a:t>3 	</a:t>
            </a:r>
            <a:r>
              <a:rPr lang="en-US" sz="3800" dirty="0">
                <a:solidFill>
                  <a:schemeClr val="bg1"/>
                </a:solidFill>
                <a:effectLst/>
                <a:latin typeface="Calibri Light" panose="020F0302020204030204" pitchFamily="34" charset="0"/>
                <a:ea typeface="Calibri" panose="020F0502020204030204" pitchFamily="34" charset="0"/>
                <a:cs typeface="Calibri Light" panose="020F0302020204030204" pitchFamily="34" charset="0"/>
              </a:rPr>
              <a:t>I appeared to Abraham, to Isaac, and to Jacob as El-Shaddai—‘God Almighty’—but I did not reveal my name, Yahweh, to them. </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6</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15443825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45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8"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4302716"/>
          </a:xfrm>
          <a:prstGeom prst="rect">
            <a:avLst/>
          </a:prstGeom>
          <a:noFill/>
          <a:ln w="9525">
            <a:noFill/>
            <a:miter lim="800000"/>
            <a:headEnd/>
            <a:tailEnd/>
          </a:ln>
        </p:spPr>
        <p:txBody>
          <a:bodyPr wrap="square">
            <a:spAutoFit/>
          </a:bodyPr>
          <a:lstStyle/>
          <a:p>
            <a:pPr marL="574675" marR="0" indent="-574675">
              <a:lnSpc>
                <a:spcPct val="90000"/>
              </a:lnSpc>
              <a:spcBef>
                <a:spcPts val="0"/>
              </a:spcBef>
              <a:spcAft>
                <a:spcPts val="0"/>
              </a:spcAft>
            </a:pPr>
            <a:r>
              <a:rPr lang="en-US" sz="3800" baseline="30000" dirty="0">
                <a:solidFill>
                  <a:schemeClr val="tx1">
                    <a:lumMod val="50000"/>
                    <a:lumOff val="50000"/>
                  </a:schemeClr>
                </a:solidFill>
                <a:effectLst/>
                <a:latin typeface="Calibri Light" panose="020F0302020204030204" pitchFamily="34" charset="0"/>
                <a:ea typeface="Calibri" panose="020F0502020204030204" pitchFamily="34" charset="0"/>
                <a:cs typeface="Calibri Light" panose="020F0302020204030204" pitchFamily="34" charset="0"/>
              </a:rPr>
              <a:t>1 	</a:t>
            </a:r>
            <a:r>
              <a:rPr lang="en-US" sz="3800" dirty="0">
                <a:solidFill>
                  <a:schemeClr val="tx1">
                    <a:lumMod val="50000"/>
                    <a:lumOff val="50000"/>
                  </a:schemeClr>
                </a:solidFill>
                <a:effectLst/>
                <a:latin typeface="Calibri Light" panose="020F0302020204030204" pitchFamily="34" charset="0"/>
                <a:ea typeface="Calibri" panose="020F0502020204030204" pitchFamily="34" charset="0"/>
                <a:cs typeface="Calibri Light" panose="020F0302020204030204" pitchFamily="34" charset="0"/>
              </a:rPr>
              <a:t>Then the </a:t>
            </a:r>
            <a:r>
              <a:rPr lang="en-US" sz="3800" cap="small" dirty="0">
                <a:solidFill>
                  <a:schemeClr val="tx1">
                    <a:lumMod val="50000"/>
                    <a:lumOff val="50000"/>
                  </a:schemeClr>
                </a:solidFill>
                <a:effectLst/>
                <a:latin typeface="Calibri Light" panose="020F0302020204030204" pitchFamily="34" charset="0"/>
                <a:ea typeface="Calibri" panose="020F0502020204030204" pitchFamily="34" charset="0"/>
                <a:cs typeface="Calibri Light" panose="020F0302020204030204" pitchFamily="34" charset="0"/>
              </a:rPr>
              <a:t>LORD</a:t>
            </a:r>
            <a:r>
              <a:rPr lang="en-US" sz="3800" dirty="0">
                <a:solidFill>
                  <a:schemeClr val="tx1">
                    <a:lumMod val="50000"/>
                    <a:lumOff val="50000"/>
                  </a:schemeClr>
                </a:solidFill>
                <a:effectLst/>
                <a:latin typeface="Calibri Light" panose="020F0302020204030204" pitchFamily="34" charset="0"/>
                <a:ea typeface="Calibri" panose="020F0502020204030204" pitchFamily="34" charset="0"/>
                <a:cs typeface="Calibri Light" panose="020F0302020204030204" pitchFamily="34" charset="0"/>
              </a:rPr>
              <a:t> told Moses, “Now you will see what I will do to Pharaoh. When he feels the force of my strong hand, he will let the people go. In fact, he will force them to leave his land!” </a:t>
            </a:r>
          </a:p>
          <a:p>
            <a:pPr marL="574675" marR="0" indent="-574675">
              <a:lnSpc>
                <a:spcPct val="90000"/>
              </a:lnSpc>
              <a:spcBef>
                <a:spcPts val="0"/>
              </a:spcBef>
              <a:spcAft>
                <a:spcPts val="0"/>
              </a:spcAft>
            </a:pPr>
            <a:r>
              <a:rPr lang="en-US" sz="3800" baseline="30000" dirty="0">
                <a:solidFill>
                  <a:schemeClr val="tx1">
                    <a:lumMod val="50000"/>
                    <a:lumOff val="50000"/>
                  </a:schemeClr>
                </a:solidFill>
                <a:effectLst/>
                <a:latin typeface="Calibri Light" panose="020F0302020204030204" pitchFamily="34" charset="0"/>
                <a:ea typeface="Calibri" panose="020F0502020204030204" pitchFamily="34" charset="0"/>
                <a:cs typeface="Calibri Light" panose="020F0302020204030204" pitchFamily="34" charset="0"/>
              </a:rPr>
              <a:t>2 	</a:t>
            </a:r>
            <a:r>
              <a:rPr lang="en-US" sz="3800" dirty="0">
                <a:solidFill>
                  <a:schemeClr val="tx1">
                    <a:lumMod val="50000"/>
                    <a:lumOff val="50000"/>
                  </a:schemeClr>
                </a:solidFill>
                <a:effectLst/>
                <a:latin typeface="Calibri Light" panose="020F0302020204030204" pitchFamily="34" charset="0"/>
                <a:ea typeface="Calibri" panose="020F0502020204030204" pitchFamily="34" charset="0"/>
                <a:cs typeface="Calibri Light" panose="020F0302020204030204" pitchFamily="34" charset="0"/>
              </a:rPr>
              <a:t>And God said to Moses, “I am Yahweh—‘the </a:t>
            </a:r>
            <a:r>
              <a:rPr lang="en-US" sz="3800" cap="small" dirty="0">
                <a:solidFill>
                  <a:schemeClr val="tx1">
                    <a:lumMod val="50000"/>
                    <a:lumOff val="50000"/>
                  </a:schemeClr>
                </a:solidFill>
                <a:effectLst/>
                <a:latin typeface="Calibri Light" panose="020F0302020204030204" pitchFamily="34" charset="0"/>
                <a:ea typeface="Calibri" panose="020F0502020204030204" pitchFamily="34" charset="0"/>
                <a:cs typeface="Calibri Light" panose="020F0302020204030204" pitchFamily="34" charset="0"/>
              </a:rPr>
              <a:t>LORD</a:t>
            </a:r>
            <a:r>
              <a:rPr lang="en-US" sz="3800" dirty="0">
                <a:solidFill>
                  <a:schemeClr val="tx1">
                    <a:lumMod val="50000"/>
                    <a:lumOff val="50000"/>
                  </a:schemeClr>
                </a:solidFill>
                <a:effectLst/>
                <a:latin typeface="Calibri Light" panose="020F0302020204030204" pitchFamily="34" charset="0"/>
                <a:ea typeface="Calibri" panose="020F0502020204030204" pitchFamily="34" charset="0"/>
                <a:cs typeface="Calibri Light" panose="020F0302020204030204" pitchFamily="34" charset="0"/>
              </a:rPr>
              <a:t>.’ </a:t>
            </a:r>
          </a:p>
          <a:p>
            <a:pPr marL="574675" marR="0" indent="-574675">
              <a:lnSpc>
                <a:spcPct val="90000"/>
              </a:lnSpc>
              <a:spcBef>
                <a:spcPts val="0"/>
              </a:spcBef>
              <a:spcAft>
                <a:spcPts val="0"/>
              </a:spcAft>
            </a:pPr>
            <a:r>
              <a:rPr lang="en-US" sz="3800" baseline="30000" dirty="0">
                <a:solidFill>
                  <a:schemeClr val="tx1">
                    <a:lumMod val="50000"/>
                    <a:lumOff val="50000"/>
                  </a:schemeClr>
                </a:solidFill>
                <a:effectLst/>
                <a:latin typeface="Calibri Light" panose="020F0302020204030204" pitchFamily="34" charset="0"/>
                <a:ea typeface="Calibri" panose="020F0502020204030204" pitchFamily="34" charset="0"/>
                <a:cs typeface="Calibri Light" panose="020F0302020204030204" pitchFamily="34" charset="0"/>
              </a:rPr>
              <a:t>3 	</a:t>
            </a:r>
            <a:r>
              <a:rPr lang="en-US" sz="3800" dirty="0">
                <a:solidFill>
                  <a:schemeClr val="tx1">
                    <a:lumMod val="50000"/>
                    <a:lumOff val="50000"/>
                  </a:schemeClr>
                </a:solidFill>
                <a:effectLst/>
                <a:latin typeface="Calibri Light" panose="020F0302020204030204" pitchFamily="34" charset="0"/>
                <a:ea typeface="Calibri" panose="020F0502020204030204" pitchFamily="34" charset="0"/>
                <a:cs typeface="Calibri Light" panose="020F0302020204030204" pitchFamily="34" charset="0"/>
              </a:rPr>
              <a:t>I appeared to Abraham, to Isaac, and to Jacob as</a:t>
            </a:r>
            <a:r>
              <a:rPr lang="en-US" sz="3800" dirty="0">
                <a:solidFill>
                  <a:schemeClr val="bg1"/>
                </a:solidFill>
                <a:effectLst/>
                <a:latin typeface="Calibri Light" panose="020F0302020204030204" pitchFamily="34" charset="0"/>
                <a:ea typeface="Calibri" panose="020F0502020204030204" pitchFamily="34" charset="0"/>
                <a:cs typeface="Calibri Light" panose="020F0302020204030204" pitchFamily="34" charset="0"/>
              </a:rPr>
              <a:t> El-Shaddai—‘God Almighty’</a:t>
            </a:r>
            <a:r>
              <a:rPr lang="en-US" sz="3800" dirty="0">
                <a:solidFill>
                  <a:schemeClr val="tx1">
                    <a:lumMod val="50000"/>
                    <a:lumOff val="50000"/>
                  </a:schemeClr>
                </a:solidFill>
                <a:effectLst/>
                <a:latin typeface="Calibri Light" panose="020F0302020204030204" pitchFamily="34" charset="0"/>
                <a:ea typeface="Calibri" panose="020F0502020204030204" pitchFamily="34" charset="0"/>
                <a:cs typeface="Calibri Light" panose="020F0302020204030204" pitchFamily="34" charset="0"/>
              </a:rPr>
              <a:t>—but I did not reveal my name, Yahweh, to them. </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6</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xmlns="" id="{C2A6B381-F5CD-B209-8895-6E8CAF8C711A}"/>
              </a:ext>
            </a:extLst>
          </p:cNvPr>
          <p:cNvSpPr>
            <a:spLocks noChangeArrowheads="1"/>
          </p:cNvSpPr>
          <p:nvPr/>
        </p:nvSpPr>
        <p:spPr bwMode="auto">
          <a:xfrm>
            <a:off x="350261" y="1310928"/>
            <a:ext cx="11530014" cy="4302716"/>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xmlns="" id="{135D3857-3785-A04E-5A49-0BF6ADF8D6BE}"/>
              </a:ext>
            </a:extLst>
          </p:cNvPr>
          <p:cNvSpPr txBox="1">
            <a:spLocks noChangeArrowheads="1"/>
          </p:cNvSpPr>
          <p:nvPr/>
        </p:nvSpPr>
        <p:spPr bwMode="auto">
          <a:xfrm>
            <a:off x="373907" y="1397440"/>
            <a:ext cx="11506368" cy="4136517"/>
          </a:xfrm>
          <a:prstGeom prst="rect">
            <a:avLst/>
          </a:prstGeom>
          <a:noFill/>
          <a:ln w="38100">
            <a:noFill/>
            <a:miter lim="800000"/>
            <a:headEnd/>
            <a:tailEnd/>
          </a:ln>
        </p:spPr>
        <p:txBody>
          <a:bodyPr wrap="square">
            <a:spAutoFit/>
          </a:bodyPr>
          <a:lstStyle/>
          <a:p>
            <a:pPr marL="576263" lvl="3" indent="-563563">
              <a:lnSpc>
                <a:spcPct val="90000"/>
              </a:lnSpc>
              <a:spcBef>
                <a:spcPts val="0"/>
              </a:spcBef>
              <a:spcAft>
                <a:spcPts val="0"/>
              </a:spcAft>
              <a:buSzPct val="100000"/>
            </a:pPr>
            <a:r>
              <a:rPr lang="en-US" sz="4000" i="1" dirty="0">
                <a:solidFill>
                  <a:prstClr val="white"/>
                </a:solidFill>
                <a:latin typeface="Calibri Light" panose="020F0302020204030204" pitchFamily="34" charset="0"/>
                <a:cs typeface="Calibri Light" panose="020F0302020204030204" pitchFamily="34" charset="0"/>
              </a:rPr>
              <a:t>El-Shaddai</a:t>
            </a:r>
          </a:p>
          <a:p>
            <a:pPr marL="576263" lvl="3" indent="-563563">
              <a:lnSpc>
                <a:spcPct val="90000"/>
              </a:lnSpc>
              <a:spcBef>
                <a:spcPts val="0"/>
              </a:spcBef>
              <a:spcAft>
                <a:spcPts val="0"/>
              </a:spcAft>
              <a:buSzPct val="100000"/>
            </a:pPr>
            <a:r>
              <a:rPr lang="en-US" sz="3600" dirty="0">
                <a:solidFill>
                  <a:prstClr val="white"/>
                </a:solidFill>
                <a:latin typeface="Calibri Light" panose="020F0302020204030204" pitchFamily="34" charset="0"/>
                <a:cs typeface="Calibri Light" panose="020F0302020204030204" pitchFamily="34" charset="0"/>
              </a:rPr>
              <a:t>►	</a:t>
            </a:r>
            <a:r>
              <a:rPr lang="en-US" sz="36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The God who fulfills his promises (Genesis 17:1)   </a:t>
            </a:r>
          </a:p>
          <a:p>
            <a:pPr marL="576263" lvl="3" indent="-563563">
              <a:lnSpc>
                <a:spcPct val="90000"/>
              </a:lnSpc>
              <a:spcBef>
                <a:spcPts val="0"/>
              </a:spcBef>
              <a:spcAft>
                <a:spcPts val="0"/>
              </a:spcAft>
              <a:buSzPct val="100000"/>
            </a:pPr>
            <a:r>
              <a:rPr lang="en-US" sz="3600" dirty="0">
                <a:solidFill>
                  <a:prstClr val="white"/>
                </a:solidFill>
                <a:latin typeface="Calibri Light" panose="020F0302020204030204" pitchFamily="34" charset="0"/>
                <a:cs typeface="Calibri Light" panose="020F0302020204030204" pitchFamily="34" charset="0"/>
              </a:rPr>
              <a:t>►	</a:t>
            </a:r>
            <a:r>
              <a:rPr lang="en-US" sz="36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The God who is sufficient in our helplessness (Genesis 43:14).</a:t>
            </a:r>
          </a:p>
          <a:p>
            <a:pPr marL="576263" lvl="3" indent="-563563">
              <a:lnSpc>
                <a:spcPct val="90000"/>
              </a:lnSpc>
              <a:spcBef>
                <a:spcPts val="0"/>
              </a:spcBef>
              <a:spcAft>
                <a:spcPts val="0"/>
              </a:spcAft>
              <a:buSzPct val="100000"/>
            </a:pPr>
            <a:r>
              <a:rPr lang="en-US" sz="3600" dirty="0">
                <a:solidFill>
                  <a:prstClr val="white"/>
                </a:solidFill>
                <a:latin typeface="Calibri Light" panose="020F0302020204030204" pitchFamily="34" charset="0"/>
                <a:cs typeface="Calibri Light" panose="020F0302020204030204" pitchFamily="34" charset="0"/>
              </a:rPr>
              <a:t>►	</a:t>
            </a:r>
            <a:r>
              <a:rPr lang="en-US" sz="36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The God who prevails against overwhelming odds (Genesis 48:3).</a:t>
            </a:r>
          </a:p>
          <a:p>
            <a:pPr marL="576263" lvl="3" indent="-563563">
              <a:lnSpc>
                <a:spcPct val="90000"/>
              </a:lnSpc>
              <a:spcBef>
                <a:spcPts val="0"/>
              </a:spcBef>
              <a:spcAft>
                <a:spcPts val="0"/>
              </a:spcAft>
              <a:buSzPct val="100000"/>
            </a:pPr>
            <a:r>
              <a:rPr lang="en-US" sz="3600" dirty="0">
                <a:solidFill>
                  <a:prstClr val="white"/>
                </a:solidFill>
                <a:latin typeface="Calibri Light" panose="020F0302020204030204" pitchFamily="34" charset="0"/>
                <a:cs typeface="Calibri Light" panose="020F0302020204030204" pitchFamily="34" charset="0"/>
              </a:rPr>
              <a:t>►	</a:t>
            </a:r>
            <a:r>
              <a:rPr lang="en-US" sz="36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Therefore, El Shaddai is the God who is sufficient for our personal inadequacies.</a:t>
            </a:r>
          </a:p>
        </p:txBody>
      </p:sp>
    </p:spTree>
    <p:extLst>
      <p:ext uri="{BB962C8B-B14F-4D97-AF65-F5344CB8AC3E}">
        <p14:creationId xmlns:p14="http://schemas.microsoft.com/office/powerpoint/2010/main" val="10164290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4302716"/>
          </a:xfrm>
          <a:prstGeom prst="rect">
            <a:avLst/>
          </a:prstGeom>
          <a:noFill/>
          <a:ln w="9525">
            <a:noFill/>
            <a:miter lim="800000"/>
            <a:headEnd/>
            <a:tailEnd/>
          </a:ln>
        </p:spPr>
        <p:txBody>
          <a:bodyPr wrap="square">
            <a:spAutoFit/>
          </a:bodyPr>
          <a:lstStyle/>
          <a:p>
            <a:pPr marL="574675" marR="0" indent="-574675">
              <a:lnSpc>
                <a:spcPct val="90000"/>
              </a:lnSpc>
              <a:spcBef>
                <a:spcPts val="0"/>
              </a:spcBef>
              <a:spcAft>
                <a:spcPts val="0"/>
              </a:spcAft>
            </a:pPr>
            <a:r>
              <a:rPr lang="en-US" sz="3800" baseline="30000" dirty="0">
                <a:solidFill>
                  <a:schemeClr val="tx1">
                    <a:lumMod val="50000"/>
                    <a:lumOff val="50000"/>
                  </a:schemeClr>
                </a:solidFill>
                <a:effectLst/>
                <a:latin typeface="Calibri Light" panose="020F0302020204030204" pitchFamily="34" charset="0"/>
                <a:ea typeface="Calibri" panose="020F0502020204030204" pitchFamily="34" charset="0"/>
                <a:cs typeface="Calibri Light" panose="020F0302020204030204" pitchFamily="34" charset="0"/>
              </a:rPr>
              <a:t>1 	</a:t>
            </a:r>
            <a:r>
              <a:rPr lang="en-US" sz="3800" dirty="0">
                <a:solidFill>
                  <a:schemeClr val="tx1">
                    <a:lumMod val="50000"/>
                    <a:lumOff val="50000"/>
                  </a:schemeClr>
                </a:solidFill>
                <a:effectLst/>
                <a:latin typeface="Calibri Light" panose="020F0302020204030204" pitchFamily="34" charset="0"/>
                <a:ea typeface="Calibri" panose="020F0502020204030204" pitchFamily="34" charset="0"/>
                <a:cs typeface="Calibri Light" panose="020F0302020204030204" pitchFamily="34" charset="0"/>
              </a:rPr>
              <a:t>Then the </a:t>
            </a:r>
            <a:r>
              <a:rPr lang="en-US" sz="3800" cap="small" dirty="0">
                <a:solidFill>
                  <a:schemeClr val="tx1">
                    <a:lumMod val="50000"/>
                    <a:lumOff val="50000"/>
                  </a:schemeClr>
                </a:solidFill>
                <a:effectLst/>
                <a:latin typeface="Calibri Light" panose="020F0302020204030204" pitchFamily="34" charset="0"/>
                <a:ea typeface="Calibri" panose="020F0502020204030204" pitchFamily="34" charset="0"/>
                <a:cs typeface="Calibri Light" panose="020F0302020204030204" pitchFamily="34" charset="0"/>
              </a:rPr>
              <a:t>LORD</a:t>
            </a:r>
            <a:r>
              <a:rPr lang="en-US" sz="3800" dirty="0">
                <a:solidFill>
                  <a:schemeClr val="tx1">
                    <a:lumMod val="50000"/>
                    <a:lumOff val="50000"/>
                  </a:schemeClr>
                </a:solidFill>
                <a:effectLst/>
                <a:latin typeface="Calibri Light" panose="020F0302020204030204" pitchFamily="34" charset="0"/>
                <a:ea typeface="Calibri" panose="020F0502020204030204" pitchFamily="34" charset="0"/>
                <a:cs typeface="Calibri Light" panose="020F0302020204030204" pitchFamily="34" charset="0"/>
              </a:rPr>
              <a:t> told Moses, “Now you will see what I will do to Pharaoh. When he feels the force of my strong hand, he will let the people go. In fact, he will force them to leave his land!” </a:t>
            </a:r>
          </a:p>
          <a:p>
            <a:pPr marL="574675" marR="0" indent="-574675">
              <a:lnSpc>
                <a:spcPct val="90000"/>
              </a:lnSpc>
              <a:spcBef>
                <a:spcPts val="0"/>
              </a:spcBef>
              <a:spcAft>
                <a:spcPts val="0"/>
              </a:spcAft>
            </a:pPr>
            <a:r>
              <a:rPr lang="en-US" sz="3800" baseline="30000" dirty="0">
                <a:solidFill>
                  <a:schemeClr val="tx1">
                    <a:lumMod val="50000"/>
                    <a:lumOff val="50000"/>
                  </a:schemeClr>
                </a:solidFill>
                <a:effectLst/>
                <a:latin typeface="Calibri Light" panose="020F0302020204030204" pitchFamily="34" charset="0"/>
                <a:ea typeface="Calibri" panose="020F0502020204030204" pitchFamily="34" charset="0"/>
                <a:cs typeface="Calibri Light" panose="020F0302020204030204" pitchFamily="34" charset="0"/>
              </a:rPr>
              <a:t>2 	</a:t>
            </a:r>
            <a:r>
              <a:rPr lang="en-US" sz="3800" dirty="0">
                <a:solidFill>
                  <a:schemeClr val="tx1">
                    <a:lumMod val="50000"/>
                    <a:lumOff val="50000"/>
                  </a:schemeClr>
                </a:solidFill>
                <a:effectLst/>
                <a:latin typeface="Calibri Light" panose="020F0302020204030204" pitchFamily="34" charset="0"/>
                <a:ea typeface="Calibri" panose="020F0502020204030204" pitchFamily="34" charset="0"/>
                <a:cs typeface="Calibri Light" panose="020F0302020204030204" pitchFamily="34" charset="0"/>
              </a:rPr>
              <a:t>And God said to Moses, “I am Yahweh—‘the </a:t>
            </a:r>
            <a:r>
              <a:rPr lang="en-US" sz="3800" cap="small" dirty="0">
                <a:solidFill>
                  <a:schemeClr val="tx1">
                    <a:lumMod val="50000"/>
                    <a:lumOff val="50000"/>
                  </a:schemeClr>
                </a:solidFill>
                <a:effectLst/>
                <a:latin typeface="Calibri Light" panose="020F0302020204030204" pitchFamily="34" charset="0"/>
                <a:ea typeface="Calibri" panose="020F0502020204030204" pitchFamily="34" charset="0"/>
                <a:cs typeface="Calibri Light" panose="020F0302020204030204" pitchFamily="34" charset="0"/>
              </a:rPr>
              <a:t>LORD</a:t>
            </a:r>
            <a:r>
              <a:rPr lang="en-US" sz="3800" dirty="0">
                <a:solidFill>
                  <a:schemeClr val="tx1">
                    <a:lumMod val="50000"/>
                    <a:lumOff val="50000"/>
                  </a:schemeClr>
                </a:solidFill>
                <a:effectLst/>
                <a:latin typeface="Calibri Light" panose="020F0302020204030204" pitchFamily="34" charset="0"/>
                <a:ea typeface="Calibri" panose="020F0502020204030204" pitchFamily="34" charset="0"/>
                <a:cs typeface="Calibri Light" panose="020F0302020204030204" pitchFamily="34" charset="0"/>
              </a:rPr>
              <a:t>.’ </a:t>
            </a:r>
          </a:p>
          <a:p>
            <a:pPr marL="574675" marR="0" indent="-574675">
              <a:lnSpc>
                <a:spcPct val="90000"/>
              </a:lnSpc>
              <a:spcBef>
                <a:spcPts val="0"/>
              </a:spcBef>
              <a:spcAft>
                <a:spcPts val="0"/>
              </a:spcAft>
            </a:pPr>
            <a:r>
              <a:rPr lang="en-US" sz="3800" baseline="30000" dirty="0">
                <a:solidFill>
                  <a:schemeClr val="tx1">
                    <a:lumMod val="50000"/>
                    <a:lumOff val="50000"/>
                  </a:schemeClr>
                </a:solidFill>
                <a:effectLst/>
                <a:latin typeface="Calibri Light" panose="020F0302020204030204" pitchFamily="34" charset="0"/>
                <a:ea typeface="Calibri" panose="020F0502020204030204" pitchFamily="34" charset="0"/>
                <a:cs typeface="Calibri Light" panose="020F0302020204030204" pitchFamily="34" charset="0"/>
              </a:rPr>
              <a:t>3 	</a:t>
            </a:r>
            <a:r>
              <a:rPr lang="en-US" sz="3800" dirty="0">
                <a:solidFill>
                  <a:schemeClr val="tx1">
                    <a:lumMod val="50000"/>
                    <a:lumOff val="50000"/>
                  </a:schemeClr>
                </a:solidFill>
                <a:effectLst/>
                <a:latin typeface="Calibri Light" panose="020F0302020204030204" pitchFamily="34" charset="0"/>
                <a:ea typeface="Calibri" panose="020F0502020204030204" pitchFamily="34" charset="0"/>
                <a:cs typeface="Calibri Light" panose="020F0302020204030204" pitchFamily="34" charset="0"/>
              </a:rPr>
              <a:t>I appeared to Abraham, to Isaac, and to Jacob as El-Shaddai—‘God Almighty’—</a:t>
            </a:r>
            <a:r>
              <a:rPr lang="en-US" sz="3800" dirty="0">
                <a:solidFill>
                  <a:schemeClr val="bg1"/>
                </a:solidFill>
                <a:effectLst/>
                <a:latin typeface="Calibri Light" panose="020F0302020204030204" pitchFamily="34" charset="0"/>
                <a:ea typeface="Calibri" panose="020F0502020204030204" pitchFamily="34" charset="0"/>
                <a:cs typeface="Calibri Light" panose="020F0302020204030204" pitchFamily="34" charset="0"/>
              </a:rPr>
              <a:t>but I did not reveal my name, Yahweh, to them</a:t>
            </a:r>
            <a:r>
              <a:rPr lang="en-US" sz="3800" dirty="0">
                <a:solidFill>
                  <a:schemeClr val="tx1">
                    <a:lumMod val="50000"/>
                    <a:lumOff val="50000"/>
                  </a:schemeClr>
                </a:solidFill>
                <a:effectLst/>
                <a:latin typeface="Calibri Light" panose="020F0302020204030204" pitchFamily="34" charset="0"/>
                <a:ea typeface="Calibri" panose="020F0502020204030204" pitchFamily="34" charset="0"/>
                <a:cs typeface="Calibri Light" panose="020F0302020204030204" pitchFamily="34" charset="0"/>
              </a:rPr>
              <a:t>. </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6</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4" name="Rectangle 3">
            <a:extLst>
              <a:ext uri="{FF2B5EF4-FFF2-40B4-BE49-F238E27FC236}">
                <a16:creationId xmlns:a16="http://schemas.microsoft.com/office/drawing/2014/main" xmlns="" id="{96B47355-B1A9-51B9-2193-E39339B7B382}"/>
              </a:ext>
            </a:extLst>
          </p:cNvPr>
          <p:cNvSpPr>
            <a:spLocks noChangeArrowheads="1"/>
          </p:cNvSpPr>
          <p:nvPr/>
        </p:nvSpPr>
        <p:spPr bwMode="auto">
          <a:xfrm>
            <a:off x="432505" y="3045360"/>
            <a:ext cx="11454695" cy="1323440"/>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5" name="TextBox 4">
            <a:extLst>
              <a:ext uri="{FF2B5EF4-FFF2-40B4-BE49-F238E27FC236}">
                <a16:creationId xmlns:a16="http://schemas.microsoft.com/office/drawing/2014/main" xmlns="" id="{CC879F32-A043-BC79-5E07-7F714AFD77CB}"/>
              </a:ext>
            </a:extLst>
          </p:cNvPr>
          <p:cNvSpPr txBox="1">
            <a:spLocks noChangeArrowheads="1"/>
          </p:cNvSpPr>
          <p:nvPr/>
        </p:nvSpPr>
        <p:spPr bwMode="auto">
          <a:xfrm>
            <a:off x="470438" y="3317712"/>
            <a:ext cx="11384047" cy="674031"/>
          </a:xfrm>
          <a:prstGeom prst="rect">
            <a:avLst/>
          </a:prstGeom>
          <a:noFill/>
          <a:ln w="38100">
            <a:noFill/>
            <a:miter lim="800000"/>
            <a:headEnd/>
            <a:tailEnd/>
          </a:ln>
        </p:spPr>
        <p:txBody>
          <a:bodyPr wrap="square">
            <a:spAutoFit/>
          </a:bodyPr>
          <a:lstStyle/>
          <a:p>
            <a:pPr marL="0" lvl="1" fontAlgn="auto">
              <a:lnSpc>
                <a:spcPct val="90000"/>
              </a:lnSpc>
              <a:spcBef>
                <a:spcPts val="0"/>
              </a:spcBef>
              <a:spcAft>
                <a:spcPts val="300"/>
              </a:spcAft>
              <a:buSzPct val="100000"/>
              <a:defRPr/>
            </a:pPr>
            <a:r>
              <a:rPr lang="en-US" sz="4200" dirty="0">
                <a:solidFill>
                  <a:prstClr val="white"/>
                </a:solidFill>
                <a:latin typeface="Calibri Light" panose="020F0302020204030204" pitchFamily="34" charset="0"/>
                <a:cs typeface="Calibri Light" panose="020F0302020204030204" pitchFamily="34" charset="0"/>
              </a:rPr>
              <a:t>“I did not make myself fully known to them” (NIV). </a:t>
            </a:r>
          </a:p>
        </p:txBody>
      </p:sp>
    </p:spTree>
    <p:extLst>
      <p:ext uri="{BB962C8B-B14F-4D97-AF65-F5344CB8AC3E}">
        <p14:creationId xmlns:p14="http://schemas.microsoft.com/office/powerpoint/2010/main" val="17495090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4302716"/>
          </a:xfrm>
          <a:prstGeom prst="rect">
            <a:avLst/>
          </a:prstGeom>
          <a:noFill/>
          <a:ln w="9525">
            <a:noFill/>
            <a:miter lim="800000"/>
            <a:headEnd/>
            <a:tailEnd/>
          </a:ln>
        </p:spPr>
        <p:txBody>
          <a:bodyPr wrap="square">
            <a:spAutoFit/>
          </a:bodyPr>
          <a:lstStyle/>
          <a:p>
            <a:pPr marL="574675" marR="0" indent="-574675">
              <a:lnSpc>
                <a:spcPct val="90000"/>
              </a:lnSpc>
              <a:spcBef>
                <a:spcPts val="0"/>
              </a:spcBef>
              <a:spcAft>
                <a:spcPts val="0"/>
              </a:spcAft>
            </a:pPr>
            <a:r>
              <a:rPr lang="en-US" sz="3800" baseline="30000" dirty="0">
                <a:solidFill>
                  <a:schemeClr val="tx1">
                    <a:lumMod val="50000"/>
                    <a:lumOff val="50000"/>
                  </a:schemeClr>
                </a:solidFill>
                <a:effectLst/>
                <a:latin typeface="Calibri Light" panose="020F0302020204030204" pitchFamily="34" charset="0"/>
                <a:ea typeface="Calibri" panose="020F0502020204030204" pitchFamily="34" charset="0"/>
                <a:cs typeface="Calibri Light" panose="020F0302020204030204" pitchFamily="34" charset="0"/>
              </a:rPr>
              <a:t>1 	</a:t>
            </a:r>
            <a:r>
              <a:rPr lang="en-US" sz="3800" dirty="0">
                <a:solidFill>
                  <a:schemeClr val="tx1">
                    <a:lumMod val="50000"/>
                    <a:lumOff val="50000"/>
                  </a:schemeClr>
                </a:solidFill>
                <a:effectLst/>
                <a:latin typeface="Calibri Light" panose="020F0302020204030204" pitchFamily="34" charset="0"/>
                <a:ea typeface="Calibri" panose="020F0502020204030204" pitchFamily="34" charset="0"/>
                <a:cs typeface="Calibri Light" panose="020F0302020204030204" pitchFamily="34" charset="0"/>
              </a:rPr>
              <a:t>Then the </a:t>
            </a:r>
            <a:r>
              <a:rPr lang="en-US" sz="3800" cap="small" dirty="0">
                <a:solidFill>
                  <a:schemeClr val="tx1">
                    <a:lumMod val="50000"/>
                    <a:lumOff val="50000"/>
                  </a:schemeClr>
                </a:solidFill>
                <a:effectLst/>
                <a:latin typeface="Calibri Light" panose="020F0302020204030204" pitchFamily="34" charset="0"/>
                <a:ea typeface="Calibri" panose="020F0502020204030204" pitchFamily="34" charset="0"/>
                <a:cs typeface="Calibri Light" panose="020F0302020204030204" pitchFamily="34" charset="0"/>
              </a:rPr>
              <a:t>LORD</a:t>
            </a:r>
            <a:r>
              <a:rPr lang="en-US" sz="3800" dirty="0">
                <a:solidFill>
                  <a:schemeClr val="tx1">
                    <a:lumMod val="50000"/>
                    <a:lumOff val="50000"/>
                  </a:schemeClr>
                </a:solidFill>
                <a:effectLst/>
                <a:latin typeface="Calibri Light" panose="020F0302020204030204" pitchFamily="34" charset="0"/>
                <a:ea typeface="Calibri" panose="020F0502020204030204" pitchFamily="34" charset="0"/>
                <a:cs typeface="Calibri Light" panose="020F0302020204030204" pitchFamily="34" charset="0"/>
              </a:rPr>
              <a:t> told Moses, “Now you will see what I will do to Pharaoh. When he feels the force of my strong hand, he will let the people go. In fact, he will force them to leave his land!” </a:t>
            </a:r>
          </a:p>
          <a:p>
            <a:pPr marL="574675" marR="0" indent="-574675">
              <a:lnSpc>
                <a:spcPct val="90000"/>
              </a:lnSpc>
              <a:spcBef>
                <a:spcPts val="0"/>
              </a:spcBef>
              <a:spcAft>
                <a:spcPts val="0"/>
              </a:spcAft>
            </a:pPr>
            <a:r>
              <a:rPr lang="en-US" sz="3800" baseline="30000" dirty="0">
                <a:solidFill>
                  <a:schemeClr val="tx1">
                    <a:lumMod val="50000"/>
                    <a:lumOff val="50000"/>
                  </a:schemeClr>
                </a:solidFill>
                <a:effectLst/>
                <a:latin typeface="Calibri Light" panose="020F0302020204030204" pitchFamily="34" charset="0"/>
                <a:ea typeface="Calibri" panose="020F0502020204030204" pitchFamily="34" charset="0"/>
                <a:cs typeface="Calibri Light" panose="020F0302020204030204" pitchFamily="34" charset="0"/>
              </a:rPr>
              <a:t>2 	</a:t>
            </a:r>
            <a:r>
              <a:rPr lang="en-US" sz="3800" dirty="0">
                <a:solidFill>
                  <a:schemeClr val="tx1">
                    <a:lumMod val="50000"/>
                    <a:lumOff val="50000"/>
                  </a:schemeClr>
                </a:solidFill>
                <a:effectLst/>
                <a:latin typeface="Calibri Light" panose="020F0302020204030204" pitchFamily="34" charset="0"/>
                <a:ea typeface="Calibri" panose="020F0502020204030204" pitchFamily="34" charset="0"/>
                <a:cs typeface="Calibri Light" panose="020F0302020204030204" pitchFamily="34" charset="0"/>
              </a:rPr>
              <a:t>And God said to Moses, “I am Yahweh—‘the </a:t>
            </a:r>
            <a:r>
              <a:rPr lang="en-US" sz="3800" cap="small" dirty="0">
                <a:solidFill>
                  <a:schemeClr val="tx1">
                    <a:lumMod val="50000"/>
                    <a:lumOff val="50000"/>
                  </a:schemeClr>
                </a:solidFill>
                <a:effectLst/>
                <a:latin typeface="Calibri Light" panose="020F0302020204030204" pitchFamily="34" charset="0"/>
                <a:ea typeface="Calibri" panose="020F0502020204030204" pitchFamily="34" charset="0"/>
                <a:cs typeface="Calibri Light" panose="020F0302020204030204" pitchFamily="34" charset="0"/>
              </a:rPr>
              <a:t>LORD</a:t>
            </a:r>
            <a:r>
              <a:rPr lang="en-US" sz="3800" dirty="0">
                <a:solidFill>
                  <a:schemeClr val="tx1">
                    <a:lumMod val="50000"/>
                    <a:lumOff val="50000"/>
                  </a:schemeClr>
                </a:solidFill>
                <a:effectLst/>
                <a:latin typeface="Calibri Light" panose="020F0302020204030204" pitchFamily="34" charset="0"/>
                <a:ea typeface="Calibri" panose="020F0502020204030204" pitchFamily="34" charset="0"/>
                <a:cs typeface="Calibri Light" panose="020F0302020204030204" pitchFamily="34" charset="0"/>
              </a:rPr>
              <a:t>.’ </a:t>
            </a:r>
          </a:p>
          <a:p>
            <a:pPr marL="574675" marR="0" indent="-574675">
              <a:lnSpc>
                <a:spcPct val="90000"/>
              </a:lnSpc>
              <a:spcBef>
                <a:spcPts val="0"/>
              </a:spcBef>
              <a:spcAft>
                <a:spcPts val="0"/>
              </a:spcAft>
            </a:pPr>
            <a:r>
              <a:rPr lang="en-US" sz="3800" baseline="30000" dirty="0">
                <a:solidFill>
                  <a:schemeClr val="tx1">
                    <a:lumMod val="50000"/>
                    <a:lumOff val="50000"/>
                  </a:schemeClr>
                </a:solidFill>
                <a:effectLst/>
                <a:latin typeface="Calibri Light" panose="020F0302020204030204" pitchFamily="34" charset="0"/>
                <a:ea typeface="Calibri" panose="020F0502020204030204" pitchFamily="34" charset="0"/>
                <a:cs typeface="Calibri Light" panose="020F0302020204030204" pitchFamily="34" charset="0"/>
              </a:rPr>
              <a:t>3 	</a:t>
            </a:r>
            <a:r>
              <a:rPr lang="en-US" sz="3800" dirty="0">
                <a:solidFill>
                  <a:schemeClr val="tx1">
                    <a:lumMod val="50000"/>
                    <a:lumOff val="50000"/>
                  </a:schemeClr>
                </a:solidFill>
                <a:effectLst/>
                <a:latin typeface="Calibri Light" panose="020F0302020204030204" pitchFamily="34" charset="0"/>
                <a:ea typeface="Calibri" panose="020F0502020204030204" pitchFamily="34" charset="0"/>
                <a:cs typeface="Calibri Light" panose="020F0302020204030204" pitchFamily="34" charset="0"/>
              </a:rPr>
              <a:t>I appeared to Abraham, to Isaac, and to Jacob as El-Shaddai—‘God Almighty’—</a:t>
            </a:r>
            <a:r>
              <a:rPr lang="en-US" sz="3800" dirty="0">
                <a:solidFill>
                  <a:schemeClr val="bg1"/>
                </a:solidFill>
                <a:effectLst/>
                <a:latin typeface="Calibri Light" panose="020F0302020204030204" pitchFamily="34" charset="0"/>
                <a:ea typeface="Calibri" panose="020F0502020204030204" pitchFamily="34" charset="0"/>
                <a:cs typeface="Calibri Light" panose="020F0302020204030204" pitchFamily="34" charset="0"/>
              </a:rPr>
              <a:t>but I did not reveal my name, Yahweh, to them</a:t>
            </a:r>
            <a:r>
              <a:rPr lang="en-US" sz="3800" dirty="0">
                <a:solidFill>
                  <a:schemeClr val="tx1">
                    <a:lumMod val="50000"/>
                    <a:lumOff val="50000"/>
                  </a:schemeClr>
                </a:solidFill>
                <a:effectLst/>
                <a:latin typeface="Calibri Light" panose="020F0302020204030204" pitchFamily="34" charset="0"/>
                <a:ea typeface="Calibri" panose="020F0502020204030204" pitchFamily="34" charset="0"/>
                <a:cs typeface="Calibri Light" panose="020F0302020204030204" pitchFamily="34" charset="0"/>
              </a:rPr>
              <a:t>. </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6</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4" name="Rectangle 3">
            <a:extLst>
              <a:ext uri="{FF2B5EF4-FFF2-40B4-BE49-F238E27FC236}">
                <a16:creationId xmlns:a16="http://schemas.microsoft.com/office/drawing/2014/main" xmlns="" id="{96B47355-B1A9-51B9-2193-E39339B7B382}"/>
              </a:ext>
            </a:extLst>
          </p:cNvPr>
          <p:cNvSpPr>
            <a:spLocks noChangeArrowheads="1"/>
          </p:cNvSpPr>
          <p:nvPr/>
        </p:nvSpPr>
        <p:spPr bwMode="auto">
          <a:xfrm>
            <a:off x="432505" y="3045360"/>
            <a:ext cx="11454695" cy="1323440"/>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5" name="TextBox 4">
            <a:extLst>
              <a:ext uri="{FF2B5EF4-FFF2-40B4-BE49-F238E27FC236}">
                <a16:creationId xmlns:a16="http://schemas.microsoft.com/office/drawing/2014/main" xmlns="" id="{CC879F32-A043-BC79-5E07-7F714AFD77CB}"/>
              </a:ext>
            </a:extLst>
          </p:cNvPr>
          <p:cNvSpPr txBox="1">
            <a:spLocks noChangeArrowheads="1"/>
          </p:cNvSpPr>
          <p:nvPr/>
        </p:nvSpPr>
        <p:spPr bwMode="auto">
          <a:xfrm>
            <a:off x="470438" y="3114512"/>
            <a:ext cx="11384047" cy="1200329"/>
          </a:xfrm>
          <a:prstGeom prst="rect">
            <a:avLst/>
          </a:prstGeom>
          <a:noFill/>
          <a:ln w="38100">
            <a:noFill/>
            <a:miter lim="800000"/>
            <a:headEnd/>
            <a:tailEnd/>
          </a:ln>
        </p:spPr>
        <p:txBody>
          <a:bodyPr wrap="square">
            <a:spAutoFit/>
          </a:bodyPr>
          <a:lstStyle/>
          <a:p>
            <a:pPr marL="0" lvl="1" algn="ctr" fontAlgn="auto">
              <a:lnSpc>
                <a:spcPct val="90000"/>
              </a:lnSpc>
              <a:spcBef>
                <a:spcPts val="0"/>
              </a:spcBef>
              <a:spcAft>
                <a:spcPts val="300"/>
              </a:spcAft>
              <a:buSzPct val="100000"/>
              <a:defRPr/>
            </a:pPr>
            <a:r>
              <a:rPr lang="en-US" sz="4000" dirty="0">
                <a:solidFill>
                  <a:prstClr val="white"/>
                </a:solidFill>
                <a:latin typeface="Calibri Light" panose="020F0302020204030204" pitchFamily="34" charset="0"/>
                <a:cs typeface="Calibri Light" panose="020F0302020204030204" pitchFamily="34" charset="0"/>
              </a:rPr>
              <a:t>They heard the name, but they didn’t know what it meant. </a:t>
            </a:r>
          </a:p>
        </p:txBody>
      </p:sp>
    </p:spTree>
    <p:extLst>
      <p:ext uri="{BB962C8B-B14F-4D97-AF65-F5344CB8AC3E}">
        <p14:creationId xmlns:p14="http://schemas.microsoft.com/office/powerpoint/2010/main" val="12321004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3250121"/>
          </a:xfrm>
          <a:prstGeom prst="rect">
            <a:avLst/>
          </a:prstGeom>
          <a:noFill/>
          <a:ln w="9525">
            <a:noFill/>
            <a:miter lim="800000"/>
            <a:headEnd/>
            <a:tailEnd/>
          </a:ln>
        </p:spPr>
        <p:txBody>
          <a:bodyPr wrap="square">
            <a:spAutoFit/>
          </a:bodyPr>
          <a:lstStyle/>
          <a:p>
            <a:pPr marL="574675" marR="0" indent="-558800">
              <a:lnSpc>
                <a:spcPct val="90000"/>
              </a:lnSpc>
              <a:spcBef>
                <a:spcPts val="0"/>
              </a:spcBef>
              <a:spcAft>
                <a:spcPts val="0"/>
              </a:spcAft>
            </a:pPr>
            <a:r>
              <a:rPr lang="en-US" sz="3800" baseline="30000" dirty="0">
                <a:solidFill>
                  <a:schemeClr val="bg1"/>
                </a:solidFill>
                <a:effectLst/>
                <a:latin typeface="Calibri Light" panose="020F0302020204030204" pitchFamily="34" charset="0"/>
                <a:ea typeface="Calibri" panose="020F0502020204030204" pitchFamily="34" charset="0"/>
                <a:cs typeface="Calibri Light" panose="020F0302020204030204" pitchFamily="34" charset="0"/>
              </a:rPr>
              <a:t>4 	</a:t>
            </a:r>
            <a:r>
              <a:rPr lang="en-US" sz="3800" dirty="0">
                <a:solidFill>
                  <a:schemeClr val="bg1"/>
                </a:solidFill>
                <a:effectLst/>
                <a:latin typeface="Calibri Light" panose="020F0302020204030204" pitchFamily="34" charset="0"/>
                <a:ea typeface="Calibri" panose="020F0502020204030204" pitchFamily="34" charset="0"/>
                <a:cs typeface="Calibri Light" panose="020F0302020204030204" pitchFamily="34" charset="0"/>
              </a:rPr>
              <a:t>And I reaffirmed my covenant with them. Under its terms, I promised to give them the land of Canaan, where they were living as foreigners. </a:t>
            </a:r>
          </a:p>
          <a:p>
            <a:pPr marL="574675" marR="0" indent="-558800">
              <a:lnSpc>
                <a:spcPct val="90000"/>
              </a:lnSpc>
              <a:spcBef>
                <a:spcPts val="0"/>
              </a:spcBef>
              <a:spcAft>
                <a:spcPts val="0"/>
              </a:spcAft>
            </a:pPr>
            <a:r>
              <a:rPr lang="en-US" sz="3800" baseline="30000" dirty="0">
                <a:solidFill>
                  <a:schemeClr val="bg1"/>
                </a:solidFill>
                <a:effectLst/>
                <a:latin typeface="Calibri Light" panose="020F0302020204030204" pitchFamily="34" charset="0"/>
                <a:ea typeface="Calibri" panose="020F0502020204030204" pitchFamily="34" charset="0"/>
                <a:cs typeface="Calibri Light" panose="020F0302020204030204" pitchFamily="34" charset="0"/>
              </a:rPr>
              <a:t>5 	</a:t>
            </a:r>
            <a:r>
              <a:rPr lang="en-US" sz="3800" dirty="0">
                <a:solidFill>
                  <a:schemeClr val="bg1"/>
                </a:solidFill>
                <a:effectLst/>
                <a:latin typeface="Calibri Light" panose="020F0302020204030204" pitchFamily="34" charset="0"/>
                <a:ea typeface="Calibri" panose="020F0502020204030204" pitchFamily="34" charset="0"/>
                <a:cs typeface="Calibri Light" panose="020F0302020204030204" pitchFamily="34" charset="0"/>
              </a:rPr>
              <a:t>You can be sure that I have heard the groans of the people of Israel, who are now slaves to the Egyptians. And I am well aware of my covenant with them. </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6</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64001150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5355312"/>
          </a:xfrm>
          <a:prstGeom prst="rect">
            <a:avLst/>
          </a:prstGeom>
          <a:noFill/>
          <a:ln w="9525">
            <a:noFill/>
            <a:miter lim="800000"/>
            <a:headEnd/>
            <a:tailEnd/>
          </a:ln>
        </p:spPr>
        <p:txBody>
          <a:bodyPr wrap="square">
            <a:spAutoFit/>
          </a:bodyPr>
          <a:lstStyle/>
          <a:p>
            <a:pPr marL="574675" marR="0" indent="-558800">
              <a:lnSpc>
                <a:spcPct val="90000"/>
              </a:lnSpc>
              <a:spcBef>
                <a:spcPts val="0"/>
              </a:spcBef>
              <a:spcAft>
                <a:spcPts val="0"/>
              </a:spcAft>
            </a:pPr>
            <a:r>
              <a:rPr lang="en-US" sz="3800" baseline="30000" dirty="0">
                <a:solidFill>
                  <a:schemeClr val="bg1"/>
                </a:solidFill>
                <a:effectLst/>
                <a:latin typeface="Calibri Light" panose="020F0302020204030204" pitchFamily="34" charset="0"/>
                <a:ea typeface="Calibri" panose="020F0502020204030204" pitchFamily="34" charset="0"/>
                <a:cs typeface="Calibri Light" panose="020F0302020204030204" pitchFamily="34" charset="0"/>
              </a:rPr>
              <a:t>6 </a:t>
            </a:r>
            <a:r>
              <a:rPr lang="en-US" sz="3800" baseline="30000" dirty="0">
                <a:solidFill>
                  <a:schemeClr val="bg1"/>
                </a:solidFill>
                <a:latin typeface="Calibri Light" panose="020F0302020204030204" pitchFamily="34" charset="0"/>
                <a:ea typeface="Calibri" panose="020F0502020204030204" pitchFamily="34" charset="0"/>
                <a:cs typeface="Calibri Light" panose="020F0302020204030204" pitchFamily="34" charset="0"/>
              </a:rPr>
              <a:t>	</a:t>
            </a:r>
            <a:r>
              <a:rPr lang="en-US" sz="3800" dirty="0">
                <a:solidFill>
                  <a:schemeClr val="bg1"/>
                </a:solidFill>
                <a:effectLst/>
                <a:latin typeface="Calibri Light" panose="020F0302020204030204" pitchFamily="34" charset="0"/>
                <a:ea typeface="Calibri" panose="020F0502020204030204" pitchFamily="34" charset="0"/>
                <a:cs typeface="Calibri Light" panose="020F0302020204030204" pitchFamily="34" charset="0"/>
              </a:rPr>
              <a:t>“Therefore, say to the people of Israel: ‘I am the </a:t>
            </a:r>
            <a:r>
              <a:rPr lang="en-US" sz="3800" cap="small" dirty="0">
                <a:solidFill>
                  <a:schemeClr val="bg1"/>
                </a:solidFill>
                <a:effectLst/>
                <a:latin typeface="Calibri Light" panose="020F0302020204030204" pitchFamily="34" charset="0"/>
                <a:ea typeface="Calibri" panose="020F0502020204030204" pitchFamily="34" charset="0"/>
                <a:cs typeface="Calibri Light" panose="020F0302020204030204" pitchFamily="34" charset="0"/>
              </a:rPr>
              <a:t>Lord</a:t>
            </a:r>
            <a:r>
              <a:rPr lang="en-US" sz="3800" dirty="0">
                <a:solidFill>
                  <a:schemeClr val="bg1"/>
                </a:solidFill>
                <a:effectLst/>
                <a:latin typeface="Calibri Light" panose="020F0302020204030204" pitchFamily="34" charset="0"/>
                <a:ea typeface="Calibri" panose="020F0502020204030204" pitchFamily="34" charset="0"/>
                <a:cs typeface="Calibri Light" panose="020F0302020204030204" pitchFamily="34" charset="0"/>
              </a:rPr>
              <a:t>. I will free you from your oppression and will rescue you from your slavery in Egypt. I will redeem you with a powerful arm and great acts of judgment. </a:t>
            </a:r>
          </a:p>
          <a:p>
            <a:pPr marL="574675" marR="0" indent="-558800">
              <a:lnSpc>
                <a:spcPct val="90000"/>
              </a:lnSpc>
              <a:spcBef>
                <a:spcPts val="0"/>
              </a:spcBef>
              <a:spcAft>
                <a:spcPts val="0"/>
              </a:spcAft>
            </a:pPr>
            <a:r>
              <a:rPr lang="en-US" sz="3800" baseline="30000" dirty="0">
                <a:solidFill>
                  <a:schemeClr val="bg1"/>
                </a:solidFill>
                <a:effectLst/>
                <a:latin typeface="Calibri Light" panose="020F0302020204030204" pitchFamily="34" charset="0"/>
                <a:ea typeface="Calibri" panose="020F0502020204030204" pitchFamily="34" charset="0"/>
                <a:cs typeface="Calibri Light" panose="020F0302020204030204" pitchFamily="34" charset="0"/>
              </a:rPr>
              <a:t>7 	</a:t>
            </a:r>
            <a:r>
              <a:rPr lang="en-US" sz="3800" dirty="0">
                <a:solidFill>
                  <a:schemeClr val="bg1"/>
                </a:solidFill>
                <a:effectLst/>
                <a:latin typeface="Calibri Light" panose="020F0302020204030204" pitchFamily="34" charset="0"/>
                <a:ea typeface="Calibri" panose="020F0502020204030204" pitchFamily="34" charset="0"/>
                <a:cs typeface="Calibri Light" panose="020F0302020204030204" pitchFamily="34" charset="0"/>
              </a:rPr>
              <a:t>I will claim you as my own people, and I will be your God. Then you will know that I am the </a:t>
            </a:r>
            <a:r>
              <a:rPr lang="en-US" sz="3800" cap="small" dirty="0">
                <a:solidFill>
                  <a:schemeClr val="bg1"/>
                </a:solidFill>
                <a:effectLst/>
                <a:latin typeface="Calibri Light" panose="020F0302020204030204" pitchFamily="34" charset="0"/>
                <a:ea typeface="Calibri" panose="020F0502020204030204" pitchFamily="34" charset="0"/>
                <a:cs typeface="Calibri Light" panose="020F0302020204030204" pitchFamily="34" charset="0"/>
              </a:rPr>
              <a:t>LORD</a:t>
            </a:r>
            <a:r>
              <a:rPr lang="en-US" sz="3800" dirty="0">
                <a:solidFill>
                  <a:schemeClr val="bg1"/>
                </a:solidFill>
                <a:effectLst/>
                <a:latin typeface="Calibri Light" panose="020F0302020204030204" pitchFamily="34" charset="0"/>
                <a:ea typeface="Calibri" panose="020F0502020204030204" pitchFamily="34" charset="0"/>
                <a:cs typeface="Calibri Light" panose="020F0302020204030204" pitchFamily="34" charset="0"/>
              </a:rPr>
              <a:t> your God who has freed you from your oppression in Egypt. </a:t>
            </a:r>
          </a:p>
          <a:p>
            <a:pPr marL="574675" marR="0" indent="-558800">
              <a:lnSpc>
                <a:spcPct val="90000"/>
              </a:lnSpc>
              <a:spcBef>
                <a:spcPts val="0"/>
              </a:spcBef>
              <a:spcAft>
                <a:spcPts val="0"/>
              </a:spcAft>
            </a:pPr>
            <a:r>
              <a:rPr lang="en-US" sz="3800" baseline="30000" dirty="0">
                <a:solidFill>
                  <a:schemeClr val="bg1"/>
                </a:solidFill>
                <a:effectLst/>
                <a:latin typeface="Calibri Light" panose="020F0302020204030204" pitchFamily="34" charset="0"/>
                <a:ea typeface="Calibri" panose="020F0502020204030204" pitchFamily="34" charset="0"/>
                <a:cs typeface="Calibri Light" panose="020F0302020204030204" pitchFamily="34" charset="0"/>
              </a:rPr>
              <a:t>8 	</a:t>
            </a:r>
            <a:r>
              <a:rPr lang="en-US" sz="3800" dirty="0">
                <a:solidFill>
                  <a:schemeClr val="bg1"/>
                </a:solidFill>
                <a:effectLst/>
                <a:latin typeface="Calibri Light" panose="020F0302020204030204" pitchFamily="34" charset="0"/>
                <a:ea typeface="Calibri" panose="020F0502020204030204" pitchFamily="34" charset="0"/>
                <a:cs typeface="Calibri Light" panose="020F0302020204030204" pitchFamily="34" charset="0"/>
              </a:rPr>
              <a:t>I will bring you into the land I swore to give to Abraham, Isaac, and Jacob. I will give it to you as your very own possession. I am the </a:t>
            </a:r>
            <a:r>
              <a:rPr lang="en-US" sz="3800" cap="small" dirty="0">
                <a:solidFill>
                  <a:schemeClr val="bg1"/>
                </a:solidFill>
                <a:effectLst/>
                <a:latin typeface="Calibri Light" panose="020F0302020204030204" pitchFamily="34" charset="0"/>
                <a:ea typeface="Calibri" panose="020F0502020204030204" pitchFamily="34" charset="0"/>
                <a:cs typeface="Calibri Light" panose="020F0302020204030204" pitchFamily="34" charset="0"/>
              </a:rPr>
              <a:t>LORD</a:t>
            </a:r>
            <a:r>
              <a:rPr lang="en-US" sz="3800" dirty="0">
                <a:solidFill>
                  <a:schemeClr val="bg1"/>
                </a:solidFill>
                <a:effectLst/>
                <a:latin typeface="Calibri Light" panose="020F0302020204030204" pitchFamily="34" charset="0"/>
                <a:ea typeface="Calibri" panose="020F0502020204030204" pitchFamily="34" charset="0"/>
                <a:cs typeface="Calibri Light" panose="020F0302020204030204" pitchFamily="34" charset="0"/>
              </a:rPr>
              <a:t>!’ ”</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6</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32481433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4302716"/>
          </a:xfrm>
          <a:prstGeom prst="rect">
            <a:avLst/>
          </a:prstGeom>
          <a:noFill/>
          <a:ln w="9525">
            <a:noFill/>
            <a:miter lim="800000"/>
            <a:headEnd/>
            <a:tailEnd/>
          </a:ln>
        </p:spPr>
        <p:txBody>
          <a:bodyPr wrap="square">
            <a:spAutoFit/>
          </a:bodyPr>
          <a:lstStyle/>
          <a:p>
            <a:pPr marL="574675" marR="0" indent="-558800">
              <a:lnSpc>
                <a:spcPct val="90000"/>
              </a:lnSpc>
              <a:spcBef>
                <a:spcPts val="0"/>
              </a:spcBef>
              <a:spcAft>
                <a:spcPts val="0"/>
              </a:spcAft>
            </a:pPr>
            <a:r>
              <a:rPr lang="en-US" sz="3800" baseline="30000" dirty="0">
                <a:solidFill>
                  <a:schemeClr val="bg1"/>
                </a:solidFill>
                <a:effectLst/>
                <a:latin typeface="Calibri Light" panose="020F0302020204030204" pitchFamily="34" charset="0"/>
                <a:ea typeface="Calibri" panose="020F0502020204030204" pitchFamily="34" charset="0"/>
                <a:cs typeface="Calibri Light" panose="020F0302020204030204" pitchFamily="34" charset="0"/>
              </a:rPr>
              <a:t>1</a:t>
            </a:r>
            <a:r>
              <a:rPr lang="en-US" sz="3800" dirty="0">
                <a:solidFill>
                  <a:schemeClr val="bg1"/>
                </a:solidFill>
                <a:effectLst/>
                <a:latin typeface="Calibri Light" panose="020F0302020204030204" pitchFamily="34" charset="0"/>
                <a:ea typeface="Calibri" panose="020F0502020204030204" pitchFamily="34" charset="0"/>
                <a:cs typeface="Calibri Light" panose="020F0302020204030204" pitchFamily="34" charset="0"/>
              </a:rPr>
              <a:t> 	After this presentation to Israel’s leaders, Moses and Aaron went and spoke to Pharaoh. They told him, “This is what the </a:t>
            </a:r>
            <a:r>
              <a:rPr lang="en-US" sz="3800" cap="small" dirty="0">
                <a:solidFill>
                  <a:schemeClr val="bg1"/>
                </a:solidFill>
                <a:effectLst/>
                <a:latin typeface="Calibri Light" panose="020F0302020204030204" pitchFamily="34" charset="0"/>
                <a:ea typeface="Calibri" panose="020F0502020204030204" pitchFamily="34" charset="0"/>
                <a:cs typeface="Calibri Light" panose="020F0302020204030204" pitchFamily="34" charset="0"/>
              </a:rPr>
              <a:t>LORD</a:t>
            </a:r>
            <a:r>
              <a:rPr lang="en-US" sz="3800" dirty="0">
                <a:solidFill>
                  <a:schemeClr val="bg1"/>
                </a:solidFill>
                <a:effectLst/>
                <a:latin typeface="Calibri Light" panose="020F0302020204030204" pitchFamily="34" charset="0"/>
                <a:ea typeface="Calibri" panose="020F0502020204030204" pitchFamily="34" charset="0"/>
                <a:cs typeface="Calibri Light" panose="020F0302020204030204" pitchFamily="34" charset="0"/>
              </a:rPr>
              <a:t>, the God of Israel, says: Let my people go so they may hold a festival in my honor in the wilderness.” </a:t>
            </a:r>
          </a:p>
          <a:p>
            <a:pPr marL="574675" marR="0" indent="-558800">
              <a:lnSpc>
                <a:spcPct val="90000"/>
              </a:lnSpc>
              <a:spcBef>
                <a:spcPts val="0"/>
              </a:spcBef>
              <a:spcAft>
                <a:spcPts val="0"/>
              </a:spcAft>
            </a:pPr>
            <a:r>
              <a:rPr lang="en-US" sz="3800" baseline="30000" dirty="0">
                <a:solidFill>
                  <a:schemeClr val="bg1"/>
                </a:solidFill>
                <a:effectLst/>
                <a:latin typeface="Calibri Light" panose="020F0302020204030204" pitchFamily="34" charset="0"/>
                <a:ea typeface="Calibri" panose="020F0502020204030204" pitchFamily="34" charset="0"/>
                <a:cs typeface="Calibri Light" panose="020F0302020204030204" pitchFamily="34" charset="0"/>
              </a:rPr>
              <a:t>2 	</a:t>
            </a:r>
            <a:r>
              <a:rPr lang="en-US" sz="3800" dirty="0">
                <a:solidFill>
                  <a:schemeClr val="bg1"/>
                </a:solidFill>
                <a:effectLst/>
                <a:latin typeface="Calibri Light" panose="020F0302020204030204" pitchFamily="34" charset="0"/>
                <a:ea typeface="Calibri" panose="020F0502020204030204" pitchFamily="34" charset="0"/>
                <a:cs typeface="Calibri Light" panose="020F0302020204030204" pitchFamily="34" charset="0"/>
              </a:rPr>
              <a:t>“Is that so?” retorted Pharaoh. “And who is the </a:t>
            </a:r>
            <a:r>
              <a:rPr lang="en-US" sz="3800" cap="small" dirty="0">
                <a:solidFill>
                  <a:schemeClr val="bg1"/>
                </a:solidFill>
                <a:effectLst/>
                <a:latin typeface="Calibri Light" panose="020F0302020204030204" pitchFamily="34" charset="0"/>
                <a:ea typeface="Calibri" panose="020F0502020204030204" pitchFamily="34" charset="0"/>
                <a:cs typeface="Calibri Light" panose="020F0302020204030204" pitchFamily="34" charset="0"/>
              </a:rPr>
              <a:t>LORD</a:t>
            </a:r>
            <a:r>
              <a:rPr lang="en-US" sz="3800" dirty="0">
                <a:solidFill>
                  <a:schemeClr val="bg1"/>
                </a:solidFill>
                <a:effectLst/>
                <a:latin typeface="Calibri Light" panose="020F0302020204030204" pitchFamily="34" charset="0"/>
                <a:ea typeface="Calibri" panose="020F0502020204030204" pitchFamily="34" charset="0"/>
                <a:cs typeface="Calibri Light" panose="020F0302020204030204" pitchFamily="34" charset="0"/>
              </a:rPr>
              <a:t>? Why should I listen to him and let Israel go? I don’t know the </a:t>
            </a:r>
            <a:r>
              <a:rPr lang="en-US" sz="3800" cap="small" dirty="0">
                <a:solidFill>
                  <a:schemeClr val="bg1"/>
                </a:solidFill>
                <a:effectLst/>
                <a:latin typeface="Calibri Light" panose="020F0302020204030204" pitchFamily="34" charset="0"/>
                <a:ea typeface="Calibri" panose="020F0502020204030204" pitchFamily="34" charset="0"/>
                <a:cs typeface="Calibri Light" panose="020F0302020204030204" pitchFamily="34" charset="0"/>
              </a:rPr>
              <a:t>Lord</a:t>
            </a:r>
            <a:r>
              <a:rPr lang="en-US" sz="3800" dirty="0">
                <a:solidFill>
                  <a:schemeClr val="bg1"/>
                </a:solidFill>
                <a:effectLst/>
                <a:latin typeface="Calibri Light" panose="020F0302020204030204" pitchFamily="34" charset="0"/>
                <a:ea typeface="Calibri" panose="020F0502020204030204" pitchFamily="34" charset="0"/>
                <a:cs typeface="Calibri Light" panose="020F0302020204030204" pitchFamily="34" charset="0"/>
              </a:rPr>
              <a:t>, and I will not let Israel go.”</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5</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41484045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45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8"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2197525"/>
          </a:xfrm>
          <a:prstGeom prst="rect">
            <a:avLst/>
          </a:prstGeom>
          <a:noFill/>
          <a:ln w="9525">
            <a:noFill/>
            <a:miter lim="800000"/>
            <a:headEnd/>
            <a:tailEnd/>
          </a:ln>
        </p:spPr>
        <p:txBody>
          <a:bodyPr wrap="square">
            <a:spAutoFit/>
          </a:bodyPr>
          <a:lstStyle/>
          <a:p>
            <a:pPr marL="574675" marR="0" indent="-558800">
              <a:lnSpc>
                <a:spcPct val="90000"/>
              </a:lnSpc>
              <a:spcBef>
                <a:spcPts val="0"/>
              </a:spcBef>
              <a:spcAft>
                <a:spcPts val="0"/>
              </a:spcAft>
            </a:pPr>
            <a:r>
              <a:rPr lang="en-US" sz="3800" baseline="30000" dirty="0">
                <a:solidFill>
                  <a:schemeClr val="bg1"/>
                </a:solidFill>
                <a:effectLst/>
                <a:latin typeface="Calibri Light" panose="020F0302020204030204" pitchFamily="34" charset="0"/>
                <a:ea typeface="Calibri" panose="020F0502020204030204" pitchFamily="34" charset="0"/>
                <a:cs typeface="Calibri Light" panose="020F0302020204030204" pitchFamily="34" charset="0"/>
              </a:rPr>
              <a:t>9 	</a:t>
            </a:r>
            <a:r>
              <a:rPr lang="en-US" sz="3800" dirty="0">
                <a:solidFill>
                  <a:schemeClr val="bg1"/>
                </a:solidFill>
                <a:effectLst/>
                <a:latin typeface="Calibri Light" panose="020F0302020204030204" pitchFamily="34" charset="0"/>
                <a:ea typeface="Calibri" panose="020F0502020204030204" pitchFamily="34" charset="0"/>
                <a:cs typeface="Calibri Light" panose="020F0302020204030204" pitchFamily="34" charset="0"/>
              </a:rPr>
              <a:t>So Moses told the people of Israel what the </a:t>
            </a:r>
            <a:r>
              <a:rPr lang="en-US" sz="3800" cap="small" dirty="0">
                <a:solidFill>
                  <a:schemeClr val="bg1"/>
                </a:solidFill>
                <a:effectLst/>
                <a:latin typeface="Calibri Light" panose="020F0302020204030204" pitchFamily="34" charset="0"/>
                <a:ea typeface="Calibri" panose="020F0502020204030204" pitchFamily="34" charset="0"/>
                <a:cs typeface="Calibri Light" panose="020F0302020204030204" pitchFamily="34" charset="0"/>
              </a:rPr>
              <a:t>LORD</a:t>
            </a:r>
            <a:r>
              <a:rPr lang="en-US" sz="3800" dirty="0">
                <a:solidFill>
                  <a:schemeClr val="bg1"/>
                </a:solidFill>
                <a:effectLst/>
                <a:latin typeface="Calibri Light" panose="020F0302020204030204" pitchFamily="34" charset="0"/>
                <a:ea typeface="Calibri" panose="020F0502020204030204" pitchFamily="34" charset="0"/>
                <a:cs typeface="Calibri Light" panose="020F0302020204030204" pitchFamily="34" charset="0"/>
              </a:rPr>
              <a:t> had said, but they refused to listen anymore. They had become too discouraged by the brutality of their slavery. </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6</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415030544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2197525"/>
          </a:xfrm>
          <a:prstGeom prst="rect">
            <a:avLst/>
          </a:prstGeom>
          <a:noFill/>
          <a:ln w="9525">
            <a:noFill/>
            <a:miter lim="800000"/>
            <a:headEnd/>
            <a:tailEnd/>
          </a:ln>
        </p:spPr>
        <p:txBody>
          <a:bodyPr wrap="square">
            <a:spAutoFit/>
          </a:bodyPr>
          <a:lstStyle/>
          <a:p>
            <a:pPr marL="574675" marR="0" indent="-558800">
              <a:lnSpc>
                <a:spcPct val="90000"/>
              </a:lnSpc>
              <a:spcBef>
                <a:spcPts val="0"/>
              </a:spcBef>
              <a:spcAft>
                <a:spcPts val="0"/>
              </a:spcAft>
            </a:pPr>
            <a:r>
              <a:rPr lang="en-US" sz="3800" baseline="30000" dirty="0">
                <a:solidFill>
                  <a:schemeClr val="tx1">
                    <a:lumMod val="50000"/>
                    <a:lumOff val="50000"/>
                  </a:schemeClr>
                </a:solidFill>
                <a:effectLst/>
                <a:latin typeface="Calibri Light" panose="020F0302020204030204" pitchFamily="34" charset="0"/>
                <a:ea typeface="Calibri" panose="020F0502020204030204" pitchFamily="34" charset="0"/>
                <a:cs typeface="Calibri Light" panose="020F0302020204030204" pitchFamily="34" charset="0"/>
              </a:rPr>
              <a:t>9 	</a:t>
            </a:r>
            <a:r>
              <a:rPr lang="en-US" sz="3800" dirty="0">
                <a:solidFill>
                  <a:schemeClr val="tx1">
                    <a:lumMod val="50000"/>
                    <a:lumOff val="50000"/>
                  </a:schemeClr>
                </a:solidFill>
                <a:effectLst/>
                <a:latin typeface="Calibri Light" panose="020F0302020204030204" pitchFamily="34" charset="0"/>
                <a:ea typeface="Calibri" panose="020F0502020204030204" pitchFamily="34" charset="0"/>
                <a:cs typeface="Calibri Light" panose="020F0302020204030204" pitchFamily="34" charset="0"/>
              </a:rPr>
              <a:t>So Moses told the people of Israel what the </a:t>
            </a:r>
            <a:r>
              <a:rPr lang="en-US" sz="3800" cap="small" dirty="0">
                <a:solidFill>
                  <a:schemeClr val="tx1">
                    <a:lumMod val="50000"/>
                    <a:lumOff val="50000"/>
                  </a:schemeClr>
                </a:solidFill>
                <a:effectLst/>
                <a:latin typeface="Calibri Light" panose="020F0302020204030204" pitchFamily="34" charset="0"/>
                <a:ea typeface="Calibri" panose="020F0502020204030204" pitchFamily="34" charset="0"/>
                <a:cs typeface="Calibri Light" panose="020F0302020204030204" pitchFamily="34" charset="0"/>
              </a:rPr>
              <a:t>LORD</a:t>
            </a:r>
            <a:r>
              <a:rPr lang="en-US" sz="3800" dirty="0">
                <a:solidFill>
                  <a:schemeClr val="tx1">
                    <a:lumMod val="50000"/>
                    <a:lumOff val="50000"/>
                  </a:schemeClr>
                </a:solidFill>
                <a:effectLst/>
                <a:latin typeface="Calibri Light" panose="020F0302020204030204" pitchFamily="34" charset="0"/>
                <a:ea typeface="Calibri" panose="020F0502020204030204" pitchFamily="34" charset="0"/>
                <a:cs typeface="Calibri Light" panose="020F0302020204030204" pitchFamily="34" charset="0"/>
              </a:rPr>
              <a:t> had said, but they refused to listen anymore. They had become too</a:t>
            </a:r>
            <a:r>
              <a:rPr lang="en-US" sz="3800" dirty="0">
                <a:solidFill>
                  <a:schemeClr val="bg1"/>
                </a:solidFill>
                <a:effectLst/>
                <a:latin typeface="Calibri Light" panose="020F0302020204030204" pitchFamily="34" charset="0"/>
                <a:ea typeface="Calibri" panose="020F0502020204030204" pitchFamily="34" charset="0"/>
                <a:cs typeface="Calibri Light" panose="020F0302020204030204" pitchFamily="34" charset="0"/>
              </a:rPr>
              <a:t> discouraged </a:t>
            </a:r>
            <a:r>
              <a:rPr lang="en-US" sz="3800" dirty="0">
                <a:solidFill>
                  <a:schemeClr val="tx1">
                    <a:lumMod val="50000"/>
                    <a:lumOff val="50000"/>
                  </a:schemeClr>
                </a:solidFill>
                <a:effectLst/>
                <a:latin typeface="Calibri Light" panose="020F0302020204030204" pitchFamily="34" charset="0"/>
                <a:ea typeface="Calibri" panose="020F0502020204030204" pitchFamily="34" charset="0"/>
                <a:cs typeface="Calibri Light" panose="020F0302020204030204" pitchFamily="34" charset="0"/>
              </a:rPr>
              <a:t>by the brutality of their slavery. </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6</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xmlns="" id="{8F5470AC-8001-F18F-89E0-81D8B60BF65B}"/>
              </a:ext>
            </a:extLst>
          </p:cNvPr>
          <p:cNvSpPr>
            <a:spLocks noChangeArrowheads="1"/>
          </p:cNvSpPr>
          <p:nvPr/>
        </p:nvSpPr>
        <p:spPr bwMode="auto">
          <a:xfrm>
            <a:off x="432505" y="3647348"/>
            <a:ext cx="11454695" cy="1754385"/>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xmlns="" id="{827E4C0D-A160-2919-1E71-DD1EFC27618B}"/>
              </a:ext>
            </a:extLst>
          </p:cNvPr>
          <p:cNvSpPr txBox="1">
            <a:spLocks noChangeArrowheads="1"/>
          </p:cNvSpPr>
          <p:nvPr/>
        </p:nvSpPr>
        <p:spPr bwMode="auto">
          <a:xfrm>
            <a:off x="470438" y="3707183"/>
            <a:ext cx="11384047" cy="1588127"/>
          </a:xfrm>
          <a:prstGeom prst="rect">
            <a:avLst/>
          </a:prstGeom>
          <a:noFill/>
          <a:ln w="38100">
            <a:noFill/>
            <a:miter lim="800000"/>
            <a:headEnd/>
            <a:tailEnd/>
          </a:ln>
        </p:spPr>
        <p:txBody>
          <a:bodyPr wrap="square">
            <a:spAutoFit/>
          </a:bodyPr>
          <a:lstStyle/>
          <a:p>
            <a:pPr marL="0" lvl="1" fontAlgn="auto">
              <a:lnSpc>
                <a:spcPct val="90000"/>
              </a:lnSpc>
              <a:spcBef>
                <a:spcPts val="0"/>
              </a:spcBef>
              <a:spcAft>
                <a:spcPts val="300"/>
              </a:spcAft>
              <a:buSzPct val="100000"/>
              <a:defRPr/>
            </a:pPr>
            <a:r>
              <a:rPr lang="en-US" sz="3600" dirty="0">
                <a:solidFill>
                  <a:prstClr val="white"/>
                </a:solidFill>
                <a:latin typeface="Calibri Light" panose="020F0302020204030204" pitchFamily="34" charset="0"/>
                <a:cs typeface="Calibri Light" panose="020F0302020204030204" pitchFamily="34" charset="0"/>
              </a:rPr>
              <a:t>Walter Kaiser: “[This word describes] the inward pressure caused by deep anguish that prevented proper breathing—like children sobbing and gasping for their breath.”</a:t>
            </a:r>
          </a:p>
        </p:txBody>
      </p:sp>
    </p:spTree>
    <p:extLst>
      <p:ext uri="{BB962C8B-B14F-4D97-AF65-F5344CB8AC3E}">
        <p14:creationId xmlns:p14="http://schemas.microsoft.com/office/powerpoint/2010/main" val="40863459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1671227"/>
          </a:xfrm>
          <a:prstGeom prst="rect">
            <a:avLst/>
          </a:prstGeom>
          <a:noFill/>
          <a:ln w="9525">
            <a:noFill/>
            <a:miter lim="800000"/>
            <a:headEnd/>
            <a:tailEnd/>
          </a:ln>
        </p:spPr>
        <p:txBody>
          <a:bodyPr wrap="square">
            <a:spAutoFit/>
          </a:bodyPr>
          <a:lstStyle/>
          <a:p>
            <a:pPr marL="574675" marR="0" indent="-558800">
              <a:lnSpc>
                <a:spcPct val="90000"/>
              </a:lnSpc>
              <a:spcBef>
                <a:spcPts val="0"/>
              </a:spcBef>
              <a:spcAft>
                <a:spcPts val="0"/>
              </a:spcAft>
            </a:pPr>
            <a:r>
              <a:rPr lang="en-US" sz="3800" baseline="30000" dirty="0">
                <a:solidFill>
                  <a:schemeClr val="bg1"/>
                </a:solidFill>
                <a:effectLst/>
                <a:latin typeface="Calibri Light" panose="020F0302020204030204" pitchFamily="34" charset="0"/>
                <a:ea typeface="Calibri" panose="020F0502020204030204" pitchFamily="34" charset="0"/>
                <a:cs typeface="Calibri Light" panose="020F0302020204030204" pitchFamily="34" charset="0"/>
              </a:rPr>
              <a:t>10 	</a:t>
            </a:r>
            <a:r>
              <a:rPr lang="en-US" sz="3800" dirty="0">
                <a:solidFill>
                  <a:schemeClr val="bg1"/>
                </a:solidFill>
                <a:effectLst/>
                <a:latin typeface="Calibri Light" panose="020F0302020204030204" pitchFamily="34" charset="0"/>
                <a:ea typeface="Calibri" panose="020F0502020204030204" pitchFamily="34" charset="0"/>
                <a:cs typeface="Calibri Light" panose="020F0302020204030204" pitchFamily="34" charset="0"/>
              </a:rPr>
              <a:t>Then the </a:t>
            </a:r>
            <a:r>
              <a:rPr lang="en-US" sz="3800" cap="small" dirty="0">
                <a:solidFill>
                  <a:schemeClr val="bg1"/>
                </a:solidFill>
                <a:effectLst/>
                <a:latin typeface="Calibri Light" panose="020F0302020204030204" pitchFamily="34" charset="0"/>
                <a:ea typeface="Calibri" panose="020F0502020204030204" pitchFamily="34" charset="0"/>
                <a:cs typeface="Calibri Light" panose="020F0302020204030204" pitchFamily="34" charset="0"/>
              </a:rPr>
              <a:t>LORD</a:t>
            </a:r>
            <a:r>
              <a:rPr lang="en-US" sz="3800" dirty="0">
                <a:solidFill>
                  <a:schemeClr val="bg1"/>
                </a:solidFill>
                <a:effectLst/>
                <a:latin typeface="Calibri Light" panose="020F0302020204030204" pitchFamily="34" charset="0"/>
                <a:ea typeface="Calibri" panose="020F0502020204030204" pitchFamily="34" charset="0"/>
                <a:cs typeface="Calibri Light" panose="020F0302020204030204" pitchFamily="34" charset="0"/>
              </a:rPr>
              <a:t> said to Moses, </a:t>
            </a:r>
          </a:p>
          <a:p>
            <a:pPr marL="574675" marR="0" indent="-558800">
              <a:lnSpc>
                <a:spcPct val="90000"/>
              </a:lnSpc>
              <a:spcBef>
                <a:spcPts val="0"/>
              </a:spcBef>
              <a:spcAft>
                <a:spcPts val="0"/>
              </a:spcAft>
            </a:pPr>
            <a:r>
              <a:rPr lang="en-US" sz="3800" baseline="30000" dirty="0">
                <a:solidFill>
                  <a:schemeClr val="bg1"/>
                </a:solidFill>
                <a:effectLst/>
                <a:latin typeface="Calibri Light" panose="020F0302020204030204" pitchFamily="34" charset="0"/>
                <a:ea typeface="Calibri" panose="020F0502020204030204" pitchFamily="34" charset="0"/>
                <a:cs typeface="Calibri Light" panose="020F0302020204030204" pitchFamily="34" charset="0"/>
              </a:rPr>
              <a:t>11	</a:t>
            </a:r>
            <a:r>
              <a:rPr lang="en-US" sz="3800" dirty="0">
                <a:solidFill>
                  <a:schemeClr val="bg1"/>
                </a:solidFill>
                <a:effectLst/>
                <a:latin typeface="Calibri Light" panose="020F0302020204030204" pitchFamily="34" charset="0"/>
                <a:ea typeface="Calibri" panose="020F0502020204030204" pitchFamily="34" charset="0"/>
                <a:cs typeface="Calibri Light" panose="020F0302020204030204" pitchFamily="34" charset="0"/>
              </a:rPr>
              <a:t>“Go back to Pharaoh, the king of Egypt, and tell him to let the people of Israel leave his country.”</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6</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955540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3250121"/>
          </a:xfrm>
          <a:prstGeom prst="rect">
            <a:avLst/>
          </a:prstGeom>
          <a:noFill/>
          <a:ln w="9525">
            <a:noFill/>
            <a:miter lim="800000"/>
            <a:headEnd/>
            <a:tailEnd/>
          </a:ln>
        </p:spPr>
        <p:txBody>
          <a:bodyPr wrap="square">
            <a:spAutoFit/>
          </a:bodyPr>
          <a:lstStyle/>
          <a:p>
            <a:pPr marL="574675" marR="0" indent="-558800">
              <a:lnSpc>
                <a:spcPct val="90000"/>
              </a:lnSpc>
              <a:spcBef>
                <a:spcPts val="0"/>
              </a:spcBef>
              <a:spcAft>
                <a:spcPts val="0"/>
              </a:spcAft>
            </a:pPr>
            <a:r>
              <a:rPr lang="en-US" sz="3800" baseline="30000" dirty="0">
                <a:solidFill>
                  <a:schemeClr val="bg1"/>
                </a:solidFill>
                <a:effectLst/>
                <a:latin typeface="Calibri Light" panose="020F0302020204030204" pitchFamily="34" charset="0"/>
                <a:ea typeface="Calibri" panose="020F0502020204030204" pitchFamily="34" charset="0"/>
                <a:cs typeface="Calibri Light" panose="020F0302020204030204" pitchFamily="34" charset="0"/>
              </a:rPr>
              <a:t>10 	</a:t>
            </a:r>
            <a:r>
              <a:rPr lang="en-US" sz="3800" dirty="0">
                <a:solidFill>
                  <a:schemeClr val="bg1"/>
                </a:solidFill>
                <a:effectLst/>
                <a:latin typeface="Calibri Light" panose="020F0302020204030204" pitchFamily="34" charset="0"/>
                <a:ea typeface="Calibri" panose="020F0502020204030204" pitchFamily="34" charset="0"/>
                <a:cs typeface="Calibri Light" panose="020F0302020204030204" pitchFamily="34" charset="0"/>
              </a:rPr>
              <a:t>Then the </a:t>
            </a:r>
            <a:r>
              <a:rPr lang="en-US" sz="3800" cap="small" dirty="0">
                <a:solidFill>
                  <a:schemeClr val="bg1"/>
                </a:solidFill>
                <a:effectLst/>
                <a:latin typeface="Calibri Light" panose="020F0302020204030204" pitchFamily="34" charset="0"/>
                <a:ea typeface="Calibri" panose="020F0502020204030204" pitchFamily="34" charset="0"/>
                <a:cs typeface="Calibri Light" panose="020F0302020204030204" pitchFamily="34" charset="0"/>
              </a:rPr>
              <a:t>LORD</a:t>
            </a:r>
            <a:r>
              <a:rPr lang="en-US" sz="3800" dirty="0">
                <a:solidFill>
                  <a:schemeClr val="bg1"/>
                </a:solidFill>
                <a:effectLst/>
                <a:latin typeface="Calibri Light" panose="020F0302020204030204" pitchFamily="34" charset="0"/>
                <a:ea typeface="Calibri" panose="020F0502020204030204" pitchFamily="34" charset="0"/>
                <a:cs typeface="Calibri Light" panose="020F0302020204030204" pitchFamily="34" charset="0"/>
              </a:rPr>
              <a:t> said to Moses, </a:t>
            </a:r>
          </a:p>
          <a:p>
            <a:pPr marL="574675" marR="0" indent="-558800">
              <a:lnSpc>
                <a:spcPct val="90000"/>
              </a:lnSpc>
              <a:spcBef>
                <a:spcPts val="0"/>
              </a:spcBef>
              <a:spcAft>
                <a:spcPts val="0"/>
              </a:spcAft>
            </a:pPr>
            <a:r>
              <a:rPr lang="en-US" sz="3800" baseline="30000" dirty="0">
                <a:solidFill>
                  <a:schemeClr val="bg1"/>
                </a:solidFill>
                <a:effectLst/>
                <a:latin typeface="Calibri Light" panose="020F0302020204030204" pitchFamily="34" charset="0"/>
                <a:ea typeface="Calibri" panose="020F0502020204030204" pitchFamily="34" charset="0"/>
                <a:cs typeface="Calibri Light" panose="020F0302020204030204" pitchFamily="34" charset="0"/>
              </a:rPr>
              <a:t>11	</a:t>
            </a:r>
            <a:r>
              <a:rPr lang="en-US" sz="3800" dirty="0">
                <a:solidFill>
                  <a:schemeClr val="bg1"/>
                </a:solidFill>
                <a:effectLst/>
                <a:latin typeface="Calibri Light" panose="020F0302020204030204" pitchFamily="34" charset="0"/>
                <a:ea typeface="Calibri" panose="020F0502020204030204" pitchFamily="34" charset="0"/>
                <a:cs typeface="Calibri Light" panose="020F0302020204030204" pitchFamily="34" charset="0"/>
              </a:rPr>
              <a:t>“Go back to Pharaoh, the king of Egypt, and tell him to let the people of Israel leave his country.” </a:t>
            </a:r>
          </a:p>
          <a:p>
            <a:pPr marL="574675" marR="0" indent="-558800">
              <a:lnSpc>
                <a:spcPct val="90000"/>
              </a:lnSpc>
              <a:spcBef>
                <a:spcPts val="0"/>
              </a:spcBef>
              <a:spcAft>
                <a:spcPts val="0"/>
              </a:spcAft>
            </a:pPr>
            <a:r>
              <a:rPr lang="en-US" sz="3800" baseline="30000" dirty="0">
                <a:solidFill>
                  <a:schemeClr val="bg1"/>
                </a:solidFill>
                <a:effectLst/>
                <a:latin typeface="Calibri Light" panose="020F0302020204030204" pitchFamily="34" charset="0"/>
                <a:ea typeface="Calibri" panose="020F0502020204030204" pitchFamily="34" charset="0"/>
                <a:cs typeface="Calibri Light" panose="020F0302020204030204" pitchFamily="34" charset="0"/>
              </a:rPr>
              <a:t>12 </a:t>
            </a:r>
            <a:r>
              <a:rPr lang="en-US" sz="3800" dirty="0">
                <a:solidFill>
                  <a:schemeClr val="bg1"/>
                </a:solidFill>
                <a:effectLst/>
                <a:latin typeface="Calibri Light" panose="020F0302020204030204" pitchFamily="34" charset="0"/>
                <a:ea typeface="Calibri" panose="020F0502020204030204" pitchFamily="34" charset="0"/>
                <a:cs typeface="Calibri Light" panose="020F0302020204030204" pitchFamily="34" charset="0"/>
              </a:rPr>
              <a:t>“But </a:t>
            </a:r>
            <a:r>
              <a:rPr lang="en-US" sz="3800" cap="small" dirty="0">
                <a:solidFill>
                  <a:schemeClr val="bg1"/>
                </a:solidFill>
                <a:effectLst/>
                <a:latin typeface="Calibri Light" panose="020F0302020204030204" pitchFamily="34" charset="0"/>
                <a:ea typeface="Calibri" panose="020F0502020204030204" pitchFamily="34" charset="0"/>
                <a:cs typeface="Calibri Light" panose="020F0302020204030204" pitchFamily="34" charset="0"/>
              </a:rPr>
              <a:t>LORD</a:t>
            </a:r>
            <a:r>
              <a:rPr lang="en-US" sz="3800" dirty="0">
                <a:solidFill>
                  <a:schemeClr val="bg1"/>
                </a:solidFill>
                <a:effectLst/>
                <a:latin typeface="Calibri Light" panose="020F0302020204030204" pitchFamily="34" charset="0"/>
                <a:ea typeface="Calibri" panose="020F0502020204030204" pitchFamily="34" charset="0"/>
                <a:cs typeface="Calibri Light" panose="020F0302020204030204" pitchFamily="34" charset="0"/>
              </a:rPr>
              <a:t>!” Moses objected. “My own people won’t listen to me anymore. How can I expect Pharaoh to listen? I’m such a clumsy speaker!”</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6</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xmlns="" id="{18120982-0CCA-1CD3-0242-556D673E5250}"/>
              </a:ext>
            </a:extLst>
          </p:cNvPr>
          <p:cNvSpPr>
            <a:spLocks noChangeArrowheads="1"/>
          </p:cNvSpPr>
          <p:nvPr/>
        </p:nvSpPr>
        <p:spPr bwMode="auto">
          <a:xfrm>
            <a:off x="432505" y="4629480"/>
            <a:ext cx="11454695" cy="1754385"/>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xmlns="" id="{76CEC168-DCCD-0ADA-CE81-E2339FF43A4A}"/>
              </a:ext>
            </a:extLst>
          </p:cNvPr>
          <p:cNvSpPr txBox="1">
            <a:spLocks noChangeArrowheads="1"/>
          </p:cNvSpPr>
          <p:nvPr/>
        </p:nvSpPr>
        <p:spPr bwMode="auto">
          <a:xfrm>
            <a:off x="470438" y="4689315"/>
            <a:ext cx="11384047" cy="1588127"/>
          </a:xfrm>
          <a:prstGeom prst="rect">
            <a:avLst/>
          </a:prstGeom>
          <a:noFill/>
          <a:ln w="38100">
            <a:noFill/>
            <a:miter lim="800000"/>
            <a:headEnd/>
            <a:tailEnd/>
          </a:ln>
        </p:spPr>
        <p:txBody>
          <a:bodyPr wrap="square">
            <a:spAutoFit/>
          </a:bodyPr>
          <a:lstStyle/>
          <a:p>
            <a:pPr marL="0" lvl="1" algn="ctr" fontAlgn="auto">
              <a:lnSpc>
                <a:spcPct val="90000"/>
              </a:lnSpc>
              <a:spcBef>
                <a:spcPts val="0"/>
              </a:spcBef>
              <a:spcAft>
                <a:spcPts val="300"/>
              </a:spcAft>
              <a:buSzPct val="100000"/>
              <a:defRPr/>
            </a:pPr>
            <a:r>
              <a:rPr lang="en-US" sz="3600" dirty="0">
                <a:solidFill>
                  <a:prstClr val="white"/>
                </a:solidFill>
                <a:latin typeface="Calibri Light" panose="020F0302020204030204" pitchFamily="34" charset="0"/>
                <a:cs typeface="Calibri Light" panose="020F0302020204030204" pitchFamily="34" charset="0"/>
              </a:rPr>
              <a:t>The people refused to listen to Moses because of the suffering (6:9), but Moses attributed it to his failure as a speaker (6:12) </a:t>
            </a:r>
          </a:p>
        </p:txBody>
      </p:sp>
    </p:spTree>
    <p:extLst>
      <p:ext uri="{BB962C8B-B14F-4D97-AF65-F5344CB8AC3E}">
        <p14:creationId xmlns:p14="http://schemas.microsoft.com/office/powerpoint/2010/main" val="17315540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1144929"/>
          </a:xfrm>
          <a:prstGeom prst="rect">
            <a:avLst/>
          </a:prstGeom>
          <a:noFill/>
          <a:ln w="9525">
            <a:noFill/>
            <a:miter lim="800000"/>
            <a:headEnd/>
            <a:tailEnd/>
          </a:ln>
        </p:spPr>
        <p:txBody>
          <a:bodyPr wrap="square">
            <a:spAutoFit/>
          </a:bodyPr>
          <a:lstStyle/>
          <a:p>
            <a:pPr marL="574675" marR="0" indent="-558800">
              <a:lnSpc>
                <a:spcPct val="90000"/>
              </a:lnSpc>
              <a:spcBef>
                <a:spcPts val="0"/>
              </a:spcBef>
              <a:spcAft>
                <a:spcPts val="0"/>
              </a:spcAft>
            </a:pPr>
            <a:r>
              <a:rPr lang="en-US" sz="3800" baseline="30000" dirty="0">
                <a:solidFill>
                  <a:schemeClr val="bg1"/>
                </a:solidFill>
                <a:effectLst/>
                <a:latin typeface="Calibri Light" panose="020F0302020204030204" pitchFamily="34" charset="0"/>
                <a:ea typeface="Calibri" panose="020F0502020204030204" pitchFamily="34" charset="0"/>
                <a:cs typeface="Calibri Light" panose="020F0302020204030204" pitchFamily="34" charset="0"/>
              </a:rPr>
              <a:t>29 	</a:t>
            </a:r>
            <a:r>
              <a:rPr lang="en-US" sz="3800" dirty="0">
                <a:solidFill>
                  <a:schemeClr val="bg1"/>
                </a:solidFill>
                <a:effectLst/>
                <a:latin typeface="Calibri Light" panose="020F0302020204030204" pitchFamily="34" charset="0"/>
                <a:ea typeface="Calibri" panose="020F0502020204030204" pitchFamily="34" charset="0"/>
                <a:cs typeface="Calibri Light" panose="020F0302020204030204" pitchFamily="34" charset="0"/>
              </a:rPr>
              <a:t>[The LORD] said to him, “I am the </a:t>
            </a:r>
            <a:r>
              <a:rPr lang="en-US" sz="3800" cap="small" dirty="0">
                <a:solidFill>
                  <a:schemeClr val="bg1"/>
                </a:solidFill>
                <a:effectLst/>
                <a:latin typeface="Calibri Light" panose="020F0302020204030204" pitchFamily="34" charset="0"/>
                <a:ea typeface="Calibri" panose="020F0502020204030204" pitchFamily="34" charset="0"/>
                <a:cs typeface="Calibri Light" panose="020F0302020204030204" pitchFamily="34" charset="0"/>
              </a:rPr>
              <a:t>Lord</a:t>
            </a:r>
            <a:r>
              <a:rPr lang="en-US" sz="3800" dirty="0">
                <a:solidFill>
                  <a:schemeClr val="bg1"/>
                </a:solidFill>
                <a:effectLst/>
                <a:latin typeface="Calibri Light" panose="020F0302020204030204" pitchFamily="34" charset="0"/>
                <a:ea typeface="Calibri" panose="020F0502020204030204" pitchFamily="34" charset="0"/>
                <a:cs typeface="Calibri Light" panose="020F0302020204030204" pitchFamily="34" charset="0"/>
              </a:rPr>
              <a:t>! Tell Pharaoh, the king of Egypt, everything I am telling you.” </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6</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393511380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1144929"/>
          </a:xfrm>
          <a:prstGeom prst="rect">
            <a:avLst/>
          </a:prstGeom>
          <a:noFill/>
          <a:ln w="9525">
            <a:noFill/>
            <a:miter lim="800000"/>
            <a:headEnd/>
            <a:tailEnd/>
          </a:ln>
        </p:spPr>
        <p:txBody>
          <a:bodyPr wrap="square">
            <a:spAutoFit/>
          </a:bodyPr>
          <a:lstStyle/>
          <a:p>
            <a:pPr marL="574675" marR="0" indent="-558800">
              <a:lnSpc>
                <a:spcPct val="90000"/>
              </a:lnSpc>
              <a:spcBef>
                <a:spcPts val="0"/>
              </a:spcBef>
              <a:spcAft>
                <a:spcPts val="0"/>
              </a:spcAft>
            </a:pPr>
            <a:r>
              <a:rPr lang="en-US" sz="3800" baseline="30000" dirty="0">
                <a:solidFill>
                  <a:schemeClr val="tx1">
                    <a:lumMod val="50000"/>
                    <a:lumOff val="50000"/>
                  </a:schemeClr>
                </a:solidFill>
                <a:effectLst/>
                <a:latin typeface="Calibri Light" panose="020F0302020204030204" pitchFamily="34" charset="0"/>
                <a:ea typeface="Calibri" panose="020F0502020204030204" pitchFamily="34" charset="0"/>
                <a:cs typeface="Calibri Light" panose="020F0302020204030204" pitchFamily="34" charset="0"/>
              </a:rPr>
              <a:t>29 	</a:t>
            </a:r>
            <a:r>
              <a:rPr lang="en-US" sz="3800" dirty="0">
                <a:solidFill>
                  <a:schemeClr val="tx1">
                    <a:lumMod val="50000"/>
                    <a:lumOff val="50000"/>
                  </a:schemeClr>
                </a:solidFill>
                <a:effectLst/>
                <a:latin typeface="Calibri Light" panose="020F0302020204030204" pitchFamily="34" charset="0"/>
                <a:ea typeface="Calibri" panose="020F0502020204030204" pitchFamily="34" charset="0"/>
                <a:cs typeface="Calibri Light" panose="020F0302020204030204" pitchFamily="34" charset="0"/>
              </a:rPr>
              <a:t>[The LORD] said to him, “I am the </a:t>
            </a:r>
            <a:r>
              <a:rPr lang="en-US" sz="3800" cap="small" dirty="0">
                <a:solidFill>
                  <a:schemeClr val="tx1">
                    <a:lumMod val="50000"/>
                    <a:lumOff val="50000"/>
                  </a:schemeClr>
                </a:solidFill>
                <a:effectLst/>
                <a:latin typeface="Calibri Light" panose="020F0302020204030204" pitchFamily="34" charset="0"/>
                <a:ea typeface="Calibri" panose="020F0502020204030204" pitchFamily="34" charset="0"/>
                <a:cs typeface="Calibri Light" panose="020F0302020204030204" pitchFamily="34" charset="0"/>
              </a:rPr>
              <a:t>Lord</a:t>
            </a:r>
            <a:r>
              <a:rPr lang="en-US" sz="3800" dirty="0">
                <a:solidFill>
                  <a:schemeClr val="tx1">
                    <a:lumMod val="50000"/>
                    <a:lumOff val="50000"/>
                  </a:schemeClr>
                </a:solidFill>
                <a:effectLst/>
                <a:latin typeface="Calibri Light" panose="020F0302020204030204" pitchFamily="34" charset="0"/>
                <a:ea typeface="Calibri" panose="020F0502020204030204" pitchFamily="34" charset="0"/>
                <a:cs typeface="Calibri Light" panose="020F0302020204030204" pitchFamily="34" charset="0"/>
              </a:rPr>
              <a:t>! Tell Pharaoh, the king of Egypt, </a:t>
            </a:r>
            <a:r>
              <a:rPr lang="en-US" sz="3800" dirty="0">
                <a:solidFill>
                  <a:schemeClr val="bg1"/>
                </a:solidFill>
                <a:effectLst/>
                <a:latin typeface="Calibri Light" panose="020F0302020204030204" pitchFamily="34" charset="0"/>
                <a:ea typeface="Calibri" panose="020F0502020204030204" pitchFamily="34" charset="0"/>
                <a:cs typeface="Calibri Light" panose="020F0302020204030204" pitchFamily="34" charset="0"/>
              </a:rPr>
              <a:t>everything I am telling you</a:t>
            </a:r>
            <a:r>
              <a:rPr lang="en-US" sz="3800" dirty="0">
                <a:solidFill>
                  <a:schemeClr val="tx1">
                    <a:lumMod val="50000"/>
                    <a:lumOff val="50000"/>
                  </a:schemeClr>
                </a:solidFill>
                <a:effectLst/>
                <a:latin typeface="Calibri Light" panose="020F0302020204030204" pitchFamily="34" charset="0"/>
                <a:ea typeface="Calibri" panose="020F0502020204030204" pitchFamily="34" charset="0"/>
                <a:cs typeface="Calibri Light" panose="020F0302020204030204" pitchFamily="34" charset="0"/>
              </a:rPr>
              <a:t>.” </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6</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86856991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2723823"/>
          </a:xfrm>
          <a:prstGeom prst="rect">
            <a:avLst/>
          </a:prstGeom>
          <a:noFill/>
          <a:ln w="9525">
            <a:noFill/>
            <a:miter lim="800000"/>
            <a:headEnd/>
            <a:tailEnd/>
          </a:ln>
        </p:spPr>
        <p:txBody>
          <a:bodyPr wrap="square">
            <a:spAutoFit/>
          </a:bodyPr>
          <a:lstStyle/>
          <a:p>
            <a:pPr marL="574675" marR="0" indent="-558800">
              <a:lnSpc>
                <a:spcPct val="90000"/>
              </a:lnSpc>
              <a:spcBef>
                <a:spcPts val="0"/>
              </a:spcBef>
              <a:spcAft>
                <a:spcPts val="0"/>
              </a:spcAft>
            </a:pPr>
            <a:r>
              <a:rPr lang="en-US" sz="3800" baseline="30000" dirty="0">
                <a:solidFill>
                  <a:schemeClr val="bg1"/>
                </a:solidFill>
                <a:effectLst/>
                <a:latin typeface="Calibri Light" panose="020F0302020204030204" pitchFamily="34" charset="0"/>
                <a:ea typeface="Calibri" panose="020F0502020204030204" pitchFamily="34" charset="0"/>
                <a:cs typeface="Calibri Light" panose="020F0302020204030204" pitchFamily="34" charset="0"/>
              </a:rPr>
              <a:t>29 	</a:t>
            </a:r>
            <a:r>
              <a:rPr lang="en-US" sz="3800" dirty="0">
                <a:solidFill>
                  <a:schemeClr val="bg1"/>
                </a:solidFill>
                <a:effectLst/>
                <a:latin typeface="Calibri Light" panose="020F0302020204030204" pitchFamily="34" charset="0"/>
                <a:ea typeface="Calibri" panose="020F0502020204030204" pitchFamily="34" charset="0"/>
                <a:cs typeface="Calibri Light" panose="020F0302020204030204" pitchFamily="34" charset="0"/>
              </a:rPr>
              <a:t>[The LORD] said to him, “I am the </a:t>
            </a:r>
            <a:r>
              <a:rPr lang="en-US" sz="3800" cap="small" dirty="0">
                <a:solidFill>
                  <a:schemeClr val="bg1"/>
                </a:solidFill>
                <a:effectLst/>
                <a:latin typeface="Calibri Light" panose="020F0302020204030204" pitchFamily="34" charset="0"/>
                <a:ea typeface="Calibri" panose="020F0502020204030204" pitchFamily="34" charset="0"/>
                <a:cs typeface="Calibri Light" panose="020F0302020204030204" pitchFamily="34" charset="0"/>
              </a:rPr>
              <a:t>Lord</a:t>
            </a:r>
            <a:r>
              <a:rPr lang="en-US" sz="3800" dirty="0">
                <a:solidFill>
                  <a:schemeClr val="bg1"/>
                </a:solidFill>
                <a:effectLst/>
                <a:latin typeface="Calibri Light" panose="020F0302020204030204" pitchFamily="34" charset="0"/>
                <a:ea typeface="Calibri" panose="020F0502020204030204" pitchFamily="34" charset="0"/>
                <a:cs typeface="Calibri Light" panose="020F0302020204030204" pitchFamily="34" charset="0"/>
              </a:rPr>
              <a:t>! Tell Pharaoh, the king of Egypt, everything I am telling you.” </a:t>
            </a:r>
          </a:p>
          <a:p>
            <a:pPr marL="574675" marR="0" indent="-558800">
              <a:lnSpc>
                <a:spcPct val="90000"/>
              </a:lnSpc>
              <a:spcBef>
                <a:spcPts val="0"/>
              </a:spcBef>
              <a:spcAft>
                <a:spcPts val="0"/>
              </a:spcAft>
            </a:pPr>
            <a:r>
              <a:rPr lang="en-US" sz="3800" baseline="30000" dirty="0">
                <a:solidFill>
                  <a:schemeClr val="bg1"/>
                </a:solidFill>
                <a:effectLst/>
                <a:latin typeface="Calibri Light" panose="020F0302020204030204" pitchFamily="34" charset="0"/>
                <a:ea typeface="Calibri" panose="020F0502020204030204" pitchFamily="34" charset="0"/>
                <a:cs typeface="Calibri Light" panose="020F0302020204030204" pitchFamily="34" charset="0"/>
              </a:rPr>
              <a:t>30 	</a:t>
            </a:r>
            <a:r>
              <a:rPr lang="en-US" sz="3800" dirty="0">
                <a:solidFill>
                  <a:schemeClr val="bg1"/>
                </a:solidFill>
                <a:effectLst/>
                <a:latin typeface="Calibri Light" panose="020F0302020204030204" pitchFamily="34" charset="0"/>
                <a:ea typeface="Calibri" panose="020F0502020204030204" pitchFamily="34" charset="0"/>
                <a:cs typeface="Calibri Light" panose="020F0302020204030204" pitchFamily="34" charset="0"/>
              </a:rPr>
              <a:t>But Moses argued with the </a:t>
            </a:r>
            <a:r>
              <a:rPr lang="en-US" sz="3800" cap="small" dirty="0">
                <a:solidFill>
                  <a:schemeClr val="bg1"/>
                </a:solidFill>
                <a:effectLst/>
                <a:latin typeface="Calibri Light" panose="020F0302020204030204" pitchFamily="34" charset="0"/>
                <a:ea typeface="Calibri" panose="020F0502020204030204" pitchFamily="34" charset="0"/>
                <a:cs typeface="Calibri Light" panose="020F0302020204030204" pitchFamily="34" charset="0"/>
              </a:rPr>
              <a:t>LORD</a:t>
            </a:r>
            <a:r>
              <a:rPr lang="en-US" sz="3800" dirty="0">
                <a:solidFill>
                  <a:schemeClr val="bg1"/>
                </a:solidFill>
                <a:effectLst/>
                <a:latin typeface="Calibri Light" panose="020F0302020204030204" pitchFamily="34" charset="0"/>
                <a:ea typeface="Calibri" panose="020F0502020204030204" pitchFamily="34" charset="0"/>
                <a:cs typeface="Calibri Light" panose="020F0302020204030204" pitchFamily="34" charset="0"/>
              </a:rPr>
              <a:t>, saying, “I can’t do it! I’m such a clumsy speaker! Why should Pharaoh listen to me?”</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6</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37087562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0"/>
                                  </p:stCondLst>
                                  <p:childTnLst>
                                    <p:set>
                                      <p:cBhvr>
                                        <p:cTn id="6" dur="1" fill="hold">
                                          <p:stCondLst>
                                            <p:cond delay="0"/>
                                          </p:stCondLst>
                                        </p:cTn>
                                        <p:tgtEl>
                                          <p:spTgt spid="19458">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3776418"/>
          </a:xfrm>
          <a:prstGeom prst="rect">
            <a:avLst/>
          </a:prstGeom>
          <a:noFill/>
          <a:ln w="9525">
            <a:noFill/>
            <a:miter lim="800000"/>
            <a:headEnd/>
            <a:tailEnd/>
          </a:ln>
        </p:spPr>
        <p:txBody>
          <a:bodyPr wrap="square">
            <a:spAutoFit/>
          </a:bodyPr>
          <a:lstStyle/>
          <a:p>
            <a:pPr marL="574675" marR="0" indent="-558800">
              <a:lnSpc>
                <a:spcPct val="90000"/>
              </a:lnSpc>
              <a:spcBef>
                <a:spcPts val="0"/>
              </a:spcBef>
              <a:spcAft>
                <a:spcPts val="0"/>
              </a:spcAft>
            </a:pPr>
            <a:r>
              <a:rPr lang="en-US" sz="3800" baseline="30000" dirty="0">
                <a:solidFill>
                  <a:schemeClr val="bg1"/>
                </a:solidFill>
                <a:effectLst/>
                <a:latin typeface="Calibri Light" panose="020F0302020204030204" pitchFamily="34" charset="0"/>
                <a:ea typeface="Calibri" panose="020F0502020204030204" pitchFamily="34" charset="0"/>
                <a:cs typeface="Calibri Light" panose="020F0302020204030204" pitchFamily="34" charset="0"/>
              </a:rPr>
              <a:t>1</a:t>
            </a:r>
            <a:r>
              <a:rPr lang="en-US" sz="3800" dirty="0">
                <a:solidFill>
                  <a:schemeClr val="bg1"/>
                </a:solidFill>
                <a:effectLst/>
                <a:latin typeface="Calibri Light" panose="020F0302020204030204" pitchFamily="34" charset="0"/>
                <a:ea typeface="Calibri" panose="020F0502020204030204" pitchFamily="34" charset="0"/>
                <a:cs typeface="Calibri Light" panose="020F0302020204030204" pitchFamily="34" charset="0"/>
              </a:rPr>
              <a:t> 	Then the </a:t>
            </a:r>
            <a:r>
              <a:rPr lang="en-US" sz="3800" cap="small" dirty="0">
                <a:solidFill>
                  <a:schemeClr val="bg1"/>
                </a:solidFill>
                <a:effectLst/>
                <a:latin typeface="Calibri Light" panose="020F0302020204030204" pitchFamily="34" charset="0"/>
                <a:ea typeface="Calibri" panose="020F0502020204030204" pitchFamily="34" charset="0"/>
                <a:cs typeface="Calibri Light" panose="020F0302020204030204" pitchFamily="34" charset="0"/>
              </a:rPr>
              <a:t>LORD</a:t>
            </a:r>
            <a:r>
              <a:rPr lang="en-US" sz="3800" dirty="0">
                <a:solidFill>
                  <a:schemeClr val="bg1"/>
                </a:solidFill>
                <a:effectLst/>
                <a:latin typeface="Calibri Light" panose="020F0302020204030204" pitchFamily="34" charset="0"/>
                <a:ea typeface="Calibri" panose="020F0502020204030204" pitchFamily="34" charset="0"/>
                <a:cs typeface="Calibri Light" panose="020F0302020204030204" pitchFamily="34" charset="0"/>
              </a:rPr>
              <a:t> said to Moses, “Pay close attention to this… </a:t>
            </a:r>
          </a:p>
          <a:p>
            <a:pPr marL="574675" marR="0" indent="-558800">
              <a:lnSpc>
                <a:spcPct val="90000"/>
              </a:lnSpc>
              <a:spcBef>
                <a:spcPts val="0"/>
              </a:spcBef>
              <a:spcAft>
                <a:spcPts val="0"/>
              </a:spcAft>
            </a:pPr>
            <a:r>
              <a:rPr lang="en-US" sz="3800" baseline="30000" dirty="0">
                <a:solidFill>
                  <a:schemeClr val="bg1"/>
                </a:solidFill>
                <a:effectLst/>
                <a:latin typeface="Calibri Light" panose="020F0302020204030204" pitchFamily="34" charset="0"/>
                <a:ea typeface="Calibri" panose="020F0502020204030204" pitchFamily="34" charset="0"/>
                <a:cs typeface="Calibri Light" panose="020F0302020204030204" pitchFamily="34" charset="0"/>
              </a:rPr>
              <a:t>2 	</a:t>
            </a:r>
            <a:r>
              <a:rPr lang="en-US" sz="3800" dirty="0">
                <a:solidFill>
                  <a:schemeClr val="bg1"/>
                </a:solidFill>
                <a:effectLst/>
                <a:latin typeface="Calibri Light" panose="020F0302020204030204" pitchFamily="34" charset="0"/>
                <a:ea typeface="Calibri" panose="020F0502020204030204" pitchFamily="34" charset="0"/>
                <a:cs typeface="Calibri Light" panose="020F0302020204030204" pitchFamily="34" charset="0"/>
              </a:rPr>
              <a:t>Tell Aaron everything I command you, and Aaron must command Pharaoh to let the people of Israel leave his country.</a:t>
            </a:r>
          </a:p>
          <a:p>
            <a:pPr marL="574675" marR="0" indent="-558800">
              <a:lnSpc>
                <a:spcPct val="90000"/>
              </a:lnSpc>
              <a:spcBef>
                <a:spcPts val="0"/>
              </a:spcBef>
              <a:spcAft>
                <a:spcPts val="0"/>
              </a:spcAft>
            </a:pPr>
            <a:r>
              <a:rPr lang="en-US" sz="3800" baseline="30000" dirty="0">
                <a:solidFill>
                  <a:schemeClr val="bg1"/>
                </a:solidFill>
                <a:effectLst/>
                <a:latin typeface="Calibri Light" panose="020F0302020204030204" pitchFamily="34" charset="0"/>
                <a:ea typeface="Calibri" panose="020F0502020204030204" pitchFamily="34" charset="0"/>
                <a:cs typeface="Calibri Light" panose="020F0302020204030204" pitchFamily="34" charset="0"/>
              </a:rPr>
              <a:t>6 	</a:t>
            </a:r>
            <a:r>
              <a:rPr lang="en-US" sz="3800" dirty="0">
                <a:solidFill>
                  <a:schemeClr val="bg1"/>
                </a:solidFill>
                <a:effectLst/>
                <a:latin typeface="Calibri Light" panose="020F0302020204030204" pitchFamily="34" charset="0"/>
                <a:ea typeface="Calibri" panose="020F0502020204030204" pitchFamily="34" charset="0"/>
                <a:cs typeface="Calibri Light" panose="020F0302020204030204" pitchFamily="34" charset="0"/>
              </a:rPr>
              <a:t>So Moses and Aaron did just as the </a:t>
            </a:r>
            <a:r>
              <a:rPr lang="en-US" sz="3800" cap="small" dirty="0">
                <a:solidFill>
                  <a:schemeClr val="bg1"/>
                </a:solidFill>
                <a:effectLst/>
                <a:latin typeface="Calibri Light" panose="020F0302020204030204" pitchFamily="34" charset="0"/>
                <a:ea typeface="Calibri" panose="020F0502020204030204" pitchFamily="34" charset="0"/>
                <a:cs typeface="Calibri Light" panose="020F0302020204030204" pitchFamily="34" charset="0"/>
              </a:rPr>
              <a:t>LORD</a:t>
            </a:r>
            <a:r>
              <a:rPr lang="en-US" sz="3800" dirty="0">
                <a:solidFill>
                  <a:schemeClr val="bg1"/>
                </a:solidFill>
                <a:effectLst/>
                <a:latin typeface="Calibri Light" panose="020F0302020204030204" pitchFamily="34" charset="0"/>
                <a:ea typeface="Calibri" panose="020F0502020204030204" pitchFamily="34" charset="0"/>
                <a:cs typeface="Calibri Light" panose="020F0302020204030204" pitchFamily="34" charset="0"/>
              </a:rPr>
              <a:t> had commanded them.</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7</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33636644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45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8"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389768"/>
            <a:ext cx="11353800" cy="3564053"/>
          </a:xfrm>
          <a:prstGeom prst="rect">
            <a:avLst/>
          </a:prstGeom>
          <a:noFill/>
          <a:ln w="9525">
            <a:noFill/>
            <a:miter lim="800000"/>
            <a:headEnd/>
            <a:tailEnd/>
          </a:ln>
        </p:spPr>
        <p:txBody>
          <a:bodyPr wrap="square">
            <a:spAutoFit/>
          </a:bodyPr>
          <a:lstStyle/>
          <a:p>
            <a:pPr marL="571500" indent="-571500">
              <a:lnSpc>
                <a:spcPct val="90000"/>
              </a:lnSpc>
              <a:spcBef>
                <a:spcPts val="0"/>
              </a:spcBef>
              <a:spcAft>
                <a:spcPts val="600"/>
              </a:spcAft>
            </a:pPr>
            <a:r>
              <a:rPr lang="en-US" sz="4000" dirty="0">
                <a:solidFill>
                  <a:prstClr val="white"/>
                </a:solidFill>
                <a:latin typeface="Calibri Light" panose="020F0302020204030204" pitchFamily="34" charset="0"/>
                <a:cs typeface="Calibri Light" panose="020F0302020204030204" pitchFamily="34" charset="0"/>
              </a:rPr>
              <a:t>What God teaching Moses through failure?</a:t>
            </a:r>
          </a:p>
          <a:p>
            <a:pPr marL="571500" indent="-571500">
              <a:lnSpc>
                <a:spcPct val="90000"/>
              </a:lnSpc>
              <a:spcBef>
                <a:spcPts val="0"/>
              </a:spcBef>
              <a:spcAft>
                <a:spcPts val="600"/>
              </a:spcAft>
            </a:pPr>
            <a:r>
              <a:rPr lang="en-US" sz="4000" dirty="0">
                <a:solidFill>
                  <a:prstClr val="white"/>
                </a:solidFill>
                <a:latin typeface="Calibri Light" panose="020F0302020204030204" pitchFamily="34" charset="0"/>
                <a:cs typeface="Calibri Light" panose="020F0302020204030204" pitchFamily="34" charset="0"/>
              </a:rPr>
              <a:t>»	</a:t>
            </a:r>
            <a:r>
              <a:rPr lang="en-US" sz="3800" dirty="0">
                <a:solidFill>
                  <a:prstClr val="white"/>
                </a:solidFill>
                <a:latin typeface="Calibri Light" panose="020F0302020204030204" pitchFamily="34" charset="0"/>
                <a:cs typeface="Calibri Light" panose="020F0302020204030204" pitchFamily="34" charset="0"/>
              </a:rPr>
              <a:t>God taught Moses that careless use of his word could lead to serious consequences (5:3, 7-8). </a:t>
            </a:r>
          </a:p>
          <a:p>
            <a:pPr marL="571500" lvl="0" indent="-571500">
              <a:lnSpc>
                <a:spcPct val="90000"/>
              </a:lnSpc>
              <a:spcBef>
                <a:spcPts val="0"/>
              </a:spcBef>
              <a:spcAft>
                <a:spcPts val="600"/>
              </a:spcAft>
            </a:pPr>
            <a:r>
              <a:rPr lang="en-US" sz="3800" dirty="0">
                <a:solidFill>
                  <a:prstClr val="white"/>
                </a:solidFill>
                <a:latin typeface="Calibri Light" panose="020F0302020204030204" pitchFamily="34" charset="0"/>
                <a:cs typeface="Calibri Light" panose="020F0302020204030204" pitchFamily="34" charset="0"/>
              </a:rPr>
              <a:t>»	Moses learned to follow God despite rejection: Pharaoh (5:2) and even his own people (5:21; 6:9). </a:t>
            </a:r>
          </a:p>
          <a:p>
            <a:pPr marL="571500" indent="-571500">
              <a:lnSpc>
                <a:spcPct val="90000"/>
              </a:lnSpc>
              <a:spcBef>
                <a:spcPts val="0"/>
              </a:spcBef>
              <a:spcAft>
                <a:spcPts val="600"/>
              </a:spcAft>
            </a:pPr>
            <a:endParaRPr lang="en-US" sz="4000" dirty="0">
              <a:solidFill>
                <a:prstClr val="white"/>
              </a:solidFill>
              <a:latin typeface="Calibri Light" panose="020F0302020204030204" pitchFamily="34" charset="0"/>
              <a:cs typeface="Calibri Light" panose="020F0302020204030204" pitchFamily="34" charset="0"/>
            </a:endParaRPr>
          </a:p>
        </p:txBody>
      </p:sp>
      <p:sp>
        <p:nvSpPr>
          <p:cNvPr id="8" name="TextBox 7"/>
          <p:cNvSpPr txBox="1"/>
          <p:nvPr/>
        </p:nvSpPr>
        <p:spPr>
          <a:xfrm>
            <a:off x="228600" y="5"/>
            <a:ext cx="119634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Conclusions</a:t>
            </a:r>
            <a:endParaRPr kumimoji="0" lang="en-US" sz="8000" b="0" i="0" u="none" strike="noStrike" kern="1200"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xmlns="" id="{B84D015D-2EB9-2CA4-6304-C82BCE7534F6}"/>
              </a:ext>
            </a:extLst>
          </p:cNvPr>
          <p:cNvSpPr>
            <a:spLocks noChangeArrowheads="1"/>
          </p:cNvSpPr>
          <p:nvPr/>
        </p:nvSpPr>
        <p:spPr bwMode="auto">
          <a:xfrm>
            <a:off x="432505" y="4273882"/>
            <a:ext cx="11454695" cy="2347051"/>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xmlns="" id="{4E277238-78ED-B35D-6AB6-F0EF70C9CC41}"/>
              </a:ext>
            </a:extLst>
          </p:cNvPr>
          <p:cNvSpPr txBox="1">
            <a:spLocks noChangeArrowheads="1"/>
          </p:cNvSpPr>
          <p:nvPr/>
        </p:nvSpPr>
        <p:spPr bwMode="auto">
          <a:xfrm>
            <a:off x="470438" y="4333717"/>
            <a:ext cx="11384047" cy="2163669"/>
          </a:xfrm>
          <a:prstGeom prst="rect">
            <a:avLst/>
          </a:prstGeom>
          <a:noFill/>
          <a:ln w="38100">
            <a:noFill/>
            <a:miter lim="800000"/>
            <a:headEnd/>
            <a:tailEnd/>
          </a:ln>
        </p:spPr>
        <p:txBody>
          <a:bodyPr wrap="square">
            <a:spAutoFit/>
          </a:bodyPr>
          <a:lstStyle/>
          <a:p>
            <a:pPr marL="0" lvl="1" algn="ctr" fontAlgn="auto">
              <a:lnSpc>
                <a:spcPct val="90000"/>
              </a:lnSpc>
              <a:spcBef>
                <a:spcPts val="0"/>
              </a:spcBef>
              <a:spcAft>
                <a:spcPts val="600"/>
              </a:spcAft>
              <a:buSzPct val="100000"/>
              <a:defRPr/>
            </a:pPr>
            <a:r>
              <a:rPr lang="en-US" sz="3600" dirty="0">
                <a:solidFill>
                  <a:prstClr val="white"/>
                </a:solidFill>
                <a:latin typeface="Calibri Light" panose="020F0302020204030204" pitchFamily="34" charset="0"/>
                <a:cs typeface="Calibri Light" panose="020F0302020204030204" pitchFamily="34" charset="0"/>
              </a:rPr>
              <a:t>If you are addicted to people’s praise and adulation, how do you think God should deal with that? </a:t>
            </a:r>
          </a:p>
          <a:p>
            <a:pPr marL="0" lvl="1" algn="ctr" fontAlgn="auto">
              <a:lnSpc>
                <a:spcPct val="90000"/>
              </a:lnSpc>
              <a:spcBef>
                <a:spcPts val="0"/>
              </a:spcBef>
              <a:spcAft>
                <a:spcPts val="600"/>
              </a:spcAft>
              <a:buSzPct val="100000"/>
              <a:defRPr/>
            </a:pPr>
            <a:r>
              <a:rPr lang="en-US" sz="3600" dirty="0">
                <a:solidFill>
                  <a:prstClr val="white"/>
                </a:solidFill>
                <a:latin typeface="Calibri Light" panose="020F0302020204030204" pitchFamily="34" charset="0"/>
                <a:cs typeface="Calibri Light" panose="020F0302020204030204" pitchFamily="34" charset="0"/>
              </a:rPr>
              <a:t>If failure leaves you frozen, what do you think God will do to help you overcome this? </a:t>
            </a:r>
          </a:p>
        </p:txBody>
      </p:sp>
    </p:spTree>
    <p:extLst>
      <p:ext uri="{BB962C8B-B14F-4D97-AF65-F5344CB8AC3E}">
        <p14:creationId xmlns:p14="http://schemas.microsoft.com/office/powerpoint/2010/main" val="17717707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45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9458">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9458">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animEffect transition="in" filter="fade">
                                      <p:cBhvr>
                                        <p:cTn id="19" dur="500"/>
                                        <p:tgtEl>
                                          <p:spTgt spid="2"/>
                                        </p:tgtEl>
                                      </p:cBhvr>
                                    </p:animEffect>
                                  </p:childTnLst>
                                </p:cTn>
                              </p:par>
                            </p:childTnLst>
                          </p:cTn>
                        </p:par>
                        <p:par>
                          <p:cTn id="20" fill="hold">
                            <p:stCondLst>
                              <p:cond delay="500"/>
                            </p:stCondLst>
                            <p:childTnLst>
                              <p:par>
                                <p:cTn id="21" presetID="1" presetClass="entr" presetSubtype="0" fill="hold" nodeType="afterEffect">
                                  <p:stCondLst>
                                    <p:cond delay="0"/>
                                  </p:stCondLst>
                                  <p:childTnLst>
                                    <p:set>
                                      <p:cBhvr>
                                        <p:cTn id="22"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389768"/>
            <a:ext cx="11353800" cy="3564053"/>
          </a:xfrm>
          <a:prstGeom prst="rect">
            <a:avLst/>
          </a:prstGeom>
          <a:noFill/>
          <a:ln w="9525">
            <a:noFill/>
            <a:miter lim="800000"/>
            <a:headEnd/>
            <a:tailEnd/>
          </a:ln>
        </p:spPr>
        <p:txBody>
          <a:bodyPr wrap="square">
            <a:spAutoFit/>
          </a:bodyPr>
          <a:lstStyle/>
          <a:p>
            <a:pPr marL="571500" indent="-571500">
              <a:lnSpc>
                <a:spcPct val="90000"/>
              </a:lnSpc>
              <a:spcBef>
                <a:spcPts val="0"/>
              </a:spcBef>
              <a:spcAft>
                <a:spcPts val="600"/>
              </a:spcAft>
            </a:pPr>
            <a:r>
              <a:rPr lang="en-US" sz="4000" dirty="0">
                <a:solidFill>
                  <a:prstClr val="white"/>
                </a:solidFill>
                <a:latin typeface="Calibri Light" panose="020F0302020204030204" pitchFamily="34" charset="0"/>
                <a:cs typeface="Calibri Light" panose="020F0302020204030204" pitchFamily="34" charset="0"/>
              </a:rPr>
              <a:t>What God teaching Moses through failure?</a:t>
            </a:r>
          </a:p>
          <a:p>
            <a:pPr marL="571500" indent="-571500">
              <a:lnSpc>
                <a:spcPct val="90000"/>
              </a:lnSpc>
              <a:spcBef>
                <a:spcPts val="0"/>
              </a:spcBef>
              <a:spcAft>
                <a:spcPts val="600"/>
              </a:spcAft>
            </a:pPr>
            <a:r>
              <a:rPr lang="en-US" sz="4000" dirty="0">
                <a:solidFill>
                  <a:prstClr val="white"/>
                </a:solidFill>
                <a:latin typeface="Calibri Light" panose="020F0302020204030204" pitchFamily="34" charset="0"/>
                <a:cs typeface="Calibri Light" panose="020F0302020204030204" pitchFamily="34" charset="0"/>
              </a:rPr>
              <a:t>»	</a:t>
            </a:r>
            <a:r>
              <a:rPr lang="en-US" sz="3800" dirty="0">
                <a:solidFill>
                  <a:prstClr val="white"/>
                </a:solidFill>
                <a:latin typeface="Calibri Light" panose="020F0302020204030204" pitchFamily="34" charset="0"/>
                <a:cs typeface="Calibri Light" panose="020F0302020204030204" pitchFamily="34" charset="0"/>
              </a:rPr>
              <a:t>God taught Moses that careless use of his word could lead to serious consequences (5:3, 7-8). </a:t>
            </a:r>
          </a:p>
          <a:p>
            <a:pPr marL="571500" lvl="0" indent="-571500">
              <a:lnSpc>
                <a:spcPct val="90000"/>
              </a:lnSpc>
              <a:spcBef>
                <a:spcPts val="0"/>
              </a:spcBef>
              <a:spcAft>
                <a:spcPts val="600"/>
              </a:spcAft>
            </a:pPr>
            <a:r>
              <a:rPr lang="en-US" sz="3800" dirty="0">
                <a:solidFill>
                  <a:prstClr val="white"/>
                </a:solidFill>
                <a:latin typeface="Calibri Light" panose="020F0302020204030204" pitchFamily="34" charset="0"/>
                <a:cs typeface="Calibri Light" panose="020F0302020204030204" pitchFamily="34" charset="0"/>
              </a:rPr>
              <a:t>»	Moses learned to follow God despite rejection: Pharaoh (5:2) and even his own people (5:21; 6:9). </a:t>
            </a:r>
          </a:p>
          <a:p>
            <a:pPr marL="571500" indent="-571500">
              <a:lnSpc>
                <a:spcPct val="90000"/>
              </a:lnSpc>
              <a:spcBef>
                <a:spcPts val="0"/>
              </a:spcBef>
              <a:spcAft>
                <a:spcPts val="600"/>
              </a:spcAft>
            </a:pPr>
            <a:endParaRPr lang="en-US" sz="4000" dirty="0">
              <a:solidFill>
                <a:prstClr val="white"/>
              </a:solidFill>
              <a:latin typeface="Calibri Light" panose="020F0302020204030204" pitchFamily="34" charset="0"/>
              <a:cs typeface="Calibri Light" panose="020F0302020204030204" pitchFamily="34" charset="0"/>
            </a:endParaRPr>
          </a:p>
        </p:txBody>
      </p:sp>
      <p:sp>
        <p:nvSpPr>
          <p:cNvPr id="8" name="TextBox 7"/>
          <p:cNvSpPr txBox="1"/>
          <p:nvPr/>
        </p:nvSpPr>
        <p:spPr>
          <a:xfrm>
            <a:off x="228600" y="5"/>
            <a:ext cx="119634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Conclusions</a:t>
            </a:r>
            <a:endParaRPr kumimoji="0" lang="en-US" sz="8000" b="0" i="0" u="none" strike="noStrike" kern="1200"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xmlns="" id="{B84D015D-2EB9-2CA4-6304-C82BCE7534F6}"/>
              </a:ext>
            </a:extLst>
          </p:cNvPr>
          <p:cNvSpPr>
            <a:spLocks noChangeArrowheads="1"/>
          </p:cNvSpPr>
          <p:nvPr/>
        </p:nvSpPr>
        <p:spPr bwMode="auto">
          <a:xfrm>
            <a:off x="432505" y="4273882"/>
            <a:ext cx="11454695" cy="2347051"/>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xmlns="" id="{4E277238-78ED-B35D-6AB6-F0EF70C9CC41}"/>
              </a:ext>
            </a:extLst>
          </p:cNvPr>
          <p:cNvSpPr txBox="1">
            <a:spLocks noChangeArrowheads="1"/>
          </p:cNvSpPr>
          <p:nvPr/>
        </p:nvSpPr>
        <p:spPr bwMode="auto">
          <a:xfrm>
            <a:off x="470438" y="4333717"/>
            <a:ext cx="11384047" cy="1089529"/>
          </a:xfrm>
          <a:prstGeom prst="rect">
            <a:avLst/>
          </a:prstGeom>
          <a:noFill/>
          <a:ln w="38100">
            <a:noFill/>
            <a:miter lim="800000"/>
            <a:headEnd/>
            <a:tailEnd/>
          </a:ln>
        </p:spPr>
        <p:txBody>
          <a:bodyPr wrap="square">
            <a:spAutoFit/>
          </a:bodyPr>
          <a:lstStyle/>
          <a:p>
            <a:pPr marL="0" lvl="1" algn="ctr" fontAlgn="auto">
              <a:lnSpc>
                <a:spcPct val="90000"/>
              </a:lnSpc>
              <a:spcBef>
                <a:spcPts val="0"/>
              </a:spcBef>
              <a:spcAft>
                <a:spcPts val="600"/>
              </a:spcAft>
              <a:buSzPct val="100000"/>
              <a:defRPr/>
            </a:pPr>
            <a:r>
              <a:rPr lang="en-US" sz="3600" dirty="0">
                <a:solidFill>
                  <a:prstClr val="white"/>
                </a:solidFill>
                <a:latin typeface="Calibri Light" panose="020F0302020204030204" pitchFamily="34" charset="0"/>
                <a:cs typeface="Calibri Light" panose="020F0302020204030204" pitchFamily="34" charset="0"/>
              </a:rPr>
              <a:t>If you worship at the altar of achievement, what do you think God should do?</a:t>
            </a:r>
          </a:p>
        </p:txBody>
      </p:sp>
    </p:spTree>
    <p:extLst>
      <p:ext uri="{BB962C8B-B14F-4D97-AF65-F5344CB8AC3E}">
        <p14:creationId xmlns:p14="http://schemas.microsoft.com/office/powerpoint/2010/main" val="37937920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4302716"/>
          </a:xfrm>
          <a:prstGeom prst="rect">
            <a:avLst/>
          </a:prstGeom>
          <a:noFill/>
          <a:ln w="9525">
            <a:noFill/>
            <a:miter lim="800000"/>
            <a:headEnd/>
            <a:tailEnd/>
          </a:ln>
        </p:spPr>
        <p:txBody>
          <a:bodyPr wrap="square">
            <a:spAutoFit/>
          </a:bodyPr>
          <a:lstStyle/>
          <a:p>
            <a:pPr marL="574675" marR="0" indent="-558800">
              <a:lnSpc>
                <a:spcPct val="90000"/>
              </a:lnSpc>
              <a:spcBef>
                <a:spcPts val="0"/>
              </a:spcBef>
              <a:spcAft>
                <a:spcPts val="0"/>
              </a:spcAft>
            </a:pPr>
            <a:r>
              <a:rPr lang="en-US" sz="3800" baseline="30000" dirty="0">
                <a:solidFill>
                  <a:schemeClr val="bg1"/>
                </a:solidFill>
                <a:effectLst/>
                <a:latin typeface="Calibri Light" panose="020F0302020204030204" pitchFamily="34" charset="0"/>
                <a:ea typeface="Calibri" panose="020F0502020204030204" pitchFamily="34" charset="0"/>
                <a:cs typeface="Calibri Light" panose="020F0302020204030204" pitchFamily="34" charset="0"/>
              </a:rPr>
              <a:t>1</a:t>
            </a:r>
            <a:r>
              <a:rPr lang="en-US" sz="3800" dirty="0">
                <a:solidFill>
                  <a:schemeClr val="bg1"/>
                </a:solidFill>
                <a:effectLst/>
                <a:latin typeface="Calibri Light" panose="020F0302020204030204" pitchFamily="34" charset="0"/>
                <a:ea typeface="Calibri" panose="020F0502020204030204" pitchFamily="34" charset="0"/>
                <a:cs typeface="Calibri Light" panose="020F0302020204030204" pitchFamily="34" charset="0"/>
              </a:rPr>
              <a:t> 	After this presentation to Israel’s leaders, Moses and Aaron went and spoke to Pharaoh. They told him, “This is what the </a:t>
            </a:r>
            <a:r>
              <a:rPr lang="en-US" sz="3800" cap="small" dirty="0">
                <a:solidFill>
                  <a:schemeClr val="bg1"/>
                </a:solidFill>
                <a:effectLst/>
                <a:latin typeface="Calibri Light" panose="020F0302020204030204" pitchFamily="34" charset="0"/>
                <a:ea typeface="Calibri" panose="020F0502020204030204" pitchFamily="34" charset="0"/>
                <a:cs typeface="Calibri Light" panose="020F0302020204030204" pitchFamily="34" charset="0"/>
              </a:rPr>
              <a:t>LORD</a:t>
            </a:r>
            <a:r>
              <a:rPr lang="en-US" sz="3800" dirty="0">
                <a:solidFill>
                  <a:schemeClr val="bg1"/>
                </a:solidFill>
                <a:effectLst/>
                <a:latin typeface="Calibri Light" panose="020F0302020204030204" pitchFamily="34" charset="0"/>
                <a:ea typeface="Calibri" panose="020F0502020204030204" pitchFamily="34" charset="0"/>
                <a:cs typeface="Calibri Light" panose="020F0302020204030204" pitchFamily="34" charset="0"/>
              </a:rPr>
              <a:t>, the God of Israel, says: Let my people go so they may hold a festival in my honor in the wilderness.” </a:t>
            </a:r>
          </a:p>
          <a:p>
            <a:pPr marL="574675" marR="0" indent="-558800">
              <a:lnSpc>
                <a:spcPct val="90000"/>
              </a:lnSpc>
              <a:spcBef>
                <a:spcPts val="0"/>
              </a:spcBef>
              <a:spcAft>
                <a:spcPts val="0"/>
              </a:spcAft>
            </a:pPr>
            <a:r>
              <a:rPr lang="en-US" sz="3800" baseline="30000" dirty="0">
                <a:solidFill>
                  <a:schemeClr val="bg1"/>
                </a:solidFill>
                <a:effectLst/>
                <a:latin typeface="Calibri Light" panose="020F0302020204030204" pitchFamily="34" charset="0"/>
                <a:ea typeface="Calibri" panose="020F0502020204030204" pitchFamily="34" charset="0"/>
                <a:cs typeface="Calibri Light" panose="020F0302020204030204" pitchFamily="34" charset="0"/>
              </a:rPr>
              <a:t>2 	</a:t>
            </a:r>
            <a:r>
              <a:rPr lang="en-US" sz="3800" dirty="0">
                <a:solidFill>
                  <a:schemeClr val="bg1"/>
                </a:solidFill>
                <a:effectLst/>
                <a:latin typeface="Calibri Light" panose="020F0302020204030204" pitchFamily="34" charset="0"/>
                <a:ea typeface="Calibri" panose="020F0502020204030204" pitchFamily="34" charset="0"/>
                <a:cs typeface="Calibri Light" panose="020F0302020204030204" pitchFamily="34" charset="0"/>
              </a:rPr>
              <a:t>“Is that so?” retorted Pharaoh. “And who is the </a:t>
            </a:r>
            <a:r>
              <a:rPr lang="en-US" sz="3800" cap="small" dirty="0">
                <a:solidFill>
                  <a:schemeClr val="bg1"/>
                </a:solidFill>
                <a:effectLst/>
                <a:latin typeface="Calibri Light" panose="020F0302020204030204" pitchFamily="34" charset="0"/>
                <a:ea typeface="Calibri" panose="020F0502020204030204" pitchFamily="34" charset="0"/>
                <a:cs typeface="Calibri Light" panose="020F0302020204030204" pitchFamily="34" charset="0"/>
              </a:rPr>
              <a:t>LORD</a:t>
            </a:r>
            <a:r>
              <a:rPr lang="en-US" sz="3800" dirty="0">
                <a:solidFill>
                  <a:schemeClr val="bg1"/>
                </a:solidFill>
                <a:effectLst/>
                <a:latin typeface="Calibri Light" panose="020F0302020204030204" pitchFamily="34" charset="0"/>
                <a:ea typeface="Calibri" panose="020F0502020204030204" pitchFamily="34" charset="0"/>
                <a:cs typeface="Calibri Light" panose="020F0302020204030204" pitchFamily="34" charset="0"/>
              </a:rPr>
              <a:t>? Why should I listen to him and let Israel go? I don’t know the </a:t>
            </a:r>
            <a:r>
              <a:rPr lang="en-US" sz="3800" cap="small" dirty="0">
                <a:solidFill>
                  <a:schemeClr val="bg1"/>
                </a:solidFill>
                <a:effectLst/>
                <a:latin typeface="Calibri Light" panose="020F0302020204030204" pitchFamily="34" charset="0"/>
                <a:ea typeface="Calibri" panose="020F0502020204030204" pitchFamily="34" charset="0"/>
                <a:cs typeface="Calibri Light" panose="020F0302020204030204" pitchFamily="34" charset="0"/>
              </a:rPr>
              <a:t>Lord</a:t>
            </a:r>
            <a:r>
              <a:rPr lang="en-US" sz="3800" dirty="0">
                <a:solidFill>
                  <a:schemeClr val="bg1"/>
                </a:solidFill>
                <a:effectLst/>
                <a:latin typeface="Calibri Light" panose="020F0302020204030204" pitchFamily="34" charset="0"/>
                <a:ea typeface="Calibri" panose="020F0502020204030204" pitchFamily="34" charset="0"/>
                <a:cs typeface="Calibri Light" panose="020F0302020204030204" pitchFamily="34" charset="0"/>
              </a:rPr>
              <a:t>, and I will not let Israel go.”</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5</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6" name="Rectangle 5">
            <a:extLst>
              <a:ext uri="{FF2B5EF4-FFF2-40B4-BE49-F238E27FC236}">
                <a16:creationId xmlns:a16="http://schemas.microsoft.com/office/drawing/2014/main" xmlns="" id="{7BF7305F-F5E2-6FBB-5A8E-FE08FEFED81C}"/>
              </a:ext>
            </a:extLst>
          </p:cNvPr>
          <p:cNvSpPr>
            <a:spLocks noChangeArrowheads="1"/>
          </p:cNvSpPr>
          <p:nvPr/>
        </p:nvSpPr>
        <p:spPr bwMode="auto">
          <a:xfrm>
            <a:off x="387535" y="4331938"/>
            <a:ext cx="11454695" cy="2194649"/>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7" name="TextBox 6">
            <a:extLst>
              <a:ext uri="{FF2B5EF4-FFF2-40B4-BE49-F238E27FC236}">
                <a16:creationId xmlns:a16="http://schemas.microsoft.com/office/drawing/2014/main" xmlns="" id="{CE15F0F6-2FEA-417D-D813-A3447D847F28}"/>
              </a:ext>
            </a:extLst>
          </p:cNvPr>
          <p:cNvSpPr txBox="1">
            <a:spLocks noChangeArrowheads="1"/>
          </p:cNvSpPr>
          <p:nvPr/>
        </p:nvSpPr>
        <p:spPr bwMode="auto">
          <a:xfrm>
            <a:off x="534383" y="4385899"/>
            <a:ext cx="11384047" cy="2086725"/>
          </a:xfrm>
          <a:prstGeom prst="rect">
            <a:avLst/>
          </a:prstGeom>
          <a:noFill/>
          <a:ln w="38100">
            <a:noFill/>
            <a:miter lim="800000"/>
            <a:headEnd/>
            <a:tailEnd/>
          </a:ln>
        </p:spPr>
        <p:txBody>
          <a:bodyPr wrap="square">
            <a:spAutoFit/>
          </a:bodyPr>
          <a:lstStyle/>
          <a:p>
            <a:pPr marL="0" lvl="1" fontAlgn="auto">
              <a:lnSpc>
                <a:spcPct val="90000"/>
              </a:lnSpc>
              <a:spcBef>
                <a:spcPts val="0"/>
              </a:spcBef>
              <a:spcAft>
                <a:spcPts val="300"/>
              </a:spcAft>
              <a:buSzPct val="100000"/>
              <a:defRPr/>
            </a:pPr>
            <a:r>
              <a:rPr lang="en-US" sz="3600" dirty="0">
                <a:solidFill>
                  <a:prstClr val="white"/>
                </a:solidFill>
                <a:latin typeface="Calibri Light" panose="020F0302020204030204" pitchFamily="34" charset="0"/>
                <a:cs typeface="Calibri Light" panose="020F0302020204030204" pitchFamily="34" charset="0"/>
              </a:rPr>
              <a:t>3:18: “Then you and the elders must go to the king of Egypt and tell him, ‘The LORD, the God of the Hebrews, has met with us. So please let us take a three-day journey into the wilderness to offer sacrifices to the LORD, our God.’ </a:t>
            </a:r>
          </a:p>
        </p:txBody>
      </p:sp>
    </p:spTree>
    <p:extLst>
      <p:ext uri="{BB962C8B-B14F-4D97-AF65-F5344CB8AC3E}">
        <p14:creationId xmlns:p14="http://schemas.microsoft.com/office/powerpoint/2010/main" val="1177780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45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fade">
                                      <p:cBhvr>
                                        <p:cTn id="11" dur="500"/>
                                        <p:tgtEl>
                                          <p:spTgt spid="6"/>
                                        </p:tgtEl>
                                      </p:cBhvr>
                                    </p:animEffect>
                                  </p:childTnLst>
                                </p:cTn>
                              </p:par>
                            </p:childTnLst>
                          </p:cTn>
                        </p:par>
                        <p:par>
                          <p:cTn id="12" fill="hold">
                            <p:stCondLst>
                              <p:cond delay="500"/>
                            </p:stCondLst>
                            <p:childTnLst>
                              <p:par>
                                <p:cTn id="13" presetID="1" presetClass="entr" presetSubtype="0" fill="hold" nodeType="afterEffect">
                                  <p:stCondLst>
                                    <p:cond delay="0"/>
                                  </p:stCondLst>
                                  <p:childTnLst>
                                    <p:set>
                                      <p:cBhvr>
                                        <p:cTn id="14"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8" grpId="0"/>
      <p:bldP spid="6" grpId="0" animBg="1"/>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389768"/>
            <a:ext cx="11353800" cy="2511457"/>
          </a:xfrm>
          <a:prstGeom prst="rect">
            <a:avLst/>
          </a:prstGeom>
          <a:noFill/>
          <a:ln w="9525">
            <a:noFill/>
            <a:miter lim="800000"/>
            <a:headEnd/>
            <a:tailEnd/>
          </a:ln>
        </p:spPr>
        <p:txBody>
          <a:bodyPr wrap="square">
            <a:spAutoFit/>
          </a:bodyPr>
          <a:lstStyle/>
          <a:p>
            <a:pPr marL="571500" indent="-571500">
              <a:lnSpc>
                <a:spcPct val="90000"/>
              </a:lnSpc>
              <a:spcBef>
                <a:spcPts val="0"/>
              </a:spcBef>
              <a:spcAft>
                <a:spcPts val="600"/>
              </a:spcAft>
            </a:pPr>
            <a:r>
              <a:rPr lang="en-US" sz="4000" dirty="0">
                <a:solidFill>
                  <a:prstClr val="white"/>
                </a:solidFill>
                <a:latin typeface="Calibri Light" panose="020F0302020204030204" pitchFamily="34" charset="0"/>
                <a:cs typeface="Calibri Light" panose="020F0302020204030204" pitchFamily="34" charset="0"/>
              </a:rPr>
              <a:t>What God teaching Moses through failure?</a:t>
            </a:r>
          </a:p>
          <a:p>
            <a:pPr marL="571500" indent="-571500">
              <a:lnSpc>
                <a:spcPct val="90000"/>
              </a:lnSpc>
              <a:spcBef>
                <a:spcPts val="0"/>
              </a:spcBef>
              <a:spcAft>
                <a:spcPts val="600"/>
              </a:spcAft>
            </a:pPr>
            <a:r>
              <a:rPr lang="en-US" sz="4000" dirty="0">
                <a:solidFill>
                  <a:prstClr val="white"/>
                </a:solidFill>
                <a:latin typeface="Calibri Light" panose="020F0302020204030204" pitchFamily="34" charset="0"/>
                <a:cs typeface="Calibri Light" panose="020F0302020204030204" pitchFamily="34" charset="0"/>
              </a:rPr>
              <a:t>»	</a:t>
            </a:r>
            <a:r>
              <a:rPr lang="en-US" sz="3800" dirty="0">
                <a:solidFill>
                  <a:prstClr val="white"/>
                </a:solidFill>
                <a:latin typeface="Calibri Light" panose="020F0302020204030204" pitchFamily="34" charset="0"/>
                <a:cs typeface="Calibri Light" panose="020F0302020204030204" pitchFamily="34" charset="0"/>
              </a:rPr>
              <a:t>Fear of failure opposes faith. </a:t>
            </a:r>
          </a:p>
          <a:p>
            <a:pPr marL="571500" lvl="0" indent="-571500">
              <a:lnSpc>
                <a:spcPct val="90000"/>
              </a:lnSpc>
              <a:spcBef>
                <a:spcPts val="0"/>
              </a:spcBef>
              <a:spcAft>
                <a:spcPts val="600"/>
              </a:spcAft>
            </a:pPr>
            <a:r>
              <a:rPr lang="en-US" sz="3800" dirty="0">
                <a:solidFill>
                  <a:prstClr val="white"/>
                </a:solidFill>
                <a:latin typeface="Calibri Light" panose="020F0302020204030204" pitchFamily="34" charset="0"/>
                <a:cs typeface="Calibri Light" panose="020F0302020204030204" pitchFamily="34" charset="0"/>
              </a:rPr>
              <a:t>»	Ultimately God wants us to come to him when we fail. </a:t>
            </a:r>
          </a:p>
          <a:p>
            <a:pPr marL="571500" indent="-571500">
              <a:lnSpc>
                <a:spcPct val="90000"/>
              </a:lnSpc>
              <a:spcBef>
                <a:spcPts val="0"/>
              </a:spcBef>
              <a:spcAft>
                <a:spcPts val="600"/>
              </a:spcAft>
            </a:pPr>
            <a:endParaRPr lang="en-US" sz="4000" dirty="0">
              <a:solidFill>
                <a:prstClr val="white"/>
              </a:solidFill>
              <a:latin typeface="Calibri Light" panose="020F0302020204030204" pitchFamily="34" charset="0"/>
              <a:cs typeface="Calibri Light" panose="020F0302020204030204" pitchFamily="34" charset="0"/>
            </a:endParaRPr>
          </a:p>
        </p:txBody>
      </p:sp>
      <p:sp>
        <p:nvSpPr>
          <p:cNvPr id="8" name="TextBox 7"/>
          <p:cNvSpPr txBox="1"/>
          <p:nvPr/>
        </p:nvSpPr>
        <p:spPr>
          <a:xfrm>
            <a:off x="228600" y="5"/>
            <a:ext cx="119634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Conclusions</a:t>
            </a:r>
            <a:endParaRPr kumimoji="0" lang="en-US" sz="8000" b="0" i="0" u="none" strike="noStrike" kern="1200"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4" name="Rectangle 3">
            <a:extLst>
              <a:ext uri="{FF2B5EF4-FFF2-40B4-BE49-F238E27FC236}">
                <a16:creationId xmlns:a16="http://schemas.microsoft.com/office/drawing/2014/main" xmlns="" id="{795D191A-1AE9-46F7-F7E6-11AD49546E04}"/>
              </a:ext>
            </a:extLst>
          </p:cNvPr>
          <p:cNvSpPr>
            <a:spLocks noChangeArrowheads="1"/>
          </p:cNvSpPr>
          <p:nvPr/>
        </p:nvSpPr>
        <p:spPr bwMode="auto">
          <a:xfrm>
            <a:off x="432505" y="3308682"/>
            <a:ext cx="11454695" cy="1449585"/>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5" name="TextBox 4">
            <a:extLst>
              <a:ext uri="{FF2B5EF4-FFF2-40B4-BE49-F238E27FC236}">
                <a16:creationId xmlns:a16="http://schemas.microsoft.com/office/drawing/2014/main" xmlns="" id="{6E3DA11D-34BC-AEDD-E76D-409196B5B4B3}"/>
              </a:ext>
            </a:extLst>
          </p:cNvPr>
          <p:cNvSpPr txBox="1">
            <a:spLocks noChangeArrowheads="1"/>
          </p:cNvSpPr>
          <p:nvPr/>
        </p:nvSpPr>
        <p:spPr bwMode="auto">
          <a:xfrm>
            <a:off x="470438" y="3402383"/>
            <a:ext cx="11384047" cy="1255728"/>
          </a:xfrm>
          <a:prstGeom prst="rect">
            <a:avLst/>
          </a:prstGeom>
          <a:noFill/>
          <a:ln w="38100">
            <a:noFill/>
            <a:miter lim="800000"/>
            <a:headEnd/>
            <a:tailEnd/>
          </a:ln>
        </p:spPr>
        <p:txBody>
          <a:bodyPr wrap="square">
            <a:spAutoFit/>
          </a:bodyPr>
          <a:lstStyle/>
          <a:p>
            <a:pPr marL="0" lvl="1" algn="ctr" fontAlgn="auto">
              <a:lnSpc>
                <a:spcPct val="90000"/>
              </a:lnSpc>
              <a:spcBef>
                <a:spcPts val="0"/>
              </a:spcBef>
              <a:spcAft>
                <a:spcPts val="600"/>
              </a:spcAft>
              <a:buSzPct val="100000"/>
              <a:defRPr/>
            </a:pPr>
            <a:r>
              <a:rPr lang="en-US" sz="4200" dirty="0">
                <a:solidFill>
                  <a:prstClr val="white"/>
                </a:solidFill>
                <a:latin typeface="Calibri Light" panose="020F0302020204030204" pitchFamily="34" charset="0"/>
                <a:cs typeface="Calibri Light" panose="020F0302020204030204" pitchFamily="34" charset="0"/>
              </a:rPr>
              <a:t>“Then Moses went back to the Lord and protested…” (5:22)</a:t>
            </a:r>
          </a:p>
        </p:txBody>
      </p:sp>
    </p:spTree>
    <p:extLst>
      <p:ext uri="{BB962C8B-B14F-4D97-AF65-F5344CB8AC3E}">
        <p14:creationId xmlns:p14="http://schemas.microsoft.com/office/powerpoint/2010/main" val="22743803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p:cNvSpPr>
            <a:spLocks noGrp="1"/>
          </p:cNvSpPr>
          <p:nvPr>
            <p:ph type="ctrTitle"/>
          </p:nvPr>
        </p:nvSpPr>
        <p:spPr>
          <a:xfrm>
            <a:off x="1257299" y="2327564"/>
            <a:ext cx="9677400" cy="2387600"/>
          </a:xfrm>
        </p:spPr>
        <p:txBody>
          <a:bodyPr>
            <a:normAutofit/>
          </a:bodyPr>
          <a:lstStyle/>
          <a:p>
            <a:r>
              <a:rPr lang="en-US" sz="12500" dirty="0">
                <a:solidFill>
                  <a:schemeClr val="bg1"/>
                </a:solidFill>
                <a:latin typeface="Century Gothic" panose="020B0502020202020204" pitchFamily="34" charset="0"/>
              </a:rPr>
              <a:t>EXODUS</a:t>
            </a:r>
          </a:p>
        </p:txBody>
      </p:sp>
      <p:sp>
        <p:nvSpPr>
          <p:cNvPr id="5" name="TextBox 4">
            <a:extLst>
              <a:ext uri="{FF2B5EF4-FFF2-40B4-BE49-F238E27FC236}">
                <a16:creationId xmlns:a16="http://schemas.microsoft.com/office/drawing/2014/main" xmlns="" id="{BAE4048D-F2A1-4F2F-A6A3-C02D29D6F4D0}"/>
              </a:ext>
            </a:extLst>
          </p:cNvPr>
          <p:cNvSpPr txBox="1"/>
          <p:nvPr/>
        </p:nvSpPr>
        <p:spPr>
          <a:xfrm>
            <a:off x="2911364" y="2327564"/>
            <a:ext cx="6369269" cy="584775"/>
          </a:xfrm>
          <a:prstGeom prst="rect">
            <a:avLst/>
          </a:prstGeom>
          <a:noFill/>
        </p:spPr>
        <p:txBody>
          <a:bodyPr wrap="square" rtlCol="0">
            <a:spAutoFit/>
          </a:bodyPr>
          <a:lstStyle/>
          <a:p>
            <a:pPr algn="ctr"/>
            <a:r>
              <a:rPr lang="en-US" sz="3200">
                <a:solidFill>
                  <a:schemeClr val="bg1"/>
                </a:solidFill>
                <a:latin typeface="Century Gothic" panose="020B0502020202020204" pitchFamily="34" charset="0"/>
              </a:rPr>
              <a:t>THE BOOK OF</a:t>
            </a:r>
          </a:p>
        </p:txBody>
      </p:sp>
    </p:spTree>
    <p:extLst>
      <p:ext uri="{BB962C8B-B14F-4D97-AF65-F5344CB8AC3E}">
        <p14:creationId xmlns:p14="http://schemas.microsoft.com/office/powerpoint/2010/main" val="16735166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4302716"/>
          </a:xfrm>
          <a:prstGeom prst="rect">
            <a:avLst/>
          </a:prstGeom>
          <a:noFill/>
          <a:ln w="9525">
            <a:noFill/>
            <a:miter lim="800000"/>
            <a:headEnd/>
            <a:tailEnd/>
          </a:ln>
        </p:spPr>
        <p:txBody>
          <a:bodyPr wrap="square">
            <a:spAutoFit/>
          </a:bodyPr>
          <a:lstStyle/>
          <a:p>
            <a:pPr marL="574675" marR="0" indent="-558800">
              <a:lnSpc>
                <a:spcPct val="90000"/>
              </a:lnSpc>
              <a:spcBef>
                <a:spcPts val="0"/>
              </a:spcBef>
              <a:spcAft>
                <a:spcPts val="0"/>
              </a:spcAft>
            </a:pPr>
            <a:r>
              <a:rPr lang="en-US" sz="3800" baseline="30000" dirty="0">
                <a:solidFill>
                  <a:schemeClr val="tx1">
                    <a:lumMod val="50000"/>
                    <a:lumOff val="50000"/>
                  </a:schemeClr>
                </a:solidFill>
                <a:effectLst/>
                <a:latin typeface="Calibri Light" panose="020F0302020204030204" pitchFamily="34" charset="0"/>
                <a:ea typeface="Calibri" panose="020F0502020204030204" pitchFamily="34" charset="0"/>
                <a:cs typeface="Calibri Light" panose="020F0302020204030204" pitchFamily="34" charset="0"/>
              </a:rPr>
              <a:t>1</a:t>
            </a:r>
            <a:r>
              <a:rPr lang="en-US" sz="3800" dirty="0">
                <a:solidFill>
                  <a:schemeClr val="tx1">
                    <a:lumMod val="50000"/>
                    <a:lumOff val="50000"/>
                  </a:schemeClr>
                </a:solidFill>
                <a:effectLst/>
                <a:latin typeface="Calibri Light" panose="020F0302020204030204" pitchFamily="34" charset="0"/>
                <a:ea typeface="Calibri" panose="020F0502020204030204" pitchFamily="34" charset="0"/>
                <a:cs typeface="Calibri Light" panose="020F0302020204030204" pitchFamily="34" charset="0"/>
              </a:rPr>
              <a:t> 	</a:t>
            </a:r>
            <a:r>
              <a:rPr lang="en-US" sz="3800" dirty="0">
                <a:solidFill>
                  <a:schemeClr val="bg1"/>
                </a:solidFill>
                <a:effectLst/>
                <a:latin typeface="Calibri Light" panose="020F0302020204030204" pitchFamily="34" charset="0"/>
                <a:ea typeface="Calibri" panose="020F0502020204030204" pitchFamily="34" charset="0"/>
                <a:cs typeface="Calibri Light" panose="020F0302020204030204" pitchFamily="34" charset="0"/>
              </a:rPr>
              <a:t>After this presentation to Israel’s leaders, Moses and Aaron went and spoke to Pharaoh</a:t>
            </a:r>
            <a:r>
              <a:rPr lang="en-US" sz="3800" dirty="0">
                <a:solidFill>
                  <a:schemeClr val="tx1">
                    <a:lumMod val="50000"/>
                    <a:lumOff val="50000"/>
                  </a:schemeClr>
                </a:solidFill>
                <a:effectLst/>
                <a:latin typeface="Calibri Light" panose="020F0302020204030204" pitchFamily="34" charset="0"/>
                <a:ea typeface="Calibri" panose="020F0502020204030204" pitchFamily="34" charset="0"/>
                <a:cs typeface="Calibri Light" panose="020F0302020204030204" pitchFamily="34" charset="0"/>
              </a:rPr>
              <a:t>. They told him, “This is what the </a:t>
            </a:r>
            <a:r>
              <a:rPr lang="en-US" sz="3800" cap="small" dirty="0">
                <a:solidFill>
                  <a:schemeClr val="tx1">
                    <a:lumMod val="50000"/>
                    <a:lumOff val="50000"/>
                  </a:schemeClr>
                </a:solidFill>
                <a:effectLst/>
                <a:latin typeface="Calibri Light" panose="020F0302020204030204" pitchFamily="34" charset="0"/>
                <a:ea typeface="Calibri" panose="020F0502020204030204" pitchFamily="34" charset="0"/>
                <a:cs typeface="Calibri Light" panose="020F0302020204030204" pitchFamily="34" charset="0"/>
              </a:rPr>
              <a:t>LORD</a:t>
            </a:r>
            <a:r>
              <a:rPr lang="en-US" sz="3800" dirty="0">
                <a:solidFill>
                  <a:schemeClr val="tx1">
                    <a:lumMod val="50000"/>
                    <a:lumOff val="50000"/>
                  </a:schemeClr>
                </a:solidFill>
                <a:effectLst/>
                <a:latin typeface="Calibri Light" panose="020F0302020204030204" pitchFamily="34" charset="0"/>
                <a:ea typeface="Calibri" panose="020F0502020204030204" pitchFamily="34" charset="0"/>
                <a:cs typeface="Calibri Light" panose="020F0302020204030204" pitchFamily="34" charset="0"/>
              </a:rPr>
              <a:t>, the God of Israel, says: Let my people go so they may hold a festival in my honor in the wilderness.” </a:t>
            </a:r>
          </a:p>
          <a:p>
            <a:pPr marL="574675" marR="0" indent="-558800">
              <a:lnSpc>
                <a:spcPct val="90000"/>
              </a:lnSpc>
              <a:spcBef>
                <a:spcPts val="0"/>
              </a:spcBef>
              <a:spcAft>
                <a:spcPts val="0"/>
              </a:spcAft>
            </a:pPr>
            <a:r>
              <a:rPr lang="en-US" sz="3800" baseline="30000" dirty="0">
                <a:solidFill>
                  <a:schemeClr val="tx1">
                    <a:lumMod val="50000"/>
                    <a:lumOff val="50000"/>
                  </a:schemeClr>
                </a:solidFill>
                <a:effectLst/>
                <a:latin typeface="Calibri Light" panose="020F0302020204030204" pitchFamily="34" charset="0"/>
                <a:ea typeface="Calibri" panose="020F0502020204030204" pitchFamily="34" charset="0"/>
                <a:cs typeface="Calibri Light" panose="020F0302020204030204" pitchFamily="34" charset="0"/>
              </a:rPr>
              <a:t>2 	</a:t>
            </a:r>
            <a:r>
              <a:rPr lang="en-US" sz="3800" dirty="0">
                <a:solidFill>
                  <a:schemeClr val="tx1">
                    <a:lumMod val="50000"/>
                    <a:lumOff val="50000"/>
                  </a:schemeClr>
                </a:solidFill>
                <a:effectLst/>
                <a:latin typeface="Calibri Light" panose="020F0302020204030204" pitchFamily="34" charset="0"/>
                <a:ea typeface="Calibri" panose="020F0502020204030204" pitchFamily="34" charset="0"/>
                <a:cs typeface="Calibri Light" panose="020F0302020204030204" pitchFamily="34" charset="0"/>
              </a:rPr>
              <a:t>“Is that so?” retorted Pharaoh. “And who is the </a:t>
            </a:r>
            <a:r>
              <a:rPr lang="en-US" sz="3800" cap="small" dirty="0">
                <a:solidFill>
                  <a:schemeClr val="tx1">
                    <a:lumMod val="50000"/>
                    <a:lumOff val="50000"/>
                  </a:schemeClr>
                </a:solidFill>
                <a:effectLst/>
                <a:latin typeface="Calibri Light" panose="020F0302020204030204" pitchFamily="34" charset="0"/>
                <a:ea typeface="Calibri" panose="020F0502020204030204" pitchFamily="34" charset="0"/>
                <a:cs typeface="Calibri Light" panose="020F0302020204030204" pitchFamily="34" charset="0"/>
              </a:rPr>
              <a:t>LORD</a:t>
            </a:r>
            <a:r>
              <a:rPr lang="en-US" sz="3800" dirty="0">
                <a:solidFill>
                  <a:schemeClr val="tx1">
                    <a:lumMod val="50000"/>
                    <a:lumOff val="50000"/>
                  </a:schemeClr>
                </a:solidFill>
                <a:effectLst/>
                <a:latin typeface="Calibri Light" panose="020F0302020204030204" pitchFamily="34" charset="0"/>
                <a:ea typeface="Calibri" panose="020F0502020204030204" pitchFamily="34" charset="0"/>
                <a:cs typeface="Calibri Light" panose="020F0302020204030204" pitchFamily="34" charset="0"/>
              </a:rPr>
              <a:t>? Why should I listen to him and let Israel go? I don’t know the </a:t>
            </a:r>
            <a:r>
              <a:rPr lang="en-US" sz="3800" cap="small" dirty="0">
                <a:solidFill>
                  <a:schemeClr val="tx1">
                    <a:lumMod val="50000"/>
                    <a:lumOff val="50000"/>
                  </a:schemeClr>
                </a:solidFill>
                <a:effectLst/>
                <a:latin typeface="Calibri Light" panose="020F0302020204030204" pitchFamily="34" charset="0"/>
                <a:ea typeface="Calibri" panose="020F0502020204030204" pitchFamily="34" charset="0"/>
                <a:cs typeface="Calibri Light" panose="020F0302020204030204" pitchFamily="34" charset="0"/>
              </a:rPr>
              <a:t>Lord</a:t>
            </a:r>
            <a:r>
              <a:rPr lang="en-US" sz="3800" dirty="0">
                <a:solidFill>
                  <a:schemeClr val="tx1">
                    <a:lumMod val="50000"/>
                    <a:lumOff val="50000"/>
                  </a:schemeClr>
                </a:solidFill>
                <a:effectLst/>
                <a:latin typeface="Calibri Light" panose="020F0302020204030204" pitchFamily="34" charset="0"/>
                <a:ea typeface="Calibri" panose="020F0502020204030204" pitchFamily="34" charset="0"/>
                <a:cs typeface="Calibri Light" panose="020F0302020204030204" pitchFamily="34" charset="0"/>
              </a:rPr>
              <a:t>, and I will not let Israel go.”</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5</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xmlns="" id="{8D5DE86D-0EEE-18E8-1572-EE232DB92CAD}"/>
              </a:ext>
            </a:extLst>
          </p:cNvPr>
          <p:cNvSpPr>
            <a:spLocks noChangeArrowheads="1"/>
          </p:cNvSpPr>
          <p:nvPr/>
        </p:nvSpPr>
        <p:spPr bwMode="auto">
          <a:xfrm>
            <a:off x="432505" y="4527881"/>
            <a:ext cx="11454695" cy="2194649"/>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xmlns="" id="{4F0B0815-5131-C29A-5778-24C287780F00}"/>
              </a:ext>
            </a:extLst>
          </p:cNvPr>
          <p:cNvSpPr txBox="1">
            <a:spLocks noChangeArrowheads="1"/>
          </p:cNvSpPr>
          <p:nvPr/>
        </p:nvSpPr>
        <p:spPr bwMode="auto">
          <a:xfrm>
            <a:off x="470438" y="4587716"/>
            <a:ext cx="11384047" cy="2086725"/>
          </a:xfrm>
          <a:prstGeom prst="rect">
            <a:avLst/>
          </a:prstGeom>
          <a:noFill/>
          <a:ln w="38100">
            <a:noFill/>
            <a:miter lim="800000"/>
            <a:headEnd/>
            <a:tailEnd/>
          </a:ln>
        </p:spPr>
        <p:txBody>
          <a:bodyPr wrap="square">
            <a:spAutoFit/>
          </a:bodyPr>
          <a:lstStyle/>
          <a:p>
            <a:pPr marL="0" lvl="1" fontAlgn="auto">
              <a:lnSpc>
                <a:spcPct val="90000"/>
              </a:lnSpc>
              <a:spcBef>
                <a:spcPts val="0"/>
              </a:spcBef>
              <a:spcAft>
                <a:spcPts val="300"/>
              </a:spcAft>
              <a:buSzPct val="100000"/>
              <a:defRPr/>
            </a:pPr>
            <a:r>
              <a:rPr lang="en-US" sz="3600" dirty="0">
                <a:solidFill>
                  <a:schemeClr val="tx2">
                    <a:lumMod val="60000"/>
                    <a:lumOff val="40000"/>
                  </a:schemeClr>
                </a:solidFill>
                <a:latin typeface="Calibri Light" panose="020F0302020204030204" pitchFamily="34" charset="0"/>
                <a:cs typeface="Calibri Light" panose="020F0302020204030204" pitchFamily="34" charset="0"/>
              </a:rPr>
              <a:t>3:18: “Then </a:t>
            </a:r>
            <a:r>
              <a:rPr lang="en-US" sz="3600" dirty="0">
                <a:solidFill>
                  <a:prstClr val="white"/>
                </a:solidFill>
                <a:latin typeface="Calibri Light" panose="020F0302020204030204" pitchFamily="34" charset="0"/>
                <a:cs typeface="Calibri Light" panose="020F0302020204030204" pitchFamily="34" charset="0"/>
              </a:rPr>
              <a:t>you and the elders must go to the king of Egypt</a:t>
            </a:r>
            <a:r>
              <a:rPr lang="en-US" sz="3600" dirty="0">
                <a:solidFill>
                  <a:schemeClr val="tx2">
                    <a:lumMod val="60000"/>
                    <a:lumOff val="40000"/>
                  </a:schemeClr>
                </a:solidFill>
                <a:latin typeface="Calibri Light" panose="020F0302020204030204" pitchFamily="34" charset="0"/>
                <a:cs typeface="Calibri Light" panose="020F0302020204030204" pitchFamily="34" charset="0"/>
              </a:rPr>
              <a:t> and tell him, ‘The LORD, the God of the Hebrews, has met with us. So please let us take a three-day journey into the wilderness to offer sacrifices to the LORD, our God.’ </a:t>
            </a:r>
          </a:p>
        </p:txBody>
      </p:sp>
      <p:sp>
        <p:nvSpPr>
          <p:cNvPr id="4" name="Rectangle 3">
            <a:extLst>
              <a:ext uri="{FF2B5EF4-FFF2-40B4-BE49-F238E27FC236}">
                <a16:creationId xmlns:a16="http://schemas.microsoft.com/office/drawing/2014/main" xmlns="" id="{B6C92E6D-410E-E1D9-A84E-7903019AE1A8}"/>
              </a:ext>
            </a:extLst>
          </p:cNvPr>
          <p:cNvSpPr>
            <a:spLocks noChangeArrowheads="1"/>
          </p:cNvSpPr>
          <p:nvPr/>
        </p:nvSpPr>
        <p:spPr bwMode="auto">
          <a:xfrm>
            <a:off x="393125" y="3004810"/>
            <a:ext cx="11461360" cy="1323439"/>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5" name="TextBox 4">
            <a:extLst>
              <a:ext uri="{FF2B5EF4-FFF2-40B4-BE49-F238E27FC236}">
                <a16:creationId xmlns:a16="http://schemas.microsoft.com/office/drawing/2014/main" xmlns="" id="{663AC17A-DBD6-9871-E813-454BD0F38F99}"/>
              </a:ext>
            </a:extLst>
          </p:cNvPr>
          <p:cNvSpPr txBox="1">
            <a:spLocks noChangeArrowheads="1"/>
          </p:cNvSpPr>
          <p:nvPr/>
        </p:nvSpPr>
        <p:spPr bwMode="auto">
          <a:xfrm>
            <a:off x="424535" y="3335575"/>
            <a:ext cx="11390670" cy="674031"/>
          </a:xfrm>
          <a:prstGeom prst="rect">
            <a:avLst/>
          </a:prstGeom>
          <a:noFill/>
          <a:ln w="38100">
            <a:noFill/>
            <a:miter lim="800000"/>
            <a:headEnd/>
            <a:tailEnd/>
          </a:ln>
        </p:spPr>
        <p:txBody>
          <a:bodyPr wrap="square">
            <a:spAutoFit/>
          </a:bodyPr>
          <a:lstStyle/>
          <a:p>
            <a:pPr marL="0" lvl="1" algn="ctr" fontAlgn="auto">
              <a:lnSpc>
                <a:spcPct val="90000"/>
              </a:lnSpc>
              <a:spcBef>
                <a:spcPts val="0"/>
              </a:spcBef>
              <a:spcAft>
                <a:spcPts val="300"/>
              </a:spcAft>
              <a:buSzPct val="100000"/>
              <a:defRPr/>
            </a:pPr>
            <a:r>
              <a:rPr lang="en-US" sz="4200" dirty="0">
                <a:solidFill>
                  <a:prstClr val="white"/>
                </a:solidFill>
                <a:latin typeface="Calibri Light" panose="020F0302020204030204" pitchFamily="34" charset="0"/>
                <a:cs typeface="Calibri Light" panose="020F0302020204030204" pitchFamily="34" charset="0"/>
              </a:rPr>
              <a:t>Moses brought the wrong delegation.</a:t>
            </a:r>
          </a:p>
        </p:txBody>
      </p:sp>
    </p:spTree>
    <p:extLst>
      <p:ext uri="{BB962C8B-B14F-4D97-AF65-F5344CB8AC3E}">
        <p14:creationId xmlns:p14="http://schemas.microsoft.com/office/powerpoint/2010/main" val="30405703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4302716"/>
          </a:xfrm>
          <a:prstGeom prst="rect">
            <a:avLst/>
          </a:prstGeom>
          <a:noFill/>
          <a:ln w="9525">
            <a:noFill/>
            <a:miter lim="800000"/>
            <a:headEnd/>
            <a:tailEnd/>
          </a:ln>
        </p:spPr>
        <p:txBody>
          <a:bodyPr wrap="square">
            <a:spAutoFit/>
          </a:bodyPr>
          <a:lstStyle/>
          <a:p>
            <a:pPr marL="574675" marR="0" indent="-558800">
              <a:lnSpc>
                <a:spcPct val="90000"/>
              </a:lnSpc>
              <a:spcBef>
                <a:spcPts val="0"/>
              </a:spcBef>
              <a:spcAft>
                <a:spcPts val="0"/>
              </a:spcAft>
            </a:pPr>
            <a:r>
              <a:rPr lang="en-US" sz="3800" baseline="30000" dirty="0">
                <a:solidFill>
                  <a:schemeClr val="tx1">
                    <a:lumMod val="50000"/>
                    <a:lumOff val="50000"/>
                  </a:schemeClr>
                </a:solidFill>
                <a:effectLst/>
                <a:latin typeface="Calibri Light" panose="020F0302020204030204" pitchFamily="34" charset="0"/>
                <a:ea typeface="Calibri" panose="020F0502020204030204" pitchFamily="34" charset="0"/>
                <a:cs typeface="Calibri Light" panose="020F0302020204030204" pitchFamily="34" charset="0"/>
              </a:rPr>
              <a:t>1</a:t>
            </a:r>
            <a:r>
              <a:rPr lang="en-US" sz="3800" dirty="0">
                <a:solidFill>
                  <a:schemeClr val="tx1">
                    <a:lumMod val="50000"/>
                    <a:lumOff val="50000"/>
                  </a:schemeClr>
                </a:solidFill>
                <a:effectLst/>
                <a:latin typeface="Calibri Light" panose="020F0302020204030204" pitchFamily="34" charset="0"/>
                <a:ea typeface="Calibri" panose="020F0502020204030204" pitchFamily="34" charset="0"/>
                <a:cs typeface="Calibri Light" panose="020F0302020204030204" pitchFamily="34" charset="0"/>
              </a:rPr>
              <a:t> 	After this presentation to Israel’s leaders, Moses and Aaron went and spoke to Pharaoh. They told him, “This is what the </a:t>
            </a:r>
            <a:r>
              <a:rPr lang="en-US" sz="3800" cap="small" dirty="0">
                <a:solidFill>
                  <a:schemeClr val="tx1">
                    <a:lumMod val="50000"/>
                    <a:lumOff val="50000"/>
                  </a:schemeClr>
                </a:solidFill>
                <a:effectLst/>
                <a:latin typeface="Calibri Light" panose="020F0302020204030204" pitchFamily="34" charset="0"/>
                <a:ea typeface="Calibri" panose="020F0502020204030204" pitchFamily="34" charset="0"/>
                <a:cs typeface="Calibri Light" panose="020F0302020204030204" pitchFamily="34" charset="0"/>
              </a:rPr>
              <a:t>LORD</a:t>
            </a:r>
            <a:r>
              <a:rPr lang="en-US" sz="3800" dirty="0">
                <a:solidFill>
                  <a:schemeClr val="tx1">
                    <a:lumMod val="50000"/>
                    <a:lumOff val="50000"/>
                  </a:schemeClr>
                </a:solidFill>
                <a:effectLst/>
                <a:latin typeface="Calibri Light" panose="020F0302020204030204" pitchFamily="34" charset="0"/>
                <a:ea typeface="Calibri" panose="020F0502020204030204" pitchFamily="34" charset="0"/>
                <a:cs typeface="Calibri Light" panose="020F0302020204030204" pitchFamily="34" charset="0"/>
              </a:rPr>
              <a:t>, the God of Israel, says: Let my people go so they may hold a festival in my honor in the wilderness.” </a:t>
            </a:r>
          </a:p>
          <a:p>
            <a:pPr marL="574675" marR="0" indent="-558800">
              <a:lnSpc>
                <a:spcPct val="90000"/>
              </a:lnSpc>
              <a:spcBef>
                <a:spcPts val="0"/>
              </a:spcBef>
              <a:spcAft>
                <a:spcPts val="0"/>
              </a:spcAft>
            </a:pPr>
            <a:r>
              <a:rPr lang="en-US" sz="3800" baseline="30000" dirty="0">
                <a:solidFill>
                  <a:schemeClr val="tx1">
                    <a:lumMod val="50000"/>
                    <a:lumOff val="50000"/>
                  </a:schemeClr>
                </a:solidFill>
                <a:effectLst/>
                <a:latin typeface="Calibri Light" panose="020F0302020204030204" pitchFamily="34" charset="0"/>
                <a:ea typeface="Calibri" panose="020F0502020204030204" pitchFamily="34" charset="0"/>
                <a:cs typeface="Calibri Light" panose="020F0302020204030204" pitchFamily="34" charset="0"/>
              </a:rPr>
              <a:t>2 	</a:t>
            </a:r>
            <a:r>
              <a:rPr lang="en-US" sz="3800" dirty="0">
                <a:solidFill>
                  <a:schemeClr val="tx1">
                    <a:lumMod val="50000"/>
                    <a:lumOff val="50000"/>
                  </a:schemeClr>
                </a:solidFill>
                <a:effectLst/>
                <a:latin typeface="Calibri Light" panose="020F0302020204030204" pitchFamily="34" charset="0"/>
                <a:ea typeface="Calibri" panose="020F0502020204030204" pitchFamily="34" charset="0"/>
                <a:cs typeface="Calibri Light" panose="020F0302020204030204" pitchFamily="34" charset="0"/>
              </a:rPr>
              <a:t>“Is that so?” retorted Pharaoh. “And who is the </a:t>
            </a:r>
            <a:r>
              <a:rPr lang="en-US" sz="3800" cap="small" dirty="0">
                <a:solidFill>
                  <a:schemeClr val="tx1">
                    <a:lumMod val="50000"/>
                    <a:lumOff val="50000"/>
                  </a:schemeClr>
                </a:solidFill>
                <a:effectLst/>
                <a:latin typeface="Calibri Light" panose="020F0302020204030204" pitchFamily="34" charset="0"/>
                <a:ea typeface="Calibri" panose="020F0502020204030204" pitchFamily="34" charset="0"/>
                <a:cs typeface="Calibri Light" panose="020F0302020204030204" pitchFamily="34" charset="0"/>
              </a:rPr>
              <a:t>LORD</a:t>
            </a:r>
            <a:r>
              <a:rPr lang="en-US" sz="3800" dirty="0">
                <a:solidFill>
                  <a:schemeClr val="tx1">
                    <a:lumMod val="50000"/>
                    <a:lumOff val="50000"/>
                  </a:schemeClr>
                </a:solidFill>
                <a:effectLst/>
                <a:latin typeface="Calibri Light" panose="020F0302020204030204" pitchFamily="34" charset="0"/>
                <a:ea typeface="Calibri" panose="020F0502020204030204" pitchFamily="34" charset="0"/>
                <a:cs typeface="Calibri Light" panose="020F0302020204030204" pitchFamily="34" charset="0"/>
              </a:rPr>
              <a:t>? Why should I listen to him and let Israel go? I don’t know the </a:t>
            </a:r>
            <a:r>
              <a:rPr lang="en-US" sz="3800" cap="small" dirty="0">
                <a:solidFill>
                  <a:schemeClr val="tx1">
                    <a:lumMod val="50000"/>
                    <a:lumOff val="50000"/>
                  </a:schemeClr>
                </a:solidFill>
                <a:effectLst/>
                <a:latin typeface="Calibri Light" panose="020F0302020204030204" pitchFamily="34" charset="0"/>
                <a:ea typeface="Calibri" panose="020F0502020204030204" pitchFamily="34" charset="0"/>
                <a:cs typeface="Calibri Light" panose="020F0302020204030204" pitchFamily="34" charset="0"/>
              </a:rPr>
              <a:t>Lord</a:t>
            </a:r>
            <a:r>
              <a:rPr lang="en-US" sz="3800" dirty="0">
                <a:solidFill>
                  <a:schemeClr val="tx1">
                    <a:lumMod val="50000"/>
                    <a:lumOff val="50000"/>
                  </a:schemeClr>
                </a:solidFill>
                <a:effectLst/>
                <a:latin typeface="Calibri Light" panose="020F0302020204030204" pitchFamily="34" charset="0"/>
                <a:ea typeface="Calibri" panose="020F0502020204030204" pitchFamily="34" charset="0"/>
                <a:cs typeface="Calibri Light" panose="020F0302020204030204" pitchFamily="34" charset="0"/>
              </a:rPr>
              <a:t>, and I will not let Israel go.”</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5</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xmlns="" id="{8D5DE86D-0EEE-18E8-1572-EE232DB92CAD}"/>
              </a:ext>
            </a:extLst>
          </p:cNvPr>
          <p:cNvSpPr>
            <a:spLocks noChangeArrowheads="1"/>
          </p:cNvSpPr>
          <p:nvPr/>
        </p:nvSpPr>
        <p:spPr bwMode="auto">
          <a:xfrm>
            <a:off x="432505" y="4527881"/>
            <a:ext cx="11454695" cy="2194649"/>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xmlns="" id="{4F0B0815-5131-C29A-5778-24C287780F00}"/>
              </a:ext>
            </a:extLst>
          </p:cNvPr>
          <p:cNvSpPr txBox="1">
            <a:spLocks noChangeArrowheads="1"/>
          </p:cNvSpPr>
          <p:nvPr/>
        </p:nvSpPr>
        <p:spPr bwMode="auto">
          <a:xfrm>
            <a:off x="470438" y="4587716"/>
            <a:ext cx="11384047" cy="2086725"/>
          </a:xfrm>
          <a:prstGeom prst="rect">
            <a:avLst/>
          </a:prstGeom>
          <a:noFill/>
          <a:ln w="38100">
            <a:noFill/>
            <a:miter lim="800000"/>
            <a:headEnd/>
            <a:tailEnd/>
          </a:ln>
        </p:spPr>
        <p:txBody>
          <a:bodyPr wrap="square">
            <a:spAutoFit/>
          </a:bodyPr>
          <a:lstStyle/>
          <a:p>
            <a:pPr marL="0" lvl="1" fontAlgn="auto">
              <a:lnSpc>
                <a:spcPct val="90000"/>
              </a:lnSpc>
              <a:spcBef>
                <a:spcPts val="0"/>
              </a:spcBef>
              <a:spcAft>
                <a:spcPts val="300"/>
              </a:spcAft>
              <a:buSzPct val="100000"/>
              <a:defRPr/>
            </a:pPr>
            <a:r>
              <a:rPr lang="en-US" sz="3600" dirty="0">
                <a:solidFill>
                  <a:schemeClr val="tx2">
                    <a:lumMod val="60000"/>
                    <a:lumOff val="40000"/>
                  </a:schemeClr>
                </a:solidFill>
                <a:latin typeface="Calibri Light" panose="020F0302020204030204" pitchFamily="34" charset="0"/>
                <a:cs typeface="Calibri Light" panose="020F0302020204030204" pitchFamily="34" charset="0"/>
              </a:rPr>
              <a:t>3:18: “Then you and the elders must go to the king of Egypt and tell him, ‘The LORD, the God of the Hebrews, has met with us. So please let us take a three-day journey into the wilderness to offer sacrifices to the LORD, our God.’ </a:t>
            </a:r>
          </a:p>
        </p:txBody>
      </p:sp>
      <p:sp>
        <p:nvSpPr>
          <p:cNvPr id="4" name="Rectangle 3">
            <a:extLst>
              <a:ext uri="{FF2B5EF4-FFF2-40B4-BE49-F238E27FC236}">
                <a16:creationId xmlns:a16="http://schemas.microsoft.com/office/drawing/2014/main" xmlns="" id="{B6C92E6D-410E-E1D9-A84E-7903019AE1A8}"/>
              </a:ext>
            </a:extLst>
          </p:cNvPr>
          <p:cNvSpPr>
            <a:spLocks noChangeArrowheads="1"/>
          </p:cNvSpPr>
          <p:nvPr/>
        </p:nvSpPr>
        <p:spPr bwMode="auto">
          <a:xfrm>
            <a:off x="393125" y="1243746"/>
            <a:ext cx="11461360" cy="1086374"/>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5" name="TextBox 4">
            <a:extLst>
              <a:ext uri="{FF2B5EF4-FFF2-40B4-BE49-F238E27FC236}">
                <a16:creationId xmlns:a16="http://schemas.microsoft.com/office/drawing/2014/main" xmlns="" id="{663AC17A-DBD6-9871-E813-454BD0F38F99}"/>
              </a:ext>
            </a:extLst>
          </p:cNvPr>
          <p:cNvSpPr txBox="1">
            <a:spLocks noChangeArrowheads="1"/>
          </p:cNvSpPr>
          <p:nvPr/>
        </p:nvSpPr>
        <p:spPr bwMode="auto">
          <a:xfrm>
            <a:off x="424535" y="1439046"/>
            <a:ext cx="11390670" cy="674031"/>
          </a:xfrm>
          <a:prstGeom prst="rect">
            <a:avLst/>
          </a:prstGeom>
          <a:noFill/>
          <a:ln w="38100">
            <a:noFill/>
            <a:miter lim="800000"/>
            <a:headEnd/>
            <a:tailEnd/>
          </a:ln>
        </p:spPr>
        <p:txBody>
          <a:bodyPr wrap="square">
            <a:spAutoFit/>
          </a:bodyPr>
          <a:lstStyle/>
          <a:p>
            <a:pPr marL="0" lvl="1" algn="ctr" fontAlgn="auto">
              <a:lnSpc>
                <a:spcPct val="90000"/>
              </a:lnSpc>
              <a:spcBef>
                <a:spcPts val="0"/>
              </a:spcBef>
              <a:spcAft>
                <a:spcPts val="300"/>
              </a:spcAft>
              <a:buSzPct val="100000"/>
              <a:defRPr/>
            </a:pPr>
            <a:r>
              <a:rPr lang="en-US" sz="4200" dirty="0">
                <a:solidFill>
                  <a:prstClr val="white"/>
                </a:solidFill>
                <a:latin typeface="Calibri Light" panose="020F0302020204030204" pitchFamily="34" charset="0"/>
                <a:cs typeface="Calibri Light" panose="020F0302020204030204" pitchFamily="34" charset="0"/>
              </a:rPr>
              <a:t>He did not say what God commanded him to say. </a:t>
            </a:r>
          </a:p>
        </p:txBody>
      </p:sp>
    </p:spTree>
    <p:extLst>
      <p:ext uri="{BB962C8B-B14F-4D97-AF65-F5344CB8AC3E}">
        <p14:creationId xmlns:p14="http://schemas.microsoft.com/office/powerpoint/2010/main" val="33883543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4302716"/>
          </a:xfrm>
          <a:prstGeom prst="rect">
            <a:avLst/>
          </a:prstGeom>
          <a:noFill/>
          <a:ln w="9525">
            <a:noFill/>
            <a:miter lim="800000"/>
            <a:headEnd/>
            <a:tailEnd/>
          </a:ln>
        </p:spPr>
        <p:txBody>
          <a:bodyPr wrap="square">
            <a:spAutoFit/>
          </a:bodyPr>
          <a:lstStyle/>
          <a:p>
            <a:pPr marL="574675" marR="0" indent="-558800">
              <a:lnSpc>
                <a:spcPct val="90000"/>
              </a:lnSpc>
              <a:spcBef>
                <a:spcPts val="0"/>
              </a:spcBef>
              <a:spcAft>
                <a:spcPts val="0"/>
              </a:spcAft>
            </a:pPr>
            <a:r>
              <a:rPr lang="en-US" sz="3800" baseline="30000" dirty="0">
                <a:solidFill>
                  <a:schemeClr val="tx1">
                    <a:lumMod val="50000"/>
                    <a:lumOff val="50000"/>
                  </a:schemeClr>
                </a:solidFill>
                <a:effectLst/>
                <a:latin typeface="Calibri Light" panose="020F0302020204030204" pitchFamily="34" charset="0"/>
                <a:ea typeface="Calibri" panose="020F0502020204030204" pitchFamily="34" charset="0"/>
                <a:cs typeface="Calibri Light" panose="020F0302020204030204" pitchFamily="34" charset="0"/>
              </a:rPr>
              <a:t>1</a:t>
            </a:r>
            <a:r>
              <a:rPr lang="en-US" sz="3800" dirty="0">
                <a:solidFill>
                  <a:schemeClr val="tx1">
                    <a:lumMod val="50000"/>
                    <a:lumOff val="50000"/>
                  </a:schemeClr>
                </a:solidFill>
                <a:effectLst/>
                <a:latin typeface="Calibri Light" panose="020F0302020204030204" pitchFamily="34" charset="0"/>
                <a:ea typeface="Calibri" panose="020F0502020204030204" pitchFamily="34" charset="0"/>
                <a:cs typeface="Calibri Light" panose="020F0302020204030204" pitchFamily="34" charset="0"/>
              </a:rPr>
              <a:t> 	After this presentation to Israel’s leaders, Moses and Aaron went and spoke to Pharaoh. They told him, “This is what </a:t>
            </a:r>
            <a:r>
              <a:rPr lang="en-US" sz="3800" dirty="0">
                <a:solidFill>
                  <a:schemeClr val="bg1"/>
                </a:solidFill>
                <a:effectLst/>
                <a:latin typeface="Calibri Light" panose="020F0302020204030204" pitchFamily="34" charset="0"/>
                <a:ea typeface="Calibri" panose="020F0502020204030204" pitchFamily="34" charset="0"/>
                <a:cs typeface="Calibri Light" panose="020F0302020204030204" pitchFamily="34" charset="0"/>
              </a:rPr>
              <a:t>the </a:t>
            </a:r>
            <a:r>
              <a:rPr lang="en-US" sz="3800" cap="small" dirty="0">
                <a:solidFill>
                  <a:schemeClr val="bg1"/>
                </a:solidFill>
                <a:effectLst/>
                <a:latin typeface="Calibri Light" panose="020F0302020204030204" pitchFamily="34" charset="0"/>
                <a:ea typeface="Calibri" panose="020F0502020204030204" pitchFamily="34" charset="0"/>
                <a:cs typeface="Calibri Light" panose="020F0302020204030204" pitchFamily="34" charset="0"/>
              </a:rPr>
              <a:t>LORD</a:t>
            </a:r>
            <a:r>
              <a:rPr lang="en-US" sz="3800" dirty="0">
                <a:solidFill>
                  <a:schemeClr val="bg1"/>
                </a:solidFill>
                <a:effectLst/>
                <a:latin typeface="Calibri Light" panose="020F0302020204030204" pitchFamily="34" charset="0"/>
                <a:ea typeface="Calibri" panose="020F0502020204030204" pitchFamily="34" charset="0"/>
                <a:cs typeface="Calibri Light" panose="020F0302020204030204" pitchFamily="34" charset="0"/>
              </a:rPr>
              <a:t>, the God of Israel, says: Let my people go </a:t>
            </a:r>
            <a:r>
              <a:rPr lang="en-US" sz="3800" dirty="0">
                <a:solidFill>
                  <a:schemeClr val="tx1">
                    <a:lumMod val="50000"/>
                    <a:lumOff val="50000"/>
                  </a:schemeClr>
                </a:solidFill>
                <a:effectLst/>
                <a:latin typeface="Calibri Light" panose="020F0302020204030204" pitchFamily="34" charset="0"/>
                <a:ea typeface="Calibri" panose="020F0502020204030204" pitchFamily="34" charset="0"/>
                <a:cs typeface="Calibri Light" panose="020F0302020204030204" pitchFamily="34" charset="0"/>
              </a:rPr>
              <a:t>so they may hold a festival in my honor in the wilderness.” </a:t>
            </a:r>
          </a:p>
          <a:p>
            <a:pPr marL="574675" marR="0" indent="-558800">
              <a:lnSpc>
                <a:spcPct val="90000"/>
              </a:lnSpc>
              <a:spcBef>
                <a:spcPts val="0"/>
              </a:spcBef>
              <a:spcAft>
                <a:spcPts val="0"/>
              </a:spcAft>
            </a:pPr>
            <a:r>
              <a:rPr lang="en-US" sz="3800" baseline="30000" dirty="0">
                <a:solidFill>
                  <a:schemeClr val="tx1">
                    <a:lumMod val="50000"/>
                    <a:lumOff val="50000"/>
                  </a:schemeClr>
                </a:solidFill>
                <a:effectLst/>
                <a:latin typeface="Calibri Light" panose="020F0302020204030204" pitchFamily="34" charset="0"/>
                <a:ea typeface="Calibri" panose="020F0502020204030204" pitchFamily="34" charset="0"/>
                <a:cs typeface="Calibri Light" panose="020F0302020204030204" pitchFamily="34" charset="0"/>
              </a:rPr>
              <a:t>2 	</a:t>
            </a:r>
            <a:r>
              <a:rPr lang="en-US" sz="3800" dirty="0">
                <a:solidFill>
                  <a:schemeClr val="tx1">
                    <a:lumMod val="50000"/>
                    <a:lumOff val="50000"/>
                  </a:schemeClr>
                </a:solidFill>
                <a:effectLst/>
                <a:latin typeface="Calibri Light" panose="020F0302020204030204" pitchFamily="34" charset="0"/>
                <a:ea typeface="Calibri" panose="020F0502020204030204" pitchFamily="34" charset="0"/>
                <a:cs typeface="Calibri Light" panose="020F0302020204030204" pitchFamily="34" charset="0"/>
              </a:rPr>
              <a:t>“Is that so?” retorted Pharaoh. “And who is the </a:t>
            </a:r>
            <a:r>
              <a:rPr lang="en-US" sz="3800" cap="small" dirty="0">
                <a:solidFill>
                  <a:schemeClr val="tx1">
                    <a:lumMod val="50000"/>
                    <a:lumOff val="50000"/>
                  </a:schemeClr>
                </a:solidFill>
                <a:effectLst/>
                <a:latin typeface="Calibri Light" panose="020F0302020204030204" pitchFamily="34" charset="0"/>
                <a:ea typeface="Calibri" panose="020F0502020204030204" pitchFamily="34" charset="0"/>
                <a:cs typeface="Calibri Light" panose="020F0302020204030204" pitchFamily="34" charset="0"/>
              </a:rPr>
              <a:t>LORD</a:t>
            </a:r>
            <a:r>
              <a:rPr lang="en-US" sz="3800" dirty="0">
                <a:solidFill>
                  <a:schemeClr val="tx1">
                    <a:lumMod val="50000"/>
                    <a:lumOff val="50000"/>
                  </a:schemeClr>
                </a:solidFill>
                <a:effectLst/>
                <a:latin typeface="Calibri Light" panose="020F0302020204030204" pitchFamily="34" charset="0"/>
                <a:ea typeface="Calibri" panose="020F0502020204030204" pitchFamily="34" charset="0"/>
                <a:cs typeface="Calibri Light" panose="020F0302020204030204" pitchFamily="34" charset="0"/>
              </a:rPr>
              <a:t>? Why should I listen to him and let Israel go? I don’t know the </a:t>
            </a:r>
            <a:r>
              <a:rPr lang="en-US" sz="3800" cap="small" dirty="0">
                <a:solidFill>
                  <a:schemeClr val="tx1">
                    <a:lumMod val="50000"/>
                    <a:lumOff val="50000"/>
                  </a:schemeClr>
                </a:solidFill>
                <a:effectLst/>
                <a:latin typeface="Calibri Light" panose="020F0302020204030204" pitchFamily="34" charset="0"/>
                <a:ea typeface="Calibri" panose="020F0502020204030204" pitchFamily="34" charset="0"/>
                <a:cs typeface="Calibri Light" panose="020F0302020204030204" pitchFamily="34" charset="0"/>
              </a:rPr>
              <a:t>Lord</a:t>
            </a:r>
            <a:r>
              <a:rPr lang="en-US" sz="3800" dirty="0">
                <a:solidFill>
                  <a:schemeClr val="tx1">
                    <a:lumMod val="50000"/>
                    <a:lumOff val="50000"/>
                  </a:schemeClr>
                </a:solidFill>
                <a:effectLst/>
                <a:latin typeface="Calibri Light" panose="020F0302020204030204" pitchFamily="34" charset="0"/>
                <a:ea typeface="Calibri" panose="020F0502020204030204" pitchFamily="34" charset="0"/>
                <a:cs typeface="Calibri Light" panose="020F0302020204030204" pitchFamily="34" charset="0"/>
              </a:rPr>
              <a:t>, and I will not let Israel go.”</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5</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xmlns="" id="{8D5DE86D-0EEE-18E8-1572-EE232DB92CAD}"/>
              </a:ext>
            </a:extLst>
          </p:cNvPr>
          <p:cNvSpPr>
            <a:spLocks noChangeArrowheads="1"/>
          </p:cNvSpPr>
          <p:nvPr/>
        </p:nvSpPr>
        <p:spPr bwMode="auto">
          <a:xfrm>
            <a:off x="432505" y="4527881"/>
            <a:ext cx="11454695" cy="2194649"/>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xmlns="" id="{4F0B0815-5131-C29A-5778-24C287780F00}"/>
              </a:ext>
            </a:extLst>
          </p:cNvPr>
          <p:cNvSpPr txBox="1">
            <a:spLocks noChangeArrowheads="1"/>
          </p:cNvSpPr>
          <p:nvPr/>
        </p:nvSpPr>
        <p:spPr bwMode="auto">
          <a:xfrm>
            <a:off x="470438" y="4587716"/>
            <a:ext cx="11384047" cy="2086725"/>
          </a:xfrm>
          <a:prstGeom prst="rect">
            <a:avLst/>
          </a:prstGeom>
          <a:noFill/>
          <a:ln w="38100">
            <a:noFill/>
            <a:miter lim="800000"/>
            <a:headEnd/>
            <a:tailEnd/>
          </a:ln>
        </p:spPr>
        <p:txBody>
          <a:bodyPr wrap="square">
            <a:spAutoFit/>
          </a:bodyPr>
          <a:lstStyle/>
          <a:p>
            <a:pPr marL="0" lvl="1" fontAlgn="auto">
              <a:lnSpc>
                <a:spcPct val="90000"/>
              </a:lnSpc>
              <a:spcBef>
                <a:spcPts val="0"/>
              </a:spcBef>
              <a:spcAft>
                <a:spcPts val="300"/>
              </a:spcAft>
              <a:buSzPct val="100000"/>
              <a:defRPr/>
            </a:pPr>
            <a:r>
              <a:rPr lang="en-US" sz="3600" dirty="0">
                <a:solidFill>
                  <a:schemeClr val="tx2">
                    <a:lumMod val="60000"/>
                    <a:lumOff val="40000"/>
                  </a:schemeClr>
                </a:solidFill>
                <a:latin typeface="Calibri Light" panose="020F0302020204030204" pitchFamily="34" charset="0"/>
                <a:cs typeface="Calibri Light" panose="020F0302020204030204" pitchFamily="34" charset="0"/>
              </a:rPr>
              <a:t>3:18: “Then you and the elders must go to the king of Egypt and tell him, </a:t>
            </a:r>
            <a:r>
              <a:rPr lang="en-US" sz="3600" dirty="0">
                <a:solidFill>
                  <a:prstClr val="white"/>
                </a:solidFill>
                <a:latin typeface="Calibri Light" panose="020F0302020204030204" pitchFamily="34" charset="0"/>
                <a:cs typeface="Calibri Light" panose="020F0302020204030204" pitchFamily="34" charset="0"/>
              </a:rPr>
              <a:t>‘The LORD, the God of the Hebrews, has met with us. So please let us take a three-day journey into the wilderness to offer sacrifices to the LORD, our God.’ </a:t>
            </a:r>
          </a:p>
        </p:txBody>
      </p:sp>
      <p:sp>
        <p:nvSpPr>
          <p:cNvPr id="4" name="Rectangle 3">
            <a:extLst>
              <a:ext uri="{FF2B5EF4-FFF2-40B4-BE49-F238E27FC236}">
                <a16:creationId xmlns:a16="http://schemas.microsoft.com/office/drawing/2014/main" xmlns="" id="{B6C92E6D-410E-E1D9-A84E-7903019AE1A8}"/>
              </a:ext>
            </a:extLst>
          </p:cNvPr>
          <p:cNvSpPr>
            <a:spLocks noChangeArrowheads="1"/>
          </p:cNvSpPr>
          <p:nvPr/>
        </p:nvSpPr>
        <p:spPr bwMode="auto">
          <a:xfrm>
            <a:off x="393125" y="1243746"/>
            <a:ext cx="11461360" cy="1086374"/>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5" name="TextBox 4">
            <a:extLst>
              <a:ext uri="{FF2B5EF4-FFF2-40B4-BE49-F238E27FC236}">
                <a16:creationId xmlns:a16="http://schemas.microsoft.com/office/drawing/2014/main" xmlns="" id="{663AC17A-DBD6-9871-E813-454BD0F38F99}"/>
              </a:ext>
            </a:extLst>
          </p:cNvPr>
          <p:cNvSpPr txBox="1">
            <a:spLocks noChangeArrowheads="1"/>
          </p:cNvSpPr>
          <p:nvPr/>
        </p:nvSpPr>
        <p:spPr bwMode="auto">
          <a:xfrm>
            <a:off x="424535" y="1439046"/>
            <a:ext cx="11390670" cy="674031"/>
          </a:xfrm>
          <a:prstGeom prst="rect">
            <a:avLst/>
          </a:prstGeom>
          <a:noFill/>
          <a:ln w="38100">
            <a:noFill/>
            <a:miter lim="800000"/>
            <a:headEnd/>
            <a:tailEnd/>
          </a:ln>
        </p:spPr>
        <p:txBody>
          <a:bodyPr wrap="square">
            <a:spAutoFit/>
          </a:bodyPr>
          <a:lstStyle/>
          <a:p>
            <a:pPr marL="0" lvl="1" algn="ctr" fontAlgn="auto">
              <a:lnSpc>
                <a:spcPct val="90000"/>
              </a:lnSpc>
              <a:spcBef>
                <a:spcPts val="0"/>
              </a:spcBef>
              <a:spcAft>
                <a:spcPts val="300"/>
              </a:spcAft>
              <a:buSzPct val="100000"/>
              <a:defRPr/>
            </a:pPr>
            <a:r>
              <a:rPr lang="en-US" sz="4200" dirty="0">
                <a:solidFill>
                  <a:prstClr val="white"/>
                </a:solidFill>
                <a:latin typeface="Calibri Light" panose="020F0302020204030204" pitchFamily="34" charset="0"/>
                <a:cs typeface="Calibri Light" panose="020F0302020204030204" pitchFamily="34" charset="0"/>
              </a:rPr>
              <a:t>He did not say what God commanded him to say. </a:t>
            </a:r>
          </a:p>
        </p:txBody>
      </p:sp>
    </p:spTree>
    <p:extLst>
      <p:ext uri="{BB962C8B-B14F-4D97-AF65-F5344CB8AC3E}">
        <p14:creationId xmlns:p14="http://schemas.microsoft.com/office/powerpoint/2010/main" val="29357996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2723823"/>
          </a:xfrm>
          <a:prstGeom prst="rect">
            <a:avLst/>
          </a:prstGeom>
          <a:noFill/>
          <a:ln w="9525">
            <a:noFill/>
            <a:miter lim="800000"/>
            <a:headEnd/>
            <a:tailEnd/>
          </a:ln>
        </p:spPr>
        <p:txBody>
          <a:bodyPr wrap="square">
            <a:spAutoFit/>
          </a:bodyPr>
          <a:lstStyle/>
          <a:p>
            <a:pPr marL="574675" marR="0" indent="-558800">
              <a:lnSpc>
                <a:spcPct val="90000"/>
              </a:lnSpc>
              <a:spcBef>
                <a:spcPts val="0"/>
              </a:spcBef>
              <a:spcAft>
                <a:spcPts val="0"/>
              </a:spcAft>
            </a:pPr>
            <a:r>
              <a:rPr lang="en-US" sz="3800" baseline="30000" dirty="0">
                <a:solidFill>
                  <a:schemeClr val="bg1"/>
                </a:solidFill>
                <a:effectLst/>
                <a:latin typeface="Calibri Light" panose="020F0302020204030204" pitchFamily="34" charset="0"/>
                <a:ea typeface="Calibri" panose="020F0502020204030204" pitchFamily="34" charset="0"/>
                <a:cs typeface="Calibri Light" panose="020F0302020204030204" pitchFamily="34" charset="0"/>
              </a:rPr>
              <a:t>3 	</a:t>
            </a:r>
            <a:r>
              <a:rPr lang="en-US" sz="3800" dirty="0">
                <a:solidFill>
                  <a:schemeClr val="bg1"/>
                </a:solidFill>
                <a:effectLst/>
                <a:latin typeface="Calibri Light" panose="020F0302020204030204" pitchFamily="34" charset="0"/>
                <a:ea typeface="Calibri" panose="020F0502020204030204" pitchFamily="34" charset="0"/>
                <a:cs typeface="Calibri Light" panose="020F0302020204030204" pitchFamily="34" charset="0"/>
              </a:rPr>
              <a:t>But Aaron and Moses persisted. “The God of the Hebrews has met with us,” they declared. “So let us take a three-day journey into the wilderness so we can offer sacrifices to the </a:t>
            </a:r>
            <a:r>
              <a:rPr lang="en-US" sz="3800" cap="small" dirty="0">
                <a:solidFill>
                  <a:schemeClr val="bg1"/>
                </a:solidFill>
                <a:effectLst/>
                <a:latin typeface="Calibri Light" panose="020F0302020204030204" pitchFamily="34" charset="0"/>
                <a:ea typeface="Calibri" panose="020F0502020204030204" pitchFamily="34" charset="0"/>
                <a:cs typeface="Calibri Light" panose="020F0302020204030204" pitchFamily="34" charset="0"/>
              </a:rPr>
              <a:t>LORD</a:t>
            </a:r>
            <a:r>
              <a:rPr lang="en-US" sz="3800" dirty="0">
                <a:solidFill>
                  <a:schemeClr val="bg1"/>
                </a:solidFill>
                <a:effectLst/>
                <a:latin typeface="Calibri Light" panose="020F0302020204030204" pitchFamily="34" charset="0"/>
                <a:ea typeface="Calibri" panose="020F0502020204030204" pitchFamily="34" charset="0"/>
                <a:cs typeface="Calibri Light" panose="020F0302020204030204" pitchFamily="34" charset="0"/>
              </a:rPr>
              <a:t> our God. If we don’t, he will kill us with a plague or with the sword.”</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5</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31461584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2723823"/>
          </a:xfrm>
          <a:prstGeom prst="rect">
            <a:avLst/>
          </a:prstGeom>
          <a:noFill/>
          <a:ln w="9525">
            <a:noFill/>
            <a:miter lim="800000"/>
            <a:headEnd/>
            <a:tailEnd/>
          </a:ln>
        </p:spPr>
        <p:txBody>
          <a:bodyPr wrap="square">
            <a:spAutoFit/>
          </a:bodyPr>
          <a:lstStyle/>
          <a:p>
            <a:pPr marL="574675" marR="0" indent="-558800">
              <a:lnSpc>
                <a:spcPct val="90000"/>
              </a:lnSpc>
              <a:spcBef>
                <a:spcPts val="0"/>
              </a:spcBef>
              <a:spcAft>
                <a:spcPts val="0"/>
              </a:spcAft>
            </a:pPr>
            <a:r>
              <a:rPr lang="en-US" sz="3800" baseline="30000" dirty="0">
                <a:solidFill>
                  <a:schemeClr val="tx1">
                    <a:lumMod val="50000"/>
                    <a:lumOff val="50000"/>
                  </a:schemeClr>
                </a:solidFill>
                <a:effectLst/>
                <a:latin typeface="Calibri Light" panose="020F0302020204030204" pitchFamily="34" charset="0"/>
                <a:ea typeface="Calibri" panose="020F0502020204030204" pitchFamily="34" charset="0"/>
                <a:cs typeface="Calibri Light" panose="020F0302020204030204" pitchFamily="34" charset="0"/>
              </a:rPr>
              <a:t>3 	</a:t>
            </a:r>
            <a:r>
              <a:rPr lang="en-US" sz="3800" dirty="0">
                <a:solidFill>
                  <a:schemeClr val="tx1">
                    <a:lumMod val="50000"/>
                    <a:lumOff val="50000"/>
                  </a:schemeClr>
                </a:solidFill>
                <a:effectLst/>
                <a:latin typeface="Calibri Light" panose="020F0302020204030204" pitchFamily="34" charset="0"/>
                <a:ea typeface="Calibri" panose="020F0502020204030204" pitchFamily="34" charset="0"/>
                <a:cs typeface="Calibri Light" panose="020F0302020204030204" pitchFamily="34" charset="0"/>
              </a:rPr>
              <a:t>But Aaron and Moses persisted. “The God of the Hebrews has met with us,” they declared. “So let us take a three-day journey into the wilderness so we can offer sacrifices to the </a:t>
            </a:r>
            <a:r>
              <a:rPr lang="en-US" sz="3800" cap="small" dirty="0">
                <a:solidFill>
                  <a:schemeClr val="tx1">
                    <a:lumMod val="50000"/>
                    <a:lumOff val="50000"/>
                  </a:schemeClr>
                </a:solidFill>
                <a:effectLst/>
                <a:latin typeface="Calibri Light" panose="020F0302020204030204" pitchFamily="34" charset="0"/>
                <a:ea typeface="Calibri" panose="020F0502020204030204" pitchFamily="34" charset="0"/>
                <a:cs typeface="Calibri Light" panose="020F0302020204030204" pitchFamily="34" charset="0"/>
              </a:rPr>
              <a:t>LORD</a:t>
            </a:r>
            <a:r>
              <a:rPr lang="en-US" sz="3800" dirty="0">
                <a:solidFill>
                  <a:schemeClr val="tx1">
                    <a:lumMod val="50000"/>
                    <a:lumOff val="50000"/>
                  </a:schemeClr>
                </a:solidFill>
                <a:effectLst/>
                <a:latin typeface="Calibri Light" panose="020F0302020204030204" pitchFamily="34" charset="0"/>
                <a:ea typeface="Calibri" panose="020F0502020204030204" pitchFamily="34" charset="0"/>
                <a:cs typeface="Calibri Light" panose="020F0302020204030204" pitchFamily="34" charset="0"/>
              </a:rPr>
              <a:t> our God.</a:t>
            </a:r>
            <a:r>
              <a:rPr lang="en-US" sz="3800" dirty="0">
                <a:solidFill>
                  <a:schemeClr val="bg1"/>
                </a:solidFill>
                <a:effectLst/>
                <a:latin typeface="Calibri Light" panose="020F0302020204030204" pitchFamily="34" charset="0"/>
                <a:ea typeface="Calibri" panose="020F0502020204030204" pitchFamily="34" charset="0"/>
                <a:cs typeface="Calibri Light" panose="020F0302020204030204" pitchFamily="34" charset="0"/>
              </a:rPr>
              <a:t> If we don’t, he will kill us with a plague or with the sword.”</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5</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xmlns="" id="{9DC209AB-D343-F65B-36F5-C6E98C1395C7}"/>
              </a:ext>
            </a:extLst>
          </p:cNvPr>
          <p:cNvSpPr>
            <a:spLocks noChangeArrowheads="1"/>
          </p:cNvSpPr>
          <p:nvPr/>
        </p:nvSpPr>
        <p:spPr bwMode="auto">
          <a:xfrm>
            <a:off x="2116667" y="4122411"/>
            <a:ext cx="9483818" cy="1192209"/>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xmlns="" id="{336415BB-F936-EC67-512A-C64E920973F0}"/>
              </a:ext>
            </a:extLst>
          </p:cNvPr>
          <p:cNvSpPr txBox="1">
            <a:spLocks noChangeArrowheads="1"/>
          </p:cNvSpPr>
          <p:nvPr/>
        </p:nvSpPr>
        <p:spPr bwMode="auto">
          <a:xfrm>
            <a:off x="2135879" y="4402377"/>
            <a:ext cx="9425325" cy="701731"/>
          </a:xfrm>
          <a:prstGeom prst="rect">
            <a:avLst/>
          </a:prstGeom>
          <a:noFill/>
          <a:ln w="38100">
            <a:noFill/>
            <a:miter lim="800000"/>
            <a:headEnd/>
            <a:tailEnd/>
          </a:ln>
        </p:spPr>
        <p:txBody>
          <a:bodyPr wrap="square">
            <a:spAutoFit/>
          </a:bodyPr>
          <a:lstStyle/>
          <a:p>
            <a:pPr marL="0" lvl="1" algn="ctr" fontAlgn="auto">
              <a:lnSpc>
                <a:spcPct val="90000"/>
              </a:lnSpc>
              <a:spcBef>
                <a:spcPts val="0"/>
              </a:spcBef>
              <a:spcAft>
                <a:spcPts val="300"/>
              </a:spcAft>
              <a:buSzPct val="100000"/>
              <a:defRPr/>
            </a:pPr>
            <a:r>
              <a:rPr lang="en-US" sz="4400" dirty="0">
                <a:solidFill>
                  <a:prstClr val="white"/>
                </a:solidFill>
                <a:latin typeface="Calibri Light" panose="020F0302020204030204" pitchFamily="34" charset="0"/>
                <a:cs typeface="Calibri Light" panose="020F0302020204030204" pitchFamily="34" charset="0"/>
              </a:rPr>
              <a:t>What does it mean?</a:t>
            </a:r>
          </a:p>
        </p:txBody>
      </p:sp>
    </p:spTree>
    <p:extLst>
      <p:ext uri="{BB962C8B-B14F-4D97-AF65-F5344CB8AC3E}">
        <p14:creationId xmlns:p14="http://schemas.microsoft.com/office/powerpoint/2010/main" val="36656832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0</TotalTime>
  <Words>665</Words>
  <Application>Microsoft Office PowerPoint</Application>
  <PresentationFormat>Widescreen</PresentationFormat>
  <Paragraphs>202</Paragraphs>
  <Slides>41</Slides>
  <Notes>40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41</vt:i4>
      </vt:variant>
    </vt:vector>
  </HeadingPairs>
  <TitlesOfParts>
    <vt:vector size="49" baseType="lpstr">
      <vt:lpstr>ＭＳ Ｐゴシック</vt:lpstr>
      <vt:lpstr>Arial</vt:lpstr>
      <vt:lpstr>Calibri</vt:lpstr>
      <vt:lpstr>Calibri Light</vt:lpstr>
      <vt:lpstr>Cambria</vt:lpstr>
      <vt:lpstr>Century Gothic</vt:lpstr>
      <vt:lpstr>Times New Roman</vt:lpstr>
      <vt:lpstr>Office Theme</vt:lpstr>
      <vt:lpstr>EXODUS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EXODUS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2023-01-31T16:30:15Z</dcterms:created>
  <dcterms:modified xsi:type="dcterms:W3CDTF">2023-01-31T16:30:25Z</dcterms:modified>
</cp:coreProperties>
</file>