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3" r:id="rId4"/>
    <p:sldId id="311" r:id="rId5"/>
    <p:sldId id="312" r:id="rId6"/>
    <p:sldId id="331" r:id="rId7"/>
    <p:sldId id="310" r:id="rId8"/>
    <p:sldId id="266" r:id="rId9"/>
    <p:sldId id="314" r:id="rId10"/>
    <p:sldId id="269" r:id="rId11"/>
    <p:sldId id="315" r:id="rId12"/>
    <p:sldId id="268" r:id="rId13"/>
    <p:sldId id="260" r:id="rId14"/>
    <p:sldId id="316" r:id="rId15"/>
    <p:sldId id="317" r:id="rId16"/>
    <p:sldId id="318" r:id="rId17"/>
    <p:sldId id="319" r:id="rId18"/>
    <p:sldId id="292" r:id="rId19"/>
    <p:sldId id="321" r:id="rId20"/>
    <p:sldId id="322" r:id="rId21"/>
    <p:sldId id="291" r:id="rId22"/>
    <p:sldId id="320" r:id="rId23"/>
    <p:sldId id="323" r:id="rId24"/>
    <p:sldId id="324" r:id="rId25"/>
    <p:sldId id="325" r:id="rId26"/>
    <p:sldId id="330" r:id="rId27"/>
    <p:sldId id="326" r:id="rId28"/>
    <p:sldId id="328" r:id="rId29"/>
    <p:sldId id="329" r:id="rId30"/>
    <p:sldId id="32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7E7"/>
    <a:srgbClr val="0058C9"/>
    <a:srgbClr val="CBDEDA"/>
    <a:srgbClr val="CFE2E0"/>
    <a:srgbClr val="B3C8C3"/>
    <a:srgbClr val="72D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AA243-914E-4708-9E8D-8117E1985700}" v="476" dt="2023-01-08T14:11:5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000"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6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87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22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rgbClr val="03272D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2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2" y="5410200"/>
            <a:ext cx="77108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0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618518"/>
            <a:ext cx="11798135" cy="147857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2249486"/>
            <a:ext cx="11798135" cy="4466009"/>
          </a:xfrm>
        </p:spPr>
        <p:txBody>
          <a:bodyPr/>
          <a:lstStyle>
            <a:lvl1pPr>
              <a:defRPr sz="4400"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defRPr sz="3600"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defRPr sz="3200"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defRPr sz="2800"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 sz="2400"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47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2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9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6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83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6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1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859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4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2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1EB0-2228-45E7-B54C-0E83692ABA9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7F5B-7266-40DE-BA2B-90F37A4C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8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rgbClr val="03272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3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3272D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03272D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rgbClr val="03272D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rgbClr val="03272D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9781575673721?ref=Page.p+260&amp;off=3076&amp;ctx=s+(1+Cor.+9:24%E2%80%9327).%0a~As+a+strategically+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9781575673721?ref=Page.p+260&amp;off=3076&amp;ctx=s+(1+Cor.+9:24%E2%80%9327).%0a~As+a+strategically+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9781575673721?ref=Page.p+260&amp;off=3076&amp;ctx=s+(1+Cor.+9:24%E2%80%9327).%0a~As+a+strategically+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ef.ly/logosres/9781575673721?ref=Page.p+260&amp;off=3076&amp;ctx=s+(1+Cor.+9:24%E2%80%9327).%0a~As+a+strategically+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9781575673721?ref=Page.p+260&amp;off=3076&amp;ctx=s+(1+Cor.+9:24%E2%80%9327).%0a~As+a+strategically+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3D624-2E91-153E-A044-7DA3FCEE1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1 Corinthians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404289-CD21-C4D4-ECD0-D6D251572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the Letter</a:t>
            </a:r>
          </a:p>
        </p:txBody>
      </p:sp>
    </p:spTree>
    <p:extLst>
      <p:ext uri="{BB962C8B-B14F-4D97-AF65-F5344CB8AC3E}">
        <p14:creationId xmlns:p14="http://schemas.microsoft.com/office/powerpoint/2010/main" val="135595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5A2EF43-E2B7-C353-33F5-67F4DBED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Corinth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D796B1-1A6E-2AA8-25F1-7C47289CC7AF}"/>
              </a:ext>
            </a:extLst>
          </p:cNvPr>
          <p:cNvSpPr txBox="1"/>
          <p:nvPr/>
        </p:nvSpPr>
        <p:spPr>
          <a:xfrm>
            <a:off x="6172201" y="2249486"/>
            <a:ext cx="5313843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Strategically located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Very cosmopolitan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International trade and commerce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Lavish prosperity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A lot of downtime for sailors and businessmen</a:t>
            </a:r>
            <a:endParaRPr lang="en-US" sz="3200" b="0" i="0" u="none" strike="noStrike" baseline="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38701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E83ED0E-B12A-48BA-9F42-616FBAF8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Corinth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EAE407-0FC8-D94B-8F71-3B805895F241}"/>
              </a:ext>
            </a:extLst>
          </p:cNvPr>
          <p:cNvSpPr txBox="1"/>
          <p:nvPr/>
        </p:nvSpPr>
        <p:spPr>
          <a:xfrm>
            <a:off x="6172201" y="2249486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46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200" i="1" dirty="0"/>
              <a:t>“more than 1,000 female sacred prostitutes were attached to the temple of Aphrodite in Corinth”</a:t>
            </a:r>
          </a:p>
          <a:p>
            <a:pPr indent="-228611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defTabSz="914446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1400" b="0" i="0" u="none" strike="noStrike" baseline="0" dirty="0" err="1"/>
              <a:t>Beitzel</a:t>
            </a:r>
            <a:r>
              <a:rPr lang="en-US" sz="1400" b="0" i="0" u="none" strike="noStrike" baseline="0" dirty="0"/>
              <a:t>, B. J. (2009). </a:t>
            </a:r>
            <a:r>
              <a:rPr lang="en-US" sz="1400" b="0" i="1" u="sng" strike="noStrike" baseline="0" dirty="0">
                <a:hlinkClick r:id="rId2"/>
              </a:rPr>
              <a:t>The new moody atlas of the bible</a:t>
            </a:r>
            <a:r>
              <a:rPr lang="en-US" sz="1400" b="0" i="0" u="none" strike="noStrike" baseline="0" dirty="0">
                <a:hlinkClick r:id="rId2"/>
              </a:rPr>
              <a:t> (p. 260). Moody Publishers.</a:t>
            </a:r>
          </a:p>
        </p:txBody>
      </p:sp>
    </p:spTree>
    <p:extLst>
      <p:ext uri="{BB962C8B-B14F-4D97-AF65-F5344CB8AC3E}">
        <p14:creationId xmlns:p14="http://schemas.microsoft.com/office/powerpoint/2010/main" val="376732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FD85880-B2B2-C970-CF7E-E96D4856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What happens in Corinth…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EAE407-0FC8-D94B-8F71-3B805895F241}"/>
              </a:ext>
            </a:extLst>
          </p:cNvPr>
          <p:cNvSpPr txBox="1"/>
          <p:nvPr/>
        </p:nvSpPr>
        <p:spPr>
          <a:xfrm>
            <a:off x="6172201" y="2249486"/>
            <a:ext cx="557341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11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Notorious party city</a:t>
            </a:r>
          </a:p>
          <a:p>
            <a:pPr indent="-228611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The word Corinth became a verb in Greek which meant to have sex out of wedlock</a:t>
            </a:r>
            <a:endParaRPr lang="en-US" sz="3200" b="0" i="0" u="none" strike="noStrike" baseline="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9489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C523CF1-12ED-1818-8B3E-4A15509F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E29977-D882-7A2C-7C83-76562256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Bible is rooted in history</a:t>
            </a:r>
          </a:p>
          <a:p>
            <a:pPr lvl="1"/>
            <a:r>
              <a:rPr lang="en-US" dirty="0"/>
              <a:t>Real people</a:t>
            </a:r>
          </a:p>
          <a:p>
            <a:pPr lvl="1"/>
            <a:r>
              <a:rPr lang="en-US" dirty="0"/>
              <a:t>Real places</a:t>
            </a:r>
          </a:p>
          <a:p>
            <a:pPr lvl="1"/>
            <a:r>
              <a:rPr lang="en-US" dirty="0"/>
              <a:t>Real cultures and politics</a:t>
            </a:r>
          </a:p>
        </p:txBody>
      </p:sp>
    </p:spTree>
    <p:extLst>
      <p:ext uri="{BB962C8B-B14F-4D97-AF65-F5344CB8AC3E}">
        <p14:creationId xmlns:p14="http://schemas.microsoft.com/office/powerpoint/2010/main" val="29870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C523CF1-12ED-1818-8B3E-4A15509F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E29977-D882-7A2C-7C83-76562256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background tells us a lot about serving God</a:t>
            </a:r>
          </a:p>
          <a:p>
            <a:pPr lvl="1"/>
            <a:r>
              <a:rPr lang="en-US" dirty="0"/>
              <a:t>Paul is from the most conservative religious community possible!</a:t>
            </a:r>
          </a:p>
          <a:p>
            <a:pPr lvl="1"/>
            <a:r>
              <a:rPr lang="en-US" dirty="0"/>
              <a:t>He was raised to hate immoral people</a:t>
            </a:r>
          </a:p>
          <a:p>
            <a:pPr lvl="1"/>
            <a:r>
              <a:rPr lang="en-US" dirty="0"/>
              <a:t>His love for Christ leads Him to go work with and love the most immoral people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5433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C523CF1-12ED-1818-8B3E-4A15509F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E29977-D882-7A2C-7C83-76562256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have this perspective</a:t>
            </a:r>
          </a:p>
          <a:p>
            <a:r>
              <a:rPr lang="en-US" dirty="0"/>
              <a:t>The morals of a culture are not an indicator of its receptiveness to God’s love</a:t>
            </a:r>
          </a:p>
          <a:p>
            <a:r>
              <a:rPr lang="en-US" dirty="0"/>
              <a:t>The more immoral it is the more it needs loving Christians to engage with it</a:t>
            </a:r>
          </a:p>
        </p:txBody>
      </p:sp>
    </p:spTree>
    <p:extLst>
      <p:ext uri="{BB962C8B-B14F-4D97-AF65-F5344CB8AC3E}">
        <p14:creationId xmlns:p14="http://schemas.microsoft.com/office/powerpoint/2010/main" val="32355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C523CF1-12ED-1818-8B3E-4A15509F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E29977-D882-7A2C-7C83-76562256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It’s not easy</a:t>
            </a:r>
          </a:p>
          <a:p>
            <a:r>
              <a:rPr lang="en-US" dirty="0"/>
              <a:t>Paul was terrified!</a:t>
            </a:r>
          </a:p>
          <a:p>
            <a:pPr marL="0" indent="0">
              <a:buNone/>
            </a:pPr>
            <a:r>
              <a:rPr lang="en-US" b="1" dirty="0">
                <a:effectLst/>
              </a:rPr>
              <a:t>1 Corinthians 2:3–4 (NASB95) — </a:t>
            </a:r>
            <a:r>
              <a:rPr lang="en-US" b="1" u="none" strike="noStrike" dirty="0">
                <a:effectLst/>
              </a:rPr>
              <a:t>3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I was with you in weakness and in fear and in much trembling, </a:t>
            </a:r>
            <a:r>
              <a:rPr lang="en-US" b="1" u="none" strike="noStrike" dirty="0">
                <a:effectLst/>
              </a:rPr>
              <a:t>4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and my message and my preaching were not in persuasive words of wisdom, but in demonstration of the Spirit and of power,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C405C331-3CC1-1474-53BD-5F8AB79E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The Church in Corinth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3A6AD-D783-58D3-88B2-0F9E78CD5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Paul was deeply invested in these people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/>
              <a:t>Spent more time there than anywhere but Ephesus</a:t>
            </a:r>
          </a:p>
          <a:p>
            <a:pPr marL="0" indent="0">
              <a:buNone/>
            </a:pPr>
            <a:r>
              <a:rPr lang="en-US" sz="3200" b="1" dirty="0"/>
              <a:t>Acts 18:11 (NASB95) — 11</a:t>
            </a:r>
            <a:r>
              <a:rPr lang="en-US" sz="3200" dirty="0"/>
              <a:t> And he settled there a year and six months, teaching the word of God among them. </a:t>
            </a:r>
          </a:p>
          <a:p>
            <a:pPr marL="457223" lvl="1" indent="0">
              <a:lnSpc>
                <a:spcPct val="110000"/>
              </a:lnSpc>
              <a:buNone/>
            </a:pPr>
            <a:endParaRPr lang="en-US" altLang="en-US" sz="3600" dirty="0"/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None/>
            </a:pP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C405C331-3CC1-1474-53BD-5F8AB79E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The Church in Corinth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3A6AD-D783-58D3-88B2-0F9E78CD5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Paul was deeply invested in these people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/>
              <a:t>Spent more time there than anywhere but Ephesus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/>
              <a:t>Had to overcome great personal fears</a:t>
            </a:r>
          </a:p>
          <a:p>
            <a:pPr lvl="1">
              <a:lnSpc>
                <a:spcPct val="110000"/>
              </a:lnSpc>
            </a:pPr>
            <a:r>
              <a:rPr lang="en-US" altLang="en-US" sz="3600" dirty="0"/>
              <a:t>They were suspicious and hostile at first</a:t>
            </a:r>
          </a:p>
          <a:p>
            <a:pPr lvl="2">
              <a:lnSpc>
                <a:spcPct val="110000"/>
              </a:lnSpc>
            </a:pPr>
            <a:r>
              <a:rPr lang="en-US" altLang="en-US" sz="3400" dirty="0"/>
              <a:t>Wouldn’t take money from them because of their suspicions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858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C405C331-3CC1-1474-53BD-5F8AB79E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The Church in Corinth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3A6AD-D783-58D3-88B2-0F9E78CD5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3600" dirty="0"/>
              <a:t>God moved in a powerful way to bring dozens if not hundreds of them to faith!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Paul leaves after a year and a half then begins hearing stories of how terrible they are doing!</a:t>
            </a:r>
          </a:p>
          <a:p>
            <a:pPr>
              <a:lnSpc>
                <a:spcPct val="110000"/>
              </a:lnSpc>
            </a:pPr>
            <a:r>
              <a:rPr lang="en-US" altLang="en-US" sz="3600" dirty="0"/>
              <a:t>Writes 1 Corinthians from Ephesus around 54 AD</a:t>
            </a:r>
            <a:endParaRPr lang="en-US" altLang="en-US" sz="3400" dirty="0"/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057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7C9356-FBD6-957E-A9EA-3CB5969D0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5" b="242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CC11826-3C55-C395-0B9B-09BBD5A524F3}"/>
              </a:ext>
            </a:extLst>
          </p:cNvPr>
          <p:cNvSpPr/>
          <p:nvPr/>
        </p:nvSpPr>
        <p:spPr>
          <a:xfrm>
            <a:off x="159283" y="2465930"/>
            <a:ext cx="2064774" cy="152203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49129853-34AD-9C25-2372-CF574CD0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The Church in Corinth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19D963-AA96-1EAB-C996-69D2F03EE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en-US" altLang="en-US" sz="2800" dirty="0"/>
              <a:t>Ch. 1 Division</a:t>
            </a:r>
          </a:p>
          <a:p>
            <a:pPr>
              <a:spcBef>
                <a:spcPct val="5000"/>
              </a:spcBef>
            </a:pPr>
            <a:r>
              <a:rPr lang="en-US" altLang="en-US" sz="2800" dirty="0"/>
              <a:t>Ch. 5 Open incest </a:t>
            </a:r>
          </a:p>
          <a:p>
            <a:pPr>
              <a:spcBef>
                <a:spcPct val="5000"/>
              </a:spcBef>
            </a:pPr>
            <a:r>
              <a:rPr lang="en-US" altLang="en-US" sz="2800" dirty="0"/>
              <a:t>Ch. 6 Lawsuits against each other</a:t>
            </a:r>
          </a:p>
          <a:p>
            <a:pPr>
              <a:spcBef>
                <a:spcPct val="5000"/>
              </a:spcBef>
            </a:pPr>
            <a:r>
              <a:rPr lang="en-US" altLang="en-US" sz="2800" dirty="0"/>
              <a:t>Ch. 6 Sexual Immorality</a:t>
            </a:r>
          </a:p>
          <a:p>
            <a:pPr>
              <a:spcBef>
                <a:spcPct val="5000"/>
              </a:spcBef>
            </a:pPr>
            <a:r>
              <a:rPr lang="en-US" altLang="en-US" sz="2800" dirty="0"/>
              <a:t>Ch. 8-10 Idol Worship</a:t>
            </a:r>
          </a:p>
          <a:p>
            <a:pPr>
              <a:spcBef>
                <a:spcPct val="5000"/>
              </a:spcBef>
            </a:pPr>
            <a:r>
              <a:rPr lang="en-US" altLang="en-US" sz="2800" dirty="0"/>
              <a:t>Ch. 11 Drunkenness</a:t>
            </a:r>
          </a:p>
          <a:p>
            <a:pPr>
              <a:spcBef>
                <a:spcPct val="5000"/>
              </a:spcBef>
            </a:pPr>
            <a:r>
              <a:rPr lang="en-US" altLang="en-US" sz="2800" dirty="0"/>
              <a:t>Ch. 15 Heretical false teaching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49BF7-4E10-01AA-EEF0-71B03004551A}"/>
              </a:ext>
            </a:extLst>
          </p:cNvPr>
          <p:cNvSpPr txBox="1"/>
          <p:nvPr/>
        </p:nvSpPr>
        <p:spPr>
          <a:xfrm>
            <a:off x="6276703" y="2249486"/>
            <a:ext cx="5421717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 Corinthians 15:58 (NASB95) </a:t>
            </a:r>
            <a:r>
              <a:rPr lang="en-US" sz="3200" b="1" u="none" strike="noStrike" dirty="0">
                <a:effectLst/>
              </a:rPr>
              <a:t>58</a:t>
            </a:r>
            <a:r>
              <a:rPr lang="en-US" sz="3200" u="none" strike="noStrike" dirty="0">
                <a:effectLst/>
              </a:rPr>
              <a:t> </a:t>
            </a:r>
            <a:r>
              <a:rPr lang="en-US" sz="3200" dirty="0"/>
              <a:t>Therefore, my beloved brethren, be steadfast, immovable, always abounding in the work of the Lord, knowing that your toil is not in vain in the Lord.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93673B-1D35-E597-9297-7C595B84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1 Corinthians 1:1–9 (NASB95)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4878DF-56D0-66D2-17C3-78EF01307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1</a:t>
            </a:r>
            <a:r>
              <a:rPr lang="en-US" u="none" strike="noStrike" dirty="0">
                <a:effectLst/>
              </a:rPr>
              <a:t> </a:t>
            </a:r>
            <a:r>
              <a:rPr lang="en-US" b="1" u="sng" dirty="0"/>
              <a:t>Paul</a:t>
            </a:r>
            <a:r>
              <a:rPr lang="en-US" dirty="0"/>
              <a:t>, called as an apostle of Jesus Christ by the will of God, and Sosthenes our brother, </a:t>
            </a:r>
            <a:r>
              <a:rPr lang="en-US" b="1" u="none" strike="noStrike" dirty="0">
                <a:effectLst/>
              </a:rPr>
              <a:t>2</a:t>
            </a:r>
            <a:r>
              <a:rPr lang="en-US" u="none" strike="noStrike" dirty="0">
                <a:effectLst/>
              </a:rPr>
              <a:t> </a:t>
            </a:r>
            <a:r>
              <a:rPr lang="en-US" b="1" u="sng" dirty="0"/>
              <a:t>To the church of God which is at Corinth</a:t>
            </a:r>
            <a:r>
              <a:rPr lang="en-US" dirty="0"/>
              <a:t>, to those who have been sanctified in Christ Jesus, saints by calling, </a:t>
            </a:r>
            <a:r>
              <a:rPr lang="en-US" b="1" u="sng" dirty="0"/>
              <a:t>with all who in every place call on the name of our Lord Jesus Christ</a:t>
            </a:r>
            <a:r>
              <a:rPr lang="en-US" dirty="0"/>
              <a:t>, their Lord and ours: </a:t>
            </a:r>
            <a:r>
              <a:rPr lang="en-US" b="1" u="none" strike="noStrike" dirty="0">
                <a:effectLst/>
              </a:rPr>
              <a:t>3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Grace to you and peace from God our Father and the Lord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413908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93673B-1D35-E597-9297-7C595B84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1 Corinthians 1:1–9 (NASB95)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4878DF-56D0-66D2-17C3-78EF01307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4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I thank my God always concerning you for the grace of God which was given you in Christ Jesus, </a:t>
            </a:r>
            <a:r>
              <a:rPr lang="en-US" b="1" u="none" strike="noStrike" dirty="0">
                <a:effectLst/>
              </a:rPr>
              <a:t>5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that </a:t>
            </a:r>
            <a:r>
              <a:rPr lang="en-US" b="1" u="sng" dirty="0"/>
              <a:t>in everything you were enriched in Him, in all speech and all knowledge</a:t>
            </a:r>
            <a:r>
              <a:rPr lang="en-US" dirty="0"/>
              <a:t>, </a:t>
            </a:r>
            <a:r>
              <a:rPr lang="en-US" b="1" u="none" strike="noStrike" dirty="0">
                <a:effectLst/>
              </a:rPr>
              <a:t>6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even as the testimony concerning Christ was confirmed in you, </a:t>
            </a:r>
            <a:r>
              <a:rPr lang="en-US" b="1" u="none" strike="noStrike" dirty="0">
                <a:effectLst/>
              </a:rPr>
              <a:t>7</a:t>
            </a:r>
            <a:r>
              <a:rPr lang="en-US" u="none" strike="noStrike" dirty="0">
                <a:effectLst/>
              </a:rPr>
              <a:t> </a:t>
            </a:r>
            <a:r>
              <a:rPr lang="en-US" b="1" u="sng" dirty="0"/>
              <a:t>so that you are not lacking in any gift, awaiting eagerly the revelation of our Lord Jesus Christ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28945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93673B-1D35-E597-9297-7C595B84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1 Corinthians 1:1–9 (NASB95)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4878DF-56D0-66D2-17C3-78EF01307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8</a:t>
            </a:r>
            <a:r>
              <a:rPr lang="en-US" u="none" strike="noStrike" dirty="0">
                <a:effectLst/>
              </a:rPr>
              <a:t> </a:t>
            </a:r>
            <a:r>
              <a:rPr lang="en-US" b="1" u="sng" dirty="0"/>
              <a:t>who will also confirm you to the end, blameless </a:t>
            </a:r>
            <a:r>
              <a:rPr lang="en-US" dirty="0"/>
              <a:t>in the day of our Lord Jesus Christ. </a:t>
            </a:r>
            <a:r>
              <a:rPr lang="en-US" b="1" u="none" strike="noStrike" dirty="0">
                <a:effectLst/>
              </a:rPr>
              <a:t>9</a:t>
            </a:r>
            <a:r>
              <a:rPr lang="en-US" u="none" strike="noStrike" dirty="0">
                <a:effectLst/>
              </a:rPr>
              <a:t> </a:t>
            </a:r>
            <a:r>
              <a:rPr lang="en-US" b="1" u="sng" dirty="0"/>
              <a:t>God is faithful</a:t>
            </a:r>
            <a:r>
              <a:rPr lang="en-US" dirty="0"/>
              <a:t>, through whom you were called into fellowship with His Son, Jesus Christ our Lord.</a:t>
            </a:r>
          </a:p>
        </p:txBody>
      </p:sp>
    </p:spTree>
    <p:extLst>
      <p:ext uri="{BB962C8B-B14F-4D97-AF65-F5344CB8AC3E}">
        <p14:creationId xmlns:p14="http://schemas.microsoft.com/office/powerpoint/2010/main" val="537742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D71D3-F280-946B-AB1F-4C53BE0E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Paul’s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DBC19-53B4-2BCF-AEE9-281579675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 love you</a:t>
            </a:r>
          </a:p>
          <a:p>
            <a:r>
              <a:rPr lang="en-US" dirty="0"/>
              <a:t>You are part of us</a:t>
            </a:r>
          </a:p>
          <a:p>
            <a:r>
              <a:rPr lang="en-US" dirty="0"/>
              <a:t>You are blessed by God</a:t>
            </a:r>
          </a:p>
          <a:p>
            <a:r>
              <a:rPr lang="en-US" dirty="0"/>
              <a:t>You have everything you need</a:t>
            </a:r>
          </a:p>
          <a:p>
            <a:r>
              <a:rPr lang="en-US" dirty="0"/>
              <a:t>You love Jesus</a:t>
            </a:r>
          </a:p>
          <a:p>
            <a:r>
              <a:rPr lang="en-US" dirty="0"/>
              <a:t>You are secure in God’s love</a:t>
            </a:r>
          </a:p>
        </p:txBody>
      </p:sp>
    </p:spTree>
    <p:extLst>
      <p:ext uri="{BB962C8B-B14F-4D97-AF65-F5344CB8AC3E}">
        <p14:creationId xmlns:p14="http://schemas.microsoft.com/office/powerpoint/2010/main" val="28512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F60E3E49-9C6A-C159-E319-EC4CF4EB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CA9B01-F530-FE20-0630-9634FAAD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 All people are broken and selfish</a:t>
            </a:r>
          </a:p>
          <a:p>
            <a:r>
              <a:rPr lang="en-US" altLang="en-US" dirty="0"/>
              <a:t> No one is superior to anyone else</a:t>
            </a:r>
          </a:p>
          <a:p>
            <a:r>
              <a:rPr lang="en-US" altLang="en-US" dirty="0"/>
              <a:t> We all have the same origins</a:t>
            </a:r>
          </a:p>
          <a:p>
            <a:r>
              <a:rPr lang="en-US" altLang="en-US" dirty="0"/>
              <a:t> We all have the same value</a:t>
            </a:r>
          </a:p>
          <a:p>
            <a:r>
              <a:rPr lang="en-US" altLang="en-US" dirty="0"/>
              <a:t> God sent His son to die for us all</a:t>
            </a:r>
          </a:p>
          <a:p>
            <a:r>
              <a:rPr lang="en-US" altLang="en-US" dirty="0"/>
              <a:t> This is the family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59648-B6F1-CCB1-C0EC-62AA09FBC8EF}"/>
              </a:ext>
            </a:extLst>
          </p:cNvPr>
          <p:cNvSpPr txBox="1"/>
          <p:nvPr/>
        </p:nvSpPr>
        <p:spPr>
          <a:xfrm>
            <a:off x="7928734" y="3541445"/>
            <a:ext cx="3692995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 (1 Co 1:6). testimony concerning Christ was confirmed in you</a:t>
            </a:r>
          </a:p>
        </p:txBody>
      </p:sp>
    </p:spTree>
    <p:extLst>
      <p:ext uri="{BB962C8B-B14F-4D97-AF65-F5344CB8AC3E}">
        <p14:creationId xmlns:p14="http://schemas.microsoft.com/office/powerpoint/2010/main" val="2921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DB8B6-0F42-9BAB-1BC4-8D44799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lies that 1 cor. Proves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1CC56-9E65-61B3-B8E6-1FFAE7D97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AutoNum type="arabicParenR"/>
            </a:pPr>
            <a:r>
              <a:rPr lang="en-US" sz="3200" dirty="0"/>
              <a:t>That immoral people are beyond God’s reach</a:t>
            </a:r>
          </a:p>
          <a:p>
            <a:pPr marL="742950" indent="-742950">
              <a:buAutoNum type="arabicParenR"/>
            </a:pPr>
            <a:r>
              <a:rPr lang="en-US" sz="3200" dirty="0"/>
              <a:t>That God’s people should not spend time with non-believers</a:t>
            </a:r>
          </a:p>
          <a:p>
            <a:pPr marL="742950" indent="-742950">
              <a:buAutoNum type="arabicParenR"/>
            </a:pPr>
            <a:r>
              <a:rPr lang="en-US" sz="3200" dirty="0"/>
              <a:t>That sinful Christians aren’t really Christians</a:t>
            </a:r>
          </a:p>
          <a:p>
            <a:pPr marL="742950" indent="-742950">
              <a:buAutoNum type="arabicParenR"/>
            </a:pPr>
            <a:r>
              <a:rPr lang="en-US" sz="3200" dirty="0"/>
              <a:t>Beating people up emotionally is the way to get them to change</a:t>
            </a:r>
          </a:p>
          <a:p>
            <a:pPr marL="742950" indent="-742950">
              <a:buAutoNum type="arabicParenR"/>
            </a:pPr>
            <a:r>
              <a:rPr lang="en-US" sz="3200" dirty="0"/>
              <a:t>Telling people, they are wrong and confronting them about bad behavior is unloving</a:t>
            </a:r>
          </a:p>
          <a:p>
            <a:pPr marL="742950" indent="-742950">
              <a:buAutoNum type="arabicParenR"/>
            </a:pPr>
            <a:endParaRPr lang="en-US" sz="3200" dirty="0"/>
          </a:p>
          <a:p>
            <a:pPr marL="742950" indent="-7429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0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DB8B6-0F42-9BAB-1BC4-8D44799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Paul does get tough with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1CC56-9E65-61B3-B8E6-1FFAE7D9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2" y="2249486"/>
            <a:ext cx="6151572" cy="446600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These are committed Christians who are saying they want to walk with God</a:t>
            </a:r>
          </a:p>
          <a:p>
            <a:r>
              <a:rPr lang="en-US" sz="3200" dirty="0"/>
              <a:t>He has a deeply invested relationship with them</a:t>
            </a:r>
          </a:p>
          <a:p>
            <a:r>
              <a:rPr lang="en-US" sz="3200" dirty="0"/>
              <a:t>He isn’t holding people outside the church to the same standard</a:t>
            </a:r>
          </a:p>
          <a:p>
            <a:pPr marL="0" indent="0">
              <a:buNone/>
            </a:pPr>
            <a:endParaRPr lang="en-US" sz="3200" dirty="0"/>
          </a:p>
          <a:p>
            <a:pPr marL="742950" indent="-742950">
              <a:buAutoNum type="arabicParenR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A25DE6-74B3-748C-74D8-289D913A6AD5}"/>
              </a:ext>
            </a:extLst>
          </p:cNvPr>
          <p:cNvSpPr txBox="1"/>
          <p:nvPr/>
        </p:nvSpPr>
        <p:spPr>
          <a:xfrm>
            <a:off x="7080393" y="2414271"/>
            <a:ext cx="4553134" cy="30469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</a:rPr>
              <a:t>1 Corinthians 5:12 (NASB95) — </a:t>
            </a:r>
            <a:r>
              <a:rPr lang="en-US" sz="3200" b="1" u="none" strike="noStrike" dirty="0">
                <a:effectLst/>
              </a:rPr>
              <a:t>12</a:t>
            </a:r>
            <a:r>
              <a:rPr lang="en-US" sz="3200" u="none" strike="noStrike" dirty="0">
                <a:effectLst/>
              </a:rPr>
              <a:t> </a:t>
            </a:r>
            <a:r>
              <a:rPr lang="en-US" sz="3200" dirty="0"/>
              <a:t>For what have I to do with judging outsiders? Do you not judge those who are within the church? </a:t>
            </a:r>
          </a:p>
        </p:txBody>
      </p:sp>
    </p:spTree>
    <p:extLst>
      <p:ext uri="{BB962C8B-B14F-4D97-AF65-F5344CB8AC3E}">
        <p14:creationId xmlns:p14="http://schemas.microsoft.com/office/powerpoint/2010/main" val="30111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FED22-0B05-3016-3DB4-491FCB88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CBACB-79E7-DEB0-B5D4-3773742E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immoral/hostile culture is not a less responsive culture</a:t>
            </a:r>
          </a:p>
          <a:p>
            <a:r>
              <a:rPr lang="en-US" dirty="0"/>
              <a:t>Our fears are normal, they are only bad if they stop us from action</a:t>
            </a:r>
          </a:p>
          <a:p>
            <a:r>
              <a:rPr lang="en-US" dirty="0"/>
              <a:t>Heroes of faith run toward calamity not away from it.</a:t>
            </a:r>
          </a:p>
        </p:txBody>
      </p:sp>
    </p:spTree>
    <p:extLst>
      <p:ext uri="{BB962C8B-B14F-4D97-AF65-F5344CB8AC3E}">
        <p14:creationId xmlns:p14="http://schemas.microsoft.com/office/powerpoint/2010/main" val="16100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51D6D-2E77-4091-B66C-0227E08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8AFC5-928D-2E5A-D51B-8F1BCAD0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importance of unity</a:t>
            </a:r>
          </a:p>
          <a:p>
            <a:pPr marL="45722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2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6BD23EE-4E38-0AE6-E182-3FC8A6DD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Acts 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1D993-4B1B-3863-5C8F-C70AB3F39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9" r="74814" b="45037"/>
          <a:stretch/>
        </p:blipFill>
        <p:spPr>
          <a:xfrm>
            <a:off x="1329405" y="2249486"/>
            <a:ext cx="4502401" cy="354171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D796B1-1A6E-2AA8-25F1-7C47289CC7AF}"/>
              </a:ext>
            </a:extLst>
          </p:cNvPr>
          <p:cNvSpPr txBox="1"/>
          <p:nvPr/>
        </p:nvSpPr>
        <p:spPr>
          <a:xfrm>
            <a:off x="6172201" y="2249486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>
                <a:effectLst/>
              </a:rPr>
              <a:t>Acts 18:1–3 (NASB95) </a:t>
            </a:r>
            <a:endParaRPr lang="en-US" sz="3600" b="1" dirty="0"/>
          </a:p>
          <a:p>
            <a:r>
              <a:rPr lang="en-US" sz="3600" b="1" u="none" strike="noStrike" dirty="0">
                <a:effectLst/>
              </a:rPr>
              <a:t>1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After these things he left Athens and went to Corinth. </a:t>
            </a:r>
          </a:p>
        </p:txBody>
      </p:sp>
    </p:spTree>
    <p:extLst>
      <p:ext uri="{BB962C8B-B14F-4D97-AF65-F5344CB8AC3E}">
        <p14:creationId xmlns:p14="http://schemas.microsoft.com/office/powerpoint/2010/main" val="31279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6BD23EE-4E38-0AE6-E182-3FC8A6DD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Acts 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1D993-4B1B-3863-5C8F-C70AB3F39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9" r="74814" b="45037"/>
          <a:stretch/>
        </p:blipFill>
        <p:spPr>
          <a:xfrm>
            <a:off x="1329405" y="2249486"/>
            <a:ext cx="4502401" cy="354171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D796B1-1A6E-2AA8-25F1-7C47289CC7AF}"/>
              </a:ext>
            </a:extLst>
          </p:cNvPr>
          <p:cNvSpPr txBox="1"/>
          <p:nvPr/>
        </p:nvSpPr>
        <p:spPr>
          <a:xfrm>
            <a:off x="6172201" y="2249486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b="1" dirty="0">
                <a:effectLst/>
              </a:rPr>
              <a:t>Acts 18:1–3 (NASB95) —</a:t>
            </a:r>
            <a:r>
              <a:rPr lang="en-US" sz="3200" b="1" u="none" strike="noStrike" dirty="0">
                <a:effectLst/>
              </a:rPr>
              <a:t>2</a:t>
            </a:r>
            <a:r>
              <a:rPr lang="en-US" sz="3200" u="none" strike="noStrike" dirty="0">
                <a:effectLst/>
              </a:rPr>
              <a:t> </a:t>
            </a:r>
            <a:r>
              <a:rPr lang="en-US" sz="3200" dirty="0"/>
              <a:t>And he found a Jew named Aquila, a native of Pontus, having recently come from Italy with his wife Priscilla, because Claudius had commanded all the Jews to leave Rome. He came to them, </a:t>
            </a:r>
          </a:p>
        </p:txBody>
      </p:sp>
    </p:spTree>
    <p:extLst>
      <p:ext uri="{BB962C8B-B14F-4D97-AF65-F5344CB8AC3E}">
        <p14:creationId xmlns:p14="http://schemas.microsoft.com/office/powerpoint/2010/main" val="132811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6BD23EE-4E38-0AE6-E182-3FC8A6DD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Acts 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1D993-4B1B-3863-5C8F-C70AB3F39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9" r="74814" b="45037"/>
          <a:stretch/>
        </p:blipFill>
        <p:spPr>
          <a:xfrm>
            <a:off x="1329405" y="2249486"/>
            <a:ext cx="4502401" cy="354171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D796B1-1A6E-2AA8-25F1-7C47289CC7AF}"/>
              </a:ext>
            </a:extLst>
          </p:cNvPr>
          <p:cNvSpPr txBox="1"/>
          <p:nvPr/>
        </p:nvSpPr>
        <p:spPr>
          <a:xfrm>
            <a:off x="6172201" y="2249486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b="1" dirty="0">
                <a:effectLst/>
              </a:rPr>
              <a:t>Acts 18:1–3 (NASB95) —</a:t>
            </a:r>
            <a:r>
              <a:rPr lang="en-US" sz="3200" b="1" u="none" strike="noStrike" dirty="0">
                <a:effectLst/>
              </a:rPr>
              <a:t>2</a:t>
            </a:r>
            <a:r>
              <a:rPr lang="en-US" sz="3200" u="none" strike="noStrike" dirty="0">
                <a:effectLst/>
              </a:rPr>
              <a:t> </a:t>
            </a:r>
            <a:r>
              <a:rPr lang="en-US" sz="3200" dirty="0"/>
              <a:t>And he found a Jew named Aquila, a native of Pontus, having recently come from Italy with his wife Priscilla, because Claudius had commanded all the Jews to leave Rome. He came to them,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06ACEA-4591-ECCC-E8E8-CEE7DF0EAF1E}"/>
              </a:ext>
            </a:extLst>
          </p:cNvPr>
          <p:cNvSpPr/>
          <p:nvPr/>
        </p:nvSpPr>
        <p:spPr>
          <a:xfrm>
            <a:off x="213360" y="603682"/>
            <a:ext cx="6492239" cy="12572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Claudius reigned 41-54 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Paul probably stayed there from 51-52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CF0E84ED-2593-8FAD-8561-C164031AE4BC}"/>
              </a:ext>
            </a:extLst>
          </p:cNvPr>
          <p:cNvCxnSpPr>
            <a:cxnSpLocks/>
          </p:cNvCxnSpPr>
          <p:nvPr/>
        </p:nvCxnSpPr>
        <p:spPr>
          <a:xfrm flipH="1" flipV="1">
            <a:off x="4925961" y="1651819"/>
            <a:ext cx="2854460" cy="2791844"/>
          </a:xfrm>
          <a:prstGeom prst="straightConnector1">
            <a:avLst/>
          </a:prstGeom>
          <a:ln w="133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3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6BD23EE-4E38-0AE6-E182-3FC8A6DD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Acts 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1D993-4B1B-3863-5C8F-C70AB3F39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9" r="74814" b="45037"/>
          <a:stretch/>
        </p:blipFill>
        <p:spPr>
          <a:xfrm>
            <a:off x="1329405" y="2249486"/>
            <a:ext cx="4502401" cy="354171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D796B1-1A6E-2AA8-25F1-7C47289CC7AF}"/>
              </a:ext>
            </a:extLst>
          </p:cNvPr>
          <p:cNvSpPr txBox="1"/>
          <p:nvPr/>
        </p:nvSpPr>
        <p:spPr>
          <a:xfrm>
            <a:off x="6172201" y="2249486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defTabSz="914446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b="1" u="none" strike="noStrike" dirty="0">
                <a:effectLst/>
              </a:rPr>
              <a:t>3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and because he was of the same trade, he stayed with them and they were working, for by trade they were tent-makers.</a:t>
            </a:r>
          </a:p>
        </p:txBody>
      </p:sp>
    </p:spTree>
    <p:extLst>
      <p:ext uri="{BB962C8B-B14F-4D97-AF65-F5344CB8AC3E}">
        <p14:creationId xmlns:p14="http://schemas.microsoft.com/office/powerpoint/2010/main" val="358437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1D993-4B1B-3863-5C8F-C70AB3F39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9" r="74814" b="45037"/>
          <a:stretch/>
        </p:blipFill>
        <p:spPr>
          <a:xfrm>
            <a:off x="1329405" y="2249486"/>
            <a:ext cx="4502401" cy="354171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60947C-CBAE-53B1-ABDA-5E2BFEB5EC23}"/>
              </a:ext>
            </a:extLst>
          </p:cNvPr>
          <p:cNvSpPr/>
          <p:nvPr/>
        </p:nvSpPr>
        <p:spPr>
          <a:xfrm>
            <a:off x="2693477" y="3272246"/>
            <a:ext cx="604894" cy="4936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5A2EF43-E2B7-C353-33F5-67F4DBED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Corinth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D796B1-1A6E-2AA8-25F1-7C47289CC7AF}"/>
              </a:ext>
            </a:extLst>
          </p:cNvPr>
          <p:cNvSpPr txBox="1"/>
          <p:nvPr/>
        </p:nvSpPr>
        <p:spPr>
          <a:xfrm>
            <a:off x="6172201" y="2249486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hlinkClick r:id="rId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F1854D-5509-0214-2908-EDE045F48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4" t="37801" r="88255" b="58557"/>
          <a:stretch/>
        </p:blipFill>
        <p:spPr>
          <a:xfrm>
            <a:off x="907869" y="2377940"/>
            <a:ext cx="3872713" cy="2592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2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5A2EF43-E2B7-C353-33F5-67F4DBED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Corinth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D796B1-1A6E-2AA8-25F1-7C47289CC7AF}"/>
              </a:ext>
            </a:extLst>
          </p:cNvPr>
          <p:cNvSpPr txBox="1"/>
          <p:nvPr/>
        </p:nvSpPr>
        <p:spPr>
          <a:xfrm>
            <a:off x="6172201" y="2249486"/>
            <a:ext cx="5414132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Strategically located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Very cosmopolitan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International trade and commerce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Lavish prosperity</a:t>
            </a:r>
          </a:p>
          <a:p>
            <a:pPr marL="457200" indent="-457200" defTabSz="914446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A lot of downtime for sailors and businessmen</a:t>
            </a:r>
            <a:endParaRPr lang="en-US" sz="3200" b="0" i="0" u="none" strike="noStrike" baseline="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540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well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ADF8B05-EAE8-4921-A314-FA6A15E56CEC}" vid="{0530C1E6-F8D8-4B61-A478-76B233D9ABC6}"/>
    </a:ext>
  </a:extLst>
</a:theme>
</file>

<file path=ppt/theme/theme2.xml><?xml version="1.0" encoding="utf-8"?>
<a:theme xmlns:a="http://schemas.openxmlformats.org/drawingml/2006/main" name="Dwell-Light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ADF8B05-EAE8-4921-A314-FA6A15E56CEC}" vid="{586AD5A8-CAD1-4A83-A9F4-732EBC0F50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dwell</Template>
  <TotalTime>943</TotalTime>
  <Words>1112</Words>
  <Application>Microsoft Office PowerPoint</Application>
  <PresentationFormat>Widescreen</PresentationFormat>
  <Paragraphs>112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Lao UI</vt:lpstr>
      <vt:lpstr>Trebuchet MS</vt:lpstr>
      <vt:lpstr>Tw Cen MT</vt:lpstr>
      <vt:lpstr>Wingdings</vt:lpstr>
      <vt:lpstr>Wingdings 2</vt:lpstr>
      <vt:lpstr>Dwell-Theme</vt:lpstr>
      <vt:lpstr>Dwell-Light-Theme</vt:lpstr>
      <vt:lpstr>1 Corinthians</vt:lpstr>
      <vt:lpstr>PowerPoint Presentation</vt:lpstr>
      <vt:lpstr>Acts 18</vt:lpstr>
      <vt:lpstr>Acts 18</vt:lpstr>
      <vt:lpstr>Acts 18</vt:lpstr>
      <vt:lpstr>Acts 18</vt:lpstr>
      <vt:lpstr>PowerPoint Presentation</vt:lpstr>
      <vt:lpstr>Corinth</vt:lpstr>
      <vt:lpstr>Corinth</vt:lpstr>
      <vt:lpstr>Corinth</vt:lpstr>
      <vt:lpstr>Corinth</vt:lpstr>
      <vt:lpstr>What happens in Corinth…</vt:lpstr>
      <vt:lpstr>Why does this matter?</vt:lpstr>
      <vt:lpstr>Why does this matter?</vt:lpstr>
      <vt:lpstr>Why does this matter?</vt:lpstr>
      <vt:lpstr>Why does this matter?</vt:lpstr>
      <vt:lpstr>The Church in Corinth</vt:lpstr>
      <vt:lpstr>The Church in Corinth</vt:lpstr>
      <vt:lpstr>The Church in Corinth</vt:lpstr>
      <vt:lpstr>The Church in Corinth</vt:lpstr>
      <vt:lpstr>1 Corinthians 1:1–9 (NASB95) </vt:lpstr>
      <vt:lpstr>1 Corinthians 1:1–9 (NASB95) </vt:lpstr>
      <vt:lpstr>1 Corinthians 1:1–9 (NASB95) </vt:lpstr>
      <vt:lpstr>Paul’s introduction</vt:lpstr>
      <vt:lpstr>Grace</vt:lpstr>
      <vt:lpstr>The lies that 1 cor. Proves wrong</vt:lpstr>
      <vt:lpstr>Paul does get tough with them</vt:lpstr>
      <vt:lpstr>The takeaway</vt:lpstr>
      <vt:lpstr>Next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</dc:title>
  <dc:creator>LoweryR</dc:creator>
  <cp:lastModifiedBy>DoddH</cp:lastModifiedBy>
  <cp:revision>3</cp:revision>
  <dcterms:created xsi:type="dcterms:W3CDTF">2022-11-19T14:47:26Z</dcterms:created>
  <dcterms:modified xsi:type="dcterms:W3CDTF">2023-01-23T16:40:17Z</dcterms:modified>
</cp:coreProperties>
</file>