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80"/>
  </p:notesMasterIdLst>
  <p:handoutMasterIdLst>
    <p:handoutMasterId r:id="rId81"/>
  </p:handoutMasterIdLst>
  <p:sldIdLst>
    <p:sldId id="257" r:id="rId2"/>
    <p:sldId id="1044" r:id="rId3"/>
    <p:sldId id="1095" r:id="rId4"/>
    <p:sldId id="1046" r:id="rId5"/>
    <p:sldId id="1096" r:id="rId6"/>
    <p:sldId id="1089" r:id="rId7"/>
    <p:sldId id="1047" r:id="rId8"/>
    <p:sldId id="1071" r:id="rId9"/>
    <p:sldId id="1072" r:id="rId10"/>
    <p:sldId id="1073" r:id="rId11"/>
    <p:sldId id="1075" r:id="rId12"/>
    <p:sldId id="1077" r:id="rId13"/>
    <p:sldId id="1078" r:id="rId14"/>
    <p:sldId id="1079" r:id="rId15"/>
    <p:sldId id="1080" r:id="rId16"/>
    <p:sldId id="1081" r:id="rId17"/>
    <p:sldId id="1082" r:id="rId18"/>
    <p:sldId id="1084" r:id="rId19"/>
    <p:sldId id="1086" r:id="rId20"/>
    <p:sldId id="1087" r:id="rId21"/>
    <p:sldId id="1088" r:id="rId22"/>
    <p:sldId id="1094" r:id="rId23"/>
    <p:sldId id="1093" r:id="rId24"/>
    <p:sldId id="1112" r:id="rId25"/>
    <p:sldId id="1100" r:id="rId26"/>
    <p:sldId id="1101" r:id="rId27"/>
    <p:sldId id="1102" r:id="rId28"/>
    <p:sldId id="1103" r:id="rId29"/>
    <p:sldId id="1104" r:id="rId30"/>
    <p:sldId id="1048" r:id="rId31"/>
    <p:sldId id="1049" r:id="rId32"/>
    <p:sldId id="1051" r:id="rId33"/>
    <p:sldId id="1052" r:id="rId34"/>
    <p:sldId id="1053" r:id="rId35"/>
    <p:sldId id="1054" r:id="rId36"/>
    <p:sldId id="1058" r:id="rId37"/>
    <p:sldId id="1105" r:id="rId38"/>
    <p:sldId id="1059" r:id="rId39"/>
    <p:sldId id="1060" r:id="rId40"/>
    <p:sldId id="1061" r:id="rId41"/>
    <p:sldId id="1064" r:id="rId42"/>
    <p:sldId id="1065" r:id="rId43"/>
    <p:sldId id="1068" r:id="rId44"/>
    <p:sldId id="1005" r:id="rId45"/>
    <p:sldId id="945" r:id="rId46"/>
    <p:sldId id="946" r:id="rId47"/>
    <p:sldId id="1032" r:id="rId48"/>
    <p:sldId id="1031" r:id="rId49"/>
    <p:sldId id="948" r:id="rId50"/>
    <p:sldId id="949" r:id="rId51"/>
    <p:sldId id="950" r:id="rId52"/>
    <p:sldId id="951" r:id="rId53"/>
    <p:sldId id="952" r:id="rId54"/>
    <p:sldId id="953" r:id="rId55"/>
    <p:sldId id="1098" r:id="rId56"/>
    <p:sldId id="1009" r:id="rId57"/>
    <p:sldId id="1034" r:id="rId58"/>
    <p:sldId id="1011" r:id="rId59"/>
    <p:sldId id="1107" r:id="rId60"/>
    <p:sldId id="1012" r:id="rId61"/>
    <p:sldId id="1024" r:id="rId62"/>
    <p:sldId id="1013" r:id="rId63"/>
    <p:sldId id="1109" r:id="rId64"/>
    <p:sldId id="1015" r:id="rId65"/>
    <p:sldId id="1025" r:id="rId66"/>
    <p:sldId id="1035" r:id="rId67"/>
    <p:sldId id="1036" r:id="rId68"/>
    <p:sldId id="1017" r:id="rId69"/>
    <p:sldId id="1018" r:id="rId70"/>
    <p:sldId id="1026" r:id="rId71"/>
    <p:sldId id="1027" r:id="rId72"/>
    <p:sldId id="1110" r:id="rId73"/>
    <p:sldId id="1111" r:id="rId74"/>
    <p:sldId id="1028" r:id="rId75"/>
    <p:sldId id="1029" r:id="rId76"/>
    <p:sldId id="1030" r:id="rId77"/>
    <p:sldId id="1039" r:id="rId78"/>
    <p:sldId id="1043" r:id="rId79"/>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37" autoAdjust="0"/>
    <p:restoredTop sz="94660"/>
  </p:normalViewPr>
  <p:slideViewPr>
    <p:cSldViewPr>
      <p:cViewPr varScale="1">
        <p:scale>
          <a:sx n="83" d="100"/>
          <a:sy n="83" d="100"/>
        </p:scale>
        <p:origin x="4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20907FE4-46F6-4C42-B045-7F060D281F11}" type="slidenum">
              <a:rPr lang="en-US" sz="1200" b="0">
                <a:latin typeface="Arial" charset="0"/>
              </a:rPr>
              <a:pPr defTabSz="868363">
                <a:lnSpc>
                  <a:spcPct val="90000"/>
                </a:lnSpc>
              </a:pPr>
              <a:t>‹#›</a:t>
            </a:fld>
            <a:endParaRPr lang="en-US" sz="1200" b="0">
              <a:latin typeface="Arial" charset="0"/>
            </a:endParaRPr>
          </a:p>
        </p:txBody>
      </p:sp>
    </p:spTree>
    <p:extLst>
      <p:ext uri="{BB962C8B-B14F-4D97-AF65-F5344CB8AC3E}">
        <p14:creationId xmlns:p14="http://schemas.microsoft.com/office/powerpoint/2010/main" val="3063671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3AB3CCA6-4AD1-4488-ABC8-1E2E9B499955}" type="slidenum">
              <a:rPr lang="en-US" sz="1200" b="0">
                <a:latin typeface="Arial" charset="0"/>
              </a:rPr>
              <a:pPr defTabSz="868363">
                <a:lnSpc>
                  <a:spcPct val="90000"/>
                </a:lnSpc>
              </a:pPr>
              <a:t>‹#›</a:t>
            </a:fld>
            <a:endParaRPr lang="en-US" sz="1200" b="0">
              <a:latin typeface="Arial" charset="0"/>
            </a:endParaRP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15903701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98568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08312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19968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90880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77299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55340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35428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3621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537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71336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81383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37212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15041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07270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93681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18158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021987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534025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051049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103251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710846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06329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8908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724052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86089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976155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450205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645216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384637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246833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228481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414973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56129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07712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915548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64386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13420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630820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400330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805760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33779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304026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499933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3789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951490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318504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2295517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686434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7636437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7092830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913081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6884193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659555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1951187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03072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3519434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266027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02544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72541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790349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350330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2066894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982904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4898930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7750660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28517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6319076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2763519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248555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5447558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156838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1491574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2732044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594972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7610483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1261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69480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8739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8800"/>
              <a:t>1 Samuel</a:t>
            </a:r>
          </a:p>
        </p:txBody>
      </p:sp>
      <p:sp>
        <p:nvSpPr>
          <p:cNvPr id="5123" name="Rectangle 3"/>
          <p:cNvSpPr>
            <a:spLocks noGrp="1" noChangeArrowheads="1"/>
          </p:cNvSpPr>
          <p:nvPr>
            <p:ph type="body" idx="1"/>
          </p:nvPr>
        </p:nvSpPr>
        <p:spPr>
          <a:xfrm>
            <a:off x="0" y="2971800"/>
            <a:ext cx="9144000" cy="3657600"/>
          </a:xfrm>
          <a:noFill/>
          <a:ln/>
        </p:spPr>
        <p:txBody>
          <a:bodyPr lIns="90488" tIns="44450" rIns="90488" bIns="44450"/>
          <a:lstStyle/>
          <a:p>
            <a:r>
              <a:rPr lang="en-US" sz="7200" dirty="0" smtClean="0"/>
              <a:t>The Lowest Point</a:t>
            </a:r>
            <a:endParaRPr lang="en-US" sz="72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body" idx="1"/>
          </p:nvPr>
        </p:nvSpPr>
        <p:spPr>
          <a:noFill/>
          <a:ln/>
        </p:spPr>
        <p:txBody>
          <a:bodyPr/>
          <a:lstStyle/>
          <a:p>
            <a:pPr>
              <a:buFont typeface="Wingdings" pitchFamily="2" charset="2"/>
              <a:buNone/>
            </a:pPr>
            <a:r>
              <a:rPr lang="en-US" sz="4800"/>
              <a:t>Heb. 9:4 This ark contained the </a:t>
            </a:r>
            <a:r>
              <a:rPr lang="en-US" sz="4800" u="sng"/>
              <a:t>gold jar of manna</a:t>
            </a:r>
            <a:r>
              <a:rPr lang="en-US" sz="4800"/>
              <a:t>, </a:t>
            </a:r>
            <a:r>
              <a:rPr lang="en-US" sz="4800" u="sng"/>
              <a:t>Aaron’s staff that had budded</a:t>
            </a:r>
            <a:r>
              <a:rPr lang="en-US" sz="4800"/>
              <a:t>, and the stone </a:t>
            </a:r>
            <a:r>
              <a:rPr lang="en-US" sz="4800" u="sng"/>
              <a:t>tablets of the covenant</a:t>
            </a:r>
            <a:r>
              <a:rPr lang="en-US" sz="4800"/>
              <a:t>.</a:t>
            </a:r>
          </a:p>
          <a:p>
            <a:pPr>
              <a:buFont typeface="Wingdings" pitchFamily="2" charset="2"/>
              <a:buNone/>
            </a:pPr>
            <a:r>
              <a:rPr lang="en-US" sz="4800"/>
              <a:t>5  Above the ark were the cherubim of the Glory, overshadowing the atonement cover. But we cannot discuss these things in detail now.</a:t>
            </a:r>
          </a:p>
        </p:txBody>
      </p:sp>
      <p:sp>
        <p:nvSpPr>
          <p:cNvPr id="838659" name="Rectangle 3"/>
          <p:cNvSpPr>
            <a:spLocks noGrp="1" noChangeArrowheads="1"/>
          </p:cNvSpPr>
          <p:nvPr>
            <p:ph type="title"/>
          </p:nvPr>
        </p:nvSpPr>
        <p:spPr/>
        <p:txBody>
          <a:bodyPr/>
          <a:lstStyle/>
          <a:p>
            <a:r>
              <a:rPr lang="en-US" sz="11700"/>
              <a:t>The Ark</a:t>
            </a:r>
          </a:p>
        </p:txBody>
      </p:sp>
      <p:sp>
        <p:nvSpPr>
          <p:cNvPr id="838660" name="Oval 4"/>
          <p:cNvSpPr>
            <a:spLocks noChangeArrowheads="1"/>
          </p:cNvSpPr>
          <p:nvPr/>
        </p:nvSpPr>
        <p:spPr bwMode="auto">
          <a:xfrm>
            <a:off x="152400" y="15240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38661" name="Oval 5"/>
          <p:cNvSpPr>
            <a:spLocks noChangeArrowheads="1"/>
          </p:cNvSpPr>
          <p:nvPr/>
        </p:nvSpPr>
        <p:spPr bwMode="auto">
          <a:xfrm>
            <a:off x="4953000" y="16002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38662" name="Oval 6"/>
          <p:cNvSpPr>
            <a:spLocks noChangeArrowheads="1"/>
          </p:cNvSpPr>
          <p:nvPr/>
        </p:nvSpPr>
        <p:spPr bwMode="auto">
          <a:xfrm>
            <a:off x="0" y="263525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38663" name="Text Box 7"/>
          <p:cNvSpPr txBox="1">
            <a:spLocks noChangeArrowheads="1"/>
          </p:cNvSpPr>
          <p:nvPr/>
        </p:nvSpPr>
        <p:spPr bwMode="auto">
          <a:xfrm>
            <a:off x="196850" y="15684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1</a:t>
            </a:r>
          </a:p>
        </p:txBody>
      </p:sp>
      <p:sp>
        <p:nvSpPr>
          <p:cNvPr id="838664" name="Text Box 8"/>
          <p:cNvSpPr txBox="1">
            <a:spLocks noChangeArrowheads="1"/>
          </p:cNvSpPr>
          <p:nvPr/>
        </p:nvSpPr>
        <p:spPr bwMode="auto">
          <a:xfrm>
            <a:off x="4953000" y="16002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2</a:t>
            </a:r>
          </a:p>
        </p:txBody>
      </p:sp>
      <p:sp>
        <p:nvSpPr>
          <p:cNvPr id="838665" name="Text Box 9"/>
          <p:cNvSpPr txBox="1">
            <a:spLocks noChangeArrowheads="1"/>
          </p:cNvSpPr>
          <p:nvPr/>
        </p:nvSpPr>
        <p:spPr bwMode="auto">
          <a:xfrm>
            <a:off x="76200" y="26352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3</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798723" name="Line 3"/>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798724" name="Line 4"/>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798725" name="Line 5"/>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798726" name="Line 6"/>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grpSp>
        <p:nvGrpSpPr>
          <p:cNvPr id="2" name="Group 7"/>
          <p:cNvGrpSpPr>
            <a:grpSpLocks/>
          </p:cNvGrpSpPr>
          <p:nvPr/>
        </p:nvGrpSpPr>
        <p:grpSpPr bwMode="auto">
          <a:xfrm>
            <a:off x="6705600" y="4572000"/>
            <a:ext cx="1447800" cy="1981200"/>
            <a:chOff x="4224" y="2880"/>
            <a:chExt cx="912" cy="1248"/>
          </a:xfrm>
        </p:grpSpPr>
        <p:sp>
          <p:nvSpPr>
            <p:cNvPr id="798728" name="Freeform 8"/>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798729" name="Rectangle 9"/>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798730" name="Rectangle 10"/>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798731" name="Freeform 11"/>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sp>
        <p:nvSpPr>
          <p:cNvPr id="798732" name="Text Box 12"/>
          <p:cNvSpPr txBox="1">
            <a:spLocks noChangeArrowheads="1"/>
          </p:cNvSpPr>
          <p:nvPr/>
        </p:nvSpPr>
        <p:spPr bwMode="auto">
          <a:xfrm>
            <a:off x="2147794" y="3880824"/>
            <a:ext cx="4746812" cy="652102"/>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b="0" dirty="0">
                <a:effectLst>
                  <a:outerShdw blurRad="38100" dist="38100" dir="2700000" algn="tl">
                    <a:srgbClr val="000000"/>
                  </a:outerShdw>
                </a:effectLst>
              </a:rPr>
              <a:t>Gold jar of Manna</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Rectangle 2"/>
          <p:cNvSpPr>
            <a:spLocks noGrp="1" noChangeArrowheads="1"/>
          </p:cNvSpPr>
          <p:nvPr>
            <p:ph type="title"/>
          </p:nvPr>
        </p:nvSpPr>
        <p:spPr/>
        <p:txBody>
          <a:bodyPr/>
          <a:lstStyle/>
          <a:p>
            <a:endParaRPr lang="en-US"/>
          </a:p>
        </p:txBody>
      </p:sp>
      <p:sp>
        <p:nvSpPr>
          <p:cNvPr id="803843" name="Rectangle 3"/>
          <p:cNvSpPr>
            <a:spLocks noGrp="1" noChangeArrowheads="1"/>
          </p:cNvSpPr>
          <p:nvPr>
            <p:ph type="body" idx="1"/>
          </p:nvPr>
        </p:nvSpPr>
        <p:spPr/>
        <p:txBody>
          <a:bodyPr/>
          <a:lstStyle/>
          <a:p>
            <a:endParaRPr lang="en-US"/>
          </a:p>
        </p:txBody>
      </p:sp>
      <p:sp>
        <p:nvSpPr>
          <p:cNvPr id="803844"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03845"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3846"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3847"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03848"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grpSp>
        <p:nvGrpSpPr>
          <p:cNvPr id="2" name="Group 9"/>
          <p:cNvGrpSpPr>
            <a:grpSpLocks/>
          </p:cNvGrpSpPr>
          <p:nvPr/>
        </p:nvGrpSpPr>
        <p:grpSpPr bwMode="auto">
          <a:xfrm>
            <a:off x="6705600" y="4572000"/>
            <a:ext cx="1447800" cy="1981200"/>
            <a:chOff x="4224" y="2880"/>
            <a:chExt cx="912" cy="1248"/>
          </a:xfrm>
        </p:grpSpPr>
        <p:sp>
          <p:nvSpPr>
            <p:cNvPr id="803850" name="Freeform 10"/>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03851" name="Rectangle 11"/>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3852" name="Rectangle 12"/>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3853" name="Freeform 13"/>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sp>
        <p:nvSpPr>
          <p:cNvPr id="803855" name="Rectangle 15"/>
          <p:cNvSpPr>
            <a:spLocks noChangeArrowheads="1"/>
          </p:cNvSpPr>
          <p:nvPr/>
        </p:nvSpPr>
        <p:spPr bwMode="auto">
          <a:xfrm>
            <a:off x="1524000" y="3352800"/>
            <a:ext cx="4800600" cy="28956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0000"/>
              </a:lnSpc>
              <a:spcBef>
                <a:spcPct val="10000"/>
              </a:spcBef>
            </a:pPr>
            <a:r>
              <a:rPr lang="en-US" sz="6600" b="0">
                <a:effectLst>
                  <a:outerShdw blurRad="38100" dist="38100" dir="2700000" algn="tl">
                    <a:srgbClr val="000000"/>
                  </a:outerShdw>
                </a:effectLst>
              </a:rPr>
              <a:t>Manna rejected by the people Num. 21:4-9</a:t>
            </a:r>
            <a:endParaRPr lang="en-US" sz="5400" b="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04867" name="Line 3"/>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4868" name="Line 4"/>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4869" name="Line 5"/>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04870" name="Line 6"/>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04871" name="Line 7"/>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04872" name="Line 8"/>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04873" name="Freeform 9"/>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0"/>
          <p:cNvGrpSpPr>
            <a:grpSpLocks/>
          </p:cNvGrpSpPr>
          <p:nvPr/>
        </p:nvGrpSpPr>
        <p:grpSpPr bwMode="auto">
          <a:xfrm>
            <a:off x="6705600" y="4572000"/>
            <a:ext cx="1447800" cy="1981200"/>
            <a:chOff x="4224" y="2880"/>
            <a:chExt cx="912" cy="1248"/>
          </a:xfrm>
        </p:grpSpPr>
        <p:sp>
          <p:nvSpPr>
            <p:cNvPr id="804875" name="Freeform 11"/>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04876" name="Rectangle 12"/>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4877" name="Rectangle 13"/>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4878" name="Freeform 14"/>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sp>
        <p:nvSpPr>
          <p:cNvPr id="804879" name="Text Box 15"/>
          <p:cNvSpPr txBox="1">
            <a:spLocks noChangeArrowheads="1"/>
          </p:cNvSpPr>
          <p:nvPr/>
        </p:nvSpPr>
        <p:spPr bwMode="auto">
          <a:xfrm>
            <a:off x="1447800" y="3200400"/>
            <a:ext cx="3863975" cy="1190625"/>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Aaron’s rod</a:t>
            </a:r>
            <a:br>
              <a:rPr lang="en-US" sz="4800">
                <a:effectLst>
                  <a:outerShdw blurRad="38100" dist="38100" dir="2700000" algn="tl">
                    <a:srgbClr val="000000"/>
                  </a:outerShdw>
                </a:effectLst>
              </a:rPr>
            </a:br>
            <a:r>
              <a:rPr lang="en-US" sz="4800">
                <a:effectLst>
                  <a:outerShdw blurRad="38100" dist="38100" dir="2700000" algn="tl">
                    <a:srgbClr val="000000"/>
                  </a:outerShdw>
                </a:effectLst>
              </a:rPr>
              <a:t>which budded</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07939" name="Line 3"/>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7940" name="Line 4"/>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07941" name="Line 5"/>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07942" name="Line 6"/>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07943" name="Line 7"/>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07944" name="Line 8"/>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07945" name="Freeform 9"/>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0"/>
          <p:cNvGrpSpPr>
            <a:grpSpLocks/>
          </p:cNvGrpSpPr>
          <p:nvPr/>
        </p:nvGrpSpPr>
        <p:grpSpPr bwMode="auto">
          <a:xfrm>
            <a:off x="6705600" y="4572000"/>
            <a:ext cx="1447800" cy="1981200"/>
            <a:chOff x="4224" y="2880"/>
            <a:chExt cx="912" cy="1248"/>
          </a:xfrm>
        </p:grpSpPr>
        <p:sp>
          <p:nvSpPr>
            <p:cNvPr id="807947" name="Freeform 11"/>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07948" name="Rectangle 12"/>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7949" name="Rectangle 13"/>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07950" name="Freeform 14"/>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5"/>
          <p:cNvGrpSpPr>
            <a:grpSpLocks/>
          </p:cNvGrpSpPr>
          <p:nvPr/>
        </p:nvGrpSpPr>
        <p:grpSpPr bwMode="auto">
          <a:xfrm>
            <a:off x="2514600" y="3657600"/>
            <a:ext cx="1438275" cy="2882900"/>
            <a:chOff x="808" y="2312"/>
            <a:chExt cx="906" cy="1816"/>
          </a:xfrm>
        </p:grpSpPr>
        <p:sp>
          <p:nvSpPr>
            <p:cNvPr id="807952" name="Freeform 16"/>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53" name="Freeform 17"/>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54" name="Freeform 18"/>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55" name="Freeform 19"/>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56" name="Freeform 20"/>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57" name="Freeform 21"/>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2"/>
          <p:cNvGrpSpPr>
            <a:grpSpLocks/>
          </p:cNvGrpSpPr>
          <p:nvPr/>
        </p:nvGrpSpPr>
        <p:grpSpPr bwMode="auto">
          <a:xfrm>
            <a:off x="1282700" y="3670300"/>
            <a:ext cx="1438275" cy="2882900"/>
            <a:chOff x="808" y="2312"/>
            <a:chExt cx="906" cy="1816"/>
          </a:xfrm>
        </p:grpSpPr>
        <p:sp>
          <p:nvSpPr>
            <p:cNvPr id="807959" name="Freeform 23"/>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60" name="Freeform 24"/>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61" name="Freeform 25"/>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62" name="Freeform 26"/>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63" name="Freeform 27"/>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07964" name="Freeform 28"/>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07965" name="Text Box 29"/>
          <p:cNvSpPr txBox="1">
            <a:spLocks noChangeArrowheads="1"/>
          </p:cNvSpPr>
          <p:nvPr/>
        </p:nvSpPr>
        <p:spPr bwMode="auto">
          <a:xfrm>
            <a:off x="3716087" y="3040263"/>
            <a:ext cx="2645276" cy="1206099"/>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b="0" dirty="0">
                <a:effectLst>
                  <a:outerShdw blurRad="38100" dist="38100" dir="2700000" algn="tl">
                    <a:srgbClr val="000000"/>
                  </a:outerShdw>
                </a:effectLst>
              </a:rPr>
              <a:t>2 Tablets</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of the law</a:t>
            </a:r>
          </a:p>
        </p:txBody>
      </p:sp>
      <p:sp>
        <p:nvSpPr>
          <p:cNvPr id="807966" name="Rectangle 30"/>
          <p:cNvSpPr>
            <a:spLocks noChangeArrowheads="1"/>
          </p:cNvSpPr>
          <p:nvPr/>
        </p:nvSpPr>
        <p:spPr bwMode="auto">
          <a:xfrm>
            <a:off x="1828800" y="304800"/>
            <a:ext cx="4876800" cy="17526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r>
              <a:rPr lang="en-US" sz="4800" b="0">
                <a:effectLst>
                  <a:outerShdw blurRad="38100" dist="38100" dir="2700000" algn="tl">
                    <a:srgbClr val="000000"/>
                  </a:outerShdw>
                </a:effectLst>
              </a:rPr>
              <a:t>Ex. 19,20 = the covenant between God and Israel</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12035" name="Line 3"/>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2036" name="Line 4"/>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2037" name="Line 5"/>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12038" name="Line 6"/>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12039" name="Line 7"/>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12040" name="Line 8"/>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12041" name="Freeform 9"/>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0"/>
          <p:cNvGrpSpPr>
            <a:grpSpLocks/>
          </p:cNvGrpSpPr>
          <p:nvPr/>
        </p:nvGrpSpPr>
        <p:grpSpPr bwMode="auto">
          <a:xfrm>
            <a:off x="6705600" y="4572000"/>
            <a:ext cx="1447800" cy="1981200"/>
            <a:chOff x="4224" y="2880"/>
            <a:chExt cx="912" cy="1248"/>
          </a:xfrm>
        </p:grpSpPr>
        <p:sp>
          <p:nvSpPr>
            <p:cNvPr id="812043" name="Freeform 11"/>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12044" name="Rectangle 12"/>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2045" name="Rectangle 13"/>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2046" name="Freeform 14"/>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5"/>
          <p:cNvGrpSpPr>
            <a:grpSpLocks/>
          </p:cNvGrpSpPr>
          <p:nvPr/>
        </p:nvGrpSpPr>
        <p:grpSpPr bwMode="auto">
          <a:xfrm>
            <a:off x="2514600" y="3657600"/>
            <a:ext cx="1438275" cy="2882900"/>
            <a:chOff x="808" y="2312"/>
            <a:chExt cx="906" cy="1816"/>
          </a:xfrm>
        </p:grpSpPr>
        <p:sp>
          <p:nvSpPr>
            <p:cNvPr id="812048" name="Freeform 16"/>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49" name="Freeform 17"/>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0" name="Freeform 18"/>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1" name="Freeform 19"/>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2" name="Freeform 20"/>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3" name="Freeform 21"/>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2"/>
          <p:cNvGrpSpPr>
            <a:grpSpLocks/>
          </p:cNvGrpSpPr>
          <p:nvPr/>
        </p:nvGrpSpPr>
        <p:grpSpPr bwMode="auto">
          <a:xfrm>
            <a:off x="1282700" y="3670300"/>
            <a:ext cx="1438275" cy="2882900"/>
            <a:chOff x="808" y="2312"/>
            <a:chExt cx="906" cy="1816"/>
          </a:xfrm>
        </p:grpSpPr>
        <p:sp>
          <p:nvSpPr>
            <p:cNvPr id="812055" name="Freeform 23"/>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6" name="Freeform 24"/>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7" name="Freeform 25"/>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8" name="Freeform 26"/>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59" name="Freeform 27"/>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2060" name="Freeform 28"/>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12061" name="Text Box 29"/>
          <p:cNvSpPr txBox="1">
            <a:spLocks noChangeArrowheads="1"/>
          </p:cNvSpPr>
          <p:nvPr/>
        </p:nvSpPr>
        <p:spPr bwMode="auto">
          <a:xfrm>
            <a:off x="3716087" y="3040263"/>
            <a:ext cx="2645276" cy="1206099"/>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b="0" dirty="0">
                <a:effectLst>
                  <a:outerShdw blurRad="38100" dist="38100" dir="2700000" algn="tl">
                    <a:srgbClr val="000000"/>
                  </a:outerShdw>
                </a:effectLst>
              </a:rPr>
              <a:t>2 Tablets</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of the law</a:t>
            </a:r>
          </a:p>
        </p:txBody>
      </p:sp>
      <p:sp>
        <p:nvSpPr>
          <p:cNvPr id="812062" name="Rectangle 30"/>
          <p:cNvSpPr>
            <a:spLocks noChangeArrowheads="1"/>
          </p:cNvSpPr>
          <p:nvPr/>
        </p:nvSpPr>
        <p:spPr bwMode="auto">
          <a:xfrm>
            <a:off x="1828800" y="304800"/>
            <a:ext cx="6096000" cy="25908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r>
              <a:rPr lang="en-US" sz="5400" b="0" dirty="0">
                <a:effectLst>
                  <a:outerShdw blurRad="38100" dist="38100" dir="2700000" algn="tl">
                    <a:srgbClr val="000000"/>
                  </a:outerShdw>
                </a:effectLst>
              </a:rPr>
              <a:t>Deuteronomy 10:5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4400" b="0" dirty="0" smtClean="0">
                <a:effectLst>
                  <a:outerShdw blurRad="38100" dist="38100" dir="2700000" algn="tl">
                    <a:srgbClr val="000000"/>
                  </a:outerShdw>
                </a:effectLst>
              </a:rPr>
              <a:t>“</a:t>
            </a:r>
            <a:r>
              <a:rPr lang="en-US" sz="4000" b="0" dirty="0">
                <a:effectLst>
                  <a:outerShdw blurRad="38100" dist="38100" dir="2700000" algn="tl">
                    <a:srgbClr val="000000"/>
                  </a:outerShdw>
                </a:effectLst>
              </a:rPr>
              <a:t>I put the tablets in the ark which I had made; and there they are, as the Lord commanded me.”</a:t>
            </a:r>
            <a:endParaRPr lang="en-US" sz="2400" b="0" dirty="0"/>
          </a:p>
          <a:p>
            <a:pPr algn="l">
              <a:lnSpc>
                <a:spcPct val="75000"/>
              </a:lnSpc>
              <a:spcBef>
                <a:spcPct val="10000"/>
              </a:spcBef>
            </a:pP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p:txBody>
          <a:bodyPr/>
          <a:lstStyle/>
          <a:p>
            <a:r>
              <a:rPr lang="en-US" sz="11700"/>
              <a:t>The Ark</a:t>
            </a:r>
          </a:p>
        </p:txBody>
      </p:sp>
      <p:sp>
        <p:nvSpPr>
          <p:cNvPr id="813059" name="Rectangle 3"/>
          <p:cNvSpPr>
            <a:spLocks noGrp="1" noChangeArrowheads="1"/>
          </p:cNvSpPr>
          <p:nvPr>
            <p:ph type="body" idx="1"/>
          </p:nvPr>
        </p:nvSpPr>
        <p:spPr/>
        <p:txBody>
          <a:bodyPr/>
          <a:lstStyle/>
          <a:p>
            <a:pPr>
              <a:buFont typeface="Wingdings" pitchFamily="2" charset="2"/>
              <a:buNone/>
            </a:pPr>
            <a:r>
              <a:rPr lang="en-US"/>
              <a:t>4 This ark contained the </a:t>
            </a:r>
            <a:r>
              <a:rPr lang="en-US" u="sng"/>
              <a:t>gold jar of manna</a:t>
            </a:r>
            <a:r>
              <a:rPr lang="en-US"/>
              <a:t>, </a:t>
            </a:r>
            <a:r>
              <a:rPr lang="en-US" u="sng"/>
              <a:t>Aaron’s staff that had budded</a:t>
            </a:r>
            <a:r>
              <a:rPr lang="en-US"/>
              <a:t>, and the </a:t>
            </a:r>
            <a:r>
              <a:rPr lang="en-US" u="sng"/>
              <a:t>stone tablets of the covenant</a:t>
            </a:r>
            <a:r>
              <a:rPr lang="en-US"/>
              <a:t>.</a:t>
            </a:r>
          </a:p>
          <a:p>
            <a:pPr>
              <a:buFont typeface="Wingdings" pitchFamily="2" charset="2"/>
              <a:buNone/>
            </a:pPr>
            <a:r>
              <a:rPr lang="en-US"/>
              <a:t>5  Above the ark were the cherubim of the Glory, overshadowing the mercy seat [atonement cover]. But we cannot discuss these things in detail now.</a:t>
            </a:r>
          </a:p>
          <a:p>
            <a:endParaRPr lang="en-US"/>
          </a:p>
          <a:p>
            <a:endParaRPr lang="en-US"/>
          </a:p>
        </p:txBody>
      </p:sp>
      <p:sp>
        <p:nvSpPr>
          <p:cNvPr id="813060" name="Oval 4"/>
          <p:cNvSpPr>
            <a:spLocks noChangeArrowheads="1"/>
          </p:cNvSpPr>
          <p:nvPr/>
        </p:nvSpPr>
        <p:spPr bwMode="auto">
          <a:xfrm>
            <a:off x="5715000" y="12192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13061" name="Oval 5"/>
          <p:cNvSpPr>
            <a:spLocks noChangeArrowheads="1"/>
          </p:cNvSpPr>
          <p:nvPr/>
        </p:nvSpPr>
        <p:spPr bwMode="auto">
          <a:xfrm>
            <a:off x="1981200" y="17526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13062" name="Oval 6"/>
          <p:cNvSpPr>
            <a:spLocks noChangeArrowheads="1"/>
          </p:cNvSpPr>
          <p:nvPr/>
        </p:nvSpPr>
        <p:spPr bwMode="auto">
          <a:xfrm>
            <a:off x="3962400" y="22860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13063" name="Text Box 7"/>
          <p:cNvSpPr txBox="1">
            <a:spLocks noChangeArrowheads="1"/>
          </p:cNvSpPr>
          <p:nvPr/>
        </p:nvSpPr>
        <p:spPr bwMode="auto">
          <a:xfrm>
            <a:off x="5759450" y="12636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1</a:t>
            </a:r>
          </a:p>
        </p:txBody>
      </p:sp>
      <p:sp>
        <p:nvSpPr>
          <p:cNvPr id="813064" name="Text Box 8"/>
          <p:cNvSpPr txBox="1">
            <a:spLocks noChangeArrowheads="1"/>
          </p:cNvSpPr>
          <p:nvPr/>
        </p:nvSpPr>
        <p:spPr bwMode="auto">
          <a:xfrm>
            <a:off x="1981200" y="17526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2</a:t>
            </a:r>
          </a:p>
        </p:txBody>
      </p:sp>
      <p:sp>
        <p:nvSpPr>
          <p:cNvPr id="813065" name="Text Box 9"/>
          <p:cNvSpPr txBox="1">
            <a:spLocks noChangeArrowheads="1"/>
          </p:cNvSpPr>
          <p:nvPr/>
        </p:nvSpPr>
        <p:spPr bwMode="auto">
          <a:xfrm>
            <a:off x="4038600" y="22860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3</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p:txBody>
          <a:bodyPr/>
          <a:lstStyle/>
          <a:p>
            <a:r>
              <a:rPr lang="en-US" sz="11700"/>
              <a:t>The Ark</a:t>
            </a:r>
          </a:p>
        </p:txBody>
      </p:sp>
      <p:sp>
        <p:nvSpPr>
          <p:cNvPr id="840707" name="Rectangle 3"/>
          <p:cNvSpPr>
            <a:spLocks noGrp="1" noChangeArrowheads="1"/>
          </p:cNvSpPr>
          <p:nvPr>
            <p:ph type="body" idx="1"/>
          </p:nvPr>
        </p:nvSpPr>
        <p:spPr/>
        <p:txBody>
          <a:bodyPr/>
          <a:lstStyle/>
          <a:p>
            <a:pPr>
              <a:buFont typeface="Wingdings" pitchFamily="2" charset="2"/>
              <a:buNone/>
            </a:pPr>
            <a:r>
              <a:rPr lang="en-US"/>
              <a:t>4 This ark contained the </a:t>
            </a:r>
            <a:r>
              <a:rPr lang="en-US" u="sng"/>
              <a:t>gold jar of manna</a:t>
            </a:r>
            <a:r>
              <a:rPr lang="en-US"/>
              <a:t>, </a:t>
            </a:r>
            <a:r>
              <a:rPr lang="en-US" u="sng"/>
              <a:t>Aaron’s staff that had budded</a:t>
            </a:r>
            <a:r>
              <a:rPr lang="en-US"/>
              <a:t>, and the </a:t>
            </a:r>
            <a:r>
              <a:rPr lang="en-US" u="sng"/>
              <a:t>stone tablets of the covenant</a:t>
            </a:r>
            <a:r>
              <a:rPr lang="en-US"/>
              <a:t>.</a:t>
            </a:r>
          </a:p>
          <a:p>
            <a:pPr>
              <a:buFont typeface="Wingdings" pitchFamily="2" charset="2"/>
              <a:buNone/>
            </a:pPr>
            <a:r>
              <a:rPr lang="en-US"/>
              <a:t>5  Above the ark were </a:t>
            </a:r>
            <a:r>
              <a:rPr lang="en-US" u="sng"/>
              <a:t>the cherubim</a:t>
            </a:r>
            <a:r>
              <a:rPr lang="en-US"/>
              <a:t> of the Glory, overshadowing the </a:t>
            </a:r>
            <a:r>
              <a:rPr lang="en-US" u="sng"/>
              <a:t>mercy seat</a:t>
            </a:r>
            <a:r>
              <a:rPr lang="en-US"/>
              <a:t> [atonement cover]. But we cannot discuss these things in detail now.</a:t>
            </a:r>
          </a:p>
          <a:p>
            <a:endParaRPr lang="en-US"/>
          </a:p>
          <a:p>
            <a:endParaRPr lang="en-US"/>
          </a:p>
        </p:txBody>
      </p:sp>
      <p:sp>
        <p:nvSpPr>
          <p:cNvPr id="840708" name="Oval 4"/>
          <p:cNvSpPr>
            <a:spLocks noChangeArrowheads="1"/>
          </p:cNvSpPr>
          <p:nvPr/>
        </p:nvSpPr>
        <p:spPr bwMode="auto">
          <a:xfrm>
            <a:off x="5715000" y="12192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40709" name="Oval 5"/>
          <p:cNvSpPr>
            <a:spLocks noChangeArrowheads="1"/>
          </p:cNvSpPr>
          <p:nvPr/>
        </p:nvSpPr>
        <p:spPr bwMode="auto">
          <a:xfrm>
            <a:off x="1981200" y="17526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40710" name="Oval 6"/>
          <p:cNvSpPr>
            <a:spLocks noChangeArrowheads="1"/>
          </p:cNvSpPr>
          <p:nvPr/>
        </p:nvSpPr>
        <p:spPr bwMode="auto">
          <a:xfrm>
            <a:off x="3962400" y="22860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40711" name="Text Box 7"/>
          <p:cNvSpPr txBox="1">
            <a:spLocks noChangeArrowheads="1"/>
          </p:cNvSpPr>
          <p:nvPr/>
        </p:nvSpPr>
        <p:spPr bwMode="auto">
          <a:xfrm>
            <a:off x="5759450" y="12636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1</a:t>
            </a:r>
          </a:p>
        </p:txBody>
      </p:sp>
      <p:sp>
        <p:nvSpPr>
          <p:cNvPr id="840712" name="Text Box 8"/>
          <p:cNvSpPr txBox="1">
            <a:spLocks noChangeArrowheads="1"/>
          </p:cNvSpPr>
          <p:nvPr/>
        </p:nvSpPr>
        <p:spPr bwMode="auto">
          <a:xfrm>
            <a:off x="1981200" y="17526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2</a:t>
            </a:r>
          </a:p>
        </p:txBody>
      </p:sp>
      <p:sp>
        <p:nvSpPr>
          <p:cNvPr id="840713" name="Text Box 9"/>
          <p:cNvSpPr txBox="1">
            <a:spLocks noChangeArrowheads="1"/>
          </p:cNvSpPr>
          <p:nvPr/>
        </p:nvSpPr>
        <p:spPr bwMode="auto">
          <a:xfrm>
            <a:off x="4038600" y="22860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3</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15107" name="Line 3"/>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5108" name="Line 4"/>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5109" name="Line 5"/>
          <p:cNvSpPr>
            <a:spLocks noChangeShapeType="1"/>
          </p:cNvSpPr>
          <p:nvPr/>
        </p:nvSpPr>
        <p:spPr bwMode="auto">
          <a:xfrm>
            <a:off x="12192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15110" name="Line 6"/>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15113" name="Line 9"/>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15114" name="Line 10"/>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15115" name="Freeform 11"/>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2"/>
          <p:cNvGrpSpPr>
            <a:grpSpLocks/>
          </p:cNvGrpSpPr>
          <p:nvPr/>
        </p:nvGrpSpPr>
        <p:grpSpPr bwMode="auto">
          <a:xfrm>
            <a:off x="6705600" y="4572000"/>
            <a:ext cx="1447800" cy="1981200"/>
            <a:chOff x="4224" y="2880"/>
            <a:chExt cx="912" cy="1248"/>
          </a:xfrm>
        </p:grpSpPr>
        <p:sp>
          <p:nvSpPr>
            <p:cNvPr id="815117" name="Freeform 13"/>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15118" name="Rectangle 14"/>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5119" name="Rectangle 15"/>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5120" name="Freeform 16"/>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7"/>
          <p:cNvGrpSpPr>
            <a:grpSpLocks/>
          </p:cNvGrpSpPr>
          <p:nvPr/>
        </p:nvGrpSpPr>
        <p:grpSpPr bwMode="auto">
          <a:xfrm>
            <a:off x="2514600" y="3657600"/>
            <a:ext cx="1438275" cy="2882900"/>
            <a:chOff x="808" y="2312"/>
            <a:chExt cx="906" cy="1816"/>
          </a:xfrm>
        </p:grpSpPr>
        <p:sp>
          <p:nvSpPr>
            <p:cNvPr id="815122" name="Freeform 18"/>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23" name="Freeform 19"/>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24" name="Freeform 20"/>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25" name="Freeform 21"/>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26" name="Freeform 22"/>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27" name="Freeform 23"/>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4"/>
          <p:cNvGrpSpPr>
            <a:grpSpLocks/>
          </p:cNvGrpSpPr>
          <p:nvPr/>
        </p:nvGrpSpPr>
        <p:grpSpPr bwMode="auto">
          <a:xfrm>
            <a:off x="1282700" y="3670300"/>
            <a:ext cx="1438275" cy="2882900"/>
            <a:chOff x="808" y="2312"/>
            <a:chExt cx="906" cy="1816"/>
          </a:xfrm>
        </p:grpSpPr>
        <p:sp>
          <p:nvSpPr>
            <p:cNvPr id="815129" name="Freeform 25"/>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30" name="Freeform 26"/>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31" name="Freeform 27"/>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32" name="Freeform 28"/>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33" name="Freeform 29"/>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5134" name="Freeform 30"/>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15135" name="Line 31"/>
          <p:cNvSpPr>
            <a:spLocks noChangeShapeType="1"/>
          </p:cNvSpPr>
          <p:nvPr/>
        </p:nvSpPr>
        <p:spPr bwMode="auto">
          <a:xfrm>
            <a:off x="1066800" y="3048000"/>
            <a:ext cx="7391400" cy="0"/>
          </a:xfrm>
          <a:prstGeom prst="line">
            <a:avLst/>
          </a:prstGeom>
          <a:noFill/>
          <a:ln w="76200">
            <a:solidFill>
              <a:schemeClr val="bg1"/>
            </a:solidFill>
            <a:round/>
            <a:headEnd/>
            <a:tailEnd/>
          </a:ln>
          <a:effectLst/>
        </p:spPr>
        <p:txBody>
          <a:bodyPr wrap="none" anchor="ctr"/>
          <a:lstStyle/>
          <a:p>
            <a:endParaRPr lang="en-US"/>
          </a:p>
        </p:txBody>
      </p:sp>
      <p:sp>
        <p:nvSpPr>
          <p:cNvPr id="815136" name="Text Box 32"/>
          <p:cNvSpPr txBox="1">
            <a:spLocks noChangeArrowheads="1"/>
          </p:cNvSpPr>
          <p:nvPr/>
        </p:nvSpPr>
        <p:spPr bwMode="auto">
          <a:xfrm>
            <a:off x="3810000" y="3352800"/>
            <a:ext cx="3040063"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Mercy seat</a:t>
            </a:r>
          </a:p>
        </p:txBody>
      </p:sp>
      <p:sp>
        <p:nvSpPr>
          <p:cNvPr id="815137" name="Line 33"/>
          <p:cNvSpPr>
            <a:spLocks noChangeShapeType="1"/>
          </p:cNvSpPr>
          <p:nvPr/>
        </p:nvSpPr>
        <p:spPr bwMode="auto">
          <a:xfrm flipH="1" flipV="1">
            <a:off x="4267200" y="3048000"/>
            <a:ext cx="533400" cy="457200"/>
          </a:xfrm>
          <a:prstGeom prst="line">
            <a:avLst/>
          </a:prstGeom>
          <a:noFill/>
          <a:ln w="76200">
            <a:solidFill>
              <a:schemeClr val="tx1"/>
            </a:solidFill>
            <a:round/>
            <a:headEnd/>
            <a:tailEnd type="triangle" w="med" len="me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p:txBody>
          <a:bodyPr/>
          <a:lstStyle/>
          <a:p>
            <a:endParaRPr lang="en-US"/>
          </a:p>
        </p:txBody>
      </p:sp>
      <p:sp>
        <p:nvSpPr>
          <p:cNvPr id="858115" name="Rectangle 3"/>
          <p:cNvSpPr>
            <a:spLocks noGrp="1" noChangeArrowheads="1"/>
          </p:cNvSpPr>
          <p:nvPr>
            <p:ph type="body" idx="1"/>
          </p:nvPr>
        </p:nvSpPr>
        <p:spPr/>
        <p:txBody>
          <a:bodyPr/>
          <a:lstStyle/>
          <a:p>
            <a:endParaRPr lang="en-US"/>
          </a:p>
        </p:txBody>
      </p:sp>
      <p:sp>
        <p:nvSpPr>
          <p:cNvPr id="858116"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58117"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58118"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58119"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58120"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58123"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58124"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58125"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58127"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58128"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58129"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58130"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58132"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33"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34"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35"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36"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37"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58139"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40"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41"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42"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43"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58144"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35" name="Line 31"/>
          <p:cNvSpPr>
            <a:spLocks noChangeShapeType="1"/>
          </p:cNvSpPr>
          <p:nvPr/>
        </p:nvSpPr>
        <p:spPr bwMode="auto">
          <a:xfrm>
            <a:off x="1066800" y="3048000"/>
            <a:ext cx="7391400" cy="0"/>
          </a:xfrm>
          <a:prstGeom prst="line">
            <a:avLst/>
          </a:prstGeom>
          <a:noFill/>
          <a:ln w="76200">
            <a:solidFill>
              <a:schemeClr val="bg1"/>
            </a:solidFill>
            <a:round/>
            <a:headEnd/>
            <a:tailEnd/>
          </a:ln>
          <a:effectLst/>
        </p:spPr>
        <p:txBody>
          <a:bodyPr wrap="none" anchor="ctr"/>
          <a:lstStyle/>
          <a:p>
            <a:endParaRPr lang="en-US"/>
          </a:p>
        </p:txBody>
      </p:sp>
      <p:sp>
        <p:nvSpPr>
          <p:cNvPr id="858146" name="Rectangle 34"/>
          <p:cNvSpPr>
            <a:spLocks noChangeArrowheads="1"/>
          </p:cNvSpPr>
          <p:nvPr/>
        </p:nvSpPr>
        <p:spPr bwMode="auto">
          <a:xfrm>
            <a:off x="76200" y="1522413"/>
            <a:ext cx="5562600" cy="4802187"/>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pPr>
            <a:r>
              <a:rPr lang="en-US" sz="4000" b="0" dirty="0">
                <a:effectLst>
                  <a:outerShdw blurRad="38100" dist="38100" dir="2700000" algn="tl">
                    <a:srgbClr val="000000"/>
                  </a:outerShdw>
                </a:effectLst>
              </a:rPr>
              <a:t>20 The cherubim are to have their wings spread upward, overshadowing the cover with them. The cherubim </a:t>
            </a:r>
            <a:r>
              <a:rPr lang="en-US" sz="4000" b="0" u="sng" dirty="0">
                <a:effectLst>
                  <a:outerShdw blurRad="38100" dist="38100" dir="2700000" algn="tl">
                    <a:srgbClr val="000000"/>
                  </a:outerShdw>
                </a:effectLst>
              </a:rPr>
              <a:t>are to face each other, looking toward the cove</a:t>
            </a:r>
            <a:r>
              <a:rPr lang="en-US" sz="4000" b="0" dirty="0">
                <a:effectLst>
                  <a:outerShdw blurRad="38100" dist="38100" dir="2700000" algn="tl">
                    <a:srgbClr val="000000"/>
                  </a:outerShdw>
                </a:effectLst>
              </a:rPr>
              <a:t>r. </a:t>
            </a:r>
          </a:p>
          <a:p>
            <a:pPr algn="l">
              <a:lnSpc>
                <a:spcPct val="70000"/>
              </a:lnSpc>
            </a:pPr>
            <a:r>
              <a:rPr lang="en-US" sz="4000" b="0" dirty="0">
                <a:effectLst>
                  <a:outerShdw blurRad="38100" dist="38100" dir="2700000" algn="tl">
                    <a:srgbClr val="000000"/>
                  </a:outerShdw>
                </a:effectLst>
              </a:rPr>
              <a:t>21 Place the cover on top of the ark and put in the ark the Testimony, which I will give you.</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1" name="Rectangle 3"/>
          <p:cNvSpPr>
            <a:spLocks noGrp="1" noChangeArrowheads="1"/>
          </p:cNvSpPr>
          <p:nvPr>
            <p:ph type="title"/>
          </p:nvPr>
        </p:nvSpPr>
        <p:spPr>
          <a:noFill/>
          <a:ln/>
        </p:spPr>
        <p:txBody>
          <a:bodyPr lIns="90488" tIns="44450" rIns="90488" bIns="44450"/>
          <a:lstStyle/>
          <a:p>
            <a:r>
              <a:rPr lang="en-US" sz="8800"/>
              <a:t>1 Samuel</a:t>
            </a:r>
          </a:p>
        </p:txBody>
      </p:sp>
      <p:sp>
        <p:nvSpPr>
          <p:cNvPr id="4" name="Rectangle 7"/>
          <p:cNvSpPr txBox="1">
            <a:spLocks noChangeArrowheads="1"/>
          </p:cNvSpPr>
          <p:nvPr/>
        </p:nvSpPr>
        <p:spPr bwMode="auto">
          <a:xfrm>
            <a:off x="1143000" y="2971800"/>
            <a:ext cx="6400800" cy="1143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vert="horz" wrap="square" lIns="90488" tIns="44450" rIns="90488" bIns="44450" numCol="1" anchor="t" anchorCtr="0" compatLnSpc="1">
            <a:prstTxWarp prst="textNoShape">
              <a:avLst/>
            </a:prstTxWarp>
          </a:bodyPr>
          <a:lstStyle/>
          <a:p>
            <a:pPr marL="0" marR="0" lvl="0" indent="0" algn="l" defTabSz="914400" rtl="0" eaLnBrk="0" fontAlgn="base" latinLnBrk="0" hangingPunct="0">
              <a:lnSpc>
                <a:spcPct val="78000"/>
              </a:lnSpc>
              <a:spcBef>
                <a:spcPct val="5000"/>
              </a:spcBef>
              <a:spcAft>
                <a:spcPct val="0"/>
              </a:spcAft>
              <a:buClrTx/>
              <a:buSzTx/>
              <a:buFontTx/>
              <a:buNone/>
              <a:tabLst/>
              <a:defRPr/>
            </a:pPr>
            <a:r>
              <a:rPr kumimoji="0" lang="en-US" sz="10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The Defeat</a:t>
            </a:r>
            <a:endParaRPr kumimoji="0" lang="en-US" sz="106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title"/>
          </p:nvPr>
        </p:nvSpPr>
        <p:spPr/>
        <p:txBody>
          <a:bodyPr/>
          <a:lstStyle/>
          <a:p>
            <a:endParaRPr lang="en-US"/>
          </a:p>
        </p:txBody>
      </p:sp>
      <p:sp>
        <p:nvSpPr>
          <p:cNvPr id="817155" name="Rectangle 3"/>
          <p:cNvSpPr>
            <a:spLocks noGrp="1" noChangeArrowheads="1"/>
          </p:cNvSpPr>
          <p:nvPr>
            <p:ph type="body" idx="1"/>
          </p:nvPr>
        </p:nvSpPr>
        <p:spPr/>
        <p:txBody>
          <a:bodyPr/>
          <a:lstStyle/>
          <a:p>
            <a:endParaRPr lang="en-US"/>
          </a:p>
        </p:txBody>
      </p:sp>
      <p:sp>
        <p:nvSpPr>
          <p:cNvPr id="817156"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17157"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7158"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7159"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17160"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17161"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7162"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7163"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17164"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17165"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17167"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17168"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7169"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7170"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17172"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73"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74"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75"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76"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77"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17179"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80"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81"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82"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83"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7184"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17185"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17186"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17187"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p:txBody>
          <a:bodyPr/>
          <a:lstStyle/>
          <a:p>
            <a:endParaRPr lang="en-US"/>
          </a:p>
        </p:txBody>
      </p:sp>
      <p:sp>
        <p:nvSpPr>
          <p:cNvPr id="818179" name="Rectangle 3"/>
          <p:cNvSpPr>
            <a:spLocks noGrp="1" noChangeArrowheads="1"/>
          </p:cNvSpPr>
          <p:nvPr>
            <p:ph type="body" idx="1"/>
          </p:nvPr>
        </p:nvSpPr>
        <p:spPr/>
        <p:txBody>
          <a:bodyPr/>
          <a:lstStyle/>
          <a:p>
            <a:endParaRPr lang="en-US"/>
          </a:p>
        </p:txBody>
      </p:sp>
      <p:sp>
        <p:nvSpPr>
          <p:cNvPr id="818180"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18181"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8182"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8183"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18184"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18185"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8186"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8187"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18188"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18189"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18191"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18192"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8193"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8194"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18196"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7"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8"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9"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0"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1"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18203"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4"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5"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6"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7"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8"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18209"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18210"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18211"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18212"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18213"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p:txBody>
          <a:bodyPr/>
          <a:lstStyle/>
          <a:p>
            <a:endParaRPr lang="en-US"/>
          </a:p>
        </p:txBody>
      </p:sp>
      <p:sp>
        <p:nvSpPr>
          <p:cNvPr id="818179" name="Rectangle 3"/>
          <p:cNvSpPr>
            <a:spLocks noGrp="1" noChangeArrowheads="1"/>
          </p:cNvSpPr>
          <p:nvPr>
            <p:ph type="body" idx="1"/>
          </p:nvPr>
        </p:nvSpPr>
        <p:spPr/>
        <p:txBody>
          <a:bodyPr/>
          <a:lstStyle/>
          <a:p>
            <a:endParaRPr lang="en-US"/>
          </a:p>
        </p:txBody>
      </p:sp>
      <p:sp>
        <p:nvSpPr>
          <p:cNvPr id="818180"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dirty="0">
              <a:effectLst>
                <a:outerShdw blurRad="38100" dist="38100" dir="2700000" algn="tl">
                  <a:srgbClr val="000000"/>
                </a:outerShdw>
              </a:effectLst>
            </a:endParaRPr>
          </a:p>
        </p:txBody>
      </p:sp>
      <p:sp>
        <p:nvSpPr>
          <p:cNvPr id="818181"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8182"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18183"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18184"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18185"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8186"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18187"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18188"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18189"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18191"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18192"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8193"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18194"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18196"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7"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8"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199"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0"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1"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18203"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4"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5"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6"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7"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18208"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18209"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18210"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18211"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18212"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18213"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38" name="Text Box 39"/>
          <p:cNvSpPr txBox="1">
            <a:spLocks noChangeArrowheads="1"/>
          </p:cNvSpPr>
          <p:nvPr/>
        </p:nvSpPr>
        <p:spPr bwMode="auto">
          <a:xfrm>
            <a:off x="3223899" y="927501"/>
            <a:ext cx="2986715" cy="1206099"/>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b="0" dirty="0">
                <a:effectLst>
                  <a:outerShdw blurRad="38100" dist="38100" dir="2700000" algn="tl">
                    <a:srgbClr val="000000"/>
                  </a:outerShdw>
                </a:effectLst>
              </a:rPr>
              <a:t>The Day of</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Atonement</a:t>
            </a: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
        <p:nvSpPr>
          <p:cNvPr id="41" name="Rectangle 34"/>
          <p:cNvSpPr>
            <a:spLocks noChangeArrowheads="1"/>
          </p:cNvSpPr>
          <p:nvPr/>
        </p:nvSpPr>
        <p:spPr bwMode="auto">
          <a:xfrm>
            <a:off x="228600" y="3505200"/>
            <a:ext cx="8153400" cy="2438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pPr>
            <a:r>
              <a:rPr lang="en-US" sz="4000" b="0" dirty="0" smtClean="0">
                <a:effectLst>
                  <a:outerShdw blurRad="38100" dist="38100" dir="2700000" algn="tl">
                    <a:srgbClr val="000000"/>
                  </a:outerShdw>
                </a:effectLst>
              </a:rPr>
              <a:t>Lev. 17:11 ‘For the life of the flesh is in the blood, and I have given it to you on the altar to make atonement for your souls; for</a:t>
            </a:r>
            <a:r>
              <a:rPr lang="en-US" sz="4000" b="0" u="sng" dirty="0" smtClean="0">
                <a:effectLst>
                  <a:outerShdw blurRad="38100" dist="38100" dir="2700000" algn="tl">
                    <a:srgbClr val="000000"/>
                  </a:outerShdw>
                </a:effectLst>
              </a:rPr>
              <a:t> it is the blood by reason of the life that makes atonement</a:t>
            </a:r>
            <a:r>
              <a:rPr lang="en-US" sz="4000" b="0" dirty="0" smtClean="0">
                <a:effectLst>
                  <a:outerShdw blurRad="38100" dist="38100" dir="2700000" algn="tl">
                    <a:srgbClr val="000000"/>
                  </a:outerShdw>
                </a:effectLst>
              </a:rPr>
              <a:t>.’</a:t>
            </a:r>
            <a:endParaRPr lang="en-US" sz="4000" b="0" dirty="0">
              <a:effectLst>
                <a:outerShdw blurRad="38100" dist="38100" dir="2700000" algn="tl">
                  <a:srgbClr val="000000"/>
                </a:outerShdw>
              </a:effectLst>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
        <p:nvSpPr>
          <p:cNvPr id="39" name="Rectangle 38"/>
          <p:cNvSpPr>
            <a:spLocks noChangeArrowheads="1"/>
          </p:cNvSpPr>
          <p:nvPr/>
        </p:nvSpPr>
        <p:spPr bwMode="auto">
          <a:xfrm>
            <a:off x="2286000" y="3505200"/>
            <a:ext cx="5715000" cy="12954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5400" b="0">
                <a:effectLst>
                  <a:outerShdw blurRad="38100" dist="38100" dir="2700000" algn="tl">
                    <a:srgbClr val="000000"/>
                  </a:outerShdw>
                </a:effectLst>
              </a:rPr>
              <a:t>God’s dilemma and his radical solution</a:t>
            </a: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
        <p:nvSpPr>
          <p:cNvPr id="39" name="Rectangle 38"/>
          <p:cNvSpPr>
            <a:spLocks noChangeArrowheads="1"/>
          </p:cNvSpPr>
          <p:nvPr/>
        </p:nvSpPr>
        <p:spPr bwMode="auto">
          <a:xfrm>
            <a:off x="2286000" y="3505200"/>
            <a:ext cx="5715000" cy="12954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5400" b="0">
                <a:effectLst>
                  <a:outerShdw blurRad="38100" dist="38100" dir="2700000" algn="tl">
                    <a:srgbClr val="000000"/>
                  </a:outerShdw>
                </a:effectLst>
              </a:rPr>
              <a:t>God’s dilemma and his radical solution</a:t>
            </a:r>
          </a:p>
        </p:txBody>
      </p:sp>
      <p:sp>
        <p:nvSpPr>
          <p:cNvPr id="40" name="Rectangle 39"/>
          <p:cNvSpPr>
            <a:spLocks noChangeArrowheads="1"/>
          </p:cNvSpPr>
          <p:nvPr/>
        </p:nvSpPr>
        <p:spPr bwMode="auto">
          <a:xfrm>
            <a:off x="609600" y="1066800"/>
            <a:ext cx="7467600" cy="22860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7000"/>
              </a:lnSpc>
            </a:pPr>
            <a:r>
              <a:rPr lang="en-US" sz="4800" b="0" dirty="0" smtClean="0">
                <a:effectLst>
                  <a:outerShdw blurRad="38100" dist="38100" dir="2700000" algn="tl">
                    <a:srgbClr val="000000"/>
                  </a:outerShdw>
                </a:effectLst>
              </a:rPr>
              <a:t>Rom. 6:23  For the wages of sin is death</a:t>
            </a:r>
            <a:endParaRPr lang="en-US" sz="4800" b="0" dirty="0">
              <a:effectLst>
                <a:outerShdw blurRad="38100" dist="38100" dir="2700000" algn="tl">
                  <a:srgbClr val="000000"/>
                </a:outerShdw>
              </a:effectLst>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
        <p:nvSpPr>
          <p:cNvPr id="39" name="Rectangle 38"/>
          <p:cNvSpPr>
            <a:spLocks noChangeArrowheads="1"/>
          </p:cNvSpPr>
          <p:nvPr/>
        </p:nvSpPr>
        <p:spPr bwMode="auto">
          <a:xfrm>
            <a:off x="2286000" y="3505200"/>
            <a:ext cx="5715000" cy="12954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5400" b="0">
                <a:effectLst>
                  <a:outerShdw blurRad="38100" dist="38100" dir="2700000" algn="tl">
                    <a:srgbClr val="000000"/>
                  </a:outerShdw>
                </a:effectLst>
              </a:rPr>
              <a:t>God’s dilemma and his radical solution</a:t>
            </a:r>
          </a:p>
        </p:txBody>
      </p:sp>
      <p:sp>
        <p:nvSpPr>
          <p:cNvPr id="40" name="Rectangle 39"/>
          <p:cNvSpPr>
            <a:spLocks noChangeArrowheads="1"/>
          </p:cNvSpPr>
          <p:nvPr/>
        </p:nvSpPr>
        <p:spPr bwMode="auto">
          <a:xfrm>
            <a:off x="609600" y="1066800"/>
            <a:ext cx="7467600" cy="2286000"/>
          </a:xfrm>
          <a:prstGeom prst="rect">
            <a:avLst/>
          </a:prstGeom>
          <a:gradFill rotWithShape="0">
            <a:gsLst>
              <a:gs pos="0">
                <a:schemeClr val="bg1"/>
              </a:gs>
              <a:gs pos="50000">
                <a:srgbClr val="000000"/>
              </a:gs>
              <a:gs pos="100000">
                <a:schemeClr val="bg1"/>
              </a:gs>
            </a:gsLst>
            <a:lin ang="2700000" scaled="1"/>
          </a:gradFill>
          <a:ln w="12700">
            <a:solidFill>
              <a:schemeClr val="tx1"/>
            </a:solidFill>
            <a:miter lim="800000"/>
            <a:headEnd type="none" w="sm" len="sm"/>
            <a:tailEnd type="none" w="sm" len="sm"/>
          </a:ln>
          <a:effectLst/>
        </p:spPr>
        <p:txBody>
          <a:bodyPr/>
          <a:lstStyle/>
          <a:p>
            <a:pPr algn="l">
              <a:lnSpc>
                <a:spcPct val="77000"/>
              </a:lnSpc>
            </a:pPr>
            <a:r>
              <a:rPr lang="en-US" sz="4800" b="0" dirty="0" smtClean="0">
                <a:effectLst>
                  <a:outerShdw blurRad="38100" dist="38100" dir="2700000" algn="tl">
                    <a:srgbClr val="000000"/>
                  </a:outerShdw>
                </a:effectLst>
              </a:rPr>
              <a:t>Rom. 6:23  For the wages of sin is death but the free gift of God is eternal life in Christ Jesus</a:t>
            </a:r>
            <a:endParaRPr lang="en-US" sz="4800" b="0" dirty="0">
              <a:effectLst>
                <a:outerShdw blurRad="38100" dist="38100" dir="2700000" algn="tl">
                  <a:srgbClr val="000000"/>
                </a:outerShdw>
              </a:effectLst>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dirty="0" smtClean="0"/>
              <a:t> </a:t>
            </a:r>
            <a:endParaRPr lang="en-US" dirty="0"/>
          </a:p>
        </p:txBody>
      </p:sp>
      <p:sp>
        <p:nvSpPr>
          <p:cNvPr id="826371" name="Rectangle 3"/>
          <p:cNvSpPr>
            <a:spLocks noGrp="1" noChangeArrowheads="1"/>
          </p:cNvSpPr>
          <p:nvPr>
            <p:ph type="body" idx="1"/>
          </p:nvPr>
        </p:nvSpPr>
        <p:spPr/>
        <p:txBody>
          <a:bodyPr/>
          <a:lstStyle/>
          <a:p>
            <a:endParaRPr lang="en-US"/>
          </a:p>
        </p:txBody>
      </p:sp>
      <p:sp>
        <p:nvSpPr>
          <p:cNvPr id="826372" name="Rectangle 4"/>
          <p:cNvSpPr>
            <a:spLocks noChangeArrowheads="1"/>
          </p:cNvSpPr>
          <p:nvPr/>
        </p:nvSpPr>
        <p:spPr bwMode="auto">
          <a:xfrm>
            <a:off x="0" y="0"/>
            <a:ext cx="9144000" cy="6858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gn="l">
              <a:lnSpc>
                <a:spcPct val="75000"/>
              </a:lnSpc>
              <a:spcBef>
                <a:spcPct val="10000"/>
              </a:spcBef>
            </a:pPr>
            <a:endParaRPr lang="en-US" sz="8800">
              <a:effectLst>
                <a:outerShdw blurRad="38100" dist="38100" dir="2700000" algn="tl">
                  <a:srgbClr val="000000"/>
                </a:outerShdw>
              </a:effectLst>
            </a:endParaRPr>
          </a:p>
        </p:txBody>
      </p:sp>
      <p:sp>
        <p:nvSpPr>
          <p:cNvPr id="826373" name="Line 5"/>
          <p:cNvSpPr>
            <a:spLocks noChangeShapeType="1"/>
          </p:cNvSpPr>
          <p:nvPr/>
        </p:nvSpPr>
        <p:spPr bwMode="auto">
          <a:xfrm>
            <a:off x="10668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4" name="Line 6"/>
          <p:cNvSpPr>
            <a:spLocks noChangeShapeType="1"/>
          </p:cNvSpPr>
          <p:nvPr/>
        </p:nvSpPr>
        <p:spPr bwMode="auto">
          <a:xfrm>
            <a:off x="8382000" y="3048000"/>
            <a:ext cx="0" cy="3505200"/>
          </a:xfrm>
          <a:prstGeom prst="line">
            <a:avLst/>
          </a:prstGeom>
          <a:noFill/>
          <a:ln w="76200">
            <a:solidFill>
              <a:schemeClr val="tx1"/>
            </a:solidFill>
            <a:round/>
            <a:headEnd/>
            <a:tailEnd/>
          </a:ln>
          <a:effectLst/>
        </p:spPr>
        <p:txBody>
          <a:bodyPr wrap="none" anchor="ctr"/>
          <a:lstStyle/>
          <a:p>
            <a:endParaRPr lang="en-US"/>
          </a:p>
        </p:txBody>
      </p:sp>
      <p:sp>
        <p:nvSpPr>
          <p:cNvPr id="826375" name="Line 7"/>
          <p:cNvSpPr>
            <a:spLocks noChangeShapeType="1"/>
          </p:cNvSpPr>
          <p:nvPr/>
        </p:nvSpPr>
        <p:spPr bwMode="auto">
          <a:xfrm>
            <a:off x="1066800" y="3048000"/>
            <a:ext cx="7315200" cy="0"/>
          </a:xfrm>
          <a:prstGeom prst="line">
            <a:avLst/>
          </a:prstGeom>
          <a:noFill/>
          <a:ln w="76200">
            <a:solidFill>
              <a:schemeClr val="tx1"/>
            </a:solidFill>
            <a:round/>
            <a:headEnd/>
            <a:tailEnd/>
          </a:ln>
          <a:effectLst/>
        </p:spPr>
        <p:txBody>
          <a:bodyPr wrap="none" anchor="ctr"/>
          <a:lstStyle/>
          <a:p>
            <a:endParaRPr lang="en-US"/>
          </a:p>
        </p:txBody>
      </p:sp>
      <p:sp>
        <p:nvSpPr>
          <p:cNvPr id="826376" name="Line 8"/>
          <p:cNvSpPr>
            <a:spLocks noChangeShapeType="1"/>
          </p:cNvSpPr>
          <p:nvPr/>
        </p:nvSpPr>
        <p:spPr bwMode="auto">
          <a:xfrm>
            <a:off x="1066800" y="6553200"/>
            <a:ext cx="7315200" cy="0"/>
          </a:xfrm>
          <a:prstGeom prst="line">
            <a:avLst/>
          </a:prstGeom>
          <a:noFill/>
          <a:ln w="76200">
            <a:solidFill>
              <a:schemeClr val="tx1"/>
            </a:solidFill>
            <a:round/>
            <a:headEnd/>
            <a:tailEnd/>
          </a:ln>
          <a:effectLst/>
        </p:spPr>
        <p:txBody>
          <a:bodyPr wrap="none" anchor="ctr"/>
          <a:lstStyle/>
          <a:p>
            <a:endParaRPr lang="en-US"/>
          </a:p>
        </p:txBody>
      </p:sp>
      <p:sp>
        <p:nvSpPr>
          <p:cNvPr id="826377" name="Freeform 9"/>
          <p:cNvSpPr>
            <a:spLocks/>
          </p:cNvSpPr>
          <p:nvPr/>
        </p:nvSpPr>
        <p:spPr bwMode="auto">
          <a:xfrm>
            <a:off x="1066800" y="96838"/>
            <a:ext cx="4038600" cy="2951162"/>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8" name="Freeform 10"/>
          <p:cNvSpPr>
            <a:spLocks/>
          </p:cNvSpPr>
          <p:nvPr/>
        </p:nvSpPr>
        <p:spPr bwMode="auto">
          <a:xfrm flipH="1">
            <a:off x="4343400" y="76200"/>
            <a:ext cx="4038600" cy="2951163"/>
          </a:xfrm>
          <a:custGeom>
            <a:avLst/>
            <a:gdLst/>
            <a:ahLst/>
            <a:cxnLst>
              <a:cxn ang="0">
                <a:pos x="0" y="1859"/>
              </a:cxn>
              <a:cxn ang="0">
                <a:pos x="0" y="1139"/>
              </a:cxn>
              <a:cxn ang="0">
                <a:pos x="192" y="611"/>
              </a:cxn>
              <a:cxn ang="0">
                <a:pos x="576" y="179"/>
              </a:cxn>
              <a:cxn ang="0">
                <a:pos x="720" y="83"/>
              </a:cxn>
              <a:cxn ang="0">
                <a:pos x="785" y="0"/>
              </a:cxn>
              <a:cxn ang="0">
                <a:pos x="953" y="8"/>
              </a:cxn>
              <a:cxn ang="0">
                <a:pos x="976" y="23"/>
              </a:cxn>
              <a:cxn ang="0">
                <a:pos x="999" y="30"/>
              </a:cxn>
              <a:cxn ang="0">
                <a:pos x="999" y="69"/>
              </a:cxn>
              <a:cxn ang="0">
                <a:pos x="2544" y="227"/>
              </a:cxn>
              <a:cxn ang="0">
                <a:pos x="960" y="563"/>
              </a:cxn>
              <a:cxn ang="0">
                <a:pos x="768" y="659"/>
              </a:cxn>
              <a:cxn ang="0">
                <a:pos x="672" y="1091"/>
              </a:cxn>
              <a:cxn ang="0">
                <a:pos x="528" y="1619"/>
              </a:cxn>
              <a:cxn ang="0">
                <a:pos x="576" y="1859"/>
              </a:cxn>
            </a:cxnLst>
            <a:rect l="0" t="0" r="r" b="b"/>
            <a:pathLst>
              <a:path w="2544" h="1859">
                <a:moveTo>
                  <a:pt x="0" y="1859"/>
                </a:moveTo>
                <a:lnTo>
                  <a:pt x="0" y="1139"/>
                </a:lnTo>
                <a:lnTo>
                  <a:pt x="192" y="611"/>
                </a:lnTo>
                <a:lnTo>
                  <a:pt x="576" y="179"/>
                </a:lnTo>
                <a:cubicBezTo>
                  <a:pt x="624" y="147"/>
                  <a:pt x="675" y="119"/>
                  <a:pt x="720" y="83"/>
                </a:cubicBezTo>
                <a:cubicBezTo>
                  <a:pt x="761" y="50"/>
                  <a:pt x="724" y="22"/>
                  <a:pt x="785" y="0"/>
                </a:cubicBezTo>
                <a:cubicBezTo>
                  <a:pt x="841" y="3"/>
                  <a:pt x="897" y="1"/>
                  <a:pt x="953" y="8"/>
                </a:cubicBezTo>
                <a:cubicBezTo>
                  <a:pt x="962" y="9"/>
                  <a:pt x="968" y="19"/>
                  <a:pt x="976" y="23"/>
                </a:cubicBezTo>
                <a:cubicBezTo>
                  <a:pt x="983" y="26"/>
                  <a:pt x="995" y="23"/>
                  <a:pt x="999" y="30"/>
                </a:cubicBezTo>
                <a:cubicBezTo>
                  <a:pt x="1005" y="42"/>
                  <a:pt x="999" y="56"/>
                  <a:pt x="999" y="69"/>
                </a:cubicBezTo>
                <a:lnTo>
                  <a:pt x="2544" y="227"/>
                </a:lnTo>
                <a:lnTo>
                  <a:pt x="960" y="563"/>
                </a:lnTo>
                <a:lnTo>
                  <a:pt x="768" y="659"/>
                </a:lnTo>
                <a:lnTo>
                  <a:pt x="672" y="1091"/>
                </a:lnTo>
                <a:lnTo>
                  <a:pt x="528" y="1619"/>
                </a:lnTo>
                <a:lnTo>
                  <a:pt x="576" y="1859"/>
                </a:lnTo>
              </a:path>
            </a:pathLst>
          </a:custGeom>
          <a:solidFill>
            <a:schemeClr val="tx1"/>
          </a:solidFill>
          <a:ln w="76200" cap="flat" cmpd="sng">
            <a:solidFill>
              <a:schemeClr val="tx1"/>
            </a:solidFill>
            <a:prstDash val="solid"/>
            <a:round/>
            <a:headEnd/>
            <a:tailEnd/>
          </a:ln>
          <a:effectLst/>
        </p:spPr>
        <p:txBody>
          <a:bodyPr wrap="none" anchor="ctr"/>
          <a:lstStyle/>
          <a:p>
            <a:endParaRPr lang="en-US"/>
          </a:p>
        </p:txBody>
      </p:sp>
      <p:sp>
        <p:nvSpPr>
          <p:cNvPr id="826379" name="Line 11"/>
          <p:cNvSpPr>
            <a:spLocks noChangeShapeType="1"/>
          </p:cNvSpPr>
          <p:nvPr/>
        </p:nvSpPr>
        <p:spPr bwMode="auto">
          <a:xfrm flipV="1">
            <a:off x="1219200" y="3276600"/>
            <a:ext cx="7010400" cy="3048000"/>
          </a:xfrm>
          <a:prstGeom prst="line">
            <a:avLst/>
          </a:prstGeom>
          <a:noFill/>
          <a:ln w="76200">
            <a:solidFill>
              <a:schemeClr val="tx1"/>
            </a:solidFill>
            <a:round/>
            <a:headEnd/>
            <a:tailEnd/>
          </a:ln>
          <a:effectLst/>
        </p:spPr>
        <p:txBody>
          <a:bodyPr wrap="none" anchor="ctr"/>
          <a:lstStyle/>
          <a:p>
            <a:endParaRPr lang="en-US"/>
          </a:p>
        </p:txBody>
      </p:sp>
      <p:sp>
        <p:nvSpPr>
          <p:cNvPr id="826380" name="Line 12"/>
          <p:cNvSpPr>
            <a:spLocks noChangeShapeType="1"/>
          </p:cNvSpPr>
          <p:nvPr/>
        </p:nvSpPr>
        <p:spPr bwMode="auto">
          <a:xfrm flipV="1">
            <a:off x="1219200" y="3429000"/>
            <a:ext cx="7086600" cy="2895600"/>
          </a:xfrm>
          <a:prstGeom prst="line">
            <a:avLst/>
          </a:prstGeom>
          <a:noFill/>
          <a:ln w="76200">
            <a:solidFill>
              <a:schemeClr val="tx1"/>
            </a:solidFill>
            <a:round/>
            <a:headEnd/>
            <a:tailEnd/>
          </a:ln>
          <a:effectLst/>
        </p:spPr>
        <p:txBody>
          <a:bodyPr wrap="none" anchor="ctr"/>
          <a:lstStyle/>
          <a:p>
            <a:endParaRPr lang="en-US"/>
          </a:p>
        </p:txBody>
      </p:sp>
      <p:sp>
        <p:nvSpPr>
          <p:cNvPr id="826381" name="Freeform 13"/>
          <p:cNvSpPr>
            <a:spLocks/>
          </p:cNvSpPr>
          <p:nvPr/>
        </p:nvSpPr>
        <p:spPr bwMode="auto">
          <a:xfrm>
            <a:off x="6743700" y="3095625"/>
            <a:ext cx="1609725" cy="1536700"/>
          </a:xfrm>
          <a:custGeom>
            <a:avLst/>
            <a:gdLst/>
            <a:ahLst/>
            <a:cxnLst>
              <a:cxn ang="0">
                <a:pos x="803" y="137"/>
              </a:cxn>
              <a:cxn ang="0">
                <a:pos x="727" y="107"/>
              </a:cxn>
              <a:cxn ang="0">
                <a:pos x="841" y="107"/>
              </a:cxn>
              <a:cxn ang="0">
                <a:pos x="757" y="137"/>
              </a:cxn>
              <a:cxn ang="0">
                <a:pos x="636" y="69"/>
              </a:cxn>
              <a:cxn ang="0">
                <a:pos x="552" y="153"/>
              </a:cxn>
              <a:cxn ang="0">
                <a:pos x="498" y="38"/>
              </a:cxn>
              <a:cxn ang="0">
                <a:pos x="453" y="290"/>
              </a:cxn>
              <a:cxn ang="0">
                <a:pos x="316" y="404"/>
              </a:cxn>
              <a:cxn ang="0">
                <a:pos x="338" y="465"/>
              </a:cxn>
              <a:cxn ang="0">
                <a:pos x="498" y="655"/>
              </a:cxn>
              <a:cxn ang="0">
                <a:pos x="696" y="671"/>
              </a:cxn>
              <a:cxn ang="0">
                <a:pos x="727" y="968"/>
              </a:cxn>
              <a:cxn ang="0">
                <a:pos x="963" y="884"/>
              </a:cxn>
              <a:cxn ang="0">
                <a:pos x="948" y="747"/>
              </a:cxn>
              <a:cxn ang="0">
                <a:pos x="674" y="533"/>
              </a:cxn>
              <a:cxn ang="0">
                <a:pos x="841" y="442"/>
              </a:cxn>
              <a:cxn ang="0">
                <a:pos x="948" y="373"/>
              </a:cxn>
              <a:cxn ang="0">
                <a:pos x="963" y="244"/>
              </a:cxn>
              <a:cxn ang="0">
                <a:pos x="834" y="488"/>
              </a:cxn>
              <a:cxn ang="0">
                <a:pos x="765" y="625"/>
              </a:cxn>
              <a:cxn ang="0">
                <a:pos x="354" y="709"/>
              </a:cxn>
              <a:cxn ang="0">
                <a:pos x="331" y="579"/>
              </a:cxn>
              <a:cxn ang="0">
                <a:pos x="346" y="434"/>
              </a:cxn>
              <a:cxn ang="0">
                <a:pos x="605" y="373"/>
              </a:cxn>
              <a:cxn ang="0">
                <a:pos x="377" y="252"/>
              </a:cxn>
              <a:cxn ang="0">
                <a:pos x="186" y="213"/>
              </a:cxn>
              <a:cxn ang="0">
                <a:pos x="79" y="305"/>
              </a:cxn>
              <a:cxn ang="0">
                <a:pos x="95" y="168"/>
              </a:cxn>
              <a:cxn ang="0">
                <a:pos x="247" y="137"/>
              </a:cxn>
              <a:cxn ang="0">
                <a:pos x="460" y="198"/>
              </a:cxn>
              <a:cxn ang="0">
                <a:pos x="597" y="130"/>
              </a:cxn>
              <a:cxn ang="0">
                <a:pos x="727" y="46"/>
              </a:cxn>
              <a:cxn ang="0">
                <a:pos x="788" y="61"/>
              </a:cxn>
              <a:cxn ang="0">
                <a:pos x="971" y="46"/>
              </a:cxn>
              <a:cxn ang="0">
                <a:pos x="887" y="206"/>
              </a:cxn>
              <a:cxn ang="0">
                <a:pos x="895" y="198"/>
              </a:cxn>
              <a:cxn ang="0">
                <a:pos x="917" y="153"/>
              </a:cxn>
              <a:cxn ang="0">
                <a:pos x="963" y="229"/>
              </a:cxn>
            </a:cxnLst>
            <a:rect l="0" t="0" r="r" b="b"/>
            <a:pathLst>
              <a:path w="1014" h="968">
                <a:moveTo>
                  <a:pt x="925" y="198"/>
                </a:moveTo>
                <a:cubicBezTo>
                  <a:pt x="890" y="163"/>
                  <a:pt x="847" y="159"/>
                  <a:pt x="803" y="137"/>
                </a:cubicBezTo>
                <a:cubicBezTo>
                  <a:pt x="772" y="121"/>
                  <a:pt x="779" y="124"/>
                  <a:pt x="750" y="114"/>
                </a:cubicBezTo>
                <a:cubicBezTo>
                  <a:pt x="742" y="112"/>
                  <a:pt x="722" y="101"/>
                  <a:pt x="727" y="107"/>
                </a:cubicBezTo>
                <a:cubicBezTo>
                  <a:pt x="734" y="115"/>
                  <a:pt x="747" y="117"/>
                  <a:pt x="757" y="122"/>
                </a:cubicBezTo>
                <a:cubicBezTo>
                  <a:pt x="785" y="117"/>
                  <a:pt x="815" y="118"/>
                  <a:pt x="841" y="107"/>
                </a:cubicBezTo>
                <a:cubicBezTo>
                  <a:pt x="903" y="80"/>
                  <a:pt x="855" y="73"/>
                  <a:pt x="841" y="69"/>
                </a:cubicBezTo>
                <a:cubicBezTo>
                  <a:pt x="812" y="92"/>
                  <a:pt x="792" y="126"/>
                  <a:pt x="757" y="137"/>
                </a:cubicBezTo>
                <a:cubicBezTo>
                  <a:pt x="736" y="121"/>
                  <a:pt x="719" y="98"/>
                  <a:pt x="696" y="84"/>
                </a:cubicBezTo>
                <a:cubicBezTo>
                  <a:pt x="693" y="82"/>
                  <a:pt x="640" y="70"/>
                  <a:pt x="636" y="69"/>
                </a:cubicBezTo>
                <a:cubicBezTo>
                  <a:pt x="570" y="84"/>
                  <a:pt x="596" y="93"/>
                  <a:pt x="559" y="130"/>
                </a:cubicBezTo>
                <a:cubicBezTo>
                  <a:pt x="557" y="138"/>
                  <a:pt x="560" y="151"/>
                  <a:pt x="552" y="153"/>
                </a:cubicBezTo>
                <a:cubicBezTo>
                  <a:pt x="545" y="155"/>
                  <a:pt x="539" y="144"/>
                  <a:pt x="536" y="137"/>
                </a:cubicBezTo>
                <a:cubicBezTo>
                  <a:pt x="519" y="103"/>
                  <a:pt x="527" y="67"/>
                  <a:pt x="498" y="38"/>
                </a:cubicBezTo>
                <a:cubicBezTo>
                  <a:pt x="423" y="76"/>
                  <a:pt x="459" y="73"/>
                  <a:pt x="392" y="61"/>
                </a:cubicBezTo>
                <a:cubicBezTo>
                  <a:pt x="337" y="146"/>
                  <a:pt x="392" y="229"/>
                  <a:pt x="453" y="290"/>
                </a:cubicBezTo>
                <a:cubicBezTo>
                  <a:pt x="406" y="299"/>
                  <a:pt x="341" y="277"/>
                  <a:pt x="323" y="328"/>
                </a:cubicBezTo>
                <a:cubicBezTo>
                  <a:pt x="321" y="353"/>
                  <a:pt x="320" y="379"/>
                  <a:pt x="316" y="404"/>
                </a:cubicBezTo>
                <a:cubicBezTo>
                  <a:pt x="315" y="412"/>
                  <a:pt x="305" y="419"/>
                  <a:pt x="308" y="427"/>
                </a:cubicBezTo>
                <a:cubicBezTo>
                  <a:pt x="313" y="442"/>
                  <a:pt x="330" y="451"/>
                  <a:pt x="338" y="465"/>
                </a:cubicBezTo>
                <a:cubicBezTo>
                  <a:pt x="351" y="489"/>
                  <a:pt x="354" y="518"/>
                  <a:pt x="369" y="541"/>
                </a:cubicBezTo>
                <a:cubicBezTo>
                  <a:pt x="397" y="582"/>
                  <a:pt x="456" y="626"/>
                  <a:pt x="498" y="655"/>
                </a:cubicBezTo>
                <a:cubicBezTo>
                  <a:pt x="534" y="587"/>
                  <a:pt x="561" y="604"/>
                  <a:pt x="636" y="617"/>
                </a:cubicBezTo>
                <a:cubicBezTo>
                  <a:pt x="667" y="633"/>
                  <a:pt x="673" y="647"/>
                  <a:pt x="696" y="671"/>
                </a:cubicBezTo>
                <a:cubicBezTo>
                  <a:pt x="688" y="762"/>
                  <a:pt x="665" y="787"/>
                  <a:pt x="681" y="884"/>
                </a:cubicBezTo>
                <a:cubicBezTo>
                  <a:pt x="685" y="907"/>
                  <a:pt x="716" y="946"/>
                  <a:pt x="727" y="968"/>
                </a:cubicBezTo>
                <a:cubicBezTo>
                  <a:pt x="756" y="953"/>
                  <a:pt x="781" y="918"/>
                  <a:pt x="811" y="907"/>
                </a:cubicBezTo>
                <a:cubicBezTo>
                  <a:pt x="855" y="891"/>
                  <a:pt x="917" y="888"/>
                  <a:pt x="963" y="884"/>
                </a:cubicBezTo>
                <a:cubicBezTo>
                  <a:pt x="969" y="882"/>
                  <a:pt x="1008" y="870"/>
                  <a:pt x="1009" y="861"/>
                </a:cubicBezTo>
                <a:cubicBezTo>
                  <a:pt x="1014" y="808"/>
                  <a:pt x="988" y="773"/>
                  <a:pt x="948" y="747"/>
                </a:cubicBezTo>
                <a:cubicBezTo>
                  <a:pt x="899" y="672"/>
                  <a:pt x="827" y="665"/>
                  <a:pt x="742" y="648"/>
                </a:cubicBezTo>
                <a:cubicBezTo>
                  <a:pt x="687" y="592"/>
                  <a:pt x="689" y="600"/>
                  <a:pt x="674" y="533"/>
                </a:cubicBezTo>
                <a:cubicBezTo>
                  <a:pt x="719" y="502"/>
                  <a:pt x="766" y="494"/>
                  <a:pt x="818" y="480"/>
                </a:cubicBezTo>
                <a:cubicBezTo>
                  <a:pt x="864" y="437"/>
                  <a:pt x="805" y="497"/>
                  <a:pt x="841" y="442"/>
                </a:cubicBezTo>
                <a:cubicBezTo>
                  <a:pt x="860" y="412"/>
                  <a:pt x="893" y="404"/>
                  <a:pt x="925" y="396"/>
                </a:cubicBezTo>
                <a:cubicBezTo>
                  <a:pt x="933" y="388"/>
                  <a:pt x="942" y="382"/>
                  <a:pt x="948" y="373"/>
                </a:cubicBezTo>
                <a:cubicBezTo>
                  <a:pt x="969" y="342"/>
                  <a:pt x="942" y="335"/>
                  <a:pt x="986" y="320"/>
                </a:cubicBezTo>
                <a:cubicBezTo>
                  <a:pt x="999" y="283"/>
                  <a:pt x="1006" y="259"/>
                  <a:pt x="963" y="244"/>
                </a:cubicBezTo>
                <a:cubicBezTo>
                  <a:pt x="920" y="178"/>
                  <a:pt x="892" y="239"/>
                  <a:pt x="864" y="282"/>
                </a:cubicBezTo>
                <a:cubicBezTo>
                  <a:pt x="850" y="350"/>
                  <a:pt x="849" y="421"/>
                  <a:pt x="834" y="488"/>
                </a:cubicBezTo>
                <a:cubicBezTo>
                  <a:pt x="829" y="510"/>
                  <a:pt x="805" y="530"/>
                  <a:pt x="796" y="549"/>
                </a:cubicBezTo>
                <a:cubicBezTo>
                  <a:pt x="784" y="574"/>
                  <a:pt x="786" y="607"/>
                  <a:pt x="765" y="625"/>
                </a:cubicBezTo>
                <a:cubicBezTo>
                  <a:pt x="741" y="646"/>
                  <a:pt x="705" y="647"/>
                  <a:pt x="674" y="655"/>
                </a:cubicBezTo>
                <a:cubicBezTo>
                  <a:pt x="570" y="681"/>
                  <a:pt x="461" y="700"/>
                  <a:pt x="354" y="709"/>
                </a:cubicBezTo>
                <a:cubicBezTo>
                  <a:pt x="284" y="725"/>
                  <a:pt x="341" y="742"/>
                  <a:pt x="255" y="716"/>
                </a:cubicBezTo>
                <a:cubicBezTo>
                  <a:pt x="173" y="663"/>
                  <a:pt x="292" y="604"/>
                  <a:pt x="331" y="579"/>
                </a:cubicBezTo>
                <a:cubicBezTo>
                  <a:pt x="347" y="554"/>
                  <a:pt x="352" y="531"/>
                  <a:pt x="361" y="503"/>
                </a:cubicBezTo>
                <a:cubicBezTo>
                  <a:pt x="338" y="473"/>
                  <a:pt x="318" y="464"/>
                  <a:pt x="346" y="434"/>
                </a:cubicBezTo>
                <a:cubicBezTo>
                  <a:pt x="415" y="439"/>
                  <a:pt x="512" y="460"/>
                  <a:pt x="575" y="419"/>
                </a:cubicBezTo>
                <a:cubicBezTo>
                  <a:pt x="585" y="404"/>
                  <a:pt x="595" y="388"/>
                  <a:pt x="605" y="373"/>
                </a:cubicBezTo>
                <a:cubicBezTo>
                  <a:pt x="610" y="366"/>
                  <a:pt x="620" y="351"/>
                  <a:pt x="620" y="351"/>
                </a:cubicBezTo>
                <a:cubicBezTo>
                  <a:pt x="587" y="216"/>
                  <a:pt x="532" y="258"/>
                  <a:pt x="377" y="252"/>
                </a:cubicBezTo>
                <a:cubicBezTo>
                  <a:pt x="356" y="231"/>
                  <a:pt x="339" y="208"/>
                  <a:pt x="323" y="183"/>
                </a:cubicBezTo>
                <a:cubicBezTo>
                  <a:pt x="277" y="193"/>
                  <a:pt x="233" y="204"/>
                  <a:pt x="186" y="213"/>
                </a:cubicBezTo>
                <a:cubicBezTo>
                  <a:pt x="184" y="215"/>
                  <a:pt x="130" y="251"/>
                  <a:pt x="117" y="267"/>
                </a:cubicBezTo>
                <a:cubicBezTo>
                  <a:pt x="86" y="305"/>
                  <a:pt x="120" y="278"/>
                  <a:pt x="79" y="305"/>
                </a:cubicBezTo>
                <a:cubicBezTo>
                  <a:pt x="64" y="300"/>
                  <a:pt x="40" y="305"/>
                  <a:pt x="34" y="290"/>
                </a:cubicBezTo>
                <a:cubicBezTo>
                  <a:pt x="0" y="209"/>
                  <a:pt x="62" y="209"/>
                  <a:pt x="95" y="168"/>
                </a:cubicBezTo>
                <a:cubicBezTo>
                  <a:pt x="126" y="130"/>
                  <a:pt x="92" y="157"/>
                  <a:pt x="133" y="130"/>
                </a:cubicBezTo>
                <a:cubicBezTo>
                  <a:pt x="171" y="132"/>
                  <a:pt x="209" y="133"/>
                  <a:pt x="247" y="137"/>
                </a:cubicBezTo>
                <a:cubicBezTo>
                  <a:pt x="291" y="142"/>
                  <a:pt x="263" y="144"/>
                  <a:pt x="300" y="160"/>
                </a:cubicBezTo>
                <a:cubicBezTo>
                  <a:pt x="349" y="181"/>
                  <a:pt x="407" y="190"/>
                  <a:pt x="460" y="198"/>
                </a:cubicBezTo>
                <a:cubicBezTo>
                  <a:pt x="485" y="207"/>
                  <a:pt x="511" y="212"/>
                  <a:pt x="536" y="221"/>
                </a:cubicBezTo>
                <a:cubicBezTo>
                  <a:pt x="546" y="172"/>
                  <a:pt x="546" y="146"/>
                  <a:pt x="597" y="130"/>
                </a:cubicBezTo>
                <a:cubicBezTo>
                  <a:pt x="650" y="95"/>
                  <a:pt x="625" y="104"/>
                  <a:pt x="666" y="92"/>
                </a:cubicBezTo>
                <a:cubicBezTo>
                  <a:pt x="683" y="73"/>
                  <a:pt x="727" y="46"/>
                  <a:pt x="727" y="46"/>
                </a:cubicBezTo>
                <a:cubicBezTo>
                  <a:pt x="729" y="39"/>
                  <a:pt x="738" y="0"/>
                  <a:pt x="757" y="8"/>
                </a:cubicBezTo>
                <a:cubicBezTo>
                  <a:pt x="776" y="16"/>
                  <a:pt x="775" y="45"/>
                  <a:pt x="788" y="61"/>
                </a:cubicBezTo>
                <a:cubicBezTo>
                  <a:pt x="812" y="90"/>
                  <a:pt x="837" y="91"/>
                  <a:pt x="872" y="99"/>
                </a:cubicBezTo>
                <a:cubicBezTo>
                  <a:pt x="970" y="91"/>
                  <a:pt x="949" y="110"/>
                  <a:pt x="971" y="46"/>
                </a:cubicBezTo>
                <a:cubicBezTo>
                  <a:pt x="982" y="94"/>
                  <a:pt x="989" y="196"/>
                  <a:pt x="933" y="213"/>
                </a:cubicBezTo>
                <a:cubicBezTo>
                  <a:pt x="918" y="211"/>
                  <a:pt x="901" y="214"/>
                  <a:pt x="887" y="206"/>
                </a:cubicBezTo>
                <a:cubicBezTo>
                  <a:pt x="880" y="202"/>
                  <a:pt x="873" y="189"/>
                  <a:pt x="879" y="183"/>
                </a:cubicBezTo>
                <a:cubicBezTo>
                  <a:pt x="884" y="178"/>
                  <a:pt x="890" y="193"/>
                  <a:pt x="895" y="198"/>
                </a:cubicBezTo>
                <a:cubicBezTo>
                  <a:pt x="905" y="196"/>
                  <a:pt x="920" y="200"/>
                  <a:pt x="925" y="191"/>
                </a:cubicBezTo>
                <a:cubicBezTo>
                  <a:pt x="940" y="166"/>
                  <a:pt x="859" y="111"/>
                  <a:pt x="917" y="153"/>
                </a:cubicBezTo>
                <a:cubicBezTo>
                  <a:pt x="922" y="163"/>
                  <a:pt x="927" y="173"/>
                  <a:pt x="933" y="183"/>
                </a:cubicBezTo>
                <a:cubicBezTo>
                  <a:pt x="942" y="199"/>
                  <a:pt x="963" y="229"/>
                  <a:pt x="963" y="229"/>
                </a:cubicBezTo>
                <a:cubicBezTo>
                  <a:pt x="958" y="175"/>
                  <a:pt x="973" y="137"/>
                  <a:pt x="917" y="137"/>
                </a:cubicBezTo>
              </a:path>
            </a:pathLst>
          </a:custGeom>
          <a:noFill/>
          <a:ln w="76200" cap="flat" cmpd="sng">
            <a:solidFill>
              <a:schemeClr val="tx1"/>
            </a:solidFill>
            <a:prstDash val="solid"/>
            <a:round/>
            <a:headEnd/>
            <a:tailEnd/>
          </a:ln>
          <a:effectLst/>
        </p:spPr>
        <p:txBody>
          <a:bodyPr wrap="none" anchor="ctr"/>
          <a:lstStyle/>
          <a:p>
            <a:endParaRPr lang="en-US"/>
          </a:p>
        </p:txBody>
      </p:sp>
      <p:grpSp>
        <p:nvGrpSpPr>
          <p:cNvPr id="2" name="Group 14"/>
          <p:cNvGrpSpPr>
            <a:grpSpLocks/>
          </p:cNvGrpSpPr>
          <p:nvPr/>
        </p:nvGrpSpPr>
        <p:grpSpPr bwMode="auto">
          <a:xfrm>
            <a:off x="6705600" y="4572000"/>
            <a:ext cx="1447800" cy="1981200"/>
            <a:chOff x="4224" y="2880"/>
            <a:chExt cx="912" cy="1248"/>
          </a:xfrm>
        </p:grpSpPr>
        <p:sp>
          <p:nvSpPr>
            <p:cNvPr id="826383" name="Freeform 15"/>
            <p:cNvSpPr>
              <a:spLocks/>
            </p:cNvSpPr>
            <p:nvPr/>
          </p:nvSpPr>
          <p:spPr bwMode="auto">
            <a:xfrm>
              <a:off x="4224" y="2880"/>
              <a:ext cx="912" cy="1200"/>
            </a:xfrm>
            <a:custGeom>
              <a:avLst/>
              <a:gdLst/>
              <a:ahLst/>
              <a:cxnLst>
                <a:cxn ang="0">
                  <a:pos x="864" y="1200"/>
                </a:cxn>
                <a:cxn ang="0">
                  <a:pos x="912" y="960"/>
                </a:cxn>
                <a:cxn ang="0">
                  <a:pos x="912" y="432"/>
                </a:cxn>
                <a:cxn ang="0">
                  <a:pos x="720" y="144"/>
                </a:cxn>
                <a:cxn ang="0">
                  <a:pos x="624" y="0"/>
                </a:cxn>
                <a:cxn ang="0">
                  <a:pos x="240" y="0"/>
                </a:cxn>
                <a:cxn ang="0">
                  <a:pos x="0" y="432"/>
                </a:cxn>
                <a:cxn ang="0">
                  <a:pos x="0" y="960"/>
                </a:cxn>
                <a:cxn ang="0">
                  <a:pos x="48" y="1200"/>
                </a:cxn>
              </a:cxnLst>
              <a:rect l="0" t="0" r="r" b="b"/>
              <a:pathLst>
                <a:path w="912" h="1200">
                  <a:moveTo>
                    <a:pt x="864" y="1200"/>
                  </a:moveTo>
                  <a:lnTo>
                    <a:pt x="912" y="960"/>
                  </a:lnTo>
                  <a:lnTo>
                    <a:pt x="912" y="432"/>
                  </a:lnTo>
                  <a:lnTo>
                    <a:pt x="720" y="144"/>
                  </a:lnTo>
                  <a:lnTo>
                    <a:pt x="624" y="0"/>
                  </a:lnTo>
                  <a:lnTo>
                    <a:pt x="240" y="0"/>
                  </a:lnTo>
                  <a:lnTo>
                    <a:pt x="0" y="432"/>
                  </a:lnTo>
                  <a:lnTo>
                    <a:pt x="0" y="960"/>
                  </a:lnTo>
                  <a:lnTo>
                    <a:pt x="48" y="1200"/>
                  </a:lnTo>
                </a:path>
              </a:pathLst>
            </a:custGeom>
            <a:noFill/>
            <a:ln w="76200" cap="flat" cmpd="sng">
              <a:solidFill>
                <a:schemeClr val="tx1"/>
              </a:solidFill>
              <a:prstDash val="solid"/>
              <a:round/>
              <a:headEnd/>
              <a:tailEnd/>
            </a:ln>
            <a:effectLst/>
          </p:spPr>
          <p:txBody>
            <a:bodyPr wrap="none" anchor="ctr"/>
            <a:lstStyle/>
            <a:p>
              <a:endParaRPr lang="en-US"/>
            </a:p>
          </p:txBody>
        </p:sp>
        <p:sp>
          <p:nvSpPr>
            <p:cNvPr id="826384" name="Rectangle 16"/>
            <p:cNvSpPr>
              <a:spLocks noChangeArrowheads="1"/>
            </p:cNvSpPr>
            <p:nvPr/>
          </p:nvSpPr>
          <p:spPr bwMode="auto">
            <a:xfrm>
              <a:off x="4224" y="3312"/>
              <a:ext cx="912" cy="624"/>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5" name="Rectangle 17"/>
            <p:cNvSpPr>
              <a:spLocks noChangeArrowheads="1"/>
            </p:cNvSpPr>
            <p:nvPr/>
          </p:nvSpPr>
          <p:spPr bwMode="auto">
            <a:xfrm>
              <a:off x="4272" y="3936"/>
              <a:ext cx="816" cy="192"/>
            </a:xfrm>
            <a:prstGeom prst="rect">
              <a:avLst/>
            </a:prstGeom>
            <a:solidFill>
              <a:schemeClr val="tx1"/>
            </a:solidFill>
            <a:ln w="76200">
              <a:solidFill>
                <a:schemeClr val="tx1"/>
              </a:solidFill>
              <a:miter lim="800000"/>
              <a:headEnd/>
              <a:tailEnd/>
            </a:ln>
            <a:effectLst/>
          </p:spPr>
          <p:txBody>
            <a:bodyPr wrap="none" anchor="ctr"/>
            <a:lstStyle/>
            <a:p>
              <a:endParaRPr lang="en-US"/>
            </a:p>
          </p:txBody>
        </p:sp>
        <p:sp>
          <p:nvSpPr>
            <p:cNvPr id="826386" name="Freeform 18"/>
            <p:cNvSpPr>
              <a:spLocks/>
            </p:cNvSpPr>
            <p:nvPr/>
          </p:nvSpPr>
          <p:spPr bwMode="auto">
            <a:xfrm>
              <a:off x="4266" y="3207"/>
              <a:ext cx="853" cy="108"/>
            </a:xfrm>
            <a:custGeom>
              <a:avLst/>
              <a:gdLst/>
              <a:ahLst/>
              <a:cxnLst>
                <a:cxn ang="0">
                  <a:pos x="0" y="99"/>
                </a:cxn>
                <a:cxn ang="0">
                  <a:pos x="92" y="84"/>
                </a:cxn>
                <a:cxn ang="0">
                  <a:pos x="130" y="76"/>
                </a:cxn>
                <a:cxn ang="0">
                  <a:pos x="145" y="53"/>
                </a:cxn>
                <a:cxn ang="0">
                  <a:pos x="206" y="69"/>
                </a:cxn>
                <a:cxn ang="0">
                  <a:pos x="397" y="61"/>
                </a:cxn>
                <a:cxn ang="0">
                  <a:pos x="541" y="76"/>
                </a:cxn>
                <a:cxn ang="0">
                  <a:pos x="595" y="0"/>
                </a:cxn>
                <a:cxn ang="0">
                  <a:pos x="656" y="38"/>
                </a:cxn>
                <a:cxn ang="0">
                  <a:pos x="678" y="31"/>
                </a:cxn>
                <a:cxn ang="0">
                  <a:pos x="694" y="15"/>
                </a:cxn>
                <a:cxn ang="0">
                  <a:pos x="709" y="38"/>
                </a:cxn>
                <a:cxn ang="0">
                  <a:pos x="793" y="69"/>
                </a:cxn>
                <a:cxn ang="0">
                  <a:pos x="739" y="99"/>
                </a:cxn>
                <a:cxn ang="0">
                  <a:pos x="701" y="92"/>
                </a:cxn>
                <a:cxn ang="0">
                  <a:pos x="656" y="84"/>
                </a:cxn>
                <a:cxn ang="0">
                  <a:pos x="625" y="76"/>
                </a:cxn>
                <a:cxn ang="0">
                  <a:pos x="602" y="61"/>
                </a:cxn>
                <a:cxn ang="0">
                  <a:pos x="579" y="76"/>
                </a:cxn>
              </a:cxnLst>
              <a:rect l="0" t="0" r="r" b="b"/>
              <a:pathLst>
                <a:path w="853" h="108">
                  <a:moveTo>
                    <a:pt x="0" y="99"/>
                  </a:moveTo>
                  <a:cubicBezTo>
                    <a:pt x="64" y="88"/>
                    <a:pt x="30" y="71"/>
                    <a:pt x="92" y="84"/>
                  </a:cubicBezTo>
                  <a:cubicBezTo>
                    <a:pt x="105" y="81"/>
                    <a:pt x="119" y="83"/>
                    <a:pt x="130" y="76"/>
                  </a:cubicBezTo>
                  <a:cubicBezTo>
                    <a:pt x="138" y="71"/>
                    <a:pt x="136" y="55"/>
                    <a:pt x="145" y="53"/>
                  </a:cubicBezTo>
                  <a:cubicBezTo>
                    <a:pt x="155" y="50"/>
                    <a:pt x="193" y="65"/>
                    <a:pt x="206" y="69"/>
                  </a:cubicBezTo>
                  <a:cubicBezTo>
                    <a:pt x="229" y="67"/>
                    <a:pt x="358" y="71"/>
                    <a:pt x="397" y="61"/>
                  </a:cubicBezTo>
                  <a:cubicBezTo>
                    <a:pt x="481" y="83"/>
                    <a:pt x="415" y="87"/>
                    <a:pt x="541" y="76"/>
                  </a:cubicBezTo>
                  <a:cubicBezTo>
                    <a:pt x="552" y="43"/>
                    <a:pt x="570" y="23"/>
                    <a:pt x="595" y="0"/>
                  </a:cubicBezTo>
                  <a:cubicBezTo>
                    <a:pt x="613" y="28"/>
                    <a:pt x="625" y="29"/>
                    <a:pt x="656" y="38"/>
                  </a:cubicBezTo>
                  <a:cubicBezTo>
                    <a:pt x="663" y="36"/>
                    <a:pt x="671" y="35"/>
                    <a:pt x="678" y="31"/>
                  </a:cubicBezTo>
                  <a:cubicBezTo>
                    <a:pt x="684" y="27"/>
                    <a:pt x="687" y="13"/>
                    <a:pt x="694" y="15"/>
                  </a:cubicBezTo>
                  <a:cubicBezTo>
                    <a:pt x="703" y="17"/>
                    <a:pt x="703" y="32"/>
                    <a:pt x="709" y="38"/>
                  </a:cubicBezTo>
                  <a:cubicBezTo>
                    <a:pt x="730" y="59"/>
                    <a:pt x="765" y="63"/>
                    <a:pt x="793" y="69"/>
                  </a:cubicBezTo>
                  <a:cubicBezTo>
                    <a:pt x="853" y="108"/>
                    <a:pt x="772" y="89"/>
                    <a:pt x="739" y="99"/>
                  </a:cubicBezTo>
                  <a:cubicBezTo>
                    <a:pt x="726" y="97"/>
                    <a:pt x="713" y="97"/>
                    <a:pt x="701" y="92"/>
                  </a:cubicBezTo>
                  <a:cubicBezTo>
                    <a:pt x="659" y="74"/>
                    <a:pt x="721" y="67"/>
                    <a:pt x="656" y="84"/>
                  </a:cubicBezTo>
                  <a:cubicBezTo>
                    <a:pt x="646" y="81"/>
                    <a:pt x="635" y="80"/>
                    <a:pt x="625" y="76"/>
                  </a:cubicBezTo>
                  <a:cubicBezTo>
                    <a:pt x="617" y="72"/>
                    <a:pt x="611" y="61"/>
                    <a:pt x="602" y="61"/>
                  </a:cubicBezTo>
                  <a:cubicBezTo>
                    <a:pt x="593" y="61"/>
                    <a:pt x="579" y="76"/>
                    <a:pt x="579" y="76"/>
                  </a:cubicBezTo>
                </a:path>
              </a:pathLst>
            </a:custGeom>
            <a:noFill/>
            <a:ln w="76200" cap="flat" cmpd="sng">
              <a:solidFill>
                <a:schemeClr val="tx1"/>
              </a:solidFill>
              <a:prstDash val="solid"/>
              <a:round/>
              <a:headEnd/>
              <a:tailEnd/>
            </a:ln>
            <a:effectLst/>
          </p:spPr>
          <p:txBody>
            <a:bodyPr wrap="none" anchor="ctr"/>
            <a:lstStyle/>
            <a:p>
              <a:endParaRPr lang="en-US"/>
            </a:p>
          </p:txBody>
        </p:sp>
      </p:grpSp>
      <p:grpSp>
        <p:nvGrpSpPr>
          <p:cNvPr id="3" name="Group 19"/>
          <p:cNvGrpSpPr>
            <a:grpSpLocks/>
          </p:cNvGrpSpPr>
          <p:nvPr/>
        </p:nvGrpSpPr>
        <p:grpSpPr bwMode="auto">
          <a:xfrm>
            <a:off x="2514600" y="3657600"/>
            <a:ext cx="1438275" cy="2882900"/>
            <a:chOff x="808" y="2312"/>
            <a:chExt cx="906" cy="1816"/>
          </a:xfrm>
        </p:grpSpPr>
        <p:sp>
          <p:nvSpPr>
            <p:cNvPr id="826388" name="Freeform 20"/>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89" name="Freeform 21"/>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0" name="Freeform 22"/>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1" name="Freeform 23"/>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2" name="Freeform 24"/>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3" name="Freeform 25"/>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grpSp>
        <p:nvGrpSpPr>
          <p:cNvPr id="4" name="Group 26"/>
          <p:cNvGrpSpPr>
            <a:grpSpLocks/>
          </p:cNvGrpSpPr>
          <p:nvPr/>
        </p:nvGrpSpPr>
        <p:grpSpPr bwMode="auto">
          <a:xfrm>
            <a:off x="1282700" y="3670300"/>
            <a:ext cx="1438275" cy="2882900"/>
            <a:chOff x="808" y="2312"/>
            <a:chExt cx="906" cy="1816"/>
          </a:xfrm>
        </p:grpSpPr>
        <p:sp>
          <p:nvSpPr>
            <p:cNvPr id="826395" name="Freeform 27"/>
            <p:cNvSpPr>
              <a:spLocks/>
            </p:cNvSpPr>
            <p:nvPr/>
          </p:nvSpPr>
          <p:spPr bwMode="auto">
            <a:xfrm>
              <a:off x="808" y="2312"/>
              <a:ext cx="906" cy="1816"/>
            </a:xfrm>
            <a:custGeom>
              <a:avLst/>
              <a:gdLst/>
              <a:ahLst/>
              <a:cxnLst>
                <a:cxn ang="0">
                  <a:pos x="0" y="1802"/>
                </a:cxn>
                <a:cxn ang="0">
                  <a:pos x="8" y="280"/>
                </a:cxn>
                <a:cxn ang="0">
                  <a:pos x="76" y="210"/>
                </a:cxn>
                <a:cxn ang="0">
                  <a:pos x="182" y="111"/>
                </a:cxn>
                <a:cxn ang="0">
                  <a:pos x="221" y="65"/>
                </a:cxn>
                <a:cxn ang="0">
                  <a:pos x="289" y="42"/>
                </a:cxn>
                <a:cxn ang="0">
                  <a:pos x="548" y="11"/>
                </a:cxn>
                <a:cxn ang="0">
                  <a:pos x="678" y="65"/>
                </a:cxn>
                <a:cxn ang="0">
                  <a:pos x="800" y="171"/>
                </a:cxn>
                <a:cxn ang="0">
                  <a:pos x="868" y="225"/>
                </a:cxn>
                <a:cxn ang="0">
                  <a:pos x="899" y="293"/>
                </a:cxn>
                <a:cxn ang="0">
                  <a:pos x="906" y="316"/>
                </a:cxn>
                <a:cxn ang="0">
                  <a:pos x="872" y="1816"/>
                </a:cxn>
              </a:cxnLst>
              <a:rect l="0" t="0" r="r" b="b"/>
              <a:pathLst>
                <a:path w="906" h="1816">
                  <a:moveTo>
                    <a:pt x="0" y="1802"/>
                  </a:moveTo>
                  <a:lnTo>
                    <a:pt x="8" y="280"/>
                  </a:lnTo>
                  <a:cubicBezTo>
                    <a:pt x="52" y="272"/>
                    <a:pt x="39" y="235"/>
                    <a:pt x="76" y="210"/>
                  </a:cubicBezTo>
                  <a:cubicBezTo>
                    <a:pt x="107" y="166"/>
                    <a:pt x="124" y="131"/>
                    <a:pt x="182" y="111"/>
                  </a:cubicBezTo>
                  <a:cubicBezTo>
                    <a:pt x="200" y="94"/>
                    <a:pt x="206" y="84"/>
                    <a:pt x="221" y="65"/>
                  </a:cubicBezTo>
                  <a:cubicBezTo>
                    <a:pt x="232" y="50"/>
                    <a:pt x="274" y="52"/>
                    <a:pt x="289" y="42"/>
                  </a:cubicBezTo>
                  <a:cubicBezTo>
                    <a:pt x="354" y="0"/>
                    <a:pt x="473" y="17"/>
                    <a:pt x="548" y="11"/>
                  </a:cubicBezTo>
                  <a:cubicBezTo>
                    <a:pt x="617" y="20"/>
                    <a:pt x="623" y="29"/>
                    <a:pt x="678" y="65"/>
                  </a:cubicBezTo>
                  <a:cubicBezTo>
                    <a:pt x="727" y="97"/>
                    <a:pt x="740" y="153"/>
                    <a:pt x="800" y="171"/>
                  </a:cubicBezTo>
                  <a:cubicBezTo>
                    <a:pt x="824" y="189"/>
                    <a:pt x="846" y="203"/>
                    <a:pt x="868" y="225"/>
                  </a:cubicBezTo>
                  <a:cubicBezTo>
                    <a:pt x="886" y="279"/>
                    <a:pt x="874" y="257"/>
                    <a:pt x="899" y="293"/>
                  </a:cubicBezTo>
                  <a:cubicBezTo>
                    <a:pt x="901" y="301"/>
                    <a:pt x="906" y="316"/>
                    <a:pt x="906" y="316"/>
                  </a:cubicBezTo>
                  <a:lnTo>
                    <a:pt x="872" y="1816"/>
                  </a:lnTo>
                </a:path>
              </a:pathLst>
            </a:custGeom>
            <a:solidFill>
              <a:schemeClr val="tx1"/>
            </a:solidFill>
            <a:ln w="76200" cap="flat" cmpd="sng">
              <a:solidFill>
                <a:schemeClr val="tx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6" name="Freeform 28"/>
            <p:cNvSpPr>
              <a:spLocks/>
            </p:cNvSpPr>
            <p:nvPr/>
          </p:nvSpPr>
          <p:spPr bwMode="auto">
            <a:xfrm>
              <a:off x="998" y="2682"/>
              <a:ext cx="571" cy="217"/>
            </a:xfrm>
            <a:custGeom>
              <a:avLst/>
              <a:gdLst/>
              <a:ahLst/>
              <a:cxnLst>
                <a:cxn ang="0">
                  <a:pos x="0" y="0"/>
                </a:cxn>
                <a:cxn ang="0">
                  <a:pos x="23" y="167"/>
                </a:cxn>
                <a:cxn ang="0">
                  <a:pos x="84" y="68"/>
                </a:cxn>
                <a:cxn ang="0">
                  <a:pos x="152" y="129"/>
                </a:cxn>
                <a:cxn ang="0">
                  <a:pos x="259" y="83"/>
                </a:cxn>
                <a:cxn ang="0">
                  <a:pos x="404" y="152"/>
                </a:cxn>
                <a:cxn ang="0">
                  <a:pos x="419" y="213"/>
                </a:cxn>
                <a:cxn ang="0">
                  <a:pos x="457" y="205"/>
                </a:cxn>
                <a:cxn ang="0">
                  <a:pos x="541" y="190"/>
                </a:cxn>
                <a:cxn ang="0">
                  <a:pos x="571" y="182"/>
                </a:cxn>
              </a:cxnLst>
              <a:rect l="0" t="0" r="r" b="b"/>
              <a:pathLst>
                <a:path w="571" h="217">
                  <a:moveTo>
                    <a:pt x="0" y="0"/>
                  </a:moveTo>
                  <a:cubicBezTo>
                    <a:pt x="5" y="82"/>
                    <a:pt x="2" y="105"/>
                    <a:pt x="23" y="167"/>
                  </a:cubicBezTo>
                  <a:cubicBezTo>
                    <a:pt x="48" y="128"/>
                    <a:pt x="35" y="85"/>
                    <a:pt x="84" y="68"/>
                  </a:cubicBezTo>
                  <a:cubicBezTo>
                    <a:pt x="140" y="80"/>
                    <a:pt x="123" y="85"/>
                    <a:pt x="152" y="129"/>
                  </a:cubicBezTo>
                  <a:cubicBezTo>
                    <a:pt x="220" y="120"/>
                    <a:pt x="211" y="120"/>
                    <a:pt x="259" y="83"/>
                  </a:cubicBezTo>
                  <a:cubicBezTo>
                    <a:pt x="347" y="91"/>
                    <a:pt x="359" y="84"/>
                    <a:pt x="404" y="152"/>
                  </a:cubicBezTo>
                  <a:cubicBezTo>
                    <a:pt x="407" y="168"/>
                    <a:pt x="413" y="211"/>
                    <a:pt x="419" y="213"/>
                  </a:cubicBezTo>
                  <a:cubicBezTo>
                    <a:pt x="431" y="217"/>
                    <a:pt x="444" y="208"/>
                    <a:pt x="457" y="205"/>
                  </a:cubicBezTo>
                  <a:cubicBezTo>
                    <a:pt x="521" y="189"/>
                    <a:pt x="417" y="206"/>
                    <a:pt x="541" y="190"/>
                  </a:cubicBezTo>
                  <a:cubicBezTo>
                    <a:pt x="566" y="181"/>
                    <a:pt x="556" y="182"/>
                    <a:pt x="571" y="182"/>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7" name="Freeform 29"/>
            <p:cNvSpPr>
              <a:spLocks/>
            </p:cNvSpPr>
            <p:nvPr/>
          </p:nvSpPr>
          <p:spPr bwMode="auto">
            <a:xfrm>
              <a:off x="1013" y="2990"/>
              <a:ext cx="564" cy="141"/>
            </a:xfrm>
            <a:custGeom>
              <a:avLst/>
              <a:gdLst/>
              <a:ahLst/>
              <a:cxnLst>
                <a:cxn ang="0">
                  <a:pos x="0" y="65"/>
                </a:cxn>
                <a:cxn ang="0">
                  <a:pos x="31" y="133"/>
                </a:cxn>
                <a:cxn ang="0">
                  <a:pos x="92" y="50"/>
                </a:cxn>
                <a:cxn ang="0">
                  <a:pos x="153" y="42"/>
                </a:cxn>
                <a:cxn ang="0">
                  <a:pos x="206" y="27"/>
                </a:cxn>
                <a:cxn ang="0">
                  <a:pos x="244" y="141"/>
                </a:cxn>
                <a:cxn ang="0">
                  <a:pos x="252" y="110"/>
                </a:cxn>
                <a:cxn ang="0">
                  <a:pos x="267" y="65"/>
                </a:cxn>
                <a:cxn ang="0">
                  <a:pos x="358" y="118"/>
                </a:cxn>
                <a:cxn ang="0">
                  <a:pos x="564" y="65"/>
                </a:cxn>
              </a:cxnLst>
              <a:rect l="0" t="0" r="r" b="b"/>
              <a:pathLst>
                <a:path w="564" h="141">
                  <a:moveTo>
                    <a:pt x="0" y="65"/>
                  </a:moveTo>
                  <a:cubicBezTo>
                    <a:pt x="19" y="119"/>
                    <a:pt x="7" y="97"/>
                    <a:pt x="31" y="133"/>
                  </a:cubicBezTo>
                  <a:cubicBezTo>
                    <a:pt x="47" y="113"/>
                    <a:pt x="66" y="59"/>
                    <a:pt x="92" y="50"/>
                  </a:cubicBezTo>
                  <a:cubicBezTo>
                    <a:pt x="111" y="43"/>
                    <a:pt x="133" y="45"/>
                    <a:pt x="153" y="42"/>
                  </a:cubicBezTo>
                  <a:cubicBezTo>
                    <a:pt x="183" y="22"/>
                    <a:pt x="180" y="0"/>
                    <a:pt x="206" y="27"/>
                  </a:cubicBezTo>
                  <a:cubicBezTo>
                    <a:pt x="217" y="67"/>
                    <a:pt x="226" y="103"/>
                    <a:pt x="244" y="141"/>
                  </a:cubicBezTo>
                  <a:cubicBezTo>
                    <a:pt x="247" y="131"/>
                    <a:pt x="249" y="120"/>
                    <a:pt x="252" y="110"/>
                  </a:cubicBezTo>
                  <a:cubicBezTo>
                    <a:pt x="257" y="95"/>
                    <a:pt x="267" y="65"/>
                    <a:pt x="267" y="65"/>
                  </a:cubicBezTo>
                  <a:cubicBezTo>
                    <a:pt x="353" y="73"/>
                    <a:pt x="340" y="57"/>
                    <a:pt x="358" y="118"/>
                  </a:cubicBezTo>
                  <a:cubicBezTo>
                    <a:pt x="428" y="52"/>
                    <a:pt x="477" y="106"/>
                    <a:pt x="564" y="65"/>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8" name="Freeform 30"/>
            <p:cNvSpPr>
              <a:spLocks/>
            </p:cNvSpPr>
            <p:nvPr/>
          </p:nvSpPr>
          <p:spPr bwMode="auto">
            <a:xfrm>
              <a:off x="983" y="3261"/>
              <a:ext cx="548" cy="145"/>
            </a:xfrm>
            <a:custGeom>
              <a:avLst/>
              <a:gdLst/>
              <a:ahLst/>
              <a:cxnLst>
                <a:cxn ang="0">
                  <a:pos x="0" y="45"/>
                </a:cxn>
                <a:cxn ang="0">
                  <a:pos x="91" y="144"/>
                </a:cxn>
                <a:cxn ang="0">
                  <a:pos x="122" y="137"/>
                </a:cxn>
                <a:cxn ang="0">
                  <a:pos x="129" y="99"/>
                </a:cxn>
                <a:cxn ang="0">
                  <a:pos x="167" y="38"/>
                </a:cxn>
                <a:cxn ang="0">
                  <a:pos x="175" y="15"/>
                </a:cxn>
                <a:cxn ang="0">
                  <a:pos x="236" y="91"/>
                </a:cxn>
                <a:cxn ang="0">
                  <a:pos x="373" y="68"/>
                </a:cxn>
                <a:cxn ang="0">
                  <a:pos x="442" y="83"/>
                </a:cxn>
                <a:cxn ang="0">
                  <a:pos x="465" y="76"/>
                </a:cxn>
                <a:cxn ang="0">
                  <a:pos x="548" y="76"/>
                </a:cxn>
              </a:cxnLst>
              <a:rect l="0" t="0" r="r" b="b"/>
              <a:pathLst>
                <a:path w="548" h="145">
                  <a:moveTo>
                    <a:pt x="0" y="45"/>
                  </a:moveTo>
                  <a:cubicBezTo>
                    <a:pt x="10" y="98"/>
                    <a:pt x="41" y="129"/>
                    <a:pt x="91" y="144"/>
                  </a:cubicBezTo>
                  <a:cubicBezTo>
                    <a:pt x="101" y="142"/>
                    <a:pt x="115" y="145"/>
                    <a:pt x="122" y="137"/>
                  </a:cubicBezTo>
                  <a:cubicBezTo>
                    <a:pt x="130" y="127"/>
                    <a:pt x="126" y="111"/>
                    <a:pt x="129" y="99"/>
                  </a:cubicBezTo>
                  <a:cubicBezTo>
                    <a:pt x="143" y="48"/>
                    <a:pt x="134" y="60"/>
                    <a:pt x="167" y="38"/>
                  </a:cubicBezTo>
                  <a:cubicBezTo>
                    <a:pt x="170" y="30"/>
                    <a:pt x="168" y="19"/>
                    <a:pt x="175" y="15"/>
                  </a:cubicBezTo>
                  <a:cubicBezTo>
                    <a:pt x="203" y="0"/>
                    <a:pt x="231" y="76"/>
                    <a:pt x="236" y="91"/>
                  </a:cubicBezTo>
                  <a:cubicBezTo>
                    <a:pt x="285" y="81"/>
                    <a:pt x="321" y="73"/>
                    <a:pt x="373" y="68"/>
                  </a:cubicBezTo>
                  <a:cubicBezTo>
                    <a:pt x="396" y="72"/>
                    <a:pt x="418" y="83"/>
                    <a:pt x="442" y="83"/>
                  </a:cubicBezTo>
                  <a:cubicBezTo>
                    <a:pt x="450" y="83"/>
                    <a:pt x="457" y="77"/>
                    <a:pt x="465" y="76"/>
                  </a:cubicBezTo>
                  <a:cubicBezTo>
                    <a:pt x="493" y="74"/>
                    <a:pt x="520" y="76"/>
                    <a:pt x="548" y="76"/>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399" name="Freeform 31"/>
            <p:cNvSpPr>
              <a:spLocks/>
            </p:cNvSpPr>
            <p:nvPr/>
          </p:nvSpPr>
          <p:spPr bwMode="auto">
            <a:xfrm>
              <a:off x="968" y="3523"/>
              <a:ext cx="586" cy="103"/>
            </a:xfrm>
            <a:custGeom>
              <a:avLst/>
              <a:gdLst/>
              <a:ahLst/>
              <a:cxnLst>
                <a:cxn ang="0">
                  <a:pos x="0" y="12"/>
                </a:cxn>
                <a:cxn ang="0">
                  <a:pos x="99" y="103"/>
                </a:cxn>
                <a:cxn ang="0">
                  <a:pos x="167" y="4"/>
                </a:cxn>
                <a:cxn ang="0">
                  <a:pos x="281" y="80"/>
                </a:cxn>
                <a:cxn ang="0">
                  <a:pos x="342" y="42"/>
                </a:cxn>
                <a:cxn ang="0">
                  <a:pos x="358" y="73"/>
                </a:cxn>
                <a:cxn ang="0">
                  <a:pos x="380" y="80"/>
                </a:cxn>
                <a:cxn ang="0">
                  <a:pos x="403" y="65"/>
                </a:cxn>
                <a:cxn ang="0">
                  <a:pos x="480" y="50"/>
                </a:cxn>
                <a:cxn ang="0">
                  <a:pos x="563" y="88"/>
                </a:cxn>
                <a:cxn ang="0">
                  <a:pos x="586" y="80"/>
                </a:cxn>
              </a:cxnLst>
              <a:rect l="0" t="0" r="r" b="b"/>
              <a:pathLst>
                <a:path w="586" h="103">
                  <a:moveTo>
                    <a:pt x="0" y="12"/>
                  </a:moveTo>
                  <a:cubicBezTo>
                    <a:pt x="11" y="47"/>
                    <a:pt x="62" y="92"/>
                    <a:pt x="99" y="103"/>
                  </a:cubicBezTo>
                  <a:cubicBezTo>
                    <a:pt x="168" y="81"/>
                    <a:pt x="104" y="26"/>
                    <a:pt x="167" y="4"/>
                  </a:cubicBezTo>
                  <a:cubicBezTo>
                    <a:pt x="266" y="13"/>
                    <a:pt x="257" y="0"/>
                    <a:pt x="281" y="80"/>
                  </a:cubicBezTo>
                  <a:cubicBezTo>
                    <a:pt x="292" y="39"/>
                    <a:pt x="300" y="32"/>
                    <a:pt x="342" y="42"/>
                  </a:cubicBezTo>
                  <a:cubicBezTo>
                    <a:pt x="347" y="52"/>
                    <a:pt x="350" y="65"/>
                    <a:pt x="358" y="73"/>
                  </a:cubicBezTo>
                  <a:cubicBezTo>
                    <a:pt x="363" y="78"/>
                    <a:pt x="372" y="81"/>
                    <a:pt x="380" y="80"/>
                  </a:cubicBezTo>
                  <a:cubicBezTo>
                    <a:pt x="389" y="78"/>
                    <a:pt x="395" y="69"/>
                    <a:pt x="403" y="65"/>
                  </a:cubicBezTo>
                  <a:cubicBezTo>
                    <a:pt x="427" y="53"/>
                    <a:pt x="455" y="53"/>
                    <a:pt x="480" y="50"/>
                  </a:cubicBezTo>
                  <a:cubicBezTo>
                    <a:pt x="519" y="57"/>
                    <a:pt x="550" y="47"/>
                    <a:pt x="563" y="88"/>
                  </a:cubicBezTo>
                  <a:cubicBezTo>
                    <a:pt x="571" y="85"/>
                    <a:pt x="586" y="80"/>
                    <a:pt x="586" y="80"/>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sp>
          <p:nvSpPr>
            <p:cNvPr id="826400" name="Freeform 32"/>
            <p:cNvSpPr>
              <a:spLocks/>
            </p:cNvSpPr>
            <p:nvPr/>
          </p:nvSpPr>
          <p:spPr bwMode="auto">
            <a:xfrm>
              <a:off x="945" y="3847"/>
              <a:ext cx="632" cy="84"/>
            </a:xfrm>
            <a:custGeom>
              <a:avLst/>
              <a:gdLst/>
              <a:ahLst/>
              <a:cxnLst>
                <a:cxn ang="0">
                  <a:pos x="0" y="53"/>
                </a:cxn>
                <a:cxn ang="0">
                  <a:pos x="84" y="0"/>
                </a:cxn>
                <a:cxn ang="0">
                  <a:pos x="129" y="8"/>
                </a:cxn>
                <a:cxn ang="0">
                  <a:pos x="175" y="69"/>
                </a:cxn>
                <a:cxn ang="0">
                  <a:pos x="259" y="84"/>
                </a:cxn>
                <a:cxn ang="0">
                  <a:pos x="312" y="76"/>
                </a:cxn>
                <a:cxn ang="0">
                  <a:pos x="358" y="69"/>
                </a:cxn>
                <a:cxn ang="0">
                  <a:pos x="503" y="31"/>
                </a:cxn>
                <a:cxn ang="0">
                  <a:pos x="571" y="38"/>
                </a:cxn>
                <a:cxn ang="0">
                  <a:pos x="586" y="61"/>
                </a:cxn>
                <a:cxn ang="0">
                  <a:pos x="609" y="69"/>
                </a:cxn>
                <a:cxn ang="0">
                  <a:pos x="624" y="53"/>
                </a:cxn>
                <a:cxn ang="0">
                  <a:pos x="632" y="31"/>
                </a:cxn>
              </a:cxnLst>
              <a:rect l="0" t="0" r="r" b="b"/>
              <a:pathLst>
                <a:path w="632" h="84">
                  <a:moveTo>
                    <a:pt x="0" y="53"/>
                  </a:moveTo>
                  <a:cubicBezTo>
                    <a:pt x="63" y="46"/>
                    <a:pt x="66" y="53"/>
                    <a:pt x="84" y="0"/>
                  </a:cubicBezTo>
                  <a:cubicBezTo>
                    <a:pt x="114" y="21"/>
                    <a:pt x="116" y="50"/>
                    <a:pt x="129" y="8"/>
                  </a:cubicBezTo>
                  <a:cubicBezTo>
                    <a:pt x="150" y="29"/>
                    <a:pt x="156" y="48"/>
                    <a:pt x="175" y="69"/>
                  </a:cubicBezTo>
                  <a:cubicBezTo>
                    <a:pt x="217" y="60"/>
                    <a:pt x="224" y="61"/>
                    <a:pt x="259" y="84"/>
                  </a:cubicBezTo>
                  <a:cubicBezTo>
                    <a:pt x="277" y="81"/>
                    <a:pt x="295" y="82"/>
                    <a:pt x="312" y="76"/>
                  </a:cubicBezTo>
                  <a:cubicBezTo>
                    <a:pt x="358" y="59"/>
                    <a:pt x="329" y="38"/>
                    <a:pt x="358" y="69"/>
                  </a:cubicBezTo>
                  <a:cubicBezTo>
                    <a:pt x="407" y="56"/>
                    <a:pt x="455" y="46"/>
                    <a:pt x="503" y="31"/>
                  </a:cubicBezTo>
                  <a:cubicBezTo>
                    <a:pt x="526" y="33"/>
                    <a:pt x="550" y="30"/>
                    <a:pt x="571" y="38"/>
                  </a:cubicBezTo>
                  <a:cubicBezTo>
                    <a:pt x="580" y="41"/>
                    <a:pt x="579" y="55"/>
                    <a:pt x="586" y="61"/>
                  </a:cubicBezTo>
                  <a:cubicBezTo>
                    <a:pt x="592" y="66"/>
                    <a:pt x="601" y="66"/>
                    <a:pt x="609" y="69"/>
                  </a:cubicBezTo>
                  <a:cubicBezTo>
                    <a:pt x="614" y="64"/>
                    <a:pt x="620" y="59"/>
                    <a:pt x="624" y="53"/>
                  </a:cubicBezTo>
                  <a:cubicBezTo>
                    <a:pt x="628" y="46"/>
                    <a:pt x="632" y="31"/>
                    <a:pt x="632" y="31"/>
                  </a:cubicBezTo>
                </a:path>
              </a:pathLst>
            </a:custGeom>
            <a:noFill/>
            <a:ln w="76200" cap="flat" cmpd="sng">
              <a:solidFill>
                <a:schemeClr val="bg1"/>
              </a:solidFill>
              <a:prstDash val="solid"/>
              <a:round/>
              <a:headEnd/>
              <a:tailEnd/>
            </a:ln>
            <a:effectLst>
              <a:outerShdw dist="35921" dir="2700000" algn="ctr" rotWithShape="0">
                <a:schemeClr val="bg2"/>
              </a:outerShdw>
            </a:effectLst>
          </p:spPr>
          <p:txBody>
            <a:bodyPr wrap="none" anchor="ctr"/>
            <a:lstStyle/>
            <a:p>
              <a:endParaRPr lang="en-US"/>
            </a:p>
          </p:txBody>
        </p:sp>
      </p:grpSp>
      <p:sp>
        <p:nvSpPr>
          <p:cNvPr id="826401" name="Line 33"/>
          <p:cNvSpPr>
            <a:spLocks noChangeShapeType="1"/>
          </p:cNvSpPr>
          <p:nvPr/>
        </p:nvSpPr>
        <p:spPr bwMode="auto">
          <a:xfrm>
            <a:off x="2057400" y="3048000"/>
            <a:ext cx="5334000" cy="0"/>
          </a:xfrm>
          <a:prstGeom prst="line">
            <a:avLst/>
          </a:prstGeom>
          <a:noFill/>
          <a:ln w="76200">
            <a:solidFill>
              <a:schemeClr val="bg1"/>
            </a:solidFill>
            <a:round/>
            <a:headEnd/>
            <a:tailEnd/>
          </a:ln>
          <a:effectLst/>
        </p:spPr>
        <p:txBody>
          <a:bodyPr wrap="none" anchor="ctr"/>
          <a:lstStyle/>
          <a:p>
            <a:endParaRPr lang="en-US"/>
          </a:p>
        </p:txBody>
      </p:sp>
      <p:sp>
        <p:nvSpPr>
          <p:cNvPr id="826402" name="Line 34"/>
          <p:cNvSpPr>
            <a:spLocks noChangeShapeType="1"/>
          </p:cNvSpPr>
          <p:nvPr/>
        </p:nvSpPr>
        <p:spPr bwMode="auto">
          <a:xfrm>
            <a:off x="27432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3" name="Line 35"/>
          <p:cNvSpPr>
            <a:spLocks noChangeShapeType="1"/>
          </p:cNvSpPr>
          <p:nvPr/>
        </p:nvSpPr>
        <p:spPr bwMode="auto">
          <a:xfrm flipH="1">
            <a:off x="5562600" y="914400"/>
            <a:ext cx="1066800" cy="20574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826404" name="Line 36"/>
          <p:cNvSpPr>
            <a:spLocks noChangeShapeType="1"/>
          </p:cNvSpPr>
          <p:nvPr/>
        </p:nvSpPr>
        <p:spPr bwMode="auto">
          <a:xfrm>
            <a:off x="3886200" y="3124200"/>
            <a:ext cx="1219200" cy="1981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5" name="Line 37"/>
          <p:cNvSpPr>
            <a:spLocks noChangeShapeType="1"/>
          </p:cNvSpPr>
          <p:nvPr/>
        </p:nvSpPr>
        <p:spPr bwMode="auto">
          <a:xfrm flipH="1">
            <a:off x="4419600" y="3124200"/>
            <a:ext cx="1066800" cy="1600200"/>
          </a:xfrm>
          <a:prstGeom prst="line">
            <a:avLst/>
          </a:prstGeom>
          <a:noFill/>
          <a:ln w="76200">
            <a:solidFill>
              <a:schemeClr val="tx1"/>
            </a:solidFill>
            <a:prstDash val="dash"/>
            <a:round/>
            <a:headEnd/>
            <a:tailEnd type="triangle" w="med" len="med"/>
          </a:ln>
          <a:effectLst/>
        </p:spPr>
        <p:txBody>
          <a:bodyPr wrap="none" anchor="ctr"/>
          <a:lstStyle/>
          <a:p>
            <a:endParaRPr lang="en-US"/>
          </a:p>
        </p:txBody>
      </p:sp>
      <p:sp>
        <p:nvSpPr>
          <p:cNvPr id="826406" name="Freeform 38"/>
          <p:cNvSpPr>
            <a:spLocks/>
          </p:cNvSpPr>
          <p:nvPr/>
        </p:nvSpPr>
        <p:spPr bwMode="auto">
          <a:xfrm>
            <a:off x="2309813" y="2503488"/>
            <a:ext cx="5024437" cy="582612"/>
          </a:xfrm>
          <a:custGeom>
            <a:avLst/>
            <a:gdLst/>
            <a:ahLst/>
            <a:cxnLst>
              <a:cxn ang="0">
                <a:pos x="869" y="312"/>
              </a:cxn>
              <a:cxn ang="0">
                <a:pos x="655" y="327"/>
              </a:cxn>
              <a:cxn ang="0">
                <a:pos x="655" y="274"/>
              </a:cxn>
              <a:cxn ang="0">
                <a:pos x="602" y="312"/>
              </a:cxn>
              <a:cxn ang="0">
                <a:pos x="503" y="312"/>
              </a:cxn>
              <a:cxn ang="0">
                <a:pos x="213" y="297"/>
              </a:cxn>
              <a:cxn ang="0">
                <a:pos x="0" y="305"/>
              </a:cxn>
              <a:cxn ang="0">
                <a:pos x="84" y="236"/>
              </a:cxn>
              <a:cxn ang="0">
                <a:pos x="175" y="107"/>
              </a:cxn>
              <a:cxn ang="0">
                <a:pos x="236" y="76"/>
              </a:cxn>
              <a:cxn ang="0">
                <a:pos x="503" y="38"/>
              </a:cxn>
              <a:cxn ang="0">
                <a:pos x="671" y="23"/>
              </a:cxn>
              <a:cxn ang="0">
                <a:pos x="930" y="99"/>
              </a:cxn>
              <a:cxn ang="0">
                <a:pos x="1105" y="107"/>
              </a:cxn>
              <a:cxn ang="0">
                <a:pos x="1387" y="99"/>
              </a:cxn>
              <a:cxn ang="0">
                <a:pos x="1684" y="137"/>
              </a:cxn>
              <a:cxn ang="0">
                <a:pos x="1791" y="137"/>
              </a:cxn>
              <a:cxn ang="0">
                <a:pos x="1912" y="152"/>
              </a:cxn>
              <a:cxn ang="0">
                <a:pos x="1996" y="183"/>
              </a:cxn>
              <a:cxn ang="0">
                <a:pos x="2217" y="213"/>
              </a:cxn>
              <a:cxn ang="0">
                <a:pos x="2331" y="206"/>
              </a:cxn>
              <a:cxn ang="0">
                <a:pos x="2392" y="122"/>
              </a:cxn>
              <a:cxn ang="0">
                <a:pos x="2469" y="76"/>
              </a:cxn>
              <a:cxn ang="0">
                <a:pos x="2560" y="84"/>
              </a:cxn>
              <a:cxn ang="0">
                <a:pos x="2796" y="160"/>
              </a:cxn>
              <a:cxn ang="0">
                <a:pos x="3162" y="282"/>
              </a:cxn>
              <a:cxn ang="0">
                <a:pos x="3086" y="213"/>
              </a:cxn>
              <a:cxn ang="0">
                <a:pos x="3063" y="221"/>
              </a:cxn>
              <a:cxn ang="0">
                <a:pos x="2994" y="327"/>
              </a:cxn>
              <a:cxn ang="0">
                <a:pos x="2850" y="305"/>
              </a:cxn>
              <a:cxn ang="0">
                <a:pos x="2796" y="320"/>
              </a:cxn>
              <a:cxn ang="0">
                <a:pos x="2461" y="327"/>
              </a:cxn>
              <a:cxn ang="0">
                <a:pos x="1867" y="305"/>
              </a:cxn>
              <a:cxn ang="0">
                <a:pos x="1227" y="297"/>
              </a:cxn>
              <a:cxn ang="0">
                <a:pos x="1013" y="289"/>
              </a:cxn>
              <a:cxn ang="0">
                <a:pos x="952" y="320"/>
              </a:cxn>
              <a:cxn ang="0">
                <a:pos x="876" y="320"/>
              </a:cxn>
              <a:cxn ang="0">
                <a:pos x="838" y="312"/>
              </a:cxn>
              <a:cxn ang="0">
                <a:pos x="869" y="312"/>
              </a:cxn>
            </a:cxnLst>
            <a:rect l="0" t="0" r="r" b="b"/>
            <a:pathLst>
              <a:path w="3165" h="367">
                <a:moveTo>
                  <a:pt x="869" y="312"/>
                </a:moveTo>
                <a:cubicBezTo>
                  <a:pt x="700" y="268"/>
                  <a:pt x="743" y="245"/>
                  <a:pt x="655" y="327"/>
                </a:cubicBezTo>
                <a:cubicBezTo>
                  <a:pt x="653" y="335"/>
                  <a:pt x="663" y="271"/>
                  <a:pt x="655" y="274"/>
                </a:cubicBezTo>
                <a:cubicBezTo>
                  <a:pt x="643" y="278"/>
                  <a:pt x="614" y="317"/>
                  <a:pt x="602" y="312"/>
                </a:cubicBezTo>
                <a:cubicBezTo>
                  <a:pt x="555" y="294"/>
                  <a:pt x="564" y="319"/>
                  <a:pt x="503" y="312"/>
                </a:cubicBezTo>
                <a:cubicBezTo>
                  <a:pt x="386" y="298"/>
                  <a:pt x="377" y="303"/>
                  <a:pt x="213" y="297"/>
                </a:cubicBezTo>
                <a:cubicBezTo>
                  <a:pt x="211" y="284"/>
                  <a:pt x="0" y="318"/>
                  <a:pt x="0" y="305"/>
                </a:cubicBezTo>
                <a:cubicBezTo>
                  <a:pt x="0" y="265"/>
                  <a:pt x="127" y="266"/>
                  <a:pt x="84" y="236"/>
                </a:cubicBezTo>
                <a:cubicBezTo>
                  <a:pt x="73" y="206"/>
                  <a:pt x="161" y="140"/>
                  <a:pt x="175" y="107"/>
                </a:cubicBezTo>
                <a:cubicBezTo>
                  <a:pt x="185" y="83"/>
                  <a:pt x="219" y="87"/>
                  <a:pt x="236" y="76"/>
                </a:cubicBezTo>
                <a:cubicBezTo>
                  <a:pt x="315" y="25"/>
                  <a:pt x="413" y="42"/>
                  <a:pt x="503" y="38"/>
                </a:cubicBezTo>
                <a:cubicBezTo>
                  <a:pt x="561" y="0"/>
                  <a:pt x="592" y="18"/>
                  <a:pt x="671" y="23"/>
                </a:cubicBezTo>
                <a:cubicBezTo>
                  <a:pt x="751" y="77"/>
                  <a:pt x="835" y="89"/>
                  <a:pt x="930" y="99"/>
                </a:cubicBezTo>
                <a:cubicBezTo>
                  <a:pt x="1003" y="119"/>
                  <a:pt x="1001" y="113"/>
                  <a:pt x="1105" y="107"/>
                </a:cubicBezTo>
                <a:cubicBezTo>
                  <a:pt x="1224" y="82"/>
                  <a:pt x="1180" y="91"/>
                  <a:pt x="1387" y="99"/>
                </a:cubicBezTo>
                <a:cubicBezTo>
                  <a:pt x="1515" y="142"/>
                  <a:pt x="1445" y="129"/>
                  <a:pt x="1684" y="137"/>
                </a:cubicBezTo>
                <a:cubicBezTo>
                  <a:pt x="1745" y="158"/>
                  <a:pt x="1661" y="133"/>
                  <a:pt x="1791" y="137"/>
                </a:cubicBezTo>
                <a:cubicBezTo>
                  <a:pt x="1832" y="138"/>
                  <a:pt x="1872" y="147"/>
                  <a:pt x="1912" y="152"/>
                </a:cubicBezTo>
                <a:cubicBezTo>
                  <a:pt x="1941" y="159"/>
                  <a:pt x="1967" y="178"/>
                  <a:pt x="1996" y="183"/>
                </a:cubicBezTo>
                <a:cubicBezTo>
                  <a:pt x="2069" y="196"/>
                  <a:pt x="2144" y="200"/>
                  <a:pt x="2217" y="213"/>
                </a:cubicBezTo>
                <a:cubicBezTo>
                  <a:pt x="2255" y="211"/>
                  <a:pt x="2294" y="214"/>
                  <a:pt x="2331" y="206"/>
                </a:cubicBezTo>
                <a:cubicBezTo>
                  <a:pt x="2366" y="199"/>
                  <a:pt x="2382" y="143"/>
                  <a:pt x="2392" y="122"/>
                </a:cubicBezTo>
                <a:cubicBezTo>
                  <a:pt x="2406" y="94"/>
                  <a:pt x="2442" y="83"/>
                  <a:pt x="2469" y="76"/>
                </a:cubicBezTo>
                <a:cubicBezTo>
                  <a:pt x="2499" y="79"/>
                  <a:pt x="2530" y="80"/>
                  <a:pt x="2560" y="84"/>
                </a:cubicBezTo>
                <a:cubicBezTo>
                  <a:pt x="2638" y="94"/>
                  <a:pt x="2719" y="141"/>
                  <a:pt x="2796" y="160"/>
                </a:cubicBezTo>
                <a:cubicBezTo>
                  <a:pt x="2892" y="184"/>
                  <a:pt x="3032" y="312"/>
                  <a:pt x="3162" y="282"/>
                </a:cubicBezTo>
                <a:cubicBezTo>
                  <a:pt x="3165" y="290"/>
                  <a:pt x="3090" y="206"/>
                  <a:pt x="3086" y="213"/>
                </a:cubicBezTo>
                <a:cubicBezTo>
                  <a:pt x="3082" y="220"/>
                  <a:pt x="3070" y="217"/>
                  <a:pt x="3063" y="221"/>
                </a:cubicBezTo>
                <a:cubicBezTo>
                  <a:pt x="2985" y="264"/>
                  <a:pt x="3090" y="319"/>
                  <a:pt x="2994" y="327"/>
                </a:cubicBezTo>
                <a:cubicBezTo>
                  <a:pt x="2933" y="348"/>
                  <a:pt x="2902" y="264"/>
                  <a:pt x="2850" y="305"/>
                </a:cubicBezTo>
                <a:cubicBezTo>
                  <a:pt x="2835" y="317"/>
                  <a:pt x="2815" y="319"/>
                  <a:pt x="2796" y="320"/>
                </a:cubicBezTo>
                <a:cubicBezTo>
                  <a:pt x="2684" y="325"/>
                  <a:pt x="2573" y="325"/>
                  <a:pt x="2461" y="327"/>
                </a:cubicBezTo>
                <a:cubicBezTo>
                  <a:pt x="2260" y="320"/>
                  <a:pt x="2070" y="309"/>
                  <a:pt x="1867" y="305"/>
                </a:cubicBezTo>
                <a:cubicBezTo>
                  <a:pt x="1659" y="311"/>
                  <a:pt x="1429" y="367"/>
                  <a:pt x="1227" y="297"/>
                </a:cubicBezTo>
                <a:cubicBezTo>
                  <a:pt x="1154" y="305"/>
                  <a:pt x="1086" y="278"/>
                  <a:pt x="1013" y="289"/>
                </a:cubicBezTo>
                <a:cubicBezTo>
                  <a:pt x="989" y="298"/>
                  <a:pt x="976" y="312"/>
                  <a:pt x="952" y="320"/>
                </a:cubicBezTo>
                <a:cubicBezTo>
                  <a:pt x="902" y="302"/>
                  <a:pt x="963" y="320"/>
                  <a:pt x="876" y="320"/>
                </a:cubicBezTo>
                <a:cubicBezTo>
                  <a:pt x="863" y="320"/>
                  <a:pt x="847" y="322"/>
                  <a:pt x="838" y="312"/>
                </a:cubicBezTo>
                <a:cubicBezTo>
                  <a:pt x="831" y="304"/>
                  <a:pt x="859" y="312"/>
                  <a:pt x="869" y="312"/>
                </a:cubicBezTo>
                <a:close/>
              </a:path>
            </a:pathLst>
          </a:custGeom>
          <a:solidFill>
            <a:schemeClr val="hlink"/>
          </a:solidFill>
          <a:ln w="76200" cap="flat" cmpd="sng">
            <a:solidFill>
              <a:schemeClr val="hlink"/>
            </a:solidFill>
            <a:prstDash val="solid"/>
            <a:round/>
            <a:headEnd/>
            <a:tailEnd/>
          </a:ln>
          <a:effectLst/>
        </p:spPr>
        <p:txBody>
          <a:bodyPr wrap="none" anchor="ctr"/>
          <a:lstStyle/>
          <a:p>
            <a:endParaRPr lang="en-US"/>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4:1 At that time Israel was at war with the Philistines. The Israelite army was camped near Ebenezer, and the Philistines were at Aphek. </a:t>
            </a:r>
          </a:p>
          <a:p>
            <a:pPr>
              <a:buFont typeface="Wingdings" pitchFamily="2" charset="2"/>
              <a:buNone/>
            </a:pPr>
            <a:r>
              <a:rPr lang="en-US" sz="4800"/>
              <a:t>2 The Philistines attacked and defeated the army of Israel, killing four thousand men. </a:t>
            </a:r>
          </a:p>
        </p:txBody>
      </p:sp>
      <p:sp>
        <p:nvSpPr>
          <p:cNvPr id="72397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5 When the Israelites saw the Ark of the Covenant of the Lord coming into the camp, their shout of joy was so loud that it made the ground shake! </a:t>
            </a:r>
          </a:p>
        </p:txBody>
      </p:sp>
      <p:sp>
        <p:nvSpPr>
          <p:cNvPr id="672771"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4</a:t>
            </a:r>
            <a:endParaRPr lang="en-US" sz="8800" dirty="0"/>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Rectangle 2"/>
          <p:cNvSpPr>
            <a:spLocks noGrp="1" noChangeArrowheads="1"/>
          </p:cNvSpPr>
          <p:nvPr>
            <p:ph type="body" idx="1"/>
          </p:nvPr>
        </p:nvSpPr>
        <p:spPr>
          <a:noFill/>
          <a:ln/>
        </p:spPr>
        <p:txBody>
          <a:bodyPr lIns="90488" tIns="44450" rIns="90488" bIns="44450"/>
          <a:lstStyle/>
          <a:p>
            <a:pPr>
              <a:buNone/>
            </a:pPr>
            <a:r>
              <a:rPr lang="en-US" sz="4800" dirty="0"/>
              <a:t>6 “What’s going on?” the Philistines asked. “What’s all the shouting about in the Hebrew camp?” When they were told it was because the Ark of the Lord had arrived</a:t>
            </a:r>
            <a:r>
              <a:rPr lang="en-US" sz="4800" dirty="0" smtClean="0"/>
              <a:t>, they panicked. </a:t>
            </a:r>
            <a:endParaRPr lang="en-US" sz="4800" dirty="0"/>
          </a:p>
        </p:txBody>
      </p:sp>
      <p:sp>
        <p:nvSpPr>
          <p:cNvPr id="673795"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sz="4800" dirty="0"/>
              <a:t>7 </a:t>
            </a:r>
            <a:r>
              <a:rPr lang="en-US" sz="4800" dirty="0" smtClean="0"/>
              <a:t>“The </a:t>
            </a:r>
            <a:r>
              <a:rPr lang="en-US" sz="4800" dirty="0"/>
              <a:t>gods have come into their camp!” they cried. “This is a disaster! We have never had to face anything like this before! </a:t>
            </a:r>
          </a:p>
          <a:p>
            <a:pPr>
              <a:buFont typeface="Wingdings" pitchFamily="2" charset="2"/>
              <a:buNone/>
            </a:pPr>
            <a:r>
              <a:rPr lang="en-US" sz="4800" dirty="0"/>
              <a:t>8 Who can save us from these mighty gods of Israel? They are the same gods who destroyed the Egyptians with plagues when Israel was in the wilderness. </a:t>
            </a:r>
          </a:p>
        </p:txBody>
      </p:sp>
      <p:sp>
        <p:nvSpPr>
          <p:cNvPr id="763907"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9 Fight as you never have before, Philistines! If you don’t, we will become the Hebrews’ slaves just as they have been ours!” </a:t>
            </a:r>
          </a:p>
        </p:txBody>
      </p:sp>
      <p:sp>
        <p:nvSpPr>
          <p:cNvPr id="675843"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body" idx="1"/>
          </p:nvPr>
        </p:nvSpPr>
        <p:spPr>
          <a:xfrm>
            <a:off x="0" y="1447800"/>
            <a:ext cx="9144000" cy="4876800"/>
          </a:xfrm>
          <a:noFill/>
          <a:ln/>
        </p:spPr>
        <p:txBody>
          <a:bodyPr lIns="90488" tIns="44450" rIns="90488" bIns="44450"/>
          <a:lstStyle/>
          <a:p>
            <a:pPr>
              <a:buFont typeface="Wingdings" pitchFamily="2" charset="2"/>
              <a:buNone/>
            </a:pPr>
            <a:r>
              <a:rPr lang="en-US" sz="4800"/>
              <a:t>10 So the Philistines fought desperately, and Israel was defeated again. The slaughter was great; thirty thousand Israelite men died that day. The survivors turned and fled to their tents. </a:t>
            </a:r>
          </a:p>
        </p:txBody>
      </p:sp>
      <p:sp>
        <p:nvSpPr>
          <p:cNvPr id="676867"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body" idx="1"/>
          </p:nvPr>
        </p:nvSpPr>
        <p:spPr>
          <a:xfrm>
            <a:off x="0" y="1447800"/>
            <a:ext cx="9144000" cy="4876800"/>
          </a:xfrm>
          <a:noFill/>
          <a:ln/>
        </p:spPr>
        <p:txBody>
          <a:bodyPr lIns="90488" tIns="44450" rIns="90488" bIns="44450"/>
          <a:lstStyle/>
          <a:p>
            <a:pPr>
              <a:buFont typeface="Wingdings" pitchFamily="2" charset="2"/>
              <a:buNone/>
            </a:pPr>
            <a:r>
              <a:rPr lang="en-US" sz="4800"/>
              <a:t>11 The Ark of God was captured, and Hophni and Phinehas, the two sons of Eli, were killed.</a:t>
            </a:r>
          </a:p>
        </p:txBody>
      </p:sp>
      <p:sp>
        <p:nvSpPr>
          <p:cNvPr id="726019"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body" idx="1"/>
          </p:nvPr>
        </p:nvSpPr>
        <p:spPr>
          <a:xfrm>
            <a:off x="0" y="1447800"/>
            <a:ext cx="9144000" cy="4876800"/>
          </a:xfrm>
          <a:noFill/>
          <a:ln/>
        </p:spPr>
        <p:txBody>
          <a:bodyPr lIns="90488" tIns="44450" rIns="90488" bIns="44450"/>
          <a:lstStyle/>
          <a:p>
            <a:pPr>
              <a:buFont typeface="Wingdings" pitchFamily="2" charset="2"/>
              <a:buNone/>
            </a:pPr>
            <a:r>
              <a:rPr lang="en-US" sz="4800"/>
              <a:t>11 The Ark of God was captured, and Hophni and Phinehas, the two sons of Eli, were killed.</a:t>
            </a:r>
          </a:p>
        </p:txBody>
      </p:sp>
      <p:sp>
        <p:nvSpPr>
          <p:cNvPr id="766979"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
        <p:nvSpPr>
          <p:cNvPr id="766980" name="Rectangle 4"/>
          <p:cNvSpPr>
            <a:spLocks noChangeArrowheads="1"/>
          </p:cNvSpPr>
          <p:nvPr/>
        </p:nvSpPr>
        <p:spPr bwMode="auto">
          <a:xfrm>
            <a:off x="1524000" y="3200400"/>
            <a:ext cx="4876800" cy="1219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marL="285750" indent="-285750" algn="l">
              <a:lnSpc>
                <a:spcPct val="79000"/>
              </a:lnSpc>
              <a:spcBef>
                <a:spcPct val="5000"/>
              </a:spcBef>
            </a:pPr>
            <a:r>
              <a:rPr lang="en-US" sz="11500" b="0" dirty="0" smtClean="0">
                <a:effectLst>
                  <a:outerShdw blurRad="38100" dist="38100" dir="2700000" algn="tl">
                    <a:srgbClr val="000000"/>
                  </a:outerShdw>
                </a:effectLst>
              </a:rPr>
              <a:t>So bad!</a:t>
            </a:r>
            <a:endParaRPr lang="en-US" sz="115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body" idx="1"/>
          </p:nvPr>
        </p:nvSpPr>
        <p:spPr>
          <a:xfrm>
            <a:off x="0" y="1447800"/>
            <a:ext cx="9144000" cy="4876800"/>
          </a:xfrm>
          <a:noFill/>
          <a:ln/>
        </p:spPr>
        <p:txBody>
          <a:bodyPr lIns="90488" tIns="44450" rIns="90488" bIns="44450"/>
          <a:lstStyle/>
          <a:p>
            <a:pPr>
              <a:buFont typeface="Wingdings" pitchFamily="2" charset="2"/>
              <a:buNone/>
            </a:pPr>
            <a:r>
              <a:rPr lang="en-US" sz="4800"/>
              <a:t>11 The Ark of God was captured, and Hophni and Phinehas, the two sons of Eli, were killed.</a:t>
            </a:r>
          </a:p>
        </p:txBody>
      </p:sp>
      <p:sp>
        <p:nvSpPr>
          <p:cNvPr id="766979"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
        <p:nvSpPr>
          <p:cNvPr id="766980" name="Rectangle 4"/>
          <p:cNvSpPr>
            <a:spLocks noChangeArrowheads="1"/>
          </p:cNvSpPr>
          <p:nvPr/>
        </p:nvSpPr>
        <p:spPr bwMode="auto">
          <a:xfrm>
            <a:off x="1524000" y="3048000"/>
            <a:ext cx="71628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marL="285750" indent="-285750" algn="l">
              <a:lnSpc>
                <a:spcPct val="75000"/>
              </a:lnSpc>
              <a:spcBef>
                <a:spcPct val="5000"/>
              </a:spcBef>
            </a:pPr>
            <a:r>
              <a:rPr lang="en-US" sz="5400" b="0" dirty="0">
                <a:effectLst>
                  <a:outerShdw blurRad="38100" dist="38100" dir="2700000" algn="tl">
                    <a:srgbClr val="000000"/>
                  </a:outerShdw>
                </a:effectLst>
              </a:rPr>
              <a:t>= repudiation of magic</a:t>
            </a:r>
          </a:p>
          <a:p>
            <a:pPr marL="285750" indent="-285750" algn="l">
              <a:lnSpc>
                <a:spcPct val="75000"/>
              </a:lnSpc>
              <a:spcBef>
                <a:spcPct val="5000"/>
              </a:spcBef>
            </a:pPr>
            <a:r>
              <a:rPr lang="en-US" sz="5400" b="0" dirty="0">
                <a:effectLst>
                  <a:outerShdw blurRad="38100" dist="38100" dir="2700000" algn="tl">
                    <a:srgbClr val="000000"/>
                  </a:outerShdw>
                </a:effectLst>
              </a:rPr>
              <a:t>God is not there to be used by us</a:t>
            </a:r>
          </a:p>
          <a:p>
            <a:pPr marL="285750" indent="-285750" algn="l">
              <a:lnSpc>
                <a:spcPct val="75000"/>
              </a:lnSpc>
              <a:spcBef>
                <a:spcPct val="5000"/>
              </a:spcBef>
            </a:pPr>
            <a:r>
              <a:rPr lang="en-US" sz="5400" b="0" dirty="0">
                <a:effectLst>
                  <a:outerShdw blurRad="38100" dist="38100" dir="2700000" algn="tl">
                    <a:srgbClr val="000000"/>
                  </a:outerShdw>
                </a:effectLst>
              </a:rPr>
              <a:t>Cannot be </a:t>
            </a:r>
            <a:r>
              <a:rPr lang="en-US" sz="5400" b="0" dirty="0" smtClean="0">
                <a:effectLst>
                  <a:outerShdw blurRad="38100" dist="38100" dir="2700000" algn="tl">
                    <a:srgbClr val="000000"/>
                  </a:outerShdw>
                </a:effectLst>
              </a:rPr>
              <a:t>manipulated</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66980">
                                            <p:txEl>
                                              <p:pRg st="1" end="1"/>
                                            </p:txEl>
                                          </p:spTgt>
                                        </p:tgtEl>
                                        <p:attrNameLst>
                                          <p:attrName>style.visibility</p:attrName>
                                        </p:attrNameLst>
                                      </p:cBhvr>
                                      <p:to>
                                        <p:strVal val="visible"/>
                                      </p:to>
                                    </p:set>
                                    <p:animEffect transition="in" filter="wipe(left)">
                                      <p:cBhvr>
                                        <p:cTn id="7" dur="500"/>
                                        <p:tgtEl>
                                          <p:spTgt spid="76698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66980">
                                            <p:txEl>
                                              <p:pRg st="2" end="2"/>
                                            </p:txEl>
                                          </p:spTgt>
                                        </p:tgtEl>
                                        <p:attrNameLst>
                                          <p:attrName>style.visibility</p:attrName>
                                        </p:attrNameLst>
                                      </p:cBhvr>
                                      <p:to>
                                        <p:strVal val="visible"/>
                                      </p:to>
                                    </p:set>
                                    <p:animEffect transition="in" filter="wipe(left)">
                                      <p:cBhvr>
                                        <p:cTn id="12" dur="500"/>
                                        <p:tgtEl>
                                          <p:spTgt spid="7669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7"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
        <p:nvSpPr>
          <p:cNvPr id="656391" name="Rectangle 7"/>
          <p:cNvSpPr>
            <a:spLocks noGrp="1" noChangeArrowheads="1"/>
          </p:cNvSpPr>
          <p:nvPr>
            <p:ph type="body" idx="1"/>
          </p:nvPr>
        </p:nvSpPr>
        <p:spPr>
          <a:xfrm>
            <a:off x="1219200" y="2667000"/>
            <a:ext cx="5562600" cy="2514600"/>
          </a:xfrm>
          <a:gradFill rotWithShape="0">
            <a:gsLst>
              <a:gs pos="0">
                <a:srgbClr val="000000"/>
              </a:gs>
              <a:gs pos="50000">
                <a:srgbClr val="000098"/>
              </a:gs>
              <a:gs pos="100000">
                <a:srgbClr val="000000"/>
              </a:gs>
            </a:gsLst>
            <a:lin ang="5400000" scaled="1"/>
          </a:gradFill>
          <a:ln w="12700">
            <a:solidFill>
              <a:schemeClr val="tx1"/>
            </a:solidFill>
            <a:headEnd type="none" w="sm" len="sm"/>
            <a:tailEnd type="none" w="sm" len="sm"/>
          </a:ln>
        </p:spPr>
        <p:txBody>
          <a:bodyPr lIns="90488" tIns="44450" rIns="90488" bIns="44450"/>
          <a:lstStyle/>
          <a:p>
            <a:pPr marL="0" indent="0">
              <a:lnSpc>
                <a:spcPct val="75000"/>
              </a:lnSpc>
              <a:spcBef>
                <a:spcPct val="5000"/>
              </a:spcBef>
              <a:buClrTx/>
              <a:buSzTx/>
              <a:buFontTx/>
              <a:buNone/>
            </a:pPr>
            <a:r>
              <a:rPr lang="en-US" sz="10600"/>
              <a:t>After the capture</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12 A man from the tribe of Benjamin ran from the battlefront and arrived at Shiloh later that same day. He had torn his clothes and put dust on his head to show his grief. </a:t>
            </a:r>
          </a:p>
        </p:txBody>
      </p:sp>
      <p:sp>
        <p:nvSpPr>
          <p:cNvPr id="704515"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dirty="0"/>
              <a:t>3 After the battle was over, the army of Israel retreated to their camp, and their leaders asked, “Why did the Lord allow us to be defeated by the Philistines?” Then they said, “Let’s bring the Ark of the Covenant of the Lord from Shiloh. If we carry it into battle with us, </a:t>
            </a:r>
            <a:r>
              <a:rPr lang="en-US" sz="4800" dirty="0" smtClean="0"/>
              <a:t/>
            </a:r>
            <a:br>
              <a:rPr lang="en-US" sz="4800" dirty="0" smtClean="0"/>
            </a:br>
            <a:r>
              <a:rPr lang="en-US" sz="4800" dirty="0" smtClean="0"/>
              <a:t>it </a:t>
            </a:r>
            <a:r>
              <a:rPr lang="en-US" sz="4800" dirty="0"/>
              <a:t>will save us from our enemies.” </a:t>
            </a:r>
          </a:p>
        </p:txBody>
      </p:sp>
      <p:sp>
        <p:nvSpPr>
          <p:cNvPr id="772099"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13 Eli was waiting beside the road to hear the news of the battle, for his heart trembled for the safety of the Ark of God. When the messenger arrived and told what had happened, an outcry resounded throughout the town. </a:t>
            </a:r>
          </a:p>
        </p:txBody>
      </p:sp>
      <p:sp>
        <p:nvSpPr>
          <p:cNvPr id="677891"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14 “What is all the noise about?” Eli asked. The messenger rushed over to Eli, </a:t>
            </a:r>
          </a:p>
          <a:p>
            <a:pPr>
              <a:buFont typeface="Wingdings" pitchFamily="2" charset="2"/>
              <a:buNone/>
            </a:pPr>
            <a:r>
              <a:rPr lang="en-US" sz="4800"/>
              <a:t>15 who was ninety-eight years old and blind. </a:t>
            </a:r>
          </a:p>
          <a:p>
            <a:pPr>
              <a:buFont typeface="Wingdings" pitchFamily="2" charset="2"/>
              <a:buNone/>
            </a:pPr>
            <a:r>
              <a:rPr lang="en-US" sz="4800"/>
              <a:t>16 He said to Eli, “I have just come from the battlefront—I was there this very day.” “What happened?” Eli demanded. </a:t>
            </a:r>
          </a:p>
        </p:txBody>
      </p:sp>
      <p:sp>
        <p:nvSpPr>
          <p:cNvPr id="728067"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17 “Israel has been defeated,” the messenger replied. “Thousands of Israelite troops are dead on the battlefield. Your two sons, Hophni and Phinehas, were killed, too. And the Ark of God has been captured.” </a:t>
            </a:r>
          </a:p>
        </p:txBody>
      </p:sp>
      <p:sp>
        <p:nvSpPr>
          <p:cNvPr id="679939"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18 When the messenger mentioned what had happened to the Ark, Eli fell backward from his seat beside the gate. He broke his neck and died, for he was old and very fat. He had led Israel for forty years. </a:t>
            </a:r>
          </a:p>
        </p:txBody>
      </p:sp>
      <p:sp>
        <p:nvSpPr>
          <p:cNvPr id="773123" name="Rectangle 3"/>
          <p:cNvSpPr>
            <a:spLocks noGrp="1" noChangeArrowheads="1"/>
          </p:cNvSpPr>
          <p:nvPr>
            <p:ph type="title"/>
          </p:nvPr>
        </p:nvSpPr>
        <p:spPr>
          <a:noFill/>
          <a:ln/>
        </p:spPr>
        <p:txBody>
          <a:bodyPr lIns="90488" tIns="44450" rIns="90488" bIns="44450"/>
          <a:lstStyle/>
          <a:p>
            <a:r>
              <a:rPr lang="en-US" sz="8800" dirty="0" smtClean="0"/>
              <a:t>1 Samuel 4</a:t>
            </a:r>
            <a:endParaRPr lang="en-US" sz="8800" dirty="0"/>
          </a:p>
        </p:txBody>
      </p:sp>
      <p:sp>
        <p:nvSpPr>
          <p:cNvPr id="773124" name="Rectangle 4"/>
          <p:cNvSpPr>
            <a:spLocks noChangeArrowheads="1"/>
          </p:cNvSpPr>
          <p:nvPr/>
        </p:nvSpPr>
        <p:spPr bwMode="auto">
          <a:xfrm>
            <a:off x="609600" y="5181600"/>
            <a:ext cx="640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algn="l">
              <a:lnSpc>
                <a:spcPct val="77000"/>
              </a:lnSpc>
              <a:spcBef>
                <a:spcPct val="5000"/>
              </a:spcBef>
            </a:pPr>
            <a:r>
              <a:rPr lang="en-US" sz="6000" b="0" dirty="0">
                <a:effectLst>
                  <a:outerShdw blurRad="38100" dist="38100" dir="2700000" algn="tl">
                    <a:srgbClr val="000000"/>
                  </a:outerShdw>
                </a:effectLst>
              </a:rPr>
              <a:t>This is a sorry </a:t>
            </a:r>
            <a:r>
              <a:rPr lang="en-US" sz="6000" b="0" dirty="0" smtClean="0">
                <a:effectLst>
                  <a:outerShdw blurRad="38100" dist="38100" dir="2700000" algn="tl">
                    <a:srgbClr val="000000"/>
                  </a:outerShdw>
                </a:effectLst>
              </a:rPr>
              <a:t>end to a soft </a:t>
            </a:r>
            <a:r>
              <a:rPr lang="en-US" sz="6000" b="0" dirty="0">
                <a:effectLst>
                  <a:outerShdw blurRad="38100" dist="38100" dir="2700000" algn="tl">
                    <a:srgbClr val="000000"/>
                  </a:outerShdw>
                </a:effectLst>
              </a:rPr>
              <a:t>leader…</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4800"/>
              <a:t>5:1 After the Philistines captured the Ark of God, they took it from the battleground at Ebenezer to the city of Ashdod. </a:t>
            </a:r>
          </a:p>
          <a:p>
            <a:pPr>
              <a:buFont typeface="Wingdings" pitchFamily="2" charset="2"/>
              <a:buNone/>
            </a:pPr>
            <a:r>
              <a:rPr lang="en-US" sz="4800"/>
              <a:t>2 They carried the Ark of God into the temple of Dagon and placed it beside the idol of Dagon. </a:t>
            </a:r>
          </a:p>
        </p:txBody>
      </p:sp>
      <p:sp>
        <p:nvSpPr>
          <p:cNvPr id="839683"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2"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a:t>3 But when the citizens of Ashdod went to see it the next morning, Dagon had fallen with his face to the ground in front of the Ark of the Lord! So they set the idol up again. </a:t>
            </a:r>
          </a:p>
        </p:txBody>
      </p:sp>
      <p:sp>
        <p:nvSpPr>
          <p:cNvPr id="778243"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a:t>4 But the next morning the same thing happened—the idol had fallen face down before the Ark of the Lord again. This time his head and hands had broken off and were lying in the doorway. Only the trunk of his body was left intact. </a:t>
            </a:r>
          </a:p>
        </p:txBody>
      </p:sp>
      <p:sp>
        <p:nvSpPr>
          <p:cNvPr id="779267"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5 That is why to this day neither the priests of Dagon nor anyone who enters the temple of Dagon will step on its threshold. </a:t>
            </a:r>
          </a:p>
        </p:txBody>
      </p:sp>
      <p:sp>
        <p:nvSpPr>
          <p:cNvPr id="869379"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
        <p:nvSpPr>
          <p:cNvPr id="869380" name="Rectangle 4"/>
          <p:cNvSpPr>
            <a:spLocks noChangeArrowheads="1"/>
          </p:cNvSpPr>
          <p:nvPr/>
        </p:nvSpPr>
        <p:spPr bwMode="auto">
          <a:xfrm>
            <a:off x="2971800" y="4267200"/>
            <a:ext cx="5486400" cy="2209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a:effectLst>
                  <a:outerShdw blurRad="38100" dist="38100" dir="2700000" algn="tl">
                    <a:srgbClr val="000000"/>
                  </a:outerShdw>
                </a:effectLst>
              </a:rPr>
              <a:t>God throws down every idol in his presence!</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354"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5 That is why to this day neither the priests of Dagon nor anyone who enters the temple of Dagon will step on its threshold. </a:t>
            </a:r>
          </a:p>
          <a:p>
            <a:pPr>
              <a:buFont typeface="Wingdings" pitchFamily="2" charset="2"/>
              <a:buNone/>
            </a:pPr>
            <a:r>
              <a:rPr lang="en-US" sz="5400"/>
              <a:t>6 Then the Lord began to afflict the people of Ashdod and the nearby villages with a plague of tumors. </a:t>
            </a:r>
          </a:p>
        </p:txBody>
      </p:sp>
      <p:sp>
        <p:nvSpPr>
          <p:cNvPr id="868355"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a:t>7 When the people realized what was happening, they cried out, “We can’t keep the Ark of the God of Israel here any longer! He is against us! We will all be destroyed along with our god Dagon.” </a:t>
            </a:r>
          </a:p>
        </p:txBody>
      </p:sp>
      <p:sp>
        <p:nvSpPr>
          <p:cNvPr id="781315"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dirty="0"/>
              <a:t>3 After the battle was over, the army of Israel retreated to their camp, and their leaders asked, “Why did the Lord allow us to be defeated by the Philistines?” Then they said, “Let’s bring </a:t>
            </a:r>
            <a:r>
              <a:rPr lang="en-US" sz="4800" u="sng" dirty="0"/>
              <a:t>the Ark of the Covenant of the Lord</a:t>
            </a:r>
            <a:r>
              <a:rPr lang="en-US" sz="4800" dirty="0"/>
              <a:t> from Shiloh. If we carry it into battle with us, </a:t>
            </a:r>
            <a:r>
              <a:rPr lang="en-US" sz="4800" dirty="0" smtClean="0"/>
              <a:t/>
            </a:r>
            <a:br>
              <a:rPr lang="en-US" sz="4800" dirty="0" smtClean="0"/>
            </a:br>
            <a:r>
              <a:rPr lang="en-US" sz="4800" dirty="0" smtClean="0"/>
              <a:t>it </a:t>
            </a:r>
            <a:r>
              <a:rPr lang="en-US" sz="4800" dirty="0"/>
              <a:t>will save us from our enemies.” </a:t>
            </a:r>
          </a:p>
        </p:txBody>
      </p:sp>
      <p:sp>
        <p:nvSpPr>
          <p:cNvPr id="772099"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dirty="0"/>
              <a:t>8 So they called together the rulers of the five Philistine cities and asked, “What should we do with the Ark of the God of Israel?” The rulers discussed it and replied, “Move it to the city of Gath.” So they moved the Ark of the God of Israel to Gath. </a:t>
            </a:r>
          </a:p>
        </p:txBody>
      </p:sp>
      <p:sp>
        <p:nvSpPr>
          <p:cNvPr id="782339"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a:t>9 But when the Ark arrived at Gath, the Lord began afflicting its people, young and old, with a plague of tumors, and there was a great panic. </a:t>
            </a:r>
          </a:p>
        </p:txBody>
      </p:sp>
      <p:sp>
        <p:nvSpPr>
          <p:cNvPr id="783363"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a:t>10 So they sent the Ark of God to the city of Ekron, but when the people of Ekron saw it coming they cried out, “They are bringing the Ark of the God of Israel here to kill us, too!” </a:t>
            </a:r>
          </a:p>
        </p:txBody>
      </p:sp>
      <p:sp>
        <p:nvSpPr>
          <p:cNvPr id="784387"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11 So the people summoned the rulers again and begged them, “Please send the Ark of the God of Israel back to its own country, or it will kill us all.” For the plague from God had already begun, and great fear was sweeping across the city. </a:t>
            </a:r>
          </a:p>
        </p:txBody>
      </p:sp>
      <p:sp>
        <p:nvSpPr>
          <p:cNvPr id="785411"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dirty="0"/>
              <a:t>12 Those who didn’t die were afflicted with tumors; and there was weeping everywhere</a:t>
            </a:r>
            <a:r>
              <a:rPr lang="en-US" sz="5400" dirty="0" smtClean="0"/>
              <a:t>.</a:t>
            </a:r>
          </a:p>
          <a:p>
            <a:pPr>
              <a:buNone/>
            </a:pPr>
            <a:r>
              <a:rPr lang="en-US" sz="5400" dirty="0" smtClean="0"/>
              <a:t>6:1 The Ark of the Lord remained in Philistine territory seven months in all.  </a:t>
            </a:r>
          </a:p>
          <a:p>
            <a:pPr>
              <a:buFont typeface="Wingdings" pitchFamily="2" charset="2"/>
              <a:buNone/>
            </a:pPr>
            <a:endParaRPr lang="en-US" sz="5400" dirty="0"/>
          </a:p>
        </p:txBody>
      </p:sp>
      <p:sp>
        <p:nvSpPr>
          <p:cNvPr id="786435" name="Rectangle 3"/>
          <p:cNvSpPr>
            <a:spLocks noGrp="1" noChangeArrowheads="1"/>
          </p:cNvSpPr>
          <p:nvPr>
            <p:ph type="title"/>
          </p:nvPr>
        </p:nvSpPr>
        <p:spPr>
          <a:noFill/>
          <a:ln/>
        </p:spPr>
        <p:txBody>
          <a:bodyPr lIns="90488" tIns="44450" rIns="90488" bIns="44450"/>
          <a:lstStyle/>
          <a:p>
            <a:r>
              <a:rPr lang="en-US" sz="8800" dirty="0" smtClean="0"/>
              <a:t>1 Samuel 5</a:t>
            </a:r>
            <a:endParaRPr lang="en-US" sz="8800" dirty="0"/>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smtClean="0"/>
              <a:t>6:2 </a:t>
            </a:r>
            <a:r>
              <a:rPr lang="en-US" sz="5400" dirty="0"/>
              <a:t>Then the Philistines called in their priests and diviners and asked them, “What should we do about the Ark of the Lord? Tell us how to return it to its own land.” </a:t>
            </a:r>
          </a:p>
        </p:txBody>
      </p:sp>
      <p:sp>
        <p:nvSpPr>
          <p:cNvPr id="843779"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3 “Send the Ark of the God of Israel back, along with a gift,” they were told. “Send a guilt offering so the plague will stop. Then, if the plague doesn’t stop, you will know that God didn’t send the plague after all.” </a:t>
            </a:r>
          </a:p>
        </p:txBody>
      </p:sp>
      <p:sp>
        <p:nvSpPr>
          <p:cNvPr id="845827"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4 “What sort of guilt offering should we send?” they asked. And they were told, “Since the plague has struck both you and your five rulers, make </a:t>
            </a:r>
            <a:r>
              <a:rPr lang="en-US" sz="5400" u="sng"/>
              <a:t>five gold tumors and five gold rats</a:t>
            </a:r>
            <a:r>
              <a:rPr lang="en-US" sz="5400"/>
              <a:t>, just like those that have ravaged your land. </a:t>
            </a:r>
          </a:p>
        </p:txBody>
      </p:sp>
      <p:sp>
        <p:nvSpPr>
          <p:cNvPr id="871427"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2"/>
          <p:cNvSpPr>
            <a:spLocks noGrp="1" noChangeArrowheads="1"/>
          </p:cNvSpPr>
          <p:nvPr>
            <p:ph type="body" idx="1"/>
          </p:nvPr>
        </p:nvSpPr>
        <p:spPr>
          <a:xfrm>
            <a:off x="0" y="1371600"/>
            <a:ext cx="9144000" cy="3886200"/>
          </a:xfrm>
          <a:noFill/>
          <a:ln/>
        </p:spPr>
        <p:txBody>
          <a:bodyPr lIns="90488" tIns="44450" rIns="90488" bIns="44450"/>
          <a:lstStyle/>
          <a:p>
            <a:pPr>
              <a:buFont typeface="Wingdings" pitchFamily="2" charset="2"/>
              <a:buNone/>
            </a:pPr>
            <a:r>
              <a:rPr lang="en-US" sz="5400" dirty="0"/>
              <a:t>5 Make these things to show honor to the God of Israel. Perhaps then he will stop afflicting you, your gods, and your land. </a:t>
            </a:r>
          </a:p>
        </p:txBody>
      </p:sp>
      <p:sp>
        <p:nvSpPr>
          <p:cNvPr id="847875"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2" name="Rectangle 2"/>
          <p:cNvSpPr>
            <a:spLocks noGrp="1" noChangeArrowheads="1"/>
          </p:cNvSpPr>
          <p:nvPr>
            <p:ph type="body" idx="1"/>
          </p:nvPr>
        </p:nvSpPr>
        <p:spPr>
          <a:xfrm>
            <a:off x="0" y="1371600"/>
            <a:ext cx="9144000" cy="3886200"/>
          </a:xfrm>
          <a:noFill/>
          <a:ln/>
        </p:spPr>
        <p:txBody>
          <a:bodyPr lIns="90488" tIns="44450" rIns="90488" bIns="44450"/>
          <a:lstStyle/>
          <a:p>
            <a:pPr>
              <a:buNone/>
            </a:pPr>
            <a:r>
              <a:rPr lang="en-US" sz="5400" dirty="0" smtClean="0"/>
              <a:t>6 Don’t be stubborn and rebellious as Pharaoh and the Egyptians were. They wouldn’t let Israel go until God had ravaged them with dreadful plagues. </a:t>
            </a:r>
            <a:endParaRPr lang="en-US" sz="5400" dirty="0"/>
          </a:p>
        </p:txBody>
      </p:sp>
      <p:sp>
        <p:nvSpPr>
          <p:cNvPr id="860163"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dirty="0"/>
              <a:t>3 After the battle was over, the army of Israel retreated to their camp, and their leaders asked, “Why did the Lord allow us to be defeated by the Philistines?” Then they said, “Let’s bring the Ark of the Covenant of the Lord from Shiloh. If we carry it into battle with us, </a:t>
            </a:r>
            <a:r>
              <a:rPr lang="en-US" sz="4800" dirty="0" smtClean="0"/>
              <a:t/>
            </a:r>
            <a:br>
              <a:rPr lang="en-US" sz="4800" dirty="0" smtClean="0"/>
            </a:br>
            <a:r>
              <a:rPr lang="en-US" sz="4800" u="sng" dirty="0" smtClean="0"/>
              <a:t>it </a:t>
            </a:r>
            <a:r>
              <a:rPr lang="en-US" sz="4800" u="sng" dirty="0"/>
              <a:t>will save us from our enemies</a:t>
            </a:r>
            <a:r>
              <a:rPr lang="en-US" sz="4800" dirty="0"/>
              <a:t>.” </a:t>
            </a:r>
          </a:p>
        </p:txBody>
      </p:sp>
      <p:sp>
        <p:nvSpPr>
          <p:cNvPr id="772099"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a:t>7 Now build a new cart, and find two cows that have just had calves. Make sure the cows have never been yoked to a cart. Hitch the cows to the cart, but shut their calves away from them in a pen. </a:t>
            </a:r>
          </a:p>
        </p:txBody>
      </p:sp>
      <p:sp>
        <p:nvSpPr>
          <p:cNvPr id="848899"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smtClean="0"/>
              <a:t>8 </a:t>
            </a:r>
            <a:r>
              <a:rPr lang="en-US" sz="5400" dirty="0"/>
              <a:t>Put the Ark of the Lord on the cart, and beside it place a chest containing the gold rats and gold tumors. Then let the cows go wherever they want.</a:t>
            </a:r>
            <a:r>
              <a:rPr lang="en-US" sz="6000" dirty="0"/>
              <a:t> </a:t>
            </a:r>
          </a:p>
        </p:txBody>
      </p:sp>
      <p:sp>
        <p:nvSpPr>
          <p:cNvPr id="861187"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2"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9 If they cross the border of our land and go to Beth-shemesh, we will know it was the Lord who brought this great disaster upon us. If they don’t, we will know that the plague was simply a coincidence and was not sent by the Lord at all.” </a:t>
            </a:r>
          </a:p>
        </p:txBody>
      </p:sp>
      <p:sp>
        <p:nvSpPr>
          <p:cNvPr id="849923"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2" name="Rectangle 2"/>
          <p:cNvSpPr>
            <a:spLocks noGrp="1" noChangeArrowheads="1"/>
          </p:cNvSpPr>
          <p:nvPr>
            <p:ph type="body" idx="1"/>
          </p:nvPr>
        </p:nvSpPr>
        <p:spPr>
          <a:xfrm>
            <a:off x="0" y="1295400"/>
            <a:ext cx="9144000" cy="3886200"/>
          </a:xfrm>
          <a:noFill/>
          <a:ln/>
        </p:spPr>
        <p:txBody>
          <a:bodyPr lIns="90488" tIns="44450" rIns="90488" bIns="44450"/>
          <a:lstStyle/>
          <a:p>
            <a:pPr>
              <a:buNone/>
            </a:pPr>
            <a:r>
              <a:rPr lang="en-US" sz="5400" dirty="0" smtClean="0"/>
              <a:t>10 So these instructions were carried out. Two cows were hitched to the cart, and their newborn calves were shut up in a pen. </a:t>
            </a:r>
          </a:p>
          <a:p>
            <a:pPr>
              <a:buNone/>
            </a:pPr>
            <a:r>
              <a:rPr lang="en-US" sz="5400" dirty="0" smtClean="0"/>
              <a:t>11 Then the Ark of the Lord and the chest containing the gold rats and gold tumors were placed on the cart. </a:t>
            </a:r>
            <a:endParaRPr lang="en-US" sz="5400" dirty="0"/>
          </a:p>
        </p:txBody>
      </p:sp>
      <p:sp>
        <p:nvSpPr>
          <p:cNvPr id="849923"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12 And sure enough, the cows went straight along the road toward Beth-shemesh, lowing as they went. The Philistine rulers followed them as far as the border of Beth-shemesh. </a:t>
            </a:r>
          </a:p>
        </p:txBody>
      </p:sp>
      <p:sp>
        <p:nvSpPr>
          <p:cNvPr id="851971"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a:t>13 The people of Beth-</a:t>
            </a:r>
            <a:r>
              <a:rPr lang="en-US" sz="5400" dirty="0" err="1"/>
              <a:t>shemesh</a:t>
            </a:r>
            <a:r>
              <a:rPr lang="en-US" sz="5400" dirty="0"/>
              <a:t> were harvesting wheat in the valley, and when they saw the Ark, they were overjoyed!</a:t>
            </a:r>
          </a:p>
        </p:txBody>
      </p:sp>
      <p:sp>
        <p:nvSpPr>
          <p:cNvPr id="862211"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a:t>13 The people of Beth-shemesh were harvesting wheat in the valley, and when they saw the Ark, they were overjoyed!</a:t>
            </a:r>
          </a:p>
          <a:p>
            <a:pPr>
              <a:buFont typeface="Wingdings" pitchFamily="2" charset="2"/>
              <a:buNone/>
            </a:pPr>
            <a:r>
              <a:rPr lang="en-US" sz="5400"/>
              <a:t>- They kept the Ark in their town for weeks or months…</a:t>
            </a:r>
          </a:p>
        </p:txBody>
      </p:sp>
      <p:sp>
        <p:nvSpPr>
          <p:cNvPr id="872451"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a:t>1Sa 6:19 But the Lord killed seventy men from Beth-shemesh because they looked into the Ark of the Lord. And the people mourned greatly because of what the Lord had done.</a:t>
            </a:r>
          </a:p>
        </p:txBody>
      </p:sp>
      <p:sp>
        <p:nvSpPr>
          <p:cNvPr id="873475" name="Rectangle 3"/>
          <p:cNvSpPr>
            <a:spLocks noGrp="1" noChangeArrowheads="1"/>
          </p:cNvSpPr>
          <p:nvPr>
            <p:ph type="title"/>
          </p:nvPr>
        </p:nvSpPr>
        <p:spPr>
          <a:noFill/>
          <a:ln/>
        </p:spPr>
        <p:txBody>
          <a:bodyPr lIns="90488" tIns="44450" rIns="90488" bIns="44450"/>
          <a:lstStyle/>
          <a:p>
            <a:r>
              <a:rPr lang="en-US" sz="8800" dirty="0" smtClean="0"/>
              <a:t>1 Samuel 6</a:t>
            </a:r>
            <a:endParaRPr lang="en-US" sz="8800" dirty="0"/>
          </a:p>
        </p:txBody>
      </p:sp>
      <p:sp>
        <p:nvSpPr>
          <p:cNvPr id="873476" name="Rectangle 4"/>
          <p:cNvSpPr>
            <a:spLocks noChangeArrowheads="1"/>
          </p:cNvSpPr>
          <p:nvPr/>
        </p:nvSpPr>
        <p:spPr bwMode="auto">
          <a:xfrm>
            <a:off x="2743200" y="5105400"/>
            <a:ext cx="41910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a:effectLst>
                  <a:outerShdw blurRad="38100" dist="38100" dir="2700000" algn="tl">
                    <a:srgbClr val="000000"/>
                  </a:outerShdw>
                </a:effectLst>
              </a:rPr>
              <a:t>Don’t </a:t>
            </a:r>
            <a:r>
              <a:rPr lang="en-US" sz="6000" b="0" dirty="0" smtClean="0">
                <a:effectLst>
                  <a:outerShdw blurRad="38100" dist="38100" dir="2700000" algn="tl">
                    <a:srgbClr val="000000"/>
                  </a:outerShdw>
                </a:effectLst>
              </a:rPr>
              <a:t>touch the </a:t>
            </a:r>
            <a:r>
              <a:rPr lang="en-US" sz="6000" b="0" dirty="0">
                <a:effectLst>
                  <a:outerShdw blurRad="38100" dist="38100" dir="2700000" algn="tl">
                    <a:srgbClr val="000000"/>
                  </a:outerShdw>
                </a:effectLst>
              </a:rPr>
              <a:t>ark!</a:t>
            </a:r>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dirty="0"/>
              <a:t>7:1 So the men of </a:t>
            </a:r>
            <a:r>
              <a:rPr lang="en-US" sz="5400" dirty="0" err="1"/>
              <a:t>Kiriath-jearim</a:t>
            </a:r>
            <a:r>
              <a:rPr lang="en-US" sz="5400" dirty="0"/>
              <a:t> came to get the Ark of the Lord. They took it to the hillside home of </a:t>
            </a:r>
            <a:r>
              <a:rPr lang="en-US" sz="5400" dirty="0" err="1"/>
              <a:t>Abinadab</a:t>
            </a:r>
            <a:r>
              <a:rPr lang="en-US" sz="5400" dirty="0"/>
              <a:t> and ordained </a:t>
            </a:r>
            <a:r>
              <a:rPr lang="en-US" sz="5400" dirty="0" err="1"/>
              <a:t>Eleazar</a:t>
            </a:r>
            <a:r>
              <a:rPr lang="en-US" sz="5400" dirty="0"/>
              <a:t>, his son, to be in charge of it. </a:t>
            </a:r>
          </a:p>
        </p:txBody>
      </p:sp>
      <p:sp>
        <p:nvSpPr>
          <p:cNvPr id="854019"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a:t>7:2 The Ark remained in Kiriath-jearim for a long time—twenty years in all. During that time, all Israel mourned because it seemed that the Lord had abandoned them.</a:t>
            </a:r>
          </a:p>
        </p:txBody>
      </p:sp>
      <p:sp>
        <p:nvSpPr>
          <p:cNvPr id="855043"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4 So they sent men to Shiloh to bring back the Ark of the Covenant of the Lord Almighty, who is enthroned between the cherubim. Hophni and Phinehas, the sons of Eli, helped carry the Ark of God to where the battle was being fought. </a:t>
            </a:r>
          </a:p>
        </p:txBody>
      </p:sp>
      <p:sp>
        <p:nvSpPr>
          <p:cNvPr id="671747"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Grp="1" noChangeArrowheads="1"/>
          </p:cNvSpPr>
          <p:nvPr>
            <p:ph type="body" idx="1"/>
          </p:nvPr>
        </p:nvSpPr>
        <p:spPr>
          <a:xfrm>
            <a:off x="0" y="1295400"/>
            <a:ext cx="9144000" cy="3886200"/>
          </a:xfrm>
          <a:noFill/>
          <a:ln/>
        </p:spPr>
        <p:txBody>
          <a:bodyPr lIns="90488" tIns="44450" rIns="90488" bIns="44450"/>
          <a:lstStyle/>
          <a:p>
            <a:pPr>
              <a:buFont typeface="Wingdings" pitchFamily="2" charset="2"/>
              <a:buNone/>
            </a:pPr>
            <a:r>
              <a:rPr lang="en-US" sz="5400" dirty="0"/>
              <a:t>7:3 Then Samuel said to all the people of Israel, “If you are really serious about wanting to return to the Lord, </a:t>
            </a:r>
            <a:r>
              <a:rPr lang="en-US" sz="5400" u="sng" dirty="0"/>
              <a:t>get rid of your foreign gods and your images of Ashtoreth</a:t>
            </a:r>
            <a:r>
              <a:rPr lang="en-US" sz="5400" dirty="0"/>
              <a:t>. Determine to obey only the Lord; then he will rescue you from the Philistines.” </a:t>
            </a:r>
          </a:p>
        </p:txBody>
      </p:sp>
      <p:sp>
        <p:nvSpPr>
          <p:cNvPr id="863235"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dirty="0" smtClean="0"/>
              <a:t>7:4 </a:t>
            </a:r>
            <a:r>
              <a:rPr lang="en-US" sz="5400" dirty="0"/>
              <a:t>So the Israelites destroyed their images of Baal and Ashtoreth and worshiped only the Lord.</a:t>
            </a:r>
          </a:p>
        </p:txBody>
      </p:sp>
      <p:sp>
        <p:nvSpPr>
          <p:cNvPr id="864259"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body" idx="1"/>
          </p:nvPr>
        </p:nvSpPr>
        <p:spPr>
          <a:xfrm>
            <a:off x="0" y="1600200"/>
            <a:ext cx="9144000" cy="3886200"/>
          </a:xfrm>
          <a:noFill/>
          <a:ln/>
        </p:spPr>
        <p:txBody>
          <a:bodyPr lIns="90488" tIns="44450" rIns="90488" bIns="44450"/>
          <a:lstStyle/>
          <a:p>
            <a:pPr>
              <a:buNone/>
            </a:pPr>
            <a:r>
              <a:rPr lang="en-US" sz="5400" dirty="0" smtClean="0"/>
              <a:t>5 Then Samuel told them, “Gather all of Israel to </a:t>
            </a:r>
            <a:r>
              <a:rPr lang="en-US" sz="5400" dirty="0" err="1" smtClean="0"/>
              <a:t>Mizpah</a:t>
            </a:r>
            <a:r>
              <a:rPr lang="en-US" sz="5400" dirty="0" smtClean="0"/>
              <a:t>, and I will pray to the Lord for you.”</a:t>
            </a:r>
            <a:endParaRPr lang="en-US" sz="5400" dirty="0"/>
          </a:p>
        </p:txBody>
      </p:sp>
      <p:sp>
        <p:nvSpPr>
          <p:cNvPr id="864259"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body" idx="1"/>
          </p:nvPr>
        </p:nvSpPr>
        <p:spPr>
          <a:xfrm>
            <a:off x="0" y="1295400"/>
            <a:ext cx="9144000" cy="3886200"/>
          </a:xfrm>
          <a:noFill/>
          <a:ln/>
        </p:spPr>
        <p:txBody>
          <a:bodyPr lIns="90488" tIns="44450" rIns="90488" bIns="44450"/>
          <a:lstStyle/>
          <a:p>
            <a:pPr>
              <a:buNone/>
            </a:pPr>
            <a:r>
              <a:rPr lang="en-US" sz="5400" dirty="0" smtClean="0"/>
              <a:t>7:6 So they gathered at </a:t>
            </a:r>
            <a:r>
              <a:rPr lang="en-US" sz="5400" dirty="0" err="1" smtClean="0"/>
              <a:t>Mizpah</a:t>
            </a:r>
            <a:r>
              <a:rPr lang="en-US" sz="5400" dirty="0" smtClean="0"/>
              <a:t> and, in a great ceremony, drew water from a well and poured it out before the Lord. They also went without food all day and confessed that they had sinned against the Lord. (It was at </a:t>
            </a:r>
            <a:r>
              <a:rPr lang="en-US" sz="5400" dirty="0" err="1" smtClean="0"/>
              <a:t>Mizpah</a:t>
            </a:r>
            <a:r>
              <a:rPr lang="en-US" sz="5400" dirty="0" smtClean="0"/>
              <a:t> that Samuel became Israel’s judge.) </a:t>
            </a:r>
            <a:endParaRPr lang="en-US" sz="5400" dirty="0"/>
          </a:p>
        </p:txBody>
      </p:sp>
      <p:sp>
        <p:nvSpPr>
          <p:cNvPr id="864259"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a:t>7:7 When the Philistine rulers heard that all Israel had gathered at Mizpah, they mobilized their army and advanced. The Israelites were badly frightened when they learned that the Philistines were approaching.</a:t>
            </a:r>
          </a:p>
        </p:txBody>
      </p:sp>
      <p:sp>
        <p:nvSpPr>
          <p:cNvPr id="865283"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306" name="Rectangle 2"/>
          <p:cNvSpPr>
            <a:spLocks noGrp="1" noChangeArrowheads="1"/>
          </p:cNvSpPr>
          <p:nvPr>
            <p:ph type="body" idx="1"/>
          </p:nvPr>
        </p:nvSpPr>
        <p:spPr>
          <a:xfrm>
            <a:off x="0" y="1447800"/>
            <a:ext cx="9144000" cy="3886200"/>
          </a:xfrm>
          <a:noFill/>
          <a:ln/>
        </p:spPr>
        <p:txBody>
          <a:bodyPr lIns="90488" tIns="44450" rIns="90488" bIns="44450"/>
          <a:lstStyle/>
          <a:p>
            <a:pPr>
              <a:buFont typeface="Wingdings" pitchFamily="2" charset="2"/>
              <a:buNone/>
            </a:pPr>
            <a:r>
              <a:rPr lang="en-US" sz="5400" dirty="0" smtClean="0"/>
              <a:t>10 </a:t>
            </a:r>
            <a:r>
              <a:rPr lang="en-US" sz="5400" dirty="0"/>
              <a:t>Just as Samuel was sacrificing the burnt offering, the Philistines arrived for battle. But the Lord spoke with a mighty voice of thunder from heaven, and the Philistines were thrown into such confusion that the Israelites defeated them.</a:t>
            </a:r>
          </a:p>
        </p:txBody>
      </p:sp>
      <p:sp>
        <p:nvSpPr>
          <p:cNvPr id="866307"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dirty="0" smtClean="0"/>
              <a:t>7:13 </a:t>
            </a:r>
            <a:r>
              <a:rPr lang="en-US" sz="5400" dirty="0"/>
              <a:t>So the Philistines were subdued and didn’t invade Israel again for a long time. And throughout Samuel’s lifetime, the Lord’s powerful hand was raised against the Philistines.</a:t>
            </a:r>
          </a:p>
        </p:txBody>
      </p:sp>
      <p:sp>
        <p:nvSpPr>
          <p:cNvPr id="867331"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body" idx="1"/>
          </p:nvPr>
        </p:nvSpPr>
        <p:spPr>
          <a:xfrm>
            <a:off x="0" y="1600200"/>
            <a:ext cx="9144000" cy="3886200"/>
          </a:xfrm>
          <a:noFill/>
          <a:ln/>
        </p:spPr>
        <p:txBody>
          <a:bodyPr lIns="90488" tIns="44450" rIns="90488" bIns="44450"/>
          <a:lstStyle/>
          <a:p>
            <a:pPr>
              <a:buFont typeface="Wingdings" pitchFamily="2" charset="2"/>
              <a:buNone/>
            </a:pPr>
            <a:r>
              <a:rPr lang="en-US" sz="5400" dirty="0" smtClean="0"/>
              <a:t>7:13 </a:t>
            </a:r>
            <a:r>
              <a:rPr lang="en-US" sz="5400" dirty="0"/>
              <a:t>So the Philistines were subdued and didn’t invade Israel again for a long time. And throughout Samuel’s lifetime, the Lord’s powerful hand was raised against the Philistines.</a:t>
            </a:r>
          </a:p>
        </p:txBody>
      </p:sp>
      <p:sp>
        <p:nvSpPr>
          <p:cNvPr id="876547" name="Rectangle 3"/>
          <p:cNvSpPr>
            <a:spLocks noGrp="1" noChangeArrowheads="1"/>
          </p:cNvSpPr>
          <p:nvPr>
            <p:ph type="title"/>
          </p:nvPr>
        </p:nvSpPr>
        <p:spPr>
          <a:noFill/>
          <a:ln/>
        </p:spPr>
        <p:txBody>
          <a:bodyPr lIns="90488" tIns="44450" rIns="90488" bIns="44450"/>
          <a:lstStyle/>
          <a:p>
            <a:r>
              <a:rPr lang="en-US" sz="8800" dirty="0" smtClean="0"/>
              <a:t>1 Samuel 7</a:t>
            </a:r>
            <a:endParaRPr lang="en-US" sz="8800" dirty="0"/>
          </a:p>
        </p:txBody>
      </p:sp>
      <p:sp>
        <p:nvSpPr>
          <p:cNvPr id="876548" name="Rectangle 4"/>
          <p:cNvSpPr>
            <a:spLocks noChangeArrowheads="1"/>
          </p:cNvSpPr>
          <p:nvPr/>
        </p:nvSpPr>
        <p:spPr bwMode="auto">
          <a:xfrm>
            <a:off x="2286000" y="2971800"/>
            <a:ext cx="6705600" cy="3733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This became a spiritual awakening in Israel</a:t>
            </a:r>
          </a:p>
          <a:p>
            <a:pPr algn="l">
              <a:lnSpc>
                <a:spcPct val="70000"/>
              </a:lnSpc>
              <a:spcBef>
                <a:spcPct val="5000"/>
              </a:spcBef>
            </a:pPr>
            <a:r>
              <a:rPr lang="en-US" sz="5400" b="0" dirty="0">
                <a:effectLst>
                  <a:outerShdw blurRad="38100" dist="38100" dir="2700000" algn="tl">
                    <a:srgbClr val="000000"/>
                  </a:outerShdw>
                </a:effectLst>
              </a:rPr>
              <a:t>God protected them</a:t>
            </a:r>
          </a:p>
          <a:p>
            <a:pPr algn="l">
              <a:lnSpc>
                <a:spcPct val="70000"/>
              </a:lnSpc>
              <a:spcBef>
                <a:spcPct val="5000"/>
              </a:spcBef>
            </a:pPr>
            <a:r>
              <a:rPr lang="en-US" sz="5400" b="0" dirty="0">
                <a:effectLst>
                  <a:outerShdw blurRad="38100" dist="38100" dir="2700000" algn="tl">
                    <a:srgbClr val="000000"/>
                  </a:outerShdw>
                </a:effectLst>
              </a:rPr>
              <a:t>But his protection was contingent on the removal of all idols!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76548">
                                            <p:txEl>
                                              <p:pRg st="1" end="1"/>
                                            </p:txEl>
                                          </p:spTgt>
                                        </p:tgtEl>
                                        <p:attrNameLst>
                                          <p:attrName>style.visibility</p:attrName>
                                        </p:attrNameLst>
                                      </p:cBhvr>
                                      <p:to>
                                        <p:strVal val="visible"/>
                                      </p:to>
                                    </p:set>
                                    <p:animEffect transition="in" filter="wipe(left)">
                                      <p:cBhvr>
                                        <p:cTn id="7" dur="500"/>
                                        <p:tgtEl>
                                          <p:spTgt spid="87654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76548">
                                            <p:txEl>
                                              <p:pRg st="2" end="2"/>
                                            </p:txEl>
                                          </p:spTgt>
                                        </p:tgtEl>
                                        <p:attrNameLst>
                                          <p:attrName>style.visibility</p:attrName>
                                        </p:attrNameLst>
                                      </p:cBhvr>
                                      <p:to>
                                        <p:strVal val="visible"/>
                                      </p:to>
                                    </p:set>
                                    <p:animEffect transition="in" filter="wipe(left)">
                                      <p:cBhvr>
                                        <p:cTn id="12" dur="500"/>
                                        <p:tgtEl>
                                          <p:spTgt spid="8765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4"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a:effectLst>
                  <a:outerShdw blurRad="38100" dist="38100" dir="2700000" algn="tl">
                    <a:srgbClr val="000000"/>
                  </a:outerShdw>
                </a:effectLst>
              </a:rPr>
              <a:t>Application:</a:t>
            </a:r>
          </a:p>
          <a:p>
            <a:pPr algn="l">
              <a:lnSpc>
                <a:spcPct val="70000"/>
              </a:lnSpc>
              <a:spcBef>
                <a:spcPct val="5000"/>
              </a:spcBef>
            </a:pPr>
            <a:r>
              <a:rPr lang="en-US" sz="6000" b="0" dirty="0">
                <a:effectLst>
                  <a:outerShdw blurRad="38100" dist="38100" dir="2700000" algn="tl">
                    <a:srgbClr val="000000"/>
                  </a:outerShdw>
                </a:effectLst>
              </a:rPr>
              <a:t> - To come to God today,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only the blood on the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mercy seat clears the way</a:t>
            </a:r>
          </a:p>
          <a:p>
            <a:pPr algn="l">
              <a:lnSpc>
                <a:spcPct val="70000"/>
              </a:lnSpc>
              <a:spcBef>
                <a:spcPct val="5000"/>
              </a:spcBef>
            </a:pPr>
            <a:r>
              <a:rPr lang="en-US" sz="6000" b="0" dirty="0">
                <a:effectLst>
                  <a:outerShdw blurRad="38100" dist="38100" dir="2700000" algn="tl">
                    <a:srgbClr val="000000"/>
                  </a:outerShdw>
                </a:effectLst>
              </a:rPr>
              <a:t> - God has paid that </a:t>
            </a:r>
            <a:r>
              <a:rPr lang="en-US" sz="6000" b="0" dirty="0" smtClean="0">
                <a:effectLst>
                  <a:outerShdw blurRad="38100" dist="38100" dir="2700000" algn="tl">
                    <a:srgbClr val="000000"/>
                  </a:outerShdw>
                </a:effectLst>
              </a:rPr>
              <a:t>price</a:t>
            </a:r>
          </a:p>
          <a:p>
            <a:pPr algn="l">
              <a:lnSpc>
                <a:spcPct val="70000"/>
              </a:lnSpc>
              <a:spcBef>
                <a:spcPct val="5000"/>
              </a:spcBef>
            </a:pPr>
            <a:r>
              <a:rPr lang="en-US" sz="6000" b="0" dirty="0" smtClean="0">
                <a:effectLst>
                  <a:outerShdw blurRad="38100" dist="38100" dir="2700000" algn="tl">
                    <a:srgbClr val="000000"/>
                  </a:outerShdw>
                </a:effectLst>
              </a:rPr>
              <a:t> - The veil has been torn</a:t>
            </a:r>
            <a:endParaRPr lang="en-US" sz="6000" b="0" dirty="0">
              <a:effectLst>
                <a:outerShdw blurRad="38100" dist="38100" dir="2700000" algn="tl">
                  <a:srgbClr val="000000"/>
                </a:outerShdw>
              </a:effectLst>
            </a:endParaRPr>
          </a:p>
          <a:p>
            <a:pPr algn="l">
              <a:lnSpc>
                <a:spcPct val="70000"/>
              </a:lnSpc>
              <a:spcBef>
                <a:spcPct val="5000"/>
              </a:spcBef>
            </a:pPr>
            <a:r>
              <a:rPr lang="en-US" sz="6000" b="0" dirty="0">
                <a:effectLst>
                  <a:outerShdw blurRad="38100" dist="38100" dir="2700000" algn="tl">
                    <a:srgbClr val="000000"/>
                  </a:outerShdw>
                </a:effectLst>
              </a:rPr>
              <a:t> - He will protect us and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empower us</a:t>
            </a:r>
          </a:p>
          <a:p>
            <a:pPr algn="l">
              <a:lnSpc>
                <a:spcPct val="70000"/>
              </a:lnSpc>
              <a:spcBef>
                <a:spcPct val="5000"/>
              </a:spcBef>
            </a:pPr>
            <a:r>
              <a:rPr lang="en-US" sz="6000" b="0" dirty="0">
                <a:effectLst>
                  <a:outerShdw blurRad="38100" dist="38100" dir="2700000" algn="tl">
                    <a:srgbClr val="000000"/>
                  </a:outerShdw>
                </a:effectLst>
              </a:rPr>
              <a:t> - But only if we throw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down all idols</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80644">
                                            <p:txEl>
                                              <p:pRg st="1" end="1"/>
                                            </p:txEl>
                                          </p:spTgt>
                                        </p:tgtEl>
                                        <p:attrNameLst>
                                          <p:attrName>style.visibility</p:attrName>
                                        </p:attrNameLst>
                                      </p:cBhvr>
                                      <p:to>
                                        <p:strVal val="visible"/>
                                      </p:to>
                                    </p:set>
                                    <p:animEffect transition="in" filter="wipe(left)">
                                      <p:cBhvr>
                                        <p:cTn id="7" dur="500"/>
                                        <p:tgtEl>
                                          <p:spTgt spid="88064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80644">
                                            <p:txEl>
                                              <p:pRg st="2" end="2"/>
                                            </p:txEl>
                                          </p:spTgt>
                                        </p:tgtEl>
                                        <p:attrNameLst>
                                          <p:attrName>style.visibility</p:attrName>
                                        </p:attrNameLst>
                                      </p:cBhvr>
                                      <p:to>
                                        <p:strVal val="visible"/>
                                      </p:to>
                                    </p:set>
                                    <p:animEffect transition="in" filter="wipe(left)">
                                      <p:cBhvr>
                                        <p:cTn id="12" dur="500"/>
                                        <p:tgtEl>
                                          <p:spTgt spid="88064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80644">
                                            <p:txEl>
                                              <p:pRg st="3" end="3"/>
                                            </p:txEl>
                                          </p:spTgt>
                                        </p:tgtEl>
                                        <p:attrNameLst>
                                          <p:attrName>style.visibility</p:attrName>
                                        </p:attrNameLst>
                                      </p:cBhvr>
                                      <p:to>
                                        <p:strVal val="visible"/>
                                      </p:to>
                                    </p:set>
                                    <p:animEffect transition="in" filter="wipe(left)">
                                      <p:cBhvr>
                                        <p:cTn id="17" dur="500"/>
                                        <p:tgtEl>
                                          <p:spTgt spid="88064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80644">
                                            <p:txEl>
                                              <p:pRg st="4" end="4"/>
                                            </p:txEl>
                                          </p:spTgt>
                                        </p:tgtEl>
                                        <p:attrNameLst>
                                          <p:attrName>style.visibility</p:attrName>
                                        </p:attrNameLst>
                                      </p:cBhvr>
                                      <p:to>
                                        <p:strVal val="visible"/>
                                      </p:to>
                                    </p:set>
                                    <p:animEffect transition="in" filter="wipe(left)">
                                      <p:cBhvr>
                                        <p:cTn id="22" dur="500"/>
                                        <p:tgtEl>
                                          <p:spTgt spid="88064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80644">
                                            <p:txEl>
                                              <p:pRg st="5" end="5"/>
                                            </p:txEl>
                                          </p:spTgt>
                                        </p:tgtEl>
                                        <p:attrNameLst>
                                          <p:attrName>style.visibility</p:attrName>
                                        </p:attrNameLst>
                                      </p:cBhvr>
                                      <p:to>
                                        <p:strVal val="visible"/>
                                      </p:to>
                                    </p:set>
                                    <p:animEffect transition="in" filter="wipe(left)">
                                      <p:cBhvr>
                                        <p:cTn id="27" dur="500"/>
                                        <p:tgtEl>
                                          <p:spTgt spid="8806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84" name="Rectangle 12"/>
          <p:cNvSpPr>
            <a:spLocks noGrp="1" noChangeArrowheads="1"/>
          </p:cNvSpPr>
          <p:nvPr>
            <p:ph type="body" idx="1"/>
          </p:nvPr>
        </p:nvSpPr>
        <p:spPr>
          <a:noFill/>
          <a:ln/>
        </p:spPr>
        <p:txBody>
          <a:bodyPr/>
          <a:lstStyle/>
          <a:p>
            <a:pPr>
              <a:buFont typeface="Wingdings" pitchFamily="2" charset="2"/>
              <a:buNone/>
            </a:pPr>
            <a:r>
              <a:rPr lang="en-US" sz="4800"/>
              <a:t>Heb. 9:4 This ark contained the </a:t>
            </a:r>
            <a:r>
              <a:rPr lang="en-US" sz="4800" u="sng"/>
              <a:t>gold jar of manna</a:t>
            </a:r>
            <a:r>
              <a:rPr lang="en-US" sz="4800"/>
              <a:t>, Aaron’s staff that had budded, and the stone tablets of the covenant.</a:t>
            </a:r>
          </a:p>
          <a:p>
            <a:pPr>
              <a:buFont typeface="Wingdings" pitchFamily="2" charset="2"/>
              <a:buNone/>
            </a:pPr>
            <a:r>
              <a:rPr lang="en-US" sz="4800"/>
              <a:t>5  Above the ark were the cherubim of the Glory, overshadowing the atonement cover. But we cannot discuss these things in detail now.</a:t>
            </a:r>
          </a:p>
        </p:txBody>
      </p:sp>
      <p:sp>
        <p:nvSpPr>
          <p:cNvPr id="796674" name="Rectangle 2"/>
          <p:cNvSpPr>
            <a:spLocks noGrp="1" noChangeArrowheads="1"/>
          </p:cNvSpPr>
          <p:nvPr>
            <p:ph type="title"/>
          </p:nvPr>
        </p:nvSpPr>
        <p:spPr/>
        <p:txBody>
          <a:bodyPr/>
          <a:lstStyle/>
          <a:p>
            <a:r>
              <a:rPr lang="en-US" sz="11700"/>
              <a:t>The Ark</a:t>
            </a:r>
          </a:p>
        </p:txBody>
      </p:sp>
      <p:sp>
        <p:nvSpPr>
          <p:cNvPr id="796676" name="Oval 4"/>
          <p:cNvSpPr>
            <a:spLocks noChangeArrowheads="1"/>
          </p:cNvSpPr>
          <p:nvPr/>
        </p:nvSpPr>
        <p:spPr bwMode="auto">
          <a:xfrm>
            <a:off x="152400" y="15240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796679" name="Text Box 7"/>
          <p:cNvSpPr txBox="1">
            <a:spLocks noChangeArrowheads="1"/>
          </p:cNvSpPr>
          <p:nvPr/>
        </p:nvSpPr>
        <p:spPr bwMode="auto">
          <a:xfrm>
            <a:off x="196850" y="15684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1</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Rectangle 2"/>
          <p:cNvSpPr>
            <a:spLocks noGrp="1" noChangeArrowheads="1"/>
          </p:cNvSpPr>
          <p:nvPr>
            <p:ph type="body" idx="1"/>
          </p:nvPr>
        </p:nvSpPr>
        <p:spPr>
          <a:noFill/>
          <a:ln/>
        </p:spPr>
        <p:txBody>
          <a:bodyPr/>
          <a:lstStyle/>
          <a:p>
            <a:pPr>
              <a:buFont typeface="Wingdings" pitchFamily="2" charset="2"/>
              <a:buNone/>
            </a:pPr>
            <a:r>
              <a:rPr lang="en-US" sz="4800"/>
              <a:t>Heb. 9:4 This ark contained the </a:t>
            </a:r>
            <a:r>
              <a:rPr lang="en-US" sz="4800" u="sng"/>
              <a:t>gold jar of manna</a:t>
            </a:r>
            <a:r>
              <a:rPr lang="en-US" sz="4800"/>
              <a:t>, </a:t>
            </a:r>
            <a:r>
              <a:rPr lang="en-US" sz="4800" u="sng"/>
              <a:t>Aaron’s staff that had budded</a:t>
            </a:r>
            <a:r>
              <a:rPr lang="en-US" sz="4800"/>
              <a:t>, and the stone tablets of the covenant.</a:t>
            </a:r>
          </a:p>
          <a:p>
            <a:pPr>
              <a:buFont typeface="Wingdings" pitchFamily="2" charset="2"/>
              <a:buNone/>
            </a:pPr>
            <a:r>
              <a:rPr lang="en-US" sz="4800"/>
              <a:t>5  Above the ark were the cherubim of the Glory, overshadowing the atonement cover. But we cannot discuss these things in detail now.</a:t>
            </a:r>
          </a:p>
        </p:txBody>
      </p:sp>
      <p:sp>
        <p:nvSpPr>
          <p:cNvPr id="837635" name="Rectangle 3"/>
          <p:cNvSpPr>
            <a:spLocks noGrp="1" noChangeArrowheads="1"/>
          </p:cNvSpPr>
          <p:nvPr>
            <p:ph type="title"/>
          </p:nvPr>
        </p:nvSpPr>
        <p:spPr/>
        <p:txBody>
          <a:bodyPr/>
          <a:lstStyle/>
          <a:p>
            <a:r>
              <a:rPr lang="en-US" sz="11700"/>
              <a:t>The Ark</a:t>
            </a:r>
          </a:p>
        </p:txBody>
      </p:sp>
      <p:sp>
        <p:nvSpPr>
          <p:cNvPr id="837636" name="Oval 4"/>
          <p:cNvSpPr>
            <a:spLocks noChangeArrowheads="1"/>
          </p:cNvSpPr>
          <p:nvPr/>
        </p:nvSpPr>
        <p:spPr bwMode="auto">
          <a:xfrm>
            <a:off x="152400" y="15240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37637" name="Oval 5"/>
          <p:cNvSpPr>
            <a:spLocks noChangeArrowheads="1"/>
          </p:cNvSpPr>
          <p:nvPr/>
        </p:nvSpPr>
        <p:spPr bwMode="auto">
          <a:xfrm>
            <a:off x="4953000" y="1600200"/>
            <a:ext cx="533400" cy="609600"/>
          </a:xfrm>
          <a:prstGeom prst="ellipse">
            <a:avLst/>
          </a:prstGeom>
          <a:solidFill>
            <a:srgbClr val="66A058"/>
          </a:solidFill>
          <a:ln w="76200">
            <a:solidFill>
              <a:schemeClr val="tx1"/>
            </a:solidFill>
            <a:round/>
            <a:headEnd/>
            <a:tailEnd/>
          </a:ln>
          <a:effectLst/>
        </p:spPr>
        <p:txBody>
          <a:bodyPr wrap="none" anchor="ctr"/>
          <a:lstStyle/>
          <a:p>
            <a:endParaRPr lang="en-US"/>
          </a:p>
        </p:txBody>
      </p:sp>
      <p:sp>
        <p:nvSpPr>
          <p:cNvPr id="837639" name="Text Box 7"/>
          <p:cNvSpPr txBox="1">
            <a:spLocks noChangeArrowheads="1"/>
          </p:cNvSpPr>
          <p:nvPr/>
        </p:nvSpPr>
        <p:spPr bwMode="auto">
          <a:xfrm>
            <a:off x="196850" y="156845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1</a:t>
            </a:r>
          </a:p>
        </p:txBody>
      </p:sp>
      <p:sp>
        <p:nvSpPr>
          <p:cNvPr id="837640" name="Text Box 8"/>
          <p:cNvSpPr txBox="1">
            <a:spLocks noChangeArrowheads="1"/>
          </p:cNvSpPr>
          <p:nvPr/>
        </p:nvSpPr>
        <p:spPr bwMode="auto">
          <a:xfrm>
            <a:off x="4953000" y="1600200"/>
            <a:ext cx="488950" cy="641350"/>
          </a:xfrm>
          <a:prstGeom prst="rect">
            <a:avLst/>
          </a:prstGeom>
          <a:noFill/>
          <a:ln w="76200">
            <a:noFill/>
            <a:miter lim="800000"/>
            <a:headEnd/>
            <a:tailEnd/>
          </a:ln>
          <a:effectLst/>
        </p:spPr>
        <p:txBody>
          <a:bodyPr wrap="none" anchor="ctr">
            <a:spAutoFit/>
          </a:bodyPr>
          <a:lstStyle/>
          <a:p>
            <a:pPr>
              <a:lnSpc>
                <a:spcPct val="75000"/>
              </a:lnSpc>
              <a:spcBef>
                <a:spcPct val="10000"/>
              </a:spcBef>
            </a:pPr>
            <a:r>
              <a:rPr lang="en-US" sz="4800">
                <a:effectLst>
                  <a:outerShdw blurRad="38100" dist="38100" dir="2700000" algn="tl">
                    <a:srgbClr val="000000"/>
                  </a:outerShdw>
                </a:effectLst>
              </a:rPr>
              <a:t>2</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2687</Words>
  <Application>Microsoft Office PowerPoint</Application>
  <PresentationFormat>Letter Paper (8.5x11 in)</PresentationFormat>
  <Paragraphs>186</Paragraphs>
  <Slides>78</Slides>
  <Notes>78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Times New Roman</vt:lpstr>
      <vt:lpstr>Wingdings</vt:lpstr>
      <vt:lpstr>denblue</vt:lpstr>
      <vt:lpstr>1 Samuel</vt:lpstr>
      <vt:lpstr>1 Samuel</vt:lpstr>
      <vt:lpstr>1 Samuel</vt:lpstr>
      <vt:lpstr>1 Samuel</vt:lpstr>
      <vt:lpstr>1 Samuel</vt:lpstr>
      <vt:lpstr>1 Samuel</vt:lpstr>
      <vt:lpstr>1 Samuel</vt:lpstr>
      <vt:lpstr>The Ark</vt:lpstr>
      <vt:lpstr>The Ark</vt:lpstr>
      <vt:lpstr>The Ark</vt:lpstr>
      <vt:lpstr>PowerPoint Presentation</vt:lpstr>
      <vt:lpstr>PowerPoint Presentation</vt:lpstr>
      <vt:lpstr>PowerPoint Presentation</vt:lpstr>
      <vt:lpstr>PowerPoint Presentation</vt:lpstr>
      <vt:lpstr>PowerPoint Presentation</vt:lpstr>
      <vt:lpstr>The Ark</vt:lpstr>
      <vt:lpstr>The Ark</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1 Samuel 4</vt:lpstr>
      <vt:lpstr>1 Samuel 4</vt:lpstr>
      <vt:lpstr>1 Samuel 4</vt:lpstr>
      <vt:lpstr>1 Samuel 4</vt:lpstr>
      <vt:lpstr>1 Samuel 4</vt:lpstr>
      <vt:lpstr>1 Samuel 4</vt:lpstr>
      <vt:lpstr>1 Samuel 4</vt:lpstr>
      <vt:lpstr>1 Samuel 4</vt:lpstr>
      <vt:lpstr>1 Samuel 4</vt:lpstr>
      <vt:lpstr>1 Samuel 4</vt:lpstr>
      <vt:lpstr>1 Samuel 4</vt:lpstr>
      <vt:lpstr>1 Samuel 4</vt:lpstr>
      <vt:lpstr>1 Samuel 4</vt:lpstr>
      <vt:lpstr>1 Samuel 4</vt:lpstr>
      <vt:lpstr>1 Samuel 5</vt:lpstr>
      <vt:lpstr>1 Samuel 5</vt:lpstr>
      <vt:lpstr>1 Samuel 5</vt:lpstr>
      <vt:lpstr>1 Samuel 5</vt:lpstr>
      <vt:lpstr>1 Samuel 5</vt:lpstr>
      <vt:lpstr>1 Samuel 5</vt:lpstr>
      <vt:lpstr>1 Samuel 5</vt:lpstr>
      <vt:lpstr>1 Samuel 5</vt:lpstr>
      <vt:lpstr>1 Samuel 5</vt:lpstr>
      <vt:lpstr>1 Samuel 5</vt:lpstr>
      <vt:lpstr>1 Samuel 5</vt:lpstr>
      <vt:lpstr>1 Samuel 6</vt:lpstr>
      <vt:lpstr>1 Samuel 6</vt:lpstr>
      <vt:lpstr>1 Samuel 6</vt:lpstr>
      <vt:lpstr>1 Samuel 6</vt:lpstr>
      <vt:lpstr>1 Samuel 6</vt:lpstr>
      <vt:lpstr>1 Samuel 6</vt:lpstr>
      <vt:lpstr>1 Samuel 6</vt:lpstr>
      <vt:lpstr>1 Samuel 6</vt:lpstr>
      <vt:lpstr>1 Samuel 6</vt:lpstr>
      <vt:lpstr>1 Samuel 6</vt:lpstr>
      <vt:lpstr>1 Samuel 6</vt:lpstr>
      <vt:lpstr>1 Samuel 6</vt:lpstr>
      <vt:lpstr>1 Samuel 6</vt:lpstr>
      <vt:lpstr>1 Samuel 7</vt:lpstr>
      <vt:lpstr>1 Samuel 7</vt:lpstr>
      <vt:lpstr>1 Samuel 7</vt:lpstr>
      <vt:lpstr>1 Samuel 7</vt:lpstr>
      <vt:lpstr>1 Samuel 7</vt:lpstr>
      <vt:lpstr>1 Samuel 7</vt:lpstr>
      <vt:lpstr>1 Samuel 7</vt:lpstr>
      <vt:lpstr>1 Samuel 7</vt:lpstr>
      <vt:lpstr>1 Samuel 7</vt:lpstr>
      <vt:lpstr>1 Samuel 7</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2023-08-28T17:15:27Z</dcterms:created>
  <dcterms:modified xsi:type="dcterms:W3CDTF">2023-08-28T17:15:34Z</dcterms:modified>
</cp:coreProperties>
</file>