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1"/>
  </p:notesMasterIdLst>
  <p:sldIdLst>
    <p:sldId id="7081" r:id="rId2"/>
    <p:sldId id="7570" r:id="rId3"/>
    <p:sldId id="7571" r:id="rId4"/>
    <p:sldId id="8065" r:id="rId5"/>
    <p:sldId id="7910" r:id="rId6"/>
    <p:sldId id="8079" r:id="rId7"/>
    <p:sldId id="8162" r:id="rId8"/>
    <p:sldId id="8082" r:id="rId9"/>
    <p:sldId id="8083" r:id="rId10"/>
    <p:sldId id="8163" r:id="rId11"/>
    <p:sldId id="8164" r:id="rId12"/>
    <p:sldId id="8165" r:id="rId13"/>
    <p:sldId id="8166" r:id="rId14"/>
    <p:sldId id="8084" r:id="rId15"/>
    <p:sldId id="8167" r:id="rId16"/>
    <p:sldId id="8086" r:id="rId17"/>
    <p:sldId id="8087" r:id="rId18"/>
    <p:sldId id="8088" r:id="rId19"/>
    <p:sldId id="8091" r:id="rId20"/>
    <p:sldId id="8095" r:id="rId21"/>
    <p:sldId id="8096" r:id="rId22"/>
    <p:sldId id="8097" r:id="rId23"/>
    <p:sldId id="8098" r:id="rId24"/>
    <p:sldId id="8099" r:id="rId25"/>
    <p:sldId id="8102" r:id="rId26"/>
    <p:sldId id="8103" r:id="rId27"/>
    <p:sldId id="8192" r:id="rId28"/>
    <p:sldId id="8104" r:id="rId29"/>
    <p:sldId id="8105" r:id="rId30"/>
    <p:sldId id="8106" r:id="rId31"/>
    <p:sldId id="8107" r:id="rId32"/>
    <p:sldId id="8108" r:id="rId33"/>
    <p:sldId id="8109" r:id="rId34"/>
    <p:sldId id="8110" r:id="rId35"/>
    <p:sldId id="8111" r:id="rId36"/>
    <p:sldId id="8112" r:id="rId37"/>
    <p:sldId id="8113" r:id="rId38"/>
    <p:sldId id="8114" r:id="rId39"/>
    <p:sldId id="8115" r:id="rId40"/>
    <p:sldId id="8116" r:id="rId41"/>
    <p:sldId id="8119" r:id="rId42"/>
    <p:sldId id="8183" r:id="rId43"/>
    <p:sldId id="8182" r:id="rId44"/>
    <p:sldId id="8117" r:id="rId45"/>
    <p:sldId id="8118" r:id="rId46"/>
    <p:sldId id="8122" r:id="rId47"/>
    <p:sldId id="8121" r:id="rId48"/>
    <p:sldId id="8123" r:id="rId49"/>
    <p:sldId id="8124" r:id="rId50"/>
    <p:sldId id="8125" r:id="rId51"/>
    <p:sldId id="8168" r:id="rId52"/>
    <p:sldId id="8138" r:id="rId53"/>
    <p:sldId id="8184" r:id="rId54"/>
    <p:sldId id="8186" r:id="rId55"/>
    <p:sldId id="8188" r:id="rId56"/>
    <p:sldId id="8189" r:id="rId57"/>
    <p:sldId id="8139" r:id="rId58"/>
    <p:sldId id="8140" r:id="rId59"/>
    <p:sldId id="8141" r:id="rId60"/>
    <p:sldId id="8143" r:id="rId61"/>
    <p:sldId id="8144" r:id="rId62"/>
    <p:sldId id="8145" r:id="rId63"/>
    <p:sldId id="8147" r:id="rId64"/>
    <p:sldId id="8148" r:id="rId65"/>
    <p:sldId id="8149" r:id="rId66"/>
    <p:sldId id="8150" r:id="rId67"/>
    <p:sldId id="8151" r:id="rId68"/>
    <p:sldId id="8152" r:id="rId69"/>
    <p:sldId id="8190" r:id="rId70"/>
    <p:sldId id="8191" r:id="rId71"/>
    <p:sldId id="8154" r:id="rId72"/>
    <p:sldId id="8173" r:id="rId73"/>
    <p:sldId id="8155" r:id="rId74"/>
    <p:sldId id="8156" r:id="rId75"/>
    <p:sldId id="8174" r:id="rId76"/>
    <p:sldId id="8176" r:id="rId77"/>
    <p:sldId id="8157" r:id="rId78"/>
    <p:sldId id="8158" r:id="rId79"/>
    <p:sldId id="8177" r:id="rId80"/>
    <p:sldId id="8159" r:id="rId81"/>
    <p:sldId id="8175" r:id="rId82"/>
    <p:sldId id="8160" r:id="rId83"/>
    <p:sldId id="8178" r:id="rId84"/>
    <p:sldId id="8161" r:id="rId85"/>
    <p:sldId id="8181" r:id="rId86"/>
    <p:sldId id="8179" r:id="rId87"/>
    <p:sldId id="8180" r:id="rId88"/>
    <p:sldId id="7645" r:id="rId89"/>
    <p:sldId id="6976" r:id="rId90"/>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003E1C"/>
    <a:srgbClr val="DCDC92"/>
    <a:srgbClr val="F79747"/>
    <a:srgbClr val="F68B32"/>
    <a:srgbClr val="4D2A1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68" autoAdjust="0"/>
    <p:restoredTop sz="90958" autoAdjust="0"/>
  </p:normalViewPr>
  <p:slideViewPr>
    <p:cSldViewPr>
      <p:cViewPr varScale="1">
        <p:scale>
          <a:sx n="67" d="100"/>
          <a:sy n="67" d="100"/>
        </p:scale>
        <p:origin x="1128" y="66"/>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79B128E-639A-4DE8-9534-C974F2D0974C}" type="datetimeFigureOut">
              <a:rPr lang="en-US" smtClean="0"/>
              <a:pPr/>
              <a:t>3/21/2023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357CF2D-5C1B-4D3B-A31E-A8CB96FA523F}" type="slidenum">
              <a:rPr lang="en-US" smtClean="0"/>
              <a:pPr/>
              <a:t>‹#›</a:t>
            </a:fld>
            <a:endParaRPr lang="en-US"/>
          </a:p>
        </p:txBody>
      </p:sp>
    </p:spTree>
    <p:extLst>
      <p:ext uri="{BB962C8B-B14F-4D97-AF65-F5344CB8AC3E}">
        <p14:creationId xmlns:p14="http://schemas.microsoft.com/office/powerpoint/2010/main" val="12700264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FC77DC-F2A7-4847-88A5-2B3DF623F74B}" type="slidenum">
              <a:rPr lang="en-US" smtClean="0"/>
              <a:t>1</a:t>
            </a:fld>
            <a:endParaRPr lang="en-US" dirty="0"/>
          </a:p>
        </p:txBody>
      </p:sp>
    </p:spTree>
    <p:extLst>
      <p:ext uri="{BB962C8B-B14F-4D97-AF65-F5344CB8AC3E}">
        <p14:creationId xmlns:p14="http://schemas.microsoft.com/office/powerpoint/2010/main" val="2977135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57CF2D-5C1B-4D3B-A31E-A8CB96FA523F}" type="slidenum">
              <a:rPr lang="en-US" smtClean="0"/>
              <a:pPr/>
              <a:t>60</a:t>
            </a:fld>
            <a:endParaRPr lang="en-US"/>
          </a:p>
        </p:txBody>
      </p:sp>
    </p:spTree>
    <p:extLst>
      <p:ext uri="{BB962C8B-B14F-4D97-AF65-F5344CB8AC3E}">
        <p14:creationId xmlns:p14="http://schemas.microsoft.com/office/powerpoint/2010/main" val="27616319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FC77DC-F2A7-4847-88A5-2B3DF623F74B}" type="slidenum">
              <a:rPr lang="en-US" smtClean="0"/>
              <a:t>89</a:t>
            </a:fld>
            <a:endParaRPr lang="en-US" dirty="0"/>
          </a:p>
        </p:txBody>
      </p:sp>
    </p:spTree>
    <p:extLst>
      <p:ext uri="{BB962C8B-B14F-4D97-AF65-F5344CB8AC3E}">
        <p14:creationId xmlns:p14="http://schemas.microsoft.com/office/powerpoint/2010/main" val="19551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6E319295-0C85-4A4E-8D42-6A8342C803FE}" type="datetimeFigureOut">
              <a:rPr lang="en-US"/>
              <a:pPr>
                <a:defRPr/>
              </a:pPr>
              <a:t>3/21/2023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9BF81D0-EEC1-43A7-84CA-31D44E3C44F6}"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DC763C2F-B3AE-4CEB-921B-DB81A2E5A20A}" type="datetimeFigureOut">
              <a:rPr lang="en-US"/>
              <a:pPr>
                <a:defRPr/>
              </a:pPr>
              <a:t>3/21/2023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E4E0AC3-2271-4234-AADF-B2DB8C57EA11}"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D792E26-3310-4DE7-874C-187F525D031C}" type="datetimeFigureOut">
              <a:rPr lang="en-US"/>
              <a:pPr>
                <a:defRPr/>
              </a:pPr>
              <a:t>3/21/2023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92050C8-490A-40B4-A9C3-6C67EA6162CF}"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6A423E28-0EBC-4D0B-BA09-DA807CB13C5A}" type="datetimeFigureOut">
              <a:rPr lang="en-US"/>
              <a:pPr>
                <a:defRPr/>
              </a:pPr>
              <a:t>3/21/2023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EC3670D-7CCE-4E1A-8CA7-75213A061DE6}"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CDB86E9F-FB8E-467A-863C-37FF07655976}" type="datetimeFigureOut">
              <a:rPr lang="en-US"/>
              <a:pPr>
                <a:defRPr/>
              </a:pPr>
              <a:t>3/21/2023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CD0C91A-E1CC-4C72-88E9-18D854DD5577}"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F6356B57-B464-41C5-AEDD-B1861123536F}" type="datetimeFigureOut">
              <a:rPr lang="en-US"/>
              <a:pPr>
                <a:defRPr/>
              </a:pPr>
              <a:t>3/21/2023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30EE68C-7F07-4CAA-AFA1-77D0B9B90EF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BCF414D3-807C-4519-B22E-C7E3909CD4F6}" type="datetimeFigureOut">
              <a:rPr lang="en-US"/>
              <a:pPr>
                <a:defRPr/>
              </a:pPr>
              <a:t>3/21/2023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4D0E3EB0-B6AC-4BC4-90AF-E0376AC7151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115ED06D-634C-4CB2-B499-7026915CD6E8}" type="datetimeFigureOut">
              <a:rPr lang="en-US"/>
              <a:pPr>
                <a:defRPr/>
              </a:pPr>
              <a:t>3/21/2023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47C26E3-FF63-420A-83D3-C85250002449}"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0542BCF-997D-425A-882E-6DA9E6E9EB13}" type="datetimeFigureOut">
              <a:rPr lang="en-US"/>
              <a:pPr>
                <a:defRPr/>
              </a:pPr>
              <a:t>3/21/2023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10915A70-30AA-4BDD-B342-9EC8DBCC298B}"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5D342E92-76DB-46E5-8771-B78C163E2EED}" type="datetimeFigureOut">
              <a:rPr lang="en-US"/>
              <a:pPr>
                <a:defRPr/>
              </a:pPr>
              <a:t>3/21/2023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1CFBB5A-504F-48B6-A9C9-11E88346179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C567C8F7-49BE-434A-AFFC-A2B1FDE13930}" type="datetimeFigureOut">
              <a:rPr lang="en-US"/>
              <a:pPr>
                <a:defRPr/>
              </a:pPr>
              <a:t>3/21/2023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70B6AC0-0094-48DD-A831-1F911938A602}"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4EF897E3-8187-4814-B857-6E101B1BF1BE}" type="datetimeFigureOut">
              <a:rPr lang="en-US"/>
              <a:pPr>
                <a:defRPr/>
              </a:pPr>
              <a:t>3/21/2023</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24D9034C-701C-42F1-9431-70E1940EDA6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A close up of a logo&#10;&#10;Description generated with very high confidence">
            <a:extLst>
              <a:ext uri="{FF2B5EF4-FFF2-40B4-BE49-F238E27FC236}">
                <a16:creationId xmlns:a16="http://schemas.microsoft.com/office/drawing/2014/main" xmlns="" id="{9642626F-AE5B-4C60-AF84-A024FE51F763}"/>
              </a:ext>
            </a:extLst>
          </p:cNvPr>
          <p:cNvPicPr>
            <a:picLocks noChangeAspect="1"/>
          </p:cNvPicPr>
          <p:nvPr/>
        </p:nvPicPr>
        <p:blipFill rotWithShape="1">
          <a:blip r:embed="rId3"/>
          <a:srcRect/>
          <a:stretch/>
        </p:blipFill>
        <p:spPr>
          <a:xfrm>
            <a:off x="20" y="10"/>
            <a:ext cx="12191980" cy="6857990"/>
          </a:xfrm>
          <a:prstGeom prst="rect">
            <a:avLst/>
          </a:prstGeom>
        </p:spPr>
      </p:pic>
    </p:spTree>
    <p:extLst>
      <p:ext uri="{BB962C8B-B14F-4D97-AF65-F5344CB8AC3E}">
        <p14:creationId xmlns:p14="http://schemas.microsoft.com/office/powerpoint/2010/main" val="25450568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elated image">
            <a:extLst>
              <a:ext uri="{FF2B5EF4-FFF2-40B4-BE49-F238E27FC236}">
                <a16:creationId xmlns:a16="http://schemas.microsoft.com/office/drawing/2014/main" xmlns="" id="{8323545A-ACCC-20D7-A652-E3F484C9989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4516"/>
          <a:stretch/>
        </p:blipFill>
        <p:spPr bwMode="auto">
          <a:xfrm>
            <a:off x="0" y="0"/>
            <a:ext cx="12197688"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xmlns="" id="{57F77C70-4D54-23D6-992F-DC300E8DC24A}"/>
              </a:ext>
            </a:extLst>
          </p:cNvPr>
          <p:cNvSpPr/>
          <p:nvPr/>
        </p:nvSpPr>
        <p:spPr>
          <a:xfrm>
            <a:off x="-1" y="92075"/>
            <a:ext cx="12192000"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bg1"/>
                </a:solidFill>
              </a:rPr>
              <a:t>Walking According to the Spirit</a:t>
            </a:r>
          </a:p>
        </p:txBody>
      </p:sp>
      <p:sp>
        <p:nvSpPr>
          <p:cNvPr id="3" name="Rectangle 2">
            <a:extLst>
              <a:ext uri="{FF2B5EF4-FFF2-40B4-BE49-F238E27FC236}">
                <a16:creationId xmlns:a16="http://schemas.microsoft.com/office/drawing/2014/main" xmlns="" id="{30F627C4-FC23-3E23-51E8-FD1986EE0290}"/>
              </a:ext>
            </a:extLst>
          </p:cNvPr>
          <p:cNvSpPr/>
          <p:nvPr/>
        </p:nvSpPr>
        <p:spPr>
          <a:xfrm>
            <a:off x="0" y="5334000"/>
            <a:ext cx="12192000" cy="15240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spcBef>
                <a:spcPts val="0"/>
              </a:spcBef>
              <a:spcAft>
                <a:spcPts val="0"/>
              </a:spcAft>
            </a:pPr>
            <a:r>
              <a:rPr lang="en-US" sz="3100" b="1" baseline="30000" dirty="0">
                <a:solidFill>
                  <a:schemeClr val="tx1"/>
                </a:solidFill>
              </a:rPr>
              <a:t>Romans</a:t>
            </a:r>
            <a:r>
              <a:rPr lang="en-US" sz="3100" b="1" dirty="0">
                <a:solidFill>
                  <a:schemeClr val="tx1"/>
                </a:solidFill>
              </a:rPr>
              <a:t> </a:t>
            </a:r>
            <a:r>
              <a:rPr lang="en-US" sz="3100" b="1" baseline="30000" dirty="0">
                <a:solidFill>
                  <a:schemeClr val="tx1"/>
                </a:solidFill>
              </a:rPr>
              <a:t>8:16 </a:t>
            </a:r>
            <a:r>
              <a:rPr lang="en-US" sz="3100" dirty="0">
                <a:solidFill>
                  <a:schemeClr val="tx1"/>
                </a:solidFill>
              </a:rPr>
              <a:t>The Spirit Himself testifies with our spirit that we are children of God, </a:t>
            </a:r>
            <a:r>
              <a:rPr lang="en-US" sz="3100" b="1" baseline="30000" dirty="0">
                <a:solidFill>
                  <a:schemeClr val="tx1"/>
                </a:solidFill>
              </a:rPr>
              <a:t>17 </a:t>
            </a:r>
            <a:r>
              <a:rPr lang="en-US" sz="3100" dirty="0">
                <a:solidFill>
                  <a:schemeClr val="tx1"/>
                </a:solidFill>
              </a:rPr>
              <a:t>and if children, heirs also, heirs of God and fellow heirs with Christ, </a:t>
            </a:r>
            <a:r>
              <a:rPr lang="en-US" sz="3100" b="1" u="sng" dirty="0">
                <a:solidFill>
                  <a:srgbClr val="002060"/>
                </a:solidFill>
              </a:rPr>
              <a:t>if indeed we suffer</a:t>
            </a:r>
            <a:r>
              <a:rPr lang="en-US" sz="3100" dirty="0">
                <a:solidFill>
                  <a:schemeClr val="tx1"/>
                </a:solidFill>
              </a:rPr>
              <a:t> with Him so that we may also be glorified with Him.</a:t>
            </a:r>
          </a:p>
          <a:p>
            <a:pPr>
              <a:spcBef>
                <a:spcPts val="0"/>
              </a:spcBef>
              <a:spcAft>
                <a:spcPts val="0"/>
              </a:spcAft>
            </a:pPr>
            <a:r>
              <a:rPr lang="en-US" sz="3200" dirty="0">
                <a:solidFill>
                  <a:schemeClr val="tx1"/>
                </a:solidFill>
                <a:effectLst/>
                <a:ea typeface="Times New Roman" panose="02020603050405020304" pitchFamily="18" charset="0"/>
              </a:rPr>
              <a:t> </a:t>
            </a:r>
          </a:p>
          <a:p>
            <a:pPr marL="0" marR="0">
              <a:lnSpc>
                <a:spcPct val="107000"/>
              </a:lnSpc>
              <a:spcBef>
                <a:spcPts val="0"/>
              </a:spcBef>
              <a:spcAft>
                <a:spcPts val="0"/>
              </a:spcAft>
            </a:pPr>
            <a:endParaRPr lang="en-US" sz="3400" dirty="0">
              <a:solidFill>
                <a:schemeClr val="tx1"/>
              </a:solidFill>
            </a:endParaRPr>
          </a:p>
        </p:txBody>
      </p:sp>
      <p:sp>
        <p:nvSpPr>
          <p:cNvPr id="5" name="Rectangle 4">
            <a:extLst>
              <a:ext uri="{FF2B5EF4-FFF2-40B4-BE49-F238E27FC236}">
                <a16:creationId xmlns:a16="http://schemas.microsoft.com/office/drawing/2014/main" xmlns="" id="{2EB4DBCE-51E9-E269-AD4C-CD0776B6F2F9}"/>
              </a:ext>
            </a:extLst>
          </p:cNvPr>
          <p:cNvSpPr/>
          <p:nvPr/>
        </p:nvSpPr>
        <p:spPr>
          <a:xfrm>
            <a:off x="3733800" y="1277171"/>
            <a:ext cx="8077200"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b="1" i="1" dirty="0">
                <a:solidFill>
                  <a:schemeClr val="bg1"/>
                </a:solidFill>
              </a:rPr>
              <a:t>through suffering</a:t>
            </a:r>
          </a:p>
        </p:txBody>
      </p:sp>
      <p:sp>
        <p:nvSpPr>
          <p:cNvPr id="2" name="Rounded Rectangular Callout 11">
            <a:extLst>
              <a:ext uri="{FF2B5EF4-FFF2-40B4-BE49-F238E27FC236}">
                <a16:creationId xmlns:a16="http://schemas.microsoft.com/office/drawing/2014/main" xmlns="" id="{6004A0C4-1880-1C3B-3E2E-55982C18DE9E}"/>
              </a:ext>
            </a:extLst>
          </p:cNvPr>
          <p:cNvSpPr/>
          <p:nvPr/>
        </p:nvSpPr>
        <p:spPr>
          <a:xfrm>
            <a:off x="266699" y="3212196"/>
            <a:ext cx="11658600" cy="1718497"/>
          </a:xfrm>
          <a:prstGeom prst="wedgeRoundRectCallout">
            <a:avLst>
              <a:gd name="adj1" fmla="val -21927"/>
              <a:gd name="adj2" fmla="val 49596"/>
              <a:gd name="adj3" fmla="val 16667"/>
            </a:avLst>
          </a:prstGeom>
          <a:solidFill>
            <a:schemeClr val="tx1">
              <a:alpha val="64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5400" b="1" i="1" dirty="0">
                <a:solidFill>
                  <a:schemeClr val="bg1"/>
                </a:solidFill>
              </a:rPr>
              <a:t>What is your typical mindset when you encounter suffering?</a:t>
            </a:r>
          </a:p>
        </p:txBody>
      </p:sp>
      <p:sp>
        <p:nvSpPr>
          <p:cNvPr id="7" name="Thought Bubble: Cloud 6">
            <a:extLst>
              <a:ext uri="{FF2B5EF4-FFF2-40B4-BE49-F238E27FC236}">
                <a16:creationId xmlns:a16="http://schemas.microsoft.com/office/drawing/2014/main" xmlns="" id="{A7B72AD2-2585-6E30-027F-312833A11782}"/>
              </a:ext>
            </a:extLst>
          </p:cNvPr>
          <p:cNvSpPr/>
          <p:nvPr/>
        </p:nvSpPr>
        <p:spPr>
          <a:xfrm>
            <a:off x="152400" y="1127849"/>
            <a:ext cx="4419600" cy="1718497"/>
          </a:xfrm>
          <a:prstGeom prst="cloudCallout">
            <a:avLst>
              <a:gd name="adj1" fmla="val -53194"/>
              <a:gd name="adj2" fmla="val 59442"/>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rPr>
              <a:t>What can I do about it?</a:t>
            </a:r>
          </a:p>
        </p:txBody>
      </p:sp>
    </p:spTree>
    <p:extLst>
      <p:ext uri="{BB962C8B-B14F-4D97-AF65-F5344CB8AC3E}">
        <p14:creationId xmlns:p14="http://schemas.microsoft.com/office/powerpoint/2010/main" val="44744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elated image">
            <a:extLst>
              <a:ext uri="{FF2B5EF4-FFF2-40B4-BE49-F238E27FC236}">
                <a16:creationId xmlns:a16="http://schemas.microsoft.com/office/drawing/2014/main" xmlns="" id="{8323545A-ACCC-20D7-A652-E3F484C9989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4516"/>
          <a:stretch/>
        </p:blipFill>
        <p:spPr bwMode="auto">
          <a:xfrm>
            <a:off x="0" y="0"/>
            <a:ext cx="12197688"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xmlns="" id="{57F77C70-4D54-23D6-992F-DC300E8DC24A}"/>
              </a:ext>
            </a:extLst>
          </p:cNvPr>
          <p:cNvSpPr/>
          <p:nvPr/>
        </p:nvSpPr>
        <p:spPr>
          <a:xfrm>
            <a:off x="-1" y="92075"/>
            <a:ext cx="12192000"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bg1"/>
                </a:solidFill>
              </a:rPr>
              <a:t>Walking According to the Spirit</a:t>
            </a:r>
          </a:p>
        </p:txBody>
      </p:sp>
      <p:sp>
        <p:nvSpPr>
          <p:cNvPr id="3" name="Rectangle 2">
            <a:extLst>
              <a:ext uri="{FF2B5EF4-FFF2-40B4-BE49-F238E27FC236}">
                <a16:creationId xmlns:a16="http://schemas.microsoft.com/office/drawing/2014/main" xmlns="" id="{30F627C4-FC23-3E23-51E8-FD1986EE0290}"/>
              </a:ext>
            </a:extLst>
          </p:cNvPr>
          <p:cNvSpPr/>
          <p:nvPr/>
        </p:nvSpPr>
        <p:spPr>
          <a:xfrm>
            <a:off x="0" y="5334000"/>
            <a:ext cx="12192000" cy="15240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spcBef>
                <a:spcPts val="0"/>
              </a:spcBef>
              <a:spcAft>
                <a:spcPts val="0"/>
              </a:spcAft>
            </a:pPr>
            <a:r>
              <a:rPr lang="en-US" sz="3100" b="1" baseline="30000" dirty="0">
                <a:solidFill>
                  <a:schemeClr val="tx1"/>
                </a:solidFill>
              </a:rPr>
              <a:t>Romans</a:t>
            </a:r>
            <a:r>
              <a:rPr lang="en-US" sz="3100" b="1" dirty="0">
                <a:solidFill>
                  <a:schemeClr val="tx1"/>
                </a:solidFill>
              </a:rPr>
              <a:t> </a:t>
            </a:r>
            <a:r>
              <a:rPr lang="en-US" sz="3100" b="1" baseline="30000" dirty="0">
                <a:solidFill>
                  <a:schemeClr val="tx1"/>
                </a:solidFill>
              </a:rPr>
              <a:t>8:16 </a:t>
            </a:r>
            <a:r>
              <a:rPr lang="en-US" sz="3100" dirty="0">
                <a:solidFill>
                  <a:schemeClr val="tx1"/>
                </a:solidFill>
              </a:rPr>
              <a:t>The Spirit Himself testifies with our spirit that we are children of God, </a:t>
            </a:r>
            <a:r>
              <a:rPr lang="en-US" sz="3100" b="1" baseline="30000" dirty="0">
                <a:solidFill>
                  <a:schemeClr val="tx1"/>
                </a:solidFill>
              </a:rPr>
              <a:t>17 </a:t>
            </a:r>
            <a:r>
              <a:rPr lang="en-US" sz="3100" dirty="0">
                <a:solidFill>
                  <a:schemeClr val="tx1"/>
                </a:solidFill>
              </a:rPr>
              <a:t>and if children, heirs also, heirs of God and fellow heirs with Christ, </a:t>
            </a:r>
            <a:r>
              <a:rPr lang="en-US" sz="3100" b="1" u="sng" dirty="0">
                <a:solidFill>
                  <a:srgbClr val="002060"/>
                </a:solidFill>
              </a:rPr>
              <a:t>if indeed we suffer</a:t>
            </a:r>
            <a:r>
              <a:rPr lang="en-US" sz="3100" dirty="0">
                <a:solidFill>
                  <a:schemeClr val="tx1"/>
                </a:solidFill>
              </a:rPr>
              <a:t> with Him so that we may also be glorified with Him.</a:t>
            </a:r>
          </a:p>
          <a:p>
            <a:pPr>
              <a:spcBef>
                <a:spcPts val="0"/>
              </a:spcBef>
              <a:spcAft>
                <a:spcPts val="0"/>
              </a:spcAft>
            </a:pPr>
            <a:r>
              <a:rPr lang="en-US" sz="3200" dirty="0">
                <a:solidFill>
                  <a:schemeClr val="tx1"/>
                </a:solidFill>
                <a:effectLst/>
                <a:ea typeface="Times New Roman" panose="02020603050405020304" pitchFamily="18" charset="0"/>
              </a:rPr>
              <a:t> </a:t>
            </a:r>
          </a:p>
          <a:p>
            <a:pPr marL="0" marR="0">
              <a:lnSpc>
                <a:spcPct val="107000"/>
              </a:lnSpc>
              <a:spcBef>
                <a:spcPts val="0"/>
              </a:spcBef>
              <a:spcAft>
                <a:spcPts val="0"/>
              </a:spcAft>
            </a:pPr>
            <a:endParaRPr lang="en-US" sz="3400" dirty="0">
              <a:solidFill>
                <a:schemeClr val="tx1"/>
              </a:solidFill>
            </a:endParaRPr>
          </a:p>
        </p:txBody>
      </p:sp>
      <p:sp>
        <p:nvSpPr>
          <p:cNvPr id="5" name="Rectangle 4">
            <a:extLst>
              <a:ext uri="{FF2B5EF4-FFF2-40B4-BE49-F238E27FC236}">
                <a16:creationId xmlns:a16="http://schemas.microsoft.com/office/drawing/2014/main" xmlns="" id="{2EB4DBCE-51E9-E269-AD4C-CD0776B6F2F9}"/>
              </a:ext>
            </a:extLst>
          </p:cNvPr>
          <p:cNvSpPr/>
          <p:nvPr/>
        </p:nvSpPr>
        <p:spPr>
          <a:xfrm>
            <a:off x="3733800" y="1277171"/>
            <a:ext cx="8077200"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b="1" i="1" dirty="0">
                <a:solidFill>
                  <a:schemeClr val="bg1"/>
                </a:solidFill>
              </a:rPr>
              <a:t>through suffering</a:t>
            </a:r>
          </a:p>
        </p:txBody>
      </p:sp>
      <p:sp>
        <p:nvSpPr>
          <p:cNvPr id="2" name="Rounded Rectangular Callout 11">
            <a:extLst>
              <a:ext uri="{FF2B5EF4-FFF2-40B4-BE49-F238E27FC236}">
                <a16:creationId xmlns:a16="http://schemas.microsoft.com/office/drawing/2014/main" xmlns="" id="{6004A0C4-1880-1C3B-3E2E-55982C18DE9E}"/>
              </a:ext>
            </a:extLst>
          </p:cNvPr>
          <p:cNvSpPr/>
          <p:nvPr/>
        </p:nvSpPr>
        <p:spPr>
          <a:xfrm>
            <a:off x="266699" y="3212196"/>
            <a:ext cx="11658600" cy="1718497"/>
          </a:xfrm>
          <a:prstGeom prst="wedgeRoundRectCallout">
            <a:avLst>
              <a:gd name="adj1" fmla="val -21927"/>
              <a:gd name="adj2" fmla="val 49596"/>
              <a:gd name="adj3" fmla="val 16667"/>
            </a:avLst>
          </a:prstGeom>
          <a:solidFill>
            <a:schemeClr val="tx1">
              <a:alpha val="64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5400" b="1" i="1" dirty="0">
                <a:solidFill>
                  <a:schemeClr val="bg1"/>
                </a:solidFill>
              </a:rPr>
              <a:t>What is your typical mindset when you encounter suffering?</a:t>
            </a:r>
          </a:p>
        </p:txBody>
      </p:sp>
      <p:sp>
        <p:nvSpPr>
          <p:cNvPr id="7" name="Thought Bubble: Cloud 6">
            <a:extLst>
              <a:ext uri="{FF2B5EF4-FFF2-40B4-BE49-F238E27FC236}">
                <a16:creationId xmlns:a16="http://schemas.microsoft.com/office/drawing/2014/main" xmlns="" id="{A7B72AD2-2585-6E30-027F-312833A11782}"/>
              </a:ext>
            </a:extLst>
          </p:cNvPr>
          <p:cNvSpPr/>
          <p:nvPr/>
        </p:nvSpPr>
        <p:spPr>
          <a:xfrm>
            <a:off x="152400" y="1127849"/>
            <a:ext cx="6172200" cy="1718497"/>
          </a:xfrm>
          <a:prstGeom prst="cloudCallout">
            <a:avLst>
              <a:gd name="adj1" fmla="val -53194"/>
              <a:gd name="adj2" fmla="val 59442"/>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rPr>
              <a:t>Look how much this is impacting me!</a:t>
            </a:r>
          </a:p>
        </p:txBody>
      </p:sp>
    </p:spTree>
    <p:extLst>
      <p:ext uri="{BB962C8B-B14F-4D97-AF65-F5344CB8AC3E}">
        <p14:creationId xmlns:p14="http://schemas.microsoft.com/office/powerpoint/2010/main" val="14993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elated image">
            <a:extLst>
              <a:ext uri="{FF2B5EF4-FFF2-40B4-BE49-F238E27FC236}">
                <a16:creationId xmlns:a16="http://schemas.microsoft.com/office/drawing/2014/main" xmlns="" id="{8323545A-ACCC-20D7-A652-E3F484C9989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4516"/>
          <a:stretch/>
        </p:blipFill>
        <p:spPr bwMode="auto">
          <a:xfrm>
            <a:off x="0" y="0"/>
            <a:ext cx="12197688"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xmlns="" id="{57F77C70-4D54-23D6-992F-DC300E8DC24A}"/>
              </a:ext>
            </a:extLst>
          </p:cNvPr>
          <p:cNvSpPr/>
          <p:nvPr/>
        </p:nvSpPr>
        <p:spPr>
          <a:xfrm>
            <a:off x="-1" y="92075"/>
            <a:ext cx="12192000"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bg1"/>
                </a:solidFill>
              </a:rPr>
              <a:t>Walking According to the Spirit</a:t>
            </a:r>
          </a:p>
        </p:txBody>
      </p:sp>
      <p:sp>
        <p:nvSpPr>
          <p:cNvPr id="3" name="Rectangle 2">
            <a:extLst>
              <a:ext uri="{FF2B5EF4-FFF2-40B4-BE49-F238E27FC236}">
                <a16:creationId xmlns:a16="http://schemas.microsoft.com/office/drawing/2014/main" xmlns="" id="{30F627C4-FC23-3E23-51E8-FD1986EE0290}"/>
              </a:ext>
            </a:extLst>
          </p:cNvPr>
          <p:cNvSpPr/>
          <p:nvPr/>
        </p:nvSpPr>
        <p:spPr>
          <a:xfrm>
            <a:off x="0" y="5334000"/>
            <a:ext cx="12192000" cy="15240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spcBef>
                <a:spcPts val="0"/>
              </a:spcBef>
              <a:spcAft>
                <a:spcPts val="0"/>
              </a:spcAft>
            </a:pPr>
            <a:r>
              <a:rPr lang="en-US" sz="3100" b="1" baseline="30000" dirty="0">
                <a:solidFill>
                  <a:schemeClr val="tx1"/>
                </a:solidFill>
              </a:rPr>
              <a:t>Romans</a:t>
            </a:r>
            <a:r>
              <a:rPr lang="en-US" sz="3100" b="1" dirty="0">
                <a:solidFill>
                  <a:schemeClr val="tx1"/>
                </a:solidFill>
              </a:rPr>
              <a:t> </a:t>
            </a:r>
            <a:r>
              <a:rPr lang="en-US" sz="3100" b="1" baseline="30000" dirty="0">
                <a:solidFill>
                  <a:schemeClr val="tx1"/>
                </a:solidFill>
              </a:rPr>
              <a:t>8:16 </a:t>
            </a:r>
            <a:r>
              <a:rPr lang="en-US" sz="3100" dirty="0">
                <a:solidFill>
                  <a:schemeClr val="tx1"/>
                </a:solidFill>
              </a:rPr>
              <a:t>The Spirit Himself testifies with our spirit that we are children of God, </a:t>
            </a:r>
            <a:r>
              <a:rPr lang="en-US" sz="3100" b="1" baseline="30000" dirty="0">
                <a:solidFill>
                  <a:schemeClr val="tx1"/>
                </a:solidFill>
              </a:rPr>
              <a:t>17 </a:t>
            </a:r>
            <a:r>
              <a:rPr lang="en-US" sz="3100" dirty="0">
                <a:solidFill>
                  <a:schemeClr val="tx1"/>
                </a:solidFill>
              </a:rPr>
              <a:t>and if children, heirs also, heirs of God and fellow heirs with Christ, </a:t>
            </a:r>
            <a:r>
              <a:rPr lang="en-US" sz="3100" b="1" u="sng" dirty="0">
                <a:solidFill>
                  <a:srgbClr val="002060"/>
                </a:solidFill>
              </a:rPr>
              <a:t>if indeed we suffer</a:t>
            </a:r>
            <a:r>
              <a:rPr lang="en-US" sz="3100" dirty="0">
                <a:solidFill>
                  <a:schemeClr val="tx1"/>
                </a:solidFill>
              </a:rPr>
              <a:t> with Him so that we may also be glorified with Him.</a:t>
            </a:r>
          </a:p>
          <a:p>
            <a:pPr>
              <a:spcBef>
                <a:spcPts val="0"/>
              </a:spcBef>
              <a:spcAft>
                <a:spcPts val="0"/>
              </a:spcAft>
            </a:pPr>
            <a:r>
              <a:rPr lang="en-US" sz="3200" dirty="0">
                <a:solidFill>
                  <a:schemeClr val="tx1"/>
                </a:solidFill>
                <a:effectLst/>
                <a:ea typeface="Times New Roman" panose="02020603050405020304" pitchFamily="18" charset="0"/>
              </a:rPr>
              <a:t> </a:t>
            </a:r>
          </a:p>
          <a:p>
            <a:pPr marL="0" marR="0">
              <a:lnSpc>
                <a:spcPct val="107000"/>
              </a:lnSpc>
              <a:spcBef>
                <a:spcPts val="0"/>
              </a:spcBef>
              <a:spcAft>
                <a:spcPts val="0"/>
              </a:spcAft>
            </a:pPr>
            <a:endParaRPr lang="en-US" sz="3400" dirty="0">
              <a:solidFill>
                <a:schemeClr val="tx1"/>
              </a:solidFill>
            </a:endParaRPr>
          </a:p>
        </p:txBody>
      </p:sp>
      <p:sp>
        <p:nvSpPr>
          <p:cNvPr id="5" name="Rectangle 4">
            <a:extLst>
              <a:ext uri="{FF2B5EF4-FFF2-40B4-BE49-F238E27FC236}">
                <a16:creationId xmlns:a16="http://schemas.microsoft.com/office/drawing/2014/main" xmlns="" id="{2EB4DBCE-51E9-E269-AD4C-CD0776B6F2F9}"/>
              </a:ext>
            </a:extLst>
          </p:cNvPr>
          <p:cNvSpPr/>
          <p:nvPr/>
        </p:nvSpPr>
        <p:spPr>
          <a:xfrm>
            <a:off x="3733800" y="1277171"/>
            <a:ext cx="8077200"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b="1" i="1" dirty="0">
                <a:solidFill>
                  <a:schemeClr val="bg1"/>
                </a:solidFill>
              </a:rPr>
              <a:t>through suffering</a:t>
            </a:r>
          </a:p>
        </p:txBody>
      </p:sp>
      <p:sp>
        <p:nvSpPr>
          <p:cNvPr id="2" name="Rounded Rectangular Callout 11">
            <a:extLst>
              <a:ext uri="{FF2B5EF4-FFF2-40B4-BE49-F238E27FC236}">
                <a16:creationId xmlns:a16="http://schemas.microsoft.com/office/drawing/2014/main" xmlns="" id="{6004A0C4-1880-1C3B-3E2E-55982C18DE9E}"/>
              </a:ext>
            </a:extLst>
          </p:cNvPr>
          <p:cNvSpPr/>
          <p:nvPr/>
        </p:nvSpPr>
        <p:spPr>
          <a:xfrm>
            <a:off x="266699" y="3212196"/>
            <a:ext cx="11658600" cy="1718497"/>
          </a:xfrm>
          <a:prstGeom prst="wedgeRoundRectCallout">
            <a:avLst>
              <a:gd name="adj1" fmla="val -21927"/>
              <a:gd name="adj2" fmla="val 49596"/>
              <a:gd name="adj3" fmla="val 16667"/>
            </a:avLst>
          </a:prstGeom>
          <a:solidFill>
            <a:schemeClr val="tx1">
              <a:alpha val="64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5400" b="1" i="1" dirty="0">
                <a:solidFill>
                  <a:schemeClr val="bg1"/>
                </a:solidFill>
              </a:rPr>
              <a:t>What is your typical mindset when you encounter suffering?</a:t>
            </a:r>
          </a:p>
        </p:txBody>
      </p:sp>
      <p:sp>
        <p:nvSpPr>
          <p:cNvPr id="7" name="Thought Bubble: Cloud 6">
            <a:extLst>
              <a:ext uri="{FF2B5EF4-FFF2-40B4-BE49-F238E27FC236}">
                <a16:creationId xmlns:a16="http://schemas.microsoft.com/office/drawing/2014/main" xmlns="" id="{A7B72AD2-2585-6E30-027F-312833A11782}"/>
              </a:ext>
            </a:extLst>
          </p:cNvPr>
          <p:cNvSpPr/>
          <p:nvPr/>
        </p:nvSpPr>
        <p:spPr>
          <a:xfrm>
            <a:off x="152400" y="1127849"/>
            <a:ext cx="3810000" cy="1718497"/>
          </a:xfrm>
          <a:prstGeom prst="cloudCallout">
            <a:avLst>
              <a:gd name="adj1" fmla="val -53194"/>
              <a:gd name="adj2" fmla="val 59442"/>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rPr>
              <a:t>How can I escape?</a:t>
            </a:r>
          </a:p>
        </p:txBody>
      </p:sp>
    </p:spTree>
    <p:extLst>
      <p:ext uri="{BB962C8B-B14F-4D97-AF65-F5344CB8AC3E}">
        <p14:creationId xmlns:p14="http://schemas.microsoft.com/office/powerpoint/2010/main" val="1100225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elated image">
            <a:extLst>
              <a:ext uri="{FF2B5EF4-FFF2-40B4-BE49-F238E27FC236}">
                <a16:creationId xmlns:a16="http://schemas.microsoft.com/office/drawing/2014/main" xmlns="" id="{8323545A-ACCC-20D7-A652-E3F484C9989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4516"/>
          <a:stretch/>
        </p:blipFill>
        <p:spPr bwMode="auto">
          <a:xfrm>
            <a:off x="0" y="0"/>
            <a:ext cx="12197688"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xmlns="" id="{57F77C70-4D54-23D6-992F-DC300E8DC24A}"/>
              </a:ext>
            </a:extLst>
          </p:cNvPr>
          <p:cNvSpPr/>
          <p:nvPr/>
        </p:nvSpPr>
        <p:spPr>
          <a:xfrm>
            <a:off x="-1" y="92075"/>
            <a:ext cx="12192000"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bg1"/>
                </a:solidFill>
              </a:rPr>
              <a:t>Walking According to the Spirit</a:t>
            </a:r>
          </a:p>
        </p:txBody>
      </p:sp>
      <p:sp>
        <p:nvSpPr>
          <p:cNvPr id="3" name="Rectangle 2">
            <a:extLst>
              <a:ext uri="{FF2B5EF4-FFF2-40B4-BE49-F238E27FC236}">
                <a16:creationId xmlns:a16="http://schemas.microsoft.com/office/drawing/2014/main" xmlns="" id="{30F627C4-FC23-3E23-51E8-FD1986EE0290}"/>
              </a:ext>
            </a:extLst>
          </p:cNvPr>
          <p:cNvSpPr/>
          <p:nvPr/>
        </p:nvSpPr>
        <p:spPr>
          <a:xfrm>
            <a:off x="0" y="5334000"/>
            <a:ext cx="12192000" cy="15240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spcBef>
                <a:spcPts val="0"/>
              </a:spcBef>
              <a:spcAft>
                <a:spcPts val="0"/>
              </a:spcAft>
            </a:pPr>
            <a:r>
              <a:rPr lang="en-US" sz="3100" b="1" baseline="30000" dirty="0">
                <a:solidFill>
                  <a:schemeClr val="tx1"/>
                </a:solidFill>
              </a:rPr>
              <a:t>Romans</a:t>
            </a:r>
            <a:r>
              <a:rPr lang="en-US" sz="3100" b="1" dirty="0">
                <a:solidFill>
                  <a:schemeClr val="tx1"/>
                </a:solidFill>
              </a:rPr>
              <a:t> </a:t>
            </a:r>
            <a:r>
              <a:rPr lang="en-US" sz="3100" b="1" baseline="30000" dirty="0">
                <a:solidFill>
                  <a:schemeClr val="tx1"/>
                </a:solidFill>
              </a:rPr>
              <a:t>8:16 </a:t>
            </a:r>
            <a:r>
              <a:rPr lang="en-US" sz="3100" dirty="0">
                <a:solidFill>
                  <a:schemeClr val="tx1"/>
                </a:solidFill>
              </a:rPr>
              <a:t>The Spirit Himself testifies with our spirit that we are children of God, </a:t>
            </a:r>
            <a:r>
              <a:rPr lang="en-US" sz="3100" b="1" baseline="30000" dirty="0">
                <a:solidFill>
                  <a:schemeClr val="tx1"/>
                </a:solidFill>
              </a:rPr>
              <a:t>17 </a:t>
            </a:r>
            <a:r>
              <a:rPr lang="en-US" sz="3100" dirty="0">
                <a:solidFill>
                  <a:schemeClr val="tx1"/>
                </a:solidFill>
              </a:rPr>
              <a:t>and if children, heirs also, heirs of God and fellow heirs with Christ, </a:t>
            </a:r>
            <a:r>
              <a:rPr lang="en-US" sz="3100" b="1" u="sng" dirty="0">
                <a:solidFill>
                  <a:srgbClr val="002060"/>
                </a:solidFill>
              </a:rPr>
              <a:t>if indeed we suffer</a:t>
            </a:r>
            <a:r>
              <a:rPr lang="en-US" sz="3100" dirty="0">
                <a:solidFill>
                  <a:schemeClr val="tx1"/>
                </a:solidFill>
              </a:rPr>
              <a:t> with Him so that we may also be glorified with Him.</a:t>
            </a:r>
          </a:p>
          <a:p>
            <a:pPr>
              <a:spcBef>
                <a:spcPts val="0"/>
              </a:spcBef>
              <a:spcAft>
                <a:spcPts val="0"/>
              </a:spcAft>
            </a:pPr>
            <a:r>
              <a:rPr lang="en-US" sz="3200" dirty="0">
                <a:solidFill>
                  <a:schemeClr val="tx1"/>
                </a:solidFill>
                <a:effectLst/>
                <a:ea typeface="Times New Roman" panose="02020603050405020304" pitchFamily="18" charset="0"/>
              </a:rPr>
              <a:t> </a:t>
            </a:r>
          </a:p>
          <a:p>
            <a:pPr marL="0" marR="0">
              <a:lnSpc>
                <a:spcPct val="107000"/>
              </a:lnSpc>
              <a:spcBef>
                <a:spcPts val="0"/>
              </a:spcBef>
              <a:spcAft>
                <a:spcPts val="0"/>
              </a:spcAft>
            </a:pPr>
            <a:endParaRPr lang="en-US" sz="3400" dirty="0">
              <a:solidFill>
                <a:schemeClr val="tx1"/>
              </a:solidFill>
            </a:endParaRPr>
          </a:p>
        </p:txBody>
      </p:sp>
      <p:sp>
        <p:nvSpPr>
          <p:cNvPr id="5" name="Rectangle 4">
            <a:extLst>
              <a:ext uri="{FF2B5EF4-FFF2-40B4-BE49-F238E27FC236}">
                <a16:creationId xmlns:a16="http://schemas.microsoft.com/office/drawing/2014/main" xmlns="" id="{2EB4DBCE-51E9-E269-AD4C-CD0776B6F2F9}"/>
              </a:ext>
            </a:extLst>
          </p:cNvPr>
          <p:cNvSpPr/>
          <p:nvPr/>
        </p:nvSpPr>
        <p:spPr>
          <a:xfrm>
            <a:off x="3733800" y="1277171"/>
            <a:ext cx="8077200"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b="1" i="1" dirty="0">
                <a:solidFill>
                  <a:schemeClr val="bg1"/>
                </a:solidFill>
              </a:rPr>
              <a:t>through suffering</a:t>
            </a:r>
          </a:p>
        </p:txBody>
      </p:sp>
      <p:sp>
        <p:nvSpPr>
          <p:cNvPr id="2" name="Rounded Rectangular Callout 11">
            <a:extLst>
              <a:ext uri="{FF2B5EF4-FFF2-40B4-BE49-F238E27FC236}">
                <a16:creationId xmlns:a16="http://schemas.microsoft.com/office/drawing/2014/main" xmlns="" id="{6004A0C4-1880-1C3B-3E2E-55982C18DE9E}"/>
              </a:ext>
            </a:extLst>
          </p:cNvPr>
          <p:cNvSpPr/>
          <p:nvPr/>
        </p:nvSpPr>
        <p:spPr>
          <a:xfrm>
            <a:off x="266699" y="3212196"/>
            <a:ext cx="11658600" cy="1718497"/>
          </a:xfrm>
          <a:prstGeom prst="wedgeRoundRectCallout">
            <a:avLst>
              <a:gd name="adj1" fmla="val -21927"/>
              <a:gd name="adj2" fmla="val 49596"/>
              <a:gd name="adj3" fmla="val 16667"/>
            </a:avLst>
          </a:prstGeom>
          <a:solidFill>
            <a:schemeClr val="tx1">
              <a:alpha val="64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5400" b="1" i="1" dirty="0">
                <a:solidFill>
                  <a:schemeClr val="bg1"/>
                </a:solidFill>
              </a:rPr>
              <a:t>What is your typical mindset when you encounter suffering?</a:t>
            </a:r>
          </a:p>
        </p:txBody>
      </p:sp>
      <p:sp>
        <p:nvSpPr>
          <p:cNvPr id="7" name="Thought Bubble: Cloud 6">
            <a:extLst>
              <a:ext uri="{FF2B5EF4-FFF2-40B4-BE49-F238E27FC236}">
                <a16:creationId xmlns:a16="http://schemas.microsoft.com/office/drawing/2014/main" xmlns="" id="{A7B72AD2-2585-6E30-027F-312833A11782}"/>
              </a:ext>
            </a:extLst>
          </p:cNvPr>
          <p:cNvSpPr/>
          <p:nvPr/>
        </p:nvSpPr>
        <p:spPr>
          <a:xfrm>
            <a:off x="152400" y="1127849"/>
            <a:ext cx="3810000" cy="1718497"/>
          </a:xfrm>
          <a:prstGeom prst="cloudCallout">
            <a:avLst>
              <a:gd name="adj1" fmla="val -53194"/>
              <a:gd name="adj2" fmla="val 59442"/>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rPr>
              <a:t>Who can I blame?</a:t>
            </a:r>
          </a:p>
        </p:txBody>
      </p:sp>
    </p:spTree>
    <p:extLst>
      <p:ext uri="{BB962C8B-B14F-4D97-AF65-F5344CB8AC3E}">
        <p14:creationId xmlns:p14="http://schemas.microsoft.com/office/powerpoint/2010/main" val="1242184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elated image">
            <a:extLst>
              <a:ext uri="{FF2B5EF4-FFF2-40B4-BE49-F238E27FC236}">
                <a16:creationId xmlns:a16="http://schemas.microsoft.com/office/drawing/2014/main" xmlns="" id="{8323545A-ACCC-20D7-A652-E3F484C9989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4516"/>
          <a:stretch/>
        </p:blipFill>
        <p:spPr bwMode="auto">
          <a:xfrm>
            <a:off x="0" y="0"/>
            <a:ext cx="12197688"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xmlns="" id="{57F77C70-4D54-23D6-992F-DC300E8DC24A}"/>
              </a:ext>
            </a:extLst>
          </p:cNvPr>
          <p:cNvSpPr/>
          <p:nvPr/>
        </p:nvSpPr>
        <p:spPr>
          <a:xfrm>
            <a:off x="-1" y="92075"/>
            <a:ext cx="12192000"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b="1" dirty="0">
                <a:solidFill>
                  <a:schemeClr val="bg1"/>
                </a:solidFill>
              </a:rPr>
              <a:t>The Holy Spirit Helps</a:t>
            </a:r>
          </a:p>
        </p:txBody>
      </p:sp>
      <p:sp>
        <p:nvSpPr>
          <p:cNvPr id="3" name="Rectangle 2">
            <a:extLst>
              <a:ext uri="{FF2B5EF4-FFF2-40B4-BE49-F238E27FC236}">
                <a16:creationId xmlns:a16="http://schemas.microsoft.com/office/drawing/2014/main" xmlns="" id="{30F627C4-FC23-3E23-51E8-FD1986EE0290}"/>
              </a:ext>
            </a:extLst>
          </p:cNvPr>
          <p:cNvSpPr/>
          <p:nvPr/>
        </p:nvSpPr>
        <p:spPr>
          <a:xfrm>
            <a:off x="0" y="5334000"/>
            <a:ext cx="12192000" cy="15240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spcBef>
                <a:spcPts val="0"/>
              </a:spcBef>
              <a:spcAft>
                <a:spcPts val="0"/>
              </a:spcAft>
            </a:pPr>
            <a:r>
              <a:rPr lang="en-US" sz="3100" b="1" baseline="30000" dirty="0">
                <a:solidFill>
                  <a:schemeClr val="tx1"/>
                </a:solidFill>
              </a:rPr>
              <a:t>Romans</a:t>
            </a:r>
            <a:r>
              <a:rPr lang="en-US" sz="3100" b="1" dirty="0">
                <a:solidFill>
                  <a:schemeClr val="tx1"/>
                </a:solidFill>
              </a:rPr>
              <a:t> </a:t>
            </a:r>
            <a:r>
              <a:rPr lang="en-US" sz="3100" b="1" baseline="30000" dirty="0">
                <a:solidFill>
                  <a:schemeClr val="tx1"/>
                </a:solidFill>
              </a:rPr>
              <a:t>8:16 </a:t>
            </a:r>
            <a:r>
              <a:rPr lang="en-US" sz="3100" dirty="0">
                <a:solidFill>
                  <a:schemeClr val="tx1"/>
                </a:solidFill>
              </a:rPr>
              <a:t>The Spirit Himself testifies with our spirit that we are children of God, </a:t>
            </a:r>
            <a:r>
              <a:rPr lang="en-US" sz="3100" b="1" baseline="30000" dirty="0">
                <a:solidFill>
                  <a:schemeClr val="tx1"/>
                </a:solidFill>
              </a:rPr>
              <a:t>17 </a:t>
            </a:r>
            <a:r>
              <a:rPr lang="en-US" sz="3100" dirty="0">
                <a:solidFill>
                  <a:schemeClr val="tx1"/>
                </a:solidFill>
              </a:rPr>
              <a:t>and if children, heirs also, heirs of God and fellow heirs with Christ, </a:t>
            </a:r>
            <a:r>
              <a:rPr lang="en-US" sz="3100" b="1" u="sng" dirty="0">
                <a:solidFill>
                  <a:srgbClr val="002060"/>
                </a:solidFill>
              </a:rPr>
              <a:t>if indeed we suffer</a:t>
            </a:r>
            <a:r>
              <a:rPr lang="en-US" sz="3100" dirty="0">
                <a:solidFill>
                  <a:schemeClr val="tx1"/>
                </a:solidFill>
              </a:rPr>
              <a:t> with Him so that we may also be glorified with Him.</a:t>
            </a:r>
          </a:p>
          <a:p>
            <a:pPr>
              <a:spcBef>
                <a:spcPts val="0"/>
              </a:spcBef>
              <a:spcAft>
                <a:spcPts val="0"/>
              </a:spcAft>
            </a:pPr>
            <a:r>
              <a:rPr lang="en-US" sz="3200" dirty="0">
                <a:solidFill>
                  <a:schemeClr val="tx1"/>
                </a:solidFill>
                <a:effectLst/>
                <a:ea typeface="Times New Roman" panose="02020603050405020304" pitchFamily="18" charset="0"/>
              </a:rPr>
              <a:t> </a:t>
            </a:r>
          </a:p>
          <a:p>
            <a:pPr marL="0" marR="0">
              <a:lnSpc>
                <a:spcPct val="107000"/>
              </a:lnSpc>
              <a:spcBef>
                <a:spcPts val="0"/>
              </a:spcBef>
              <a:spcAft>
                <a:spcPts val="0"/>
              </a:spcAft>
            </a:pPr>
            <a:endParaRPr lang="en-US" sz="3400" dirty="0">
              <a:solidFill>
                <a:schemeClr val="tx1"/>
              </a:solidFill>
            </a:endParaRPr>
          </a:p>
        </p:txBody>
      </p:sp>
      <p:sp>
        <p:nvSpPr>
          <p:cNvPr id="2" name="Rounded Rectangular Callout 11">
            <a:extLst>
              <a:ext uri="{FF2B5EF4-FFF2-40B4-BE49-F238E27FC236}">
                <a16:creationId xmlns:a16="http://schemas.microsoft.com/office/drawing/2014/main" xmlns="" id="{6004A0C4-1880-1C3B-3E2E-55982C18DE9E}"/>
              </a:ext>
            </a:extLst>
          </p:cNvPr>
          <p:cNvSpPr/>
          <p:nvPr/>
        </p:nvSpPr>
        <p:spPr>
          <a:xfrm>
            <a:off x="228600" y="1292646"/>
            <a:ext cx="7924800" cy="1203326"/>
          </a:xfrm>
          <a:prstGeom prst="wedgeRoundRectCallout">
            <a:avLst>
              <a:gd name="adj1" fmla="val -21927"/>
              <a:gd name="adj2" fmla="val 49596"/>
              <a:gd name="adj3" fmla="val 16667"/>
            </a:avLst>
          </a:prstGeom>
          <a:solidFill>
            <a:schemeClr val="tx1">
              <a:alpha val="64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600" b="1" dirty="0"/>
              <a:t>In this passage, Paul reminds us to factor God into the “suffering” picture</a:t>
            </a:r>
          </a:p>
        </p:txBody>
      </p:sp>
      <p:sp>
        <p:nvSpPr>
          <p:cNvPr id="7" name="Rounded Rectangular Callout 11">
            <a:extLst>
              <a:ext uri="{FF2B5EF4-FFF2-40B4-BE49-F238E27FC236}">
                <a16:creationId xmlns:a16="http://schemas.microsoft.com/office/drawing/2014/main" xmlns="" id="{F1EE95EA-D6B6-3AE9-8CF2-778B2B8E43CC}"/>
              </a:ext>
            </a:extLst>
          </p:cNvPr>
          <p:cNvSpPr/>
          <p:nvPr/>
        </p:nvSpPr>
        <p:spPr>
          <a:xfrm>
            <a:off x="266699" y="2624149"/>
            <a:ext cx="11658600" cy="1203326"/>
          </a:xfrm>
          <a:prstGeom prst="wedgeRoundRectCallout">
            <a:avLst>
              <a:gd name="adj1" fmla="val -21927"/>
              <a:gd name="adj2" fmla="val 49596"/>
              <a:gd name="adj3" fmla="val 16667"/>
            </a:avLst>
          </a:prstGeom>
          <a:solidFill>
            <a:schemeClr val="tx1">
              <a:alpha val="64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600" b="1" dirty="0"/>
              <a:t>He reframes suffering by putting it contexts you might not normally consider</a:t>
            </a:r>
            <a:endParaRPr lang="en-US" sz="3600" dirty="0"/>
          </a:p>
        </p:txBody>
      </p:sp>
      <p:sp>
        <p:nvSpPr>
          <p:cNvPr id="8" name="Rounded Rectangular Callout 11">
            <a:extLst>
              <a:ext uri="{FF2B5EF4-FFF2-40B4-BE49-F238E27FC236}">
                <a16:creationId xmlns:a16="http://schemas.microsoft.com/office/drawing/2014/main" xmlns="" id="{D115AE50-4A11-2D77-C765-AE3CED94E541}"/>
              </a:ext>
            </a:extLst>
          </p:cNvPr>
          <p:cNvSpPr/>
          <p:nvPr/>
        </p:nvSpPr>
        <p:spPr>
          <a:xfrm>
            <a:off x="4457699" y="4002497"/>
            <a:ext cx="7467600" cy="1203326"/>
          </a:xfrm>
          <a:prstGeom prst="wedgeRoundRectCallout">
            <a:avLst>
              <a:gd name="adj1" fmla="val -21927"/>
              <a:gd name="adj2" fmla="val 49596"/>
              <a:gd name="adj3" fmla="val 16667"/>
            </a:avLst>
          </a:prstGeom>
          <a:solidFill>
            <a:schemeClr val="tx1">
              <a:alpha val="64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600" b="1" dirty="0"/>
              <a:t> 4 new “lenses” for viewing suffering that include the Holy Spirit</a:t>
            </a:r>
            <a:endParaRPr lang="en-US" sz="3600" dirty="0"/>
          </a:p>
        </p:txBody>
      </p:sp>
    </p:spTree>
    <p:extLst>
      <p:ext uri="{BB962C8B-B14F-4D97-AF65-F5344CB8AC3E}">
        <p14:creationId xmlns:p14="http://schemas.microsoft.com/office/powerpoint/2010/main" val="60313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animBg="1"/>
      <p:bldP spid="7"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elated image">
            <a:extLst>
              <a:ext uri="{FF2B5EF4-FFF2-40B4-BE49-F238E27FC236}">
                <a16:creationId xmlns:a16="http://schemas.microsoft.com/office/drawing/2014/main" xmlns="" id="{8323545A-ACCC-20D7-A652-E3F484C9989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4516"/>
          <a:stretch/>
        </p:blipFill>
        <p:spPr bwMode="auto">
          <a:xfrm>
            <a:off x="0" y="0"/>
            <a:ext cx="12197688"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xmlns="" id="{57F77C70-4D54-23D6-992F-DC300E8DC24A}"/>
              </a:ext>
            </a:extLst>
          </p:cNvPr>
          <p:cNvSpPr/>
          <p:nvPr/>
        </p:nvSpPr>
        <p:spPr>
          <a:xfrm>
            <a:off x="-1" y="92075"/>
            <a:ext cx="12192000"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b="1" dirty="0">
                <a:solidFill>
                  <a:schemeClr val="bg1"/>
                </a:solidFill>
              </a:rPr>
              <a:t>The Holy Spirit Helps</a:t>
            </a:r>
          </a:p>
        </p:txBody>
      </p:sp>
      <p:sp>
        <p:nvSpPr>
          <p:cNvPr id="3" name="Rectangle 2">
            <a:extLst>
              <a:ext uri="{FF2B5EF4-FFF2-40B4-BE49-F238E27FC236}">
                <a16:creationId xmlns:a16="http://schemas.microsoft.com/office/drawing/2014/main" xmlns="" id="{30F627C4-FC23-3E23-51E8-FD1986EE0290}"/>
              </a:ext>
            </a:extLst>
          </p:cNvPr>
          <p:cNvSpPr/>
          <p:nvPr/>
        </p:nvSpPr>
        <p:spPr>
          <a:xfrm>
            <a:off x="0" y="5334000"/>
            <a:ext cx="12192000" cy="15240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spcBef>
                <a:spcPts val="0"/>
              </a:spcBef>
              <a:spcAft>
                <a:spcPts val="0"/>
              </a:spcAft>
            </a:pPr>
            <a:r>
              <a:rPr lang="en-US" sz="3100" b="1" baseline="30000" dirty="0">
                <a:solidFill>
                  <a:schemeClr val="tx1"/>
                </a:solidFill>
              </a:rPr>
              <a:t>Romans</a:t>
            </a:r>
            <a:r>
              <a:rPr lang="en-US" sz="3100" b="1" dirty="0">
                <a:solidFill>
                  <a:schemeClr val="tx1"/>
                </a:solidFill>
              </a:rPr>
              <a:t> </a:t>
            </a:r>
            <a:r>
              <a:rPr lang="en-US" sz="3100" b="1" baseline="30000" dirty="0">
                <a:solidFill>
                  <a:schemeClr val="tx1"/>
                </a:solidFill>
              </a:rPr>
              <a:t>8:16 </a:t>
            </a:r>
            <a:r>
              <a:rPr lang="en-US" sz="3100" dirty="0">
                <a:solidFill>
                  <a:schemeClr val="tx1"/>
                </a:solidFill>
              </a:rPr>
              <a:t>The Spirit Himself testifies with our spirit that we are children of God, </a:t>
            </a:r>
            <a:r>
              <a:rPr lang="en-US" sz="3100" b="1" baseline="30000" dirty="0">
                <a:solidFill>
                  <a:schemeClr val="tx1"/>
                </a:solidFill>
              </a:rPr>
              <a:t>17 </a:t>
            </a:r>
            <a:r>
              <a:rPr lang="en-US" sz="3100" dirty="0">
                <a:solidFill>
                  <a:schemeClr val="tx1"/>
                </a:solidFill>
              </a:rPr>
              <a:t>and if children, heirs also, heirs of God and fellow heirs with Christ, </a:t>
            </a:r>
            <a:r>
              <a:rPr lang="en-US" sz="3100" b="1" u="sng" dirty="0">
                <a:solidFill>
                  <a:srgbClr val="002060"/>
                </a:solidFill>
              </a:rPr>
              <a:t>if indeed we suffer</a:t>
            </a:r>
            <a:r>
              <a:rPr lang="en-US" sz="3100" dirty="0">
                <a:solidFill>
                  <a:schemeClr val="tx1"/>
                </a:solidFill>
              </a:rPr>
              <a:t> with Him so that we may also be glorified with Him.</a:t>
            </a:r>
          </a:p>
          <a:p>
            <a:pPr>
              <a:spcBef>
                <a:spcPts val="0"/>
              </a:spcBef>
              <a:spcAft>
                <a:spcPts val="0"/>
              </a:spcAft>
            </a:pPr>
            <a:r>
              <a:rPr lang="en-US" sz="3200" dirty="0">
                <a:solidFill>
                  <a:schemeClr val="tx1"/>
                </a:solidFill>
                <a:effectLst/>
                <a:ea typeface="Times New Roman" panose="02020603050405020304" pitchFamily="18" charset="0"/>
              </a:rPr>
              <a:t> </a:t>
            </a:r>
          </a:p>
          <a:p>
            <a:pPr marL="0" marR="0">
              <a:lnSpc>
                <a:spcPct val="107000"/>
              </a:lnSpc>
              <a:spcBef>
                <a:spcPts val="0"/>
              </a:spcBef>
              <a:spcAft>
                <a:spcPts val="0"/>
              </a:spcAft>
            </a:pPr>
            <a:endParaRPr lang="en-US" sz="3400" dirty="0">
              <a:solidFill>
                <a:schemeClr val="tx1"/>
              </a:solidFill>
            </a:endParaRPr>
          </a:p>
        </p:txBody>
      </p:sp>
      <p:sp>
        <p:nvSpPr>
          <p:cNvPr id="8" name="Rounded Rectangular Callout 11">
            <a:extLst>
              <a:ext uri="{FF2B5EF4-FFF2-40B4-BE49-F238E27FC236}">
                <a16:creationId xmlns:a16="http://schemas.microsoft.com/office/drawing/2014/main" xmlns="" id="{D115AE50-4A11-2D77-C765-AE3CED94E541}"/>
              </a:ext>
            </a:extLst>
          </p:cNvPr>
          <p:cNvSpPr/>
          <p:nvPr/>
        </p:nvSpPr>
        <p:spPr>
          <a:xfrm>
            <a:off x="4457699" y="4002497"/>
            <a:ext cx="7467600" cy="1203326"/>
          </a:xfrm>
          <a:prstGeom prst="wedgeRoundRectCallout">
            <a:avLst>
              <a:gd name="adj1" fmla="val -21927"/>
              <a:gd name="adj2" fmla="val 49596"/>
              <a:gd name="adj3" fmla="val 16667"/>
            </a:avLst>
          </a:prstGeom>
          <a:solidFill>
            <a:schemeClr val="tx1">
              <a:alpha val="64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600" b="1" dirty="0"/>
              <a:t> 4 new “lenses” for viewing suffering that include the Holy Spirit</a:t>
            </a:r>
            <a:endParaRPr lang="en-US" sz="3600" dirty="0"/>
          </a:p>
        </p:txBody>
      </p:sp>
      <p:sp>
        <p:nvSpPr>
          <p:cNvPr id="5" name="Rounded Rectangular Callout 11">
            <a:extLst>
              <a:ext uri="{FF2B5EF4-FFF2-40B4-BE49-F238E27FC236}">
                <a16:creationId xmlns:a16="http://schemas.microsoft.com/office/drawing/2014/main" xmlns="" id="{E4BDA11B-7957-31A3-7F9B-8CB5DC9609DE}"/>
              </a:ext>
            </a:extLst>
          </p:cNvPr>
          <p:cNvSpPr/>
          <p:nvPr/>
        </p:nvSpPr>
        <p:spPr>
          <a:xfrm>
            <a:off x="152400" y="1492718"/>
            <a:ext cx="11887199" cy="1524000"/>
          </a:xfrm>
          <a:prstGeom prst="wedgeRoundRectCallout">
            <a:avLst>
              <a:gd name="adj1" fmla="val -21927"/>
              <a:gd name="adj2" fmla="val 49596"/>
              <a:gd name="adj3" fmla="val 16667"/>
            </a:avLst>
          </a:prstGeom>
          <a:solidFill>
            <a:schemeClr val="tx2">
              <a:lumMod val="5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800" b="1" dirty="0">
                <a:solidFill>
                  <a:schemeClr val="bg1"/>
                </a:solidFill>
              </a:rPr>
              <a:t>Put your suffering in context that includes God, and allows the Holy Spirit to help</a:t>
            </a:r>
          </a:p>
        </p:txBody>
      </p:sp>
    </p:spTree>
    <p:extLst>
      <p:ext uri="{BB962C8B-B14F-4D97-AF65-F5344CB8AC3E}">
        <p14:creationId xmlns:p14="http://schemas.microsoft.com/office/powerpoint/2010/main" val="329130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elated image">
            <a:extLst>
              <a:ext uri="{FF2B5EF4-FFF2-40B4-BE49-F238E27FC236}">
                <a16:creationId xmlns:a16="http://schemas.microsoft.com/office/drawing/2014/main" xmlns="" id="{8323545A-ACCC-20D7-A652-E3F484C9989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4516"/>
          <a:stretch/>
        </p:blipFill>
        <p:spPr bwMode="auto">
          <a:xfrm>
            <a:off x="0" y="0"/>
            <a:ext cx="12197688"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xmlns="" id="{57F77C70-4D54-23D6-992F-DC300E8DC24A}"/>
              </a:ext>
            </a:extLst>
          </p:cNvPr>
          <p:cNvSpPr/>
          <p:nvPr/>
        </p:nvSpPr>
        <p:spPr>
          <a:xfrm>
            <a:off x="-1" y="92075"/>
            <a:ext cx="12192000"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b="1" dirty="0">
                <a:solidFill>
                  <a:schemeClr val="bg1"/>
                </a:solidFill>
              </a:rPr>
              <a:t>The Holy Spirit Helps</a:t>
            </a:r>
          </a:p>
        </p:txBody>
      </p:sp>
      <p:sp>
        <p:nvSpPr>
          <p:cNvPr id="5" name="Rectangle 4">
            <a:extLst>
              <a:ext uri="{FF2B5EF4-FFF2-40B4-BE49-F238E27FC236}">
                <a16:creationId xmlns:a16="http://schemas.microsoft.com/office/drawing/2014/main" xmlns="" id="{08A33C7C-B5AC-72E0-C60F-ACBC71E5C0A3}"/>
              </a:ext>
            </a:extLst>
          </p:cNvPr>
          <p:cNvSpPr/>
          <p:nvPr/>
        </p:nvSpPr>
        <p:spPr>
          <a:xfrm>
            <a:off x="0" y="5334000"/>
            <a:ext cx="12192000" cy="15240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spcBef>
                <a:spcPts val="0"/>
              </a:spcBef>
              <a:spcAft>
                <a:spcPts val="0"/>
              </a:spcAft>
            </a:pPr>
            <a:r>
              <a:rPr lang="en-US" sz="3100" b="1" baseline="30000" dirty="0">
                <a:solidFill>
                  <a:schemeClr val="tx1"/>
                </a:solidFill>
              </a:rPr>
              <a:t>Romans</a:t>
            </a:r>
            <a:r>
              <a:rPr lang="en-US" sz="3100" b="1" dirty="0">
                <a:solidFill>
                  <a:schemeClr val="tx1"/>
                </a:solidFill>
              </a:rPr>
              <a:t> </a:t>
            </a:r>
            <a:r>
              <a:rPr lang="en-US" sz="3100" b="1" baseline="30000" dirty="0">
                <a:solidFill>
                  <a:schemeClr val="tx1"/>
                </a:solidFill>
              </a:rPr>
              <a:t>8:16 </a:t>
            </a:r>
            <a:r>
              <a:rPr lang="en-US" sz="3100" dirty="0">
                <a:solidFill>
                  <a:schemeClr val="tx1"/>
                </a:solidFill>
              </a:rPr>
              <a:t>The Spirit Himself testifies with our spirit that we are children of God, </a:t>
            </a:r>
            <a:r>
              <a:rPr lang="en-US" sz="3100" b="1" baseline="30000" dirty="0">
                <a:solidFill>
                  <a:schemeClr val="tx1"/>
                </a:solidFill>
              </a:rPr>
              <a:t>17 </a:t>
            </a:r>
            <a:r>
              <a:rPr lang="en-US" sz="3100" dirty="0">
                <a:solidFill>
                  <a:schemeClr val="tx1"/>
                </a:solidFill>
              </a:rPr>
              <a:t>and if children, </a:t>
            </a:r>
            <a:r>
              <a:rPr lang="en-US" sz="3000" b="1" u="sng" dirty="0">
                <a:solidFill>
                  <a:srgbClr val="002060"/>
                </a:solidFill>
              </a:rPr>
              <a:t>heirs also, heirs of God and fellow heirs with Christ</a:t>
            </a:r>
            <a:r>
              <a:rPr lang="en-US" sz="3100" dirty="0">
                <a:solidFill>
                  <a:schemeClr val="tx1"/>
                </a:solidFill>
              </a:rPr>
              <a:t>, if indeed we suffer with Him so that we may also be glorified with Him.</a:t>
            </a:r>
          </a:p>
          <a:p>
            <a:pPr>
              <a:spcBef>
                <a:spcPts val="0"/>
              </a:spcBef>
              <a:spcAft>
                <a:spcPts val="0"/>
              </a:spcAft>
            </a:pPr>
            <a:r>
              <a:rPr lang="en-US" sz="3200" dirty="0">
                <a:solidFill>
                  <a:schemeClr val="tx1"/>
                </a:solidFill>
                <a:effectLst/>
                <a:ea typeface="Times New Roman" panose="02020603050405020304" pitchFamily="18" charset="0"/>
              </a:rPr>
              <a:t> </a:t>
            </a:r>
          </a:p>
          <a:p>
            <a:pPr marL="0" marR="0">
              <a:lnSpc>
                <a:spcPct val="107000"/>
              </a:lnSpc>
              <a:spcBef>
                <a:spcPts val="0"/>
              </a:spcBef>
              <a:spcAft>
                <a:spcPts val="0"/>
              </a:spcAft>
            </a:pPr>
            <a:endParaRPr lang="en-US" sz="3400" dirty="0">
              <a:solidFill>
                <a:schemeClr val="tx1"/>
              </a:solidFill>
            </a:endParaRPr>
          </a:p>
        </p:txBody>
      </p:sp>
      <p:sp>
        <p:nvSpPr>
          <p:cNvPr id="2" name="Rounded Rectangular Callout 11">
            <a:extLst>
              <a:ext uri="{FF2B5EF4-FFF2-40B4-BE49-F238E27FC236}">
                <a16:creationId xmlns:a16="http://schemas.microsoft.com/office/drawing/2014/main" xmlns="" id="{1429E005-BE25-7A87-DF36-09846957E0F9}"/>
              </a:ext>
            </a:extLst>
          </p:cNvPr>
          <p:cNvSpPr/>
          <p:nvPr/>
        </p:nvSpPr>
        <p:spPr>
          <a:xfrm>
            <a:off x="152400" y="1492718"/>
            <a:ext cx="11887199" cy="1524000"/>
          </a:xfrm>
          <a:prstGeom prst="wedgeRoundRectCallout">
            <a:avLst>
              <a:gd name="adj1" fmla="val -21927"/>
              <a:gd name="adj2" fmla="val 49596"/>
              <a:gd name="adj3" fmla="val 16667"/>
            </a:avLst>
          </a:prstGeom>
          <a:solidFill>
            <a:schemeClr val="tx2">
              <a:lumMod val="5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800" b="1" dirty="0">
                <a:solidFill>
                  <a:schemeClr val="bg1"/>
                </a:solidFill>
              </a:rPr>
              <a:t>Put your suffering in context that includes God, and allows the Holy Spirit to help</a:t>
            </a:r>
          </a:p>
        </p:txBody>
      </p:sp>
    </p:spTree>
    <p:extLst>
      <p:ext uri="{BB962C8B-B14F-4D97-AF65-F5344CB8AC3E}">
        <p14:creationId xmlns:p14="http://schemas.microsoft.com/office/powerpoint/2010/main" val="33561071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elated image">
            <a:extLst>
              <a:ext uri="{FF2B5EF4-FFF2-40B4-BE49-F238E27FC236}">
                <a16:creationId xmlns:a16="http://schemas.microsoft.com/office/drawing/2014/main" xmlns="" id="{8323545A-ACCC-20D7-A652-E3F484C9989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4516"/>
          <a:stretch/>
        </p:blipFill>
        <p:spPr bwMode="auto">
          <a:xfrm>
            <a:off x="0" y="0"/>
            <a:ext cx="12197688"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xmlns="" id="{57F77C70-4D54-23D6-992F-DC300E8DC24A}"/>
              </a:ext>
            </a:extLst>
          </p:cNvPr>
          <p:cNvSpPr/>
          <p:nvPr/>
        </p:nvSpPr>
        <p:spPr>
          <a:xfrm>
            <a:off x="-1" y="92075"/>
            <a:ext cx="12192000"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b="1" dirty="0">
                <a:solidFill>
                  <a:schemeClr val="bg1"/>
                </a:solidFill>
              </a:rPr>
              <a:t>The Holy Spirit Helps</a:t>
            </a:r>
          </a:p>
        </p:txBody>
      </p:sp>
      <p:sp>
        <p:nvSpPr>
          <p:cNvPr id="5" name="Rectangle 4">
            <a:extLst>
              <a:ext uri="{FF2B5EF4-FFF2-40B4-BE49-F238E27FC236}">
                <a16:creationId xmlns:a16="http://schemas.microsoft.com/office/drawing/2014/main" xmlns="" id="{08A33C7C-B5AC-72E0-C60F-ACBC71E5C0A3}"/>
              </a:ext>
            </a:extLst>
          </p:cNvPr>
          <p:cNvSpPr/>
          <p:nvPr/>
        </p:nvSpPr>
        <p:spPr>
          <a:xfrm>
            <a:off x="0" y="5334000"/>
            <a:ext cx="12192000" cy="15240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spcBef>
                <a:spcPts val="0"/>
              </a:spcBef>
              <a:spcAft>
                <a:spcPts val="0"/>
              </a:spcAft>
            </a:pPr>
            <a:r>
              <a:rPr lang="en-US" sz="3100" b="1" baseline="30000" dirty="0">
                <a:solidFill>
                  <a:schemeClr val="tx1"/>
                </a:solidFill>
              </a:rPr>
              <a:t>Romans</a:t>
            </a:r>
            <a:r>
              <a:rPr lang="en-US" sz="3100" b="1" dirty="0">
                <a:solidFill>
                  <a:schemeClr val="tx1"/>
                </a:solidFill>
              </a:rPr>
              <a:t> </a:t>
            </a:r>
            <a:r>
              <a:rPr lang="en-US" sz="3100" b="1" baseline="30000" dirty="0">
                <a:solidFill>
                  <a:schemeClr val="tx1"/>
                </a:solidFill>
              </a:rPr>
              <a:t>8:16 </a:t>
            </a:r>
            <a:r>
              <a:rPr lang="en-US" sz="3100" dirty="0">
                <a:solidFill>
                  <a:schemeClr val="tx1"/>
                </a:solidFill>
              </a:rPr>
              <a:t>The Spirit Himself testifies with our spirit that we are children of God, </a:t>
            </a:r>
            <a:r>
              <a:rPr lang="en-US" sz="3100" b="1" baseline="30000" dirty="0">
                <a:solidFill>
                  <a:schemeClr val="tx1"/>
                </a:solidFill>
              </a:rPr>
              <a:t>17 </a:t>
            </a:r>
            <a:r>
              <a:rPr lang="en-US" sz="3100" dirty="0">
                <a:solidFill>
                  <a:schemeClr val="tx1"/>
                </a:solidFill>
              </a:rPr>
              <a:t>and if children, </a:t>
            </a:r>
            <a:r>
              <a:rPr lang="en-US" sz="3000" dirty="0">
                <a:solidFill>
                  <a:schemeClr val="tx1"/>
                </a:solidFill>
              </a:rPr>
              <a:t>heirs also, heirs of God and fellow heirs with Christ</a:t>
            </a:r>
            <a:r>
              <a:rPr lang="en-US" sz="3100" dirty="0">
                <a:solidFill>
                  <a:schemeClr val="tx1"/>
                </a:solidFill>
              </a:rPr>
              <a:t>, if indeed we suffer with Him </a:t>
            </a:r>
            <a:r>
              <a:rPr lang="en-US" sz="3100" b="1" u="sng" dirty="0">
                <a:solidFill>
                  <a:srgbClr val="002060"/>
                </a:solidFill>
              </a:rPr>
              <a:t>so that we may also be glorified with Him</a:t>
            </a:r>
            <a:r>
              <a:rPr lang="en-US" sz="3100" u="sng" dirty="0">
                <a:solidFill>
                  <a:schemeClr val="tx1"/>
                </a:solidFill>
              </a:rPr>
              <a:t>.</a:t>
            </a:r>
          </a:p>
          <a:p>
            <a:pPr>
              <a:spcBef>
                <a:spcPts val="0"/>
              </a:spcBef>
              <a:spcAft>
                <a:spcPts val="0"/>
              </a:spcAft>
            </a:pPr>
            <a:r>
              <a:rPr lang="en-US" sz="3200" dirty="0">
                <a:solidFill>
                  <a:schemeClr val="tx1"/>
                </a:solidFill>
                <a:effectLst/>
                <a:ea typeface="Times New Roman" panose="02020603050405020304" pitchFamily="18" charset="0"/>
              </a:rPr>
              <a:t> </a:t>
            </a:r>
          </a:p>
          <a:p>
            <a:pPr marL="0" marR="0">
              <a:lnSpc>
                <a:spcPct val="107000"/>
              </a:lnSpc>
              <a:spcBef>
                <a:spcPts val="0"/>
              </a:spcBef>
              <a:spcAft>
                <a:spcPts val="0"/>
              </a:spcAft>
            </a:pPr>
            <a:endParaRPr lang="en-US" sz="3400" dirty="0">
              <a:solidFill>
                <a:schemeClr val="tx1"/>
              </a:solidFill>
            </a:endParaRPr>
          </a:p>
        </p:txBody>
      </p:sp>
      <p:sp>
        <p:nvSpPr>
          <p:cNvPr id="2" name="Rounded Rectangular Callout 11">
            <a:extLst>
              <a:ext uri="{FF2B5EF4-FFF2-40B4-BE49-F238E27FC236}">
                <a16:creationId xmlns:a16="http://schemas.microsoft.com/office/drawing/2014/main" xmlns="" id="{6193822D-B346-2A57-DE2B-02326AD49B7E}"/>
              </a:ext>
            </a:extLst>
          </p:cNvPr>
          <p:cNvSpPr/>
          <p:nvPr/>
        </p:nvSpPr>
        <p:spPr>
          <a:xfrm>
            <a:off x="152400" y="1492718"/>
            <a:ext cx="11887199" cy="1524000"/>
          </a:xfrm>
          <a:prstGeom prst="wedgeRoundRectCallout">
            <a:avLst>
              <a:gd name="adj1" fmla="val -21927"/>
              <a:gd name="adj2" fmla="val 49596"/>
              <a:gd name="adj3" fmla="val 16667"/>
            </a:avLst>
          </a:prstGeom>
          <a:solidFill>
            <a:schemeClr val="tx2">
              <a:lumMod val="5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800" b="1" dirty="0">
                <a:solidFill>
                  <a:schemeClr val="bg1"/>
                </a:solidFill>
              </a:rPr>
              <a:t>Put your suffering in context that includes God, and allows the Holy Spirit to help</a:t>
            </a:r>
          </a:p>
        </p:txBody>
      </p:sp>
    </p:spTree>
    <p:extLst>
      <p:ext uri="{BB962C8B-B14F-4D97-AF65-F5344CB8AC3E}">
        <p14:creationId xmlns:p14="http://schemas.microsoft.com/office/powerpoint/2010/main" val="26963974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elated image">
            <a:extLst>
              <a:ext uri="{FF2B5EF4-FFF2-40B4-BE49-F238E27FC236}">
                <a16:creationId xmlns:a16="http://schemas.microsoft.com/office/drawing/2014/main" xmlns="" id="{8323545A-ACCC-20D7-A652-E3F484C9989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4516"/>
          <a:stretch/>
        </p:blipFill>
        <p:spPr bwMode="auto">
          <a:xfrm>
            <a:off x="0" y="0"/>
            <a:ext cx="12197688"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xmlns="" id="{57F77C70-4D54-23D6-992F-DC300E8DC24A}"/>
              </a:ext>
            </a:extLst>
          </p:cNvPr>
          <p:cNvSpPr/>
          <p:nvPr/>
        </p:nvSpPr>
        <p:spPr>
          <a:xfrm>
            <a:off x="-1" y="92075"/>
            <a:ext cx="12192000"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600" b="1" dirty="0">
                <a:solidFill>
                  <a:schemeClr val="bg1"/>
                </a:solidFill>
              </a:rPr>
              <a:t>1) We suffer in the context </a:t>
            </a:r>
            <a:r>
              <a:rPr lang="en-US" sz="5600" b="1" i="1" dirty="0">
                <a:solidFill>
                  <a:schemeClr val="bg1"/>
                </a:solidFill>
              </a:rPr>
              <a:t>future glory</a:t>
            </a:r>
          </a:p>
        </p:txBody>
      </p:sp>
      <p:sp>
        <p:nvSpPr>
          <p:cNvPr id="5" name="Rectangle 4">
            <a:extLst>
              <a:ext uri="{FF2B5EF4-FFF2-40B4-BE49-F238E27FC236}">
                <a16:creationId xmlns:a16="http://schemas.microsoft.com/office/drawing/2014/main" xmlns="" id="{08A33C7C-B5AC-72E0-C60F-ACBC71E5C0A3}"/>
              </a:ext>
            </a:extLst>
          </p:cNvPr>
          <p:cNvSpPr/>
          <p:nvPr/>
        </p:nvSpPr>
        <p:spPr>
          <a:xfrm>
            <a:off x="0" y="5334000"/>
            <a:ext cx="12192000" cy="15240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spcBef>
                <a:spcPts val="0"/>
              </a:spcBef>
              <a:spcAft>
                <a:spcPts val="0"/>
              </a:spcAft>
            </a:pPr>
            <a:r>
              <a:rPr lang="en-US" sz="3100" b="1" baseline="30000" dirty="0">
                <a:solidFill>
                  <a:schemeClr val="tx1"/>
                </a:solidFill>
              </a:rPr>
              <a:t>Romans</a:t>
            </a:r>
            <a:r>
              <a:rPr lang="en-US" sz="3100" b="1" dirty="0">
                <a:solidFill>
                  <a:schemeClr val="tx1"/>
                </a:solidFill>
              </a:rPr>
              <a:t> </a:t>
            </a:r>
            <a:r>
              <a:rPr lang="en-US" sz="3100" b="1" baseline="30000" dirty="0">
                <a:solidFill>
                  <a:schemeClr val="tx1"/>
                </a:solidFill>
              </a:rPr>
              <a:t>8:16 </a:t>
            </a:r>
            <a:r>
              <a:rPr lang="en-US" sz="3100" dirty="0">
                <a:solidFill>
                  <a:schemeClr val="tx1"/>
                </a:solidFill>
              </a:rPr>
              <a:t>The Spirit Himself testifies with our spirit that we are children of God, </a:t>
            </a:r>
            <a:r>
              <a:rPr lang="en-US" sz="3100" b="1" baseline="30000" dirty="0">
                <a:solidFill>
                  <a:schemeClr val="tx1"/>
                </a:solidFill>
              </a:rPr>
              <a:t>17 </a:t>
            </a:r>
            <a:r>
              <a:rPr lang="en-US" sz="3100" dirty="0">
                <a:solidFill>
                  <a:schemeClr val="tx1"/>
                </a:solidFill>
              </a:rPr>
              <a:t>and if children, </a:t>
            </a:r>
            <a:r>
              <a:rPr lang="en-US" sz="3000" dirty="0">
                <a:solidFill>
                  <a:schemeClr val="tx1"/>
                </a:solidFill>
              </a:rPr>
              <a:t>heirs also, heirs of God and fellow heirs with Christ</a:t>
            </a:r>
            <a:r>
              <a:rPr lang="en-US" sz="3100" dirty="0">
                <a:solidFill>
                  <a:schemeClr val="tx1"/>
                </a:solidFill>
              </a:rPr>
              <a:t>, if indeed we suffer with Him </a:t>
            </a:r>
            <a:r>
              <a:rPr lang="en-US" sz="3100" b="1" u="sng" dirty="0">
                <a:solidFill>
                  <a:srgbClr val="002060"/>
                </a:solidFill>
              </a:rPr>
              <a:t>so that we may also be glorified with Him</a:t>
            </a:r>
            <a:r>
              <a:rPr lang="en-US" sz="3100" dirty="0">
                <a:solidFill>
                  <a:schemeClr val="tx1"/>
                </a:solidFill>
              </a:rPr>
              <a:t>.</a:t>
            </a:r>
          </a:p>
          <a:p>
            <a:pPr>
              <a:spcBef>
                <a:spcPts val="0"/>
              </a:spcBef>
              <a:spcAft>
                <a:spcPts val="0"/>
              </a:spcAft>
            </a:pPr>
            <a:r>
              <a:rPr lang="en-US" sz="3200" dirty="0">
                <a:solidFill>
                  <a:schemeClr val="tx1"/>
                </a:solidFill>
                <a:effectLst/>
                <a:ea typeface="Times New Roman" panose="02020603050405020304" pitchFamily="18" charset="0"/>
              </a:rPr>
              <a:t> </a:t>
            </a:r>
          </a:p>
          <a:p>
            <a:pPr marL="0" marR="0">
              <a:lnSpc>
                <a:spcPct val="107000"/>
              </a:lnSpc>
              <a:spcBef>
                <a:spcPts val="0"/>
              </a:spcBef>
              <a:spcAft>
                <a:spcPts val="0"/>
              </a:spcAft>
            </a:pPr>
            <a:endParaRPr lang="en-US" sz="3400" dirty="0">
              <a:solidFill>
                <a:schemeClr val="tx1"/>
              </a:solidFill>
            </a:endParaRPr>
          </a:p>
        </p:txBody>
      </p:sp>
      <p:sp>
        <p:nvSpPr>
          <p:cNvPr id="2" name="Speech Bubble: Rectangle 1">
            <a:extLst>
              <a:ext uri="{FF2B5EF4-FFF2-40B4-BE49-F238E27FC236}">
                <a16:creationId xmlns:a16="http://schemas.microsoft.com/office/drawing/2014/main" xmlns="" id="{60BA7BC0-0986-F92D-E160-C54CC2A6F6D4}"/>
              </a:ext>
            </a:extLst>
          </p:cNvPr>
          <p:cNvSpPr/>
          <p:nvPr/>
        </p:nvSpPr>
        <p:spPr>
          <a:xfrm>
            <a:off x="152400" y="2667000"/>
            <a:ext cx="9049407" cy="2573692"/>
          </a:xfrm>
          <a:prstGeom prst="wedgeRectCallout">
            <a:avLst>
              <a:gd name="adj1" fmla="val 48117"/>
              <a:gd name="adj2" fmla="val 9014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l-GR" sz="3200" b="1" dirty="0">
                <a:solidFill>
                  <a:schemeClr val="tx1"/>
                </a:solidFill>
              </a:rPr>
              <a:t>Σ</a:t>
            </a:r>
            <a:r>
              <a:rPr lang="en-US" sz="3200" b="1" dirty="0" err="1">
                <a:solidFill>
                  <a:schemeClr val="tx1"/>
                </a:solidFill>
              </a:rPr>
              <a:t>υνδοξάζω</a:t>
            </a:r>
            <a:r>
              <a:rPr lang="en-US" sz="3200" dirty="0">
                <a:solidFill>
                  <a:schemeClr val="tx1"/>
                </a:solidFill>
              </a:rPr>
              <a:t>: </a:t>
            </a:r>
            <a:r>
              <a:rPr lang="en-US" sz="3200" b="1" dirty="0" err="1">
                <a:solidFill>
                  <a:schemeClr val="tx1"/>
                </a:solidFill>
              </a:rPr>
              <a:t>syndoxázō</a:t>
            </a:r>
            <a:r>
              <a:rPr lang="en-US" sz="3200" b="1" dirty="0">
                <a:solidFill>
                  <a:schemeClr val="tx1"/>
                </a:solidFill>
              </a:rPr>
              <a:t>,</a:t>
            </a:r>
            <a:r>
              <a:rPr lang="en-US" sz="3200" dirty="0">
                <a:solidFill>
                  <a:schemeClr val="tx1"/>
                </a:solidFill>
              </a:rPr>
              <a:t> </a:t>
            </a:r>
          </a:p>
          <a:p>
            <a:r>
              <a:rPr lang="en-US" sz="3200" dirty="0">
                <a:solidFill>
                  <a:schemeClr val="tx1"/>
                </a:solidFill>
              </a:rPr>
              <a:t>- from </a:t>
            </a:r>
            <a:r>
              <a:rPr lang="en-US" sz="3200" b="1" i="1" dirty="0">
                <a:solidFill>
                  <a:schemeClr val="tx1"/>
                </a:solidFill>
              </a:rPr>
              <a:t>syn</a:t>
            </a:r>
            <a:r>
              <a:rPr lang="en-US" sz="3200" dirty="0">
                <a:solidFill>
                  <a:schemeClr val="tx1"/>
                </a:solidFill>
              </a:rPr>
              <a:t> (with, accompany, beside) </a:t>
            </a:r>
          </a:p>
          <a:p>
            <a:r>
              <a:rPr lang="en-US" sz="3200" dirty="0">
                <a:solidFill>
                  <a:schemeClr val="tx1"/>
                </a:solidFill>
              </a:rPr>
              <a:t>- and </a:t>
            </a:r>
            <a:r>
              <a:rPr lang="en-US" sz="3200" b="1" i="1" dirty="0" err="1">
                <a:solidFill>
                  <a:schemeClr val="tx1"/>
                </a:solidFill>
              </a:rPr>
              <a:t>doxazō</a:t>
            </a:r>
            <a:r>
              <a:rPr lang="en-US" sz="3200" dirty="0">
                <a:solidFill>
                  <a:schemeClr val="tx1"/>
                </a:solidFill>
              </a:rPr>
              <a:t>; (to praise, extol, magnify, celebrate, honor, adorn with luster, clothe with splendor)</a:t>
            </a:r>
          </a:p>
          <a:p>
            <a:r>
              <a:rPr lang="en-US" sz="3200" dirty="0">
                <a:solidFill>
                  <a:schemeClr val="tx1"/>
                </a:solidFill>
              </a:rPr>
              <a:t>- </a:t>
            </a:r>
            <a:r>
              <a:rPr lang="en-US" sz="3200" b="1" i="1" dirty="0">
                <a:solidFill>
                  <a:schemeClr val="tx1"/>
                </a:solidFill>
              </a:rPr>
              <a:t>doxa</a:t>
            </a:r>
            <a:r>
              <a:rPr lang="en-US" sz="3200" dirty="0">
                <a:solidFill>
                  <a:schemeClr val="tx1"/>
                </a:solidFill>
              </a:rPr>
              <a:t> (splendor and brightness of the sun or stars)</a:t>
            </a:r>
            <a:endParaRPr lang="en-US" dirty="0">
              <a:solidFill>
                <a:schemeClr val="tx1"/>
              </a:solidFill>
            </a:endParaRPr>
          </a:p>
        </p:txBody>
      </p:sp>
    </p:spTree>
    <p:extLst>
      <p:ext uri="{BB962C8B-B14F-4D97-AF65-F5344CB8AC3E}">
        <p14:creationId xmlns:p14="http://schemas.microsoft.com/office/powerpoint/2010/main" val="1461360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par>
                          <p:cTn id="13" fill="hold">
                            <p:stCondLst>
                              <p:cond delay="500"/>
                            </p:stCondLst>
                            <p:childTnLst>
                              <p:par>
                                <p:cTn id="14" presetID="1" presetClass="entr" presetSubtype="0" fill="hold" nodeType="afterEffect">
                                  <p:stCondLst>
                                    <p:cond delay="0"/>
                                  </p:stCondLst>
                                  <p:childTnLst>
                                    <p:set>
                                      <p:cBhvr>
                                        <p:cTn id="15"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Related image">
            <a:extLst>
              <a:ext uri="{FF2B5EF4-FFF2-40B4-BE49-F238E27FC236}">
                <a16:creationId xmlns:a16="http://schemas.microsoft.com/office/drawing/2014/main" xmlns="" id="{0DF1A3AB-4619-CEF2-A5E4-9F1F583DA80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4516"/>
          <a:stretch/>
        </p:blipFill>
        <p:spPr bwMode="auto">
          <a:xfrm>
            <a:off x="0" y="0"/>
            <a:ext cx="12197688"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xmlns="" id="{C83E5D36-BBAF-BFB5-748B-35CEE655D47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472" b="5971"/>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xmlns="" id="{57F77C70-4D54-23D6-992F-DC300E8DC24A}"/>
              </a:ext>
            </a:extLst>
          </p:cNvPr>
          <p:cNvSpPr/>
          <p:nvPr/>
        </p:nvSpPr>
        <p:spPr>
          <a:xfrm>
            <a:off x="-1" y="92075"/>
            <a:ext cx="12192000"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600" b="1" dirty="0">
                <a:solidFill>
                  <a:schemeClr val="bg1"/>
                </a:solidFill>
              </a:rPr>
              <a:t>1) We suffer in the context </a:t>
            </a:r>
            <a:r>
              <a:rPr lang="en-US" sz="5600" b="1" i="1" dirty="0">
                <a:solidFill>
                  <a:schemeClr val="bg1"/>
                </a:solidFill>
              </a:rPr>
              <a:t>future glory</a:t>
            </a:r>
          </a:p>
        </p:txBody>
      </p:sp>
      <p:sp>
        <p:nvSpPr>
          <p:cNvPr id="5" name="Rectangle 4">
            <a:extLst>
              <a:ext uri="{FF2B5EF4-FFF2-40B4-BE49-F238E27FC236}">
                <a16:creationId xmlns:a16="http://schemas.microsoft.com/office/drawing/2014/main" xmlns="" id="{08A33C7C-B5AC-72E0-C60F-ACBC71E5C0A3}"/>
              </a:ext>
            </a:extLst>
          </p:cNvPr>
          <p:cNvSpPr/>
          <p:nvPr/>
        </p:nvSpPr>
        <p:spPr>
          <a:xfrm>
            <a:off x="0" y="5334000"/>
            <a:ext cx="12192000" cy="15240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spcBef>
                <a:spcPts val="0"/>
              </a:spcBef>
              <a:spcAft>
                <a:spcPts val="0"/>
              </a:spcAft>
            </a:pPr>
            <a:r>
              <a:rPr lang="en-US" sz="3100" b="1" baseline="30000" dirty="0">
                <a:solidFill>
                  <a:schemeClr val="tx1"/>
                </a:solidFill>
              </a:rPr>
              <a:t>Romans</a:t>
            </a:r>
            <a:r>
              <a:rPr lang="en-US" sz="3100" b="1" dirty="0">
                <a:solidFill>
                  <a:schemeClr val="tx1"/>
                </a:solidFill>
              </a:rPr>
              <a:t> </a:t>
            </a:r>
            <a:r>
              <a:rPr lang="en-US" sz="3100" b="1" baseline="30000" dirty="0">
                <a:solidFill>
                  <a:schemeClr val="tx1"/>
                </a:solidFill>
              </a:rPr>
              <a:t>8:16 </a:t>
            </a:r>
            <a:r>
              <a:rPr lang="en-US" sz="3100" dirty="0">
                <a:solidFill>
                  <a:schemeClr val="tx1"/>
                </a:solidFill>
              </a:rPr>
              <a:t>The Spirit Himself testifies with our spirit that we are children of God, </a:t>
            </a:r>
            <a:r>
              <a:rPr lang="en-US" sz="3100" b="1" baseline="30000" dirty="0">
                <a:solidFill>
                  <a:schemeClr val="tx1"/>
                </a:solidFill>
              </a:rPr>
              <a:t>17 </a:t>
            </a:r>
            <a:r>
              <a:rPr lang="en-US" sz="3100" dirty="0">
                <a:solidFill>
                  <a:schemeClr val="tx1"/>
                </a:solidFill>
              </a:rPr>
              <a:t>and if children, </a:t>
            </a:r>
            <a:r>
              <a:rPr lang="en-US" sz="3000" dirty="0">
                <a:solidFill>
                  <a:schemeClr val="tx1"/>
                </a:solidFill>
              </a:rPr>
              <a:t>heirs also, heirs of God and fellow heirs with Christ</a:t>
            </a:r>
            <a:r>
              <a:rPr lang="en-US" sz="3100" dirty="0">
                <a:solidFill>
                  <a:schemeClr val="tx1"/>
                </a:solidFill>
              </a:rPr>
              <a:t>, if indeed we suffer with Him </a:t>
            </a:r>
            <a:r>
              <a:rPr lang="en-US" sz="3100" b="1" u="sng" dirty="0">
                <a:solidFill>
                  <a:srgbClr val="002060"/>
                </a:solidFill>
              </a:rPr>
              <a:t>so that we may also be glorified with Him</a:t>
            </a:r>
            <a:r>
              <a:rPr lang="en-US" sz="3100" dirty="0">
                <a:solidFill>
                  <a:schemeClr val="tx1"/>
                </a:solidFill>
              </a:rPr>
              <a:t>.</a:t>
            </a:r>
          </a:p>
          <a:p>
            <a:pPr>
              <a:spcBef>
                <a:spcPts val="0"/>
              </a:spcBef>
              <a:spcAft>
                <a:spcPts val="0"/>
              </a:spcAft>
            </a:pPr>
            <a:r>
              <a:rPr lang="en-US" sz="3200" dirty="0">
                <a:solidFill>
                  <a:schemeClr val="tx1"/>
                </a:solidFill>
                <a:effectLst/>
                <a:ea typeface="Times New Roman" panose="02020603050405020304" pitchFamily="18" charset="0"/>
              </a:rPr>
              <a:t> </a:t>
            </a:r>
          </a:p>
          <a:p>
            <a:pPr marL="0" marR="0">
              <a:lnSpc>
                <a:spcPct val="107000"/>
              </a:lnSpc>
              <a:spcBef>
                <a:spcPts val="0"/>
              </a:spcBef>
              <a:spcAft>
                <a:spcPts val="0"/>
              </a:spcAft>
            </a:pPr>
            <a:endParaRPr lang="en-US" sz="3400" dirty="0">
              <a:solidFill>
                <a:schemeClr val="tx1"/>
              </a:solidFill>
            </a:endParaRPr>
          </a:p>
        </p:txBody>
      </p:sp>
    </p:spTree>
    <p:extLst>
      <p:ext uri="{BB962C8B-B14F-4D97-AF65-F5344CB8AC3E}">
        <p14:creationId xmlns:p14="http://schemas.microsoft.com/office/powerpoint/2010/main" val="610100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a:extLst>
              <a:ext uri="{FF2B5EF4-FFF2-40B4-BE49-F238E27FC236}">
                <a16:creationId xmlns:a16="http://schemas.microsoft.com/office/drawing/2014/main" xmlns="" id="{5274EA44-6C01-4426-B74B-5B62DA85227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7084"/>
          <a:stretch/>
        </p:blipFill>
        <p:spPr bwMode="auto">
          <a:xfrm>
            <a:off x="1" y="-8899"/>
            <a:ext cx="12192000" cy="686689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xmlns="" id="{57F77C70-4D54-23D6-992F-DC300E8DC24A}"/>
              </a:ext>
            </a:extLst>
          </p:cNvPr>
          <p:cNvSpPr/>
          <p:nvPr/>
        </p:nvSpPr>
        <p:spPr>
          <a:xfrm>
            <a:off x="228600" y="92075"/>
            <a:ext cx="5791200"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b="1" dirty="0">
                <a:solidFill>
                  <a:schemeClr val="tx1"/>
                </a:solidFill>
              </a:rPr>
              <a:t>R O M A N S</a:t>
            </a:r>
          </a:p>
        </p:txBody>
      </p:sp>
    </p:spTree>
    <p:extLst>
      <p:ext uri="{BB962C8B-B14F-4D97-AF65-F5344CB8AC3E}">
        <p14:creationId xmlns:p14="http://schemas.microsoft.com/office/powerpoint/2010/main" val="7483122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Related image">
            <a:extLst>
              <a:ext uri="{FF2B5EF4-FFF2-40B4-BE49-F238E27FC236}">
                <a16:creationId xmlns:a16="http://schemas.microsoft.com/office/drawing/2014/main" xmlns="" id="{0DF1A3AB-4619-CEF2-A5E4-9F1F583DA80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4516"/>
          <a:stretch/>
        </p:blipFill>
        <p:spPr bwMode="auto">
          <a:xfrm>
            <a:off x="0" y="0"/>
            <a:ext cx="12197688"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xmlns="" id="{C83E5D36-BBAF-BFB5-748B-35CEE655D47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472" b="5971"/>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xmlns="" id="{57F77C70-4D54-23D6-992F-DC300E8DC24A}"/>
              </a:ext>
            </a:extLst>
          </p:cNvPr>
          <p:cNvSpPr/>
          <p:nvPr/>
        </p:nvSpPr>
        <p:spPr>
          <a:xfrm>
            <a:off x="-1" y="92075"/>
            <a:ext cx="12192000"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600" b="1" dirty="0">
                <a:solidFill>
                  <a:schemeClr val="bg1"/>
                </a:solidFill>
              </a:rPr>
              <a:t>1) We suffer in the context </a:t>
            </a:r>
            <a:r>
              <a:rPr lang="en-US" sz="5600" b="1" i="1" dirty="0">
                <a:solidFill>
                  <a:schemeClr val="bg1"/>
                </a:solidFill>
              </a:rPr>
              <a:t>future glory</a:t>
            </a:r>
          </a:p>
        </p:txBody>
      </p:sp>
      <p:sp>
        <p:nvSpPr>
          <p:cNvPr id="4" name="Rectangle 3">
            <a:extLst>
              <a:ext uri="{FF2B5EF4-FFF2-40B4-BE49-F238E27FC236}">
                <a16:creationId xmlns:a16="http://schemas.microsoft.com/office/drawing/2014/main" xmlns="" id="{5DD257B9-ED78-8DC2-5034-17C1E87CDD5E}"/>
              </a:ext>
            </a:extLst>
          </p:cNvPr>
          <p:cNvSpPr/>
          <p:nvPr/>
        </p:nvSpPr>
        <p:spPr>
          <a:xfrm>
            <a:off x="0" y="5334000"/>
            <a:ext cx="12192000" cy="15240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spcBef>
                <a:spcPts val="0"/>
              </a:spcBef>
              <a:spcAft>
                <a:spcPts val="0"/>
              </a:spcAft>
            </a:pPr>
            <a:r>
              <a:rPr lang="en-US" sz="3100" b="1" baseline="30000" dirty="0">
                <a:solidFill>
                  <a:schemeClr val="tx1"/>
                </a:solidFill>
              </a:rPr>
              <a:t>Romans</a:t>
            </a:r>
            <a:r>
              <a:rPr lang="en-US" sz="3100" b="1" dirty="0">
                <a:solidFill>
                  <a:schemeClr val="tx1"/>
                </a:solidFill>
              </a:rPr>
              <a:t> </a:t>
            </a:r>
            <a:r>
              <a:rPr lang="en-US" sz="3100" b="1" baseline="30000" dirty="0">
                <a:solidFill>
                  <a:schemeClr val="tx1"/>
                </a:solidFill>
              </a:rPr>
              <a:t>8:16 </a:t>
            </a:r>
            <a:r>
              <a:rPr lang="en-US" sz="3100" dirty="0">
                <a:solidFill>
                  <a:schemeClr val="tx1"/>
                </a:solidFill>
              </a:rPr>
              <a:t>The Spirit Himself testifies with our spirit that we are children of God, </a:t>
            </a:r>
            <a:r>
              <a:rPr lang="en-US" sz="3100" b="1" baseline="30000" dirty="0">
                <a:solidFill>
                  <a:schemeClr val="tx1"/>
                </a:solidFill>
              </a:rPr>
              <a:t>17 </a:t>
            </a:r>
            <a:r>
              <a:rPr lang="en-US" sz="3100" dirty="0">
                <a:solidFill>
                  <a:schemeClr val="tx1"/>
                </a:solidFill>
              </a:rPr>
              <a:t>and if children, </a:t>
            </a:r>
            <a:r>
              <a:rPr lang="en-US" sz="3000" dirty="0">
                <a:solidFill>
                  <a:schemeClr val="tx1"/>
                </a:solidFill>
              </a:rPr>
              <a:t>heirs also, heirs of God and fellow heirs with Christ</a:t>
            </a:r>
            <a:r>
              <a:rPr lang="en-US" sz="3100" dirty="0">
                <a:solidFill>
                  <a:schemeClr val="tx1"/>
                </a:solidFill>
              </a:rPr>
              <a:t>, </a:t>
            </a:r>
            <a:r>
              <a:rPr lang="en-US" sz="3100" b="1" u="sng" dirty="0">
                <a:solidFill>
                  <a:srgbClr val="002060"/>
                </a:solidFill>
              </a:rPr>
              <a:t>if indeed we suffer</a:t>
            </a:r>
            <a:r>
              <a:rPr lang="en-US" sz="3100" dirty="0">
                <a:solidFill>
                  <a:schemeClr val="tx1"/>
                </a:solidFill>
              </a:rPr>
              <a:t> with Him so that we may also be glorified with Him.</a:t>
            </a:r>
          </a:p>
          <a:p>
            <a:pPr>
              <a:spcBef>
                <a:spcPts val="0"/>
              </a:spcBef>
              <a:spcAft>
                <a:spcPts val="0"/>
              </a:spcAft>
            </a:pPr>
            <a:r>
              <a:rPr lang="en-US" sz="3200" dirty="0">
                <a:solidFill>
                  <a:schemeClr val="tx1"/>
                </a:solidFill>
                <a:effectLst/>
                <a:ea typeface="Times New Roman" panose="02020603050405020304" pitchFamily="18" charset="0"/>
              </a:rPr>
              <a:t> </a:t>
            </a:r>
          </a:p>
          <a:p>
            <a:pPr marL="0" marR="0">
              <a:lnSpc>
                <a:spcPct val="107000"/>
              </a:lnSpc>
              <a:spcBef>
                <a:spcPts val="0"/>
              </a:spcBef>
              <a:spcAft>
                <a:spcPts val="0"/>
              </a:spcAft>
            </a:pPr>
            <a:endParaRPr lang="en-US" sz="3400" dirty="0">
              <a:solidFill>
                <a:schemeClr val="tx1"/>
              </a:solidFill>
            </a:endParaRPr>
          </a:p>
        </p:txBody>
      </p:sp>
    </p:spTree>
    <p:extLst>
      <p:ext uri="{BB962C8B-B14F-4D97-AF65-F5344CB8AC3E}">
        <p14:creationId xmlns:p14="http://schemas.microsoft.com/office/powerpoint/2010/main" val="4498998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Related image">
            <a:extLst>
              <a:ext uri="{FF2B5EF4-FFF2-40B4-BE49-F238E27FC236}">
                <a16:creationId xmlns:a16="http://schemas.microsoft.com/office/drawing/2014/main" xmlns="" id="{0DF1A3AB-4619-CEF2-A5E4-9F1F583DA80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4516"/>
          <a:stretch/>
        </p:blipFill>
        <p:spPr bwMode="auto">
          <a:xfrm>
            <a:off x="0" y="0"/>
            <a:ext cx="12197688"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xmlns="" id="{C83E5D36-BBAF-BFB5-748B-35CEE655D47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472" b="5971"/>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xmlns="" id="{57F77C70-4D54-23D6-992F-DC300E8DC24A}"/>
              </a:ext>
            </a:extLst>
          </p:cNvPr>
          <p:cNvSpPr/>
          <p:nvPr/>
        </p:nvSpPr>
        <p:spPr>
          <a:xfrm>
            <a:off x="-1" y="92075"/>
            <a:ext cx="12192000"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600" b="1" dirty="0">
                <a:solidFill>
                  <a:schemeClr val="bg1"/>
                </a:solidFill>
              </a:rPr>
              <a:t>1) We suffer in the context </a:t>
            </a:r>
            <a:r>
              <a:rPr lang="en-US" sz="5600" b="1" i="1" dirty="0">
                <a:solidFill>
                  <a:schemeClr val="bg1"/>
                </a:solidFill>
              </a:rPr>
              <a:t>future glory</a:t>
            </a:r>
          </a:p>
        </p:txBody>
      </p:sp>
      <p:sp>
        <p:nvSpPr>
          <p:cNvPr id="2" name="Rectangle 1">
            <a:extLst>
              <a:ext uri="{FF2B5EF4-FFF2-40B4-BE49-F238E27FC236}">
                <a16:creationId xmlns:a16="http://schemas.microsoft.com/office/drawing/2014/main" xmlns="" id="{A35E4087-B7CD-D9E2-EB8E-C3329A77D436}"/>
              </a:ext>
            </a:extLst>
          </p:cNvPr>
          <p:cNvSpPr/>
          <p:nvPr/>
        </p:nvSpPr>
        <p:spPr>
          <a:xfrm>
            <a:off x="0" y="5334000"/>
            <a:ext cx="12192000" cy="15240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spcBef>
                <a:spcPts val="0"/>
              </a:spcBef>
              <a:spcAft>
                <a:spcPts val="0"/>
              </a:spcAft>
            </a:pPr>
            <a:r>
              <a:rPr lang="en-US" sz="3100" b="1" baseline="30000" dirty="0">
                <a:solidFill>
                  <a:schemeClr val="tx1"/>
                </a:solidFill>
              </a:rPr>
              <a:t>Romans</a:t>
            </a:r>
            <a:r>
              <a:rPr lang="en-US" sz="3100" b="1" dirty="0">
                <a:solidFill>
                  <a:schemeClr val="tx1"/>
                </a:solidFill>
              </a:rPr>
              <a:t> </a:t>
            </a:r>
            <a:r>
              <a:rPr lang="en-US" sz="3100" b="1" baseline="30000" dirty="0">
                <a:solidFill>
                  <a:schemeClr val="tx1"/>
                </a:solidFill>
              </a:rPr>
              <a:t>8:16 </a:t>
            </a:r>
            <a:r>
              <a:rPr lang="en-US" sz="3100" dirty="0">
                <a:solidFill>
                  <a:schemeClr val="tx1"/>
                </a:solidFill>
              </a:rPr>
              <a:t>The Spirit Himself testifies with our spirit that we are children of God, </a:t>
            </a:r>
            <a:r>
              <a:rPr lang="en-US" sz="3100" b="1" baseline="30000" dirty="0">
                <a:solidFill>
                  <a:schemeClr val="tx1"/>
                </a:solidFill>
              </a:rPr>
              <a:t>17 </a:t>
            </a:r>
            <a:r>
              <a:rPr lang="en-US" sz="3100" dirty="0">
                <a:solidFill>
                  <a:schemeClr val="tx1"/>
                </a:solidFill>
              </a:rPr>
              <a:t>and if children, </a:t>
            </a:r>
            <a:r>
              <a:rPr lang="en-US" sz="3000" dirty="0">
                <a:solidFill>
                  <a:schemeClr val="tx1"/>
                </a:solidFill>
              </a:rPr>
              <a:t>heirs also, heirs of God and fellow heirs with Christ</a:t>
            </a:r>
            <a:r>
              <a:rPr lang="en-US" sz="3100" dirty="0">
                <a:solidFill>
                  <a:schemeClr val="tx1"/>
                </a:solidFill>
              </a:rPr>
              <a:t>, if indeed we suffer </a:t>
            </a:r>
            <a:r>
              <a:rPr lang="en-US" sz="3100" b="1" u="sng" dirty="0">
                <a:solidFill>
                  <a:srgbClr val="002060"/>
                </a:solidFill>
              </a:rPr>
              <a:t>with Him</a:t>
            </a:r>
            <a:r>
              <a:rPr lang="en-US" sz="3100" dirty="0">
                <a:solidFill>
                  <a:schemeClr val="tx1"/>
                </a:solidFill>
              </a:rPr>
              <a:t> so that we may also be glorified </a:t>
            </a:r>
            <a:r>
              <a:rPr lang="en-US" sz="3100" b="1" u="sng" dirty="0">
                <a:solidFill>
                  <a:srgbClr val="002060"/>
                </a:solidFill>
              </a:rPr>
              <a:t>with Him</a:t>
            </a:r>
            <a:r>
              <a:rPr lang="en-US" sz="3100" dirty="0">
                <a:solidFill>
                  <a:schemeClr val="tx1"/>
                </a:solidFill>
              </a:rPr>
              <a:t>.</a:t>
            </a:r>
          </a:p>
          <a:p>
            <a:pPr>
              <a:spcBef>
                <a:spcPts val="0"/>
              </a:spcBef>
              <a:spcAft>
                <a:spcPts val="0"/>
              </a:spcAft>
            </a:pPr>
            <a:r>
              <a:rPr lang="en-US" sz="3200" dirty="0">
                <a:solidFill>
                  <a:schemeClr val="tx1"/>
                </a:solidFill>
                <a:effectLst/>
                <a:ea typeface="Times New Roman" panose="02020603050405020304" pitchFamily="18" charset="0"/>
              </a:rPr>
              <a:t> </a:t>
            </a:r>
          </a:p>
          <a:p>
            <a:pPr marL="0" marR="0">
              <a:lnSpc>
                <a:spcPct val="107000"/>
              </a:lnSpc>
              <a:spcBef>
                <a:spcPts val="0"/>
              </a:spcBef>
              <a:spcAft>
                <a:spcPts val="0"/>
              </a:spcAft>
            </a:pPr>
            <a:endParaRPr lang="en-US" sz="3400" dirty="0">
              <a:solidFill>
                <a:schemeClr val="tx1"/>
              </a:solidFill>
            </a:endParaRPr>
          </a:p>
        </p:txBody>
      </p:sp>
      <p:sp>
        <p:nvSpPr>
          <p:cNvPr id="5" name="Rounded Rectangular Callout 11">
            <a:extLst>
              <a:ext uri="{FF2B5EF4-FFF2-40B4-BE49-F238E27FC236}">
                <a16:creationId xmlns:a16="http://schemas.microsoft.com/office/drawing/2014/main" xmlns="" id="{C1F10A18-B2F6-75D0-0EB0-7A9A5EB38572}"/>
              </a:ext>
            </a:extLst>
          </p:cNvPr>
          <p:cNvSpPr/>
          <p:nvPr/>
        </p:nvSpPr>
        <p:spPr>
          <a:xfrm>
            <a:off x="533400" y="2752841"/>
            <a:ext cx="10820400" cy="1057159"/>
          </a:xfrm>
          <a:prstGeom prst="wedgeRoundRectCallout">
            <a:avLst>
              <a:gd name="adj1" fmla="val -21927"/>
              <a:gd name="adj2" fmla="val 49596"/>
              <a:gd name="adj3" fmla="val 16667"/>
            </a:avLst>
          </a:prstGeom>
          <a:solidFill>
            <a:schemeClr val="tx2">
              <a:lumMod val="5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800" b="1" dirty="0">
                <a:solidFill>
                  <a:schemeClr val="bg1"/>
                </a:solidFill>
              </a:rPr>
              <a:t>His path goes </a:t>
            </a:r>
            <a:r>
              <a:rPr lang="en-US" sz="4800" b="1" i="1" u="sng" dirty="0">
                <a:solidFill>
                  <a:schemeClr val="bg1"/>
                </a:solidFill>
              </a:rPr>
              <a:t>through</a:t>
            </a:r>
            <a:r>
              <a:rPr lang="en-US" sz="4800" b="1" dirty="0">
                <a:solidFill>
                  <a:schemeClr val="bg1"/>
                </a:solidFill>
              </a:rPr>
              <a:t> suffering </a:t>
            </a:r>
            <a:r>
              <a:rPr lang="en-US" sz="4800" b="1" i="1" u="sng" dirty="0">
                <a:solidFill>
                  <a:schemeClr val="bg1"/>
                </a:solidFill>
              </a:rPr>
              <a:t>to</a:t>
            </a:r>
            <a:r>
              <a:rPr lang="en-US" sz="4800" b="1" dirty="0">
                <a:solidFill>
                  <a:schemeClr val="bg1"/>
                </a:solidFill>
              </a:rPr>
              <a:t> glory</a:t>
            </a:r>
          </a:p>
        </p:txBody>
      </p:sp>
      <p:sp>
        <p:nvSpPr>
          <p:cNvPr id="8" name="Rounded Rectangular Callout 11">
            <a:extLst>
              <a:ext uri="{FF2B5EF4-FFF2-40B4-BE49-F238E27FC236}">
                <a16:creationId xmlns:a16="http://schemas.microsoft.com/office/drawing/2014/main" xmlns="" id="{F2A4D0D9-8BB6-A55C-DD54-C59B66177276}"/>
              </a:ext>
            </a:extLst>
          </p:cNvPr>
          <p:cNvSpPr/>
          <p:nvPr/>
        </p:nvSpPr>
        <p:spPr>
          <a:xfrm>
            <a:off x="4495800" y="3962400"/>
            <a:ext cx="7391399" cy="828559"/>
          </a:xfrm>
          <a:prstGeom prst="wedgeRoundRectCallout">
            <a:avLst>
              <a:gd name="adj1" fmla="val -21927"/>
              <a:gd name="adj2" fmla="val 49596"/>
              <a:gd name="adj3" fmla="val 16667"/>
            </a:avLst>
          </a:prstGeom>
          <a:solidFill>
            <a:schemeClr val="tx2">
              <a:lumMod val="5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solidFill>
                  <a:schemeClr val="bg1"/>
                </a:solidFill>
              </a:rPr>
              <a:t>And He shares his path with you</a:t>
            </a:r>
          </a:p>
        </p:txBody>
      </p:sp>
    </p:spTree>
    <p:extLst>
      <p:ext uri="{BB962C8B-B14F-4D97-AF65-F5344CB8AC3E}">
        <p14:creationId xmlns:p14="http://schemas.microsoft.com/office/powerpoint/2010/main" val="2309446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8"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Related image">
            <a:extLst>
              <a:ext uri="{FF2B5EF4-FFF2-40B4-BE49-F238E27FC236}">
                <a16:creationId xmlns:a16="http://schemas.microsoft.com/office/drawing/2014/main" xmlns="" id="{0DF1A3AB-4619-CEF2-A5E4-9F1F583DA80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4516"/>
          <a:stretch/>
        </p:blipFill>
        <p:spPr bwMode="auto">
          <a:xfrm>
            <a:off x="0" y="0"/>
            <a:ext cx="12197688"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xmlns="" id="{C83E5D36-BBAF-BFB5-748B-35CEE655D47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472" b="5971"/>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xmlns="" id="{57F77C70-4D54-23D6-992F-DC300E8DC24A}"/>
              </a:ext>
            </a:extLst>
          </p:cNvPr>
          <p:cNvSpPr/>
          <p:nvPr/>
        </p:nvSpPr>
        <p:spPr>
          <a:xfrm>
            <a:off x="-1" y="92075"/>
            <a:ext cx="12192000"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600" b="1" dirty="0">
                <a:solidFill>
                  <a:schemeClr val="bg1"/>
                </a:solidFill>
              </a:rPr>
              <a:t>1) We suffer in the context </a:t>
            </a:r>
            <a:r>
              <a:rPr lang="en-US" sz="5600" b="1" i="1" dirty="0">
                <a:solidFill>
                  <a:schemeClr val="bg1"/>
                </a:solidFill>
              </a:rPr>
              <a:t>future glory</a:t>
            </a:r>
          </a:p>
        </p:txBody>
      </p:sp>
      <p:sp>
        <p:nvSpPr>
          <p:cNvPr id="2" name="Rectangle 1">
            <a:extLst>
              <a:ext uri="{FF2B5EF4-FFF2-40B4-BE49-F238E27FC236}">
                <a16:creationId xmlns:a16="http://schemas.microsoft.com/office/drawing/2014/main" xmlns="" id="{A35E4087-B7CD-D9E2-EB8E-C3329A77D436}"/>
              </a:ext>
            </a:extLst>
          </p:cNvPr>
          <p:cNvSpPr/>
          <p:nvPr/>
        </p:nvSpPr>
        <p:spPr>
          <a:xfrm>
            <a:off x="0" y="5334000"/>
            <a:ext cx="12192000" cy="15240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spcBef>
                <a:spcPts val="0"/>
              </a:spcBef>
              <a:spcAft>
                <a:spcPts val="0"/>
              </a:spcAft>
            </a:pPr>
            <a:r>
              <a:rPr lang="en-US" sz="3100" b="1" baseline="30000" dirty="0">
                <a:solidFill>
                  <a:schemeClr val="tx1"/>
                </a:solidFill>
              </a:rPr>
              <a:t>Romans</a:t>
            </a:r>
            <a:r>
              <a:rPr lang="en-US" sz="3100" b="1" dirty="0">
                <a:solidFill>
                  <a:schemeClr val="tx1"/>
                </a:solidFill>
              </a:rPr>
              <a:t> </a:t>
            </a:r>
            <a:r>
              <a:rPr lang="en-US" sz="3100" b="1" baseline="30000" dirty="0">
                <a:solidFill>
                  <a:schemeClr val="tx1"/>
                </a:solidFill>
              </a:rPr>
              <a:t>8:16 </a:t>
            </a:r>
            <a:r>
              <a:rPr lang="en-US" sz="3100" dirty="0">
                <a:solidFill>
                  <a:schemeClr val="tx1"/>
                </a:solidFill>
              </a:rPr>
              <a:t>The Spirit Himself testifies with our spirit that we are children of God, </a:t>
            </a:r>
            <a:r>
              <a:rPr lang="en-US" sz="3100" b="1" baseline="30000" dirty="0">
                <a:solidFill>
                  <a:schemeClr val="tx1"/>
                </a:solidFill>
              </a:rPr>
              <a:t>17 </a:t>
            </a:r>
            <a:r>
              <a:rPr lang="en-US" sz="3100" dirty="0">
                <a:solidFill>
                  <a:schemeClr val="tx1"/>
                </a:solidFill>
              </a:rPr>
              <a:t>and if children, </a:t>
            </a:r>
            <a:r>
              <a:rPr lang="en-US" sz="3000" dirty="0">
                <a:solidFill>
                  <a:schemeClr val="tx1"/>
                </a:solidFill>
              </a:rPr>
              <a:t>heirs also, heirs of God and fellow heirs with Christ</a:t>
            </a:r>
            <a:r>
              <a:rPr lang="en-US" sz="3100" dirty="0">
                <a:solidFill>
                  <a:schemeClr val="tx1"/>
                </a:solidFill>
              </a:rPr>
              <a:t>, if indeed we suffer </a:t>
            </a:r>
            <a:r>
              <a:rPr lang="en-US" sz="3100" b="1" u="sng" dirty="0">
                <a:solidFill>
                  <a:srgbClr val="002060"/>
                </a:solidFill>
              </a:rPr>
              <a:t>with Him</a:t>
            </a:r>
            <a:r>
              <a:rPr lang="en-US" sz="3100" dirty="0">
                <a:solidFill>
                  <a:schemeClr val="tx1"/>
                </a:solidFill>
              </a:rPr>
              <a:t> so that we may also be glorified </a:t>
            </a:r>
            <a:r>
              <a:rPr lang="en-US" sz="3100" b="1" u="sng" dirty="0">
                <a:solidFill>
                  <a:srgbClr val="002060"/>
                </a:solidFill>
              </a:rPr>
              <a:t>with Him</a:t>
            </a:r>
            <a:r>
              <a:rPr lang="en-US" sz="3100" dirty="0">
                <a:solidFill>
                  <a:schemeClr val="tx1"/>
                </a:solidFill>
              </a:rPr>
              <a:t>.</a:t>
            </a:r>
          </a:p>
          <a:p>
            <a:pPr>
              <a:spcBef>
                <a:spcPts val="0"/>
              </a:spcBef>
              <a:spcAft>
                <a:spcPts val="0"/>
              </a:spcAft>
            </a:pPr>
            <a:r>
              <a:rPr lang="en-US" sz="3200" dirty="0">
                <a:solidFill>
                  <a:schemeClr val="tx1"/>
                </a:solidFill>
                <a:effectLst/>
                <a:ea typeface="Times New Roman" panose="02020603050405020304" pitchFamily="18" charset="0"/>
              </a:rPr>
              <a:t> </a:t>
            </a:r>
          </a:p>
          <a:p>
            <a:pPr marL="0" marR="0">
              <a:lnSpc>
                <a:spcPct val="107000"/>
              </a:lnSpc>
              <a:spcBef>
                <a:spcPts val="0"/>
              </a:spcBef>
              <a:spcAft>
                <a:spcPts val="0"/>
              </a:spcAft>
            </a:pPr>
            <a:endParaRPr lang="en-US" sz="3400" dirty="0">
              <a:solidFill>
                <a:schemeClr val="tx1"/>
              </a:solidFill>
            </a:endParaRPr>
          </a:p>
        </p:txBody>
      </p:sp>
      <p:sp>
        <p:nvSpPr>
          <p:cNvPr id="4" name="Rectangle 3">
            <a:extLst>
              <a:ext uri="{FF2B5EF4-FFF2-40B4-BE49-F238E27FC236}">
                <a16:creationId xmlns:a16="http://schemas.microsoft.com/office/drawing/2014/main" xmlns="" id="{29BC760D-DEAF-5EC0-F1B7-14E8A387A917}"/>
              </a:ext>
            </a:extLst>
          </p:cNvPr>
          <p:cNvSpPr/>
          <p:nvPr/>
        </p:nvSpPr>
        <p:spPr>
          <a:xfrm>
            <a:off x="152400" y="2209800"/>
            <a:ext cx="11887200" cy="2971800"/>
          </a:xfrm>
          <a:prstGeom prst="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dirty="0">
                <a:solidFill>
                  <a:schemeClr val="bg1"/>
                </a:solidFill>
                <a:effectLst/>
                <a:ea typeface="Calibri" panose="020F0502020204030204" pitchFamily="34" charset="0"/>
                <a:cs typeface="Times New Roman" panose="02020603050405020304" pitchFamily="18" charset="0"/>
              </a:rPr>
              <a:t>“Still, I wonder if we shall ever be put into songs or tales… I mean: put into words, you know, told by the fireside, or read out of a great big book with red and black letters, years and years afterwards. And people will say: "Let's hear about Frodo and the Ring!" And they will say: "Yes, that's one of my </a:t>
            </a:r>
            <a:r>
              <a:rPr lang="en-US" sz="3000" dirty="0" err="1">
                <a:solidFill>
                  <a:schemeClr val="bg1"/>
                </a:solidFill>
                <a:effectLst/>
                <a:ea typeface="Calibri" panose="020F0502020204030204" pitchFamily="34" charset="0"/>
                <a:cs typeface="Times New Roman" panose="02020603050405020304" pitchFamily="18" charset="0"/>
              </a:rPr>
              <a:t>favourite</a:t>
            </a:r>
            <a:r>
              <a:rPr lang="en-US" sz="3000" dirty="0">
                <a:solidFill>
                  <a:schemeClr val="bg1"/>
                </a:solidFill>
                <a:effectLst/>
                <a:ea typeface="Calibri" panose="020F0502020204030204" pitchFamily="34" charset="0"/>
                <a:cs typeface="Times New Roman" panose="02020603050405020304" pitchFamily="18" charset="0"/>
              </a:rPr>
              <a:t> stories. Frodo was very brave, wasn't he, dad?" "Yes, my boy, the </a:t>
            </a:r>
            <a:r>
              <a:rPr lang="en-US" sz="3000" dirty="0" err="1">
                <a:solidFill>
                  <a:schemeClr val="bg1"/>
                </a:solidFill>
                <a:effectLst/>
                <a:ea typeface="Calibri" panose="020F0502020204030204" pitchFamily="34" charset="0"/>
                <a:cs typeface="Times New Roman" panose="02020603050405020304" pitchFamily="18" charset="0"/>
              </a:rPr>
              <a:t>famousest</a:t>
            </a:r>
            <a:r>
              <a:rPr lang="en-US" sz="3000" dirty="0">
                <a:solidFill>
                  <a:schemeClr val="bg1"/>
                </a:solidFill>
                <a:effectLst/>
                <a:ea typeface="Calibri" panose="020F0502020204030204" pitchFamily="34" charset="0"/>
                <a:cs typeface="Times New Roman" panose="02020603050405020304" pitchFamily="18" charset="0"/>
              </a:rPr>
              <a:t> of the hobbits, and that's saying a lot."</a:t>
            </a:r>
            <a:endParaRPr lang="en-US" dirty="0">
              <a:solidFill>
                <a:schemeClr val="bg1"/>
              </a:solidFill>
            </a:endParaRPr>
          </a:p>
        </p:txBody>
      </p:sp>
    </p:spTree>
    <p:extLst>
      <p:ext uri="{BB962C8B-B14F-4D97-AF65-F5344CB8AC3E}">
        <p14:creationId xmlns:p14="http://schemas.microsoft.com/office/powerpoint/2010/main" val="2703796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Related image">
            <a:extLst>
              <a:ext uri="{FF2B5EF4-FFF2-40B4-BE49-F238E27FC236}">
                <a16:creationId xmlns:a16="http://schemas.microsoft.com/office/drawing/2014/main" xmlns="" id="{0DF1A3AB-4619-CEF2-A5E4-9F1F583DA80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4516"/>
          <a:stretch/>
        </p:blipFill>
        <p:spPr bwMode="auto">
          <a:xfrm>
            <a:off x="0" y="0"/>
            <a:ext cx="12197688"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xmlns="" id="{C83E5D36-BBAF-BFB5-748B-35CEE655D47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472" b="5971"/>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xmlns="" id="{57F77C70-4D54-23D6-992F-DC300E8DC24A}"/>
              </a:ext>
            </a:extLst>
          </p:cNvPr>
          <p:cNvSpPr/>
          <p:nvPr/>
        </p:nvSpPr>
        <p:spPr>
          <a:xfrm>
            <a:off x="-1" y="92075"/>
            <a:ext cx="12192000"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600" b="1" dirty="0">
                <a:solidFill>
                  <a:schemeClr val="bg1"/>
                </a:solidFill>
              </a:rPr>
              <a:t>1) We suffer in the context </a:t>
            </a:r>
            <a:r>
              <a:rPr lang="en-US" sz="5600" b="1" i="1" dirty="0">
                <a:solidFill>
                  <a:schemeClr val="bg1"/>
                </a:solidFill>
              </a:rPr>
              <a:t>future glory</a:t>
            </a:r>
          </a:p>
        </p:txBody>
      </p:sp>
      <p:sp>
        <p:nvSpPr>
          <p:cNvPr id="2" name="Rectangle 1">
            <a:extLst>
              <a:ext uri="{FF2B5EF4-FFF2-40B4-BE49-F238E27FC236}">
                <a16:creationId xmlns:a16="http://schemas.microsoft.com/office/drawing/2014/main" xmlns="" id="{A35E4087-B7CD-D9E2-EB8E-C3329A77D436}"/>
              </a:ext>
            </a:extLst>
          </p:cNvPr>
          <p:cNvSpPr/>
          <p:nvPr/>
        </p:nvSpPr>
        <p:spPr>
          <a:xfrm>
            <a:off x="0" y="5334000"/>
            <a:ext cx="12192000" cy="15240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spcBef>
                <a:spcPts val="0"/>
              </a:spcBef>
              <a:spcAft>
                <a:spcPts val="0"/>
              </a:spcAft>
            </a:pPr>
            <a:r>
              <a:rPr lang="en-US" sz="3100" b="1" baseline="30000" dirty="0">
                <a:solidFill>
                  <a:schemeClr val="tx1"/>
                </a:solidFill>
              </a:rPr>
              <a:t>Romans</a:t>
            </a:r>
            <a:r>
              <a:rPr lang="en-US" sz="3100" b="1" dirty="0">
                <a:solidFill>
                  <a:schemeClr val="tx1"/>
                </a:solidFill>
              </a:rPr>
              <a:t> </a:t>
            </a:r>
            <a:r>
              <a:rPr lang="en-US" sz="3100" b="1" baseline="30000" dirty="0">
                <a:solidFill>
                  <a:schemeClr val="tx1"/>
                </a:solidFill>
              </a:rPr>
              <a:t>8:16 </a:t>
            </a:r>
            <a:r>
              <a:rPr lang="en-US" sz="3100" dirty="0">
                <a:solidFill>
                  <a:schemeClr val="tx1"/>
                </a:solidFill>
              </a:rPr>
              <a:t>The Spirit Himself testifies with our spirit that we are children of God, </a:t>
            </a:r>
            <a:r>
              <a:rPr lang="en-US" sz="3100" b="1" baseline="30000" dirty="0">
                <a:solidFill>
                  <a:schemeClr val="tx1"/>
                </a:solidFill>
              </a:rPr>
              <a:t>17 </a:t>
            </a:r>
            <a:r>
              <a:rPr lang="en-US" sz="3100" dirty="0">
                <a:solidFill>
                  <a:schemeClr val="tx1"/>
                </a:solidFill>
              </a:rPr>
              <a:t>and if children, </a:t>
            </a:r>
            <a:r>
              <a:rPr lang="en-US" sz="3000" dirty="0">
                <a:solidFill>
                  <a:schemeClr val="tx1"/>
                </a:solidFill>
              </a:rPr>
              <a:t>heirs also, heirs of God and fellow heirs with Christ</a:t>
            </a:r>
            <a:r>
              <a:rPr lang="en-US" sz="3100" dirty="0">
                <a:solidFill>
                  <a:schemeClr val="tx1"/>
                </a:solidFill>
              </a:rPr>
              <a:t>, if indeed we suffer </a:t>
            </a:r>
            <a:r>
              <a:rPr lang="en-US" sz="3100" b="1" u="sng" dirty="0">
                <a:solidFill>
                  <a:srgbClr val="002060"/>
                </a:solidFill>
              </a:rPr>
              <a:t>with Him</a:t>
            </a:r>
            <a:r>
              <a:rPr lang="en-US" sz="3100" dirty="0">
                <a:solidFill>
                  <a:schemeClr val="tx1"/>
                </a:solidFill>
              </a:rPr>
              <a:t> so that we may also be glorified </a:t>
            </a:r>
            <a:r>
              <a:rPr lang="en-US" sz="3100" b="1" u="sng" dirty="0">
                <a:solidFill>
                  <a:srgbClr val="002060"/>
                </a:solidFill>
              </a:rPr>
              <a:t>with Him</a:t>
            </a:r>
            <a:r>
              <a:rPr lang="en-US" sz="3100" dirty="0">
                <a:solidFill>
                  <a:schemeClr val="tx1"/>
                </a:solidFill>
              </a:rPr>
              <a:t>.</a:t>
            </a:r>
          </a:p>
          <a:p>
            <a:pPr>
              <a:spcBef>
                <a:spcPts val="0"/>
              </a:spcBef>
              <a:spcAft>
                <a:spcPts val="0"/>
              </a:spcAft>
            </a:pPr>
            <a:r>
              <a:rPr lang="en-US" sz="3200" dirty="0">
                <a:solidFill>
                  <a:schemeClr val="tx1"/>
                </a:solidFill>
                <a:effectLst/>
                <a:ea typeface="Times New Roman" panose="02020603050405020304" pitchFamily="18" charset="0"/>
              </a:rPr>
              <a:t> </a:t>
            </a:r>
          </a:p>
          <a:p>
            <a:pPr marL="0" marR="0">
              <a:lnSpc>
                <a:spcPct val="107000"/>
              </a:lnSpc>
              <a:spcBef>
                <a:spcPts val="0"/>
              </a:spcBef>
              <a:spcAft>
                <a:spcPts val="0"/>
              </a:spcAft>
            </a:pPr>
            <a:endParaRPr lang="en-US" sz="3400" dirty="0">
              <a:solidFill>
                <a:schemeClr val="tx1"/>
              </a:solidFill>
            </a:endParaRPr>
          </a:p>
        </p:txBody>
      </p:sp>
      <p:sp>
        <p:nvSpPr>
          <p:cNvPr id="4" name="Rectangle 3">
            <a:extLst>
              <a:ext uri="{FF2B5EF4-FFF2-40B4-BE49-F238E27FC236}">
                <a16:creationId xmlns:a16="http://schemas.microsoft.com/office/drawing/2014/main" xmlns="" id="{29BC760D-DEAF-5EC0-F1B7-14E8A387A917}"/>
              </a:ext>
            </a:extLst>
          </p:cNvPr>
          <p:cNvSpPr/>
          <p:nvPr/>
        </p:nvSpPr>
        <p:spPr>
          <a:xfrm>
            <a:off x="152400" y="2209800"/>
            <a:ext cx="11887200" cy="2971800"/>
          </a:xfrm>
          <a:prstGeom prst="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dirty="0"/>
              <a:t>'It's saying a lot too much,' said Frodo, and he laughed, 'Why, Sam,' he said, 'to hear you somehow makes me as merry as if the story was already written. But you've left out one of the chief characters: Samwise the stouthearted. "I want to hear more about Sam, dad. Why didn't they put in more of his talk, dad? That's what I like, it makes me laugh. And Frodo wouldn't have got far without Sam, would he, dad?"'</a:t>
            </a:r>
          </a:p>
        </p:txBody>
      </p:sp>
    </p:spTree>
    <p:extLst>
      <p:ext uri="{BB962C8B-B14F-4D97-AF65-F5344CB8AC3E}">
        <p14:creationId xmlns:p14="http://schemas.microsoft.com/office/powerpoint/2010/main" val="38263622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Related image">
            <a:extLst>
              <a:ext uri="{FF2B5EF4-FFF2-40B4-BE49-F238E27FC236}">
                <a16:creationId xmlns:a16="http://schemas.microsoft.com/office/drawing/2014/main" xmlns="" id="{0DF1A3AB-4619-CEF2-A5E4-9F1F583DA80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4516"/>
          <a:stretch/>
        </p:blipFill>
        <p:spPr bwMode="auto">
          <a:xfrm>
            <a:off x="0" y="0"/>
            <a:ext cx="12197688"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xmlns="" id="{C83E5D36-BBAF-BFB5-748B-35CEE655D47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472" b="5971"/>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xmlns="" id="{57F77C70-4D54-23D6-992F-DC300E8DC24A}"/>
              </a:ext>
            </a:extLst>
          </p:cNvPr>
          <p:cNvSpPr/>
          <p:nvPr/>
        </p:nvSpPr>
        <p:spPr>
          <a:xfrm>
            <a:off x="-1" y="92075"/>
            <a:ext cx="12192000"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600" b="1" dirty="0">
                <a:solidFill>
                  <a:schemeClr val="bg1"/>
                </a:solidFill>
              </a:rPr>
              <a:t>1) We suffer in the context </a:t>
            </a:r>
            <a:r>
              <a:rPr lang="en-US" sz="5600" b="1" i="1" dirty="0">
                <a:solidFill>
                  <a:schemeClr val="bg1"/>
                </a:solidFill>
              </a:rPr>
              <a:t>future glory</a:t>
            </a:r>
          </a:p>
        </p:txBody>
      </p:sp>
      <p:sp>
        <p:nvSpPr>
          <p:cNvPr id="2" name="Rectangle 1">
            <a:extLst>
              <a:ext uri="{FF2B5EF4-FFF2-40B4-BE49-F238E27FC236}">
                <a16:creationId xmlns:a16="http://schemas.microsoft.com/office/drawing/2014/main" xmlns="" id="{A35E4087-B7CD-D9E2-EB8E-C3329A77D436}"/>
              </a:ext>
            </a:extLst>
          </p:cNvPr>
          <p:cNvSpPr/>
          <p:nvPr/>
        </p:nvSpPr>
        <p:spPr>
          <a:xfrm>
            <a:off x="0" y="5334000"/>
            <a:ext cx="12192000" cy="15240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spcBef>
                <a:spcPts val="0"/>
              </a:spcBef>
              <a:spcAft>
                <a:spcPts val="0"/>
              </a:spcAft>
            </a:pPr>
            <a:r>
              <a:rPr lang="en-US" sz="3100" b="1" baseline="30000" dirty="0">
                <a:solidFill>
                  <a:schemeClr val="tx1"/>
                </a:solidFill>
              </a:rPr>
              <a:t>Romans</a:t>
            </a:r>
            <a:r>
              <a:rPr lang="en-US" sz="3100" b="1" dirty="0">
                <a:solidFill>
                  <a:schemeClr val="tx1"/>
                </a:solidFill>
              </a:rPr>
              <a:t> </a:t>
            </a:r>
            <a:r>
              <a:rPr lang="en-US" sz="3100" b="1" baseline="30000" dirty="0">
                <a:solidFill>
                  <a:schemeClr val="tx1"/>
                </a:solidFill>
              </a:rPr>
              <a:t>8:16 </a:t>
            </a:r>
            <a:r>
              <a:rPr lang="en-US" sz="3100" dirty="0">
                <a:solidFill>
                  <a:schemeClr val="tx1"/>
                </a:solidFill>
              </a:rPr>
              <a:t>The Spirit Himself testifies with our spirit that we are children of God, </a:t>
            </a:r>
            <a:r>
              <a:rPr lang="en-US" sz="3100" b="1" baseline="30000" dirty="0">
                <a:solidFill>
                  <a:schemeClr val="tx1"/>
                </a:solidFill>
              </a:rPr>
              <a:t>17 </a:t>
            </a:r>
            <a:r>
              <a:rPr lang="en-US" sz="3100" dirty="0">
                <a:solidFill>
                  <a:schemeClr val="tx1"/>
                </a:solidFill>
              </a:rPr>
              <a:t>and if children, </a:t>
            </a:r>
            <a:r>
              <a:rPr lang="en-US" sz="3000" dirty="0">
                <a:solidFill>
                  <a:schemeClr val="tx1"/>
                </a:solidFill>
              </a:rPr>
              <a:t>heirs also, heirs of God and fellow heirs with Christ</a:t>
            </a:r>
            <a:r>
              <a:rPr lang="en-US" sz="3100" dirty="0">
                <a:solidFill>
                  <a:schemeClr val="tx1"/>
                </a:solidFill>
              </a:rPr>
              <a:t>, if indeed we suffer </a:t>
            </a:r>
            <a:r>
              <a:rPr lang="en-US" sz="3100" b="1" u="sng" dirty="0">
                <a:solidFill>
                  <a:srgbClr val="002060"/>
                </a:solidFill>
              </a:rPr>
              <a:t>with Him</a:t>
            </a:r>
            <a:r>
              <a:rPr lang="en-US" sz="3100" dirty="0">
                <a:solidFill>
                  <a:schemeClr val="tx1"/>
                </a:solidFill>
              </a:rPr>
              <a:t> so that we may also be glorified </a:t>
            </a:r>
            <a:r>
              <a:rPr lang="en-US" sz="3100" b="1" u="sng" dirty="0">
                <a:solidFill>
                  <a:srgbClr val="002060"/>
                </a:solidFill>
              </a:rPr>
              <a:t>with Him</a:t>
            </a:r>
            <a:r>
              <a:rPr lang="en-US" sz="3100" dirty="0">
                <a:solidFill>
                  <a:schemeClr val="tx1"/>
                </a:solidFill>
              </a:rPr>
              <a:t>.</a:t>
            </a:r>
          </a:p>
          <a:p>
            <a:pPr>
              <a:spcBef>
                <a:spcPts val="0"/>
              </a:spcBef>
              <a:spcAft>
                <a:spcPts val="0"/>
              </a:spcAft>
            </a:pPr>
            <a:r>
              <a:rPr lang="en-US" sz="3200" dirty="0">
                <a:solidFill>
                  <a:schemeClr val="tx1"/>
                </a:solidFill>
                <a:effectLst/>
                <a:ea typeface="Times New Roman" panose="02020603050405020304" pitchFamily="18" charset="0"/>
              </a:rPr>
              <a:t> </a:t>
            </a:r>
          </a:p>
          <a:p>
            <a:pPr marL="0" marR="0">
              <a:lnSpc>
                <a:spcPct val="107000"/>
              </a:lnSpc>
              <a:spcBef>
                <a:spcPts val="0"/>
              </a:spcBef>
              <a:spcAft>
                <a:spcPts val="0"/>
              </a:spcAft>
            </a:pPr>
            <a:endParaRPr lang="en-US" sz="3400" dirty="0">
              <a:solidFill>
                <a:schemeClr val="tx1"/>
              </a:solidFill>
            </a:endParaRPr>
          </a:p>
        </p:txBody>
      </p:sp>
      <p:sp>
        <p:nvSpPr>
          <p:cNvPr id="4" name="Rectangle 3">
            <a:extLst>
              <a:ext uri="{FF2B5EF4-FFF2-40B4-BE49-F238E27FC236}">
                <a16:creationId xmlns:a16="http://schemas.microsoft.com/office/drawing/2014/main" xmlns="" id="{29BC760D-DEAF-5EC0-F1B7-14E8A387A917}"/>
              </a:ext>
            </a:extLst>
          </p:cNvPr>
          <p:cNvSpPr/>
          <p:nvPr/>
        </p:nvSpPr>
        <p:spPr>
          <a:xfrm>
            <a:off x="152400" y="2209800"/>
            <a:ext cx="11887200" cy="2971800"/>
          </a:xfrm>
          <a:prstGeom prst="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dirty="0"/>
              <a:t>'Now, Mr. Frodo,' said Sam, 'you shouldn't make fun. I was serious.'</a:t>
            </a:r>
          </a:p>
          <a:p>
            <a:r>
              <a:rPr lang="en-US" sz="3000" dirty="0"/>
              <a:t/>
            </a:r>
            <a:br>
              <a:rPr lang="en-US" sz="3000" dirty="0"/>
            </a:br>
            <a:r>
              <a:rPr lang="en-US" sz="3000" dirty="0"/>
              <a:t>'So was I,' said Frodo, 'and so I am.—”</a:t>
            </a:r>
          </a:p>
        </p:txBody>
      </p:sp>
    </p:spTree>
    <p:extLst>
      <p:ext uri="{BB962C8B-B14F-4D97-AF65-F5344CB8AC3E}">
        <p14:creationId xmlns:p14="http://schemas.microsoft.com/office/powerpoint/2010/main" val="758689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Related image">
            <a:extLst>
              <a:ext uri="{FF2B5EF4-FFF2-40B4-BE49-F238E27FC236}">
                <a16:creationId xmlns:a16="http://schemas.microsoft.com/office/drawing/2014/main" xmlns="" id="{0DF1A3AB-4619-CEF2-A5E4-9F1F583DA80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4516"/>
          <a:stretch/>
        </p:blipFill>
        <p:spPr bwMode="auto">
          <a:xfrm>
            <a:off x="0" y="0"/>
            <a:ext cx="12197688"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xmlns="" id="{C83E5D36-BBAF-BFB5-748B-35CEE655D47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472" b="5971"/>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xmlns="" id="{57F77C70-4D54-23D6-992F-DC300E8DC24A}"/>
              </a:ext>
            </a:extLst>
          </p:cNvPr>
          <p:cNvSpPr/>
          <p:nvPr/>
        </p:nvSpPr>
        <p:spPr>
          <a:xfrm>
            <a:off x="-1" y="92075"/>
            <a:ext cx="12192000"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600" b="1" dirty="0">
                <a:solidFill>
                  <a:schemeClr val="bg1"/>
                </a:solidFill>
              </a:rPr>
              <a:t>1) We suffer in the context </a:t>
            </a:r>
            <a:r>
              <a:rPr lang="en-US" sz="5600" b="1" i="1" dirty="0">
                <a:solidFill>
                  <a:schemeClr val="bg1"/>
                </a:solidFill>
              </a:rPr>
              <a:t>future glory</a:t>
            </a:r>
          </a:p>
        </p:txBody>
      </p:sp>
      <p:sp>
        <p:nvSpPr>
          <p:cNvPr id="5" name="Rectangle 4">
            <a:extLst>
              <a:ext uri="{FF2B5EF4-FFF2-40B4-BE49-F238E27FC236}">
                <a16:creationId xmlns:a16="http://schemas.microsoft.com/office/drawing/2014/main" xmlns="" id="{77E736D4-27ED-06E4-1404-555408E822CA}"/>
              </a:ext>
            </a:extLst>
          </p:cNvPr>
          <p:cNvSpPr/>
          <p:nvPr/>
        </p:nvSpPr>
        <p:spPr>
          <a:xfrm>
            <a:off x="0" y="5505682"/>
            <a:ext cx="12192000" cy="1352318"/>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lnSpc>
                <a:spcPct val="107000"/>
              </a:lnSpc>
              <a:spcBef>
                <a:spcPts val="0"/>
              </a:spcBef>
              <a:spcAft>
                <a:spcPts val="0"/>
              </a:spcAft>
            </a:pPr>
            <a:r>
              <a:rPr lang="en-US" sz="3200" b="1" baseline="30000" dirty="0">
                <a:solidFill>
                  <a:schemeClr val="tx1"/>
                </a:solidFill>
              </a:rPr>
              <a:t>Romans</a:t>
            </a:r>
            <a:r>
              <a:rPr lang="en-US" sz="3200" b="1" dirty="0">
                <a:solidFill>
                  <a:schemeClr val="tx1"/>
                </a:solidFill>
              </a:rPr>
              <a:t> </a:t>
            </a:r>
            <a:r>
              <a:rPr lang="en-US" sz="3200" b="1" baseline="30000" dirty="0">
                <a:solidFill>
                  <a:schemeClr val="tx1"/>
                </a:solidFill>
              </a:rPr>
              <a:t>8:</a:t>
            </a:r>
            <a:r>
              <a:rPr lang="en-US" sz="3200" b="1" baseline="30000" dirty="0">
                <a:solidFill>
                  <a:srgbClr val="000000"/>
                </a:solidFill>
                <a:effectLst/>
                <a:ea typeface="Times New Roman" panose="02020603050405020304" pitchFamily="18" charset="0"/>
                <a:cs typeface="Calibri" panose="020F0502020204030204" pitchFamily="34" charset="0"/>
              </a:rPr>
              <a:t>18 </a:t>
            </a:r>
            <a:r>
              <a:rPr lang="en-US" sz="3200" dirty="0">
                <a:solidFill>
                  <a:srgbClr val="000000"/>
                </a:solidFill>
                <a:effectLst/>
                <a:ea typeface="Times New Roman" panose="02020603050405020304" pitchFamily="18" charset="0"/>
                <a:cs typeface="Calibri" panose="020F0502020204030204" pitchFamily="34" charset="0"/>
              </a:rPr>
              <a:t>For I consider that the sufferings of this present time are not worthy to be compared with the glory that is to be revealed to us.</a:t>
            </a:r>
            <a:endParaRPr lang="en-US" sz="3200" dirty="0">
              <a:effectLst/>
              <a:ea typeface="Calibri" panose="020F0502020204030204" pitchFamily="34" charset="0"/>
              <a:cs typeface="Times New Roman" panose="02020603050405020304" pitchFamily="18" charset="0"/>
            </a:endParaRPr>
          </a:p>
          <a:p>
            <a:pPr>
              <a:spcBef>
                <a:spcPts val="0"/>
              </a:spcBef>
              <a:spcAft>
                <a:spcPts val="0"/>
              </a:spcAft>
            </a:pPr>
            <a:r>
              <a:rPr lang="en-US" sz="3200" dirty="0">
                <a:solidFill>
                  <a:schemeClr val="tx1"/>
                </a:solidFill>
                <a:effectLst/>
                <a:ea typeface="Times New Roman" panose="02020603050405020304" pitchFamily="18" charset="0"/>
              </a:rPr>
              <a:t> </a:t>
            </a:r>
          </a:p>
          <a:p>
            <a:pPr marL="0" marR="0">
              <a:lnSpc>
                <a:spcPct val="107000"/>
              </a:lnSpc>
              <a:spcBef>
                <a:spcPts val="0"/>
              </a:spcBef>
              <a:spcAft>
                <a:spcPts val="0"/>
              </a:spcAft>
            </a:pPr>
            <a:endParaRPr lang="en-US" sz="3400" dirty="0">
              <a:solidFill>
                <a:schemeClr val="tx1"/>
              </a:solidFill>
            </a:endParaRPr>
          </a:p>
        </p:txBody>
      </p:sp>
      <p:sp>
        <p:nvSpPr>
          <p:cNvPr id="8" name="Rounded Rectangular Callout 11">
            <a:extLst>
              <a:ext uri="{FF2B5EF4-FFF2-40B4-BE49-F238E27FC236}">
                <a16:creationId xmlns:a16="http://schemas.microsoft.com/office/drawing/2014/main" xmlns="" id="{87C71AF2-6376-B46D-D361-C7B5E6C9D145}"/>
              </a:ext>
            </a:extLst>
          </p:cNvPr>
          <p:cNvSpPr/>
          <p:nvPr/>
        </p:nvSpPr>
        <p:spPr>
          <a:xfrm>
            <a:off x="762000" y="3810000"/>
            <a:ext cx="10439400" cy="980959"/>
          </a:xfrm>
          <a:prstGeom prst="wedgeRoundRectCallout">
            <a:avLst>
              <a:gd name="adj1" fmla="val -21927"/>
              <a:gd name="adj2" fmla="val 49596"/>
              <a:gd name="adj3" fmla="val 16667"/>
            </a:avLst>
          </a:prstGeom>
          <a:solidFill>
            <a:schemeClr val="tx2">
              <a:lumMod val="5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solidFill>
                  <a:schemeClr val="bg1"/>
                </a:solidFill>
              </a:rPr>
              <a:t>Our present suffering will look different in the future</a:t>
            </a:r>
          </a:p>
        </p:txBody>
      </p:sp>
    </p:spTree>
    <p:extLst>
      <p:ext uri="{BB962C8B-B14F-4D97-AF65-F5344CB8AC3E}">
        <p14:creationId xmlns:p14="http://schemas.microsoft.com/office/powerpoint/2010/main" val="1021266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Related image">
            <a:extLst>
              <a:ext uri="{FF2B5EF4-FFF2-40B4-BE49-F238E27FC236}">
                <a16:creationId xmlns:a16="http://schemas.microsoft.com/office/drawing/2014/main" xmlns="" id="{0DF1A3AB-4619-CEF2-A5E4-9F1F583DA80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4516"/>
          <a:stretch/>
        </p:blipFill>
        <p:spPr bwMode="auto">
          <a:xfrm>
            <a:off x="0" y="0"/>
            <a:ext cx="12197688"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xmlns="" id="{C83E5D36-BBAF-BFB5-748B-35CEE655D47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472" b="5971"/>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xmlns="" id="{57F77C70-4D54-23D6-992F-DC300E8DC24A}"/>
              </a:ext>
            </a:extLst>
          </p:cNvPr>
          <p:cNvSpPr/>
          <p:nvPr/>
        </p:nvSpPr>
        <p:spPr>
          <a:xfrm>
            <a:off x="-1" y="92075"/>
            <a:ext cx="12192000"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600" b="1" dirty="0">
                <a:solidFill>
                  <a:schemeClr val="bg1"/>
                </a:solidFill>
              </a:rPr>
              <a:t>1) We suffer in the context </a:t>
            </a:r>
            <a:r>
              <a:rPr lang="en-US" sz="5600" b="1" i="1" dirty="0">
                <a:solidFill>
                  <a:schemeClr val="bg1"/>
                </a:solidFill>
              </a:rPr>
              <a:t>future glory</a:t>
            </a:r>
          </a:p>
        </p:txBody>
      </p:sp>
      <p:sp>
        <p:nvSpPr>
          <p:cNvPr id="5" name="Rectangle 4">
            <a:extLst>
              <a:ext uri="{FF2B5EF4-FFF2-40B4-BE49-F238E27FC236}">
                <a16:creationId xmlns:a16="http://schemas.microsoft.com/office/drawing/2014/main" xmlns="" id="{77E736D4-27ED-06E4-1404-555408E822CA}"/>
              </a:ext>
            </a:extLst>
          </p:cNvPr>
          <p:cNvSpPr/>
          <p:nvPr/>
        </p:nvSpPr>
        <p:spPr>
          <a:xfrm>
            <a:off x="0" y="5505682"/>
            <a:ext cx="12192000" cy="1352318"/>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lnSpc>
                <a:spcPct val="107000"/>
              </a:lnSpc>
              <a:spcBef>
                <a:spcPts val="0"/>
              </a:spcBef>
              <a:spcAft>
                <a:spcPts val="0"/>
              </a:spcAft>
            </a:pPr>
            <a:r>
              <a:rPr lang="en-US" sz="3200" b="1" baseline="30000" dirty="0">
                <a:solidFill>
                  <a:schemeClr val="tx1"/>
                </a:solidFill>
              </a:rPr>
              <a:t>Romans</a:t>
            </a:r>
            <a:r>
              <a:rPr lang="en-US" sz="3200" b="1" dirty="0">
                <a:solidFill>
                  <a:schemeClr val="tx1"/>
                </a:solidFill>
              </a:rPr>
              <a:t> </a:t>
            </a:r>
            <a:r>
              <a:rPr lang="en-US" sz="3200" b="1" baseline="30000" dirty="0">
                <a:solidFill>
                  <a:schemeClr val="tx1"/>
                </a:solidFill>
              </a:rPr>
              <a:t>8:</a:t>
            </a:r>
            <a:r>
              <a:rPr lang="en-US" sz="3200" b="1" baseline="30000" dirty="0">
                <a:solidFill>
                  <a:srgbClr val="000000"/>
                </a:solidFill>
                <a:effectLst/>
                <a:ea typeface="Times New Roman" panose="02020603050405020304" pitchFamily="18" charset="0"/>
                <a:cs typeface="Calibri" panose="020F0502020204030204" pitchFamily="34" charset="0"/>
              </a:rPr>
              <a:t>18 </a:t>
            </a:r>
            <a:r>
              <a:rPr lang="en-US" sz="3200" dirty="0">
                <a:solidFill>
                  <a:srgbClr val="000000"/>
                </a:solidFill>
                <a:effectLst/>
                <a:ea typeface="Times New Roman" panose="02020603050405020304" pitchFamily="18" charset="0"/>
                <a:cs typeface="Calibri" panose="020F0502020204030204" pitchFamily="34" charset="0"/>
              </a:rPr>
              <a:t>For I consider that the sufferings of this present time are </a:t>
            </a:r>
            <a:r>
              <a:rPr lang="en-US" sz="3200" b="1" u="sng" dirty="0">
                <a:solidFill>
                  <a:srgbClr val="002060"/>
                </a:solidFill>
                <a:effectLst/>
                <a:ea typeface="Times New Roman" panose="02020603050405020304" pitchFamily="18" charset="0"/>
                <a:cs typeface="Calibri" panose="020F0502020204030204" pitchFamily="34" charset="0"/>
              </a:rPr>
              <a:t>not worthy to be compared</a:t>
            </a:r>
            <a:r>
              <a:rPr lang="en-US" sz="3200" dirty="0">
                <a:solidFill>
                  <a:srgbClr val="000000"/>
                </a:solidFill>
                <a:effectLst/>
                <a:ea typeface="Times New Roman" panose="02020603050405020304" pitchFamily="18" charset="0"/>
                <a:cs typeface="Calibri" panose="020F0502020204030204" pitchFamily="34" charset="0"/>
              </a:rPr>
              <a:t> with the glory that is to be revealed to us.</a:t>
            </a:r>
            <a:endParaRPr lang="en-US" sz="3200" dirty="0">
              <a:effectLst/>
              <a:ea typeface="Calibri" panose="020F0502020204030204" pitchFamily="34" charset="0"/>
              <a:cs typeface="Times New Roman" panose="02020603050405020304" pitchFamily="18" charset="0"/>
            </a:endParaRPr>
          </a:p>
          <a:p>
            <a:pPr>
              <a:spcBef>
                <a:spcPts val="0"/>
              </a:spcBef>
              <a:spcAft>
                <a:spcPts val="0"/>
              </a:spcAft>
            </a:pPr>
            <a:r>
              <a:rPr lang="en-US" sz="3200" dirty="0">
                <a:solidFill>
                  <a:schemeClr val="tx1"/>
                </a:solidFill>
                <a:effectLst/>
                <a:ea typeface="Times New Roman" panose="02020603050405020304" pitchFamily="18" charset="0"/>
              </a:rPr>
              <a:t> </a:t>
            </a:r>
          </a:p>
          <a:p>
            <a:pPr marL="0" marR="0">
              <a:lnSpc>
                <a:spcPct val="107000"/>
              </a:lnSpc>
              <a:spcBef>
                <a:spcPts val="0"/>
              </a:spcBef>
              <a:spcAft>
                <a:spcPts val="0"/>
              </a:spcAft>
            </a:pPr>
            <a:endParaRPr lang="en-US" sz="3400" dirty="0">
              <a:solidFill>
                <a:schemeClr val="tx1"/>
              </a:solidFill>
            </a:endParaRPr>
          </a:p>
        </p:txBody>
      </p:sp>
      <p:sp>
        <p:nvSpPr>
          <p:cNvPr id="2" name="Rounded Rectangular Callout 11">
            <a:extLst>
              <a:ext uri="{FF2B5EF4-FFF2-40B4-BE49-F238E27FC236}">
                <a16:creationId xmlns:a16="http://schemas.microsoft.com/office/drawing/2014/main" xmlns="" id="{0128DACF-2016-992D-2073-E07EABA42CE9}"/>
              </a:ext>
            </a:extLst>
          </p:cNvPr>
          <p:cNvSpPr/>
          <p:nvPr/>
        </p:nvSpPr>
        <p:spPr>
          <a:xfrm>
            <a:off x="762000" y="3810000"/>
            <a:ext cx="10439400" cy="980959"/>
          </a:xfrm>
          <a:prstGeom prst="wedgeRoundRectCallout">
            <a:avLst>
              <a:gd name="adj1" fmla="val -21927"/>
              <a:gd name="adj2" fmla="val 49596"/>
              <a:gd name="adj3" fmla="val 16667"/>
            </a:avLst>
          </a:prstGeom>
          <a:solidFill>
            <a:schemeClr val="tx2">
              <a:lumMod val="5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solidFill>
                  <a:schemeClr val="bg1"/>
                </a:solidFill>
              </a:rPr>
              <a:t>Our present suffering will look different in the future</a:t>
            </a:r>
          </a:p>
        </p:txBody>
      </p:sp>
    </p:spTree>
    <p:extLst>
      <p:ext uri="{BB962C8B-B14F-4D97-AF65-F5344CB8AC3E}">
        <p14:creationId xmlns:p14="http://schemas.microsoft.com/office/powerpoint/2010/main" val="41010474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57F77C70-4D54-23D6-992F-DC300E8DC24A}"/>
              </a:ext>
            </a:extLst>
          </p:cNvPr>
          <p:cNvSpPr/>
          <p:nvPr/>
        </p:nvSpPr>
        <p:spPr>
          <a:xfrm>
            <a:off x="-1" y="92075"/>
            <a:ext cx="12192000"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600" b="1" dirty="0">
                <a:solidFill>
                  <a:schemeClr val="bg1"/>
                </a:solidFill>
              </a:rPr>
              <a:t>1) We suffer in the context </a:t>
            </a:r>
            <a:r>
              <a:rPr lang="en-US" sz="5600" b="1" i="1" dirty="0">
                <a:solidFill>
                  <a:schemeClr val="bg1"/>
                </a:solidFill>
              </a:rPr>
              <a:t>future glory</a:t>
            </a:r>
          </a:p>
        </p:txBody>
      </p:sp>
      <p:sp>
        <p:nvSpPr>
          <p:cNvPr id="5" name="Rectangle 4">
            <a:extLst>
              <a:ext uri="{FF2B5EF4-FFF2-40B4-BE49-F238E27FC236}">
                <a16:creationId xmlns:a16="http://schemas.microsoft.com/office/drawing/2014/main" xmlns="" id="{77E736D4-27ED-06E4-1404-555408E822CA}"/>
              </a:ext>
            </a:extLst>
          </p:cNvPr>
          <p:cNvSpPr/>
          <p:nvPr/>
        </p:nvSpPr>
        <p:spPr>
          <a:xfrm>
            <a:off x="0" y="5505682"/>
            <a:ext cx="12192000" cy="1352318"/>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lnSpc>
                <a:spcPct val="107000"/>
              </a:lnSpc>
              <a:spcBef>
                <a:spcPts val="0"/>
              </a:spcBef>
              <a:spcAft>
                <a:spcPts val="0"/>
              </a:spcAft>
            </a:pPr>
            <a:r>
              <a:rPr lang="en-US" sz="3200" b="1" baseline="30000" dirty="0">
                <a:solidFill>
                  <a:schemeClr val="tx1"/>
                </a:solidFill>
              </a:rPr>
              <a:t>Romans</a:t>
            </a:r>
            <a:r>
              <a:rPr lang="en-US" sz="3200" b="1" dirty="0">
                <a:solidFill>
                  <a:schemeClr val="tx1"/>
                </a:solidFill>
              </a:rPr>
              <a:t> </a:t>
            </a:r>
            <a:r>
              <a:rPr lang="en-US" sz="3200" b="1" baseline="30000" dirty="0">
                <a:solidFill>
                  <a:schemeClr val="tx1"/>
                </a:solidFill>
              </a:rPr>
              <a:t>8:</a:t>
            </a:r>
            <a:r>
              <a:rPr lang="en-US" sz="3200" b="1" baseline="30000" dirty="0">
                <a:solidFill>
                  <a:srgbClr val="000000"/>
                </a:solidFill>
                <a:effectLst/>
                <a:ea typeface="Times New Roman" panose="02020603050405020304" pitchFamily="18" charset="0"/>
                <a:cs typeface="Calibri" panose="020F0502020204030204" pitchFamily="34" charset="0"/>
              </a:rPr>
              <a:t>18 </a:t>
            </a:r>
            <a:r>
              <a:rPr lang="en-US" sz="3200" dirty="0">
                <a:solidFill>
                  <a:srgbClr val="000000"/>
                </a:solidFill>
                <a:effectLst/>
                <a:ea typeface="Times New Roman" panose="02020603050405020304" pitchFamily="18" charset="0"/>
                <a:cs typeface="Calibri" panose="020F0502020204030204" pitchFamily="34" charset="0"/>
              </a:rPr>
              <a:t>For I consider that the sufferings of this present time are </a:t>
            </a:r>
            <a:r>
              <a:rPr lang="en-US" sz="3200" b="1" u="sng" dirty="0">
                <a:solidFill>
                  <a:srgbClr val="002060"/>
                </a:solidFill>
                <a:effectLst/>
                <a:ea typeface="Times New Roman" panose="02020603050405020304" pitchFamily="18" charset="0"/>
                <a:cs typeface="Calibri" panose="020F0502020204030204" pitchFamily="34" charset="0"/>
              </a:rPr>
              <a:t>not worthy to be compared</a:t>
            </a:r>
            <a:r>
              <a:rPr lang="en-US" sz="3200" dirty="0">
                <a:solidFill>
                  <a:srgbClr val="000000"/>
                </a:solidFill>
                <a:effectLst/>
                <a:ea typeface="Times New Roman" panose="02020603050405020304" pitchFamily="18" charset="0"/>
                <a:cs typeface="Calibri" panose="020F0502020204030204" pitchFamily="34" charset="0"/>
              </a:rPr>
              <a:t> with the glory that is to be revealed to us.</a:t>
            </a:r>
            <a:endParaRPr lang="en-US" sz="3200" dirty="0">
              <a:effectLst/>
              <a:ea typeface="Calibri" panose="020F0502020204030204" pitchFamily="34" charset="0"/>
              <a:cs typeface="Times New Roman" panose="02020603050405020304" pitchFamily="18" charset="0"/>
            </a:endParaRPr>
          </a:p>
          <a:p>
            <a:pPr>
              <a:spcBef>
                <a:spcPts val="0"/>
              </a:spcBef>
              <a:spcAft>
                <a:spcPts val="0"/>
              </a:spcAft>
            </a:pPr>
            <a:r>
              <a:rPr lang="en-US" sz="3200" dirty="0">
                <a:solidFill>
                  <a:schemeClr val="tx1"/>
                </a:solidFill>
                <a:effectLst/>
                <a:ea typeface="Times New Roman" panose="02020603050405020304" pitchFamily="18" charset="0"/>
              </a:rPr>
              <a:t> </a:t>
            </a:r>
          </a:p>
          <a:p>
            <a:pPr marL="0" marR="0">
              <a:lnSpc>
                <a:spcPct val="107000"/>
              </a:lnSpc>
              <a:spcBef>
                <a:spcPts val="0"/>
              </a:spcBef>
              <a:spcAft>
                <a:spcPts val="0"/>
              </a:spcAft>
            </a:pPr>
            <a:endParaRPr lang="en-US" sz="3400" dirty="0">
              <a:solidFill>
                <a:schemeClr val="tx1"/>
              </a:solidFill>
            </a:endParaRPr>
          </a:p>
        </p:txBody>
      </p:sp>
      <p:pic>
        <p:nvPicPr>
          <p:cNvPr id="13314" name="Picture 2" descr="How Big is The Sun? Size, Comparison &amp; Facts">
            <a:extLst>
              <a:ext uri="{FF2B5EF4-FFF2-40B4-BE49-F238E27FC236}">
                <a16:creationId xmlns:a16="http://schemas.microsoft.com/office/drawing/2014/main" xmlns="" id="{8D64E0F1-D8F8-0517-8A06-7D0D4F7512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93569"/>
            <a:ext cx="12192000" cy="7315200"/>
          </a:xfrm>
          <a:prstGeom prst="rect">
            <a:avLst/>
          </a:prstGeom>
          <a:noFill/>
          <a:extLst>
            <a:ext uri="{909E8E84-426E-40DD-AFC4-6F175D3DCCD1}">
              <a14:hiddenFill xmlns:a14="http://schemas.microsoft.com/office/drawing/2010/main">
                <a:solidFill>
                  <a:srgbClr val="FFFFFF"/>
                </a:solidFill>
              </a14:hiddenFill>
            </a:ext>
          </a:extLst>
        </p:spPr>
      </p:pic>
      <p:sp>
        <p:nvSpPr>
          <p:cNvPr id="2" name="Arrow: Right 1">
            <a:extLst>
              <a:ext uri="{FF2B5EF4-FFF2-40B4-BE49-F238E27FC236}">
                <a16:creationId xmlns:a16="http://schemas.microsoft.com/office/drawing/2014/main" xmlns="" id="{20F3238E-4437-CBB8-CE7A-75CDB11EE9A6}"/>
              </a:ext>
            </a:extLst>
          </p:cNvPr>
          <p:cNvSpPr/>
          <p:nvPr/>
        </p:nvSpPr>
        <p:spPr>
          <a:xfrm rot="2560679">
            <a:off x="706073" y="3626956"/>
            <a:ext cx="2372875" cy="762000"/>
          </a:xfrm>
          <a:prstGeom prst="rightArrow">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xmlns="" id="{F8CF826A-BF3F-A0D8-DD3E-1F3B47B91BE0}"/>
              </a:ext>
            </a:extLst>
          </p:cNvPr>
          <p:cNvSpPr/>
          <p:nvPr/>
        </p:nvSpPr>
        <p:spPr>
          <a:xfrm>
            <a:off x="-304801" y="-1124646"/>
            <a:ext cx="12801600" cy="3886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4669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xit" presetSubtype="4" fill="hold" grpId="0" nodeType="clickEffect">
                                  <p:stCondLst>
                                    <p:cond delay="0"/>
                                  </p:stCondLst>
                                  <p:childTnLst>
                                    <p:animEffect transition="out" filter="wipe(down)">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57F77C70-4D54-23D6-992F-DC300E8DC24A}"/>
              </a:ext>
            </a:extLst>
          </p:cNvPr>
          <p:cNvSpPr/>
          <p:nvPr/>
        </p:nvSpPr>
        <p:spPr>
          <a:xfrm>
            <a:off x="-1" y="92075"/>
            <a:ext cx="12192000"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600" b="1" dirty="0">
                <a:solidFill>
                  <a:schemeClr val="bg1"/>
                </a:solidFill>
              </a:rPr>
              <a:t>1) We suffer in the context </a:t>
            </a:r>
            <a:r>
              <a:rPr lang="en-US" sz="5600" b="1" i="1" dirty="0">
                <a:solidFill>
                  <a:schemeClr val="bg1"/>
                </a:solidFill>
              </a:rPr>
              <a:t>future glory</a:t>
            </a:r>
          </a:p>
        </p:txBody>
      </p:sp>
      <p:sp>
        <p:nvSpPr>
          <p:cNvPr id="5" name="Rectangle 4">
            <a:extLst>
              <a:ext uri="{FF2B5EF4-FFF2-40B4-BE49-F238E27FC236}">
                <a16:creationId xmlns:a16="http://schemas.microsoft.com/office/drawing/2014/main" xmlns="" id="{77E736D4-27ED-06E4-1404-555408E822CA}"/>
              </a:ext>
            </a:extLst>
          </p:cNvPr>
          <p:cNvSpPr/>
          <p:nvPr/>
        </p:nvSpPr>
        <p:spPr>
          <a:xfrm>
            <a:off x="0" y="5505682"/>
            <a:ext cx="12192000" cy="1352318"/>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lnSpc>
                <a:spcPct val="107000"/>
              </a:lnSpc>
              <a:spcBef>
                <a:spcPts val="0"/>
              </a:spcBef>
              <a:spcAft>
                <a:spcPts val="0"/>
              </a:spcAft>
            </a:pPr>
            <a:r>
              <a:rPr lang="en-US" sz="3200" b="1" baseline="30000" dirty="0">
                <a:solidFill>
                  <a:schemeClr val="tx1"/>
                </a:solidFill>
              </a:rPr>
              <a:t>Romans</a:t>
            </a:r>
            <a:r>
              <a:rPr lang="en-US" sz="3200" b="1" dirty="0">
                <a:solidFill>
                  <a:schemeClr val="tx1"/>
                </a:solidFill>
              </a:rPr>
              <a:t> </a:t>
            </a:r>
            <a:r>
              <a:rPr lang="en-US" sz="3200" b="1" baseline="30000" dirty="0">
                <a:solidFill>
                  <a:schemeClr val="tx1"/>
                </a:solidFill>
              </a:rPr>
              <a:t>8:</a:t>
            </a:r>
            <a:r>
              <a:rPr lang="en-US" sz="3200" b="1" baseline="30000" dirty="0">
                <a:solidFill>
                  <a:srgbClr val="000000"/>
                </a:solidFill>
                <a:effectLst/>
                <a:ea typeface="Times New Roman" panose="02020603050405020304" pitchFamily="18" charset="0"/>
                <a:cs typeface="Calibri" panose="020F0502020204030204" pitchFamily="34" charset="0"/>
              </a:rPr>
              <a:t>18 </a:t>
            </a:r>
            <a:r>
              <a:rPr lang="en-US" sz="3200" dirty="0">
                <a:solidFill>
                  <a:srgbClr val="000000"/>
                </a:solidFill>
                <a:effectLst/>
                <a:ea typeface="Times New Roman" panose="02020603050405020304" pitchFamily="18" charset="0"/>
                <a:cs typeface="Calibri" panose="020F0502020204030204" pitchFamily="34" charset="0"/>
              </a:rPr>
              <a:t>For I consider that the sufferings of this present time are </a:t>
            </a:r>
            <a:r>
              <a:rPr lang="en-US" sz="3200" b="1" u="sng" dirty="0">
                <a:solidFill>
                  <a:srgbClr val="002060"/>
                </a:solidFill>
                <a:effectLst/>
                <a:ea typeface="Times New Roman" panose="02020603050405020304" pitchFamily="18" charset="0"/>
                <a:cs typeface="Calibri" panose="020F0502020204030204" pitchFamily="34" charset="0"/>
              </a:rPr>
              <a:t>not worthy to be compared</a:t>
            </a:r>
            <a:r>
              <a:rPr lang="en-US" sz="3200" dirty="0">
                <a:solidFill>
                  <a:srgbClr val="000000"/>
                </a:solidFill>
                <a:effectLst/>
                <a:ea typeface="Times New Roman" panose="02020603050405020304" pitchFamily="18" charset="0"/>
                <a:cs typeface="Calibri" panose="020F0502020204030204" pitchFamily="34" charset="0"/>
              </a:rPr>
              <a:t> with the glory that is to be revealed to us.</a:t>
            </a:r>
            <a:endParaRPr lang="en-US" sz="3200" dirty="0">
              <a:effectLst/>
              <a:ea typeface="Calibri" panose="020F0502020204030204" pitchFamily="34" charset="0"/>
              <a:cs typeface="Times New Roman" panose="02020603050405020304" pitchFamily="18" charset="0"/>
            </a:endParaRPr>
          </a:p>
          <a:p>
            <a:pPr>
              <a:spcBef>
                <a:spcPts val="0"/>
              </a:spcBef>
              <a:spcAft>
                <a:spcPts val="0"/>
              </a:spcAft>
            </a:pPr>
            <a:r>
              <a:rPr lang="en-US" sz="3200" dirty="0">
                <a:solidFill>
                  <a:schemeClr val="tx1"/>
                </a:solidFill>
                <a:effectLst/>
                <a:ea typeface="Times New Roman" panose="02020603050405020304" pitchFamily="18" charset="0"/>
              </a:rPr>
              <a:t> </a:t>
            </a:r>
          </a:p>
          <a:p>
            <a:pPr marL="0" marR="0">
              <a:lnSpc>
                <a:spcPct val="107000"/>
              </a:lnSpc>
              <a:spcBef>
                <a:spcPts val="0"/>
              </a:spcBef>
              <a:spcAft>
                <a:spcPts val="0"/>
              </a:spcAft>
            </a:pPr>
            <a:endParaRPr lang="en-US" sz="3400" dirty="0">
              <a:solidFill>
                <a:schemeClr val="tx1"/>
              </a:solidFill>
            </a:endParaRPr>
          </a:p>
        </p:txBody>
      </p:sp>
      <p:pic>
        <p:nvPicPr>
          <p:cNvPr id="13316" name="Picture 4" descr="Our Sun (Sol) in comparison to some of the largest stars in the Milky Way. Our Sun is the tiniest dot on the image. ">
            <a:extLst>
              <a:ext uri="{FF2B5EF4-FFF2-40B4-BE49-F238E27FC236}">
                <a16:creationId xmlns:a16="http://schemas.microsoft.com/office/drawing/2014/main" xmlns="" id="{238727AA-E301-1A9E-E90A-029D72358B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3465435"/>
            <a:ext cx="12191999" cy="897111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xmlns="" id="{E608A55C-0348-02D5-A781-CD45BB1330E2}"/>
              </a:ext>
            </a:extLst>
          </p:cNvPr>
          <p:cNvPicPr>
            <a:picLocks noChangeAspect="1"/>
          </p:cNvPicPr>
          <p:nvPr/>
        </p:nvPicPr>
        <p:blipFill rotWithShape="1">
          <a:blip r:embed="rId3">
            <a:extLst>
              <a:ext uri="{28A0092B-C50C-407E-A947-70E740481C1C}">
                <a14:useLocalDpi xmlns:a14="http://schemas.microsoft.com/office/drawing/2010/main" val="0"/>
              </a:ext>
            </a:extLst>
          </a:blip>
          <a:srcRect t="10287"/>
          <a:stretch/>
        </p:blipFill>
        <p:spPr>
          <a:xfrm>
            <a:off x="9982200" y="2895600"/>
            <a:ext cx="2133600" cy="455745"/>
          </a:xfrm>
          <a:prstGeom prst="rect">
            <a:avLst/>
          </a:prstGeom>
        </p:spPr>
      </p:pic>
      <p:pic>
        <p:nvPicPr>
          <p:cNvPr id="10" name="Picture 9" descr="A picture containing text&#10;&#10;Description automatically generated">
            <a:extLst>
              <a:ext uri="{FF2B5EF4-FFF2-40B4-BE49-F238E27FC236}">
                <a16:creationId xmlns:a16="http://schemas.microsoft.com/office/drawing/2014/main" xmlns="" id="{361E568D-3ED4-9670-7A91-BB51290ACC1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 y="2895600"/>
            <a:ext cx="1889186" cy="457200"/>
          </a:xfrm>
          <a:prstGeom prst="rect">
            <a:avLst/>
          </a:prstGeom>
        </p:spPr>
      </p:pic>
      <p:sp>
        <p:nvSpPr>
          <p:cNvPr id="11" name="Arrow: Right 10">
            <a:extLst>
              <a:ext uri="{FF2B5EF4-FFF2-40B4-BE49-F238E27FC236}">
                <a16:creationId xmlns:a16="http://schemas.microsoft.com/office/drawing/2014/main" xmlns="" id="{593D009F-DE29-B44D-0A7A-4840BC9B88A0}"/>
              </a:ext>
            </a:extLst>
          </p:cNvPr>
          <p:cNvSpPr/>
          <p:nvPr/>
        </p:nvSpPr>
        <p:spPr>
          <a:xfrm rot="20129019">
            <a:off x="-101268" y="4471910"/>
            <a:ext cx="2372875" cy="762000"/>
          </a:xfrm>
          <a:prstGeom prst="rightArrow">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82DA227E-E027-7F23-38FE-308F2FE69A1F}"/>
              </a:ext>
            </a:extLst>
          </p:cNvPr>
          <p:cNvSpPr/>
          <p:nvPr/>
        </p:nvSpPr>
        <p:spPr>
          <a:xfrm>
            <a:off x="-228600" y="-457200"/>
            <a:ext cx="12801600" cy="3886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46902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xit" presetSubtype="4" fill="hold" grpId="0" nodeType="clickEffect">
                                  <p:stCondLst>
                                    <p:cond delay="0"/>
                                  </p:stCondLst>
                                  <p:childTnLst>
                                    <p:animEffect transition="out" filter="wipe(down)">
                                      <p:cBhvr>
                                        <p:cTn id="11" dur="500"/>
                                        <p:tgtEl>
                                          <p:spTgt spid="12"/>
                                        </p:tgtEl>
                                      </p:cBhvr>
                                    </p:animEffect>
                                    <p:set>
                                      <p:cBhvr>
                                        <p:cTn id="12"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Related image">
            <a:extLst>
              <a:ext uri="{FF2B5EF4-FFF2-40B4-BE49-F238E27FC236}">
                <a16:creationId xmlns:a16="http://schemas.microsoft.com/office/drawing/2014/main" xmlns="" id="{0DF1A3AB-4619-CEF2-A5E4-9F1F583DA80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4516"/>
          <a:stretch/>
        </p:blipFill>
        <p:spPr bwMode="auto">
          <a:xfrm>
            <a:off x="0" y="0"/>
            <a:ext cx="12197688"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xmlns="" id="{C83E5D36-BBAF-BFB5-748B-35CEE655D47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472" b="5971"/>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xmlns="" id="{57F77C70-4D54-23D6-992F-DC300E8DC24A}"/>
              </a:ext>
            </a:extLst>
          </p:cNvPr>
          <p:cNvSpPr/>
          <p:nvPr/>
        </p:nvSpPr>
        <p:spPr>
          <a:xfrm>
            <a:off x="-1" y="92075"/>
            <a:ext cx="12192000"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600" b="1" dirty="0">
                <a:solidFill>
                  <a:schemeClr val="bg1"/>
                </a:solidFill>
              </a:rPr>
              <a:t>1) We suffer in the context </a:t>
            </a:r>
            <a:r>
              <a:rPr lang="en-US" sz="5600" b="1" i="1" dirty="0">
                <a:solidFill>
                  <a:schemeClr val="bg1"/>
                </a:solidFill>
              </a:rPr>
              <a:t>future glory</a:t>
            </a:r>
          </a:p>
        </p:txBody>
      </p:sp>
      <p:sp>
        <p:nvSpPr>
          <p:cNvPr id="5" name="Rectangle 4">
            <a:extLst>
              <a:ext uri="{FF2B5EF4-FFF2-40B4-BE49-F238E27FC236}">
                <a16:creationId xmlns:a16="http://schemas.microsoft.com/office/drawing/2014/main" xmlns="" id="{77E736D4-27ED-06E4-1404-555408E822CA}"/>
              </a:ext>
            </a:extLst>
          </p:cNvPr>
          <p:cNvSpPr/>
          <p:nvPr/>
        </p:nvSpPr>
        <p:spPr>
          <a:xfrm>
            <a:off x="0" y="5505682"/>
            <a:ext cx="12192000" cy="1352318"/>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lnSpc>
                <a:spcPct val="107000"/>
              </a:lnSpc>
              <a:spcBef>
                <a:spcPts val="0"/>
              </a:spcBef>
              <a:spcAft>
                <a:spcPts val="0"/>
              </a:spcAft>
            </a:pPr>
            <a:r>
              <a:rPr lang="en-US" sz="3200" b="1" baseline="30000" dirty="0">
                <a:solidFill>
                  <a:schemeClr val="tx1"/>
                </a:solidFill>
              </a:rPr>
              <a:t>Romans</a:t>
            </a:r>
            <a:r>
              <a:rPr lang="en-US" sz="3200" b="1" dirty="0">
                <a:solidFill>
                  <a:schemeClr val="tx1"/>
                </a:solidFill>
              </a:rPr>
              <a:t> </a:t>
            </a:r>
            <a:r>
              <a:rPr lang="en-US" sz="3200" b="1" baseline="30000" dirty="0">
                <a:solidFill>
                  <a:schemeClr val="tx1"/>
                </a:solidFill>
              </a:rPr>
              <a:t>8:</a:t>
            </a:r>
            <a:r>
              <a:rPr lang="en-US" sz="3200" b="1" baseline="30000" dirty="0">
                <a:solidFill>
                  <a:srgbClr val="000000"/>
                </a:solidFill>
                <a:effectLst/>
                <a:ea typeface="Times New Roman" panose="02020603050405020304" pitchFamily="18" charset="0"/>
                <a:cs typeface="Calibri" panose="020F0502020204030204" pitchFamily="34" charset="0"/>
              </a:rPr>
              <a:t>18 </a:t>
            </a:r>
            <a:r>
              <a:rPr lang="en-US" sz="3200" dirty="0">
                <a:solidFill>
                  <a:srgbClr val="000000"/>
                </a:solidFill>
                <a:effectLst/>
                <a:ea typeface="Times New Roman" panose="02020603050405020304" pitchFamily="18" charset="0"/>
                <a:cs typeface="Calibri" panose="020F0502020204030204" pitchFamily="34" charset="0"/>
              </a:rPr>
              <a:t>For I consider that the sufferings of this present time are </a:t>
            </a:r>
            <a:r>
              <a:rPr lang="en-US" sz="3200" b="1" u="sng" dirty="0">
                <a:solidFill>
                  <a:srgbClr val="002060"/>
                </a:solidFill>
                <a:effectLst/>
                <a:ea typeface="Times New Roman" panose="02020603050405020304" pitchFamily="18" charset="0"/>
                <a:cs typeface="Calibri" panose="020F0502020204030204" pitchFamily="34" charset="0"/>
              </a:rPr>
              <a:t>not worthy to be compared</a:t>
            </a:r>
            <a:r>
              <a:rPr lang="en-US" sz="3200" dirty="0">
                <a:solidFill>
                  <a:srgbClr val="000000"/>
                </a:solidFill>
                <a:effectLst/>
                <a:ea typeface="Times New Roman" panose="02020603050405020304" pitchFamily="18" charset="0"/>
                <a:cs typeface="Calibri" panose="020F0502020204030204" pitchFamily="34" charset="0"/>
              </a:rPr>
              <a:t> with the glory that is to be revealed to us.</a:t>
            </a:r>
            <a:endParaRPr lang="en-US" sz="3200" dirty="0">
              <a:effectLst/>
              <a:ea typeface="Calibri" panose="020F0502020204030204" pitchFamily="34" charset="0"/>
              <a:cs typeface="Times New Roman" panose="02020603050405020304" pitchFamily="18" charset="0"/>
            </a:endParaRPr>
          </a:p>
          <a:p>
            <a:pPr>
              <a:spcBef>
                <a:spcPts val="0"/>
              </a:spcBef>
              <a:spcAft>
                <a:spcPts val="0"/>
              </a:spcAft>
            </a:pPr>
            <a:r>
              <a:rPr lang="en-US" sz="3200" dirty="0">
                <a:solidFill>
                  <a:schemeClr val="tx1"/>
                </a:solidFill>
                <a:effectLst/>
                <a:ea typeface="Times New Roman" panose="02020603050405020304" pitchFamily="18" charset="0"/>
              </a:rPr>
              <a:t> </a:t>
            </a:r>
          </a:p>
          <a:p>
            <a:pPr marL="0" marR="0">
              <a:lnSpc>
                <a:spcPct val="107000"/>
              </a:lnSpc>
              <a:spcBef>
                <a:spcPts val="0"/>
              </a:spcBef>
              <a:spcAft>
                <a:spcPts val="0"/>
              </a:spcAft>
            </a:pPr>
            <a:endParaRPr lang="en-US" sz="3400" dirty="0">
              <a:solidFill>
                <a:schemeClr val="tx1"/>
              </a:solidFill>
            </a:endParaRPr>
          </a:p>
        </p:txBody>
      </p:sp>
      <p:sp>
        <p:nvSpPr>
          <p:cNvPr id="2" name="Rounded Rectangular Callout 11">
            <a:extLst>
              <a:ext uri="{FF2B5EF4-FFF2-40B4-BE49-F238E27FC236}">
                <a16:creationId xmlns:a16="http://schemas.microsoft.com/office/drawing/2014/main" xmlns="" id="{1662C381-8F72-F9F4-D182-927FA118DEFE}"/>
              </a:ext>
            </a:extLst>
          </p:cNvPr>
          <p:cNvSpPr/>
          <p:nvPr/>
        </p:nvSpPr>
        <p:spPr>
          <a:xfrm>
            <a:off x="152400" y="1353670"/>
            <a:ext cx="11810999" cy="1770529"/>
          </a:xfrm>
          <a:prstGeom prst="wedgeRoundRectCallout">
            <a:avLst>
              <a:gd name="adj1" fmla="val -21927"/>
              <a:gd name="adj2" fmla="val 49596"/>
              <a:gd name="adj3" fmla="val 16667"/>
            </a:avLst>
          </a:prstGeom>
          <a:solidFill>
            <a:schemeClr val="tx2">
              <a:lumMod val="5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solidFill>
                  <a:schemeClr val="bg1"/>
                </a:solidFill>
              </a:rPr>
              <a:t>However strongly you feel about suffering today, it will be nothing in comparison to how you feel when you see and share in the radiance of His glory on that day</a:t>
            </a:r>
          </a:p>
        </p:txBody>
      </p:sp>
    </p:spTree>
    <p:extLst>
      <p:ext uri="{BB962C8B-B14F-4D97-AF65-F5344CB8AC3E}">
        <p14:creationId xmlns:p14="http://schemas.microsoft.com/office/powerpoint/2010/main" val="2088462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a:extLst>
              <a:ext uri="{FF2B5EF4-FFF2-40B4-BE49-F238E27FC236}">
                <a16:creationId xmlns:a16="http://schemas.microsoft.com/office/drawing/2014/main" xmlns="" id="{5274EA44-6C01-4426-B74B-5B62DA85227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7084"/>
          <a:stretch/>
        </p:blipFill>
        <p:spPr bwMode="auto">
          <a:xfrm>
            <a:off x="1" y="-8899"/>
            <a:ext cx="12192000" cy="686689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xmlns="" id="{57F77C70-4D54-23D6-992F-DC300E8DC24A}"/>
              </a:ext>
            </a:extLst>
          </p:cNvPr>
          <p:cNvSpPr/>
          <p:nvPr/>
        </p:nvSpPr>
        <p:spPr>
          <a:xfrm>
            <a:off x="228600" y="92075"/>
            <a:ext cx="5791200"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b="1" dirty="0">
                <a:solidFill>
                  <a:schemeClr val="tx1"/>
                </a:solidFill>
              </a:rPr>
              <a:t>R O M A N S</a:t>
            </a:r>
          </a:p>
        </p:txBody>
      </p:sp>
      <p:sp>
        <p:nvSpPr>
          <p:cNvPr id="3" name="Rounded Rectangular Callout 11">
            <a:extLst>
              <a:ext uri="{FF2B5EF4-FFF2-40B4-BE49-F238E27FC236}">
                <a16:creationId xmlns:a16="http://schemas.microsoft.com/office/drawing/2014/main" xmlns="" id="{F3798DBD-D0C8-FB8E-CF0F-1751C3D3DFF2}"/>
              </a:ext>
            </a:extLst>
          </p:cNvPr>
          <p:cNvSpPr/>
          <p:nvPr/>
        </p:nvSpPr>
        <p:spPr>
          <a:xfrm>
            <a:off x="1638300" y="1600200"/>
            <a:ext cx="8915400" cy="914400"/>
          </a:xfrm>
          <a:prstGeom prst="wedgeRoundRectCallout">
            <a:avLst>
              <a:gd name="adj1" fmla="val -21927"/>
              <a:gd name="adj2" fmla="val 49596"/>
              <a:gd name="adj3" fmla="val 16667"/>
            </a:avLst>
          </a:prstGeom>
          <a:solidFill>
            <a:schemeClr val="tx1">
              <a:alpha val="64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5400" b="1" i="1" dirty="0">
                <a:solidFill>
                  <a:schemeClr val="bg1"/>
                </a:solidFill>
              </a:rPr>
              <a:t>How do we grow spiritually?</a:t>
            </a:r>
          </a:p>
        </p:txBody>
      </p:sp>
    </p:spTree>
    <p:extLst>
      <p:ext uri="{BB962C8B-B14F-4D97-AF65-F5344CB8AC3E}">
        <p14:creationId xmlns:p14="http://schemas.microsoft.com/office/powerpoint/2010/main" val="4291790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Related image">
            <a:extLst>
              <a:ext uri="{FF2B5EF4-FFF2-40B4-BE49-F238E27FC236}">
                <a16:creationId xmlns:a16="http://schemas.microsoft.com/office/drawing/2014/main" xmlns="" id="{0DF1A3AB-4619-CEF2-A5E4-9F1F583DA80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4516"/>
          <a:stretch/>
        </p:blipFill>
        <p:spPr bwMode="auto">
          <a:xfrm>
            <a:off x="0" y="0"/>
            <a:ext cx="12197688"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xmlns="" id="{C83E5D36-BBAF-BFB5-748B-35CEE655D47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472" b="5971"/>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xmlns="" id="{57F77C70-4D54-23D6-992F-DC300E8DC24A}"/>
              </a:ext>
            </a:extLst>
          </p:cNvPr>
          <p:cNvSpPr/>
          <p:nvPr/>
        </p:nvSpPr>
        <p:spPr>
          <a:xfrm>
            <a:off x="-1" y="92075"/>
            <a:ext cx="12192000"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600" b="1" dirty="0">
                <a:solidFill>
                  <a:schemeClr val="bg1"/>
                </a:solidFill>
              </a:rPr>
              <a:t>1) We suffer in the context </a:t>
            </a:r>
            <a:r>
              <a:rPr lang="en-US" sz="5600" b="1" i="1" dirty="0">
                <a:solidFill>
                  <a:schemeClr val="bg1"/>
                </a:solidFill>
              </a:rPr>
              <a:t>future glory</a:t>
            </a:r>
          </a:p>
        </p:txBody>
      </p:sp>
      <p:sp>
        <p:nvSpPr>
          <p:cNvPr id="5" name="Rectangle 4">
            <a:extLst>
              <a:ext uri="{FF2B5EF4-FFF2-40B4-BE49-F238E27FC236}">
                <a16:creationId xmlns:a16="http://schemas.microsoft.com/office/drawing/2014/main" xmlns="" id="{77E736D4-27ED-06E4-1404-555408E822CA}"/>
              </a:ext>
            </a:extLst>
          </p:cNvPr>
          <p:cNvSpPr/>
          <p:nvPr/>
        </p:nvSpPr>
        <p:spPr>
          <a:xfrm>
            <a:off x="0" y="5505682"/>
            <a:ext cx="12192000" cy="1352318"/>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lnSpc>
                <a:spcPct val="107000"/>
              </a:lnSpc>
              <a:spcBef>
                <a:spcPts val="0"/>
              </a:spcBef>
              <a:spcAft>
                <a:spcPts val="0"/>
              </a:spcAft>
            </a:pPr>
            <a:r>
              <a:rPr lang="en-US" sz="3200" b="1" baseline="30000" dirty="0">
                <a:solidFill>
                  <a:schemeClr val="tx1"/>
                </a:solidFill>
              </a:rPr>
              <a:t>Romans</a:t>
            </a:r>
            <a:r>
              <a:rPr lang="en-US" sz="3200" b="1" dirty="0">
                <a:solidFill>
                  <a:schemeClr val="tx1"/>
                </a:solidFill>
              </a:rPr>
              <a:t> </a:t>
            </a:r>
            <a:r>
              <a:rPr lang="en-US" sz="3200" b="1" baseline="30000" dirty="0">
                <a:solidFill>
                  <a:schemeClr val="tx1"/>
                </a:solidFill>
              </a:rPr>
              <a:t>8:</a:t>
            </a:r>
            <a:r>
              <a:rPr lang="en-US" sz="3200" b="1" baseline="30000" dirty="0">
                <a:solidFill>
                  <a:srgbClr val="000000"/>
                </a:solidFill>
                <a:effectLst/>
                <a:ea typeface="Times New Roman" panose="02020603050405020304" pitchFamily="18" charset="0"/>
                <a:cs typeface="Calibri" panose="020F0502020204030204" pitchFamily="34" charset="0"/>
              </a:rPr>
              <a:t>18 </a:t>
            </a:r>
            <a:r>
              <a:rPr lang="en-US" sz="3200" dirty="0">
                <a:solidFill>
                  <a:srgbClr val="000000"/>
                </a:solidFill>
                <a:effectLst/>
                <a:ea typeface="Times New Roman" panose="02020603050405020304" pitchFamily="18" charset="0"/>
                <a:cs typeface="Calibri" panose="020F0502020204030204" pitchFamily="34" charset="0"/>
              </a:rPr>
              <a:t>For I consider that the sufferings of this present time are </a:t>
            </a:r>
            <a:r>
              <a:rPr lang="en-US" sz="3200" b="1" u="sng" dirty="0">
                <a:solidFill>
                  <a:srgbClr val="002060"/>
                </a:solidFill>
                <a:effectLst/>
                <a:ea typeface="Times New Roman" panose="02020603050405020304" pitchFamily="18" charset="0"/>
                <a:cs typeface="Calibri" panose="020F0502020204030204" pitchFamily="34" charset="0"/>
              </a:rPr>
              <a:t>not worthy to be compared</a:t>
            </a:r>
            <a:r>
              <a:rPr lang="en-US" sz="3200" dirty="0">
                <a:solidFill>
                  <a:srgbClr val="000000"/>
                </a:solidFill>
                <a:effectLst/>
                <a:ea typeface="Times New Roman" panose="02020603050405020304" pitchFamily="18" charset="0"/>
                <a:cs typeface="Calibri" panose="020F0502020204030204" pitchFamily="34" charset="0"/>
              </a:rPr>
              <a:t> with the glory that is to be revealed to us.</a:t>
            </a:r>
            <a:endParaRPr lang="en-US" sz="3200" dirty="0">
              <a:effectLst/>
              <a:ea typeface="Calibri" panose="020F0502020204030204" pitchFamily="34" charset="0"/>
              <a:cs typeface="Times New Roman" panose="02020603050405020304" pitchFamily="18" charset="0"/>
            </a:endParaRPr>
          </a:p>
          <a:p>
            <a:pPr>
              <a:spcBef>
                <a:spcPts val="0"/>
              </a:spcBef>
              <a:spcAft>
                <a:spcPts val="0"/>
              </a:spcAft>
            </a:pPr>
            <a:r>
              <a:rPr lang="en-US" sz="3200" dirty="0">
                <a:solidFill>
                  <a:schemeClr val="tx1"/>
                </a:solidFill>
                <a:effectLst/>
                <a:ea typeface="Times New Roman" panose="02020603050405020304" pitchFamily="18" charset="0"/>
              </a:rPr>
              <a:t> </a:t>
            </a:r>
          </a:p>
          <a:p>
            <a:pPr marL="0" marR="0">
              <a:lnSpc>
                <a:spcPct val="107000"/>
              </a:lnSpc>
              <a:spcBef>
                <a:spcPts val="0"/>
              </a:spcBef>
              <a:spcAft>
                <a:spcPts val="0"/>
              </a:spcAft>
            </a:pPr>
            <a:endParaRPr lang="en-US" sz="3400" dirty="0">
              <a:solidFill>
                <a:schemeClr val="tx1"/>
              </a:solidFill>
            </a:endParaRPr>
          </a:p>
        </p:txBody>
      </p:sp>
      <p:sp>
        <p:nvSpPr>
          <p:cNvPr id="4" name="Rectangle 3">
            <a:extLst>
              <a:ext uri="{FF2B5EF4-FFF2-40B4-BE49-F238E27FC236}">
                <a16:creationId xmlns:a16="http://schemas.microsoft.com/office/drawing/2014/main" xmlns="" id="{CA2A2409-786E-FB9E-AB52-1822D827D29D}"/>
              </a:ext>
            </a:extLst>
          </p:cNvPr>
          <p:cNvSpPr/>
          <p:nvPr/>
        </p:nvSpPr>
        <p:spPr>
          <a:xfrm>
            <a:off x="0" y="3981682"/>
            <a:ext cx="12192000" cy="15240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spcBef>
                <a:spcPts val="0"/>
              </a:spcBef>
              <a:spcAft>
                <a:spcPts val="0"/>
              </a:spcAft>
            </a:pPr>
            <a:r>
              <a:rPr lang="en-US" sz="3100" b="1" baseline="30000" dirty="0">
                <a:solidFill>
                  <a:schemeClr val="tx1"/>
                </a:solidFill>
              </a:rPr>
              <a:t>Romans</a:t>
            </a:r>
            <a:r>
              <a:rPr lang="en-US" sz="3100" b="1" dirty="0">
                <a:solidFill>
                  <a:schemeClr val="tx1"/>
                </a:solidFill>
              </a:rPr>
              <a:t> </a:t>
            </a:r>
            <a:r>
              <a:rPr lang="en-US" sz="3100" b="1" baseline="30000" dirty="0">
                <a:solidFill>
                  <a:schemeClr val="tx1"/>
                </a:solidFill>
              </a:rPr>
              <a:t>8:16 </a:t>
            </a:r>
            <a:r>
              <a:rPr lang="en-US" sz="3100" b="1" u="sng" dirty="0">
                <a:solidFill>
                  <a:srgbClr val="002060"/>
                </a:solidFill>
              </a:rPr>
              <a:t>The Spirit Himself testifies with our spirit that we are children of God, </a:t>
            </a:r>
            <a:r>
              <a:rPr lang="en-US" sz="3100" b="1" u="sng" baseline="30000" dirty="0">
                <a:solidFill>
                  <a:srgbClr val="002060"/>
                </a:solidFill>
              </a:rPr>
              <a:t>17 </a:t>
            </a:r>
            <a:r>
              <a:rPr lang="en-US" sz="3100" b="1" u="sng" dirty="0">
                <a:solidFill>
                  <a:srgbClr val="002060"/>
                </a:solidFill>
              </a:rPr>
              <a:t>and if children, heirs</a:t>
            </a:r>
            <a:r>
              <a:rPr lang="en-US" sz="3100" dirty="0">
                <a:solidFill>
                  <a:schemeClr val="tx1"/>
                </a:solidFill>
              </a:rPr>
              <a:t> also, heirs of God and fellow heirs with Christ, if indeed we suffer with Him so that we may also be glorified with Him.</a:t>
            </a:r>
          </a:p>
          <a:p>
            <a:pPr>
              <a:spcBef>
                <a:spcPts val="0"/>
              </a:spcBef>
              <a:spcAft>
                <a:spcPts val="0"/>
              </a:spcAft>
            </a:pPr>
            <a:r>
              <a:rPr lang="en-US" sz="3200" dirty="0">
                <a:solidFill>
                  <a:schemeClr val="tx1"/>
                </a:solidFill>
                <a:effectLst/>
                <a:ea typeface="Times New Roman" panose="02020603050405020304" pitchFamily="18" charset="0"/>
              </a:rPr>
              <a:t> </a:t>
            </a:r>
          </a:p>
          <a:p>
            <a:pPr marL="0" marR="0">
              <a:lnSpc>
                <a:spcPct val="107000"/>
              </a:lnSpc>
              <a:spcBef>
                <a:spcPts val="0"/>
              </a:spcBef>
              <a:spcAft>
                <a:spcPts val="0"/>
              </a:spcAft>
            </a:pPr>
            <a:endParaRPr lang="en-US" sz="3400" dirty="0">
              <a:solidFill>
                <a:schemeClr val="tx1"/>
              </a:solidFill>
            </a:endParaRPr>
          </a:p>
        </p:txBody>
      </p:sp>
      <p:sp>
        <p:nvSpPr>
          <p:cNvPr id="8" name="Rounded Rectangular Callout 11">
            <a:extLst>
              <a:ext uri="{FF2B5EF4-FFF2-40B4-BE49-F238E27FC236}">
                <a16:creationId xmlns:a16="http://schemas.microsoft.com/office/drawing/2014/main" xmlns="" id="{5EC40621-4EB5-F8B9-0E6F-6BCD42F479DC}"/>
              </a:ext>
            </a:extLst>
          </p:cNvPr>
          <p:cNvSpPr/>
          <p:nvPr/>
        </p:nvSpPr>
        <p:spPr>
          <a:xfrm>
            <a:off x="152400" y="1353671"/>
            <a:ext cx="11810999" cy="779929"/>
          </a:xfrm>
          <a:prstGeom prst="wedgeRoundRectCallout">
            <a:avLst>
              <a:gd name="adj1" fmla="val -21927"/>
              <a:gd name="adj2" fmla="val 49596"/>
              <a:gd name="adj3" fmla="val 16667"/>
            </a:avLst>
          </a:prstGeom>
          <a:solidFill>
            <a:schemeClr val="tx2">
              <a:lumMod val="5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solidFill>
                  <a:schemeClr val="bg1"/>
                </a:solidFill>
              </a:rPr>
              <a:t>And the Spirit reminds us of this reality that is yet unseen</a:t>
            </a:r>
          </a:p>
        </p:txBody>
      </p:sp>
    </p:spTree>
    <p:extLst>
      <p:ext uri="{BB962C8B-B14F-4D97-AF65-F5344CB8AC3E}">
        <p14:creationId xmlns:p14="http://schemas.microsoft.com/office/powerpoint/2010/main" val="1372125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Related image">
            <a:extLst>
              <a:ext uri="{FF2B5EF4-FFF2-40B4-BE49-F238E27FC236}">
                <a16:creationId xmlns:a16="http://schemas.microsoft.com/office/drawing/2014/main" xmlns="" id="{0DF1A3AB-4619-CEF2-A5E4-9F1F583DA80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4516"/>
          <a:stretch/>
        </p:blipFill>
        <p:spPr bwMode="auto">
          <a:xfrm>
            <a:off x="0" y="0"/>
            <a:ext cx="12197688"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xmlns="" id="{C83E5D36-BBAF-BFB5-748B-35CEE655D47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472" b="5971"/>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xmlns="" id="{57F77C70-4D54-23D6-992F-DC300E8DC24A}"/>
              </a:ext>
            </a:extLst>
          </p:cNvPr>
          <p:cNvSpPr/>
          <p:nvPr/>
        </p:nvSpPr>
        <p:spPr>
          <a:xfrm>
            <a:off x="-1" y="92075"/>
            <a:ext cx="12192000"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600" b="1" dirty="0">
                <a:solidFill>
                  <a:schemeClr val="bg1"/>
                </a:solidFill>
              </a:rPr>
              <a:t>1) We suffer in the context </a:t>
            </a:r>
            <a:r>
              <a:rPr lang="en-US" sz="5600" b="1" i="1" dirty="0">
                <a:solidFill>
                  <a:schemeClr val="bg1"/>
                </a:solidFill>
              </a:rPr>
              <a:t>future glory</a:t>
            </a:r>
          </a:p>
        </p:txBody>
      </p:sp>
      <p:sp>
        <p:nvSpPr>
          <p:cNvPr id="5" name="Rectangle 4">
            <a:extLst>
              <a:ext uri="{FF2B5EF4-FFF2-40B4-BE49-F238E27FC236}">
                <a16:creationId xmlns:a16="http://schemas.microsoft.com/office/drawing/2014/main" xmlns="" id="{77E736D4-27ED-06E4-1404-555408E822CA}"/>
              </a:ext>
            </a:extLst>
          </p:cNvPr>
          <p:cNvSpPr/>
          <p:nvPr/>
        </p:nvSpPr>
        <p:spPr>
          <a:xfrm>
            <a:off x="0" y="4343400"/>
            <a:ext cx="12192000" cy="25146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Romans</a:t>
            </a:r>
            <a:r>
              <a:rPr lang="en-US" sz="3200" b="1" dirty="0">
                <a:solidFill>
                  <a:schemeClr val="tx1"/>
                </a:solidFill>
              </a:rPr>
              <a:t> </a:t>
            </a:r>
            <a:r>
              <a:rPr lang="en-US" sz="3200" b="1" baseline="30000" dirty="0">
                <a:solidFill>
                  <a:schemeClr val="tx1"/>
                </a:solidFill>
              </a:rPr>
              <a:t>8:19 </a:t>
            </a:r>
            <a:r>
              <a:rPr lang="en-US" sz="3200" dirty="0">
                <a:solidFill>
                  <a:schemeClr val="tx1"/>
                </a:solidFill>
              </a:rPr>
              <a:t>For the anxious longing of the creation </a:t>
            </a:r>
            <a:r>
              <a:rPr lang="en-US" sz="3200" b="1" u="sng" dirty="0">
                <a:solidFill>
                  <a:srgbClr val="002060"/>
                </a:solidFill>
              </a:rPr>
              <a:t>waits</a:t>
            </a:r>
            <a:r>
              <a:rPr lang="en-US" sz="3200" dirty="0">
                <a:solidFill>
                  <a:schemeClr val="tx1"/>
                </a:solidFill>
              </a:rPr>
              <a:t> eagerly for the revealing of the sons of God. </a:t>
            </a:r>
            <a:r>
              <a:rPr lang="en-US" sz="3200" b="1" baseline="30000" dirty="0">
                <a:solidFill>
                  <a:schemeClr val="tx1"/>
                </a:solidFill>
              </a:rPr>
              <a:t>20 </a:t>
            </a:r>
            <a:r>
              <a:rPr lang="en-US" sz="3200" dirty="0">
                <a:solidFill>
                  <a:schemeClr val="tx1"/>
                </a:solidFill>
              </a:rPr>
              <a:t>For the creation was subjected to futility, not willingly, but because of Him who subjected it, in hope </a:t>
            </a:r>
            <a:r>
              <a:rPr lang="en-US" sz="3200" b="1" baseline="30000" dirty="0">
                <a:solidFill>
                  <a:schemeClr val="tx1"/>
                </a:solidFill>
              </a:rPr>
              <a:t>21 </a:t>
            </a:r>
            <a:r>
              <a:rPr lang="en-US" sz="3200" dirty="0">
                <a:solidFill>
                  <a:schemeClr val="tx1"/>
                </a:solidFill>
              </a:rPr>
              <a:t>that the creation itself also will be set free from its slavery to corruption into the freedom of the glory of the children of God. </a:t>
            </a:r>
          </a:p>
          <a:p>
            <a:pPr>
              <a:spcBef>
                <a:spcPts val="0"/>
              </a:spcBef>
              <a:spcAft>
                <a:spcPts val="0"/>
              </a:spcAft>
            </a:pPr>
            <a:r>
              <a:rPr lang="en-US" sz="3200" dirty="0">
                <a:solidFill>
                  <a:schemeClr val="tx1"/>
                </a:solidFill>
                <a:effectLst/>
                <a:ea typeface="Times New Roman" panose="02020603050405020304" pitchFamily="18" charset="0"/>
              </a:rPr>
              <a:t> </a:t>
            </a:r>
          </a:p>
          <a:p>
            <a:pPr marL="0" marR="0">
              <a:lnSpc>
                <a:spcPct val="107000"/>
              </a:lnSpc>
              <a:spcBef>
                <a:spcPts val="0"/>
              </a:spcBef>
              <a:spcAft>
                <a:spcPts val="0"/>
              </a:spcAft>
            </a:pPr>
            <a:endParaRPr lang="en-US" sz="3400" dirty="0">
              <a:solidFill>
                <a:schemeClr val="tx1"/>
              </a:solidFill>
            </a:endParaRPr>
          </a:p>
        </p:txBody>
      </p:sp>
    </p:spTree>
    <p:extLst>
      <p:ext uri="{BB962C8B-B14F-4D97-AF65-F5344CB8AC3E}">
        <p14:creationId xmlns:p14="http://schemas.microsoft.com/office/powerpoint/2010/main" val="33503160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Related image">
            <a:extLst>
              <a:ext uri="{FF2B5EF4-FFF2-40B4-BE49-F238E27FC236}">
                <a16:creationId xmlns:a16="http://schemas.microsoft.com/office/drawing/2014/main" xmlns="" id="{0DF1A3AB-4619-CEF2-A5E4-9F1F583DA80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4516"/>
          <a:stretch/>
        </p:blipFill>
        <p:spPr bwMode="auto">
          <a:xfrm>
            <a:off x="0" y="0"/>
            <a:ext cx="12197688"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xmlns="" id="{C83E5D36-BBAF-BFB5-748B-35CEE655D47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472" b="5971"/>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xmlns="" id="{77E736D4-27ED-06E4-1404-555408E822CA}"/>
              </a:ext>
            </a:extLst>
          </p:cNvPr>
          <p:cNvSpPr/>
          <p:nvPr/>
        </p:nvSpPr>
        <p:spPr>
          <a:xfrm>
            <a:off x="0" y="4343400"/>
            <a:ext cx="12192000" cy="25146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Romans</a:t>
            </a:r>
            <a:r>
              <a:rPr lang="en-US" sz="3200" b="1" dirty="0">
                <a:solidFill>
                  <a:schemeClr val="tx1"/>
                </a:solidFill>
              </a:rPr>
              <a:t> </a:t>
            </a:r>
            <a:r>
              <a:rPr lang="en-US" sz="3200" b="1" baseline="30000" dirty="0">
                <a:solidFill>
                  <a:schemeClr val="tx1"/>
                </a:solidFill>
              </a:rPr>
              <a:t>8:19 </a:t>
            </a:r>
            <a:r>
              <a:rPr lang="en-US" sz="3200" dirty="0">
                <a:solidFill>
                  <a:schemeClr val="tx1"/>
                </a:solidFill>
              </a:rPr>
              <a:t>For the anxious longing of the creation </a:t>
            </a:r>
            <a:r>
              <a:rPr lang="en-US" sz="3200" b="1" u="sng" dirty="0">
                <a:solidFill>
                  <a:srgbClr val="002060"/>
                </a:solidFill>
              </a:rPr>
              <a:t>waits</a:t>
            </a:r>
            <a:r>
              <a:rPr lang="en-US" sz="3200" dirty="0">
                <a:solidFill>
                  <a:schemeClr val="tx1"/>
                </a:solidFill>
              </a:rPr>
              <a:t> eagerly for the revealing of the sons of God. </a:t>
            </a:r>
            <a:r>
              <a:rPr lang="en-US" sz="3200" b="1" baseline="30000" dirty="0">
                <a:solidFill>
                  <a:schemeClr val="tx1"/>
                </a:solidFill>
              </a:rPr>
              <a:t>20 </a:t>
            </a:r>
            <a:r>
              <a:rPr lang="en-US" sz="3200" dirty="0">
                <a:solidFill>
                  <a:schemeClr val="tx1"/>
                </a:solidFill>
              </a:rPr>
              <a:t>For the creation was subjected to futility, not willingly, but because of Him who subjected it, in hope </a:t>
            </a:r>
            <a:r>
              <a:rPr lang="en-US" sz="3200" b="1" baseline="30000" dirty="0">
                <a:solidFill>
                  <a:schemeClr val="tx1"/>
                </a:solidFill>
              </a:rPr>
              <a:t>21 </a:t>
            </a:r>
            <a:r>
              <a:rPr lang="en-US" sz="3200" dirty="0">
                <a:solidFill>
                  <a:schemeClr val="tx1"/>
                </a:solidFill>
              </a:rPr>
              <a:t>that the creation itself also will be set free from its slavery to corruption into the freedom of the glory of the children of God. </a:t>
            </a:r>
          </a:p>
          <a:p>
            <a:pPr>
              <a:spcBef>
                <a:spcPts val="0"/>
              </a:spcBef>
              <a:spcAft>
                <a:spcPts val="0"/>
              </a:spcAft>
            </a:pPr>
            <a:r>
              <a:rPr lang="en-US" sz="3200" dirty="0">
                <a:solidFill>
                  <a:schemeClr val="tx1"/>
                </a:solidFill>
                <a:effectLst/>
                <a:ea typeface="Times New Roman" panose="02020603050405020304" pitchFamily="18" charset="0"/>
              </a:rPr>
              <a:t> </a:t>
            </a:r>
          </a:p>
          <a:p>
            <a:pPr marL="0" marR="0">
              <a:lnSpc>
                <a:spcPct val="107000"/>
              </a:lnSpc>
              <a:spcBef>
                <a:spcPts val="0"/>
              </a:spcBef>
              <a:spcAft>
                <a:spcPts val="0"/>
              </a:spcAft>
            </a:pPr>
            <a:endParaRPr lang="en-US" sz="3400" dirty="0">
              <a:solidFill>
                <a:schemeClr val="tx1"/>
              </a:solidFill>
            </a:endParaRPr>
          </a:p>
        </p:txBody>
      </p:sp>
      <p:sp>
        <p:nvSpPr>
          <p:cNvPr id="2" name="Rectangle 1">
            <a:extLst>
              <a:ext uri="{FF2B5EF4-FFF2-40B4-BE49-F238E27FC236}">
                <a16:creationId xmlns:a16="http://schemas.microsoft.com/office/drawing/2014/main" xmlns="" id="{0155710B-094A-1C86-60C1-CF341B08AD6E}"/>
              </a:ext>
            </a:extLst>
          </p:cNvPr>
          <p:cNvSpPr/>
          <p:nvPr/>
        </p:nvSpPr>
        <p:spPr>
          <a:xfrm>
            <a:off x="-1" y="92075"/>
            <a:ext cx="12192000"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0" b="1" dirty="0">
                <a:solidFill>
                  <a:schemeClr val="bg1"/>
                </a:solidFill>
              </a:rPr>
              <a:t>2) We suffer in the context of </a:t>
            </a:r>
            <a:r>
              <a:rPr lang="en-US" sz="5000" b="1" i="1" dirty="0">
                <a:solidFill>
                  <a:schemeClr val="bg1"/>
                </a:solidFill>
              </a:rPr>
              <a:t>present waiting</a:t>
            </a:r>
          </a:p>
        </p:txBody>
      </p:sp>
    </p:spTree>
    <p:extLst>
      <p:ext uri="{BB962C8B-B14F-4D97-AF65-F5344CB8AC3E}">
        <p14:creationId xmlns:p14="http://schemas.microsoft.com/office/powerpoint/2010/main" val="3064281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Related image">
            <a:extLst>
              <a:ext uri="{FF2B5EF4-FFF2-40B4-BE49-F238E27FC236}">
                <a16:creationId xmlns:a16="http://schemas.microsoft.com/office/drawing/2014/main" xmlns="" id="{0DF1A3AB-4619-CEF2-A5E4-9F1F583DA80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4516"/>
          <a:stretch/>
        </p:blipFill>
        <p:spPr bwMode="auto">
          <a:xfrm>
            <a:off x="0" y="0"/>
            <a:ext cx="12197688"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xmlns="" id="{C83E5D36-BBAF-BFB5-748B-35CEE655D47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472" b="5971"/>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xmlns="" id="{77E736D4-27ED-06E4-1404-555408E822CA}"/>
              </a:ext>
            </a:extLst>
          </p:cNvPr>
          <p:cNvSpPr/>
          <p:nvPr/>
        </p:nvSpPr>
        <p:spPr>
          <a:xfrm>
            <a:off x="0" y="4343400"/>
            <a:ext cx="12192000" cy="25146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Romans</a:t>
            </a:r>
            <a:r>
              <a:rPr lang="en-US" sz="3200" b="1" dirty="0">
                <a:solidFill>
                  <a:schemeClr val="tx1"/>
                </a:solidFill>
              </a:rPr>
              <a:t> </a:t>
            </a:r>
            <a:r>
              <a:rPr lang="en-US" sz="3200" b="1" baseline="30000" dirty="0">
                <a:solidFill>
                  <a:schemeClr val="tx1"/>
                </a:solidFill>
              </a:rPr>
              <a:t>8:19 </a:t>
            </a:r>
            <a:r>
              <a:rPr lang="en-US" sz="3200" dirty="0">
                <a:solidFill>
                  <a:schemeClr val="tx1"/>
                </a:solidFill>
              </a:rPr>
              <a:t>For the </a:t>
            </a:r>
            <a:r>
              <a:rPr lang="en-US" sz="3200" b="1" u="sng" dirty="0">
                <a:solidFill>
                  <a:srgbClr val="002060"/>
                </a:solidFill>
              </a:rPr>
              <a:t>anxious longing</a:t>
            </a:r>
            <a:r>
              <a:rPr lang="en-US" sz="3200" b="1" dirty="0">
                <a:solidFill>
                  <a:srgbClr val="002060"/>
                </a:solidFill>
              </a:rPr>
              <a:t> </a:t>
            </a:r>
            <a:r>
              <a:rPr lang="en-US" sz="3200" dirty="0">
                <a:solidFill>
                  <a:schemeClr val="tx1"/>
                </a:solidFill>
              </a:rPr>
              <a:t>of the creation waits </a:t>
            </a:r>
            <a:r>
              <a:rPr lang="en-US" sz="3200" b="1" u="sng" dirty="0">
                <a:solidFill>
                  <a:srgbClr val="002060"/>
                </a:solidFill>
              </a:rPr>
              <a:t>eagerly</a:t>
            </a:r>
            <a:r>
              <a:rPr lang="en-US" sz="3200" dirty="0">
                <a:solidFill>
                  <a:schemeClr val="tx1"/>
                </a:solidFill>
              </a:rPr>
              <a:t> for the revealing of the sons of God. </a:t>
            </a:r>
            <a:r>
              <a:rPr lang="en-US" sz="3200" b="1" baseline="30000" dirty="0">
                <a:solidFill>
                  <a:schemeClr val="tx1"/>
                </a:solidFill>
              </a:rPr>
              <a:t>20 </a:t>
            </a:r>
            <a:r>
              <a:rPr lang="en-US" sz="3200" dirty="0">
                <a:solidFill>
                  <a:schemeClr val="tx1"/>
                </a:solidFill>
              </a:rPr>
              <a:t>For the creation was subjected to futility, not willingly, but because of Him who subjected it, in hope </a:t>
            </a:r>
            <a:r>
              <a:rPr lang="en-US" sz="3200" b="1" baseline="30000" dirty="0">
                <a:solidFill>
                  <a:schemeClr val="tx1"/>
                </a:solidFill>
              </a:rPr>
              <a:t>21 </a:t>
            </a:r>
            <a:r>
              <a:rPr lang="en-US" sz="3200" dirty="0">
                <a:solidFill>
                  <a:schemeClr val="tx1"/>
                </a:solidFill>
              </a:rPr>
              <a:t>that the creation itself also will be set free from its slavery to corruption into the freedom of the glory of the children of God. </a:t>
            </a:r>
          </a:p>
          <a:p>
            <a:pPr>
              <a:spcBef>
                <a:spcPts val="0"/>
              </a:spcBef>
              <a:spcAft>
                <a:spcPts val="0"/>
              </a:spcAft>
            </a:pPr>
            <a:r>
              <a:rPr lang="en-US" sz="3200" dirty="0">
                <a:solidFill>
                  <a:schemeClr val="tx1"/>
                </a:solidFill>
                <a:effectLst/>
                <a:ea typeface="Times New Roman" panose="02020603050405020304" pitchFamily="18" charset="0"/>
              </a:rPr>
              <a:t> </a:t>
            </a:r>
          </a:p>
          <a:p>
            <a:pPr marL="0" marR="0">
              <a:lnSpc>
                <a:spcPct val="107000"/>
              </a:lnSpc>
              <a:spcBef>
                <a:spcPts val="0"/>
              </a:spcBef>
              <a:spcAft>
                <a:spcPts val="0"/>
              </a:spcAft>
            </a:pPr>
            <a:endParaRPr lang="en-US" sz="3400" dirty="0">
              <a:solidFill>
                <a:schemeClr val="tx1"/>
              </a:solidFill>
            </a:endParaRPr>
          </a:p>
        </p:txBody>
      </p:sp>
      <p:sp>
        <p:nvSpPr>
          <p:cNvPr id="2" name="Rectangle 1">
            <a:extLst>
              <a:ext uri="{FF2B5EF4-FFF2-40B4-BE49-F238E27FC236}">
                <a16:creationId xmlns:a16="http://schemas.microsoft.com/office/drawing/2014/main" xmlns="" id="{17D2B58A-5470-C53F-901F-136DA241F6B9}"/>
              </a:ext>
            </a:extLst>
          </p:cNvPr>
          <p:cNvSpPr/>
          <p:nvPr/>
        </p:nvSpPr>
        <p:spPr>
          <a:xfrm>
            <a:off x="-1" y="92075"/>
            <a:ext cx="12192000"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0" b="1" dirty="0">
                <a:solidFill>
                  <a:schemeClr val="bg1"/>
                </a:solidFill>
              </a:rPr>
              <a:t>2) We suffer in the context of </a:t>
            </a:r>
            <a:r>
              <a:rPr lang="en-US" sz="5000" b="1" i="1" dirty="0">
                <a:solidFill>
                  <a:schemeClr val="bg1"/>
                </a:solidFill>
              </a:rPr>
              <a:t>present waiting</a:t>
            </a:r>
          </a:p>
        </p:txBody>
      </p:sp>
    </p:spTree>
    <p:extLst>
      <p:ext uri="{BB962C8B-B14F-4D97-AF65-F5344CB8AC3E}">
        <p14:creationId xmlns:p14="http://schemas.microsoft.com/office/powerpoint/2010/main" val="39818091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descr="A picture containing satellite&#10;&#10;Description automatically generated">
            <a:extLst>
              <a:ext uri="{FF2B5EF4-FFF2-40B4-BE49-F238E27FC236}">
                <a16:creationId xmlns:a16="http://schemas.microsoft.com/office/drawing/2014/main" xmlns="" id="{A1A064F7-58B3-F62C-F1EA-C70AAAA363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53200" y="-152400"/>
            <a:ext cx="7543800" cy="4243386"/>
          </a:xfrm>
          <a:prstGeom prst="rect">
            <a:avLst/>
          </a:prstGeom>
        </p:spPr>
      </p:pic>
      <p:pic>
        <p:nvPicPr>
          <p:cNvPr id="8" name="Picture 7">
            <a:extLst>
              <a:ext uri="{FF2B5EF4-FFF2-40B4-BE49-F238E27FC236}">
                <a16:creationId xmlns:a16="http://schemas.microsoft.com/office/drawing/2014/main" xmlns="" id="{1356A936-F6E2-16D4-2065-EDF66AACFDB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472" b="5971"/>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xmlns="" id="{77E736D4-27ED-06E4-1404-555408E822CA}"/>
              </a:ext>
            </a:extLst>
          </p:cNvPr>
          <p:cNvSpPr/>
          <p:nvPr/>
        </p:nvSpPr>
        <p:spPr>
          <a:xfrm>
            <a:off x="0" y="4343400"/>
            <a:ext cx="12192000" cy="25146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Romans</a:t>
            </a:r>
            <a:r>
              <a:rPr lang="en-US" sz="3200" b="1" dirty="0">
                <a:solidFill>
                  <a:schemeClr val="tx1"/>
                </a:solidFill>
              </a:rPr>
              <a:t> </a:t>
            </a:r>
            <a:r>
              <a:rPr lang="en-US" sz="3200" b="1" baseline="30000" dirty="0">
                <a:solidFill>
                  <a:schemeClr val="tx1"/>
                </a:solidFill>
              </a:rPr>
              <a:t>8:19 </a:t>
            </a:r>
            <a:r>
              <a:rPr lang="en-US" sz="3200" dirty="0">
                <a:solidFill>
                  <a:schemeClr val="tx1"/>
                </a:solidFill>
              </a:rPr>
              <a:t>For the </a:t>
            </a:r>
            <a:r>
              <a:rPr lang="en-US" sz="3200" b="1" u="sng" dirty="0">
                <a:solidFill>
                  <a:srgbClr val="002060"/>
                </a:solidFill>
              </a:rPr>
              <a:t>anxious longing of the creation</a:t>
            </a:r>
            <a:r>
              <a:rPr lang="en-US" sz="3200" b="1" dirty="0">
                <a:solidFill>
                  <a:srgbClr val="002060"/>
                </a:solidFill>
              </a:rPr>
              <a:t> </a:t>
            </a:r>
            <a:r>
              <a:rPr lang="en-US" sz="3200" dirty="0">
                <a:solidFill>
                  <a:schemeClr val="tx1"/>
                </a:solidFill>
              </a:rPr>
              <a:t>waits eagerly for the revealing of the sons of God. </a:t>
            </a:r>
            <a:r>
              <a:rPr lang="en-US" sz="3200" b="1" baseline="30000" dirty="0">
                <a:solidFill>
                  <a:schemeClr val="tx1"/>
                </a:solidFill>
              </a:rPr>
              <a:t>20 </a:t>
            </a:r>
            <a:r>
              <a:rPr lang="en-US" sz="3200" dirty="0">
                <a:solidFill>
                  <a:schemeClr val="tx1"/>
                </a:solidFill>
              </a:rPr>
              <a:t>For the creation was subjected to futility, not willingly, but because of Him who subjected it, in hope </a:t>
            </a:r>
            <a:r>
              <a:rPr lang="en-US" sz="3200" b="1" baseline="30000" dirty="0">
                <a:solidFill>
                  <a:schemeClr val="tx1"/>
                </a:solidFill>
              </a:rPr>
              <a:t>21 </a:t>
            </a:r>
            <a:r>
              <a:rPr lang="en-US" sz="3200" dirty="0">
                <a:solidFill>
                  <a:schemeClr val="tx1"/>
                </a:solidFill>
              </a:rPr>
              <a:t>that the creation itself also will be set free from its slavery to corruption into the freedom of the glory of the children of God. </a:t>
            </a:r>
          </a:p>
          <a:p>
            <a:pPr>
              <a:spcBef>
                <a:spcPts val="0"/>
              </a:spcBef>
              <a:spcAft>
                <a:spcPts val="0"/>
              </a:spcAft>
            </a:pPr>
            <a:r>
              <a:rPr lang="en-US" sz="3200" dirty="0">
                <a:solidFill>
                  <a:schemeClr val="tx1"/>
                </a:solidFill>
                <a:effectLst/>
                <a:ea typeface="Times New Roman" panose="02020603050405020304" pitchFamily="18" charset="0"/>
              </a:rPr>
              <a:t> </a:t>
            </a:r>
          </a:p>
          <a:p>
            <a:pPr marL="0" marR="0">
              <a:lnSpc>
                <a:spcPct val="107000"/>
              </a:lnSpc>
              <a:spcBef>
                <a:spcPts val="0"/>
              </a:spcBef>
              <a:spcAft>
                <a:spcPts val="0"/>
              </a:spcAft>
            </a:pPr>
            <a:endParaRPr lang="en-US" sz="3400" dirty="0">
              <a:solidFill>
                <a:schemeClr val="tx1"/>
              </a:solidFill>
            </a:endParaRPr>
          </a:p>
        </p:txBody>
      </p:sp>
      <p:sp>
        <p:nvSpPr>
          <p:cNvPr id="2" name="Rectangle 1">
            <a:extLst>
              <a:ext uri="{FF2B5EF4-FFF2-40B4-BE49-F238E27FC236}">
                <a16:creationId xmlns:a16="http://schemas.microsoft.com/office/drawing/2014/main" xmlns="" id="{6A2F8583-9473-2863-FA65-64E42EDB6E17}"/>
              </a:ext>
            </a:extLst>
          </p:cNvPr>
          <p:cNvSpPr/>
          <p:nvPr/>
        </p:nvSpPr>
        <p:spPr>
          <a:xfrm>
            <a:off x="-1" y="92075"/>
            <a:ext cx="12192000"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0" b="1" dirty="0">
                <a:solidFill>
                  <a:schemeClr val="bg1"/>
                </a:solidFill>
              </a:rPr>
              <a:t>2) We suffer in the context of </a:t>
            </a:r>
            <a:r>
              <a:rPr lang="en-US" sz="5000" b="1" i="1" dirty="0">
                <a:solidFill>
                  <a:schemeClr val="bg1"/>
                </a:solidFill>
              </a:rPr>
              <a:t>present waiting</a:t>
            </a:r>
          </a:p>
        </p:txBody>
      </p:sp>
    </p:spTree>
    <p:extLst>
      <p:ext uri="{BB962C8B-B14F-4D97-AF65-F5344CB8AC3E}">
        <p14:creationId xmlns:p14="http://schemas.microsoft.com/office/powerpoint/2010/main" val="346434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descr="A picture containing satellite&#10;&#10;Description automatically generated">
            <a:extLst>
              <a:ext uri="{FF2B5EF4-FFF2-40B4-BE49-F238E27FC236}">
                <a16:creationId xmlns:a16="http://schemas.microsoft.com/office/drawing/2014/main" xmlns="" id="{A1A064F7-58B3-F62C-F1EA-C70AAAA363CB}"/>
              </a:ext>
            </a:extLst>
          </p:cNvPr>
          <p:cNvPicPr>
            <a:picLocks noChangeAspect="1"/>
          </p:cNvPicPr>
          <p:nvPr/>
        </p:nvPicPr>
        <p:blipFill rotWithShape="1">
          <a:blip r:embed="rId2">
            <a:extLst>
              <a:ext uri="{28A0092B-C50C-407E-A947-70E740481C1C}">
                <a14:useLocalDpi xmlns:a14="http://schemas.microsoft.com/office/drawing/2010/main" val="0"/>
              </a:ext>
            </a:extLst>
          </a:blip>
          <a:srcRect t="3592" r="25253"/>
          <a:stretch/>
        </p:blipFill>
        <p:spPr>
          <a:xfrm>
            <a:off x="6553200" y="0"/>
            <a:ext cx="5638800" cy="4090986"/>
          </a:xfrm>
          <a:prstGeom prst="rect">
            <a:avLst/>
          </a:prstGeom>
        </p:spPr>
      </p:pic>
      <p:sp>
        <p:nvSpPr>
          <p:cNvPr id="5" name="Rectangle 4">
            <a:extLst>
              <a:ext uri="{FF2B5EF4-FFF2-40B4-BE49-F238E27FC236}">
                <a16:creationId xmlns:a16="http://schemas.microsoft.com/office/drawing/2014/main" xmlns="" id="{77E736D4-27ED-06E4-1404-555408E822CA}"/>
              </a:ext>
            </a:extLst>
          </p:cNvPr>
          <p:cNvSpPr/>
          <p:nvPr/>
        </p:nvSpPr>
        <p:spPr>
          <a:xfrm>
            <a:off x="0" y="4343400"/>
            <a:ext cx="12192000" cy="25146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Romans</a:t>
            </a:r>
            <a:r>
              <a:rPr lang="en-US" sz="3200" b="1" dirty="0">
                <a:solidFill>
                  <a:schemeClr val="tx1"/>
                </a:solidFill>
              </a:rPr>
              <a:t> </a:t>
            </a:r>
            <a:r>
              <a:rPr lang="en-US" sz="3200" b="1" baseline="30000" dirty="0">
                <a:solidFill>
                  <a:schemeClr val="tx1"/>
                </a:solidFill>
              </a:rPr>
              <a:t>8:19 </a:t>
            </a:r>
            <a:r>
              <a:rPr lang="en-US" sz="3200" dirty="0">
                <a:solidFill>
                  <a:schemeClr val="tx1"/>
                </a:solidFill>
              </a:rPr>
              <a:t>For the anxious longing of the creation waits eagerly </a:t>
            </a:r>
            <a:r>
              <a:rPr lang="en-US" sz="3200" b="1" u="sng" dirty="0">
                <a:solidFill>
                  <a:srgbClr val="002060"/>
                </a:solidFill>
              </a:rPr>
              <a:t>for the revealing of the sons of God</a:t>
            </a:r>
            <a:r>
              <a:rPr lang="en-US" sz="3200" dirty="0">
                <a:solidFill>
                  <a:schemeClr val="tx1"/>
                </a:solidFill>
              </a:rPr>
              <a:t>. </a:t>
            </a:r>
            <a:r>
              <a:rPr lang="en-US" sz="3200" b="1" baseline="30000" dirty="0">
                <a:solidFill>
                  <a:schemeClr val="tx1"/>
                </a:solidFill>
              </a:rPr>
              <a:t>20 </a:t>
            </a:r>
            <a:r>
              <a:rPr lang="en-US" sz="3200" dirty="0">
                <a:solidFill>
                  <a:schemeClr val="tx1"/>
                </a:solidFill>
              </a:rPr>
              <a:t>For the creation was subjected to futility, not willingly, but because of Him who subjected it, in hope </a:t>
            </a:r>
            <a:r>
              <a:rPr lang="en-US" sz="3200" b="1" baseline="30000" dirty="0">
                <a:solidFill>
                  <a:schemeClr val="tx1"/>
                </a:solidFill>
              </a:rPr>
              <a:t>21 </a:t>
            </a:r>
            <a:r>
              <a:rPr lang="en-US" sz="3200" dirty="0">
                <a:solidFill>
                  <a:schemeClr val="tx1"/>
                </a:solidFill>
              </a:rPr>
              <a:t>that the creation itself also will be set free from its slavery to corruption into the freedom of the glory of the children of God. </a:t>
            </a:r>
          </a:p>
          <a:p>
            <a:pPr>
              <a:spcBef>
                <a:spcPts val="0"/>
              </a:spcBef>
              <a:spcAft>
                <a:spcPts val="0"/>
              </a:spcAft>
            </a:pPr>
            <a:r>
              <a:rPr lang="en-US" sz="3200" dirty="0">
                <a:solidFill>
                  <a:schemeClr val="tx1"/>
                </a:solidFill>
                <a:effectLst/>
                <a:ea typeface="Times New Roman" panose="02020603050405020304" pitchFamily="18" charset="0"/>
              </a:rPr>
              <a:t> </a:t>
            </a:r>
          </a:p>
          <a:p>
            <a:pPr marL="0" marR="0">
              <a:lnSpc>
                <a:spcPct val="107000"/>
              </a:lnSpc>
              <a:spcBef>
                <a:spcPts val="0"/>
              </a:spcBef>
              <a:spcAft>
                <a:spcPts val="0"/>
              </a:spcAft>
            </a:pPr>
            <a:endParaRPr lang="en-US" sz="3400" dirty="0">
              <a:solidFill>
                <a:schemeClr val="tx1"/>
              </a:solidFill>
            </a:endParaRPr>
          </a:p>
        </p:txBody>
      </p:sp>
      <p:sp>
        <p:nvSpPr>
          <p:cNvPr id="2" name="Rectangle 1">
            <a:extLst>
              <a:ext uri="{FF2B5EF4-FFF2-40B4-BE49-F238E27FC236}">
                <a16:creationId xmlns:a16="http://schemas.microsoft.com/office/drawing/2014/main" xmlns="" id="{7693CA43-4159-2705-56C1-C7AC89EFC2AD}"/>
              </a:ext>
            </a:extLst>
          </p:cNvPr>
          <p:cNvSpPr/>
          <p:nvPr/>
        </p:nvSpPr>
        <p:spPr>
          <a:xfrm>
            <a:off x="-1" y="92075"/>
            <a:ext cx="12192000"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0" b="1" dirty="0">
                <a:solidFill>
                  <a:schemeClr val="bg1"/>
                </a:solidFill>
              </a:rPr>
              <a:t>2) We suffer in the context of </a:t>
            </a:r>
            <a:r>
              <a:rPr lang="en-US" sz="5000" b="1" i="1" dirty="0">
                <a:solidFill>
                  <a:schemeClr val="bg1"/>
                </a:solidFill>
              </a:rPr>
              <a:t>present waiting</a:t>
            </a:r>
          </a:p>
        </p:txBody>
      </p:sp>
    </p:spTree>
    <p:extLst>
      <p:ext uri="{BB962C8B-B14F-4D97-AF65-F5344CB8AC3E}">
        <p14:creationId xmlns:p14="http://schemas.microsoft.com/office/powerpoint/2010/main" val="38010236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descr="A picture containing satellite&#10;&#10;Description automatically generated">
            <a:extLst>
              <a:ext uri="{FF2B5EF4-FFF2-40B4-BE49-F238E27FC236}">
                <a16:creationId xmlns:a16="http://schemas.microsoft.com/office/drawing/2014/main" xmlns="" id="{A1A064F7-58B3-F62C-F1EA-C70AAAA363CB}"/>
              </a:ext>
            </a:extLst>
          </p:cNvPr>
          <p:cNvPicPr>
            <a:picLocks noChangeAspect="1"/>
          </p:cNvPicPr>
          <p:nvPr/>
        </p:nvPicPr>
        <p:blipFill rotWithShape="1">
          <a:blip r:embed="rId2">
            <a:extLst>
              <a:ext uri="{28A0092B-C50C-407E-A947-70E740481C1C}">
                <a14:useLocalDpi xmlns:a14="http://schemas.microsoft.com/office/drawing/2010/main" val="0"/>
              </a:ext>
            </a:extLst>
          </a:blip>
          <a:srcRect t="3592" r="25253"/>
          <a:stretch/>
        </p:blipFill>
        <p:spPr>
          <a:xfrm>
            <a:off x="6553200" y="0"/>
            <a:ext cx="5638800" cy="4090986"/>
          </a:xfrm>
          <a:prstGeom prst="rect">
            <a:avLst/>
          </a:prstGeom>
        </p:spPr>
      </p:pic>
      <p:sp>
        <p:nvSpPr>
          <p:cNvPr id="5" name="Rectangle 4">
            <a:extLst>
              <a:ext uri="{FF2B5EF4-FFF2-40B4-BE49-F238E27FC236}">
                <a16:creationId xmlns:a16="http://schemas.microsoft.com/office/drawing/2014/main" xmlns="" id="{77E736D4-27ED-06E4-1404-555408E822CA}"/>
              </a:ext>
            </a:extLst>
          </p:cNvPr>
          <p:cNvSpPr/>
          <p:nvPr/>
        </p:nvSpPr>
        <p:spPr>
          <a:xfrm>
            <a:off x="0" y="4343400"/>
            <a:ext cx="12192000" cy="25146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Romans</a:t>
            </a:r>
            <a:r>
              <a:rPr lang="en-US" sz="3200" b="1" dirty="0">
                <a:solidFill>
                  <a:schemeClr val="tx1"/>
                </a:solidFill>
              </a:rPr>
              <a:t> </a:t>
            </a:r>
            <a:r>
              <a:rPr lang="en-US" sz="3200" b="1" baseline="30000" dirty="0">
                <a:solidFill>
                  <a:schemeClr val="tx1"/>
                </a:solidFill>
              </a:rPr>
              <a:t>8:19 </a:t>
            </a:r>
            <a:r>
              <a:rPr lang="en-US" sz="3200" dirty="0">
                <a:solidFill>
                  <a:schemeClr val="tx1"/>
                </a:solidFill>
              </a:rPr>
              <a:t>For the anxious longing of the creation waits eagerly for the revealing of the sons of God. </a:t>
            </a:r>
            <a:r>
              <a:rPr lang="en-US" sz="3200" b="1" baseline="30000" dirty="0">
                <a:solidFill>
                  <a:schemeClr val="tx1"/>
                </a:solidFill>
              </a:rPr>
              <a:t>20 </a:t>
            </a:r>
            <a:r>
              <a:rPr lang="en-US" sz="3100" b="1" u="sng" dirty="0">
                <a:solidFill>
                  <a:srgbClr val="002060"/>
                </a:solidFill>
              </a:rPr>
              <a:t>For the creation was subjected to futility,</a:t>
            </a:r>
            <a:r>
              <a:rPr lang="en-US" sz="3200" b="1" u="sng" dirty="0">
                <a:solidFill>
                  <a:srgbClr val="002060"/>
                </a:solidFill>
              </a:rPr>
              <a:t> not willingly</a:t>
            </a:r>
            <a:r>
              <a:rPr lang="en-US" sz="3200" dirty="0">
                <a:solidFill>
                  <a:schemeClr val="tx1"/>
                </a:solidFill>
              </a:rPr>
              <a:t>, but because of Him who subjected it, in hope </a:t>
            </a:r>
            <a:r>
              <a:rPr lang="en-US" sz="3200" b="1" baseline="30000" dirty="0">
                <a:solidFill>
                  <a:schemeClr val="tx1"/>
                </a:solidFill>
              </a:rPr>
              <a:t>21 </a:t>
            </a:r>
            <a:r>
              <a:rPr lang="en-US" sz="3200" dirty="0">
                <a:solidFill>
                  <a:schemeClr val="tx1"/>
                </a:solidFill>
              </a:rPr>
              <a:t>that the creation itself also will be set free from its slavery to corruption into the freedom of the glory of the children of God. </a:t>
            </a:r>
          </a:p>
          <a:p>
            <a:pPr>
              <a:spcBef>
                <a:spcPts val="0"/>
              </a:spcBef>
              <a:spcAft>
                <a:spcPts val="0"/>
              </a:spcAft>
            </a:pPr>
            <a:r>
              <a:rPr lang="en-US" sz="3200" dirty="0">
                <a:solidFill>
                  <a:schemeClr val="tx1"/>
                </a:solidFill>
                <a:effectLst/>
                <a:ea typeface="Times New Roman" panose="02020603050405020304" pitchFamily="18" charset="0"/>
              </a:rPr>
              <a:t> </a:t>
            </a:r>
          </a:p>
          <a:p>
            <a:pPr marL="0" marR="0">
              <a:lnSpc>
                <a:spcPct val="107000"/>
              </a:lnSpc>
              <a:spcBef>
                <a:spcPts val="0"/>
              </a:spcBef>
              <a:spcAft>
                <a:spcPts val="0"/>
              </a:spcAft>
            </a:pPr>
            <a:endParaRPr lang="en-US" sz="3400" dirty="0">
              <a:solidFill>
                <a:schemeClr val="tx1"/>
              </a:solidFill>
            </a:endParaRPr>
          </a:p>
        </p:txBody>
      </p:sp>
      <p:sp>
        <p:nvSpPr>
          <p:cNvPr id="2" name="Rectangle 1">
            <a:extLst>
              <a:ext uri="{FF2B5EF4-FFF2-40B4-BE49-F238E27FC236}">
                <a16:creationId xmlns:a16="http://schemas.microsoft.com/office/drawing/2014/main" xmlns="" id="{78942B8C-6413-72FD-8B70-78A1AEC23AC9}"/>
              </a:ext>
            </a:extLst>
          </p:cNvPr>
          <p:cNvSpPr/>
          <p:nvPr/>
        </p:nvSpPr>
        <p:spPr>
          <a:xfrm>
            <a:off x="-1" y="92075"/>
            <a:ext cx="12192000"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0" b="1" dirty="0">
                <a:solidFill>
                  <a:schemeClr val="bg1"/>
                </a:solidFill>
              </a:rPr>
              <a:t>2) We suffer in the context of </a:t>
            </a:r>
            <a:r>
              <a:rPr lang="en-US" sz="5000" b="1" i="1" dirty="0">
                <a:solidFill>
                  <a:schemeClr val="bg1"/>
                </a:solidFill>
              </a:rPr>
              <a:t>present waiting</a:t>
            </a:r>
          </a:p>
        </p:txBody>
      </p:sp>
    </p:spTree>
    <p:extLst>
      <p:ext uri="{BB962C8B-B14F-4D97-AF65-F5344CB8AC3E}">
        <p14:creationId xmlns:p14="http://schemas.microsoft.com/office/powerpoint/2010/main" val="32700918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descr="A picture containing satellite&#10;&#10;Description automatically generated">
            <a:extLst>
              <a:ext uri="{FF2B5EF4-FFF2-40B4-BE49-F238E27FC236}">
                <a16:creationId xmlns:a16="http://schemas.microsoft.com/office/drawing/2014/main" xmlns="" id="{A1A064F7-58B3-F62C-F1EA-C70AAAA363CB}"/>
              </a:ext>
            </a:extLst>
          </p:cNvPr>
          <p:cNvPicPr>
            <a:picLocks noChangeAspect="1"/>
          </p:cNvPicPr>
          <p:nvPr/>
        </p:nvPicPr>
        <p:blipFill rotWithShape="1">
          <a:blip r:embed="rId2">
            <a:extLst>
              <a:ext uri="{28A0092B-C50C-407E-A947-70E740481C1C}">
                <a14:useLocalDpi xmlns:a14="http://schemas.microsoft.com/office/drawing/2010/main" val="0"/>
              </a:ext>
            </a:extLst>
          </a:blip>
          <a:srcRect t="3592" r="25253"/>
          <a:stretch/>
        </p:blipFill>
        <p:spPr>
          <a:xfrm>
            <a:off x="6553200" y="0"/>
            <a:ext cx="5638800" cy="4090986"/>
          </a:xfrm>
          <a:prstGeom prst="rect">
            <a:avLst/>
          </a:prstGeom>
        </p:spPr>
      </p:pic>
      <p:sp>
        <p:nvSpPr>
          <p:cNvPr id="5" name="Rectangle 4">
            <a:extLst>
              <a:ext uri="{FF2B5EF4-FFF2-40B4-BE49-F238E27FC236}">
                <a16:creationId xmlns:a16="http://schemas.microsoft.com/office/drawing/2014/main" xmlns="" id="{77E736D4-27ED-06E4-1404-555408E822CA}"/>
              </a:ext>
            </a:extLst>
          </p:cNvPr>
          <p:cNvSpPr/>
          <p:nvPr/>
        </p:nvSpPr>
        <p:spPr>
          <a:xfrm>
            <a:off x="0" y="4343400"/>
            <a:ext cx="12192000" cy="25146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Romans</a:t>
            </a:r>
            <a:r>
              <a:rPr lang="en-US" sz="3200" b="1" dirty="0">
                <a:solidFill>
                  <a:schemeClr val="tx1"/>
                </a:solidFill>
              </a:rPr>
              <a:t> </a:t>
            </a:r>
            <a:r>
              <a:rPr lang="en-US" sz="3200" b="1" baseline="30000" dirty="0">
                <a:solidFill>
                  <a:schemeClr val="tx1"/>
                </a:solidFill>
              </a:rPr>
              <a:t>8:19 </a:t>
            </a:r>
            <a:r>
              <a:rPr lang="en-US" sz="3200" dirty="0">
                <a:solidFill>
                  <a:schemeClr val="tx1"/>
                </a:solidFill>
              </a:rPr>
              <a:t>For the anxious longing of the creation waits eagerly for the revealing of the sons of God. </a:t>
            </a:r>
            <a:r>
              <a:rPr lang="en-US" sz="3200" b="1" baseline="30000" dirty="0">
                <a:solidFill>
                  <a:schemeClr val="tx1"/>
                </a:solidFill>
              </a:rPr>
              <a:t>20 </a:t>
            </a:r>
            <a:r>
              <a:rPr lang="en-US" sz="3100" dirty="0">
                <a:solidFill>
                  <a:schemeClr val="tx1"/>
                </a:solidFill>
              </a:rPr>
              <a:t>For the creation was subjected to futility,</a:t>
            </a:r>
            <a:r>
              <a:rPr lang="en-US" sz="3200" dirty="0">
                <a:solidFill>
                  <a:schemeClr val="tx1"/>
                </a:solidFill>
              </a:rPr>
              <a:t> not willingly, but because of Him who subjected it, </a:t>
            </a:r>
            <a:r>
              <a:rPr lang="en-US" sz="3200" b="1" u="sng" dirty="0">
                <a:solidFill>
                  <a:srgbClr val="002060"/>
                </a:solidFill>
              </a:rPr>
              <a:t>in hope </a:t>
            </a:r>
            <a:r>
              <a:rPr lang="en-US" sz="3200" b="1" u="sng" baseline="30000" dirty="0">
                <a:solidFill>
                  <a:srgbClr val="002060"/>
                </a:solidFill>
              </a:rPr>
              <a:t>21 </a:t>
            </a:r>
            <a:r>
              <a:rPr lang="en-US" sz="3200" b="1" u="sng" dirty="0">
                <a:solidFill>
                  <a:srgbClr val="002060"/>
                </a:solidFill>
              </a:rPr>
              <a:t>that the creation itself also will be set free from its slavery to corruption into the freedom of the glory of the children of God.</a:t>
            </a:r>
            <a:r>
              <a:rPr lang="en-US" sz="3200" dirty="0">
                <a:solidFill>
                  <a:schemeClr val="tx1"/>
                </a:solidFill>
              </a:rPr>
              <a:t> </a:t>
            </a:r>
          </a:p>
          <a:p>
            <a:pPr>
              <a:spcBef>
                <a:spcPts val="0"/>
              </a:spcBef>
              <a:spcAft>
                <a:spcPts val="0"/>
              </a:spcAft>
            </a:pPr>
            <a:r>
              <a:rPr lang="en-US" sz="3200" dirty="0">
                <a:solidFill>
                  <a:schemeClr val="tx1"/>
                </a:solidFill>
                <a:effectLst/>
                <a:ea typeface="Times New Roman" panose="02020603050405020304" pitchFamily="18" charset="0"/>
              </a:rPr>
              <a:t> </a:t>
            </a:r>
          </a:p>
          <a:p>
            <a:pPr marL="0" marR="0">
              <a:lnSpc>
                <a:spcPct val="107000"/>
              </a:lnSpc>
              <a:spcBef>
                <a:spcPts val="0"/>
              </a:spcBef>
              <a:spcAft>
                <a:spcPts val="0"/>
              </a:spcAft>
            </a:pPr>
            <a:endParaRPr lang="en-US" sz="3400" dirty="0">
              <a:solidFill>
                <a:schemeClr val="tx1"/>
              </a:solidFill>
            </a:endParaRPr>
          </a:p>
        </p:txBody>
      </p:sp>
      <p:sp>
        <p:nvSpPr>
          <p:cNvPr id="2" name="Rectangle 1">
            <a:extLst>
              <a:ext uri="{FF2B5EF4-FFF2-40B4-BE49-F238E27FC236}">
                <a16:creationId xmlns:a16="http://schemas.microsoft.com/office/drawing/2014/main" xmlns="" id="{42376172-6F69-C979-13A0-2A2E2F717374}"/>
              </a:ext>
            </a:extLst>
          </p:cNvPr>
          <p:cNvSpPr/>
          <p:nvPr/>
        </p:nvSpPr>
        <p:spPr>
          <a:xfrm>
            <a:off x="-1" y="92075"/>
            <a:ext cx="12192000"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0" b="1" dirty="0">
                <a:solidFill>
                  <a:schemeClr val="bg1"/>
                </a:solidFill>
              </a:rPr>
              <a:t>2) We suffer in the context of </a:t>
            </a:r>
            <a:r>
              <a:rPr lang="en-US" sz="5000" b="1" i="1" dirty="0">
                <a:solidFill>
                  <a:schemeClr val="bg1"/>
                </a:solidFill>
              </a:rPr>
              <a:t>present waiting</a:t>
            </a:r>
          </a:p>
        </p:txBody>
      </p:sp>
    </p:spTree>
    <p:extLst>
      <p:ext uri="{BB962C8B-B14F-4D97-AF65-F5344CB8AC3E}">
        <p14:creationId xmlns:p14="http://schemas.microsoft.com/office/powerpoint/2010/main" val="7376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descr="A picture containing satellite&#10;&#10;Description automatically generated">
            <a:extLst>
              <a:ext uri="{FF2B5EF4-FFF2-40B4-BE49-F238E27FC236}">
                <a16:creationId xmlns:a16="http://schemas.microsoft.com/office/drawing/2014/main" xmlns="" id="{A1A064F7-58B3-F62C-F1EA-C70AAAA363CB}"/>
              </a:ext>
            </a:extLst>
          </p:cNvPr>
          <p:cNvPicPr>
            <a:picLocks noChangeAspect="1"/>
          </p:cNvPicPr>
          <p:nvPr/>
        </p:nvPicPr>
        <p:blipFill rotWithShape="1">
          <a:blip r:embed="rId2">
            <a:extLst>
              <a:ext uri="{28A0092B-C50C-407E-A947-70E740481C1C}">
                <a14:useLocalDpi xmlns:a14="http://schemas.microsoft.com/office/drawing/2010/main" val="0"/>
              </a:ext>
            </a:extLst>
          </a:blip>
          <a:srcRect t="3592" r="25253"/>
          <a:stretch/>
        </p:blipFill>
        <p:spPr>
          <a:xfrm>
            <a:off x="6553200" y="0"/>
            <a:ext cx="5638800" cy="4090986"/>
          </a:xfrm>
          <a:prstGeom prst="rect">
            <a:avLst/>
          </a:prstGeom>
        </p:spPr>
      </p:pic>
      <p:sp>
        <p:nvSpPr>
          <p:cNvPr id="5" name="Rectangle 4">
            <a:extLst>
              <a:ext uri="{FF2B5EF4-FFF2-40B4-BE49-F238E27FC236}">
                <a16:creationId xmlns:a16="http://schemas.microsoft.com/office/drawing/2014/main" xmlns="" id="{77E736D4-27ED-06E4-1404-555408E822CA}"/>
              </a:ext>
            </a:extLst>
          </p:cNvPr>
          <p:cNvSpPr/>
          <p:nvPr/>
        </p:nvSpPr>
        <p:spPr>
          <a:xfrm>
            <a:off x="0" y="4183061"/>
            <a:ext cx="12192000" cy="2674939"/>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lnSpc>
                <a:spcPct val="107000"/>
              </a:lnSpc>
              <a:spcBef>
                <a:spcPts val="0"/>
              </a:spcBef>
              <a:spcAft>
                <a:spcPts val="0"/>
              </a:spcAft>
            </a:pPr>
            <a:r>
              <a:rPr lang="en-US" sz="3200" b="1" baseline="30000" dirty="0">
                <a:solidFill>
                  <a:schemeClr val="tx1"/>
                </a:solidFill>
              </a:rPr>
              <a:t>Romans</a:t>
            </a:r>
            <a:r>
              <a:rPr lang="en-US" sz="3200" b="1" dirty="0">
                <a:solidFill>
                  <a:schemeClr val="tx1"/>
                </a:solidFill>
              </a:rPr>
              <a:t> </a:t>
            </a:r>
            <a:r>
              <a:rPr lang="en-US" sz="3200" b="1" baseline="30000" dirty="0">
                <a:solidFill>
                  <a:schemeClr val="tx1"/>
                </a:solidFill>
              </a:rPr>
              <a:t>8:</a:t>
            </a:r>
            <a:r>
              <a:rPr lang="en-US" sz="3200" b="1" baseline="30000" dirty="0">
                <a:solidFill>
                  <a:srgbClr val="000000"/>
                </a:solidFill>
                <a:effectLst/>
                <a:ea typeface="Times New Roman" panose="02020603050405020304" pitchFamily="18" charset="0"/>
                <a:cs typeface="Calibri" panose="020F0502020204030204" pitchFamily="34" charset="0"/>
              </a:rPr>
              <a:t>22 </a:t>
            </a:r>
            <a:r>
              <a:rPr lang="en-US" sz="3200" b="1" u="sng" dirty="0">
                <a:solidFill>
                  <a:srgbClr val="002060"/>
                </a:solidFill>
                <a:effectLst/>
                <a:ea typeface="Times New Roman" panose="02020603050405020304" pitchFamily="18" charset="0"/>
                <a:cs typeface="Calibri" panose="020F0502020204030204" pitchFamily="34" charset="0"/>
              </a:rPr>
              <a:t>For we know that the whole creation groans and suffers</a:t>
            </a:r>
            <a:r>
              <a:rPr lang="en-US" sz="3200" b="1" dirty="0">
                <a:solidFill>
                  <a:srgbClr val="002060"/>
                </a:solidFill>
                <a:effectLst/>
                <a:ea typeface="Times New Roman" panose="02020603050405020304" pitchFamily="18" charset="0"/>
                <a:cs typeface="Calibri" panose="020F0502020204030204" pitchFamily="34" charset="0"/>
              </a:rPr>
              <a:t> </a:t>
            </a:r>
            <a:r>
              <a:rPr lang="en-US" sz="3200" dirty="0">
                <a:solidFill>
                  <a:srgbClr val="000000"/>
                </a:solidFill>
                <a:effectLst/>
                <a:ea typeface="Times New Roman" panose="02020603050405020304" pitchFamily="18" charset="0"/>
                <a:cs typeface="Calibri" panose="020F0502020204030204" pitchFamily="34" charset="0"/>
              </a:rPr>
              <a:t>the pains of childbirth together until now. </a:t>
            </a:r>
            <a:r>
              <a:rPr lang="en-US" sz="3200" b="1" baseline="30000" dirty="0">
                <a:solidFill>
                  <a:srgbClr val="000000"/>
                </a:solidFill>
                <a:effectLst/>
                <a:ea typeface="Times New Roman" panose="02020603050405020304" pitchFamily="18" charset="0"/>
                <a:cs typeface="Calibri" panose="020F0502020204030204" pitchFamily="34" charset="0"/>
              </a:rPr>
              <a:t>23 </a:t>
            </a:r>
            <a:r>
              <a:rPr lang="en-US" sz="3200" dirty="0">
                <a:solidFill>
                  <a:srgbClr val="000000"/>
                </a:solidFill>
                <a:effectLst/>
                <a:ea typeface="Times New Roman" panose="02020603050405020304" pitchFamily="18" charset="0"/>
                <a:cs typeface="Calibri" panose="020F0502020204030204" pitchFamily="34" charset="0"/>
              </a:rPr>
              <a:t>And not only this, but also we ourselves, having the first fruits of the Spirit, even we ourselves groan within ourselves, waiting eagerly for our adoption as sons, the redemption of our body. </a:t>
            </a:r>
            <a:endParaRPr lang="en-US" sz="3200" dirty="0">
              <a:effectLst/>
              <a:ea typeface="Calibri" panose="020F0502020204030204" pitchFamily="34" charset="0"/>
              <a:cs typeface="Times New Roman" panose="02020603050405020304" pitchFamily="18" charset="0"/>
            </a:endParaRPr>
          </a:p>
          <a:p>
            <a:pPr>
              <a:spcBef>
                <a:spcPts val="0"/>
              </a:spcBef>
              <a:spcAft>
                <a:spcPts val="0"/>
              </a:spcAft>
            </a:pPr>
            <a:r>
              <a:rPr lang="en-US" sz="3200" dirty="0">
                <a:solidFill>
                  <a:schemeClr val="tx1"/>
                </a:solidFill>
                <a:effectLst/>
                <a:ea typeface="Times New Roman" panose="02020603050405020304" pitchFamily="18" charset="0"/>
              </a:rPr>
              <a:t> </a:t>
            </a:r>
          </a:p>
          <a:p>
            <a:pPr marL="0" marR="0">
              <a:lnSpc>
                <a:spcPct val="107000"/>
              </a:lnSpc>
              <a:spcBef>
                <a:spcPts val="0"/>
              </a:spcBef>
              <a:spcAft>
                <a:spcPts val="0"/>
              </a:spcAft>
            </a:pPr>
            <a:endParaRPr lang="en-US" sz="3400" dirty="0">
              <a:solidFill>
                <a:schemeClr val="tx1"/>
              </a:solidFill>
            </a:endParaRPr>
          </a:p>
        </p:txBody>
      </p:sp>
      <p:sp>
        <p:nvSpPr>
          <p:cNvPr id="2" name="Rounded Rectangular Callout 11">
            <a:extLst>
              <a:ext uri="{FF2B5EF4-FFF2-40B4-BE49-F238E27FC236}">
                <a16:creationId xmlns:a16="http://schemas.microsoft.com/office/drawing/2014/main" xmlns="" id="{96864DA7-3DDD-FF51-ABC2-06ADF219E6FD}"/>
              </a:ext>
            </a:extLst>
          </p:cNvPr>
          <p:cNvSpPr/>
          <p:nvPr/>
        </p:nvSpPr>
        <p:spPr>
          <a:xfrm>
            <a:off x="152401" y="1353671"/>
            <a:ext cx="6172199" cy="703729"/>
          </a:xfrm>
          <a:prstGeom prst="wedgeRoundRectCallout">
            <a:avLst>
              <a:gd name="adj1" fmla="val -21927"/>
              <a:gd name="adj2" fmla="val 49596"/>
              <a:gd name="adj3" fmla="val 16667"/>
            </a:avLst>
          </a:prstGeom>
          <a:solidFill>
            <a:schemeClr val="tx2">
              <a:lumMod val="5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solidFill>
                  <a:schemeClr val="bg1"/>
                </a:solidFill>
              </a:rPr>
              <a:t>The waiting of all creation</a:t>
            </a:r>
          </a:p>
        </p:txBody>
      </p:sp>
      <p:sp>
        <p:nvSpPr>
          <p:cNvPr id="3" name="Rectangle 2">
            <a:extLst>
              <a:ext uri="{FF2B5EF4-FFF2-40B4-BE49-F238E27FC236}">
                <a16:creationId xmlns:a16="http://schemas.microsoft.com/office/drawing/2014/main" xmlns="" id="{89721D9A-BF56-C2C0-8939-EC8B459C5AA6}"/>
              </a:ext>
            </a:extLst>
          </p:cNvPr>
          <p:cNvSpPr/>
          <p:nvPr/>
        </p:nvSpPr>
        <p:spPr>
          <a:xfrm>
            <a:off x="-1" y="92075"/>
            <a:ext cx="12192000"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0" b="1" dirty="0">
                <a:solidFill>
                  <a:schemeClr val="bg1"/>
                </a:solidFill>
              </a:rPr>
              <a:t>2) We suffer in the context of </a:t>
            </a:r>
            <a:r>
              <a:rPr lang="en-US" sz="5000" b="1" i="1" dirty="0">
                <a:solidFill>
                  <a:schemeClr val="bg1"/>
                </a:solidFill>
              </a:rPr>
              <a:t>present waiting</a:t>
            </a:r>
          </a:p>
        </p:txBody>
      </p:sp>
    </p:spTree>
    <p:extLst>
      <p:ext uri="{BB962C8B-B14F-4D97-AF65-F5344CB8AC3E}">
        <p14:creationId xmlns:p14="http://schemas.microsoft.com/office/powerpoint/2010/main" val="3246511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descr="A picture containing satellite&#10;&#10;Description automatically generated">
            <a:extLst>
              <a:ext uri="{FF2B5EF4-FFF2-40B4-BE49-F238E27FC236}">
                <a16:creationId xmlns:a16="http://schemas.microsoft.com/office/drawing/2014/main" xmlns="" id="{A1A064F7-58B3-F62C-F1EA-C70AAAA363CB}"/>
              </a:ext>
            </a:extLst>
          </p:cNvPr>
          <p:cNvPicPr>
            <a:picLocks noChangeAspect="1"/>
          </p:cNvPicPr>
          <p:nvPr/>
        </p:nvPicPr>
        <p:blipFill rotWithShape="1">
          <a:blip r:embed="rId2">
            <a:extLst>
              <a:ext uri="{28A0092B-C50C-407E-A947-70E740481C1C}">
                <a14:useLocalDpi xmlns:a14="http://schemas.microsoft.com/office/drawing/2010/main" val="0"/>
              </a:ext>
            </a:extLst>
          </a:blip>
          <a:srcRect t="3592" r="25253"/>
          <a:stretch/>
        </p:blipFill>
        <p:spPr>
          <a:xfrm>
            <a:off x="6553200" y="0"/>
            <a:ext cx="5638800" cy="4090986"/>
          </a:xfrm>
          <a:prstGeom prst="rect">
            <a:avLst/>
          </a:prstGeom>
        </p:spPr>
      </p:pic>
      <p:sp>
        <p:nvSpPr>
          <p:cNvPr id="5" name="Rectangle 4">
            <a:extLst>
              <a:ext uri="{FF2B5EF4-FFF2-40B4-BE49-F238E27FC236}">
                <a16:creationId xmlns:a16="http://schemas.microsoft.com/office/drawing/2014/main" xmlns="" id="{77E736D4-27ED-06E4-1404-555408E822CA}"/>
              </a:ext>
            </a:extLst>
          </p:cNvPr>
          <p:cNvSpPr/>
          <p:nvPr/>
        </p:nvSpPr>
        <p:spPr>
          <a:xfrm>
            <a:off x="0" y="4183061"/>
            <a:ext cx="12192000" cy="2674939"/>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lnSpc>
                <a:spcPct val="107000"/>
              </a:lnSpc>
              <a:spcBef>
                <a:spcPts val="0"/>
              </a:spcBef>
              <a:spcAft>
                <a:spcPts val="0"/>
              </a:spcAft>
            </a:pPr>
            <a:r>
              <a:rPr lang="en-US" sz="3200" b="1" baseline="30000" dirty="0">
                <a:solidFill>
                  <a:schemeClr val="tx1"/>
                </a:solidFill>
              </a:rPr>
              <a:t>Romans</a:t>
            </a:r>
            <a:r>
              <a:rPr lang="en-US" sz="3200" b="1" dirty="0">
                <a:solidFill>
                  <a:schemeClr val="tx1"/>
                </a:solidFill>
              </a:rPr>
              <a:t> </a:t>
            </a:r>
            <a:r>
              <a:rPr lang="en-US" sz="3200" b="1" baseline="30000" dirty="0">
                <a:solidFill>
                  <a:schemeClr val="tx1"/>
                </a:solidFill>
              </a:rPr>
              <a:t>8:</a:t>
            </a:r>
            <a:r>
              <a:rPr lang="en-US" sz="3200" b="1" baseline="30000" dirty="0">
                <a:solidFill>
                  <a:srgbClr val="000000"/>
                </a:solidFill>
                <a:effectLst/>
                <a:ea typeface="Times New Roman" panose="02020603050405020304" pitchFamily="18" charset="0"/>
                <a:cs typeface="Calibri" panose="020F0502020204030204" pitchFamily="34" charset="0"/>
              </a:rPr>
              <a:t>22 </a:t>
            </a:r>
            <a:r>
              <a:rPr lang="en-US" sz="3200" dirty="0">
                <a:solidFill>
                  <a:schemeClr val="tx1"/>
                </a:solidFill>
                <a:effectLst/>
                <a:ea typeface="Times New Roman" panose="02020603050405020304" pitchFamily="18" charset="0"/>
                <a:cs typeface="Calibri" panose="020F0502020204030204" pitchFamily="34" charset="0"/>
              </a:rPr>
              <a:t>For we know that the whole creation </a:t>
            </a:r>
            <a:r>
              <a:rPr lang="en-US" sz="3200" b="1" u="sng" dirty="0">
                <a:solidFill>
                  <a:srgbClr val="002060"/>
                </a:solidFill>
                <a:effectLst/>
                <a:ea typeface="Times New Roman" panose="02020603050405020304" pitchFamily="18" charset="0"/>
                <a:cs typeface="Calibri" panose="020F0502020204030204" pitchFamily="34" charset="0"/>
              </a:rPr>
              <a:t>groans and suffers the pains of childbirth</a:t>
            </a:r>
            <a:r>
              <a:rPr lang="en-US" sz="3200" dirty="0">
                <a:solidFill>
                  <a:srgbClr val="000000"/>
                </a:solidFill>
                <a:effectLst/>
                <a:ea typeface="Times New Roman" panose="02020603050405020304" pitchFamily="18" charset="0"/>
                <a:cs typeface="Calibri" panose="020F0502020204030204" pitchFamily="34" charset="0"/>
              </a:rPr>
              <a:t> together until now. </a:t>
            </a:r>
            <a:r>
              <a:rPr lang="en-US" sz="3200" b="1" baseline="30000" dirty="0">
                <a:solidFill>
                  <a:srgbClr val="000000"/>
                </a:solidFill>
                <a:effectLst/>
                <a:ea typeface="Times New Roman" panose="02020603050405020304" pitchFamily="18" charset="0"/>
                <a:cs typeface="Calibri" panose="020F0502020204030204" pitchFamily="34" charset="0"/>
              </a:rPr>
              <a:t>23 </a:t>
            </a:r>
            <a:r>
              <a:rPr lang="en-US" sz="3200" dirty="0">
                <a:solidFill>
                  <a:srgbClr val="000000"/>
                </a:solidFill>
                <a:effectLst/>
                <a:ea typeface="Times New Roman" panose="02020603050405020304" pitchFamily="18" charset="0"/>
                <a:cs typeface="Calibri" panose="020F0502020204030204" pitchFamily="34" charset="0"/>
              </a:rPr>
              <a:t>And not only this, but also we ourselves, having the first fruits of the Spirit, even we ourselves groan within ourselves, waiting eagerly for our adoption as sons, the redemption of our body. </a:t>
            </a:r>
            <a:endParaRPr lang="en-US" sz="3200" dirty="0">
              <a:effectLst/>
              <a:ea typeface="Calibri" panose="020F0502020204030204" pitchFamily="34" charset="0"/>
              <a:cs typeface="Times New Roman" panose="02020603050405020304" pitchFamily="18" charset="0"/>
            </a:endParaRPr>
          </a:p>
          <a:p>
            <a:pPr>
              <a:spcBef>
                <a:spcPts val="0"/>
              </a:spcBef>
              <a:spcAft>
                <a:spcPts val="0"/>
              </a:spcAft>
            </a:pPr>
            <a:r>
              <a:rPr lang="en-US" sz="3200" dirty="0">
                <a:solidFill>
                  <a:schemeClr val="tx1"/>
                </a:solidFill>
                <a:effectLst/>
                <a:ea typeface="Times New Roman" panose="02020603050405020304" pitchFamily="18" charset="0"/>
              </a:rPr>
              <a:t> </a:t>
            </a:r>
          </a:p>
          <a:p>
            <a:pPr marL="0" marR="0">
              <a:lnSpc>
                <a:spcPct val="107000"/>
              </a:lnSpc>
              <a:spcBef>
                <a:spcPts val="0"/>
              </a:spcBef>
              <a:spcAft>
                <a:spcPts val="0"/>
              </a:spcAft>
            </a:pPr>
            <a:endParaRPr lang="en-US" sz="3400" dirty="0">
              <a:solidFill>
                <a:schemeClr val="tx1"/>
              </a:solidFill>
            </a:endParaRPr>
          </a:p>
        </p:txBody>
      </p:sp>
      <p:sp>
        <p:nvSpPr>
          <p:cNvPr id="8" name="Rounded Rectangular Callout 11">
            <a:extLst>
              <a:ext uri="{FF2B5EF4-FFF2-40B4-BE49-F238E27FC236}">
                <a16:creationId xmlns:a16="http://schemas.microsoft.com/office/drawing/2014/main" xmlns="" id="{476207B5-A9F2-8AC0-4933-849AA7ABDA60}"/>
              </a:ext>
            </a:extLst>
          </p:cNvPr>
          <p:cNvSpPr/>
          <p:nvPr/>
        </p:nvSpPr>
        <p:spPr>
          <a:xfrm>
            <a:off x="152401" y="1353671"/>
            <a:ext cx="6172199" cy="703729"/>
          </a:xfrm>
          <a:prstGeom prst="wedgeRoundRectCallout">
            <a:avLst>
              <a:gd name="adj1" fmla="val -21927"/>
              <a:gd name="adj2" fmla="val 49596"/>
              <a:gd name="adj3" fmla="val 16667"/>
            </a:avLst>
          </a:prstGeom>
          <a:solidFill>
            <a:schemeClr val="tx2">
              <a:lumMod val="5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solidFill>
                  <a:schemeClr val="bg1"/>
                </a:solidFill>
              </a:rPr>
              <a:t>The waiting of all creation</a:t>
            </a:r>
          </a:p>
        </p:txBody>
      </p:sp>
      <p:sp>
        <p:nvSpPr>
          <p:cNvPr id="2" name="Rectangle 1">
            <a:extLst>
              <a:ext uri="{FF2B5EF4-FFF2-40B4-BE49-F238E27FC236}">
                <a16:creationId xmlns:a16="http://schemas.microsoft.com/office/drawing/2014/main" xmlns="" id="{83647204-7A3D-9234-A332-8EA81E8FEC9B}"/>
              </a:ext>
            </a:extLst>
          </p:cNvPr>
          <p:cNvSpPr/>
          <p:nvPr/>
        </p:nvSpPr>
        <p:spPr>
          <a:xfrm>
            <a:off x="-1" y="92075"/>
            <a:ext cx="12192000"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0" b="1" dirty="0">
                <a:solidFill>
                  <a:schemeClr val="bg1"/>
                </a:solidFill>
              </a:rPr>
              <a:t>2) We suffer in the context of </a:t>
            </a:r>
            <a:r>
              <a:rPr lang="en-US" sz="5000" b="1" i="1" dirty="0">
                <a:solidFill>
                  <a:schemeClr val="bg1"/>
                </a:solidFill>
              </a:rPr>
              <a:t>present waiting</a:t>
            </a:r>
          </a:p>
        </p:txBody>
      </p:sp>
    </p:spTree>
    <p:extLst>
      <p:ext uri="{BB962C8B-B14F-4D97-AF65-F5344CB8AC3E}">
        <p14:creationId xmlns:p14="http://schemas.microsoft.com/office/powerpoint/2010/main" val="32121080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a:extLst>
              <a:ext uri="{FF2B5EF4-FFF2-40B4-BE49-F238E27FC236}">
                <a16:creationId xmlns:a16="http://schemas.microsoft.com/office/drawing/2014/main" xmlns="" id="{5274EA44-6C01-4426-B74B-5B62DA85227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7084"/>
          <a:stretch/>
        </p:blipFill>
        <p:spPr bwMode="auto">
          <a:xfrm>
            <a:off x="1" y="-8899"/>
            <a:ext cx="12192000" cy="6866899"/>
          </a:xfrm>
          <a:prstGeom prst="rect">
            <a:avLst/>
          </a:prstGeom>
          <a:noFill/>
          <a:extLst>
            <a:ext uri="{909E8E84-426E-40DD-AFC4-6F175D3DCCD1}">
              <a14:hiddenFill xmlns:a14="http://schemas.microsoft.com/office/drawing/2010/main">
                <a:solidFill>
                  <a:srgbClr val="FFFFFF"/>
                </a:solidFill>
              </a14:hiddenFill>
            </a:ext>
          </a:extLst>
        </p:spPr>
      </p:pic>
      <p:sp>
        <p:nvSpPr>
          <p:cNvPr id="3" name="Rounded Rectangular Callout 11">
            <a:extLst>
              <a:ext uri="{FF2B5EF4-FFF2-40B4-BE49-F238E27FC236}">
                <a16:creationId xmlns:a16="http://schemas.microsoft.com/office/drawing/2014/main" xmlns="" id="{F3798DBD-D0C8-FB8E-CF0F-1751C3D3DFF2}"/>
              </a:ext>
            </a:extLst>
          </p:cNvPr>
          <p:cNvSpPr/>
          <p:nvPr/>
        </p:nvSpPr>
        <p:spPr>
          <a:xfrm>
            <a:off x="1638300" y="1600200"/>
            <a:ext cx="8915400" cy="914400"/>
          </a:xfrm>
          <a:prstGeom prst="wedgeRoundRectCallout">
            <a:avLst>
              <a:gd name="adj1" fmla="val -21927"/>
              <a:gd name="adj2" fmla="val 49596"/>
              <a:gd name="adj3" fmla="val 16667"/>
            </a:avLst>
          </a:prstGeom>
          <a:solidFill>
            <a:schemeClr val="tx1">
              <a:alpha val="64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5400" b="1" i="1" dirty="0">
                <a:solidFill>
                  <a:schemeClr val="bg1"/>
                </a:solidFill>
              </a:rPr>
              <a:t>How do we grow spiritually?</a:t>
            </a:r>
          </a:p>
        </p:txBody>
      </p:sp>
      <p:sp>
        <p:nvSpPr>
          <p:cNvPr id="2" name="Rectangle 1">
            <a:extLst>
              <a:ext uri="{FF2B5EF4-FFF2-40B4-BE49-F238E27FC236}">
                <a16:creationId xmlns:a16="http://schemas.microsoft.com/office/drawing/2014/main" xmlns="" id="{C268A8AE-0C00-7832-6D5F-38C16DAF63EC}"/>
              </a:ext>
            </a:extLst>
          </p:cNvPr>
          <p:cNvSpPr/>
          <p:nvPr/>
        </p:nvSpPr>
        <p:spPr>
          <a:xfrm>
            <a:off x="-1" y="92075"/>
            <a:ext cx="12192000"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rPr>
              <a:t>Walking According to the Spirit</a:t>
            </a:r>
          </a:p>
        </p:txBody>
      </p:sp>
    </p:spTree>
    <p:extLst>
      <p:ext uri="{BB962C8B-B14F-4D97-AF65-F5344CB8AC3E}">
        <p14:creationId xmlns:p14="http://schemas.microsoft.com/office/powerpoint/2010/main" val="3483923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descr="A picture containing satellite&#10;&#10;Description automatically generated">
            <a:extLst>
              <a:ext uri="{FF2B5EF4-FFF2-40B4-BE49-F238E27FC236}">
                <a16:creationId xmlns:a16="http://schemas.microsoft.com/office/drawing/2014/main" xmlns="" id="{A1A064F7-58B3-F62C-F1EA-C70AAAA363CB}"/>
              </a:ext>
            </a:extLst>
          </p:cNvPr>
          <p:cNvPicPr>
            <a:picLocks noChangeAspect="1"/>
          </p:cNvPicPr>
          <p:nvPr/>
        </p:nvPicPr>
        <p:blipFill rotWithShape="1">
          <a:blip r:embed="rId2">
            <a:extLst>
              <a:ext uri="{28A0092B-C50C-407E-A947-70E740481C1C}">
                <a14:useLocalDpi xmlns:a14="http://schemas.microsoft.com/office/drawing/2010/main" val="0"/>
              </a:ext>
            </a:extLst>
          </a:blip>
          <a:srcRect t="3592" r="25253"/>
          <a:stretch/>
        </p:blipFill>
        <p:spPr>
          <a:xfrm>
            <a:off x="6553200" y="0"/>
            <a:ext cx="5638800" cy="4090986"/>
          </a:xfrm>
          <a:prstGeom prst="rect">
            <a:avLst/>
          </a:prstGeom>
        </p:spPr>
      </p:pic>
      <p:sp>
        <p:nvSpPr>
          <p:cNvPr id="5" name="Rectangle 4">
            <a:extLst>
              <a:ext uri="{FF2B5EF4-FFF2-40B4-BE49-F238E27FC236}">
                <a16:creationId xmlns:a16="http://schemas.microsoft.com/office/drawing/2014/main" xmlns="" id="{77E736D4-27ED-06E4-1404-555408E822CA}"/>
              </a:ext>
            </a:extLst>
          </p:cNvPr>
          <p:cNvSpPr/>
          <p:nvPr/>
        </p:nvSpPr>
        <p:spPr>
          <a:xfrm>
            <a:off x="0" y="4183061"/>
            <a:ext cx="12192000" cy="2674939"/>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lnSpc>
                <a:spcPct val="107000"/>
              </a:lnSpc>
              <a:spcBef>
                <a:spcPts val="0"/>
              </a:spcBef>
              <a:spcAft>
                <a:spcPts val="0"/>
              </a:spcAft>
            </a:pPr>
            <a:r>
              <a:rPr lang="en-US" sz="3200" b="1" baseline="30000" dirty="0">
                <a:solidFill>
                  <a:schemeClr val="tx1"/>
                </a:solidFill>
              </a:rPr>
              <a:t>Romans</a:t>
            </a:r>
            <a:r>
              <a:rPr lang="en-US" sz="3200" b="1" dirty="0">
                <a:solidFill>
                  <a:schemeClr val="tx1"/>
                </a:solidFill>
              </a:rPr>
              <a:t> </a:t>
            </a:r>
            <a:r>
              <a:rPr lang="en-US" sz="3200" b="1" baseline="30000" dirty="0">
                <a:solidFill>
                  <a:schemeClr val="tx1"/>
                </a:solidFill>
              </a:rPr>
              <a:t>8:</a:t>
            </a:r>
            <a:r>
              <a:rPr lang="en-US" sz="3200" b="1" baseline="30000" dirty="0">
                <a:solidFill>
                  <a:srgbClr val="000000"/>
                </a:solidFill>
                <a:effectLst/>
                <a:ea typeface="Times New Roman" panose="02020603050405020304" pitchFamily="18" charset="0"/>
                <a:cs typeface="Calibri" panose="020F0502020204030204" pitchFamily="34" charset="0"/>
              </a:rPr>
              <a:t>22 </a:t>
            </a:r>
            <a:r>
              <a:rPr lang="en-US" sz="3200" dirty="0">
                <a:solidFill>
                  <a:schemeClr val="tx1"/>
                </a:solidFill>
                <a:effectLst/>
                <a:ea typeface="Times New Roman" panose="02020603050405020304" pitchFamily="18" charset="0"/>
                <a:cs typeface="Calibri" panose="020F0502020204030204" pitchFamily="34" charset="0"/>
              </a:rPr>
              <a:t>For we know that the whole creation groans and suffers the pains of childbirth</a:t>
            </a:r>
            <a:r>
              <a:rPr lang="en-US" sz="3200" dirty="0">
                <a:solidFill>
                  <a:srgbClr val="000000"/>
                </a:solidFill>
                <a:effectLst/>
                <a:ea typeface="Times New Roman" panose="02020603050405020304" pitchFamily="18" charset="0"/>
                <a:cs typeface="Calibri" panose="020F0502020204030204" pitchFamily="34" charset="0"/>
              </a:rPr>
              <a:t> together until now. </a:t>
            </a:r>
            <a:r>
              <a:rPr lang="en-US" sz="3200" b="1" baseline="30000" dirty="0">
                <a:solidFill>
                  <a:srgbClr val="000000"/>
                </a:solidFill>
                <a:effectLst/>
                <a:ea typeface="Times New Roman" panose="02020603050405020304" pitchFamily="18" charset="0"/>
                <a:cs typeface="Calibri" panose="020F0502020204030204" pitchFamily="34" charset="0"/>
              </a:rPr>
              <a:t>23 </a:t>
            </a:r>
            <a:r>
              <a:rPr lang="en-US" sz="3200" b="1" u="sng" dirty="0">
                <a:solidFill>
                  <a:srgbClr val="002060"/>
                </a:solidFill>
                <a:effectLst/>
                <a:ea typeface="Times New Roman" panose="02020603050405020304" pitchFamily="18" charset="0"/>
                <a:cs typeface="Calibri" panose="020F0502020204030204" pitchFamily="34" charset="0"/>
              </a:rPr>
              <a:t>And not only this, but also we ourselves</a:t>
            </a:r>
            <a:r>
              <a:rPr lang="en-US" sz="3200" dirty="0">
                <a:solidFill>
                  <a:srgbClr val="000000"/>
                </a:solidFill>
                <a:effectLst/>
                <a:ea typeface="Times New Roman" panose="02020603050405020304" pitchFamily="18" charset="0"/>
                <a:cs typeface="Calibri" panose="020F0502020204030204" pitchFamily="34" charset="0"/>
              </a:rPr>
              <a:t>, having the first fruits of the Spirit, </a:t>
            </a:r>
            <a:r>
              <a:rPr lang="en-US" sz="3200" b="1" u="sng" dirty="0">
                <a:solidFill>
                  <a:srgbClr val="002060"/>
                </a:solidFill>
                <a:effectLst/>
                <a:ea typeface="Times New Roman" panose="02020603050405020304" pitchFamily="18" charset="0"/>
                <a:cs typeface="Calibri" panose="020F0502020204030204" pitchFamily="34" charset="0"/>
              </a:rPr>
              <a:t>even we ourselves groan within ourselves</a:t>
            </a:r>
            <a:r>
              <a:rPr lang="en-US" sz="3200" dirty="0">
                <a:solidFill>
                  <a:srgbClr val="000000"/>
                </a:solidFill>
                <a:effectLst/>
                <a:ea typeface="Times New Roman" panose="02020603050405020304" pitchFamily="18" charset="0"/>
                <a:cs typeface="Calibri" panose="020F0502020204030204" pitchFamily="34" charset="0"/>
              </a:rPr>
              <a:t>, waiting eagerly for our adoption as sons, the redemption of our body. </a:t>
            </a:r>
            <a:endParaRPr lang="en-US" sz="3200" dirty="0">
              <a:effectLst/>
              <a:ea typeface="Calibri" panose="020F0502020204030204" pitchFamily="34" charset="0"/>
              <a:cs typeface="Times New Roman" panose="02020603050405020304" pitchFamily="18" charset="0"/>
            </a:endParaRPr>
          </a:p>
          <a:p>
            <a:pPr>
              <a:spcBef>
                <a:spcPts val="0"/>
              </a:spcBef>
              <a:spcAft>
                <a:spcPts val="0"/>
              </a:spcAft>
            </a:pPr>
            <a:r>
              <a:rPr lang="en-US" sz="3200" dirty="0">
                <a:solidFill>
                  <a:schemeClr val="tx1"/>
                </a:solidFill>
                <a:effectLst/>
                <a:ea typeface="Times New Roman" panose="02020603050405020304" pitchFamily="18" charset="0"/>
              </a:rPr>
              <a:t> </a:t>
            </a:r>
          </a:p>
          <a:p>
            <a:pPr marL="0" marR="0">
              <a:lnSpc>
                <a:spcPct val="107000"/>
              </a:lnSpc>
              <a:spcBef>
                <a:spcPts val="0"/>
              </a:spcBef>
              <a:spcAft>
                <a:spcPts val="0"/>
              </a:spcAft>
            </a:pPr>
            <a:endParaRPr lang="en-US" sz="3400" dirty="0">
              <a:solidFill>
                <a:schemeClr val="tx1"/>
              </a:solidFill>
            </a:endParaRPr>
          </a:p>
        </p:txBody>
      </p:sp>
      <p:sp>
        <p:nvSpPr>
          <p:cNvPr id="2" name="Rounded Rectangular Callout 11">
            <a:extLst>
              <a:ext uri="{FF2B5EF4-FFF2-40B4-BE49-F238E27FC236}">
                <a16:creationId xmlns:a16="http://schemas.microsoft.com/office/drawing/2014/main" xmlns="" id="{96864DA7-3DDD-FF51-ABC2-06ADF219E6FD}"/>
              </a:ext>
            </a:extLst>
          </p:cNvPr>
          <p:cNvSpPr/>
          <p:nvPr/>
        </p:nvSpPr>
        <p:spPr>
          <a:xfrm>
            <a:off x="609600" y="2510916"/>
            <a:ext cx="6858000" cy="1203325"/>
          </a:xfrm>
          <a:prstGeom prst="wedgeRoundRectCallout">
            <a:avLst>
              <a:gd name="adj1" fmla="val -21927"/>
              <a:gd name="adj2" fmla="val 49596"/>
              <a:gd name="adj3" fmla="val 16667"/>
            </a:avLst>
          </a:prstGeom>
          <a:solidFill>
            <a:schemeClr val="tx2">
              <a:lumMod val="5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solidFill>
                  <a:schemeClr val="bg1"/>
                </a:solidFill>
              </a:rPr>
              <a:t>Our suffering is part of the larger story of redemption</a:t>
            </a:r>
          </a:p>
        </p:txBody>
      </p:sp>
      <p:sp>
        <p:nvSpPr>
          <p:cNvPr id="3" name="Rounded Rectangular Callout 11">
            <a:extLst>
              <a:ext uri="{FF2B5EF4-FFF2-40B4-BE49-F238E27FC236}">
                <a16:creationId xmlns:a16="http://schemas.microsoft.com/office/drawing/2014/main" xmlns="" id="{C5BA0F0F-AC1D-C80A-B7B8-972ECFC8FBD2}"/>
              </a:ext>
            </a:extLst>
          </p:cNvPr>
          <p:cNvSpPr/>
          <p:nvPr/>
        </p:nvSpPr>
        <p:spPr>
          <a:xfrm>
            <a:off x="152401" y="1353671"/>
            <a:ext cx="6172199" cy="703729"/>
          </a:xfrm>
          <a:prstGeom prst="wedgeRoundRectCallout">
            <a:avLst>
              <a:gd name="adj1" fmla="val -21927"/>
              <a:gd name="adj2" fmla="val 49596"/>
              <a:gd name="adj3" fmla="val 16667"/>
            </a:avLst>
          </a:prstGeom>
          <a:solidFill>
            <a:schemeClr val="tx2">
              <a:lumMod val="5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solidFill>
                  <a:schemeClr val="bg1"/>
                </a:solidFill>
              </a:rPr>
              <a:t>The waiting of all creation</a:t>
            </a:r>
          </a:p>
        </p:txBody>
      </p:sp>
      <p:sp>
        <p:nvSpPr>
          <p:cNvPr id="7" name="Rectangle 6">
            <a:extLst>
              <a:ext uri="{FF2B5EF4-FFF2-40B4-BE49-F238E27FC236}">
                <a16:creationId xmlns:a16="http://schemas.microsoft.com/office/drawing/2014/main" xmlns="" id="{6842DFF5-ECFD-E6AA-7EAB-CF154B2C186B}"/>
              </a:ext>
            </a:extLst>
          </p:cNvPr>
          <p:cNvSpPr/>
          <p:nvPr/>
        </p:nvSpPr>
        <p:spPr>
          <a:xfrm>
            <a:off x="-1" y="92075"/>
            <a:ext cx="12192000"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0" b="1" dirty="0">
                <a:solidFill>
                  <a:schemeClr val="bg1"/>
                </a:solidFill>
              </a:rPr>
              <a:t>2) We suffer in the context of </a:t>
            </a:r>
            <a:r>
              <a:rPr lang="en-US" sz="5000" b="1" i="1" dirty="0">
                <a:solidFill>
                  <a:schemeClr val="bg1"/>
                </a:solidFill>
              </a:rPr>
              <a:t>present waiting</a:t>
            </a:r>
          </a:p>
        </p:txBody>
      </p:sp>
    </p:spTree>
    <p:extLst>
      <p:ext uri="{BB962C8B-B14F-4D97-AF65-F5344CB8AC3E}">
        <p14:creationId xmlns:p14="http://schemas.microsoft.com/office/powerpoint/2010/main" val="2142832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descr="A picture containing satellite&#10;&#10;Description automatically generated">
            <a:extLst>
              <a:ext uri="{FF2B5EF4-FFF2-40B4-BE49-F238E27FC236}">
                <a16:creationId xmlns:a16="http://schemas.microsoft.com/office/drawing/2014/main" xmlns="" id="{A1A064F7-58B3-F62C-F1EA-C70AAAA363CB}"/>
              </a:ext>
            </a:extLst>
          </p:cNvPr>
          <p:cNvPicPr>
            <a:picLocks noChangeAspect="1"/>
          </p:cNvPicPr>
          <p:nvPr/>
        </p:nvPicPr>
        <p:blipFill rotWithShape="1">
          <a:blip r:embed="rId2">
            <a:extLst>
              <a:ext uri="{28A0092B-C50C-407E-A947-70E740481C1C}">
                <a14:useLocalDpi xmlns:a14="http://schemas.microsoft.com/office/drawing/2010/main" val="0"/>
              </a:ext>
            </a:extLst>
          </a:blip>
          <a:srcRect t="3592" r="25253"/>
          <a:stretch/>
        </p:blipFill>
        <p:spPr>
          <a:xfrm>
            <a:off x="6553200" y="0"/>
            <a:ext cx="5638800" cy="4090986"/>
          </a:xfrm>
          <a:prstGeom prst="rect">
            <a:avLst/>
          </a:prstGeom>
        </p:spPr>
      </p:pic>
      <p:sp>
        <p:nvSpPr>
          <p:cNvPr id="5" name="Rectangle 4">
            <a:extLst>
              <a:ext uri="{FF2B5EF4-FFF2-40B4-BE49-F238E27FC236}">
                <a16:creationId xmlns:a16="http://schemas.microsoft.com/office/drawing/2014/main" xmlns="" id="{77E736D4-27ED-06E4-1404-555408E822CA}"/>
              </a:ext>
            </a:extLst>
          </p:cNvPr>
          <p:cNvSpPr/>
          <p:nvPr/>
        </p:nvSpPr>
        <p:spPr>
          <a:xfrm>
            <a:off x="0" y="4183061"/>
            <a:ext cx="12192000" cy="2674939"/>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lnSpc>
                <a:spcPct val="107000"/>
              </a:lnSpc>
              <a:spcBef>
                <a:spcPts val="0"/>
              </a:spcBef>
              <a:spcAft>
                <a:spcPts val="0"/>
              </a:spcAft>
            </a:pPr>
            <a:r>
              <a:rPr lang="en-US" sz="3200" b="1" baseline="30000" dirty="0">
                <a:solidFill>
                  <a:schemeClr val="tx1"/>
                </a:solidFill>
              </a:rPr>
              <a:t>Romans</a:t>
            </a:r>
            <a:r>
              <a:rPr lang="en-US" sz="3200" b="1" dirty="0">
                <a:solidFill>
                  <a:schemeClr val="tx1"/>
                </a:solidFill>
              </a:rPr>
              <a:t> </a:t>
            </a:r>
            <a:r>
              <a:rPr lang="en-US" sz="3200" b="1" baseline="30000" dirty="0">
                <a:solidFill>
                  <a:schemeClr val="tx1"/>
                </a:solidFill>
              </a:rPr>
              <a:t>8:</a:t>
            </a:r>
            <a:r>
              <a:rPr lang="en-US" sz="3200" b="1" baseline="30000" dirty="0">
                <a:solidFill>
                  <a:srgbClr val="000000"/>
                </a:solidFill>
                <a:effectLst/>
                <a:ea typeface="Times New Roman" panose="02020603050405020304" pitchFamily="18" charset="0"/>
                <a:cs typeface="Calibri" panose="020F0502020204030204" pitchFamily="34" charset="0"/>
              </a:rPr>
              <a:t>22 </a:t>
            </a:r>
            <a:r>
              <a:rPr lang="en-US" sz="3200" dirty="0">
                <a:solidFill>
                  <a:schemeClr val="tx1"/>
                </a:solidFill>
                <a:effectLst/>
                <a:ea typeface="Times New Roman" panose="02020603050405020304" pitchFamily="18" charset="0"/>
                <a:cs typeface="Calibri" panose="020F0502020204030204" pitchFamily="34" charset="0"/>
              </a:rPr>
              <a:t>For we know that the whole creation groans and suffers the pains of childbirth</a:t>
            </a:r>
            <a:r>
              <a:rPr lang="en-US" sz="3200" dirty="0">
                <a:solidFill>
                  <a:srgbClr val="000000"/>
                </a:solidFill>
                <a:effectLst/>
                <a:ea typeface="Times New Roman" panose="02020603050405020304" pitchFamily="18" charset="0"/>
                <a:cs typeface="Calibri" panose="020F0502020204030204" pitchFamily="34" charset="0"/>
              </a:rPr>
              <a:t> together until now. </a:t>
            </a:r>
            <a:r>
              <a:rPr lang="en-US" sz="3200" b="1" baseline="30000" dirty="0">
                <a:solidFill>
                  <a:srgbClr val="000000"/>
                </a:solidFill>
                <a:effectLst/>
                <a:ea typeface="Times New Roman" panose="02020603050405020304" pitchFamily="18" charset="0"/>
                <a:cs typeface="Calibri" panose="020F0502020204030204" pitchFamily="34" charset="0"/>
              </a:rPr>
              <a:t>23 </a:t>
            </a:r>
            <a:r>
              <a:rPr lang="en-US" sz="3200" dirty="0">
                <a:solidFill>
                  <a:schemeClr val="tx1"/>
                </a:solidFill>
                <a:effectLst/>
                <a:ea typeface="Times New Roman" panose="02020603050405020304" pitchFamily="18" charset="0"/>
                <a:cs typeface="Calibri" panose="020F0502020204030204" pitchFamily="34" charset="0"/>
              </a:rPr>
              <a:t>And not only this, but also we ourselves, </a:t>
            </a:r>
            <a:r>
              <a:rPr lang="en-US" sz="3200" b="1" u="sng" dirty="0">
                <a:solidFill>
                  <a:srgbClr val="002060"/>
                </a:solidFill>
                <a:effectLst/>
                <a:ea typeface="Times New Roman" panose="02020603050405020304" pitchFamily="18" charset="0"/>
                <a:cs typeface="Calibri" panose="020F0502020204030204" pitchFamily="34" charset="0"/>
              </a:rPr>
              <a:t>having the first fruits of the Spirit</a:t>
            </a:r>
            <a:r>
              <a:rPr lang="en-US" sz="3200" dirty="0">
                <a:solidFill>
                  <a:schemeClr val="tx1"/>
                </a:solidFill>
                <a:effectLst/>
                <a:ea typeface="Times New Roman" panose="02020603050405020304" pitchFamily="18" charset="0"/>
                <a:cs typeface="Calibri" panose="020F0502020204030204" pitchFamily="34" charset="0"/>
              </a:rPr>
              <a:t>, even we ourselves groan within ourselves</a:t>
            </a:r>
            <a:r>
              <a:rPr lang="en-US" sz="3200" dirty="0">
                <a:solidFill>
                  <a:srgbClr val="000000"/>
                </a:solidFill>
                <a:effectLst/>
                <a:ea typeface="Times New Roman" panose="02020603050405020304" pitchFamily="18" charset="0"/>
                <a:cs typeface="Calibri" panose="020F0502020204030204" pitchFamily="34" charset="0"/>
              </a:rPr>
              <a:t>, </a:t>
            </a:r>
            <a:r>
              <a:rPr lang="en-US" sz="3200" dirty="0">
                <a:solidFill>
                  <a:schemeClr val="tx1"/>
                </a:solidFill>
                <a:effectLst/>
                <a:ea typeface="Times New Roman" panose="02020603050405020304" pitchFamily="18" charset="0"/>
                <a:cs typeface="Calibri" panose="020F0502020204030204" pitchFamily="34" charset="0"/>
              </a:rPr>
              <a:t>waiting eagerly for our adoption as sons</a:t>
            </a:r>
            <a:r>
              <a:rPr lang="en-US" sz="3200" dirty="0">
                <a:solidFill>
                  <a:srgbClr val="000000"/>
                </a:solidFill>
                <a:effectLst/>
                <a:ea typeface="Times New Roman" panose="02020603050405020304" pitchFamily="18" charset="0"/>
                <a:cs typeface="Calibri" panose="020F0502020204030204" pitchFamily="34" charset="0"/>
              </a:rPr>
              <a:t>, </a:t>
            </a:r>
            <a:r>
              <a:rPr lang="en-US" sz="3200" dirty="0">
                <a:solidFill>
                  <a:schemeClr val="tx1"/>
                </a:solidFill>
                <a:effectLst/>
                <a:ea typeface="Times New Roman" panose="02020603050405020304" pitchFamily="18" charset="0"/>
                <a:cs typeface="Calibri" panose="020F0502020204030204" pitchFamily="34" charset="0"/>
              </a:rPr>
              <a:t>the redemption of our body. </a:t>
            </a:r>
            <a:endParaRPr lang="en-US" sz="3200" dirty="0">
              <a:solidFill>
                <a:schemeClr val="tx1"/>
              </a:solidFill>
              <a:effectLst/>
              <a:ea typeface="Calibri" panose="020F0502020204030204" pitchFamily="34" charset="0"/>
              <a:cs typeface="Times New Roman" panose="02020603050405020304" pitchFamily="18" charset="0"/>
            </a:endParaRPr>
          </a:p>
          <a:p>
            <a:pPr>
              <a:spcBef>
                <a:spcPts val="0"/>
              </a:spcBef>
              <a:spcAft>
                <a:spcPts val="0"/>
              </a:spcAft>
            </a:pPr>
            <a:r>
              <a:rPr lang="en-US" sz="3200" dirty="0">
                <a:solidFill>
                  <a:schemeClr val="tx1"/>
                </a:solidFill>
                <a:effectLst/>
                <a:ea typeface="Times New Roman" panose="02020603050405020304" pitchFamily="18" charset="0"/>
              </a:rPr>
              <a:t> </a:t>
            </a:r>
          </a:p>
          <a:p>
            <a:pPr marL="0" marR="0">
              <a:lnSpc>
                <a:spcPct val="107000"/>
              </a:lnSpc>
              <a:spcBef>
                <a:spcPts val="0"/>
              </a:spcBef>
              <a:spcAft>
                <a:spcPts val="0"/>
              </a:spcAft>
            </a:pPr>
            <a:endParaRPr lang="en-US" sz="3400" dirty="0">
              <a:solidFill>
                <a:schemeClr val="tx1"/>
              </a:solidFill>
            </a:endParaRPr>
          </a:p>
        </p:txBody>
      </p:sp>
      <p:sp>
        <p:nvSpPr>
          <p:cNvPr id="2" name="Rounded Rectangular Callout 11">
            <a:extLst>
              <a:ext uri="{FF2B5EF4-FFF2-40B4-BE49-F238E27FC236}">
                <a16:creationId xmlns:a16="http://schemas.microsoft.com/office/drawing/2014/main" xmlns="" id="{96864DA7-3DDD-FF51-ABC2-06ADF219E6FD}"/>
              </a:ext>
            </a:extLst>
          </p:cNvPr>
          <p:cNvSpPr/>
          <p:nvPr/>
        </p:nvSpPr>
        <p:spPr>
          <a:xfrm>
            <a:off x="609600" y="2510916"/>
            <a:ext cx="6858000" cy="1203325"/>
          </a:xfrm>
          <a:prstGeom prst="wedgeRoundRectCallout">
            <a:avLst>
              <a:gd name="adj1" fmla="val -21927"/>
              <a:gd name="adj2" fmla="val 49596"/>
              <a:gd name="adj3" fmla="val 16667"/>
            </a:avLst>
          </a:prstGeom>
          <a:solidFill>
            <a:schemeClr val="tx2">
              <a:lumMod val="5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solidFill>
                  <a:schemeClr val="bg1"/>
                </a:solidFill>
              </a:rPr>
              <a:t>Our suffering is part of the larger story of redemption</a:t>
            </a:r>
          </a:p>
        </p:txBody>
      </p:sp>
      <p:sp>
        <p:nvSpPr>
          <p:cNvPr id="3" name="Rounded Rectangular Callout 11">
            <a:extLst>
              <a:ext uri="{FF2B5EF4-FFF2-40B4-BE49-F238E27FC236}">
                <a16:creationId xmlns:a16="http://schemas.microsoft.com/office/drawing/2014/main" xmlns="" id="{C5BA0F0F-AC1D-C80A-B7B8-972ECFC8FBD2}"/>
              </a:ext>
            </a:extLst>
          </p:cNvPr>
          <p:cNvSpPr/>
          <p:nvPr/>
        </p:nvSpPr>
        <p:spPr>
          <a:xfrm>
            <a:off x="152401" y="1353671"/>
            <a:ext cx="6172199" cy="703729"/>
          </a:xfrm>
          <a:prstGeom prst="wedgeRoundRectCallout">
            <a:avLst>
              <a:gd name="adj1" fmla="val -21927"/>
              <a:gd name="adj2" fmla="val 49596"/>
              <a:gd name="adj3" fmla="val 16667"/>
            </a:avLst>
          </a:prstGeom>
          <a:solidFill>
            <a:schemeClr val="tx2">
              <a:lumMod val="5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solidFill>
                  <a:schemeClr val="bg1"/>
                </a:solidFill>
              </a:rPr>
              <a:t>The waiting of all creation</a:t>
            </a:r>
          </a:p>
        </p:txBody>
      </p:sp>
      <p:sp>
        <p:nvSpPr>
          <p:cNvPr id="7" name="Rectangle 6">
            <a:extLst>
              <a:ext uri="{FF2B5EF4-FFF2-40B4-BE49-F238E27FC236}">
                <a16:creationId xmlns:a16="http://schemas.microsoft.com/office/drawing/2014/main" xmlns="" id="{BD3EECAD-11C0-962E-5E3B-37976D7F1D2A}"/>
              </a:ext>
            </a:extLst>
          </p:cNvPr>
          <p:cNvSpPr/>
          <p:nvPr/>
        </p:nvSpPr>
        <p:spPr>
          <a:xfrm>
            <a:off x="-1" y="92075"/>
            <a:ext cx="12192000"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0" b="1" dirty="0">
                <a:solidFill>
                  <a:schemeClr val="bg1"/>
                </a:solidFill>
              </a:rPr>
              <a:t>2) We suffer in the context of </a:t>
            </a:r>
            <a:r>
              <a:rPr lang="en-US" sz="5000" b="1" i="1" dirty="0">
                <a:solidFill>
                  <a:schemeClr val="bg1"/>
                </a:solidFill>
              </a:rPr>
              <a:t>present waiting</a:t>
            </a:r>
          </a:p>
        </p:txBody>
      </p:sp>
    </p:spTree>
    <p:extLst>
      <p:ext uri="{BB962C8B-B14F-4D97-AF65-F5344CB8AC3E}">
        <p14:creationId xmlns:p14="http://schemas.microsoft.com/office/powerpoint/2010/main" val="20490997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 name="Picture 2" descr="C:\Users\Ben and Sarah\Desktop\first-buds-765393.jpg">
            <a:extLst>
              <a:ext uri="{FF2B5EF4-FFF2-40B4-BE49-F238E27FC236}">
                <a16:creationId xmlns:a16="http://schemas.microsoft.com/office/drawing/2014/main" xmlns="" id="{962D877A-8241-3B38-5826-688E7064BE49}"/>
              </a:ext>
            </a:extLst>
          </p:cNvPr>
          <p:cNvPicPr>
            <a:picLocks noChangeAspect="1" noChangeArrowheads="1"/>
          </p:cNvPicPr>
          <p:nvPr/>
        </p:nvPicPr>
        <p:blipFill rotWithShape="1">
          <a:blip r:embed="rId2" cstate="print"/>
          <a:srcRect l="25758"/>
          <a:stretch/>
        </p:blipFill>
        <p:spPr bwMode="auto">
          <a:xfrm>
            <a:off x="8458202" y="-914400"/>
            <a:ext cx="3733798" cy="6854105"/>
          </a:xfrm>
          <a:prstGeom prst="rect">
            <a:avLst/>
          </a:prstGeom>
          <a:noFill/>
        </p:spPr>
      </p:pic>
      <p:pic>
        <p:nvPicPr>
          <p:cNvPr id="2" name="Picture 2" descr="First Day of Spring 2023: The Spring Equinox| The Old Farmer's Almanac">
            <a:extLst>
              <a:ext uri="{FF2B5EF4-FFF2-40B4-BE49-F238E27FC236}">
                <a16:creationId xmlns:a16="http://schemas.microsoft.com/office/drawing/2014/main" xmlns="" id="{5232580C-8BC3-E8DB-A2EF-7DD9010F792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9267" b="2997"/>
          <a:stretch/>
        </p:blipFill>
        <p:spPr bwMode="auto">
          <a:xfrm>
            <a:off x="0" y="0"/>
            <a:ext cx="12192000" cy="676592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xmlns="" id="{77E736D4-27ED-06E4-1404-555408E822CA}"/>
              </a:ext>
            </a:extLst>
          </p:cNvPr>
          <p:cNvSpPr/>
          <p:nvPr/>
        </p:nvSpPr>
        <p:spPr>
          <a:xfrm>
            <a:off x="0" y="4183061"/>
            <a:ext cx="12192000" cy="2674939"/>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lnSpc>
                <a:spcPct val="107000"/>
              </a:lnSpc>
              <a:spcBef>
                <a:spcPts val="0"/>
              </a:spcBef>
              <a:spcAft>
                <a:spcPts val="0"/>
              </a:spcAft>
            </a:pPr>
            <a:r>
              <a:rPr lang="en-US" sz="3200" b="1" baseline="30000" dirty="0">
                <a:solidFill>
                  <a:schemeClr val="tx1"/>
                </a:solidFill>
              </a:rPr>
              <a:t>Romans</a:t>
            </a:r>
            <a:r>
              <a:rPr lang="en-US" sz="3200" b="1" dirty="0">
                <a:solidFill>
                  <a:schemeClr val="tx1"/>
                </a:solidFill>
              </a:rPr>
              <a:t> </a:t>
            </a:r>
            <a:r>
              <a:rPr lang="en-US" sz="3200" b="1" baseline="30000" dirty="0">
                <a:solidFill>
                  <a:schemeClr val="tx1"/>
                </a:solidFill>
              </a:rPr>
              <a:t>8:</a:t>
            </a:r>
            <a:r>
              <a:rPr lang="en-US" sz="3200" b="1" baseline="30000" dirty="0">
                <a:solidFill>
                  <a:srgbClr val="000000"/>
                </a:solidFill>
                <a:effectLst/>
                <a:ea typeface="Times New Roman" panose="02020603050405020304" pitchFamily="18" charset="0"/>
                <a:cs typeface="Calibri" panose="020F0502020204030204" pitchFamily="34" charset="0"/>
              </a:rPr>
              <a:t>22 </a:t>
            </a:r>
            <a:r>
              <a:rPr lang="en-US" sz="3200" dirty="0">
                <a:solidFill>
                  <a:schemeClr val="tx1"/>
                </a:solidFill>
                <a:effectLst/>
                <a:ea typeface="Times New Roman" panose="02020603050405020304" pitchFamily="18" charset="0"/>
                <a:cs typeface="Calibri" panose="020F0502020204030204" pitchFamily="34" charset="0"/>
              </a:rPr>
              <a:t>For we know that the whole creation groans and suffers the pains of childbirth</a:t>
            </a:r>
            <a:r>
              <a:rPr lang="en-US" sz="3200" dirty="0">
                <a:solidFill>
                  <a:srgbClr val="000000"/>
                </a:solidFill>
                <a:effectLst/>
                <a:ea typeface="Times New Roman" panose="02020603050405020304" pitchFamily="18" charset="0"/>
                <a:cs typeface="Calibri" panose="020F0502020204030204" pitchFamily="34" charset="0"/>
              </a:rPr>
              <a:t> together until now. </a:t>
            </a:r>
            <a:r>
              <a:rPr lang="en-US" sz="3200" b="1" baseline="30000" dirty="0">
                <a:solidFill>
                  <a:srgbClr val="000000"/>
                </a:solidFill>
                <a:effectLst/>
                <a:ea typeface="Times New Roman" panose="02020603050405020304" pitchFamily="18" charset="0"/>
                <a:cs typeface="Calibri" panose="020F0502020204030204" pitchFamily="34" charset="0"/>
              </a:rPr>
              <a:t>23 </a:t>
            </a:r>
            <a:r>
              <a:rPr lang="en-US" sz="3200" dirty="0">
                <a:solidFill>
                  <a:schemeClr val="tx1"/>
                </a:solidFill>
                <a:effectLst/>
                <a:ea typeface="Times New Roman" panose="02020603050405020304" pitchFamily="18" charset="0"/>
                <a:cs typeface="Calibri" panose="020F0502020204030204" pitchFamily="34" charset="0"/>
              </a:rPr>
              <a:t>And not only this, but also we ourselves, </a:t>
            </a:r>
            <a:r>
              <a:rPr lang="en-US" sz="3200" b="1" u="sng" dirty="0">
                <a:solidFill>
                  <a:srgbClr val="002060"/>
                </a:solidFill>
                <a:effectLst/>
                <a:ea typeface="Times New Roman" panose="02020603050405020304" pitchFamily="18" charset="0"/>
                <a:cs typeface="Calibri" panose="020F0502020204030204" pitchFamily="34" charset="0"/>
              </a:rPr>
              <a:t>having the first fruits of the Spirit</a:t>
            </a:r>
            <a:r>
              <a:rPr lang="en-US" sz="3200" dirty="0">
                <a:solidFill>
                  <a:schemeClr val="tx1"/>
                </a:solidFill>
                <a:effectLst/>
                <a:ea typeface="Times New Roman" panose="02020603050405020304" pitchFamily="18" charset="0"/>
                <a:cs typeface="Calibri" panose="020F0502020204030204" pitchFamily="34" charset="0"/>
              </a:rPr>
              <a:t>, even we ourselves groan within ourselves</a:t>
            </a:r>
            <a:r>
              <a:rPr lang="en-US" sz="3200" dirty="0">
                <a:solidFill>
                  <a:srgbClr val="000000"/>
                </a:solidFill>
                <a:effectLst/>
                <a:ea typeface="Times New Roman" panose="02020603050405020304" pitchFamily="18" charset="0"/>
                <a:cs typeface="Calibri" panose="020F0502020204030204" pitchFamily="34" charset="0"/>
              </a:rPr>
              <a:t>, </a:t>
            </a:r>
            <a:r>
              <a:rPr lang="en-US" sz="3200" dirty="0">
                <a:solidFill>
                  <a:schemeClr val="tx1"/>
                </a:solidFill>
                <a:effectLst/>
                <a:ea typeface="Times New Roman" panose="02020603050405020304" pitchFamily="18" charset="0"/>
                <a:cs typeface="Calibri" panose="020F0502020204030204" pitchFamily="34" charset="0"/>
              </a:rPr>
              <a:t>waiting eagerly for our adoption as sons</a:t>
            </a:r>
            <a:r>
              <a:rPr lang="en-US" sz="3200" dirty="0">
                <a:solidFill>
                  <a:srgbClr val="000000"/>
                </a:solidFill>
                <a:effectLst/>
                <a:ea typeface="Times New Roman" panose="02020603050405020304" pitchFamily="18" charset="0"/>
                <a:cs typeface="Calibri" panose="020F0502020204030204" pitchFamily="34" charset="0"/>
              </a:rPr>
              <a:t>, </a:t>
            </a:r>
            <a:r>
              <a:rPr lang="en-US" sz="3200" dirty="0">
                <a:solidFill>
                  <a:schemeClr val="tx1"/>
                </a:solidFill>
                <a:effectLst/>
                <a:ea typeface="Times New Roman" panose="02020603050405020304" pitchFamily="18" charset="0"/>
                <a:cs typeface="Calibri" panose="020F0502020204030204" pitchFamily="34" charset="0"/>
              </a:rPr>
              <a:t>the redemption of our body. </a:t>
            </a:r>
            <a:endParaRPr lang="en-US" sz="3200" dirty="0">
              <a:solidFill>
                <a:schemeClr val="tx1"/>
              </a:solidFill>
              <a:effectLst/>
              <a:ea typeface="Calibri" panose="020F0502020204030204" pitchFamily="34" charset="0"/>
              <a:cs typeface="Times New Roman" panose="02020603050405020304" pitchFamily="18" charset="0"/>
            </a:endParaRPr>
          </a:p>
          <a:p>
            <a:pPr>
              <a:spcBef>
                <a:spcPts val="0"/>
              </a:spcBef>
              <a:spcAft>
                <a:spcPts val="0"/>
              </a:spcAft>
            </a:pPr>
            <a:r>
              <a:rPr lang="en-US" sz="3200" dirty="0">
                <a:solidFill>
                  <a:schemeClr val="tx1"/>
                </a:solidFill>
                <a:effectLst/>
                <a:ea typeface="Times New Roman" panose="02020603050405020304" pitchFamily="18" charset="0"/>
              </a:rPr>
              <a:t> </a:t>
            </a:r>
          </a:p>
          <a:p>
            <a:pPr marL="0" marR="0">
              <a:lnSpc>
                <a:spcPct val="107000"/>
              </a:lnSpc>
              <a:spcBef>
                <a:spcPts val="0"/>
              </a:spcBef>
              <a:spcAft>
                <a:spcPts val="0"/>
              </a:spcAft>
            </a:pPr>
            <a:endParaRPr lang="en-US" sz="3400" dirty="0">
              <a:solidFill>
                <a:schemeClr val="tx1"/>
              </a:solidFill>
            </a:endParaRPr>
          </a:p>
        </p:txBody>
      </p:sp>
      <p:sp>
        <p:nvSpPr>
          <p:cNvPr id="8" name="Rectangle 7">
            <a:extLst>
              <a:ext uri="{FF2B5EF4-FFF2-40B4-BE49-F238E27FC236}">
                <a16:creationId xmlns:a16="http://schemas.microsoft.com/office/drawing/2014/main" xmlns="" id="{BF2E931A-A800-5BB7-88AE-09EE630206B0}"/>
              </a:ext>
            </a:extLst>
          </p:cNvPr>
          <p:cNvSpPr/>
          <p:nvPr/>
        </p:nvSpPr>
        <p:spPr>
          <a:xfrm>
            <a:off x="-1" y="92075"/>
            <a:ext cx="12192000"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0" b="1" dirty="0">
                <a:solidFill>
                  <a:schemeClr val="bg1"/>
                </a:solidFill>
              </a:rPr>
              <a:t>2) We suffer in the context of </a:t>
            </a:r>
            <a:r>
              <a:rPr lang="en-US" sz="5000" b="1" i="1" dirty="0">
                <a:solidFill>
                  <a:schemeClr val="bg1"/>
                </a:solidFill>
              </a:rPr>
              <a:t>present waiting</a:t>
            </a:r>
          </a:p>
        </p:txBody>
      </p:sp>
    </p:spTree>
    <p:extLst>
      <p:ext uri="{BB962C8B-B14F-4D97-AF65-F5344CB8AC3E}">
        <p14:creationId xmlns:p14="http://schemas.microsoft.com/office/powerpoint/2010/main" val="1504141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irst Day of Spring 2023: The Spring Equinox| The Old Farmer's Almanac">
            <a:extLst>
              <a:ext uri="{FF2B5EF4-FFF2-40B4-BE49-F238E27FC236}">
                <a16:creationId xmlns:a16="http://schemas.microsoft.com/office/drawing/2014/main" xmlns="" id="{5BEBE213-5C6F-A80F-4485-7E28602DB05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9267" b="2997"/>
          <a:stretch/>
        </p:blipFill>
        <p:spPr bwMode="auto">
          <a:xfrm>
            <a:off x="0" y="0"/>
            <a:ext cx="12192000" cy="676592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xmlns="" id="{77E736D4-27ED-06E4-1404-555408E822CA}"/>
              </a:ext>
            </a:extLst>
          </p:cNvPr>
          <p:cNvSpPr/>
          <p:nvPr/>
        </p:nvSpPr>
        <p:spPr>
          <a:xfrm>
            <a:off x="0" y="4183061"/>
            <a:ext cx="12192000" cy="2674939"/>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lnSpc>
                <a:spcPct val="107000"/>
              </a:lnSpc>
              <a:spcBef>
                <a:spcPts val="0"/>
              </a:spcBef>
              <a:spcAft>
                <a:spcPts val="0"/>
              </a:spcAft>
            </a:pPr>
            <a:r>
              <a:rPr lang="en-US" sz="3200" b="1" baseline="30000" dirty="0">
                <a:solidFill>
                  <a:schemeClr val="tx1"/>
                </a:solidFill>
              </a:rPr>
              <a:t>Romans</a:t>
            </a:r>
            <a:r>
              <a:rPr lang="en-US" sz="3200" b="1" dirty="0">
                <a:solidFill>
                  <a:schemeClr val="tx1"/>
                </a:solidFill>
              </a:rPr>
              <a:t> </a:t>
            </a:r>
            <a:r>
              <a:rPr lang="en-US" sz="3200" b="1" baseline="30000" dirty="0">
                <a:solidFill>
                  <a:schemeClr val="tx1"/>
                </a:solidFill>
              </a:rPr>
              <a:t>8:</a:t>
            </a:r>
            <a:r>
              <a:rPr lang="en-US" sz="3200" b="1" baseline="30000" dirty="0">
                <a:solidFill>
                  <a:srgbClr val="000000"/>
                </a:solidFill>
                <a:effectLst/>
                <a:ea typeface="Times New Roman" panose="02020603050405020304" pitchFamily="18" charset="0"/>
                <a:cs typeface="Calibri" panose="020F0502020204030204" pitchFamily="34" charset="0"/>
              </a:rPr>
              <a:t>22 </a:t>
            </a:r>
            <a:r>
              <a:rPr lang="en-US" sz="3200" dirty="0">
                <a:solidFill>
                  <a:schemeClr val="tx1"/>
                </a:solidFill>
                <a:effectLst/>
                <a:ea typeface="Times New Roman" panose="02020603050405020304" pitchFamily="18" charset="0"/>
                <a:cs typeface="Calibri" panose="020F0502020204030204" pitchFamily="34" charset="0"/>
              </a:rPr>
              <a:t>For we know that the whole creation groans and suffers the pains of childbirth</a:t>
            </a:r>
            <a:r>
              <a:rPr lang="en-US" sz="3200" dirty="0">
                <a:solidFill>
                  <a:srgbClr val="000000"/>
                </a:solidFill>
                <a:effectLst/>
                <a:ea typeface="Times New Roman" panose="02020603050405020304" pitchFamily="18" charset="0"/>
                <a:cs typeface="Calibri" panose="020F0502020204030204" pitchFamily="34" charset="0"/>
              </a:rPr>
              <a:t> together until now. </a:t>
            </a:r>
            <a:r>
              <a:rPr lang="en-US" sz="3200" b="1" baseline="30000" dirty="0">
                <a:solidFill>
                  <a:srgbClr val="000000"/>
                </a:solidFill>
                <a:effectLst/>
                <a:ea typeface="Times New Roman" panose="02020603050405020304" pitchFamily="18" charset="0"/>
                <a:cs typeface="Calibri" panose="020F0502020204030204" pitchFamily="34" charset="0"/>
              </a:rPr>
              <a:t>23 </a:t>
            </a:r>
            <a:r>
              <a:rPr lang="en-US" sz="3200" dirty="0">
                <a:solidFill>
                  <a:schemeClr val="tx1"/>
                </a:solidFill>
                <a:effectLst/>
                <a:ea typeface="Times New Roman" panose="02020603050405020304" pitchFamily="18" charset="0"/>
                <a:cs typeface="Calibri" panose="020F0502020204030204" pitchFamily="34" charset="0"/>
              </a:rPr>
              <a:t>And not only this, but also we ourselves, </a:t>
            </a:r>
            <a:r>
              <a:rPr lang="en-US" sz="3200" b="1" u="sng" dirty="0">
                <a:solidFill>
                  <a:srgbClr val="002060"/>
                </a:solidFill>
                <a:effectLst/>
                <a:ea typeface="Times New Roman" panose="02020603050405020304" pitchFamily="18" charset="0"/>
                <a:cs typeface="Calibri" panose="020F0502020204030204" pitchFamily="34" charset="0"/>
              </a:rPr>
              <a:t>having the first fruits of the Spirit</a:t>
            </a:r>
            <a:r>
              <a:rPr lang="en-US" sz="3200" dirty="0">
                <a:solidFill>
                  <a:schemeClr val="tx1"/>
                </a:solidFill>
                <a:effectLst/>
                <a:ea typeface="Times New Roman" panose="02020603050405020304" pitchFamily="18" charset="0"/>
                <a:cs typeface="Calibri" panose="020F0502020204030204" pitchFamily="34" charset="0"/>
              </a:rPr>
              <a:t>, even we ourselves groan within ourselves</a:t>
            </a:r>
            <a:r>
              <a:rPr lang="en-US" sz="3200" dirty="0">
                <a:solidFill>
                  <a:srgbClr val="000000"/>
                </a:solidFill>
                <a:effectLst/>
                <a:ea typeface="Times New Roman" panose="02020603050405020304" pitchFamily="18" charset="0"/>
                <a:cs typeface="Calibri" panose="020F0502020204030204" pitchFamily="34" charset="0"/>
              </a:rPr>
              <a:t>, </a:t>
            </a:r>
            <a:r>
              <a:rPr lang="en-US" sz="3200" dirty="0">
                <a:solidFill>
                  <a:schemeClr val="tx1"/>
                </a:solidFill>
                <a:effectLst/>
                <a:ea typeface="Times New Roman" panose="02020603050405020304" pitchFamily="18" charset="0"/>
                <a:cs typeface="Calibri" panose="020F0502020204030204" pitchFamily="34" charset="0"/>
              </a:rPr>
              <a:t>waiting eagerly for our adoption as sons</a:t>
            </a:r>
            <a:r>
              <a:rPr lang="en-US" sz="3200" dirty="0">
                <a:solidFill>
                  <a:srgbClr val="000000"/>
                </a:solidFill>
                <a:effectLst/>
                <a:ea typeface="Times New Roman" panose="02020603050405020304" pitchFamily="18" charset="0"/>
                <a:cs typeface="Calibri" panose="020F0502020204030204" pitchFamily="34" charset="0"/>
              </a:rPr>
              <a:t>, </a:t>
            </a:r>
            <a:r>
              <a:rPr lang="en-US" sz="3200" dirty="0">
                <a:solidFill>
                  <a:schemeClr val="tx1"/>
                </a:solidFill>
                <a:effectLst/>
                <a:ea typeface="Times New Roman" panose="02020603050405020304" pitchFamily="18" charset="0"/>
                <a:cs typeface="Calibri" panose="020F0502020204030204" pitchFamily="34" charset="0"/>
              </a:rPr>
              <a:t>the redemption of our body. </a:t>
            </a:r>
            <a:endParaRPr lang="en-US" sz="3200" dirty="0">
              <a:solidFill>
                <a:schemeClr val="tx1"/>
              </a:solidFill>
              <a:effectLst/>
              <a:ea typeface="Calibri" panose="020F0502020204030204" pitchFamily="34" charset="0"/>
              <a:cs typeface="Times New Roman" panose="02020603050405020304" pitchFamily="18" charset="0"/>
            </a:endParaRPr>
          </a:p>
          <a:p>
            <a:pPr>
              <a:spcBef>
                <a:spcPts val="0"/>
              </a:spcBef>
              <a:spcAft>
                <a:spcPts val="0"/>
              </a:spcAft>
            </a:pPr>
            <a:r>
              <a:rPr lang="en-US" sz="3200" dirty="0">
                <a:solidFill>
                  <a:schemeClr val="tx1"/>
                </a:solidFill>
                <a:effectLst/>
                <a:ea typeface="Times New Roman" panose="02020603050405020304" pitchFamily="18" charset="0"/>
              </a:rPr>
              <a:t> </a:t>
            </a:r>
          </a:p>
          <a:p>
            <a:pPr marL="0" marR="0">
              <a:lnSpc>
                <a:spcPct val="107000"/>
              </a:lnSpc>
              <a:spcBef>
                <a:spcPts val="0"/>
              </a:spcBef>
              <a:spcAft>
                <a:spcPts val="0"/>
              </a:spcAft>
            </a:pPr>
            <a:endParaRPr lang="en-US" sz="3400" dirty="0">
              <a:solidFill>
                <a:schemeClr val="tx1"/>
              </a:solidFill>
            </a:endParaRPr>
          </a:p>
        </p:txBody>
      </p:sp>
      <p:sp>
        <p:nvSpPr>
          <p:cNvPr id="8" name="Rectangle 7">
            <a:extLst>
              <a:ext uri="{FF2B5EF4-FFF2-40B4-BE49-F238E27FC236}">
                <a16:creationId xmlns:a16="http://schemas.microsoft.com/office/drawing/2014/main" xmlns="" id="{BF2E931A-A800-5BB7-88AE-09EE630206B0}"/>
              </a:ext>
            </a:extLst>
          </p:cNvPr>
          <p:cNvSpPr/>
          <p:nvPr/>
        </p:nvSpPr>
        <p:spPr>
          <a:xfrm>
            <a:off x="-1" y="92075"/>
            <a:ext cx="12192000"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0" b="1" dirty="0">
                <a:solidFill>
                  <a:schemeClr val="bg1"/>
                </a:solidFill>
              </a:rPr>
              <a:t>2) We suffer in the context of </a:t>
            </a:r>
            <a:r>
              <a:rPr lang="en-US" sz="5000" b="1" i="1" dirty="0">
                <a:solidFill>
                  <a:schemeClr val="bg1"/>
                </a:solidFill>
              </a:rPr>
              <a:t>present waiting</a:t>
            </a:r>
          </a:p>
        </p:txBody>
      </p:sp>
    </p:spTree>
    <p:extLst>
      <p:ext uri="{BB962C8B-B14F-4D97-AF65-F5344CB8AC3E}">
        <p14:creationId xmlns:p14="http://schemas.microsoft.com/office/powerpoint/2010/main" val="109932505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irst Day of Spring 2023: The Spring Equinox| The Old Farmer's Almanac">
            <a:extLst>
              <a:ext uri="{FF2B5EF4-FFF2-40B4-BE49-F238E27FC236}">
                <a16:creationId xmlns:a16="http://schemas.microsoft.com/office/drawing/2014/main" xmlns="" id="{F58E155A-E387-251C-A608-D41385D07BB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9267" b="2997"/>
          <a:stretch/>
        </p:blipFill>
        <p:spPr bwMode="auto">
          <a:xfrm>
            <a:off x="0" y="0"/>
            <a:ext cx="12192000" cy="676592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xmlns="" id="{77E736D4-27ED-06E4-1404-555408E822CA}"/>
              </a:ext>
            </a:extLst>
          </p:cNvPr>
          <p:cNvSpPr/>
          <p:nvPr/>
        </p:nvSpPr>
        <p:spPr>
          <a:xfrm>
            <a:off x="0" y="4183061"/>
            <a:ext cx="12192000" cy="2674939"/>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lnSpc>
                <a:spcPct val="107000"/>
              </a:lnSpc>
              <a:spcBef>
                <a:spcPts val="0"/>
              </a:spcBef>
              <a:spcAft>
                <a:spcPts val="0"/>
              </a:spcAft>
            </a:pPr>
            <a:r>
              <a:rPr lang="en-US" sz="3200" b="1" baseline="30000" dirty="0">
                <a:solidFill>
                  <a:schemeClr val="tx1"/>
                </a:solidFill>
              </a:rPr>
              <a:t>Romans</a:t>
            </a:r>
            <a:r>
              <a:rPr lang="en-US" sz="3200" b="1" dirty="0">
                <a:solidFill>
                  <a:schemeClr val="tx1"/>
                </a:solidFill>
              </a:rPr>
              <a:t> </a:t>
            </a:r>
            <a:r>
              <a:rPr lang="en-US" sz="3200" b="1" baseline="30000" dirty="0">
                <a:solidFill>
                  <a:schemeClr val="tx1"/>
                </a:solidFill>
              </a:rPr>
              <a:t>8:</a:t>
            </a:r>
            <a:r>
              <a:rPr lang="en-US" sz="3200" b="1" baseline="30000" dirty="0">
                <a:solidFill>
                  <a:srgbClr val="000000"/>
                </a:solidFill>
                <a:effectLst/>
                <a:ea typeface="Times New Roman" panose="02020603050405020304" pitchFamily="18" charset="0"/>
                <a:cs typeface="Calibri" panose="020F0502020204030204" pitchFamily="34" charset="0"/>
              </a:rPr>
              <a:t>22 </a:t>
            </a:r>
            <a:r>
              <a:rPr lang="en-US" sz="3200" dirty="0">
                <a:solidFill>
                  <a:schemeClr val="tx1"/>
                </a:solidFill>
                <a:effectLst/>
                <a:ea typeface="Times New Roman" panose="02020603050405020304" pitchFamily="18" charset="0"/>
                <a:cs typeface="Calibri" panose="020F0502020204030204" pitchFamily="34" charset="0"/>
              </a:rPr>
              <a:t>For we know that the whole creation groans and suffers the pains of childbirth</a:t>
            </a:r>
            <a:r>
              <a:rPr lang="en-US" sz="3200" dirty="0">
                <a:solidFill>
                  <a:srgbClr val="000000"/>
                </a:solidFill>
                <a:effectLst/>
                <a:ea typeface="Times New Roman" panose="02020603050405020304" pitchFamily="18" charset="0"/>
                <a:cs typeface="Calibri" panose="020F0502020204030204" pitchFamily="34" charset="0"/>
              </a:rPr>
              <a:t> together until now. </a:t>
            </a:r>
            <a:r>
              <a:rPr lang="en-US" sz="3200" b="1" baseline="30000" dirty="0">
                <a:solidFill>
                  <a:srgbClr val="000000"/>
                </a:solidFill>
                <a:effectLst/>
                <a:ea typeface="Times New Roman" panose="02020603050405020304" pitchFamily="18" charset="0"/>
                <a:cs typeface="Calibri" panose="020F0502020204030204" pitchFamily="34" charset="0"/>
              </a:rPr>
              <a:t>23 </a:t>
            </a:r>
            <a:r>
              <a:rPr lang="en-US" sz="3200" dirty="0">
                <a:solidFill>
                  <a:schemeClr val="tx1"/>
                </a:solidFill>
                <a:effectLst/>
                <a:ea typeface="Times New Roman" panose="02020603050405020304" pitchFamily="18" charset="0"/>
                <a:cs typeface="Calibri" panose="020F0502020204030204" pitchFamily="34" charset="0"/>
              </a:rPr>
              <a:t>And not only this, but also we ourselves, having the first fruits of the Spirit, even we ourselves groan within ourselves</a:t>
            </a:r>
            <a:r>
              <a:rPr lang="en-US" sz="3200" dirty="0">
                <a:solidFill>
                  <a:srgbClr val="000000"/>
                </a:solidFill>
                <a:effectLst/>
                <a:ea typeface="Times New Roman" panose="02020603050405020304" pitchFamily="18" charset="0"/>
                <a:cs typeface="Calibri" panose="020F0502020204030204" pitchFamily="34" charset="0"/>
              </a:rPr>
              <a:t>, </a:t>
            </a:r>
            <a:r>
              <a:rPr lang="en-US" sz="3200" b="1" u="sng" dirty="0">
                <a:solidFill>
                  <a:srgbClr val="002060"/>
                </a:solidFill>
                <a:effectLst/>
                <a:ea typeface="Times New Roman" panose="02020603050405020304" pitchFamily="18" charset="0"/>
                <a:cs typeface="Calibri" panose="020F0502020204030204" pitchFamily="34" charset="0"/>
              </a:rPr>
              <a:t>waiting eagerly for our adoption as sons</a:t>
            </a:r>
            <a:r>
              <a:rPr lang="en-US" sz="3200" dirty="0">
                <a:solidFill>
                  <a:srgbClr val="000000"/>
                </a:solidFill>
                <a:effectLst/>
                <a:ea typeface="Times New Roman" panose="02020603050405020304" pitchFamily="18" charset="0"/>
                <a:cs typeface="Calibri" panose="020F0502020204030204" pitchFamily="34" charset="0"/>
              </a:rPr>
              <a:t>, the redemption of our body. </a:t>
            </a:r>
            <a:endParaRPr lang="en-US" sz="3200" dirty="0">
              <a:effectLst/>
              <a:ea typeface="Calibri" panose="020F0502020204030204" pitchFamily="34" charset="0"/>
              <a:cs typeface="Times New Roman" panose="02020603050405020304" pitchFamily="18" charset="0"/>
            </a:endParaRPr>
          </a:p>
          <a:p>
            <a:pPr>
              <a:spcBef>
                <a:spcPts val="0"/>
              </a:spcBef>
              <a:spcAft>
                <a:spcPts val="0"/>
              </a:spcAft>
            </a:pPr>
            <a:r>
              <a:rPr lang="en-US" sz="3200" dirty="0">
                <a:solidFill>
                  <a:schemeClr val="tx1"/>
                </a:solidFill>
                <a:effectLst/>
                <a:ea typeface="Times New Roman" panose="02020603050405020304" pitchFamily="18" charset="0"/>
              </a:rPr>
              <a:t> </a:t>
            </a:r>
          </a:p>
          <a:p>
            <a:pPr marL="0" marR="0">
              <a:lnSpc>
                <a:spcPct val="107000"/>
              </a:lnSpc>
              <a:spcBef>
                <a:spcPts val="0"/>
              </a:spcBef>
              <a:spcAft>
                <a:spcPts val="0"/>
              </a:spcAft>
            </a:pPr>
            <a:endParaRPr lang="en-US" sz="3400" dirty="0">
              <a:solidFill>
                <a:schemeClr val="tx1"/>
              </a:solidFill>
            </a:endParaRPr>
          </a:p>
        </p:txBody>
      </p:sp>
      <p:sp>
        <p:nvSpPr>
          <p:cNvPr id="8" name="Rectangle 7">
            <a:extLst>
              <a:ext uri="{FF2B5EF4-FFF2-40B4-BE49-F238E27FC236}">
                <a16:creationId xmlns:a16="http://schemas.microsoft.com/office/drawing/2014/main" xmlns="" id="{9F01F0BE-27F4-AC1C-3ADD-DD4FF722999D}"/>
              </a:ext>
            </a:extLst>
          </p:cNvPr>
          <p:cNvSpPr/>
          <p:nvPr/>
        </p:nvSpPr>
        <p:spPr>
          <a:xfrm>
            <a:off x="-1" y="92075"/>
            <a:ext cx="12192000"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0" b="1" dirty="0">
                <a:solidFill>
                  <a:schemeClr val="bg1"/>
                </a:solidFill>
              </a:rPr>
              <a:t>2) We suffer in the context of </a:t>
            </a:r>
            <a:r>
              <a:rPr lang="en-US" sz="5000" b="1" i="1" dirty="0">
                <a:solidFill>
                  <a:schemeClr val="bg1"/>
                </a:solidFill>
              </a:rPr>
              <a:t>present waiting</a:t>
            </a:r>
          </a:p>
        </p:txBody>
      </p:sp>
    </p:spTree>
    <p:extLst>
      <p:ext uri="{BB962C8B-B14F-4D97-AF65-F5344CB8AC3E}">
        <p14:creationId xmlns:p14="http://schemas.microsoft.com/office/powerpoint/2010/main" val="266016529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irst Day of Spring 2023: The Spring Equinox| The Old Farmer's Almanac">
            <a:extLst>
              <a:ext uri="{FF2B5EF4-FFF2-40B4-BE49-F238E27FC236}">
                <a16:creationId xmlns:a16="http://schemas.microsoft.com/office/drawing/2014/main" xmlns="" id="{B3A5E92C-9F25-B6AF-9368-6C6F2A4A365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9267" b="2997"/>
          <a:stretch/>
        </p:blipFill>
        <p:spPr bwMode="auto">
          <a:xfrm>
            <a:off x="0" y="0"/>
            <a:ext cx="12192000" cy="676592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xmlns="" id="{77E736D4-27ED-06E4-1404-555408E822CA}"/>
              </a:ext>
            </a:extLst>
          </p:cNvPr>
          <p:cNvSpPr/>
          <p:nvPr/>
        </p:nvSpPr>
        <p:spPr>
          <a:xfrm>
            <a:off x="0" y="4183061"/>
            <a:ext cx="12192000" cy="2674939"/>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lnSpc>
                <a:spcPct val="107000"/>
              </a:lnSpc>
              <a:spcBef>
                <a:spcPts val="0"/>
              </a:spcBef>
              <a:spcAft>
                <a:spcPts val="0"/>
              </a:spcAft>
            </a:pPr>
            <a:r>
              <a:rPr lang="en-US" sz="3200" b="1" baseline="30000" dirty="0">
                <a:solidFill>
                  <a:schemeClr val="tx1"/>
                </a:solidFill>
              </a:rPr>
              <a:t>Romans</a:t>
            </a:r>
            <a:r>
              <a:rPr lang="en-US" sz="3200" b="1" dirty="0">
                <a:solidFill>
                  <a:schemeClr val="tx1"/>
                </a:solidFill>
              </a:rPr>
              <a:t> </a:t>
            </a:r>
            <a:r>
              <a:rPr lang="en-US" sz="3200" b="1" baseline="30000" dirty="0">
                <a:solidFill>
                  <a:schemeClr val="tx1"/>
                </a:solidFill>
              </a:rPr>
              <a:t>8:</a:t>
            </a:r>
            <a:r>
              <a:rPr lang="en-US" sz="3200" b="1" baseline="30000" dirty="0">
                <a:solidFill>
                  <a:srgbClr val="000000"/>
                </a:solidFill>
                <a:effectLst/>
                <a:ea typeface="Times New Roman" panose="02020603050405020304" pitchFamily="18" charset="0"/>
                <a:cs typeface="Calibri" panose="020F0502020204030204" pitchFamily="34" charset="0"/>
              </a:rPr>
              <a:t>22 </a:t>
            </a:r>
            <a:r>
              <a:rPr lang="en-US" sz="3200" dirty="0">
                <a:solidFill>
                  <a:schemeClr val="tx1"/>
                </a:solidFill>
                <a:effectLst/>
                <a:ea typeface="Times New Roman" panose="02020603050405020304" pitchFamily="18" charset="0"/>
                <a:cs typeface="Calibri" panose="020F0502020204030204" pitchFamily="34" charset="0"/>
              </a:rPr>
              <a:t>For we know that the whole creation groans and suffers the pains of childbirth</a:t>
            </a:r>
            <a:r>
              <a:rPr lang="en-US" sz="3200" dirty="0">
                <a:solidFill>
                  <a:srgbClr val="000000"/>
                </a:solidFill>
                <a:effectLst/>
                <a:ea typeface="Times New Roman" panose="02020603050405020304" pitchFamily="18" charset="0"/>
                <a:cs typeface="Calibri" panose="020F0502020204030204" pitchFamily="34" charset="0"/>
              </a:rPr>
              <a:t> together until now. </a:t>
            </a:r>
            <a:r>
              <a:rPr lang="en-US" sz="3200" b="1" baseline="30000" dirty="0">
                <a:solidFill>
                  <a:srgbClr val="000000"/>
                </a:solidFill>
                <a:effectLst/>
                <a:ea typeface="Times New Roman" panose="02020603050405020304" pitchFamily="18" charset="0"/>
                <a:cs typeface="Calibri" panose="020F0502020204030204" pitchFamily="34" charset="0"/>
              </a:rPr>
              <a:t>23 </a:t>
            </a:r>
            <a:r>
              <a:rPr lang="en-US" sz="3200" dirty="0">
                <a:solidFill>
                  <a:schemeClr val="tx1"/>
                </a:solidFill>
                <a:effectLst/>
                <a:ea typeface="Times New Roman" panose="02020603050405020304" pitchFamily="18" charset="0"/>
                <a:cs typeface="Calibri" panose="020F0502020204030204" pitchFamily="34" charset="0"/>
              </a:rPr>
              <a:t>And not only this, but also we ourselves, having the first fruits of the Spirit, even we ourselves groan within ourselves</a:t>
            </a:r>
            <a:r>
              <a:rPr lang="en-US" sz="3200" dirty="0">
                <a:solidFill>
                  <a:srgbClr val="000000"/>
                </a:solidFill>
                <a:effectLst/>
                <a:ea typeface="Times New Roman" panose="02020603050405020304" pitchFamily="18" charset="0"/>
                <a:cs typeface="Calibri" panose="020F0502020204030204" pitchFamily="34" charset="0"/>
              </a:rPr>
              <a:t>, </a:t>
            </a:r>
            <a:r>
              <a:rPr lang="en-US" sz="3200" dirty="0">
                <a:solidFill>
                  <a:schemeClr val="tx1"/>
                </a:solidFill>
                <a:effectLst/>
                <a:ea typeface="Times New Roman" panose="02020603050405020304" pitchFamily="18" charset="0"/>
                <a:cs typeface="Calibri" panose="020F0502020204030204" pitchFamily="34" charset="0"/>
              </a:rPr>
              <a:t>waiting eagerly for our adoption as sons</a:t>
            </a:r>
            <a:r>
              <a:rPr lang="en-US" sz="3200" dirty="0">
                <a:solidFill>
                  <a:srgbClr val="000000"/>
                </a:solidFill>
                <a:effectLst/>
                <a:ea typeface="Times New Roman" panose="02020603050405020304" pitchFamily="18" charset="0"/>
                <a:cs typeface="Calibri" panose="020F0502020204030204" pitchFamily="34" charset="0"/>
              </a:rPr>
              <a:t>, </a:t>
            </a:r>
            <a:r>
              <a:rPr lang="en-US" sz="3200" b="1" u="sng" dirty="0">
                <a:solidFill>
                  <a:srgbClr val="002060"/>
                </a:solidFill>
                <a:effectLst/>
                <a:ea typeface="Times New Roman" panose="02020603050405020304" pitchFamily="18" charset="0"/>
                <a:cs typeface="Calibri" panose="020F0502020204030204" pitchFamily="34" charset="0"/>
              </a:rPr>
              <a:t>the redemption of our body.</a:t>
            </a:r>
            <a:r>
              <a:rPr lang="en-US" sz="3200" dirty="0">
                <a:solidFill>
                  <a:srgbClr val="000000"/>
                </a:solidFill>
                <a:effectLst/>
                <a:ea typeface="Times New Roman" panose="02020603050405020304" pitchFamily="18" charset="0"/>
                <a:cs typeface="Calibri" panose="020F0502020204030204" pitchFamily="34" charset="0"/>
              </a:rPr>
              <a:t> </a:t>
            </a:r>
            <a:endParaRPr lang="en-US" sz="3200" dirty="0">
              <a:effectLst/>
              <a:ea typeface="Calibri" panose="020F0502020204030204" pitchFamily="34" charset="0"/>
              <a:cs typeface="Times New Roman" panose="02020603050405020304" pitchFamily="18" charset="0"/>
            </a:endParaRPr>
          </a:p>
          <a:p>
            <a:pPr>
              <a:spcBef>
                <a:spcPts val="0"/>
              </a:spcBef>
              <a:spcAft>
                <a:spcPts val="0"/>
              </a:spcAft>
            </a:pPr>
            <a:r>
              <a:rPr lang="en-US" sz="3200" dirty="0">
                <a:solidFill>
                  <a:schemeClr val="tx1"/>
                </a:solidFill>
                <a:effectLst/>
                <a:ea typeface="Times New Roman" panose="02020603050405020304" pitchFamily="18" charset="0"/>
              </a:rPr>
              <a:t> </a:t>
            </a:r>
          </a:p>
          <a:p>
            <a:pPr marL="0" marR="0">
              <a:lnSpc>
                <a:spcPct val="107000"/>
              </a:lnSpc>
              <a:spcBef>
                <a:spcPts val="0"/>
              </a:spcBef>
              <a:spcAft>
                <a:spcPts val="0"/>
              </a:spcAft>
            </a:pPr>
            <a:endParaRPr lang="en-US" sz="3400" dirty="0">
              <a:solidFill>
                <a:schemeClr val="tx1"/>
              </a:solidFill>
            </a:endParaRPr>
          </a:p>
        </p:txBody>
      </p:sp>
      <p:sp>
        <p:nvSpPr>
          <p:cNvPr id="7" name="Rectangle 6">
            <a:extLst>
              <a:ext uri="{FF2B5EF4-FFF2-40B4-BE49-F238E27FC236}">
                <a16:creationId xmlns:a16="http://schemas.microsoft.com/office/drawing/2014/main" xmlns="" id="{E57C633C-CE48-2E7C-87C1-8D1579141599}"/>
              </a:ext>
            </a:extLst>
          </p:cNvPr>
          <p:cNvSpPr/>
          <p:nvPr/>
        </p:nvSpPr>
        <p:spPr>
          <a:xfrm>
            <a:off x="-1" y="92075"/>
            <a:ext cx="12192000"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0" b="1" dirty="0">
                <a:solidFill>
                  <a:schemeClr val="bg1"/>
                </a:solidFill>
              </a:rPr>
              <a:t>2) We suffer in the context of </a:t>
            </a:r>
            <a:r>
              <a:rPr lang="en-US" sz="5000" b="1" i="1" dirty="0">
                <a:solidFill>
                  <a:schemeClr val="bg1"/>
                </a:solidFill>
              </a:rPr>
              <a:t>present waiting</a:t>
            </a:r>
          </a:p>
        </p:txBody>
      </p:sp>
    </p:spTree>
    <p:extLst>
      <p:ext uri="{BB962C8B-B14F-4D97-AF65-F5344CB8AC3E}">
        <p14:creationId xmlns:p14="http://schemas.microsoft.com/office/powerpoint/2010/main" val="411864378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irst Day of Spring 2023: The Spring Equinox| The Old Farmer's Almanac">
            <a:extLst>
              <a:ext uri="{FF2B5EF4-FFF2-40B4-BE49-F238E27FC236}">
                <a16:creationId xmlns:a16="http://schemas.microsoft.com/office/drawing/2014/main" xmlns="" id="{E2347782-DA89-EE5A-051C-BE9D0442DDF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9267" b="2997"/>
          <a:stretch/>
        </p:blipFill>
        <p:spPr bwMode="auto">
          <a:xfrm>
            <a:off x="0" y="0"/>
            <a:ext cx="12192000" cy="676592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xmlns="" id="{77E736D4-27ED-06E4-1404-555408E822CA}"/>
              </a:ext>
            </a:extLst>
          </p:cNvPr>
          <p:cNvSpPr/>
          <p:nvPr/>
        </p:nvSpPr>
        <p:spPr>
          <a:xfrm>
            <a:off x="0" y="5257800"/>
            <a:ext cx="12192000" cy="16002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Romans</a:t>
            </a:r>
            <a:r>
              <a:rPr lang="en-US" sz="3200" b="1" dirty="0">
                <a:solidFill>
                  <a:schemeClr val="tx1"/>
                </a:solidFill>
              </a:rPr>
              <a:t> </a:t>
            </a:r>
            <a:r>
              <a:rPr lang="en-US" sz="3200" b="1" baseline="30000" dirty="0">
                <a:solidFill>
                  <a:schemeClr val="tx1"/>
                </a:solidFill>
              </a:rPr>
              <a:t>8:24 </a:t>
            </a:r>
            <a:r>
              <a:rPr lang="en-US" sz="3200" dirty="0">
                <a:solidFill>
                  <a:schemeClr val="tx1"/>
                </a:solidFill>
              </a:rPr>
              <a:t>For in hope we have been saved, but hope that is seen is not hope; for who hopes for what he already sees? </a:t>
            </a:r>
            <a:r>
              <a:rPr lang="en-US" sz="3200" b="1" baseline="30000" dirty="0">
                <a:solidFill>
                  <a:schemeClr val="tx1"/>
                </a:solidFill>
              </a:rPr>
              <a:t>25 </a:t>
            </a:r>
            <a:r>
              <a:rPr lang="en-US" sz="3200" dirty="0">
                <a:solidFill>
                  <a:schemeClr val="tx1"/>
                </a:solidFill>
              </a:rPr>
              <a:t>But if we hope for what we do not see, with perseverance we wait eagerly for it.</a:t>
            </a:r>
          </a:p>
          <a:p>
            <a:pPr>
              <a:spcBef>
                <a:spcPts val="0"/>
              </a:spcBef>
              <a:spcAft>
                <a:spcPts val="0"/>
              </a:spcAft>
            </a:pPr>
            <a:r>
              <a:rPr lang="en-US" sz="3200" dirty="0">
                <a:solidFill>
                  <a:schemeClr val="tx1"/>
                </a:solidFill>
                <a:effectLst/>
                <a:ea typeface="Times New Roman" panose="02020603050405020304" pitchFamily="18" charset="0"/>
              </a:rPr>
              <a:t> </a:t>
            </a:r>
          </a:p>
          <a:p>
            <a:pPr marL="0" marR="0">
              <a:lnSpc>
                <a:spcPct val="107000"/>
              </a:lnSpc>
              <a:spcBef>
                <a:spcPts val="0"/>
              </a:spcBef>
              <a:spcAft>
                <a:spcPts val="0"/>
              </a:spcAft>
            </a:pPr>
            <a:endParaRPr lang="en-US" sz="3400" dirty="0">
              <a:solidFill>
                <a:schemeClr val="tx1"/>
              </a:solidFill>
            </a:endParaRPr>
          </a:p>
        </p:txBody>
      </p:sp>
      <p:sp>
        <p:nvSpPr>
          <p:cNvPr id="2" name="Rectangle 1">
            <a:extLst>
              <a:ext uri="{FF2B5EF4-FFF2-40B4-BE49-F238E27FC236}">
                <a16:creationId xmlns:a16="http://schemas.microsoft.com/office/drawing/2014/main" xmlns="" id="{E4446A79-67A2-5A3D-228A-8715A6D19E65}"/>
              </a:ext>
            </a:extLst>
          </p:cNvPr>
          <p:cNvSpPr/>
          <p:nvPr/>
        </p:nvSpPr>
        <p:spPr>
          <a:xfrm>
            <a:off x="-1" y="92075"/>
            <a:ext cx="12192000"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0" b="1" dirty="0">
                <a:solidFill>
                  <a:schemeClr val="bg1"/>
                </a:solidFill>
              </a:rPr>
              <a:t>2) We suffer in the context of </a:t>
            </a:r>
            <a:r>
              <a:rPr lang="en-US" sz="5000" b="1" i="1" dirty="0">
                <a:solidFill>
                  <a:schemeClr val="bg1"/>
                </a:solidFill>
              </a:rPr>
              <a:t>present waiting</a:t>
            </a:r>
          </a:p>
        </p:txBody>
      </p:sp>
    </p:spTree>
    <p:extLst>
      <p:ext uri="{BB962C8B-B14F-4D97-AF65-F5344CB8AC3E}">
        <p14:creationId xmlns:p14="http://schemas.microsoft.com/office/powerpoint/2010/main" val="243248337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irst Day of Spring 2023: The Spring Equinox| The Old Farmer's Almanac">
            <a:extLst>
              <a:ext uri="{FF2B5EF4-FFF2-40B4-BE49-F238E27FC236}">
                <a16:creationId xmlns:a16="http://schemas.microsoft.com/office/drawing/2014/main" xmlns="" id="{83AD1DB2-6CAA-C62A-AA4B-B4348E15366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9267" b="2997"/>
          <a:stretch/>
        </p:blipFill>
        <p:spPr bwMode="auto">
          <a:xfrm>
            <a:off x="0" y="0"/>
            <a:ext cx="12192000" cy="676592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xmlns="" id="{77E736D4-27ED-06E4-1404-555408E822CA}"/>
              </a:ext>
            </a:extLst>
          </p:cNvPr>
          <p:cNvSpPr/>
          <p:nvPr/>
        </p:nvSpPr>
        <p:spPr>
          <a:xfrm>
            <a:off x="0" y="5257800"/>
            <a:ext cx="12192000" cy="16002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Romans</a:t>
            </a:r>
            <a:r>
              <a:rPr lang="en-US" sz="3200" b="1" dirty="0">
                <a:solidFill>
                  <a:schemeClr val="tx1"/>
                </a:solidFill>
              </a:rPr>
              <a:t> </a:t>
            </a:r>
            <a:r>
              <a:rPr lang="en-US" sz="3200" b="1" baseline="30000" dirty="0">
                <a:solidFill>
                  <a:schemeClr val="tx1"/>
                </a:solidFill>
              </a:rPr>
              <a:t>8:24 </a:t>
            </a:r>
            <a:r>
              <a:rPr lang="en-US" sz="3200" dirty="0">
                <a:solidFill>
                  <a:schemeClr val="tx1"/>
                </a:solidFill>
              </a:rPr>
              <a:t>For in </a:t>
            </a:r>
            <a:r>
              <a:rPr lang="en-US" sz="3200" b="1" u="sng" dirty="0">
                <a:solidFill>
                  <a:srgbClr val="002060"/>
                </a:solidFill>
              </a:rPr>
              <a:t>hope</a:t>
            </a:r>
            <a:r>
              <a:rPr lang="en-US" sz="3200" dirty="0">
                <a:solidFill>
                  <a:schemeClr val="tx1"/>
                </a:solidFill>
              </a:rPr>
              <a:t> we have been saved, but </a:t>
            </a:r>
            <a:r>
              <a:rPr lang="en-US" sz="3200" b="1" u="sng" dirty="0">
                <a:solidFill>
                  <a:srgbClr val="002060"/>
                </a:solidFill>
              </a:rPr>
              <a:t>hope</a:t>
            </a:r>
            <a:r>
              <a:rPr lang="en-US" sz="3200" dirty="0">
                <a:solidFill>
                  <a:schemeClr val="tx1"/>
                </a:solidFill>
              </a:rPr>
              <a:t> that is seen is not </a:t>
            </a:r>
            <a:r>
              <a:rPr lang="en-US" sz="3200" b="1" u="sng" dirty="0">
                <a:solidFill>
                  <a:srgbClr val="002060"/>
                </a:solidFill>
              </a:rPr>
              <a:t>hope</a:t>
            </a:r>
            <a:r>
              <a:rPr lang="en-US" sz="3200" dirty="0">
                <a:solidFill>
                  <a:schemeClr val="tx1"/>
                </a:solidFill>
              </a:rPr>
              <a:t>; for who </a:t>
            </a:r>
            <a:r>
              <a:rPr lang="en-US" sz="3200" b="1" u="sng" dirty="0">
                <a:solidFill>
                  <a:srgbClr val="002060"/>
                </a:solidFill>
              </a:rPr>
              <a:t>hopes</a:t>
            </a:r>
            <a:r>
              <a:rPr lang="en-US" sz="3200" dirty="0">
                <a:solidFill>
                  <a:schemeClr val="tx1"/>
                </a:solidFill>
              </a:rPr>
              <a:t> for what he already sees? </a:t>
            </a:r>
            <a:r>
              <a:rPr lang="en-US" sz="3200" b="1" baseline="30000" dirty="0">
                <a:solidFill>
                  <a:schemeClr val="tx1"/>
                </a:solidFill>
              </a:rPr>
              <a:t>25 </a:t>
            </a:r>
            <a:r>
              <a:rPr lang="en-US" sz="3200" dirty="0">
                <a:solidFill>
                  <a:schemeClr val="tx1"/>
                </a:solidFill>
              </a:rPr>
              <a:t>But if we </a:t>
            </a:r>
            <a:r>
              <a:rPr lang="en-US" sz="3200" b="1" u="sng" dirty="0">
                <a:solidFill>
                  <a:srgbClr val="002060"/>
                </a:solidFill>
              </a:rPr>
              <a:t>hope</a:t>
            </a:r>
            <a:r>
              <a:rPr lang="en-US" sz="3200" dirty="0">
                <a:solidFill>
                  <a:schemeClr val="tx1"/>
                </a:solidFill>
              </a:rPr>
              <a:t> for what we do not see, with perseverance we wait eagerly for it.</a:t>
            </a:r>
          </a:p>
          <a:p>
            <a:pPr>
              <a:spcBef>
                <a:spcPts val="0"/>
              </a:spcBef>
              <a:spcAft>
                <a:spcPts val="0"/>
              </a:spcAft>
            </a:pPr>
            <a:r>
              <a:rPr lang="en-US" sz="3200" dirty="0">
                <a:solidFill>
                  <a:schemeClr val="tx1"/>
                </a:solidFill>
                <a:effectLst/>
                <a:ea typeface="Times New Roman" panose="02020603050405020304" pitchFamily="18" charset="0"/>
              </a:rPr>
              <a:t> </a:t>
            </a:r>
          </a:p>
          <a:p>
            <a:pPr marL="0" marR="0">
              <a:lnSpc>
                <a:spcPct val="107000"/>
              </a:lnSpc>
              <a:spcBef>
                <a:spcPts val="0"/>
              </a:spcBef>
              <a:spcAft>
                <a:spcPts val="0"/>
              </a:spcAft>
            </a:pPr>
            <a:endParaRPr lang="en-US" sz="3400" dirty="0">
              <a:solidFill>
                <a:schemeClr val="tx1"/>
              </a:solidFill>
            </a:endParaRPr>
          </a:p>
        </p:txBody>
      </p:sp>
      <p:sp>
        <p:nvSpPr>
          <p:cNvPr id="2" name="Rectangle 1">
            <a:extLst>
              <a:ext uri="{FF2B5EF4-FFF2-40B4-BE49-F238E27FC236}">
                <a16:creationId xmlns:a16="http://schemas.microsoft.com/office/drawing/2014/main" xmlns="" id="{D22D2191-CC28-ADD3-1A74-406B7D526016}"/>
              </a:ext>
            </a:extLst>
          </p:cNvPr>
          <p:cNvSpPr/>
          <p:nvPr/>
        </p:nvSpPr>
        <p:spPr>
          <a:xfrm>
            <a:off x="-1" y="92075"/>
            <a:ext cx="12192000"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0" b="1" dirty="0">
                <a:solidFill>
                  <a:schemeClr val="bg1"/>
                </a:solidFill>
              </a:rPr>
              <a:t>2) We suffer in the context of </a:t>
            </a:r>
            <a:r>
              <a:rPr lang="en-US" sz="5000" b="1" i="1" dirty="0">
                <a:solidFill>
                  <a:schemeClr val="bg1"/>
                </a:solidFill>
              </a:rPr>
              <a:t>present waiting</a:t>
            </a:r>
          </a:p>
        </p:txBody>
      </p:sp>
    </p:spTree>
    <p:extLst>
      <p:ext uri="{BB962C8B-B14F-4D97-AF65-F5344CB8AC3E}">
        <p14:creationId xmlns:p14="http://schemas.microsoft.com/office/powerpoint/2010/main" val="117215102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irst Day of Spring 2023: The Spring Equinox| The Old Farmer's Almanac">
            <a:extLst>
              <a:ext uri="{FF2B5EF4-FFF2-40B4-BE49-F238E27FC236}">
                <a16:creationId xmlns:a16="http://schemas.microsoft.com/office/drawing/2014/main" xmlns="" id="{5FC3C9A4-E56E-365B-BCCB-E10315D8F2F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9267" b="2997"/>
          <a:stretch/>
        </p:blipFill>
        <p:spPr bwMode="auto">
          <a:xfrm>
            <a:off x="0" y="0"/>
            <a:ext cx="12192000" cy="676592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xmlns="" id="{77E736D4-27ED-06E4-1404-555408E822CA}"/>
              </a:ext>
            </a:extLst>
          </p:cNvPr>
          <p:cNvSpPr/>
          <p:nvPr/>
        </p:nvSpPr>
        <p:spPr>
          <a:xfrm>
            <a:off x="0" y="5257800"/>
            <a:ext cx="12192000" cy="16002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Romans</a:t>
            </a:r>
            <a:r>
              <a:rPr lang="en-US" sz="3200" b="1" dirty="0">
                <a:solidFill>
                  <a:schemeClr val="tx1"/>
                </a:solidFill>
              </a:rPr>
              <a:t> </a:t>
            </a:r>
            <a:r>
              <a:rPr lang="en-US" sz="3200" b="1" baseline="30000" dirty="0">
                <a:solidFill>
                  <a:schemeClr val="tx1"/>
                </a:solidFill>
              </a:rPr>
              <a:t>8:24 </a:t>
            </a:r>
            <a:r>
              <a:rPr lang="en-US" sz="3200" dirty="0">
                <a:solidFill>
                  <a:schemeClr val="tx1"/>
                </a:solidFill>
              </a:rPr>
              <a:t>For in </a:t>
            </a:r>
            <a:r>
              <a:rPr lang="en-US" sz="3200" b="1" u="sng" dirty="0">
                <a:solidFill>
                  <a:srgbClr val="002060"/>
                </a:solidFill>
              </a:rPr>
              <a:t>hope</a:t>
            </a:r>
            <a:r>
              <a:rPr lang="en-US" sz="3200" dirty="0">
                <a:solidFill>
                  <a:schemeClr val="tx1"/>
                </a:solidFill>
              </a:rPr>
              <a:t> we have been saved, but </a:t>
            </a:r>
            <a:r>
              <a:rPr lang="en-US" sz="3200" b="1" u="sng" dirty="0">
                <a:solidFill>
                  <a:srgbClr val="002060"/>
                </a:solidFill>
              </a:rPr>
              <a:t>hope</a:t>
            </a:r>
            <a:r>
              <a:rPr lang="en-US" sz="3200" dirty="0">
                <a:solidFill>
                  <a:schemeClr val="tx1"/>
                </a:solidFill>
              </a:rPr>
              <a:t> that is seen is not </a:t>
            </a:r>
            <a:r>
              <a:rPr lang="en-US" sz="3200" b="1" u="sng" dirty="0">
                <a:solidFill>
                  <a:srgbClr val="002060"/>
                </a:solidFill>
              </a:rPr>
              <a:t>hope</a:t>
            </a:r>
            <a:r>
              <a:rPr lang="en-US" sz="3200" dirty="0">
                <a:solidFill>
                  <a:schemeClr val="tx1"/>
                </a:solidFill>
              </a:rPr>
              <a:t>; for who </a:t>
            </a:r>
            <a:r>
              <a:rPr lang="en-US" sz="3200" b="1" u="sng" dirty="0">
                <a:solidFill>
                  <a:srgbClr val="002060"/>
                </a:solidFill>
              </a:rPr>
              <a:t>hopes</a:t>
            </a:r>
            <a:r>
              <a:rPr lang="en-US" sz="3200" dirty="0">
                <a:solidFill>
                  <a:schemeClr val="tx1"/>
                </a:solidFill>
              </a:rPr>
              <a:t> for what he already sees? </a:t>
            </a:r>
            <a:r>
              <a:rPr lang="en-US" sz="3200" b="1" baseline="30000" dirty="0">
                <a:solidFill>
                  <a:schemeClr val="tx1"/>
                </a:solidFill>
              </a:rPr>
              <a:t>25 </a:t>
            </a:r>
            <a:r>
              <a:rPr lang="en-US" sz="3200" dirty="0">
                <a:solidFill>
                  <a:schemeClr val="tx1"/>
                </a:solidFill>
              </a:rPr>
              <a:t>But if we </a:t>
            </a:r>
            <a:r>
              <a:rPr lang="en-US" sz="3200" b="1" u="sng" dirty="0">
                <a:solidFill>
                  <a:srgbClr val="002060"/>
                </a:solidFill>
              </a:rPr>
              <a:t>hope</a:t>
            </a:r>
            <a:r>
              <a:rPr lang="en-US" sz="3200" dirty="0">
                <a:solidFill>
                  <a:schemeClr val="tx1"/>
                </a:solidFill>
              </a:rPr>
              <a:t> for what we do not see, with perseverance we wait eagerly for it.</a:t>
            </a:r>
          </a:p>
          <a:p>
            <a:pPr>
              <a:spcBef>
                <a:spcPts val="0"/>
              </a:spcBef>
              <a:spcAft>
                <a:spcPts val="0"/>
              </a:spcAft>
            </a:pPr>
            <a:r>
              <a:rPr lang="en-US" sz="3200" dirty="0">
                <a:solidFill>
                  <a:schemeClr val="tx1"/>
                </a:solidFill>
                <a:effectLst/>
                <a:ea typeface="Times New Roman" panose="02020603050405020304" pitchFamily="18" charset="0"/>
              </a:rPr>
              <a:t> </a:t>
            </a:r>
          </a:p>
          <a:p>
            <a:pPr marL="0" marR="0">
              <a:lnSpc>
                <a:spcPct val="107000"/>
              </a:lnSpc>
              <a:spcBef>
                <a:spcPts val="0"/>
              </a:spcBef>
              <a:spcAft>
                <a:spcPts val="0"/>
              </a:spcAft>
            </a:pPr>
            <a:endParaRPr lang="en-US" sz="3400" dirty="0">
              <a:solidFill>
                <a:schemeClr val="tx1"/>
              </a:solidFill>
            </a:endParaRPr>
          </a:p>
        </p:txBody>
      </p:sp>
      <p:sp>
        <p:nvSpPr>
          <p:cNvPr id="2" name="Rounded Rectangular Callout 11">
            <a:extLst>
              <a:ext uri="{FF2B5EF4-FFF2-40B4-BE49-F238E27FC236}">
                <a16:creationId xmlns:a16="http://schemas.microsoft.com/office/drawing/2014/main" xmlns="" id="{DD8E1187-6AAE-5DA9-E007-86E5FAB7F6F3}"/>
              </a:ext>
            </a:extLst>
          </p:cNvPr>
          <p:cNvSpPr/>
          <p:nvPr/>
        </p:nvSpPr>
        <p:spPr>
          <a:xfrm>
            <a:off x="381000" y="3886200"/>
            <a:ext cx="11430000" cy="894841"/>
          </a:xfrm>
          <a:prstGeom prst="wedgeRoundRectCallout">
            <a:avLst>
              <a:gd name="adj1" fmla="val -21927"/>
              <a:gd name="adj2" fmla="val 49596"/>
              <a:gd name="adj3" fmla="val 16667"/>
            </a:avLst>
          </a:prstGeom>
          <a:solidFill>
            <a:schemeClr val="tx1">
              <a:alpha val="47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solidFill>
                  <a:schemeClr val="bg1"/>
                </a:solidFill>
              </a:rPr>
              <a:t>The presence of hope changes the experience of suffering</a:t>
            </a:r>
          </a:p>
        </p:txBody>
      </p:sp>
      <p:sp>
        <p:nvSpPr>
          <p:cNvPr id="4" name="Rectangle 3">
            <a:extLst>
              <a:ext uri="{FF2B5EF4-FFF2-40B4-BE49-F238E27FC236}">
                <a16:creationId xmlns:a16="http://schemas.microsoft.com/office/drawing/2014/main" xmlns="" id="{74B4B248-2CCE-51B8-C6D2-C00A6BB70791}"/>
              </a:ext>
            </a:extLst>
          </p:cNvPr>
          <p:cNvSpPr/>
          <p:nvPr/>
        </p:nvSpPr>
        <p:spPr>
          <a:xfrm>
            <a:off x="222582" y="2285468"/>
            <a:ext cx="11746834" cy="1203325"/>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lnSpc>
                <a:spcPct val="107000"/>
              </a:lnSpc>
              <a:spcBef>
                <a:spcPts val="0"/>
              </a:spcBef>
              <a:spcAft>
                <a:spcPts val="0"/>
              </a:spcAft>
            </a:pPr>
            <a:r>
              <a:rPr lang="en-US" sz="3200" b="1" baseline="30000" dirty="0">
                <a:solidFill>
                  <a:schemeClr val="tx1"/>
                </a:solidFill>
              </a:rPr>
              <a:t>Romans</a:t>
            </a:r>
            <a:r>
              <a:rPr lang="en-US" sz="3200" b="1" dirty="0">
                <a:solidFill>
                  <a:schemeClr val="tx1"/>
                </a:solidFill>
              </a:rPr>
              <a:t> </a:t>
            </a:r>
            <a:r>
              <a:rPr lang="en-US" sz="3200" b="1" baseline="30000" dirty="0">
                <a:solidFill>
                  <a:schemeClr val="tx1"/>
                </a:solidFill>
              </a:rPr>
              <a:t>8:</a:t>
            </a:r>
            <a:r>
              <a:rPr lang="en-US" sz="3200" b="1" baseline="30000" dirty="0">
                <a:solidFill>
                  <a:srgbClr val="000000"/>
                </a:solidFill>
                <a:effectLst/>
                <a:ea typeface="Times New Roman" panose="02020603050405020304" pitchFamily="18" charset="0"/>
                <a:cs typeface="Calibri" panose="020F0502020204030204" pitchFamily="34" charset="0"/>
              </a:rPr>
              <a:t>18 </a:t>
            </a:r>
            <a:r>
              <a:rPr lang="en-US" sz="3200" dirty="0">
                <a:solidFill>
                  <a:srgbClr val="000000"/>
                </a:solidFill>
                <a:effectLst/>
                <a:ea typeface="Times New Roman" panose="02020603050405020304" pitchFamily="18" charset="0"/>
                <a:cs typeface="Calibri" panose="020F0502020204030204" pitchFamily="34" charset="0"/>
              </a:rPr>
              <a:t>For I consider that the sufferings of this present time are </a:t>
            </a:r>
            <a:r>
              <a:rPr lang="en-US" sz="3200" b="1" u="sng" dirty="0">
                <a:solidFill>
                  <a:srgbClr val="002060"/>
                </a:solidFill>
                <a:effectLst/>
                <a:ea typeface="Times New Roman" panose="02020603050405020304" pitchFamily="18" charset="0"/>
                <a:cs typeface="Calibri" panose="020F0502020204030204" pitchFamily="34" charset="0"/>
              </a:rPr>
              <a:t>not worthy to be compared</a:t>
            </a:r>
            <a:r>
              <a:rPr lang="en-US" sz="3200" dirty="0">
                <a:solidFill>
                  <a:srgbClr val="000000"/>
                </a:solidFill>
                <a:effectLst/>
                <a:ea typeface="Times New Roman" panose="02020603050405020304" pitchFamily="18" charset="0"/>
                <a:cs typeface="Calibri" panose="020F0502020204030204" pitchFamily="34" charset="0"/>
              </a:rPr>
              <a:t> with the glory that is to be revealed to us.</a:t>
            </a:r>
            <a:endParaRPr lang="en-US" sz="3200" dirty="0">
              <a:effectLst/>
              <a:ea typeface="Calibri" panose="020F0502020204030204" pitchFamily="34" charset="0"/>
              <a:cs typeface="Times New Roman" panose="02020603050405020304" pitchFamily="18" charset="0"/>
            </a:endParaRPr>
          </a:p>
          <a:p>
            <a:pPr>
              <a:spcBef>
                <a:spcPts val="0"/>
              </a:spcBef>
              <a:spcAft>
                <a:spcPts val="0"/>
              </a:spcAft>
            </a:pPr>
            <a:r>
              <a:rPr lang="en-US" sz="3200" dirty="0">
                <a:solidFill>
                  <a:schemeClr val="tx1"/>
                </a:solidFill>
                <a:effectLst/>
                <a:ea typeface="Times New Roman" panose="02020603050405020304" pitchFamily="18" charset="0"/>
              </a:rPr>
              <a:t> </a:t>
            </a:r>
          </a:p>
          <a:p>
            <a:pPr marL="0" marR="0">
              <a:lnSpc>
                <a:spcPct val="107000"/>
              </a:lnSpc>
              <a:spcBef>
                <a:spcPts val="0"/>
              </a:spcBef>
              <a:spcAft>
                <a:spcPts val="0"/>
              </a:spcAft>
            </a:pPr>
            <a:endParaRPr lang="en-US" sz="3400" dirty="0">
              <a:solidFill>
                <a:schemeClr val="tx1"/>
              </a:solidFill>
            </a:endParaRPr>
          </a:p>
        </p:txBody>
      </p:sp>
      <p:sp>
        <p:nvSpPr>
          <p:cNvPr id="9" name="Rectangle 8">
            <a:extLst>
              <a:ext uri="{FF2B5EF4-FFF2-40B4-BE49-F238E27FC236}">
                <a16:creationId xmlns:a16="http://schemas.microsoft.com/office/drawing/2014/main" xmlns="" id="{6B9F9436-1DE9-582C-9418-C9A700440A8F}"/>
              </a:ext>
            </a:extLst>
          </p:cNvPr>
          <p:cNvSpPr/>
          <p:nvPr/>
        </p:nvSpPr>
        <p:spPr>
          <a:xfrm>
            <a:off x="6019800" y="934933"/>
            <a:ext cx="5835316"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300" b="1" dirty="0">
                <a:solidFill>
                  <a:schemeClr val="bg1"/>
                </a:solidFill>
              </a:rPr>
              <a:t>We wait in </a:t>
            </a:r>
            <a:r>
              <a:rPr lang="en-US" sz="8000" b="1" i="1" dirty="0">
                <a:solidFill>
                  <a:schemeClr val="bg1"/>
                </a:solidFill>
              </a:rPr>
              <a:t>hope</a:t>
            </a:r>
            <a:endParaRPr lang="en-US" sz="5300" b="1" i="1" dirty="0">
              <a:solidFill>
                <a:schemeClr val="bg1"/>
              </a:solidFill>
            </a:endParaRPr>
          </a:p>
        </p:txBody>
      </p:sp>
      <p:sp>
        <p:nvSpPr>
          <p:cNvPr id="10" name="Rectangle 9">
            <a:extLst>
              <a:ext uri="{FF2B5EF4-FFF2-40B4-BE49-F238E27FC236}">
                <a16:creationId xmlns:a16="http://schemas.microsoft.com/office/drawing/2014/main" xmlns="" id="{75EA9C2C-398C-C51D-C61B-16048FC1B9AC}"/>
              </a:ext>
            </a:extLst>
          </p:cNvPr>
          <p:cNvSpPr/>
          <p:nvPr/>
        </p:nvSpPr>
        <p:spPr>
          <a:xfrm>
            <a:off x="-1" y="92075"/>
            <a:ext cx="12192000"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0" b="1" dirty="0">
                <a:solidFill>
                  <a:schemeClr val="bg1"/>
                </a:solidFill>
              </a:rPr>
              <a:t>2) We suffer in the context of </a:t>
            </a:r>
            <a:r>
              <a:rPr lang="en-US" sz="5000" b="1" i="1" dirty="0">
                <a:solidFill>
                  <a:schemeClr val="bg1"/>
                </a:solidFill>
              </a:rPr>
              <a:t>present waiting</a:t>
            </a:r>
          </a:p>
        </p:txBody>
      </p:sp>
    </p:spTree>
    <p:extLst>
      <p:ext uri="{BB962C8B-B14F-4D97-AF65-F5344CB8AC3E}">
        <p14:creationId xmlns:p14="http://schemas.microsoft.com/office/powerpoint/2010/main" val="2935528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9"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irst Day of Spring 2023: The Spring Equinox| The Old Farmer's Almanac">
            <a:extLst>
              <a:ext uri="{FF2B5EF4-FFF2-40B4-BE49-F238E27FC236}">
                <a16:creationId xmlns:a16="http://schemas.microsoft.com/office/drawing/2014/main" xmlns="" id="{4AFFE2DF-6649-F6A6-0E3C-9D85A1274DE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9267" b="2997"/>
          <a:stretch/>
        </p:blipFill>
        <p:spPr bwMode="auto">
          <a:xfrm>
            <a:off x="0" y="0"/>
            <a:ext cx="12192000" cy="676592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xmlns="" id="{77E736D4-27ED-06E4-1404-555408E822CA}"/>
              </a:ext>
            </a:extLst>
          </p:cNvPr>
          <p:cNvSpPr/>
          <p:nvPr/>
        </p:nvSpPr>
        <p:spPr>
          <a:xfrm>
            <a:off x="0" y="4343400"/>
            <a:ext cx="12192000" cy="25146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Romans</a:t>
            </a:r>
            <a:r>
              <a:rPr lang="en-US" sz="3200" b="1" dirty="0">
                <a:solidFill>
                  <a:schemeClr val="tx1"/>
                </a:solidFill>
              </a:rPr>
              <a:t> </a:t>
            </a:r>
            <a:r>
              <a:rPr lang="en-US" sz="3200" b="1" baseline="30000" dirty="0">
                <a:solidFill>
                  <a:schemeClr val="tx1"/>
                </a:solidFill>
              </a:rPr>
              <a:t>8:26 </a:t>
            </a:r>
            <a:r>
              <a:rPr lang="en-US" sz="3200" dirty="0">
                <a:solidFill>
                  <a:schemeClr val="tx1"/>
                </a:solidFill>
              </a:rPr>
              <a:t>In the same way the Spirit also helps our weakness; for we do not know how to pray as we should, but the Spirit Himself intercedes for us with groanings too deep for words; </a:t>
            </a:r>
            <a:r>
              <a:rPr lang="en-US" sz="3200" b="1" baseline="30000" dirty="0">
                <a:solidFill>
                  <a:schemeClr val="tx1"/>
                </a:solidFill>
              </a:rPr>
              <a:t>27 </a:t>
            </a:r>
            <a:r>
              <a:rPr lang="en-US" sz="3200" dirty="0">
                <a:solidFill>
                  <a:schemeClr val="tx1"/>
                </a:solidFill>
              </a:rPr>
              <a:t>and He who searches the hearts knows what the mind of the Spirit is, because He intercedes for the saints according to the will of God.</a:t>
            </a:r>
          </a:p>
          <a:p>
            <a:pPr>
              <a:spcBef>
                <a:spcPts val="0"/>
              </a:spcBef>
              <a:spcAft>
                <a:spcPts val="0"/>
              </a:spcAft>
            </a:pPr>
            <a:r>
              <a:rPr lang="en-US" sz="3200" dirty="0">
                <a:solidFill>
                  <a:schemeClr val="tx1"/>
                </a:solidFill>
                <a:effectLst/>
                <a:ea typeface="Times New Roman" panose="02020603050405020304" pitchFamily="18" charset="0"/>
              </a:rPr>
              <a:t> </a:t>
            </a:r>
          </a:p>
          <a:p>
            <a:pPr marL="0" marR="0">
              <a:lnSpc>
                <a:spcPct val="107000"/>
              </a:lnSpc>
              <a:spcBef>
                <a:spcPts val="0"/>
              </a:spcBef>
              <a:spcAft>
                <a:spcPts val="0"/>
              </a:spcAft>
            </a:pPr>
            <a:endParaRPr lang="en-US" sz="3400" dirty="0">
              <a:solidFill>
                <a:schemeClr val="tx1"/>
              </a:solidFill>
            </a:endParaRPr>
          </a:p>
        </p:txBody>
      </p:sp>
      <p:sp>
        <p:nvSpPr>
          <p:cNvPr id="3" name="Rectangle 2">
            <a:extLst>
              <a:ext uri="{FF2B5EF4-FFF2-40B4-BE49-F238E27FC236}">
                <a16:creationId xmlns:a16="http://schemas.microsoft.com/office/drawing/2014/main" xmlns="" id="{5DA70F90-8F91-BECF-6638-4CFD2F5E6EFF}"/>
              </a:ext>
            </a:extLst>
          </p:cNvPr>
          <p:cNvSpPr/>
          <p:nvPr/>
        </p:nvSpPr>
        <p:spPr>
          <a:xfrm>
            <a:off x="3200400" y="1014412"/>
            <a:ext cx="8349916"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300" b="1" dirty="0">
                <a:solidFill>
                  <a:schemeClr val="bg1"/>
                </a:solidFill>
              </a:rPr>
              <a:t>And the Spirit waits </a:t>
            </a:r>
            <a:r>
              <a:rPr lang="en-US" sz="5300" b="1" i="1" dirty="0">
                <a:solidFill>
                  <a:schemeClr val="bg1"/>
                </a:solidFill>
              </a:rPr>
              <a:t>with us</a:t>
            </a:r>
          </a:p>
        </p:txBody>
      </p:sp>
      <p:sp>
        <p:nvSpPr>
          <p:cNvPr id="9" name="Rectangle 8">
            <a:extLst>
              <a:ext uri="{FF2B5EF4-FFF2-40B4-BE49-F238E27FC236}">
                <a16:creationId xmlns:a16="http://schemas.microsoft.com/office/drawing/2014/main" xmlns="" id="{19EEC707-D2D6-3F7C-253D-6524143E059D}"/>
              </a:ext>
            </a:extLst>
          </p:cNvPr>
          <p:cNvSpPr/>
          <p:nvPr/>
        </p:nvSpPr>
        <p:spPr>
          <a:xfrm>
            <a:off x="-1" y="92075"/>
            <a:ext cx="12192000"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0" b="1" dirty="0">
                <a:solidFill>
                  <a:schemeClr val="bg1"/>
                </a:solidFill>
              </a:rPr>
              <a:t>2) We suffer in the context of </a:t>
            </a:r>
            <a:r>
              <a:rPr lang="en-US" sz="5000" b="1" i="1" dirty="0">
                <a:solidFill>
                  <a:schemeClr val="bg1"/>
                </a:solidFill>
              </a:rPr>
              <a:t>present waiting</a:t>
            </a:r>
          </a:p>
        </p:txBody>
      </p:sp>
    </p:spTree>
    <p:extLst>
      <p:ext uri="{BB962C8B-B14F-4D97-AF65-F5344CB8AC3E}">
        <p14:creationId xmlns:p14="http://schemas.microsoft.com/office/powerpoint/2010/main" val="2940345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a:extLst>
              <a:ext uri="{FF2B5EF4-FFF2-40B4-BE49-F238E27FC236}">
                <a16:creationId xmlns:a16="http://schemas.microsoft.com/office/drawing/2014/main" xmlns="" id="{5274EA44-6C01-4426-B74B-5B62DA85227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7084"/>
          <a:stretch/>
        </p:blipFill>
        <p:spPr bwMode="auto">
          <a:xfrm>
            <a:off x="1" y="-8899"/>
            <a:ext cx="12192000" cy="686689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xmlns="" id="{57F77C70-4D54-23D6-992F-DC300E8DC24A}"/>
              </a:ext>
            </a:extLst>
          </p:cNvPr>
          <p:cNvSpPr/>
          <p:nvPr/>
        </p:nvSpPr>
        <p:spPr>
          <a:xfrm>
            <a:off x="-1" y="92075"/>
            <a:ext cx="12192000"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rPr>
              <a:t>Walking According to the Spirit</a:t>
            </a:r>
          </a:p>
        </p:txBody>
      </p:sp>
      <p:sp>
        <p:nvSpPr>
          <p:cNvPr id="2" name="Rounded Rectangular Callout 11">
            <a:extLst>
              <a:ext uri="{FF2B5EF4-FFF2-40B4-BE49-F238E27FC236}">
                <a16:creationId xmlns:a16="http://schemas.microsoft.com/office/drawing/2014/main" xmlns="" id="{204F081A-9A6E-8C3E-6EEE-F9A7698F8E50}"/>
              </a:ext>
            </a:extLst>
          </p:cNvPr>
          <p:cNvSpPr/>
          <p:nvPr/>
        </p:nvSpPr>
        <p:spPr>
          <a:xfrm>
            <a:off x="1638299" y="1600200"/>
            <a:ext cx="8915400" cy="914401"/>
          </a:xfrm>
          <a:prstGeom prst="wedgeRoundRectCallout">
            <a:avLst>
              <a:gd name="adj1" fmla="val -21927"/>
              <a:gd name="adj2" fmla="val 49596"/>
              <a:gd name="adj3" fmla="val 16667"/>
            </a:avLst>
          </a:prstGeom>
          <a:solidFill>
            <a:schemeClr val="tx1">
              <a:alpha val="64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800" b="1" dirty="0">
                <a:solidFill>
                  <a:schemeClr val="bg1"/>
                </a:solidFill>
              </a:rPr>
              <a:t>A </a:t>
            </a:r>
            <a:r>
              <a:rPr lang="en-US" sz="4800" b="1" i="1" dirty="0">
                <a:solidFill>
                  <a:schemeClr val="bg1"/>
                </a:solidFill>
              </a:rPr>
              <a:t>relationship</a:t>
            </a:r>
            <a:r>
              <a:rPr lang="en-US" sz="4800" b="1" dirty="0">
                <a:solidFill>
                  <a:schemeClr val="bg1"/>
                </a:solidFill>
              </a:rPr>
              <a:t> not a </a:t>
            </a:r>
            <a:r>
              <a:rPr lang="en-US" sz="4800" b="1" i="1" dirty="0">
                <a:solidFill>
                  <a:schemeClr val="bg1"/>
                </a:solidFill>
              </a:rPr>
              <a:t>method</a:t>
            </a:r>
          </a:p>
        </p:txBody>
      </p:sp>
      <p:sp>
        <p:nvSpPr>
          <p:cNvPr id="4" name="Rectangle 3">
            <a:extLst>
              <a:ext uri="{FF2B5EF4-FFF2-40B4-BE49-F238E27FC236}">
                <a16:creationId xmlns:a16="http://schemas.microsoft.com/office/drawing/2014/main" xmlns="" id="{05943DC4-C256-543C-481A-ECE521074BA6}"/>
              </a:ext>
            </a:extLst>
          </p:cNvPr>
          <p:cNvSpPr/>
          <p:nvPr/>
        </p:nvSpPr>
        <p:spPr>
          <a:xfrm>
            <a:off x="0" y="5334000"/>
            <a:ext cx="12192000" cy="15240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spcBef>
                <a:spcPts val="0"/>
              </a:spcBef>
              <a:spcAft>
                <a:spcPts val="0"/>
              </a:spcAft>
            </a:pPr>
            <a:r>
              <a:rPr lang="en-US" sz="3100" b="1" baseline="30000" dirty="0">
                <a:solidFill>
                  <a:schemeClr val="tx1"/>
                </a:solidFill>
              </a:rPr>
              <a:t>Romans</a:t>
            </a:r>
            <a:r>
              <a:rPr lang="en-US" sz="3100" b="1" dirty="0">
                <a:solidFill>
                  <a:schemeClr val="tx1"/>
                </a:solidFill>
              </a:rPr>
              <a:t> </a:t>
            </a:r>
            <a:r>
              <a:rPr lang="en-US" sz="3100" b="1" baseline="30000" dirty="0">
                <a:solidFill>
                  <a:schemeClr val="tx1"/>
                </a:solidFill>
              </a:rPr>
              <a:t>8:16 </a:t>
            </a:r>
            <a:r>
              <a:rPr lang="en-US" sz="3100" dirty="0">
                <a:solidFill>
                  <a:schemeClr val="tx1"/>
                </a:solidFill>
              </a:rPr>
              <a:t>The Spirit Himself testifies with our spirit that we are </a:t>
            </a:r>
            <a:r>
              <a:rPr lang="en-US" sz="3100" b="1" u="sng" dirty="0">
                <a:solidFill>
                  <a:srgbClr val="002060"/>
                </a:solidFill>
              </a:rPr>
              <a:t>children of God</a:t>
            </a:r>
            <a:r>
              <a:rPr lang="en-US" sz="3100" dirty="0">
                <a:solidFill>
                  <a:schemeClr val="tx1"/>
                </a:solidFill>
              </a:rPr>
              <a:t>, </a:t>
            </a:r>
            <a:r>
              <a:rPr lang="en-US" sz="3100" b="1" baseline="30000" dirty="0">
                <a:solidFill>
                  <a:schemeClr val="tx1"/>
                </a:solidFill>
              </a:rPr>
              <a:t>17 </a:t>
            </a:r>
            <a:r>
              <a:rPr lang="en-US" sz="3100" dirty="0">
                <a:solidFill>
                  <a:schemeClr val="tx1"/>
                </a:solidFill>
              </a:rPr>
              <a:t>and if children, heirs also, heirs of God and fellow heirs with Christ, if indeed we suffer with Him so that we may also be glorified with Him.</a:t>
            </a:r>
          </a:p>
          <a:p>
            <a:pPr>
              <a:spcBef>
                <a:spcPts val="0"/>
              </a:spcBef>
              <a:spcAft>
                <a:spcPts val="0"/>
              </a:spcAft>
            </a:pPr>
            <a:r>
              <a:rPr lang="en-US" sz="3200" dirty="0">
                <a:solidFill>
                  <a:schemeClr val="tx1"/>
                </a:solidFill>
                <a:effectLst/>
                <a:ea typeface="Times New Roman" panose="02020603050405020304" pitchFamily="18" charset="0"/>
              </a:rPr>
              <a:t> </a:t>
            </a:r>
          </a:p>
          <a:p>
            <a:pPr marL="0" marR="0">
              <a:lnSpc>
                <a:spcPct val="107000"/>
              </a:lnSpc>
              <a:spcBef>
                <a:spcPts val="0"/>
              </a:spcBef>
              <a:spcAft>
                <a:spcPts val="0"/>
              </a:spcAft>
            </a:pPr>
            <a:endParaRPr lang="en-US" sz="3400" dirty="0">
              <a:solidFill>
                <a:schemeClr val="tx1"/>
              </a:solidFill>
            </a:endParaRPr>
          </a:p>
        </p:txBody>
      </p:sp>
    </p:spTree>
    <p:extLst>
      <p:ext uri="{BB962C8B-B14F-4D97-AF65-F5344CB8AC3E}">
        <p14:creationId xmlns:p14="http://schemas.microsoft.com/office/powerpoint/2010/main" val="3676256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irst Day of Spring 2023: The Spring Equinox| The Old Farmer's Almanac">
            <a:extLst>
              <a:ext uri="{FF2B5EF4-FFF2-40B4-BE49-F238E27FC236}">
                <a16:creationId xmlns:a16="http://schemas.microsoft.com/office/drawing/2014/main" xmlns="" id="{F37D8D59-DEA1-DAA2-9624-BD6EB6820E9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9267" b="2997"/>
          <a:stretch/>
        </p:blipFill>
        <p:spPr bwMode="auto">
          <a:xfrm>
            <a:off x="0" y="0"/>
            <a:ext cx="12192000" cy="676592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xmlns="" id="{77E736D4-27ED-06E4-1404-555408E822CA}"/>
              </a:ext>
            </a:extLst>
          </p:cNvPr>
          <p:cNvSpPr/>
          <p:nvPr/>
        </p:nvSpPr>
        <p:spPr>
          <a:xfrm>
            <a:off x="0" y="4343400"/>
            <a:ext cx="12192000" cy="25146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Romans</a:t>
            </a:r>
            <a:r>
              <a:rPr lang="en-US" sz="3200" b="1" dirty="0">
                <a:solidFill>
                  <a:schemeClr val="tx1"/>
                </a:solidFill>
              </a:rPr>
              <a:t> </a:t>
            </a:r>
            <a:r>
              <a:rPr lang="en-US" sz="3200" b="1" baseline="30000" dirty="0">
                <a:solidFill>
                  <a:schemeClr val="tx1"/>
                </a:solidFill>
              </a:rPr>
              <a:t>8:26 </a:t>
            </a:r>
            <a:r>
              <a:rPr lang="en-US" sz="3200" dirty="0">
                <a:solidFill>
                  <a:schemeClr val="tx1"/>
                </a:solidFill>
              </a:rPr>
              <a:t>In the same way the Spirit also helps our weakness; for we do not know how to pray as we should, </a:t>
            </a:r>
            <a:r>
              <a:rPr lang="en-US" sz="3200" b="1" u="sng" dirty="0">
                <a:solidFill>
                  <a:srgbClr val="002060"/>
                </a:solidFill>
              </a:rPr>
              <a:t>but the Spirit Himself intercedes for us with groanings too deep for words</a:t>
            </a:r>
            <a:r>
              <a:rPr lang="en-US" sz="3200" dirty="0">
                <a:solidFill>
                  <a:schemeClr val="tx1"/>
                </a:solidFill>
              </a:rPr>
              <a:t>; </a:t>
            </a:r>
            <a:r>
              <a:rPr lang="en-US" sz="3200" b="1" baseline="30000" dirty="0">
                <a:solidFill>
                  <a:schemeClr val="tx1"/>
                </a:solidFill>
              </a:rPr>
              <a:t>27 </a:t>
            </a:r>
            <a:r>
              <a:rPr lang="en-US" sz="3200" dirty="0">
                <a:solidFill>
                  <a:schemeClr val="tx1"/>
                </a:solidFill>
              </a:rPr>
              <a:t>and He who searches the hearts knows what the mind of the Spirit is, because He intercedes for the saints according to the will of God.</a:t>
            </a:r>
          </a:p>
          <a:p>
            <a:pPr>
              <a:spcBef>
                <a:spcPts val="0"/>
              </a:spcBef>
              <a:spcAft>
                <a:spcPts val="0"/>
              </a:spcAft>
            </a:pPr>
            <a:r>
              <a:rPr lang="en-US" sz="3200" dirty="0">
                <a:solidFill>
                  <a:schemeClr val="tx1"/>
                </a:solidFill>
                <a:effectLst/>
                <a:ea typeface="Times New Roman" panose="02020603050405020304" pitchFamily="18" charset="0"/>
              </a:rPr>
              <a:t> </a:t>
            </a:r>
          </a:p>
          <a:p>
            <a:pPr marL="0" marR="0">
              <a:lnSpc>
                <a:spcPct val="107000"/>
              </a:lnSpc>
              <a:spcBef>
                <a:spcPts val="0"/>
              </a:spcBef>
              <a:spcAft>
                <a:spcPts val="0"/>
              </a:spcAft>
            </a:pPr>
            <a:endParaRPr lang="en-US" sz="3400" dirty="0">
              <a:solidFill>
                <a:schemeClr val="tx1"/>
              </a:solidFill>
            </a:endParaRPr>
          </a:p>
        </p:txBody>
      </p:sp>
      <p:sp>
        <p:nvSpPr>
          <p:cNvPr id="3" name="Rectangle 2">
            <a:extLst>
              <a:ext uri="{FF2B5EF4-FFF2-40B4-BE49-F238E27FC236}">
                <a16:creationId xmlns:a16="http://schemas.microsoft.com/office/drawing/2014/main" xmlns="" id="{5DA70F90-8F91-BECF-6638-4CFD2F5E6EFF}"/>
              </a:ext>
            </a:extLst>
          </p:cNvPr>
          <p:cNvSpPr/>
          <p:nvPr/>
        </p:nvSpPr>
        <p:spPr>
          <a:xfrm>
            <a:off x="3200400" y="1014412"/>
            <a:ext cx="8349916"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300" b="1" dirty="0">
                <a:solidFill>
                  <a:schemeClr val="bg1"/>
                </a:solidFill>
              </a:rPr>
              <a:t>And the Spirit waits </a:t>
            </a:r>
            <a:r>
              <a:rPr lang="en-US" sz="5300" b="1" i="1" dirty="0">
                <a:solidFill>
                  <a:schemeClr val="bg1"/>
                </a:solidFill>
              </a:rPr>
              <a:t>with us</a:t>
            </a:r>
          </a:p>
        </p:txBody>
      </p:sp>
      <p:sp>
        <p:nvSpPr>
          <p:cNvPr id="9" name="Rectangle 8">
            <a:extLst>
              <a:ext uri="{FF2B5EF4-FFF2-40B4-BE49-F238E27FC236}">
                <a16:creationId xmlns:a16="http://schemas.microsoft.com/office/drawing/2014/main" xmlns="" id="{19EEC707-D2D6-3F7C-253D-6524143E059D}"/>
              </a:ext>
            </a:extLst>
          </p:cNvPr>
          <p:cNvSpPr/>
          <p:nvPr/>
        </p:nvSpPr>
        <p:spPr>
          <a:xfrm>
            <a:off x="-1" y="92075"/>
            <a:ext cx="12192000"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0" b="1" dirty="0">
                <a:solidFill>
                  <a:schemeClr val="bg1"/>
                </a:solidFill>
              </a:rPr>
              <a:t>2) We suffer in the context of </a:t>
            </a:r>
            <a:r>
              <a:rPr lang="en-US" sz="5000" b="1" i="1" dirty="0">
                <a:solidFill>
                  <a:schemeClr val="bg1"/>
                </a:solidFill>
              </a:rPr>
              <a:t>present waiting</a:t>
            </a:r>
          </a:p>
        </p:txBody>
      </p:sp>
    </p:spTree>
    <p:extLst>
      <p:ext uri="{BB962C8B-B14F-4D97-AF65-F5344CB8AC3E}">
        <p14:creationId xmlns:p14="http://schemas.microsoft.com/office/powerpoint/2010/main" val="358353393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irst Day of Spring 2023: The Spring Equinox| The Old Farmer's Almanac">
            <a:extLst>
              <a:ext uri="{FF2B5EF4-FFF2-40B4-BE49-F238E27FC236}">
                <a16:creationId xmlns:a16="http://schemas.microsoft.com/office/drawing/2014/main" xmlns="" id="{7131FE4F-DF81-CF9D-5C27-43C1C0FBC38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9267" b="2997"/>
          <a:stretch/>
        </p:blipFill>
        <p:spPr bwMode="auto">
          <a:xfrm>
            <a:off x="0" y="0"/>
            <a:ext cx="12192000" cy="676592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xmlns="" id="{77E736D4-27ED-06E4-1404-555408E822CA}"/>
              </a:ext>
            </a:extLst>
          </p:cNvPr>
          <p:cNvSpPr/>
          <p:nvPr/>
        </p:nvSpPr>
        <p:spPr>
          <a:xfrm>
            <a:off x="0" y="4343400"/>
            <a:ext cx="12192000" cy="25146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Romans</a:t>
            </a:r>
            <a:r>
              <a:rPr lang="en-US" sz="3200" b="1" dirty="0">
                <a:solidFill>
                  <a:schemeClr val="tx1"/>
                </a:solidFill>
              </a:rPr>
              <a:t> </a:t>
            </a:r>
            <a:r>
              <a:rPr lang="en-US" sz="3200" b="1" baseline="30000" dirty="0">
                <a:solidFill>
                  <a:schemeClr val="tx1"/>
                </a:solidFill>
              </a:rPr>
              <a:t>8:26 </a:t>
            </a:r>
            <a:r>
              <a:rPr lang="en-US" sz="3200" dirty="0">
                <a:solidFill>
                  <a:schemeClr val="tx1"/>
                </a:solidFill>
              </a:rPr>
              <a:t>In the same way the Spirit also helps our weakness; for we do not know how to pray as we should, but the Spirit Himself intercedes for us with groanings too deep for words; </a:t>
            </a:r>
            <a:r>
              <a:rPr lang="en-US" sz="3200" b="1" baseline="30000" dirty="0">
                <a:solidFill>
                  <a:schemeClr val="tx1"/>
                </a:solidFill>
              </a:rPr>
              <a:t>27 </a:t>
            </a:r>
            <a:r>
              <a:rPr lang="en-US" sz="3200" b="1" u="sng" dirty="0">
                <a:solidFill>
                  <a:srgbClr val="002060"/>
                </a:solidFill>
              </a:rPr>
              <a:t>and He who searches the hearts knows what the mind of the Spirit is, because He intercedes for the saints according to the will of God.</a:t>
            </a:r>
          </a:p>
          <a:p>
            <a:pPr>
              <a:spcBef>
                <a:spcPts val="0"/>
              </a:spcBef>
              <a:spcAft>
                <a:spcPts val="0"/>
              </a:spcAft>
            </a:pPr>
            <a:r>
              <a:rPr lang="en-US" sz="3200" dirty="0">
                <a:solidFill>
                  <a:schemeClr val="tx1"/>
                </a:solidFill>
                <a:effectLst/>
                <a:ea typeface="Times New Roman" panose="02020603050405020304" pitchFamily="18" charset="0"/>
              </a:rPr>
              <a:t> </a:t>
            </a:r>
          </a:p>
          <a:p>
            <a:pPr marL="0" marR="0">
              <a:lnSpc>
                <a:spcPct val="107000"/>
              </a:lnSpc>
              <a:spcBef>
                <a:spcPts val="0"/>
              </a:spcBef>
              <a:spcAft>
                <a:spcPts val="0"/>
              </a:spcAft>
            </a:pPr>
            <a:endParaRPr lang="en-US" sz="3400" dirty="0">
              <a:solidFill>
                <a:schemeClr val="tx1"/>
              </a:solidFill>
            </a:endParaRPr>
          </a:p>
        </p:txBody>
      </p:sp>
      <p:sp>
        <p:nvSpPr>
          <p:cNvPr id="3" name="Rectangle 2">
            <a:extLst>
              <a:ext uri="{FF2B5EF4-FFF2-40B4-BE49-F238E27FC236}">
                <a16:creationId xmlns:a16="http://schemas.microsoft.com/office/drawing/2014/main" xmlns="" id="{5DA70F90-8F91-BECF-6638-4CFD2F5E6EFF}"/>
              </a:ext>
            </a:extLst>
          </p:cNvPr>
          <p:cNvSpPr/>
          <p:nvPr/>
        </p:nvSpPr>
        <p:spPr>
          <a:xfrm>
            <a:off x="3200400" y="1014412"/>
            <a:ext cx="8349916"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300" b="1" dirty="0">
                <a:solidFill>
                  <a:schemeClr val="bg1"/>
                </a:solidFill>
              </a:rPr>
              <a:t>And the Spirit waits </a:t>
            </a:r>
            <a:r>
              <a:rPr lang="en-US" sz="5300" b="1" i="1" dirty="0">
                <a:solidFill>
                  <a:schemeClr val="bg1"/>
                </a:solidFill>
              </a:rPr>
              <a:t>with us</a:t>
            </a:r>
          </a:p>
        </p:txBody>
      </p:sp>
      <p:sp>
        <p:nvSpPr>
          <p:cNvPr id="9" name="Rectangle 8">
            <a:extLst>
              <a:ext uri="{FF2B5EF4-FFF2-40B4-BE49-F238E27FC236}">
                <a16:creationId xmlns:a16="http://schemas.microsoft.com/office/drawing/2014/main" xmlns="" id="{19EEC707-D2D6-3F7C-253D-6524143E059D}"/>
              </a:ext>
            </a:extLst>
          </p:cNvPr>
          <p:cNvSpPr/>
          <p:nvPr/>
        </p:nvSpPr>
        <p:spPr>
          <a:xfrm>
            <a:off x="-1" y="92075"/>
            <a:ext cx="12192000"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0" b="1" dirty="0">
                <a:solidFill>
                  <a:schemeClr val="bg1"/>
                </a:solidFill>
              </a:rPr>
              <a:t>2) We suffer in the context of </a:t>
            </a:r>
            <a:r>
              <a:rPr lang="en-US" sz="5000" b="1" i="1" dirty="0">
                <a:solidFill>
                  <a:schemeClr val="bg1"/>
                </a:solidFill>
              </a:rPr>
              <a:t>present waiting</a:t>
            </a:r>
          </a:p>
        </p:txBody>
      </p:sp>
    </p:spTree>
    <p:extLst>
      <p:ext uri="{BB962C8B-B14F-4D97-AF65-F5344CB8AC3E}">
        <p14:creationId xmlns:p14="http://schemas.microsoft.com/office/powerpoint/2010/main" val="373363443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19EEC707-D2D6-3F7C-253D-6524143E059D}"/>
              </a:ext>
            </a:extLst>
          </p:cNvPr>
          <p:cNvSpPr/>
          <p:nvPr/>
        </p:nvSpPr>
        <p:spPr>
          <a:xfrm>
            <a:off x="-1" y="92075"/>
            <a:ext cx="12192000"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0" b="1" dirty="0">
                <a:solidFill>
                  <a:schemeClr val="bg1"/>
                </a:solidFill>
              </a:rPr>
              <a:t>2) We suffer in the context of </a:t>
            </a:r>
            <a:r>
              <a:rPr lang="en-US" sz="5000" b="1" i="1" dirty="0">
                <a:solidFill>
                  <a:schemeClr val="bg1"/>
                </a:solidFill>
              </a:rPr>
              <a:t>present waiting</a:t>
            </a:r>
          </a:p>
        </p:txBody>
      </p:sp>
      <p:sp>
        <p:nvSpPr>
          <p:cNvPr id="3" name="Rectangle 2">
            <a:extLst>
              <a:ext uri="{FF2B5EF4-FFF2-40B4-BE49-F238E27FC236}">
                <a16:creationId xmlns:a16="http://schemas.microsoft.com/office/drawing/2014/main" xmlns="" id="{E42C5CA5-4D09-E42C-B75B-CBE28E0699F4}"/>
              </a:ext>
            </a:extLst>
          </p:cNvPr>
          <p:cNvSpPr/>
          <p:nvPr/>
        </p:nvSpPr>
        <p:spPr>
          <a:xfrm>
            <a:off x="0" y="1676400"/>
            <a:ext cx="7848600" cy="51816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lnSpc>
                <a:spcPct val="107000"/>
              </a:lnSpc>
              <a:spcBef>
                <a:spcPts val="0"/>
              </a:spcBef>
              <a:spcAft>
                <a:spcPts val="0"/>
              </a:spcAft>
            </a:pPr>
            <a:r>
              <a:rPr lang="en-US" sz="3100" b="1" baseline="30000" dirty="0">
                <a:solidFill>
                  <a:schemeClr val="tx1"/>
                </a:solidFill>
              </a:rPr>
              <a:t>Romans</a:t>
            </a:r>
            <a:r>
              <a:rPr lang="en-US" sz="3100" b="1" dirty="0">
                <a:solidFill>
                  <a:schemeClr val="tx1"/>
                </a:solidFill>
              </a:rPr>
              <a:t> </a:t>
            </a:r>
            <a:r>
              <a:rPr lang="en-US" sz="3100" b="1" baseline="30000" dirty="0">
                <a:solidFill>
                  <a:schemeClr val="tx1"/>
                </a:solidFill>
              </a:rPr>
              <a:t>8:</a:t>
            </a:r>
            <a:r>
              <a:rPr lang="en-US" sz="3100" b="1" baseline="30000" dirty="0">
                <a:solidFill>
                  <a:srgbClr val="000000"/>
                </a:solidFill>
                <a:effectLst/>
                <a:ea typeface="Times New Roman" panose="02020603050405020304" pitchFamily="18" charset="0"/>
                <a:cs typeface="Calibri" panose="020F0502020204030204" pitchFamily="34" charset="0"/>
              </a:rPr>
              <a:t>28 </a:t>
            </a:r>
            <a:r>
              <a:rPr lang="en-US" sz="3100" dirty="0">
                <a:solidFill>
                  <a:srgbClr val="000000"/>
                </a:solidFill>
                <a:effectLst/>
                <a:ea typeface="Times New Roman" panose="02020603050405020304" pitchFamily="18" charset="0"/>
                <a:cs typeface="Calibri" panose="020F0502020204030204" pitchFamily="34" charset="0"/>
              </a:rPr>
              <a:t>And we know that</a:t>
            </a:r>
            <a:r>
              <a:rPr lang="en-US" sz="3100" dirty="0">
                <a:solidFill>
                  <a:schemeClr val="tx1"/>
                </a:solidFill>
                <a:effectLst/>
                <a:ea typeface="Times New Roman" panose="02020603050405020304" pitchFamily="18" charset="0"/>
                <a:cs typeface="Calibri" panose="020F0502020204030204" pitchFamily="34" charset="0"/>
              </a:rPr>
              <a:t> </a:t>
            </a:r>
            <a:r>
              <a:rPr lang="en-US" sz="3100" b="1" u="sng" dirty="0">
                <a:solidFill>
                  <a:srgbClr val="002060"/>
                </a:solidFill>
                <a:effectLst/>
                <a:ea typeface="Times New Roman" panose="02020603050405020304" pitchFamily="18" charset="0"/>
                <a:cs typeface="Calibri" panose="020F0502020204030204" pitchFamily="34" charset="0"/>
              </a:rPr>
              <a:t>God causes all things to work together for good to those who love God</a:t>
            </a:r>
            <a:r>
              <a:rPr lang="en-US" sz="3100" dirty="0">
                <a:solidFill>
                  <a:srgbClr val="000000"/>
                </a:solidFill>
                <a:effectLst/>
                <a:ea typeface="Times New Roman" panose="02020603050405020304" pitchFamily="18" charset="0"/>
                <a:cs typeface="Calibri" panose="020F0502020204030204" pitchFamily="34" charset="0"/>
              </a:rPr>
              <a:t>, to those who are called according to  His purpose. </a:t>
            </a:r>
            <a:r>
              <a:rPr lang="en-US" sz="3100" b="1" baseline="30000" dirty="0">
                <a:solidFill>
                  <a:srgbClr val="000000"/>
                </a:solidFill>
                <a:effectLst/>
                <a:ea typeface="Times New Roman" panose="02020603050405020304" pitchFamily="18" charset="0"/>
                <a:cs typeface="Calibri" panose="020F0502020204030204" pitchFamily="34" charset="0"/>
              </a:rPr>
              <a:t>29 </a:t>
            </a:r>
            <a:r>
              <a:rPr lang="en-US" sz="3100" dirty="0">
                <a:solidFill>
                  <a:srgbClr val="000000"/>
                </a:solidFill>
                <a:effectLst/>
                <a:ea typeface="Times New Roman" panose="02020603050405020304" pitchFamily="18" charset="0"/>
                <a:cs typeface="Calibri" panose="020F0502020204030204" pitchFamily="34" charset="0"/>
              </a:rPr>
              <a:t>For those whom He foreknew, He also predestined to become </a:t>
            </a:r>
            <a:r>
              <a:rPr lang="en-US" sz="3100" dirty="0">
                <a:solidFill>
                  <a:schemeClr val="tx1"/>
                </a:solidFill>
                <a:effectLst/>
                <a:ea typeface="Times New Roman" panose="02020603050405020304" pitchFamily="18" charset="0"/>
                <a:cs typeface="Calibri" panose="020F0502020204030204" pitchFamily="34" charset="0"/>
              </a:rPr>
              <a:t>conformed to the image of His Son</a:t>
            </a:r>
            <a:r>
              <a:rPr lang="en-US" sz="3100" dirty="0">
                <a:solidFill>
                  <a:srgbClr val="000000"/>
                </a:solidFill>
                <a:effectLst/>
                <a:ea typeface="Times New Roman" panose="02020603050405020304" pitchFamily="18" charset="0"/>
                <a:cs typeface="Calibri" panose="020F0502020204030204" pitchFamily="34" charset="0"/>
              </a:rPr>
              <a:t>, so that He would be the  firstborn among many brethren; </a:t>
            </a:r>
            <a:r>
              <a:rPr lang="en-US" sz="3100" b="1" baseline="30000" dirty="0">
                <a:solidFill>
                  <a:srgbClr val="000000"/>
                </a:solidFill>
                <a:effectLst/>
                <a:ea typeface="Times New Roman" panose="02020603050405020304" pitchFamily="18" charset="0"/>
                <a:cs typeface="Calibri" panose="020F0502020204030204" pitchFamily="34" charset="0"/>
              </a:rPr>
              <a:t>30 </a:t>
            </a:r>
            <a:r>
              <a:rPr lang="en-US" sz="3100" dirty="0">
                <a:solidFill>
                  <a:srgbClr val="000000"/>
                </a:solidFill>
                <a:effectLst/>
                <a:ea typeface="Times New Roman" panose="02020603050405020304" pitchFamily="18" charset="0"/>
                <a:cs typeface="Calibri" panose="020F0502020204030204" pitchFamily="34" charset="0"/>
              </a:rPr>
              <a:t>and these whom He predestined, He also called; and these whom He called, He also justified; and these whom He justified, He also glorified.</a:t>
            </a:r>
            <a:endParaRPr lang="en-US" sz="3100" dirty="0">
              <a:effectLst/>
              <a:ea typeface="Calibri" panose="020F0502020204030204" pitchFamily="34" charset="0"/>
              <a:cs typeface="Times New Roman" panose="02020603050405020304" pitchFamily="18" charset="0"/>
            </a:endParaRPr>
          </a:p>
          <a:p>
            <a:pPr>
              <a:spcBef>
                <a:spcPts val="0"/>
              </a:spcBef>
              <a:spcAft>
                <a:spcPts val="0"/>
              </a:spcAft>
            </a:pPr>
            <a:r>
              <a:rPr lang="en-US" sz="3200" dirty="0">
                <a:solidFill>
                  <a:schemeClr val="tx1"/>
                </a:solidFill>
                <a:effectLst/>
                <a:ea typeface="Times New Roman" panose="02020603050405020304" pitchFamily="18" charset="0"/>
              </a:rPr>
              <a:t> </a:t>
            </a:r>
          </a:p>
          <a:p>
            <a:pPr marL="0" marR="0">
              <a:lnSpc>
                <a:spcPct val="107000"/>
              </a:lnSpc>
              <a:spcBef>
                <a:spcPts val="0"/>
              </a:spcBef>
              <a:spcAft>
                <a:spcPts val="0"/>
              </a:spcAft>
            </a:pPr>
            <a:endParaRPr lang="en-US" sz="3400" dirty="0">
              <a:solidFill>
                <a:schemeClr val="tx1"/>
              </a:solidFill>
            </a:endParaRPr>
          </a:p>
        </p:txBody>
      </p:sp>
    </p:spTree>
    <p:extLst>
      <p:ext uri="{BB962C8B-B14F-4D97-AF65-F5344CB8AC3E}">
        <p14:creationId xmlns:p14="http://schemas.microsoft.com/office/powerpoint/2010/main" val="171721074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19EEC707-D2D6-3F7C-253D-6524143E059D}"/>
              </a:ext>
            </a:extLst>
          </p:cNvPr>
          <p:cNvSpPr/>
          <p:nvPr/>
        </p:nvSpPr>
        <p:spPr>
          <a:xfrm>
            <a:off x="-1" y="92075"/>
            <a:ext cx="12192000"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0" b="1" dirty="0">
                <a:solidFill>
                  <a:schemeClr val="bg1"/>
                </a:solidFill>
              </a:rPr>
              <a:t>2) We suffer in the context of </a:t>
            </a:r>
            <a:r>
              <a:rPr lang="en-US" sz="5000" b="1" i="1" dirty="0">
                <a:solidFill>
                  <a:schemeClr val="bg1"/>
                </a:solidFill>
              </a:rPr>
              <a:t>present waiting</a:t>
            </a:r>
          </a:p>
        </p:txBody>
      </p:sp>
      <p:sp>
        <p:nvSpPr>
          <p:cNvPr id="3" name="Rectangle 2">
            <a:extLst>
              <a:ext uri="{FF2B5EF4-FFF2-40B4-BE49-F238E27FC236}">
                <a16:creationId xmlns:a16="http://schemas.microsoft.com/office/drawing/2014/main" xmlns="" id="{E42C5CA5-4D09-E42C-B75B-CBE28E0699F4}"/>
              </a:ext>
            </a:extLst>
          </p:cNvPr>
          <p:cNvSpPr/>
          <p:nvPr/>
        </p:nvSpPr>
        <p:spPr>
          <a:xfrm>
            <a:off x="0" y="1676400"/>
            <a:ext cx="7848600" cy="51816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lnSpc>
                <a:spcPct val="107000"/>
              </a:lnSpc>
              <a:spcBef>
                <a:spcPts val="0"/>
              </a:spcBef>
              <a:spcAft>
                <a:spcPts val="0"/>
              </a:spcAft>
            </a:pPr>
            <a:r>
              <a:rPr lang="en-US" sz="3100" b="1" baseline="30000" dirty="0">
                <a:solidFill>
                  <a:schemeClr val="tx1"/>
                </a:solidFill>
              </a:rPr>
              <a:t>Romans</a:t>
            </a:r>
            <a:r>
              <a:rPr lang="en-US" sz="3100" b="1" dirty="0">
                <a:solidFill>
                  <a:schemeClr val="tx1"/>
                </a:solidFill>
              </a:rPr>
              <a:t> </a:t>
            </a:r>
            <a:r>
              <a:rPr lang="en-US" sz="3100" b="1" baseline="30000" dirty="0">
                <a:solidFill>
                  <a:schemeClr val="tx1"/>
                </a:solidFill>
              </a:rPr>
              <a:t>8:</a:t>
            </a:r>
            <a:r>
              <a:rPr lang="en-US" sz="3100" b="1" baseline="30000" dirty="0">
                <a:solidFill>
                  <a:srgbClr val="000000"/>
                </a:solidFill>
                <a:effectLst/>
                <a:ea typeface="Times New Roman" panose="02020603050405020304" pitchFamily="18" charset="0"/>
                <a:cs typeface="Calibri" panose="020F0502020204030204" pitchFamily="34" charset="0"/>
              </a:rPr>
              <a:t>28 </a:t>
            </a:r>
            <a:r>
              <a:rPr lang="en-US" sz="3100" dirty="0">
                <a:solidFill>
                  <a:srgbClr val="000000"/>
                </a:solidFill>
                <a:effectLst/>
                <a:ea typeface="Times New Roman" panose="02020603050405020304" pitchFamily="18" charset="0"/>
                <a:cs typeface="Calibri" panose="020F0502020204030204" pitchFamily="34" charset="0"/>
              </a:rPr>
              <a:t>And we know that</a:t>
            </a:r>
            <a:r>
              <a:rPr lang="en-US" sz="3100" dirty="0">
                <a:solidFill>
                  <a:schemeClr val="tx1"/>
                </a:solidFill>
                <a:effectLst/>
                <a:ea typeface="Times New Roman" panose="02020603050405020304" pitchFamily="18" charset="0"/>
                <a:cs typeface="Calibri" panose="020F0502020204030204" pitchFamily="34" charset="0"/>
              </a:rPr>
              <a:t> </a:t>
            </a:r>
            <a:r>
              <a:rPr lang="en-US" sz="3100" b="1" u="sng" dirty="0">
                <a:solidFill>
                  <a:srgbClr val="002060"/>
                </a:solidFill>
                <a:effectLst/>
                <a:ea typeface="Times New Roman" panose="02020603050405020304" pitchFamily="18" charset="0"/>
                <a:cs typeface="Calibri" panose="020F0502020204030204" pitchFamily="34" charset="0"/>
              </a:rPr>
              <a:t>God causes all things to work together for good to those who love God</a:t>
            </a:r>
            <a:r>
              <a:rPr lang="en-US" sz="3100" dirty="0">
                <a:solidFill>
                  <a:srgbClr val="000000"/>
                </a:solidFill>
                <a:effectLst/>
                <a:ea typeface="Times New Roman" panose="02020603050405020304" pitchFamily="18" charset="0"/>
                <a:cs typeface="Calibri" panose="020F0502020204030204" pitchFamily="34" charset="0"/>
              </a:rPr>
              <a:t>, to those who are called according to  His purpose. </a:t>
            </a:r>
            <a:r>
              <a:rPr lang="en-US" sz="3100" b="1" baseline="30000" dirty="0">
                <a:solidFill>
                  <a:srgbClr val="000000"/>
                </a:solidFill>
                <a:effectLst/>
                <a:ea typeface="Times New Roman" panose="02020603050405020304" pitchFamily="18" charset="0"/>
                <a:cs typeface="Calibri" panose="020F0502020204030204" pitchFamily="34" charset="0"/>
              </a:rPr>
              <a:t>29 </a:t>
            </a:r>
            <a:r>
              <a:rPr lang="en-US" sz="3100" dirty="0">
                <a:solidFill>
                  <a:srgbClr val="000000"/>
                </a:solidFill>
                <a:effectLst/>
                <a:ea typeface="Times New Roman" panose="02020603050405020304" pitchFamily="18" charset="0"/>
                <a:cs typeface="Calibri" panose="020F0502020204030204" pitchFamily="34" charset="0"/>
              </a:rPr>
              <a:t>For those whom He foreknew, He also predestined to become </a:t>
            </a:r>
            <a:r>
              <a:rPr lang="en-US" sz="3100" dirty="0">
                <a:solidFill>
                  <a:schemeClr val="tx1"/>
                </a:solidFill>
                <a:effectLst/>
                <a:ea typeface="Times New Roman" panose="02020603050405020304" pitchFamily="18" charset="0"/>
                <a:cs typeface="Calibri" panose="020F0502020204030204" pitchFamily="34" charset="0"/>
              </a:rPr>
              <a:t>conformed to the image of His Son</a:t>
            </a:r>
            <a:r>
              <a:rPr lang="en-US" sz="3100" dirty="0">
                <a:solidFill>
                  <a:srgbClr val="000000"/>
                </a:solidFill>
                <a:effectLst/>
                <a:ea typeface="Times New Roman" panose="02020603050405020304" pitchFamily="18" charset="0"/>
                <a:cs typeface="Calibri" panose="020F0502020204030204" pitchFamily="34" charset="0"/>
              </a:rPr>
              <a:t>, so that He would be the  firstborn among many brethren; </a:t>
            </a:r>
            <a:r>
              <a:rPr lang="en-US" sz="3100" b="1" baseline="30000" dirty="0">
                <a:solidFill>
                  <a:srgbClr val="000000"/>
                </a:solidFill>
                <a:effectLst/>
                <a:ea typeface="Times New Roman" panose="02020603050405020304" pitchFamily="18" charset="0"/>
                <a:cs typeface="Calibri" panose="020F0502020204030204" pitchFamily="34" charset="0"/>
              </a:rPr>
              <a:t>30 </a:t>
            </a:r>
            <a:r>
              <a:rPr lang="en-US" sz="3100" dirty="0">
                <a:solidFill>
                  <a:srgbClr val="000000"/>
                </a:solidFill>
                <a:effectLst/>
                <a:ea typeface="Times New Roman" panose="02020603050405020304" pitchFamily="18" charset="0"/>
                <a:cs typeface="Calibri" panose="020F0502020204030204" pitchFamily="34" charset="0"/>
              </a:rPr>
              <a:t>and these whom He predestined, He also called; and these whom He called, He also justified; and these whom He justified, He also glorified.</a:t>
            </a:r>
            <a:endParaRPr lang="en-US" sz="3100" dirty="0">
              <a:effectLst/>
              <a:ea typeface="Calibri" panose="020F0502020204030204" pitchFamily="34" charset="0"/>
              <a:cs typeface="Times New Roman" panose="02020603050405020304" pitchFamily="18" charset="0"/>
            </a:endParaRPr>
          </a:p>
          <a:p>
            <a:pPr>
              <a:spcBef>
                <a:spcPts val="0"/>
              </a:spcBef>
              <a:spcAft>
                <a:spcPts val="0"/>
              </a:spcAft>
            </a:pPr>
            <a:r>
              <a:rPr lang="en-US" sz="3200" dirty="0">
                <a:solidFill>
                  <a:schemeClr val="tx1"/>
                </a:solidFill>
                <a:effectLst/>
                <a:ea typeface="Times New Roman" panose="02020603050405020304" pitchFamily="18" charset="0"/>
              </a:rPr>
              <a:t> </a:t>
            </a:r>
          </a:p>
          <a:p>
            <a:pPr marL="0" marR="0">
              <a:lnSpc>
                <a:spcPct val="107000"/>
              </a:lnSpc>
              <a:spcBef>
                <a:spcPts val="0"/>
              </a:spcBef>
              <a:spcAft>
                <a:spcPts val="0"/>
              </a:spcAft>
            </a:pPr>
            <a:endParaRPr lang="en-US" sz="3400" dirty="0">
              <a:solidFill>
                <a:schemeClr val="tx1"/>
              </a:solidFill>
            </a:endParaRPr>
          </a:p>
        </p:txBody>
      </p:sp>
      <p:sp>
        <p:nvSpPr>
          <p:cNvPr id="2" name="Thought Bubble: Cloud 1">
            <a:extLst>
              <a:ext uri="{FF2B5EF4-FFF2-40B4-BE49-F238E27FC236}">
                <a16:creationId xmlns:a16="http://schemas.microsoft.com/office/drawing/2014/main" xmlns="" id="{1D51AD72-72FE-D052-EE7F-DEF19B2344E4}"/>
              </a:ext>
            </a:extLst>
          </p:cNvPr>
          <p:cNvSpPr/>
          <p:nvPr/>
        </p:nvSpPr>
        <p:spPr>
          <a:xfrm>
            <a:off x="4572000" y="2971800"/>
            <a:ext cx="7086599" cy="1600200"/>
          </a:xfrm>
          <a:prstGeom prst="cloudCallout">
            <a:avLst>
              <a:gd name="adj1" fmla="val 48340"/>
              <a:gd name="adj2" fmla="val 45457"/>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Calibri" panose="020F0502020204030204" pitchFamily="34" charset="0"/>
                <a:ea typeface="Times New Roman" panose="02020603050405020304" pitchFamily="18" charset="0"/>
                <a:cs typeface="Calibri" panose="020F0502020204030204" pitchFamily="34" charset="0"/>
              </a:rPr>
              <a:t>I</a:t>
            </a:r>
            <a:r>
              <a:rPr lang="en-US" sz="32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f you love God enough you won’t suffer? </a:t>
            </a:r>
            <a:endParaRPr lang="en-US" b="1" dirty="0"/>
          </a:p>
        </p:txBody>
      </p:sp>
      <p:sp>
        <p:nvSpPr>
          <p:cNvPr id="4" name="Thought Bubble: Cloud 3">
            <a:extLst>
              <a:ext uri="{FF2B5EF4-FFF2-40B4-BE49-F238E27FC236}">
                <a16:creationId xmlns:a16="http://schemas.microsoft.com/office/drawing/2014/main" xmlns="" id="{64890D44-C1DA-FEB4-F82B-8A9D905D2627}"/>
              </a:ext>
            </a:extLst>
          </p:cNvPr>
          <p:cNvSpPr/>
          <p:nvPr/>
        </p:nvSpPr>
        <p:spPr>
          <a:xfrm>
            <a:off x="2362200" y="4591493"/>
            <a:ext cx="9524999" cy="2057400"/>
          </a:xfrm>
          <a:prstGeom prst="cloudCallout">
            <a:avLst>
              <a:gd name="adj1" fmla="val 48340"/>
              <a:gd name="adj2" fmla="val 45457"/>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If something bad happens in my life, something else good will always happen next?</a:t>
            </a:r>
          </a:p>
        </p:txBody>
      </p:sp>
    </p:spTree>
    <p:extLst>
      <p:ext uri="{BB962C8B-B14F-4D97-AF65-F5344CB8AC3E}">
        <p14:creationId xmlns:p14="http://schemas.microsoft.com/office/powerpoint/2010/main" val="4259330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19EEC707-D2D6-3F7C-253D-6524143E059D}"/>
              </a:ext>
            </a:extLst>
          </p:cNvPr>
          <p:cNvSpPr/>
          <p:nvPr/>
        </p:nvSpPr>
        <p:spPr>
          <a:xfrm>
            <a:off x="-1" y="92075"/>
            <a:ext cx="12192000"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0" b="1" dirty="0">
                <a:solidFill>
                  <a:schemeClr val="bg1"/>
                </a:solidFill>
              </a:rPr>
              <a:t>2) We suffer in the context of </a:t>
            </a:r>
            <a:r>
              <a:rPr lang="en-US" sz="5000" b="1" i="1" dirty="0">
                <a:solidFill>
                  <a:schemeClr val="bg1"/>
                </a:solidFill>
              </a:rPr>
              <a:t>present waiting</a:t>
            </a:r>
          </a:p>
        </p:txBody>
      </p:sp>
      <p:sp>
        <p:nvSpPr>
          <p:cNvPr id="3" name="Rectangle 2">
            <a:extLst>
              <a:ext uri="{FF2B5EF4-FFF2-40B4-BE49-F238E27FC236}">
                <a16:creationId xmlns:a16="http://schemas.microsoft.com/office/drawing/2014/main" xmlns="" id="{E42C5CA5-4D09-E42C-B75B-CBE28E0699F4}"/>
              </a:ext>
            </a:extLst>
          </p:cNvPr>
          <p:cNvSpPr/>
          <p:nvPr/>
        </p:nvSpPr>
        <p:spPr>
          <a:xfrm>
            <a:off x="0" y="1676400"/>
            <a:ext cx="7848600" cy="51816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lnSpc>
                <a:spcPct val="107000"/>
              </a:lnSpc>
              <a:spcBef>
                <a:spcPts val="0"/>
              </a:spcBef>
              <a:spcAft>
                <a:spcPts val="0"/>
              </a:spcAft>
            </a:pPr>
            <a:r>
              <a:rPr lang="en-US" sz="3100" b="1" baseline="30000" dirty="0">
                <a:solidFill>
                  <a:schemeClr val="tx1"/>
                </a:solidFill>
              </a:rPr>
              <a:t>Romans</a:t>
            </a:r>
            <a:r>
              <a:rPr lang="en-US" sz="3100" b="1" dirty="0">
                <a:solidFill>
                  <a:schemeClr val="tx1"/>
                </a:solidFill>
              </a:rPr>
              <a:t> </a:t>
            </a:r>
            <a:r>
              <a:rPr lang="en-US" sz="3100" b="1" baseline="30000" dirty="0">
                <a:solidFill>
                  <a:schemeClr val="tx1"/>
                </a:solidFill>
              </a:rPr>
              <a:t>8:</a:t>
            </a:r>
            <a:r>
              <a:rPr lang="en-US" sz="3100" b="1" baseline="30000" dirty="0">
                <a:solidFill>
                  <a:srgbClr val="000000"/>
                </a:solidFill>
                <a:effectLst/>
                <a:ea typeface="Times New Roman" panose="02020603050405020304" pitchFamily="18" charset="0"/>
                <a:cs typeface="Calibri" panose="020F0502020204030204" pitchFamily="34" charset="0"/>
              </a:rPr>
              <a:t>28 </a:t>
            </a:r>
            <a:r>
              <a:rPr lang="en-US" sz="3100" dirty="0">
                <a:solidFill>
                  <a:srgbClr val="000000"/>
                </a:solidFill>
                <a:effectLst/>
                <a:ea typeface="Times New Roman" panose="02020603050405020304" pitchFamily="18" charset="0"/>
                <a:cs typeface="Calibri" panose="020F0502020204030204" pitchFamily="34" charset="0"/>
              </a:rPr>
              <a:t>And we know that</a:t>
            </a:r>
            <a:r>
              <a:rPr lang="en-US" sz="3100" dirty="0">
                <a:solidFill>
                  <a:schemeClr val="tx1"/>
                </a:solidFill>
                <a:effectLst/>
                <a:ea typeface="Times New Roman" panose="02020603050405020304" pitchFamily="18" charset="0"/>
                <a:cs typeface="Calibri" panose="020F0502020204030204" pitchFamily="34" charset="0"/>
              </a:rPr>
              <a:t> </a:t>
            </a:r>
            <a:r>
              <a:rPr lang="en-US" sz="3100" b="1" u="sng" dirty="0">
                <a:solidFill>
                  <a:srgbClr val="002060"/>
                </a:solidFill>
                <a:effectLst/>
                <a:ea typeface="Times New Roman" panose="02020603050405020304" pitchFamily="18" charset="0"/>
                <a:cs typeface="Calibri" panose="020F0502020204030204" pitchFamily="34" charset="0"/>
              </a:rPr>
              <a:t>God causes all things to work together for good to those who love God</a:t>
            </a:r>
            <a:r>
              <a:rPr lang="en-US" sz="3100" dirty="0">
                <a:solidFill>
                  <a:srgbClr val="000000"/>
                </a:solidFill>
                <a:effectLst/>
                <a:ea typeface="Times New Roman" panose="02020603050405020304" pitchFamily="18" charset="0"/>
                <a:cs typeface="Calibri" panose="020F0502020204030204" pitchFamily="34" charset="0"/>
              </a:rPr>
              <a:t>, to those who are called according to  His purpose. </a:t>
            </a:r>
            <a:r>
              <a:rPr lang="en-US" sz="3100" b="1" baseline="30000" dirty="0">
                <a:solidFill>
                  <a:srgbClr val="000000"/>
                </a:solidFill>
                <a:effectLst/>
                <a:ea typeface="Times New Roman" panose="02020603050405020304" pitchFamily="18" charset="0"/>
                <a:cs typeface="Calibri" panose="020F0502020204030204" pitchFamily="34" charset="0"/>
              </a:rPr>
              <a:t>29 </a:t>
            </a:r>
            <a:r>
              <a:rPr lang="en-US" sz="3100" dirty="0">
                <a:solidFill>
                  <a:srgbClr val="000000"/>
                </a:solidFill>
                <a:effectLst/>
                <a:ea typeface="Times New Roman" panose="02020603050405020304" pitchFamily="18" charset="0"/>
                <a:cs typeface="Calibri" panose="020F0502020204030204" pitchFamily="34" charset="0"/>
              </a:rPr>
              <a:t>For those whom He foreknew, He also predestined to become </a:t>
            </a:r>
            <a:r>
              <a:rPr lang="en-US" sz="3100" dirty="0">
                <a:solidFill>
                  <a:schemeClr val="tx1"/>
                </a:solidFill>
                <a:effectLst/>
                <a:ea typeface="Times New Roman" panose="02020603050405020304" pitchFamily="18" charset="0"/>
                <a:cs typeface="Calibri" panose="020F0502020204030204" pitchFamily="34" charset="0"/>
              </a:rPr>
              <a:t>conformed to the image of His Son</a:t>
            </a:r>
            <a:r>
              <a:rPr lang="en-US" sz="3100" dirty="0">
                <a:solidFill>
                  <a:srgbClr val="000000"/>
                </a:solidFill>
                <a:effectLst/>
                <a:ea typeface="Times New Roman" panose="02020603050405020304" pitchFamily="18" charset="0"/>
                <a:cs typeface="Calibri" panose="020F0502020204030204" pitchFamily="34" charset="0"/>
              </a:rPr>
              <a:t>, so that He would be the  firstborn among many brethren; </a:t>
            </a:r>
            <a:r>
              <a:rPr lang="en-US" sz="3100" b="1" baseline="30000" dirty="0">
                <a:solidFill>
                  <a:srgbClr val="000000"/>
                </a:solidFill>
                <a:effectLst/>
                <a:ea typeface="Times New Roman" panose="02020603050405020304" pitchFamily="18" charset="0"/>
                <a:cs typeface="Calibri" panose="020F0502020204030204" pitchFamily="34" charset="0"/>
              </a:rPr>
              <a:t>30 </a:t>
            </a:r>
            <a:r>
              <a:rPr lang="en-US" sz="3100" dirty="0">
                <a:solidFill>
                  <a:srgbClr val="000000"/>
                </a:solidFill>
                <a:effectLst/>
                <a:ea typeface="Times New Roman" panose="02020603050405020304" pitchFamily="18" charset="0"/>
                <a:cs typeface="Calibri" panose="020F0502020204030204" pitchFamily="34" charset="0"/>
              </a:rPr>
              <a:t>and these whom He predestined, He also called; and these whom He called, He also justified; and these whom He justified, He also glorified.</a:t>
            </a:r>
            <a:endParaRPr lang="en-US" sz="3100" dirty="0">
              <a:effectLst/>
              <a:ea typeface="Calibri" panose="020F0502020204030204" pitchFamily="34" charset="0"/>
              <a:cs typeface="Times New Roman" panose="02020603050405020304" pitchFamily="18" charset="0"/>
            </a:endParaRPr>
          </a:p>
          <a:p>
            <a:pPr>
              <a:spcBef>
                <a:spcPts val="0"/>
              </a:spcBef>
              <a:spcAft>
                <a:spcPts val="0"/>
              </a:spcAft>
            </a:pPr>
            <a:r>
              <a:rPr lang="en-US" sz="3200" dirty="0">
                <a:solidFill>
                  <a:schemeClr val="tx1"/>
                </a:solidFill>
                <a:effectLst/>
                <a:ea typeface="Times New Roman" panose="02020603050405020304" pitchFamily="18" charset="0"/>
              </a:rPr>
              <a:t> </a:t>
            </a:r>
          </a:p>
          <a:p>
            <a:pPr marL="0" marR="0">
              <a:lnSpc>
                <a:spcPct val="107000"/>
              </a:lnSpc>
              <a:spcBef>
                <a:spcPts val="0"/>
              </a:spcBef>
              <a:spcAft>
                <a:spcPts val="0"/>
              </a:spcAft>
            </a:pPr>
            <a:endParaRPr lang="en-US" sz="3400" dirty="0">
              <a:solidFill>
                <a:schemeClr val="tx1"/>
              </a:solidFill>
            </a:endParaRPr>
          </a:p>
        </p:txBody>
      </p:sp>
      <p:sp>
        <p:nvSpPr>
          <p:cNvPr id="2" name="Thought Bubble: Cloud 1">
            <a:extLst>
              <a:ext uri="{FF2B5EF4-FFF2-40B4-BE49-F238E27FC236}">
                <a16:creationId xmlns:a16="http://schemas.microsoft.com/office/drawing/2014/main" xmlns="" id="{71D09272-5F4F-99EE-910D-7CED6A2163EB}"/>
              </a:ext>
            </a:extLst>
          </p:cNvPr>
          <p:cNvSpPr/>
          <p:nvPr/>
        </p:nvSpPr>
        <p:spPr>
          <a:xfrm>
            <a:off x="4800600" y="2895600"/>
            <a:ext cx="7086599" cy="1600200"/>
          </a:xfrm>
          <a:prstGeom prst="cloudCallout">
            <a:avLst>
              <a:gd name="adj1" fmla="val 48340"/>
              <a:gd name="adj2" fmla="val 45457"/>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Suffering seems bad but actually it’s good? </a:t>
            </a:r>
          </a:p>
        </p:txBody>
      </p:sp>
      <p:sp>
        <p:nvSpPr>
          <p:cNvPr id="5" name="Thought Bubble: Cloud 4">
            <a:extLst>
              <a:ext uri="{FF2B5EF4-FFF2-40B4-BE49-F238E27FC236}">
                <a16:creationId xmlns:a16="http://schemas.microsoft.com/office/drawing/2014/main" xmlns="" id="{D4A7B529-B4F9-E797-402E-9B82A3C67AC0}"/>
              </a:ext>
            </a:extLst>
          </p:cNvPr>
          <p:cNvSpPr/>
          <p:nvPr/>
        </p:nvSpPr>
        <p:spPr>
          <a:xfrm>
            <a:off x="5715000" y="4800600"/>
            <a:ext cx="5562599" cy="1600200"/>
          </a:xfrm>
          <a:prstGeom prst="cloudCallout">
            <a:avLst>
              <a:gd name="adj1" fmla="val 56559"/>
              <a:gd name="adj2" fmla="val 30175"/>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Every cloud has a sliver lining?</a:t>
            </a:r>
          </a:p>
        </p:txBody>
      </p:sp>
    </p:spTree>
    <p:extLst>
      <p:ext uri="{BB962C8B-B14F-4D97-AF65-F5344CB8AC3E}">
        <p14:creationId xmlns:p14="http://schemas.microsoft.com/office/powerpoint/2010/main" val="3301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19EEC707-D2D6-3F7C-253D-6524143E059D}"/>
              </a:ext>
            </a:extLst>
          </p:cNvPr>
          <p:cNvSpPr/>
          <p:nvPr/>
        </p:nvSpPr>
        <p:spPr>
          <a:xfrm>
            <a:off x="-1" y="92075"/>
            <a:ext cx="12192000"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0" b="1" dirty="0">
                <a:solidFill>
                  <a:schemeClr val="bg1"/>
                </a:solidFill>
              </a:rPr>
              <a:t>2) We suffer in the context of </a:t>
            </a:r>
            <a:r>
              <a:rPr lang="en-US" sz="5000" b="1" i="1" dirty="0">
                <a:solidFill>
                  <a:schemeClr val="bg1"/>
                </a:solidFill>
              </a:rPr>
              <a:t>present waiting</a:t>
            </a:r>
          </a:p>
        </p:txBody>
      </p:sp>
      <p:sp>
        <p:nvSpPr>
          <p:cNvPr id="3" name="Rectangle 2">
            <a:extLst>
              <a:ext uri="{FF2B5EF4-FFF2-40B4-BE49-F238E27FC236}">
                <a16:creationId xmlns:a16="http://schemas.microsoft.com/office/drawing/2014/main" xmlns="" id="{E42C5CA5-4D09-E42C-B75B-CBE28E0699F4}"/>
              </a:ext>
            </a:extLst>
          </p:cNvPr>
          <p:cNvSpPr/>
          <p:nvPr/>
        </p:nvSpPr>
        <p:spPr>
          <a:xfrm>
            <a:off x="0" y="1676400"/>
            <a:ext cx="7848600" cy="51816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lnSpc>
                <a:spcPct val="107000"/>
              </a:lnSpc>
              <a:spcBef>
                <a:spcPts val="0"/>
              </a:spcBef>
              <a:spcAft>
                <a:spcPts val="0"/>
              </a:spcAft>
            </a:pPr>
            <a:r>
              <a:rPr lang="en-US" sz="3100" b="1" baseline="30000" dirty="0">
                <a:solidFill>
                  <a:schemeClr val="tx1"/>
                </a:solidFill>
              </a:rPr>
              <a:t>Romans</a:t>
            </a:r>
            <a:r>
              <a:rPr lang="en-US" sz="3100" b="1" dirty="0">
                <a:solidFill>
                  <a:schemeClr val="tx1"/>
                </a:solidFill>
              </a:rPr>
              <a:t> </a:t>
            </a:r>
            <a:r>
              <a:rPr lang="en-US" sz="3100" b="1" baseline="30000" dirty="0">
                <a:solidFill>
                  <a:schemeClr val="tx1"/>
                </a:solidFill>
              </a:rPr>
              <a:t>8:</a:t>
            </a:r>
            <a:r>
              <a:rPr lang="en-US" sz="3100" b="1" baseline="30000" dirty="0">
                <a:solidFill>
                  <a:srgbClr val="000000"/>
                </a:solidFill>
                <a:effectLst/>
                <a:ea typeface="Times New Roman" panose="02020603050405020304" pitchFamily="18" charset="0"/>
                <a:cs typeface="Calibri" panose="020F0502020204030204" pitchFamily="34" charset="0"/>
              </a:rPr>
              <a:t>28 </a:t>
            </a:r>
            <a:r>
              <a:rPr lang="en-US" sz="3100" dirty="0">
                <a:solidFill>
                  <a:srgbClr val="000000"/>
                </a:solidFill>
                <a:effectLst/>
                <a:ea typeface="Times New Roman" panose="02020603050405020304" pitchFamily="18" charset="0"/>
                <a:cs typeface="Calibri" panose="020F0502020204030204" pitchFamily="34" charset="0"/>
              </a:rPr>
              <a:t>And we know that</a:t>
            </a:r>
            <a:r>
              <a:rPr lang="en-US" sz="3100" dirty="0">
                <a:solidFill>
                  <a:schemeClr val="tx1"/>
                </a:solidFill>
                <a:effectLst/>
                <a:ea typeface="Times New Roman" panose="02020603050405020304" pitchFamily="18" charset="0"/>
                <a:cs typeface="Calibri" panose="020F0502020204030204" pitchFamily="34" charset="0"/>
              </a:rPr>
              <a:t> </a:t>
            </a:r>
            <a:r>
              <a:rPr lang="en-US" sz="3100" b="1" u="sng" dirty="0">
                <a:solidFill>
                  <a:srgbClr val="002060"/>
                </a:solidFill>
                <a:effectLst/>
                <a:ea typeface="Times New Roman" panose="02020603050405020304" pitchFamily="18" charset="0"/>
                <a:cs typeface="Calibri" panose="020F0502020204030204" pitchFamily="34" charset="0"/>
              </a:rPr>
              <a:t>God causes all things to work together for good to those who love God</a:t>
            </a:r>
            <a:r>
              <a:rPr lang="en-US" sz="3100" dirty="0">
                <a:solidFill>
                  <a:srgbClr val="000000"/>
                </a:solidFill>
                <a:effectLst/>
                <a:ea typeface="Times New Roman" panose="02020603050405020304" pitchFamily="18" charset="0"/>
                <a:cs typeface="Calibri" panose="020F0502020204030204" pitchFamily="34" charset="0"/>
              </a:rPr>
              <a:t>, to those who are called according to  His purpose. </a:t>
            </a:r>
            <a:r>
              <a:rPr lang="en-US" sz="3100" b="1" baseline="30000" dirty="0">
                <a:solidFill>
                  <a:srgbClr val="000000"/>
                </a:solidFill>
                <a:effectLst/>
                <a:ea typeface="Times New Roman" panose="02020603050405020304" pitchFamily="18" charset="0"/>
                <a:cs typeface="Calibri" panose="020F0502020204030204" pitchFamily="34" charset="0"/>
              </a:rPr>
              <a:t>29 </a:t>
            </a:r>
            <a:r>
              <a:rPr lang="en-US" sz="3100" dirty="0">
                <a:solidFill>
                  <a:srgbClr val="000000"/>
                </a:solidFill>
                <a:effectLst/>
                <a:ea typeface="Times New Roman" panose="02020603050405020304" pitchFamily="18" charset="0"/>
                <a:cs typeface="Calibri" panose="020F0502020204030204" pitchFamily="34" charset="0"/>
              </a:rPr>
              <a:t>For those whom He foreknew, He also predestined to become </a:t>
            </a:r>
            <a:r>
              <a:rPr lang="en-US" sz="3100" dirty="0">
                <a:solidFill>
                  <a:schemeClr val="tx1"/>
                </a:solidFill>
                <a:effectLst/>
                <a:ea typeface="Times New Roman" panose="02020603050405020304" pitchFamily="18" charset="0"/>
                <a:cs typeface="Calibri" panose="020F0502020204030204" pitchFamily="34" charset="0"/>
              </a:rPr>
              <a:t>conformed to the image of His Son</a:t>
            </a:r>
            <a:r>
              <a:rPr lang="en-US" sz="3100" dirty="0">
                <a:solidFill>
                  <a:srgbClr val="000000"/>
                </a:solidFill>
                <a:effectLst/>
                <a:ea typeface="Times New Roman" panose="02020603050405020304" pitchFamily="18" charset="0"/>
                <a:cs typeface="Calibri" panose="020F0502020204030204" pitchFamily="34" charset="0"/>
              </a:rPr>
              <a:t>, so that He would be the  firstborn among many brethren; </a:t>
            </a:r>
            <a:r>
              <a:rPr lang="en-US" sz="3100" b="1" baseline="30000" dirty="0">
                <a:solidFill>
                  <a:srgbClr val="000000"/>
                </a:solidFill>
                <a:effectLst/>
                <a:ea typeface="Times New Roman" panose="02020603050405020304" pitchFamily="18" charset="0"/>
                <a:cs typeface="Calibri" panose="020F0502020204030204" pitchFamily="34" charset="0"/>
              </a:rPr>
              <a:t>30 </a:t>
            </a:r>
            <a:r>
              <a:rPr lang="en-US" sz="3100" dirty="0">
                <a:solidFill>
                  <a:srgbClr val="000000"/>
                </a:solidFill>
                <a:effectLst/>
                <a:ea typeface="Times New Roman" panose="02020603050405020304" pitchFamily="18" charset="0"/>
                <a:cs typeface="Calibri" panose="020F0502020204030204" pitchFamily="34" charset="0"/>
              </a:rPr>
              <a:t>and these whom He predestined, He also called; and these whom He called, He also justified; and these whom He justified, He also glorified.</a:t>
            </a:r>
            <a:endParaRPr lang="en-US" sz="3100" dirty="0">
              <a:effectLst/>
              <a:ea typeface="Calibri" panose="020F0502020204030204" pitchFamily="34" charset="0"/>
              <a:cs typeface="Times New Roman" panose="02020603050405020304" pitchFamily="18" charset="0"/>
            </a:endParaRPr>
          </a:p>
          <a:p>
            <a:pPr>
              <a:spcBef>
                <a:spcPts val="0"/>
              </a:spcBef>
              <a:spcAft>
                <a:spcPts val="0"/>
              </a:spcAft>
            </a:pPr>
            <a:r>
              <a:rPr lang="en-US" sz="3200" dirty="0">
                <a:solidFill>
                  <a:schemeClr val="tx1"/>
                </a:solidFill>
                <a:effectLst/>
                <a:ea typeface="Times New Roman" panose="02020603050405020304" pitchFamily="18" charset="0"/>
              </a:rPr>
              <a:t> </a:t>
            </a:r>
          </a:p>
          <a:p>
            <a:pPr marL="0" marR="0">
              <a:lnSpc>
                <a:spcPct val="107000"/>
              </a:lnSpc>
              <a:spcBef>
                <a:spcPts val="0"/>
              </a:spcBef>
              <a:spcAft>
                <a:spcPts val="0"/>
              </a:spcAft>
            </a:pPr>
            <a:endParaRPr lang="en-US" sz="3400" dirty="0">
              <a:solidFill>
                <a:schemeClr val="tx1"/>
              </a:solidFill>
            </a:endParaRPr>
          </a:p>
        </p:txBody>
      </p:sp>
      <p:sp>
        <p:nvSpPr>
          <p:cNvPr id="2" name="Rounded Rectangular Callout 11">
            <a:extLst>
              <a:ext uri="{FF2B5EF4-FFF2-40B4-BE49-F238E27FC236}">
                <a16:creationId xmlns:a16="http://schemas.microsoft.com/office/drawing/2014/main" xmlns="" id="{04361017-A38A-5CBB-B913-8C34A370EC14}"/>
              </a:ext>
            </a:extLst>
          </p:cNvPr>
          <p:cNvSpPr/>
          <p:nvPr/>
        </p:nvSpPr>
        <p:spPr>
          <a:xfrm>
            <a:off x="8001000" y="1752600"/>
            <a:ext cx="3886200" cy="2133600"/>
          </a:xfrm>
          <a:prstGeom prst="wedgeRoundRectCallout">
            <a:avLst>
              <a:gd name="adj1" fmla="val -21927"/>
              <a:gd name="adj2" fmla="val 49596"/>
              <a:gd name="adj3" fmla="val 16667"/>
            </a:avLst>
          </a:prstGeom>
          <a:solidFill>
            <a:schemeClr val="accent1">
              <a:lumMod val="5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solidFill>
                  <a:schemeClr val="bg1"/>
                </a:solidFill>
              </a:rPr>
              <a:t>The context of Romans 5-8 is spiritual growth</a:t>
            </a:r>
          </a:p>
        </p:txBody>
      </p:sp>
    </p:spTree>
    <p:extLst>
      <p:ext uri="{BB962C8B-B14F-4D97-AF65-F5344CB8AC3E}">
        <p14:creationId xmlns:p14="http://schemas.microsoft.com/office/powerpoint/2010/main" val="1180482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19EEC707-D2D6-3F7C-253D-6524143E059D}"/>
              </a:ext>
            </a:extLst>
          </p:cNvPr>
          <p:cNvSpPr/>
          <p:nvPr/>
        </p:nvSpPr>
        <p:spPr>
          <a:xfrm>
            <a:off x="-1" y="92075"/>
            <a:ext cx="12192000"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0" b="1" dirty="0">
                <a:solidFill>
                  <a:schemeClr val="bg1"/>
                </a:solidFill>
              </a:rPr>
              <a:t>2) We suffer in the context of </a:t>
            </a:r>
            <a:r>
              <a:rPr lang="en-US" sz="5000" b="1" i="1" dirty="0">
                <a:solidFill>
                  <a:schemeClr val="bg1"/>
                </a:solidFill>
              </a:rPr>
              <a:t>present waiting</a:t>
            </a:r>
          </a:p>
        </p:txBody>
      </p:sp>
      <p:sp>
        <p:nvSpPr>
          <p:cNvPr id="3" name="Rectangle 2">
            <a:extLst>
              <a:ext uri="{FF2B5EF4-FFF2-40B4-BE49-F238E27FC236}">
                <a16:creationId xmlns:a16="http://schemas.microsoft.com/office/drawing/2014/main" xmlns="" id="{E42C5CA5-4D09-E42C-B75B-CBE28E0699F4}"/>
              </a:ext>
            </a:extLst>
          </p:cNvPr>
          <p:cNvSpPr/>
          <p:nvPr/>
        </p:nvSpPr>
        <p:spPr>
          <a:xfrm>
            <a:off x="0" y="1676400"/>
            <a:ext cx="7848600" cy="51816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lnSpc>
                <a:spcPct val="107000"/>
              </a:lnSpc>
              <a:spcBef>
                <a:spcPts val="0"/>
              </a:spcBef>
              <a:spcAft>
                <a:spcPts val="0"/>
              </a:spcAft>
            </a:pPr>
            <a:r>
              <a:rPr lang="en-US" sz="3100" b="1" baseline="30000" dirty="0">
                <a:solidFill>
                  <a:schemeClr val="tx1"/>
                </a:solidFill>
              </a:rPr>
              <a:t>Romans</a:t>
            </a:r>
            <a:r>
              <a:rPr lang="en-US" sz="3100" b="1" dirty="0">
                <a:solidFill>
                  <a:schemeClr val="tx1"/>
                </a:solidFill>
              </a:rPr>
              <a:t> </a:t>
            </a:r>
            <a:r>
              <a:rPr lang="en-US" sz="3100" b="1" baseline="30000" dirty="0">
                <a:solidFill>
                  <a:schemeClr val="tx1"/>
                </a:solidFill>
              </a:rPr>
              <a:t>8:</a:t>
            </a:r>
            <a:r>
              <a:rPr lang="en-US" sz="3100" b="1" baseline="30000" dirty="0">
                <a:solidFill>
                  <a:srgbClr val="000000"/>
                </a:solidFill>
                <a:effectLst/>
                <a:ea typeface="Times New Roman" panose="02020603050405020304" pitchFamily="18" charset="0"/>
                <a:cs typeface="Calibri" panose="020F0502020204030204" pitchFamily="34" charset="0"/>
              </a:rPr>
              <a:t>28 </a:t>
            </a:r>
            <a:r>
              <a:rPr lang="en-US" sz="3100" dirty="0">
                <a:solidFill>
                  <a:srgbClr val="000000"/>
                </a:solidFill>
                <a:effectLst/>
                <a:ea typeface="Times New Roman" panose="02020603050405020304" pitchFamily="18" charset="0"/>
                <a:cs typeface="Calibri" panose="020F0502020204030204" pitchFamily="34" charset="0"/>
              </a:rPr>
              <a:t>And we know that</a:t>
            </a:r>
            <a:r>
              <a:rPr lang="en-US" sz="3100" dirty="0">
                <a:solidFill>
                  <a:schemeClr val="tx1"/>
                </a:solidFill>
                <a:effectLst/>
                <a:ea typeface="Times New Roman" panose="02020603050405020304" pitchFamily="18" charset="0"/>
                <a:cs typeface="Calibri" panose="020F0502020204030204" pitchFamily="34" charset="0"/>
              </a:rPr>
              <a:t> God causes all things to work together for good to those who love God</a:t>
            </a:r>
            <a:r>
              <a:rPr lang="en-US" sz="3100" dirty="0">
                <a:solidFill>
                  <a:srgbClr val="000000"/>
                </a:solidFill>
                <a:effectLst/>
                <a:ea typeface="Times New Roman" panose="02020603050405020304" pitchFamily="18" charset="0"/>
                <a:cs typeface="Calibri" panose="020F0502020204030204" pitchFamily="34" charset="0"/>
              </a:rPr>
              <a:t>, to those who are called according to  His purpose. </a:t>
            </a:r>
            <a:r>
              <a:rPr lang="en-US" sz="3100" b="1" baseline="30000" dirty="0">
                <a:solidFill>
                  <a:srgbClr val="000000"/>
                </a:solidFill>
                <a:effectLst/>
                <a:ea typeface="Times New Roman" panose="02020603050405020304" pitchFamily="18" charset="0"/>
                <a:cs typeface="Calibri" panose="020F0502020204030204" pitchFamily="34" charset="0"/>
              </a:rPr>
              <a:t>29 </a:t>
            </a:r>
            <a:r>
              <a:rPr lang="en-US" sz="3100" dirty="0">
                <a:solidFill>
                  <a:srgbClr val="000000"/>
                </a:solidFill>
                <a:effectLst/>
                <a:ea typeface="Times New Roman" panose="02020603050405020304" pitchFamily="18" charset="0"/>
                <a:cs typeface="Calibri" panose="020F0502020204030204" pitchFamily="34" charset="0"/>
              </a:rPr>
              <a:t>For those whom He foreknew, He also predestined </a:t>
            </a:r>
            <a:r>
              <a:rPr lang="en-US" sz="3100" b="1" u="sng" dirty="0">
                <a:solidFill>
                  <a:srgbClr val="002060"/>
                </a:solidFill>
                <a:effectLst/>
                <a:ea typeface="Times New Roman" panose="02020603050405020304" pitchFamily="18" charset="0"/>
                <a:cs typeface="Calibri" panose="020F0502020204030204" pitchFamily="34" charset="0"/>
              </a:rPr>
              <a:t>to become conformed to the image of His Son</a:t>
            </a:r>
            <a:r>
              <a:rPr lang="en-US" sz="3100" dirty="0">
                <a:solidFill>
                  <a:srgbClr val="000000"/>
                </a:solidFill>
                <a:effectLst/>
                <a:ea typeface="Times New Roman" panose="02020603050405020304" pitchFamily="18" charset="0"/>
                <a:cs typeface="Calibri" panose="020F0502020204030204" pitchFamily="34" charset="0"/>
              </a:rPr>
              <a:t>, so that He would be the  firstborn among many brethren; </a:t>
            </a:r>
            <a:r>
              <a:rPr lang="en-US" sz="3100" b="1" baseline="30000" dirty="0">
                <a:solidFill>
                  <a:srgbClr val="000000"/>
                </a:solidFill>
                <a:effectLst/>
                <a:ea typeface="Times New Roman" panose="02020603050405020304" pitchFamily="18" charset="0"/>
                <a:cs typeface="Calibri" panose="020F0502020204030204" pitchFamily="34" charset="0"/>
              </a:rPr>
              <a:t>30 </a:t>
            </a:r>
            <a:r>
              <a:rPr lang="en-US" sz="3100" dirty="0">
                <a:solidFill>
                  <a:srgbClr val="000000"/>
                </a:solidFill>
                <a:effectLst/>
                <a:ea typeface="Times New Roman" panose="02020603050405020304" pitchFamily="18" charset="0"/>
                <a:cs typeface="Calibri" panose="020F0502020204030204" pitchFamily="34" charset="0"/>
              </a:rPr>
              <a:t>and these whom He predestined, He also called; and these whom He called, He also justified; and these whom He justified, He also glorified.</a:t>
            </a:r>
            <a:endParaRPr lang="en-US" sz="3100" dirty="0">
              <a:effectLst/>
              <a:ea typeface="Calibri" panose="020F0502020204030204" pitchFamily="34" charset="0"/>
              <a:cs typeface="Times New Roman" panose="02020603050405020304" pitchFamily="18" charset="0"/>
            </a:endParaRPr>
          </a:p>
          <a:p>
            <a:pPr>
              <a:spcBef>
                <a:spcPts val="0"/>
              </a:spcBef>
              <a:spcAft>
                <a:spcPts val="0"/>
              </a:spcAft>
            </a:pPr>
            <a:r>
              <a:rPr lang="en-US" sz="3200" dirty="0">
                <a:solidFill>
                  <a:schemeClr val="tx1"/>
                </a:solidFill>
                <a:effectLst/>
                <a:ea typeface="Times New Roman" panose="02020603050405020304" pitchFamily="18" charset="0"/>
              </a:rPr>
              <a:t> </a:t>
            </a:r>
          </a:p>
          <a:p>
            <a:pPr marL="0" marR="0">
              <a:lnSpc>
                <a:spcPct val="107000"/>
              </a:lnSpc>
              <a:spcBef>
                <a:spcPts val="0"/>
              </a:spcBef>
              <a:spcAft>
                <a:spcPts val="0"/>
              </a:spcAft>
            </a:pPr>
            <a:endParaRPr lang="en-US" sz="3400" dirty="0">
              <a:solidFill>
                <a:schemeClr val="tx1"/>
              </a:solidFill>
            </a:endParaRPr>
          </a:p>
        </p:txBody>
      </p:sp>
      <p:sp>
        <p:nvSpPr>
          <p:cNvPr id="4" name="Rounded Rectangular Callout 11">
            <a:extLst>
              <a:ext uri="{FF2B5EF4-FFF2-40B4-BE49-F238E27FC236}">
                <a16:creationId xmlns:a16="http://schemas.microsoft.com/office/drawing/2014/main" xmlns="" id="{A5C4A42B-2415-CCD1-E171-5F15272CAA57}"/>
              </a:ext>
            </a:extLst>
          </p:cNvPr>
          <p:cNvSpPr/>
          <p:nvPr/>
        </p:nvSpPr>
        <p:spPr>
          <a:xfrm>
            <a:off x="8001000" y="1752600"/>
            <a:ext cx="3886200" cy="2133600"/>
          </a:xfrm>
          <a:prstGeom prst="wedgeRoundRectCallout">
            <a:avLst>
              <a:gd name="adj1" fmla="val -21927"/>
              <a:gd name="adj2" fmla="val 49596"/>
              <a:gd name="adj3" fmla="val 16667"/>
            </a:avLst>
          </a:prstGeom>
          <a:solidFill>
            <a:schemeClr val="accent1">
              <a:lumMod val="5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solidFill>
                  <a:schemeClr val="bg1"/>
                </a:solidFill>
              </a:rPr>
              <a:t>The context of Romans 5-8 is spiritual growth</a:t>
            </a:r>
          </a:p>
        </p:txBody>
      </p:sp>
    </p:spTree>
    <p:extLst>
      <p:ext uri="{BB962C8B-B14F-4D97-AF65-F5344CB8AC3E}">
        <p14:creationId xmlns:p14="http://schemas.microsoft.com/office/powerpoint/2010/main" val="96816197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77E736D4-27ED-06E4-1404-555408E822CA}"/>
              </a:ext>
            </a:extLst>
          </p:cNvPr>
          <p:cNvSpPr/>
          <p:nvPr/>
        </p:nvSpPr>
        <p:spPr>
          <a:xfrm>
            <a:off x="0" y="1676400"/>
            <a:ext cx="7848600" cy="51816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lnSpc>
                <a:spcPct val="107000"/>
              </a:lnSpc>
              <a:spcBef>
                <a:spcPts val="0"/>
              </a:spcBef>
              <a:spcAft>
                <a:spcPts val="0"/>
              </a:spcAft>
            </a:pPr>
            <a:r>
              <a:rPr lang="en-US" sz="3100" b="1" baseline="30000" dirty="0">
                <a:solidFill>
                  <a:schemeClr val="tx1"/>
                </a:solidFill>
              </a:rPr>
              <a:t>Romans</a:t>
            </a:r>
            <a:r>
              <a:rPr lang="en-US" sz="3100" b="1" dirty="0">
                <a:solidFill>
                  <a:schemeClr val="tx1"/>
                </a:solidFill>
              </a:rPr>
              <a:t> </a:t>
            </a:r>
            <a:r>
              <a:rPr lang="en-US" sz="3100" b="1" baseline="30000" dirty="0">
                <a:solidFill>
                  <a:schemeClr val="tx1"/>
                </a:solidFill>
              </a:rPr>
              <a:t>8:</a:t>
            </a:r>
            <a:r>
              <a:rPr lang="en-US" sz="3100" b="1" baseline="30000" dirty="0">
                <a:solidFill>
                  <a:srgbClr val="000000"/>
                </a:solidFill>
                <a:effectLst/>
                <a:ea typeface="Times New Roman" panose="02020603050405020304" pitchFamily="18" charset="0"/>
                <a:cs typeface="Calibri" panose="020F0502020204030204" pitchFamily="34" charset="0"/>
              </a:rPr>
              <a:t>28 </a:t>
            </a:r>
            <a:r>
              <a:rPr lang="en-US" sz="3100" dirty="0">
                <a:solidFill>
                  <a:srgbClr val="000000"/>
                </a:solidFill>
                <a:effectLst/>
                <a:ea typeface="Times New Roman" panose="02020603050405020304" pitchFamily="18" charset="0"/>
                <a:cs typeface="Calibri" panose="020F0502020204030204" pitchFamily="34" charset="0"/>
              </a:rPr>
              <a:t>And we know that</a:t>
            </a:r>
            <a:r>
              <a:rPr lang="en-US" sz="3100" dirty="0">
                <a:solidFill>
                  <a:schemeClr val="tx1"/>
                </a:solidFill>
                <a:effectLst/>
                <a:ea typeface="Times New Roman" panose="02020603050405020304" pitchFamily="18" charset="0"/>
                <a:cs typeface="Calibri" panose="020F0502020204030204" pitchFamily="34" charset="0"/>
              </a:rPr>
              <a:t> God causes all things to work together for good to those who love God</a:t>
            </a:r>
            <a:r>
              <a:rPr lang="en-US" sz="3100" dirty="0">
                <a:solidFill>
                  <a:srgbClr val="000000"/>
                </a:solidFill>
                <a:effectLst/>
                <a:ea typeface="Times New Roman" panose="02020603050405020304" pitchFamily="18" charset="0"/>
                <a:cs typeface="Calibri" panose="020F0502020204030204" pitchFamily="34" charset="0"/>
              </a:rPr>
              <a:t>, to those who are called according to  His purpose. </a:t>
            </a:r>
            <a:r>
              <a:rPr lang="en-US" sz="3100" b="1" baseline="30000" dirty="0">
                <a:solidFill>
                  <a:srgbClr val="000000"/>
                </a:solidFill>
                <a:effectLst/>
                <a:ea typeface="Times New Roman" panose="02020603050405020304" pitchFamily="18" charset="0"/>
                <a:cs typeface="Calibri" panose="020F0502020204030204" pitchFamily="34" charset="0"/>
              </a:rPr>
              <a:t>29 </a:t>
            </a:r>
            <a:r>
              <a:rPr lang="en-US" sz="3100" dirty="0">
                <a:solidFill>
                  <a:srgbClr val="000000"/>
                </a:solidFill>
                <a:effectLst/>
                <a:ea typeface="Times New Roman" panose="02020603050405020304" pitchFamily="18" charset="0"/>
                <a:cs typeface="Calibri" panose="020F0502020204030204" pitchFamily="34" charset="0"/>
              </a:rPr>
              <a:t>For those whom He foreknew, He also predestined </a:t>
            </a:r>
            <a:r>
              <a:rPr lang="en-US" sz="3100" b="1" u="sng" dirty="0">
                <a:solidFill>
                  <a:srgbClr val="002060"/>
                </a:solidFill>
                <a:effectLst/>
                <a:ea typeface="Times New Roman" panose="02020603050405020304" pitchFamily="18" charset="0"/>
                <a:cs typeface="Calibri" panose="020F0502020204030204" pitchFamily="34" charset="0"/>
              </a:rPr>
              <a:t>to become conformed to the image of His Son</a:t>
            </a:r>
            <a:r>
              <a:rPr lang="en-US" sz="3100" dirty="0">
                <a:solidFill>
                  <a:srgbClr val="000000"/>
                </a:solidFill>
                <a:effectLst/>
                <a:ea typeface="Times New Roman" panose="02020603050405020304" pitchFamily="18" charset="0"/>
                <a:cs typeface="Calibri" panose="020F0502020204030204" pitchFamily="34" charset="0"/>
              </a:rPr>
              <a:t>, so that He would be the  firstborn among many brethren; </a:t>
            </a:r>
            <a:r>
              <a:rPr lang="en-US" sz="3100" b="1" baseline="30000" dirty="0">
                <a:solidFill>
                  <a:srgbClr val="000000"/>
                </a:solidFill>
                <a:effectLst/>
                <a:ea typeface="Times New Roman" panose="02020603050405020304" pitchFamily="18" charset="0"/>
                <a:cs typeface="Calibri" panose="020F0502020204030204" pitchFamily="34" charset="0"/>
              </a:rPr>
              <a:t>30 </a:t>
            </a:r>
            <a:r>
              <a:rPr lang="en-US" sz="3100" dirty="0">
                <a:solidFill>
                  <a:srgbClr val="000000"/>
                </a:solidFill>
                <a:effectLst/>
                <a:ea typeface="Times New Roman" panose="02020603050405020304" pitchFamily="18" charset="0"/>
                <a:cs typeface="Calibri" panose="020F0502020204030204" pitchFamily="34" charset="0"/>
              </a:rPr>
              <a:t>and these whom He predestined, He also called; and these whom He called, He also justified; and these whom He justified, He also glorified.</a:t>
            </a:r>
            <a:endParaRPr lang="en-US" sz="3100" dirty="0">
              <a:effectLst/>
              <a:ea typeface="Calibri" panose="020F0502020204030204" pitchFamily="34" charset="0"/>
              <a:cs typeface="Times New Roman" panose="02020603050405020304" pitchFamily="18" charset="0"/>
            </a:endParaRPr>
          </a:p>
          <a:p>
            <a:pPr>
              <a:spcBef>
                <a:spcPts val="0"/>
              </a:spcBef>
              <a:spcAft>
                <a:spcPts val="0"/>
              </a:spcAft>
            </a:pPr>
            <a:r>
              <a:rPr lang="en-US" sz="3200" dirty="0">
                <a:solidFill>
                  <a:schemeClr val="tx1"/>
                </a:solidFill>
                <a:effectLst/>
                <a:ea typeface="Times New Roman" panose="02020603050405020304" pitchFamily="18" charset="0"/>
              </a:rPr>
              <a:t> </a:t>
            </a:r>
          </a:p>
          <a:p>
            <a:pPr marL="0" marR="0">
              <a:lnSpc>
                <a:spcPct val="107000"/>
              </a:lnSpc>
              <a:spcBef>
                <a:spcPts val="0"/>
              </a:spcBef>
              <a:spcAft>
                <a:spcPts val="0"/>
              </a:spcAft>
            </a:pPr>
            <a:endParaRPr lang="en-US" sz="3400" dirty="0">
              <a:solidFill>
                <a:schemeClr val="tx1"/>
              </a:solidFill>
            </a:endParaRPr>
          </a:p>
        </p:txBody>
      </p:sp>
      <p:sp>
        <p:nvSpPr>
          <p:cNvPr id="2" name="Speech Bubble: Rectangle 1">
            <a:extLst>
              <a:ext uri="{FF2B5EF4-FFF2-40B4-BE49-F238E27FC236}">
                <a16:creationId xmlns:a16="http://schemas.microsoft.com/office/drawing/2014/main" xmlns="" id="{97F77624-57BC-77F2-C658-DDD48B20FC59}"/>
              </a:ext>
            </a:extLst>
          </p:cNvPr>
          <p:cNvSpPr/>
          <p:nvPr/>
        </p:nvSpPr>
        <p:spPr>
          <a:xfrm>
            <a:off x="3924300" y="4724400"/>
            <a:ext cx="8186901" cy="2057400"/>
          </a:xfrm>
          <a:prstGeom prst="wedgeRectCallout">
            <a:avLst>
              <a:gd name="adj1" fmla="val -28521"/>
              <a:gd name="adj2" fmla="val -71533"/>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100" b="1" dirty="0">
                <a:solidFill>
                  <a:schemeClr val="tx1"/>
                </a:solidFill>
              </a:rPr>
              <a:t> </a:t>
            </a:r>
            <a:r>
              <a:rPr lang="en-US" sz="3100" b="1" dirty="0" err="1">
                <a:solidFill>
                  <a:schemeClr val="tx1"/>
                </a:solidFill>
              </a:rPr>
              <a:t>σύμμορφος</a:t>
            </a:r>
            <a:r>
              <a:rPr lang="en-US" sz="3100" dirty="0">
                <a:solidFill>
                  <a:schemeClr val="tx1"/>
                </a:solidFill>
              </a:rPr>
              <a:t> </a:t>
            </a:r>
            <a:r>
              <a:rPr lang="en-US" sz="3100" b="1" dirty="0" err="1">
                <a:solidFill>
                  <a:schemeClr val="tx1"/>
                </a:solidFill>
              </a:rPr>
              <a:t>sýmmorphos</a:t>
            </a:r>
            <a:r>
              <a:rPr lang="en-US" sz="3100" b="1" dirty="0">
                <a:solidFill>
                  <a:schemeClr val="tx1"/>
                </a:solidFill>
              </a:rPr>
              <a:t>:</a:t>
            </a:r>
            <a:r>
              <a:rPr lang="en-US" sz="3100" dirty="0">
                <a:solidFill>
                  <a:schemeClr val="tx1"/>
                </a:solidFill>
              </a:rPr>
              <a:t>  jointly formed, similar, fashioned like unto</a:t>
            </a:r>
          </a:p>
          <a:p>
            <a:r>
              <a:rPr lang="en-US" sz="3100" dirty="0">
                <a:solidFill>
                  <a:schemeClr val="tx1"/>
                </a:solidFill>
              </a:rPr>
              <a:t>- from </a:t>
            </a:r>
            <a:r>
              <a:rPr lang="en-US" sz="3100" b="1" i="1" dirty="0">
                <a:solidFill>
                  <a:schemeClr val="tx1"/>
                </a:solidFill>
              </a:rPr>
              <a:t>syn</a:t>
            </a:r>
            <a:r>
              <a:rPr lang="en-US" sz="3100" dirty="0">
                <a:solidFill>
                  <a:schemeClr val="tx1"/>
                </a:solidFill>
              </a:rPr>
              <a:t> (with, accompany, beside) </a:t>
            </a:r>
          </a:p>
          <a:p>
            <a:r>
              <a:rPr lang="en-US" sz="3100" dirty="0">
                <a:solidFill>
                  <a:schemeClr val="tx1"/>
                </a:solidFill>
              </a:rPr>
              <a:t>- and </a:t>
            </a:r>
            <a:r>
              <a:rPr lang="en-US" sz="3100" b="1" i="1" dirty="0" err="1">
                <a:solidFill>
                  <a:schemeClr val="tx1"/>
                </a:solidFill>
              </a:rPr>
              <a:t>morphē</a:t>
            </a:r>
            <a:r>
              <a:rPr lang="en-US" sz="3100" dirty="0">
                <a:solidFill>
                  <a:schemeClr val="tx1"/>
                </a:solidFill>
              </a:rPr>
              <a:t>; (form, shape, external appearance)</a:t>
            </a:r>
          </a:p>
        </p:txBody>
      </p:sp>
      <p:sp>
        <p:nvSpPr>
          <p:cNvPr id="3" name="Rectangle 2">
            <a:extLst>
              <a:ext uri="{FF2B5EF4-FFF2-40B4-BE49-F238E27FC236}">
                <a16:creationId xmlns:a16="http://schemas.microsoft.com/office/drawing/2014/main" xmlns="" id="{F99201C8-7DB5-DC04-7DD7-7B20C0BD4A88}"/>
              </a:ext>
            </a:extLst>
          </p:cNvPr>
          <p:cNvSpPr/>
          <p:nvPr/>
        </p:nvSpPr>
        <p:spPr>
          <a:xfrm>
            <a:off x="-1" y="76200"/>
            <a:ext cx="12192000" cy="1508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bg1"/>
                </a:solidFill>
              </a:rPr>
              <a:t>3) We suffer in the context of </a:t>
            </a:r>
            <a:r>
              <a:rPr lang="en-US" sz="5400" b="1" i="1" dirty="0">
                <a:solidFill>
                  <a:schemeClr val="bg1"/>
                </a:solidFill>
              </a:rPr>
              <a:t>God’s commitment to our spiritual growth</a:t>
            </a:r>
          </a:p>
        </p:txBody>
      </p:sp>
      <p:sp>
        <p:nvSpPr>
          <p:cNvPr id="4" name="Rounded Rectangular Callout 11">
            <a:extLst>
              <a:ext uri="{FF2B5EF4-FFF2-40B4-BE49-F238E27FC236}">
                <a16:creationId xmlns:a16="http://schemas.microsoft.com/office/drawing/2014/main" xmlns="" id="{87706FB9-6A03-C561-D48C-C201E3BF7F68}"/>
              </a:ext>
            </a:extLst>
          </p:cNvPr>
          <p:cNvSpPr/>
          <p:nvPr/>
        </p:nvSpPr>
        <p:spPr>
          <a:xfrm>
            <a:off x="8001000" y="1752600"/>
            <a:ext cx="3886200" cy="2133600"/>
          </a:xfrm>
          <a:prstGeom prst="wedgeRoundRectCallout">
            <a:avLst>
              <a:gd name="adj1" fmla="val -21927"/>
              <a:gd name="adj2" fmla="val 49596"/>
              <a:gd name="adj3" fmla="val 16667"/>
            </a:avLst>
          </a:prstGeom>
          <a:solidFill>
            <a:schemeClr val="accent1">
              <a:lumMod val="5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solidFill>
                  <a:schemeClr val="bg1"/>
                </a:solidFill>
              </a:rPr>
              <a:t>The context of Romans 5-8 is spiritual growth</a:t>
            </a:r>
          </a:p>
        </p:txBody>
      </p:sp>
    </p:spTree>
    <p:extLst>
      <p:ext uri="{BB962C8B-B14F-4D97-AF65-F5344CB8AC3E}">
        <p14:creationId xmlns:p14="http://schemas.microsoft.com/office/powerpoint/2010/main" val="268382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par>
                          <p:cTn id="13" fill="hold">
                            <p:stCondLst>
                              <p:cond delay="500"/>
                            </p:stCondLst>
                            <p:childTnLst>
                              <p:par>
                                <p:cTn id="14" presetID="1" presetClass="entr" presetSubtype="0" fill="hold" nodeType="afterEffect">
                                  <p:stCondLst>
                                    <p:cond delay="0"/>
                                  </p:stCondLst>
                                  <p:childTnLst>
                                    <p:set>
                                      <p:cBhvr>
                                        <p:cTn id="15"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77E736D4-27ED-06E4-1404-555408E822CA}"/>
              </a:ext>
            </a:extLst>
          </p:cNvPr>
          <p:cNvSpPr/>
          <p:nvPr/>
        </p:nvSpPr>
        <p:spPr>
          <a:xfrm>
            <a:off x="0" y="1676400"/>
            <a:ext cx="7848600" cy="51816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lnSpc>
                <a:spcPct val="107000"/>
              </a:lnSpc>
              <a:spcBef>
                <a:spcPts val="0"/>
              </a:spcBef>
              <a:spcAft>
                <a:spcPts val="0"/>
              </a:spcAft>
            </a:pPr>
            <a:r>
              <a:rPr lang="en-US" sz="3100" b="1" baseline="30000" dirty="0">
                <a:solidFill>
                  <a:schemeClr val="tx1"/>
                </a:solidFill>
              </a:rPr>
              <a:t>Romans</a:t>
            </a:r>
            <a:r>
              <a:rPr lang="en-US" sz="3100" b="1" dirty="0">
                <a:solidFill>
                  <a:schemeClr val="tx1"/>
                </a:solidFill>
              </a:rPr>
              <a:t> </a:t>
            </a:r>
            <a:r>
              <a:rPr lang="en-US" sz="3100" b="1" baseline="30000" dirty="0">
                <a:solidFill>
                  <a:schemeClr val="tx1"/>
                </a:solidFill>
              </a:rPr>
              <a:t>8:</a:t>
            </a:r>
            <a:r>
              <a:rPr lang="en-US" sz="3100" b="1" baseline="30000" dirty="0">
                <a:solidFill>
                  <a:srgbClr val="000000"/>
                </a:solidFill>
                <a:effectLst/>
                <a:ea typeface="Times New Roman" panose="02020603050405020304" pitchFamily="18" charset="0"/>
                <a:cs typeface="Calibri" panose="020F0502020204030204" pitchFamily="34" charset="0"/>
              </a:rPr>
              <a:t>28 </a:t>
            </a:r>
            <a:r>
              <a:rPr lang="en-US" sz="3100" dirty="0">
                <a:solidFill>
                  <a:srgbClr val="000000"/>
                </a:solidFill>
                <a:effectLst/>
                <a:ea typeface="Times New Roman" panose="02020603050405020304" pitchFamily="18" charset="0"/>
                <a:cs typeface="Calibri" panose="020F0502020204030204" pitchFamily="34" charset="0"/>
              </a:rPr>
              <a:t>And we know that</a:t>
            </a:r>
            <a:r>
              <a:rPr lang="en-US" sz="3100" dirty="0">
                <a:solidFill>
                  <a:schemeClr val="tx1"/>
                </a:solidFill>
                <a:effectLst/>
                <a:ea typeface="Times New Roman" panose="02020603050405020304" pitchFamily="18" charset="0"/>
                <a:cs typeface="Calibri" panose="020F0502020204030204" pitchFamily="34" charset="0"/>
              </a:rPr>
              <a:t> God causes all things to work together for good to those who love God</a:t>
            </a:r>
            <a:r>
              <a:rPr lang="en-US" sz="3100" dirty="0">
                <a:solidFill>
                  <a:srgbClr val="000000"/>
                </a:solidFill>
                <a:effectLst/>
                <a:ea typeface="Times New Roman" panose="02020603050405020304" pitchFamily="18" charset="0"/>
                <a:cs typeface="Calibri" panose="020F0502020204030204" pitchFamily="34" charset="0"/>
              </a:rPr>
              <a:t>, to those who are called according to  His purpose. </a:t>
            </a:r>
            <a:r>
              <a:rPr lang="en-US" sz="3100" b="1" baseline="30000" dirty="0">
                <a:solidFill>
                  <a:srgbClr val="000000"/>
                </a:solidFill>
                <a:effectLst/>
                <a:ea typeface="Times New Roman" panose="02020603050405020304" pitchFamily="18" charset="0"/>
                <a:cs typeface="Calibri" panose="020F0502020204030204" pitchFamily="34" charset="0"/>
              </a:rPr>
              <a:t>29 </a:t>
            </a:r>
            <a:r>
              <a:rPr lang="en-US" sz="3100" dirty="0">
                <a:solidFill>
                  <a:srgbClr val="000000"/>
                </a:solidFill>
                <a:effectLst/>
                <a:ea typeface="Times New Roman" panose="02020603050405020304" pitchFamily="18" charset="0"/>
                <a:cs typeface="Calibri" panose="020F0502020204030204" pitchFamily="34" charset="0"/>
              </a:rPr>
              <a:t>For those whom He foreknew, He also predestined </a:t>
            </a:r>
            <a:r>
              <a:rPr lang="en-US" sz="3100" b="1" u="sng" dirty="0">
                <a:solidFill>
                  <a:srgbClr val="002060"/>
                </a:solidFill>
                <a:effectLst/>
                <a:ea typeface="Times New Roman" panose="02020603050405020304" pitchFamily="18" charset="0"/>
                <a:cs typeface="Calibri" panose="020F0502020204030204" pitchFamily="34" charset="0"/>
              </a:rPr>
              <a:t>to become conformed to the image of His Son</a:t>
            </a:r>
            <a:r>
              <a:rPr lang="en-US" sz="3100" dirty="0">
                <a:solidFill>
                  <a:srgbClr val="000000"/>
                </a:solidFill>
                <a:effectLst/>
                <a:ea typeface="Times New Roman" panose="02020603050405020304" pitchFamily="18" charset="0"/>
                <a:cs typeface="Calibri" panose="020F0502020204030204" pitchFamily="34" charset="0"/>
              </a:rPr>
              <a:t>, so that He would be the  firstborn among many brethren; </a:t>
            </a:r>
            <a:r>
              <a:rPr lang="en-US" sz="3100" b="1" baseline="30000" dirty="0">
                <a:solidFill>
                  <a:srgbClr val="000000"/>
                </a:solidFill>
                <a:effectLst/>
                <a:ea typeface="Times New Roman" panose="02020603050405020304" pitchFamily="18" charset="0"/>
                <a:cs typeface="Calibri" panose="020F0502020204030204" pitchFamily="34" charset="0"/>
              </a:rPr>
              <a:t>30 </a:t>
            </a:r>
            <a:r>
              <a:rPr lang="en-US" sz="3100" dirty="0">
                <a:solidFill>
                  <a:srgbClr val="000000"/>
                </a:solidFill>
                <a:effectLst/>
                <a:ea typeface="Times New Roman" panose="02020603050405020304" pitchFamily="18" charset="0"/>
                <a:cs typeface="Calibri" panose="020F0502020204030204" pitchFamily="34" charset="0"/>
              </a:rPr>
              <a:t>and these whom He predestined, He also called; and these whom He called, He also justified; and these whom He justified, He also glorified.</a:t>
            </a:r>
            <a:endParaRPr lang="en-US" sz="3100" dirty="0">
              <a:effectLst/>
              <a:ea typeface="Calibri" panose="020F0502020204030204" pitchFamily="34" charset="0"/>
              <a:cs typeface="Times New Roman" panose="02020603050405020304" pitchFamily="18" charset="0"/>
            </a:endParaRPr>
          </a:p>
          <a:p>
            <a:pPr>
              <a:spcBef>
                <a:spcPts val="0"/>
              </a:spcBef>
              <a:spcAft>
                <a:spcPts val="0"/>
              </a:spcAft>
            </a:pPr>
            <a:r>
              <a:rPr lang="en-US" sz="3200" dirty="0">
                <a:solidFill>
                  <a:schemeClr val="tx1"/>
                </a:solidFill>
                <a:effectLst/>
                <a:ea typeface="Times New Roman" panose="02020603050405020304" pitchFamily="18" charset="0"/>
              </a:rPr>
              <a:t> </a:t>
            </a:r>
          </a:p>
          <a:p>
            <a:pPr marL="0" marR="0">
              <a:lnSpc>
                <a:spcPct val="107000"/>
              </a:lnSpc>
              <a:spcBef>
                <a:spcPts val="0"/>
              </a:spcBef>
              <a:spcAft>
                <a:spcPts val="0"/>
              </a:spcAft>
            </a:pPr>
            <a:endParaRPr lang="en-US" sz="3400" dirty="0">
              <a:solidFill>
                <a:schemeClr val="tx1"/>
              </a:solidFill>
            </a:endParaRPr>
          </a:p>
        </p:txBody>
      </p:sp>
      <p:sp>
        <p:nvSpPr>
          <p:cNvPr id="3" name="Rectangle 2">
            <a:extLst>
              <a:ext uri="{FF2B5EF4-FFF2-40B4-BE49-F238E27FC236}">
                <a16:creationId xmlns:a16="http://schemas.microsoft.com/office/drawing/2014/main" xmlns="" id="{F99201C8-7DB5-DC04-7DD7-7B20C0BD4A88}"/>
              </a:ext>
            </a:extLst>
          </p:cNvPr>
          <p:cNvSpPr/>
          <p:nvPr/>
        </p:nvSpPr>
        <p:spPr>
          <a:xfrm>
            <a:off x="-1" y="76200"/>
            <a:ext cx="12192000" cy="1508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bg1"/>
                </a:solidFill>
              </a:rPr>
              <a:t>3) We suffer in the context of </a:t>
            </a:r>
            <a:r>
              <a:rPr lang="en-US" sz="5400" b="1" i="1" dirty="0">
                <a:solidFill>
                  <a:schemeClr val="bg1"/>
                </a:solidFill>
              </a:rPr>
              <a:t>God’s commitment to our spiritual growth</a:t>
            </a:r>
          </a:p>
        </p:txBody>
      </p:sp>
      <p:pic>
        <p:nvPicPr>
          <p:cNvPr id="6" name="Picture 5" descr="A machine on the white cover&#10;&#10;Description automatically generated with low confidence">
            <a:extLst>
              <a:ext uri="{FF2B5EF4-FFF2-40B4-BE49-F238E27FC236}">
                <a16:creationId xmlns:a16="http://schemas.microsoft.com/office/drawing/2014/main" xmlns="" id="{719F650B-F31F-0BEF-0090-00D1029A3D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05800" y="1981200"/>
            <a:ext cx="3695890" cy="3365673"/>
          </a:xfrm>
          <a:prstGeom prst="rect">
            <a:avLst/>
          </a:prstGeom>
        </p:spPr>
      </p:pic>
    </p:spTree>
    <p:extLst>
      <p:ext uri="{BB962C8B-B14F-4D97-AF65-F5344CB8AC3E}">
        <p14:creationId xmlns:p14="http://schemas.microsoft.com/office/powerpoint/2010/main" val="343184437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ow to Be Conformed to Christ's Image - The Billy Graham Evangelistic  Association of Canada">
            <a:extLst>
              <a:ext uri="{FF2B5EF4-FFF2-40B4-BE49-F238E27FC236}">
                <a16:creationId xmlns:a16="http://schemas.microsoft.com/office/drawing/2014/main" xmlns="" id="{2F0B3666-92F9-2B13-BC0D-0C5AC5090C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1752600"/>
            <a:ext cx="7658100" cy="51054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xmlns="" id="{77E736D4-27ED-06E4-1404-555408E822CA}"/>
              </a:ext>
            </a:extLst>
          </p:cNvPr>
          <p:cNvSpPr/>
          <p:nvPr/>
        </p:nvSpPr>
        <p:spPr>
          <a:xfrm>
            <a:off x="0" y="1676400"/>
            <a:ext cx="7848600" cy="51816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lnSpc>
                <a:spcPct val="107000"/>
              </a:lnSpc>
              <a:spcBef>
                <a:spcPts val="0"/>
              </a:spcBef>
              <a:spcAft>
                <a:spcPts val="0"/>
              </a:spcAft>
            </a:pPr>
            <a:r>
              <a:rPr lang="en-US" sz="3100" b="1" baseline="30000" dirty="0">
                <a:solidFill>
                  <a:schemeClr val="tx1"/>
                </a:solidFill>
              </a:rPr>
              <a:t>Romans</a:t>
            </a:r>
            <a:r>
              <a:rPr lang="en-US" sz="3100" b="1" dirty="0">
                <a:solidFill>
                  <a:schemeClr val="tx1"/>
                </a:solidFill>
              </a:rPr>
              <a:t> </a:t>
            </a:r>
            <a:r>
              <a:rPr lang="en-US" sz="3100" b="1" baseline="30000" dirty="0">
                <a:solidFill>
                  <a:schemeClr val="tx1"/>
                </a:solidFill>
              </a:rPr>
              <a:t>8:</a:t>
            </a:r>
            <a:r>
              <a:rPr lang="en-US" sz="3100" b="1" baseline="30000" dirty="0">
                <a:solidFill>
                  <a:srgbClr val="000000"/>
                </a:solidFill>
                <a:effectLst/>
                <a:ea typeface="Times New Roman" panose="02020603050405020304" pitchFamily="18" charset="0"/>
                <a:cs typeface="Calibri" panose="020F0502020204030204" pitchFamily="34" charset="0"/>
              </a:rPr>
              <a:t>28 </a:t>
            </a:r>
            <a:r>
              <a:rPr lang="en-US" sz="3100" dirty="0">
                <a:solidFill>
                  <a:srgbClr val="000000"/>
                </a:solidFill>
                <a:effectLst/>
                <a:ea typeface="Times New Roman" panose="02020603050405020304" pitchFamily="18" charset="0"/>
                <a:cs typeface="Calibri" panose="020F0502020204030204" pitchFamily="34" charset="0"/>
              </a:rPr>
              <a:t>And we know that</a:t>
            </a:r>
            <a:r>
              <a:rPr lang="en-US" sz="3100" dirty="0">
                <a:solidFill>
                  <a:schemeClr val="tx1"/>
                </a:solidFill>
                <a:effectLst/>
                <a:ea typeface="Times New Roman" panose="02020603050405020304" pitchFamily="18" charset="0"/>
                <a:cs typeface="Calibri" panose="020F0502020204030204" pitchFamily="34" charset="0"/>
              </a:rPr>
              <a:t> God causes all things to work together for good to those who love God</a:t>
            </a:r>
            <a:r>
              <a:rPr lang="en-US" sz="3100" dirty="0">
                <a:solidFill>
                  <a:srgbClr val="000000"/>
                </a:solidFill>
                <a:effectLst/>
                <a:ea typeface="Times New Roman" panose="02020603050405020304" pitchFamily="18" charset="0"/>
                <a:cs typeface="Calibri" panose="020F0502020204030204" pitchFamily="34" charset="0"/>
              </a:rPr>
              <a:t>, to those who are called according to  His purpose. </a:t>
            </a:r>
            <a:r>
              <a:rPr lang="en-US" sz="3100" b="1" baseline="30000" dirty="0">
                <a:solidFill>
                  <a:srgbClr val="000000"/>
                </a:solidFill>
                <a:effectLst/>
                <a:ea typeface="Times New Roman" panose="02020603050405020304" pitchFamily="18" charset="0"/>
                <a:cs typeface="Calibri" panose="020F0502020204030204" pitchFamily="34" charset="0"/>
              </a:rPr>
              <a:t>29 </a:t>
            </a:r>
            <a:r>
              <a:rPr lang="en-US" sz="3100" dirty="0">
                <a:solidFill>
                  <a:srgbClr val="000000"/>
                </a:solidFill>
                <a:effectLst/>
                <a:ea typeface="Times New Roman" panose="02020603050405020304" pitchFamily="18" charset="0"/>
                <a:cs typeface="Calibri" panose="020F0502020204030204" pitchFamily="34" charset="0"/>
              </a:rPr>
              <a:t>For those whom He foreknew, He also predestined </a:t>
            </a:r>
            <a:r>
              <a:rPr lang="en-US" sz="3100" b="1" u="sng" dirty="0">
                <a:solidFill>
                  <a:srgbClr val="002060"/>
                </a:solidFill>
                <a:effectLst/>
                <a:ea typeface="Times New Roman" panose="02020603050405020304" pitchFamily="18" charset="0"/>
                <a:cs typeface="Calibri" panose="020F0502020204030204" pitchFamily="34" charset="0"/>
              </a:rPr>
              <a:t>to become conformed to the image of His Son</a:t>
            </a:r>
            <a:r>
              <a:rPr lang="en-US" sz="3100" dirty="0">
                <a:solidFill>
                  <a:srgbClr val="000000"/>
                </a:solidFill>
                <a:effectLst/>
                <a:ea typeface="Times New Roman" panose="02020603050405020304" pitchFamily="18" charset="0"/>
                <a:cs typeface="Calibri" panose="020F0502020204030204" pitchFamily="34" charset="0"/>
              </a:rPr>
              <a:t>, so that He would be the  firstborn among many brethren; </a:t>
            </a:r>
            <a:r>
              <a:rPr lang="en-US" sz="3100" b="1" baseline="30000" dirty="0">
                <a:solidFill>
                  <a:srgbClr val="000000"/>
                </a:solidFill>
                <a:effectLst/>
                <a:ea typeface="Times New Roman" panose="02020603050405020304" pitchFamily="18" charset="0"/>
                <a:cs typeface="Calibri" panose="020F0502020204030204" pitchFamily="34" charset="0"/>
              </a:rPr>
              <a:t>30 </a:t>
            </a:r>
            <a:r>
              <a:rPr lang="en-US" sz="3100" dirty="0">
                <a:solidFill>
                  <a:srgbClr val="000000"/>
                </a:solidFill>
                <a:effectLst/>
                <a:ea typeface="Times New Roman" panose="02020603050405020304" pitchFamily="18" charset="0"/>
                <a:cs typeface="Calibri" panose="020F0502020204030204" pitchFamily="34" charset="0"/>
              </a:rPr>
              <a:t>and these whom He predestined, He also called; and these whom He called, He also justified; and these whom He justified, He also glorified.</a:t>
            </a:r>
            <a:endParaRPr lang="en-US" sz="3100" dirty="0">
              <a:effectLst/>
              <a:ea typeface="Calibri" panose="020F0502020204030204" pitchFamily="34" charset="0"/>
              <a:cs typeface="Times New Roman" panose="02020603050405020304" pitchFamily="18" charset="0"/>
            </a:endParaRPr>
          </a:p>
          <a:p>
            <a:pPr>
              <a:spcBef>
                <a:spcPts val="0"/>
              </a:spcBef>
              <a:spcAft>
                <a:spcPts val="0"/>
              </a:spcAft>
            </a:pPr>
            <a:r>
              <a:rPr lang="en-US" sz="3200" dirty="0">
                <a:solidFill>
                  <a:schemeClr val="tx1"/>
                </a:solidFill>
                <a:effectLst/>
                <a:ea typeface="Times New Roman" panose="02020603050405020304" pitchFamily="18" charset="0"/>
              </a:rPr>
              <a:t> </a:t>
            </a:r>
          </a:p>
          <a:p>
            <a:pPr marL="0" marR="0">
              <a:lnSpc>
                <a:spcPct val="107000"/>
              </a:lnSpc>
              <a:spcBef>
                <a:spcPts val="0"/>
              </a:spcBef>
              <a:spcAft>
                <a:spcPts val="0"/>
              </a:spcAft>
            </a:pPr>
            <a:endParaRPr lang="en-US" sz="3400" dirty="0">
              <a:solidFill>
                <a:schemeClr val="tx1"/>
              </a:solidFill>
            </a:endParaRPr>
          </a:p>
        </p:txBody>
      </p:sp>
      <p:sp>
        <p:nvSpPr>
          <p:cNvPr id="3" name="Rectangle 2">
            <a:extLst>
              <a:ext uri="{FF2B5EF4-FFF2-40B4-BE49-F238E27FC236}">
                <a16:creationId xmlns:a16="http://schemas.microsoft.com/office/drawing/2014/main" xmlns="" id="{F99201C8-7DB5-DC04-7DD7-7B20C0BD4A88}"/>
              </a:ext>
            </a:extLst>
          </p:cNvPr>
          <p:cNvSpPr/>
          <p:nvPr/>
        </p:nvSpPr>
        <p:spPr>
          <a:xfrm>
            <a:off x="-1" y="76200"/>
            <a:ext cx="12192000" cy="1508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bg1"/>
                </a:solidFill>
              </a:rPr>
              <a:t>3) We suffer in the context of </a:t>
            </a:r>
            <a:r>
              <a:rPr lang="en-US" sz="5400" b="1" i="1" dirty="0">
                <a:solidFill>
                  <a:schemeClr val="bg1"/>
                </a:solidFill>
              </a:rPr>
              <a:t>God’s commitment to our spiritual growth</a:t>
            </a:r>
          </a:p>
        </p:txBody>
      </p:sp>
    </p:spTree>
    <p:extLst>
      <p:ext uri="{BB962C8B-B14F-4D97-AF65-F5344CB8AC3E}">
        <p14:creationId xmlns:p14="http://schemas.microsoft.com/office/powerpoint/2010/main" val="18870913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a:extLst>
              <a:ext uri="{FF2B5EF4-FFF2-40B4-BE49-F238E27FC236}">
                <a16:creationId xmlns:a16="http://schemas.microsoft.com/office/drawing/2014/main" xmlns="" id="{5274EA44-6C01-4426-B74B-5B62DA85227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7084"/>
          <a:stretch/>
        </p:blipFill>
        <p:spPr bwMode="auto">
          <a:xfrm>
            <a:off x="1" y="-8899"/>
            <a:ext cx="12192000" cy="686689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xmlns="" id="{57F77C70-4D54-23D6-992F-DC300E8DC24A}"/>
              </a:ext>
            </a:extLst>
          </p:cNvPr>
          <p:cNvSpPr/>
          <p:nvPr/>
        </p:nvSpPr>
        <p:spPr>
          <a:xfrm>
            <a:off x="-1" y="92075"/>
            <a:ext cx="12192000"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rPr>
              <a:t>Walking According to the Spirit</a:t>
            </a:r>
          </a:p>
        </p:txBody>
      </p:sp>
      <p:sp>
        <p:nvSpPr>
          <p:cNvPr id="2" name="Rounded Rectangular Callout 11">
            <a:extLst>
              <a:ext uri="{FF2B5EF4-FFF2-40B4-BE49-F238E27FC236}">
                <a16:creationId xmlns:a16="http://schemas.microsoft.com/office/drawing/2014/main" xmlns="" id="{204F081A-9A6E-8C3E-6EEE-F9A7698F8E50}"/>
              </a:ext>
            </a:extLst>
          </p:cNvPr>
          <p:cNvSpPr/>
          <p:nvPr/>
        </p:nvSpPr>
        <p:spPr>
          <a:xfrm>
            <a:off x="1638299" y="1600200"/>
            <a:ext cx="8915400" cy="914401"/>
          </a:xfrm>
          <a:prstGeom prst="wedgeRoundRectCallout">
            <a:avLst>
              <a:gd name="adj1" fmla="val -21927"/>
              <a:gd name="adj2" fmla="val 49596"/>
              <a:gd name="adj3" fmla="val 16667"/>
            </a:avLst>
          </a:prstGeom>
          <a:solidFill>
            <a:schemeClr val="tx1">
              <a:alpha val="64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800" b="1" dirty="0">
                <a:solidFill>
                  <a:schemeClr val="bg1"/>
                </a:solidFill>
              </a:rPr>
              <a:t>A </a:t>
            </a:r>
            <a:r>
              <a:rPr lang="en-US" sz="4800" b="1" i="1" dirty="0">
                <a:solidFill>
                  <a:schemeClr val="bg1"/>
                </a:solidFill>
              </a:rPr>
              <a:t>relationship</a:t>
            </a:r>
            <a:r>
              <a:rPr lang="en-US" sz="4800" b="1" dirty="0">
                <a:solidFill>
                  <a:schemeClr val="bg1"/>
                </a:solidFill>
              </a:rPr>
              <a:t> not a </a:t>
            </a:r>
            <a:r>
              <a:rPr lang="en-US" sz="4800" b="1" i="1" dirty="0">
                <a:solidFill>
                  <a:schemeClr val="bg1"/>
                </a:solidFill>
              </a:rPr>
              <a:t>method</a:t>
            </a:r>
          </a:p>
        </p:txBody>
      </p:sp>
      <p:sp>
        <p:nvSpPr>
          <p:cNvPr id="3" name="Rectangle 2">
            <a:extLst>
              <a:ext uri="{FF2B5EF4-FFF2-40B4-BE49-F238E27FC236}">
                <a16:creationId xmlns:a16="http://schemas.microsoft.com/office/drawing/2014/main" xmlns="" id="{30F627C4-FC23-3E23-51E8-FD1986EE0290}"/>
              </a:ext>
            </a:extLst>
          </p:cNvPr>
          <p:cNvSpPr/>
          <p:nvPr/>
        </p:nvSpPr>
        <p:spPr>
          <a:xfrm>
            <a:off x="0" y="5334000"/>
            <a:ext cx="12192000" cy="15240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spcBef>
                <a:spcPts val="0"/>
              </a:spcBef>
              <a:spcAft>
                <a:spcPts val="0"/>
              </a:spcAft>
            </a:pPr>
            <a:r>
              <a:rPr lang="en-US" sz="3100" b="1" baseline="30000" dirty="0">
                <a:solidFill>
                  <a:schemeClr val="tx1"/>
                </a:solidFill>
              </a:rPr>
              <a:t>Romans</a:t>
            </a:r>
            <a:r>
              <a:rPr lang="en-US" sz="3100" b="1" dirty="0">
                <a:solidFill>
                  <a:schemeClr val="tx1"/>
                </a:solidFill>
              </a:rPr>
              <a:t> </a:t>
            </a:r>
            <a:r>
              <a:rPr lang="en-US" sz="3100" b="1" baseline="30000" dirty="0">
                <a:solidFill>
                  <a:schemeClr val="tx1"/>
                </a:solidFill>
              </a:rPr>
              <a:t>8:16 </a:t>
            </a:r>
            <a:r>
              <a:rPr lang="en-US" sz="3100" dirty="0">
                <a:solidFill>
                  <a:schemeClr val="tx1"/>
                </a:solidFill>
              </a:rPr>
              <a:t>The Spirit Himself testifies with our spirit that we are children of God, </a:t>
            </a:r>
            <a:r>
              <a:rPr lang="en-US" sz="3100" b="1" baseline="30000" dirty="0">
                <a:solidFill>
                  <a:schemeClr val="tx1"/>
                </a:solidFill>
              </a:rPr>
              <a:t>17 </a:t>
            </a:r>
            <a:r>
              <a:rPr lang="en-US" sz="3100" dirty="0">
                <a:solidFill>
                  <a:schemeClr val="tx1"/>
                </a:solidFill>
              </a:rPr>
              <a:t>and if children, heirs also, heirs of God and fellow heirs with Christ, </a:t>
            </a:r>
            <a:r>
              <a:rPr lang="en-US" sz="3100" b="1" u="sng" dirty="0">
                <a:solidFill>
                  <a:srgbClr val="002060"/>
                </a:solidFill>
              </a:rPr>
              <a:t>if indeed we suffer</a:t>
            </a:r>
            <a:r>
              <a:rPr lang="en-US" sz="3100" dirty="0">
                <a:solidFill>
                  <a:schemeClr val="tx1"/>
                </a:solidFill>
              </a:rPr>
              <a:t> with Him so that we may also be glorified with Him.</a:t>
            </a:r>
          </a:p>
          <a:p>
            <a:pPr>
              <a:spcBef>
                <a:spcPts val="0"/>
              </a:spcBef>
              <a:spcAft>
                <a:spcPts val="0"/>
              </a:spcAft>
            </a:pPr>
            <a:r>
              <a:rPr lang="en-US" sz="3200" dirty="0">
                <a:solidFill>
                  <a:schemeClr val="tx1"/>
                </a:solidFill>
                <a:effectLst/>
                <a:ea typeface="Times New Roman" panose="02020603050405020304" pitchFamily="18" charset="0"/>
              </a:rPr>
              <a:t> </a:t>
            </a:r>
          </a:p>
          <a:p>
            <a:pPr marL="0" marR="0">
              <a:lnSpc>
                <a:spcPct val="107000"/>
              </a:lnSpc>
              <a:spcBef>
                <a:spcPts val="0"/>
              </a:spcBef>
              <a:spcAft>
                <a:spcPts val="0"/>
              </a:spcAft>
            </a:pPr>
            <a:endParaRPr lang="en-US" sz="3400" dirty="0">
              <a:solidFill>
                <a:schemeClr val="tx1"/>
              </a:solidFill>
            </a:endParaRPr>
          </a:p>
        </p:txBody>
      </p:sp>
    </p:spTree>
    <p:extLst>
      <p:ext uri="{BB962C8B-B14F-4D97-AF65-F5344CB8AC3E}">
        <p14:creationId xmlns:p14="http://schemas.microsoft.com/office/powerpoint/2010/main" val="108188617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ow to Be Conformed to Christ's Image - The Billy Graham Evangelistic  Association of Canada">
            <a:extLst>
              <a:ext uri="{FF2B5EF4-FFF2-40B4-BE49-F238E27FC236}">
                <a16:creationId xmlns:a16="http://schemas.microsoft.com/office/drawing/2014/main" xmlns="" id="{2F0B3666-92F9-2B13-BC0D-0C5AC5090C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1752600"/>
            <a:ext cx="7658100" cy="51054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xmlns="" id="{77E736D4-27ED-06E4-1404-555408E822CA}"/>
              </a:ext>
            </a:extLst>
          </p:cNvPr>
          <p:cNvSpPr/>
          <p:nvPr/>
        </p:nvSpPr>
        <p:spPr>
          <a:xfrm>
            <a:off x="0" y="1676400"/>
            <a:ext cx="7848600" cy="51816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lnSpc>
                <a:spcPct val="107000"/>
              </a:lnSpc>
              <a:spcBef>
                <a:spcPts val="0"/>
              </a:spcBef>
              <a:spcAft>
                <a:spcPts val="0"/>
              </a:spcAft>
            </a:pPr>
            <a:r>
              <a:rPr lang="en-US" sz="3100" b="1" baseline="30000" dirty="0">
                <a:solidFill>
                  <a:schemeClr val="tx1"/>
                </a:solidFill>
              </a:rPr>
              <a:t>Romans</a:t>
            </a:r>
            <a:r>
              <a:rPr lang="en-US" sz="3100" b="1" dirty="0">
                <a:solidFill>
                  <a:schemeClr val="tx1"/>
                </a:solidFill>
              </a:rPr>
              <a:t> </a:t>
            </a:r>
            <a:r>
              <a:rPr lang="en-US" sz="3100" b="1" baseline="30000" dirty="0">
                <a:solidFill>
                  <a:schemeClr val="tx1"/>
                </a:solidFill>
              </a:rPr>
              <a:t>8:</a:t>
            </a:r>
            <a:r>
              <a:rPr lang="en-US" sz="3100" b="1" baseline="30000" dirty="0">
                <a:solidFill>
                  <a:srgbClr val="000000"/>
                </a:solidFill>
                <a:effectLst/>
                <a:ea typeface="Times New Roman" panose="02020603050405020304" pitchFamily="18" charset="0"/>
                <a:cs typeface="Calibri" panose="020F0502020204030204" pitchFamily="34" charset="0"/>
              </a:rPr>
              <a:t>28 </a:t>
            </a:r>
            <a:r>
              <a:rPr lang="en-US" sz="3100" dirty="0">
                <a:solidFill>
                  <a:srgbClr val="000000"/>
                </a:solidFill>
                <a:effectLst/>
                <a:ea typeface="Times New Roman" panose="02020603050405020304" pitchFamily="18" charset="0"/>
                <a:cs typeface="Calibri" panose="020F0502020204030204" pitchFamily="34" charset="0"/>
              </a:rPr>
              <a:t>And we know that</a:t>
            </a:r>
            <a:r>
              <a:rPr lang="en-US" sz="3100" dirty="0">
                <a:solidFill>
                  <a:schemeClr val="tx1"/>
                </a:solidFill>
                <a:effectLst/>
                <a:ea typeface="Times New Roman" panose="02020603050405020304" pitchFamily="18" charset="0"/>
                <a:cs typeface="Calibri" panose="020F0502020204030204" pitchFamily="34" charset="0"/>
              </a:rPr>
              <a:t> God causes all things to work together for good to those who love God</a:t>
            </a:r>
            <a:r>
              <a:rPr lang="en-US" sz="3100" dirty="0">
                <a:solidFill>
                  <a:srgbClr val="000000"/>
                </a:solidFill>
                <a:effectLst/>
                <a:ea typeface="Times New Roman" panose="02020603050405020304" pitchFamily="18" charset="0"/>
                <a:cs typeface="Calibri" panose="020F0502020204030204" pitchFamily="34" charset="0"/>
              </a:rPr>
              <a:t>, to those who are called according to  His purpose. </a:t>
            </a:r>
            <a:r>
              <a:rPr lang="en-US" sz="3100" b="1" baseline="30000" dirty="0">
                <a:solidFill>
                  <a:srgbClr val="000000"/>
                </a:solidFill>
                <a:effectLst/>
                <a:ea typeface="Times New Roman" panose="02020603050405020304" pitchFamily="18" charset="0"/>
                <a:cs typeface="Calibri" panose="020F0502020204030204" pitchFamily="34" charset="0"/>
              </a:rPr>
              <a:t>29 </a:t>
            </a:r>
            <a:r>
              <a:rPr lang="en-US" sz="3100" dirty="0">
                <a:solidFill>
                  <a:srgbClr val="000000"/>
                </a:solidFill>
                <a:effectLst/>
                <a:ea typeface="Times New Roman" panose="02020603050405020304" pitchFamily="18" charset="0"/>
                <a:cs typeface="Calibri" panose="020F0502020204030204" pitchFamily="34" charset="0"/>
              </a:rPr>
              <a:t>For those whom He foreknew, He also predestined to become </a:t>
            </a:r>
            <a:r>
              <a:rPr lang="en-US" sz="3100" dirty="0">
                <a:solidFill>
                  <a:schemeClr val="tx1"/>
                </a:solidFill>
                <a:effectLst/>
                <a:ea typeface="Times New Roman" panose="02020603050405020304" pitchFamily="18" charset="0"/>
                <a:cs typeface="Calibri" panose="020F0502020204030204" pitchFamily="34" charset="0"/>
              </a:rPr>
              <a:t>conformed to the image of His Son</a:t>
            </a:r>
            <a:r>
              <a:rPr lang="en-US" sz="3100" dirty="0">
                <a:solidFill>
                  <a:srgbClr val="000000"/>
                </a:solidFill>
                <a:effectLst/>
                <a:ea typeface="Times New Roman" panose="02020603050405020304" pitchFamily="18" charset="0"/>
                <a:cs typeface="Calibri" panose="020F0502020204030204" pitchFamily="34" charset="0"/>
              </a:rPr>
              <a:t>, </a:t>
            </a:r>
            <a:r>
              <a:rPr lang="en-US" sz="3100" b="1" u="sng" dirty="0">
                <a:solidFill>
                  <a:srgbClr val="002060"/>
                </a:solidFill>
                <a:effectLst/>
                <a:ea typeface="Times New Roman" panose="02020603050405020304" pitchFamily="18" charset="0"/>
                <a:cs typeface="Calibri" panose="020F0502020204030204" pitchFamily="34" charset="0"/>
              </a:rPr>
              <a:t>so that He would be the  firstborn among many brethren</a:t>
            </a:r>
            <a:r>
              <a:rPr lang="en-US" sz="3100" dirty="0">
                <a:solidFill>
                  <a:srgbClr val="000000"/>
                </a:solidFill>
                <a:effectLst/>
                <a:ea typeface="Times New Roman" panose="02020603050405020304" pitchFamily="18" charset="0"/>
                <a:cs typeface="Calibri" panose="020F0502020204030204" pitchFamily="34" charset="0"/>
              </a:rPr>
              <a:t>; </a:t>
            </a:r>
            <a:r>
              <a:rPr lang="en-US" sz="3100" b="1" baseline="30000" dirty="0">
                <a:solidFill>
                  <a:srgbClr val="000000"/>
                </a:solidFill>
                <a:effectLst/>
                <a:ea typeface="Times New Roman" panose="02020603050405020304" pitchFamily="18" charset="0"/>
                <a:cs typeface="Calibri" panose="020F0502020204030204" pitchFamily="34" charset="0"/>
              </a:rPr>
              <a:t>30 </a:t>
            </a:r>
            <a:r>
              <a:rPr lang="en-US" sz="3100" dirty="0">
                <a:solidFill>
                  <a:srgbClr val="000000"/>
                </a:solidFill>
                <a:effectLst/>
                <a:ea typeface="Times New Roman" panose="02020603050405020304" pitchFamily="18" charset="0"/>
                <a:cs typeface="Calibri" panose="020F0502020204030204" pitchFamily="34" charset="0"/>
              </a:rPr>
              <a:t>and these whom He predestined, He also called; and these whom He called, He also justified; and these whom He justified, He also glorified.</a:t>
            </a:r>
            <a:endParaRPr lang="en-US" sz="3100" dirty="0">
              <a:effectLst/>
              <a:ea typeface="Calibri" panose="020F0502020204030204" pitchFamily="34" charset="0"/>
              <a:cs typeface="Times New Roman" panose="02020603050405020304" pitchFamily="18" charset="0"/>
            </a:endParaRPr>
          </a:p>
          <a:p>
            <a:pPr>
              <a:spcBef>
                <a:spcPts val="0"/>
              </a:spcBef>
              <a:spcAft>
                <a:spcPts val="0"/>
              </a:spcAft>
            </a:pPr>
            <a:r>
              <a:rPr lang="en-US" sz="3200" dirty="0">
                <a:solidFill>
                  <a:schemeClr val="tx1"/>
                </a:solidFill>
                <a:effectLst/>
                <a:ea typeface="Times New Roman" panose="02020603050405020304" pitchFamily="18" charset="0"/>
              </a:rPr>
              <a:t> </a:t>
            </a:r>
          </a:p>
          <a:p>
            <a:pPr marL="0" marR="0">
              <a:lnSpc>
                <a:spcPct val="107000"/>
              </a:lnSpc>
              <a:spcBef>
                <a:spcPts val="0"/>
              </a:spcBef>
              <a:spcAft>
                <a:spcPts val="0"/>
              </a:spcAft>
            </a:pPr>
            <a:endParaRPr lang="en-US" sz="3400" dirty="0">
              <a:solidFill>
                <a:schemeClr val="tx1"/>
              </a:solidFill>
            </a:endParaRPr>
          </a:p>
        </p:txBody>
      </p:sp>
      <p:sp>
        <p:nvSpPr>
          <p:cNvPr id="3" name="Rectangle 2">
            <a:extLst>
              <a:ext uri="{FF2B5EF4-FFF2-40B4-BE49-F238E27FC236}">
                <a16:creationId xmlns:a16="http://schemas.microsoft.com/office/drawing/2014/main" xmlns="" id="{F99201C8-7DB5-DC04-7DD7-7B20C0BD4A88}"/>
              </a:ext>
            </a:extLst>
          </p:cNvPr>
          <p:cNvSpPr/>
          <p:nvPr/>
        </p:nvSpPr>
        <p:spPr>
          <a:xfrm>
            <a:off x="-1" y="76200"/>
            <a:ext cx="12192000" cy="1508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bg1"/>
                </a:solidFill>
              </a:rPr>
              <a:t>3) We suffer in the context of </a:t>
            </a:r>
            <a:r>
              <a:rPr lang="en-US" sz="5400" b="1" i="1" dirty="0">
                <a:solidFill>
                  <a:schemeClr val="bg1"/>
                </a:solidFill>
              </a:rPr>
              <a:t>God’s commitment to our spiritual growth</a:t>
            </a:r>
          </a:p>
        </p:txBody>
      </p:sp>
      <p:sp>
        <p:nvSpPr>
          <p:cNvPr id="4" name="Rounded Rectangular Callout 11">
            <a:extLst>
              <a:ext uri="{FF2B5EF4-FFF2-40B4-BE49-F238E27FC236}">
                <a16:creationId xmlns:a16="http://schemas.microsoft.com/office/drawing/2014/main" xmlns="" id="{2FC3B261-A1EF-805C-15FE-5AE49E91183C}"/>
              </a:ext>
            </a:extLst>
          </p:cNvPr>
          <p:cNvSpPr/>
          <p:nvPr/>
        </p:nvSpPr>
        <p:spPr>
          <a:xfrm>
            <a:off x="5181600" y="1905000"/>
            <a:ext cx="6858000" cy="918084"/>
          </a:xfrm>
          <a:prstGeom prst="wedgeRoundRectCallout">
            <a:avLst>
              <a:gd name="adj1" fmla="val -21927"/>
              <a:gd name="adj2" fmla="val 49596"/>
              <a:gd name="adj3" fmla="val 16667"/>
            </a:avLst>
          </a:prstGeom>
          <a:solidFill>
            <a:schemeClr val="accent1">
              <a:lumMod val="5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solidFill>
                  <a:schemeClr val="bg1"/>
                </a:solidFill>
              </a:rPr>
              <a:t>The Christian life has a </a:t>
            </a:r>
            <a:r>
              <a:rPr lang="en-US" sz="3600" b="1" i="1" dirty="0">
                <a:solidFill>
                  <a:schemeClr val="bg1"/>
                </a:solidFill>
              </a:rPr>
              <a:t>trajectory</a:t>
            </a:r>
          </a:p>
        </p:txBody>
      </p:sp>
    </p:spTree>
    <p:extLst>
      <p:ext uri="{BB962C8B-B14F-4D97-AF65-F5344CB8AC3E}">
        <p14:creationId xmlns:p14="http://schemas.microsoft.com/office/powerpoint/2010/main" val="883902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ow to Be Conformed to Christ's Image - The Billy Graham Evangelistic  Association of Canada">
            <a:extLst>
              <a:ext uri="{FF2B5EF4-FFF2-40B4-BE49-F238E27FC236}">
                <a16:creationId xmlns:a16="http://schemas.microsoft.com/office/drawing/2014/main" xmlns="" id="{2F0B3666-92F9-2B13-BC0D-0C5AC5090C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1752600"/>
            <a:ext cx="7658100" cy="51054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xmlns="" id="{77E736D4-27ED-06E4-1404-555408E822CA}"/>
              </a:ext>
            </a:extLst>
          </p:cNvPr>
          <p:cNvSpPr/>
          <p:nvPr/>
        </p:nvSpPr>
        <p:spPr>
          <a:xfrm>
            <a:off x="0" y="1676400"/>
            <a:ext cx="7848600" cy="51816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lnSpc>
                <a:spcPct val="107000"/>
              </a:lnSpc>
              <a:spcBef>
                <a:spcPts val="0"/>
              </a:spcBef>
              <a:spcAft>
                <a:spcPts val="0"/>
              </a:spcAft>
            </a:pPr>
            <a:r>
              <a:rPr lang="en-US" sz="3100" b="1" baseline="30000" dirty="0">
                <a:solidFill>
                  <a:schemeClr val="tx1"/>
                </a:solidFill>
              </a:rPr>
              <a:t>Romans</a:t>
            </a:r>
            <a:r>
              <a:rPr lang="en-US" sz="3100" b="1" dirty="0">
                <a:solidFill>
                  <a:schemeClr val="tx1"/>
                </a:solidFill>
              </a:rPr>
              <a:t> </a:t>
            </a:r>
            <a:r>
              <a:rPr lang="en-US" sz="3100" b="1" baseline="30000" dirty="0">
                <a:solidFill>
                  <a:schemeClr val="tx1"/>
                </a:solidFill>
              </a:rPr>
              <a:t>8:</a:t>
            </a:r>
            <a:r>
              <a:rPr lang="en-US" sz="3100" b="1" baseline="30000" dirty="0">
                <a:solidFill>
                  <a:srgbClr val="000000"/>
                </a:solidFill>
                <a:effectLst/>
                <a:ea typeface="Times New Roman" panose="02020603050405020304" pitchFamily="18" charset="0"/>
                <a:cs typeface="Calibri" panose="020F0502020204030204" pitchFamily="34" charset="0"/>
              </a:rPr>
              <a:t>28 </a:t>
            </a:r>
            <a:r>
              <a:rPr lang="en-US" sz="3100" dirty="0">
                <a:solidFill>
                  <a:srgbClr val="000000"/>
                </a:solidFill>
                <a:effectLst/>
                <a:ea typeface="Times New Roman" panose="02020603050405020304" pitchFamily="18" charset="0"/>
                <a:cs typeface="Calibri" panose="020F0502020204030204" pitchFamily="34" charset="0"/>
              </a:rPr>
              <a:t>And we know that</a:t>
            </a:r>
            <a:r>
              <a:rPr lang="en-US" sz="3100" dirty="0">
                <a:solidFill>
                  <a:schemeClr val="tx1"/>
                </a:solidFill>
                <a:effectLst/>
                <a:ea typeface="Times New Roman" panose="02020603050405020304" pitchFamily="18" charset="0"/>
                <a:cs typeface="Calibri" panose="020F0502020204030204" pitchFamily="34" charset="0"/>
              </a:rPr>
              <a:t> God causes all things to work together for good to those who love God</a:t>
            </a:r>
            <a:r>
              <a:rPr lang="en-US" sz="3100" dirty="0">
                <a:solidFill>
                  <a:srgbClr val="000000"/>
                </a:solidFill>
                <a:effectLst/>
                <a:ea typeface="Times New Roman" panose="02020603050405020304" pitchFamily="18" charset="0"/>
                <a:cs typeface="Calibri" panose="020F0502020204030204" pitchFamily="34" charset="0"/>
              </a:rPr>
              <a:t>, to those who are called according to  His purpose. </a:t>
            </a:r>
            <a:r>
              <a:rPr lang="en-US" sz="3100" b="1" baseline="30000" dirty="0">
                <a:solidFill>
                  <a:srgbClr val="000000"/>
                </a:solidFill>
                <a:effectLst/>
                <a:ea typeface="Times New Roman" panose="02020603050405020304" pitchFamily="18" charset="0"/>
                <a:cs typeface="Calibri" panose="020F0502020204030204" pitchFamily="34" charset="0"/>
              </a:rPr>
              <a:t>29 </a:t>
            </a:r>
            <a:r>
              <a:rPr lang="en-US" sz="3100" dirty="0">
                <a:solidFill>
                  <a:srgbClr val="000000"/>
                </a:solidFill>
                <a:effectLst/>
                <a:ea typeface="Times New Roman" panose="02020603050405020304" pitchFamily="18" charset="0"/>
                <a:cs typeface="Calibri" panose="020F0502020204030204" pitchFamily="34" charset="0"/>
              </a:rPr>
              <a:t>For </a:t>
            </a:r>
            <a:r>
              <a:rPr lang="en-US" sz="3100" b="1" u="sng" dirty="0">
                <a:solidFill>
                  <a:srgbClr val="002060"/>
                </a:solidFill>
                <a:effectLst/>
                <a:ea typeface="Times New Roman" panose="02020603050405020304" pitchFamily="18" charset="0"/>
                <a:cs typeface="Calibri" panose="020F0502020204030204" pitchFamily="34" charset="0"/>
              </a:rPr>
              <a:t>those whom He foreknew, He also predestined </a:t>
            </a:r>
            <a:r>
              <a:rPr lang="en-US" sz="3100" dirty="0">
                <a:solidFill>
                  <a:srgbClr val="000000"/>
                </a:solidFill>
                <a:effectLst/>
                <a:ea typeface="Times New Roman" panose="02020603050405020304" pitchFamily="18" charset="0"/>
                <a:cs typeface="Calibri" panose="020F0502020204030204" pitchFamily="34" charset="0"/>
              </a:rPr>
              <a:t>to become </a:t>
            </a:r>
            <a:r>
              <a:rPr lang="en-US" sz="3100" dirty="0">
                <a:solidFill>
                  <a:schemeClr val="tx1"/>
                </a:solidFill>
                <a:effectLst/>
                <a:ea typeface="Times New Roman" panose="02020603050405020304" pitchFamily="18" charset="0"/>
                <a:cs typeface="Calibri" panose="020F0502020204030204" pitchFamily="34" charset="0"/>
              </a:rPr>
              <a:t>conformed to the image of His Son</a:t>
            </a:r>
            <a:r>
              <a:rPr lang="en-US" sz="3100" dirty="0">
                <a:solidFill>
                  <a:srgbClr val="000000"/>
                </a:solidFill>
                <a:effectLst/>
                <a:ea typeface="Times New Roman" panose="02020603050405020304" pitchFamily="18" charset="0"/>
                <a:cs typeface="Calibri" panose="020F0502020204030204" pitchFamily="34" charset="0"/>
              </a:rPr>
              <a:t>, </a:t>
            </a:r>
            <a:r>
              <a:rPr lang="en-US" sz="3100" dirty="0">
                <a:solidFill>
                  <a:schemeClr val="tx1"/>
                </a:solidFill>
                <a:effectLst/>
                <a:ea typeface="Times New Roman" panose="02020603050405020304" pitchFamily="18" charset="0"/>
                <a:cs typeface="Calibri" panose="020F0502020204030204" pitchFamily="34" charset="0"/>
              </a:rPr>
              <a:t>so that He would be the  firstborn among many brethren</a:t>
            </a:r>
            <a:r>
              <a:rPr lang="en-US" sz="3100" dirty="0">
                <a:solidFill>
                  <a:srgbClr val="000000"/>
                </a:solidFill>
                <a:effectLst/>
                <a:ea typeface="Times New Roman" panose="02020603050405020304" pitchFamily="18" charset="0"/>
                <a:cs typeface="Calibri" panose="020F0502020204030204" pitchFamily="34" charset="0"/>
              </a:rPr>
              <a:t>; </a:t>
            </a:r>
            <a:r>
              <a:rPr lang="en-US" sz="3100" b="1" baseline="30000" dirty="0">
                <a:solidFill>
                  <a:srgbClr val="000000"/>
                </a:solidFill>
                <a:effectLst/>
                <a:ea typeface="Times New Roman" panose="02020603050405020304" pitchFamily="18" charset="0"/>
                <a:cs typeface="Calibri" panose="020F0502020204030204" pitchFamily="34" charset="0"/>
              </a:rPr>
              <a:t>30 </a:t>
            </a:r>
            <a:r>
              <a:rPr lang="en-US" sz="3100" b="1" u="sng" dirty="0">
                <a:solidFill>
                  <a:srgbClr val="002060"/>
                </a:solidFill>
                <a:effectLst/>
                <a:ea typeface="Times New Roman" panose="02020603050405020304" pitchFamily="18" charset="0"/>
                <a:cs typeface="Calibri" panose="020F0502020204030204" pitchFamily="34" charset="0"/>
              </a:rPr>
              <a:t>and these whom He predestined, He also called; and these whom He called, He also justified; and these whom He justified, He also glorified</a:t>
            </a:r>
            <a:r>
              <a:rPr lang="en-US" sz="3100" dirty="0">
                <a:solidFill>
                  <a:srgbClr val="000000"/>
                </a:solidFill>
                <a:effectLst/>
                <a:ea typeface="Times New Roman" panose="02020603050405020304" pitchFamily="18" charset="0"/>
                <a:cs typeface="Calibri" panose="020F0502020204030204" pitchFamily="34" charset="0"/>
              </a:rPr>
              <a:t>.</a:t>
            </a:r>
            <a:endParaRPr lang="en-US" sz="3100" dirty="0">
              <a:effectLst/>
              <a:ea typeface="Calibri" panose="020F0502020204030204" pitchFamily="34" charset="0"/>
              <a:cs typeface="Times New Roman" panose="02020603050405020304" pitchFamily="18" charset="0"/>
            </a:endParaRPr>
          </a:p>
          <a:p>
            <a:pPr>
              <a:spcBef>
                <a:spcPts val="0"/>
              </a:spcBef>
              <a:spcAft>
                <a:spcPts val="0"/>
              </a:spcAft>
            </a:pPr>
            <a:r>
              <a:rPr lang="en-US" sz="3200" dirty="0">
                <a:solidFill>
                  <a:schemeClr val="tx1"/>
                </a:solidFill>
                <a:effectLst/>
                <a:ea typeface="Times New Roman" panose="02020603050405020304" pitchFamily="18" charset="0"/>
              </a:rPr>
              <a:t> </a:t>
            </a:r>
          </a:p>
          <a:p>
            <a:pPr marL="0" marR="0">
              <a:lnSpc>
                <a:spcPct val="107000"/>
              </a:lnSpc>
              <a:spcBef>
                <a:spcPts val="0"/>
              </a:spcBef>
              <a:spcAft>
                <a:spcPts val="0"/>
              </a:spcAft>
            </a:pPr>
            <a:endParaRPr lang="en-US" sz="3400" dirty="0">
              <a:solidFill>
                <a:schemeClr val="tx1"/>
              </a:solidFill>
            </a:endParaRPr>
          </a:p>
        </p:txBody>
      </p:sp>
      <p:sp>
        <p:nvSpPr>
          <p:cNvPr id="3" name="Rectangle 2">
            <a:extLst>
              <a:ext uri="{FF2B5EF4-FFF2-40B4-BE49-F238E27FC236}">
                <a16:creationId xmlns:a16="http://schemas.microsoft.com/office/drawing/2014/main" xmlns="" id="{F99201C8-7DB5-DC04-7DD7-7B20C0BD4A88}"/>
              </a:ext>
            </a:extLst>
          </p:cNvPr>
          <p:cNvSpPr/>
          <p:nvPr/>
        </p:nvSpPr>
        <p:spPr>
          <a:xfrm>
            <a:off x="-1" y="76200"/>
            <a:ext cx="12192000" cy="1508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bg1"/>
                </a:solidFill>
              </a:rPr>
              <a:t>3) We suffer in the context of </a:t>
            </a:r>
            <a:r>
              <a:rPr lang="en-US" sz="5400" b="1" i="1" dirty="0">
                <a:solidFill>
                  <a:schemeClr val="bg1"/>
                </a:solidFill>
              </a:rPr>
              <a:t>God’s commitment to our spiritual growth</a:t>
            </a:r>
          </a:p>
        </p:txBody>
      </p:sp>
      <p:sp>
        <p:nvSpPr>
          <p:cNvPr id="7" name="Oval 6">
            <a:extLst>
              <a:ext uri="{FF2B5EF4-FFF2-40B4-BE49-F238E27FC236}">
                <a16:creationId xmlns:a16="http://schemas.microsoft.com/office/drawing/2014/main" xmlns="" id="{9650EE9F-EA33-FD6D-06D3-7143D1A8C34F}"/>
              </a:ext>
            </a:extLst>
          </p:cNvPr>
          <p:cNvSpPr/>
          <p:nvPr/>
        </p:nvSpPr>
        <p:spPr>
          <a:xfrm>
            <a:off x="1447800" y="2667000"/>
            <a:ext cx="4495800" cy="609600"/>
          </a:xfrm>
          <a:prstGeom prst="ellipse">
            <a:avLst/>
          </a:prstGeom>
          <a:noFill/>
          <a:ln w="1143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ular Callout 11">
            <a:extLst>
              <a:ext uri="{FF2B5EF4-FFF2-40B4-BE49-F238E27FC236}">
                <a16:creationId xmlns:a16="http://schemas.microsoft.com/office/drawing/2014/main" xmlns="" id="{52C90A7C-A8DD-C6DC-AFE2-957A3A607488}"/>
              </a:ext>
            </a:extLst>
          </p:cNvPr>
          <p:cNvSpPr/>
          <p:nvPr/>
        </p:nvSpPr>
        <p:spPr>
          <a:xfrm>
            <a:off x="5181600" y="1905000"/>
            <a:ext cx="6858000" cy="918084"/>
          </a:xfrm>
          <a:prstGeom prst="wedgeRoundRectCallout">
            <a:avLst>
              <a:gd name="adj1" fmla="val -21927"/>
              <a:gd name="adj2" fmla="val 49596"/>
              <a:gd name="adj3" fmla="val 16667"/>
            </a:avLst>
          </a:prstGeom>
          <a:solidFill>
            <a:schemeClr val="accent1">
              <a:lumMod val="5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solidFill>
                  <a:schemeClr val="bg1"/>
                </a:solidFill>
              </a:rPr>
              <a:t>The Christian life has a </a:t>
            </a:r>
            <a:r>
              <a:rPr lang="en-US" sz="3600" b="1" i="1" dirty="0">
                <a:solidFill>
                  <a:schemeClr val="bg1"/>
                </a:solidFill>
              </a:rPr>
              <a:t>trajectory</a:t>
            </a:r>
          </a:p>
        </p:txBody>
      </p:sp>
    </p:spTree>
    <p:extLst>
      <p:ext uri="{BB962C8B-B14F-4D97-AF65-F5344CB8AC3E}">
        <p14:creationId xmlns:p14="http://schemas.microsoft.com/office/powerpoint/2010/main" val="1748508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ow to Be Conformed to Christ's Image - The Billy Graham Evangelistic  Association of Canada">
            <a:extLst>
              <a:ext uri="{FF2B5EF4-FFF2-40B4-BE49-F238E27FC236}">
                <a16:creationId xmlns:a16="http://schemas.microsoft.com/office/drawing/2014/main" xmlns="" id="{2F0B3666-92F9-2B13-BC0D-0C5AC5090C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1752600"/>
            <a:ext cx="7658100" cy="51054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xmlns="" id="{77E736D4-27ED-06E4-1404-555408E822CA}"/>
              </a:ext>
            </a:extLst>
          </p:cNvPr>
          <p:cNvSpPr/>
          <p:nvPr/>
        </p:nvSpPr>
        <p:spPr>
          <a:xfrm>
            <a:off x="0" y="1676400"/>
            <a:ext cx="7848600" cy="51816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lnSpc>
                <a:spcPct val="107000"/>
              </a:lnSpc>
              <a:spcBef>
                <a:spcPts val="0"/>
              </a:spcBef>
              <a:spcAft>
                <a:spcPts val="0"/>
              </a:spcAft>
            </a:pPr>
            <a:r>
              <a:rPr lang="en-US" sz="3100" b="1" baseline="30000" dirty="0">
                <a:solidFill>
                  <a:schemeClr val="tx1"/>
                </a:solidFill>
              </a:rPr>
              <a:t>Romans</a:t>
            </a:r>
            <a:r>
              <a:rPr lang="en-US" sz="3100" b="1" dirty="0">
                <a:solidFill>
                  <a:schemeClr val="tx1"/>
                </a:solidFill>
              </a:rPr>
              <a:t> </a:t>
            </a:r>
            <a:r>
              <a:rPr lang="en-US" sz="3100" b="1" baseline="30000" dirty="0">
                <a:solidFill>
                  <a:schemeClr val="tx1"/>
                </a:solidFill>
              </a:rPr>
              <a:t>8:</a:t>
            </a:r>
            <a:r>
              <a:rPr lang="en-US" sz="3100" b="1" baseline="30000" dirty="0">
                <a:solidFill>
                  <a:srgbClr val="000000"/>
                </a:solidFill>
                <a:effectLst/>
                <a:ea typeface="Times New Roman" panose="02020603050405020304" pitchFamily="18" charset="0"/>
                <a:cs typeface="Calibri" panose="020F0502020204030204" pitchFamily="34" charset="0"/>
              </a:rPr>
              <a:t>28 </a:t>
            </a:r>
            <a:r>
              <a:rPr lang="en-US" sz="3100" dirty="0">
                <a:solidFill>
                  <a:srgbClr val="000000"/>
                </a:solidFill>
                <a:effectLst/>
                <a:ea typeface="Times New Roman" panose="02020603050405020304" pitchFamily="18" charset="0"/>
                <a:cs typeface="Calibri" panose="020F0502020204030204" pitchFamily="34" charset="0"/>
              </a:rPr>
              <a:t>And </a:t>
            </a:r>
            <a:r>
              <a:rPr lang="en-US" sz="3100" b="1" u="sng" dirty="0">
                <a:solidFill>
                  <a:srgbClr val="002060"/>
                </a:solidFill>
                <a:effectLst/>
                <a:ea typeface="Times New Roman" panose="02020603050405020304" pitchFamily="18" charset="0"/>
                <a:cs typeface="Calibri" panose="020F0502020204030204" pitchFamily="34" charset="0"/>
              </a:rPr>
              <a:t>we know that God causes all things to work together for good to those who love God, to those who are called according to  His purpose</a:t>
            </a:r>
            <a:r>
              <a:rPr lang="en-US" sz="3100" dirty="0">
                <a:solidFill>
                  <a:srgbClr val="000000"/>
                </a:solidFill>
                <a:effectLst/>
                <a:ea typeface="Times New Roman" panose="02020603050405020304" pitchFamily="18" charset="0"/>
                <a:cs typeface="Calibri" panose="020F0502020204030204" pitchFamily="34" charset="0"/>
              </a:rPr>
              <a:t>. </a:t>
            </a:r>
            <a:r>
              <a:rPr lang="en-US" sz="3100" b="1" baseline="30000" dirty="0">
                <a:solidFill>
                  <a:srgbClr val="000000"/>
                </a:solidFill>
                <a:effectLst/>
                <a:ea typeface="Times New Roman" panose="02020603050405020304" pitchFamily="18" charset="0"/>
                <a:cs typeface="Calibri" panose="020F0502020204030204" pitchFamily="34" charset="0"/>
              </a:rPr>
              <a:t>29 </a:t>
            </a:r>
            <a:r>
              <a:rPr lang="en-US" sz="3100" dirty="0">
                <a:solidFill>
                  <a:srgbClr val="000000"/>
                </a:solidFill>
                <a:effectLst/>
                <a:ea typeface="Times New Roman" panose="02020603050405020304" pitchFamily="18" charset="0"/>
                <a:cs typeface="Calibri" panose="020F0502020204030204" pitchFamily="34" charset="0"/>
              </a:rPr>
              <a:t>For </a:t>
            </a:r>
            <a:r>
              <a:rPr lang="en-US" sz="3100" dirty="0">
                <a:solidFill>
                  <a:schemeClr val="tx1"/>
                </a:solidFill>
                <a:effectLst/>
                <a:ea typeface="Times New Roman" panose="02020603050405020304" pitchFamily="18" charset="0"/>
                <a:cs typeface="Calibri" panose="020F0502020204030204" pitchFamily="34" charset="0"/>
              </a:rPr>
              <a:t>those whom He foreknew, He also predestined </a:t>
            </a:r>
            <a:r>
              <a:rPr lang="en-US" sz="3100" dirty="0">
                <a:solidFill>
                  <a:srgbClr val="000000"/>
                </a:solidFill>
                <a:effectLst/>
                <a:ea typeface="Times New Roman" panose="02020603050405020304" pitchFamily="18" charset="0"/>
                <a:cs typeface="Calibri" panose="020F0502020204030204" pitchFamily="34" charset="0"/>
              </a:rPr>
              <a:t>to become </a:t>
            </a:r>
            <a:r>
              <a:rPr lang="en-US" sz="3100" dirty="0">
                <a:solidFill>
                  <a:schemeClr val="tx1"/>
                </a:solidFill>
                <a:effectLst/>
                <a:ea typeface="Times New Roman" panose="02020603050405020304" pitchFamily="18" charset="0"/>
                <a:cs typeface="Calibri" panose="020F0502020204030204" pitchFamily="34" charset="0"/>
              </a:rPr>
              <a:t>conformed to the image of His Son</a:t>
            </a:r>
            <a:r>
              <a:rPr lang="en-US" sz="3100" dirty="0">
                <a:solidFill>
                  <a:srgbClr val="000000"/>
                </a:solidFill>
                <a:effectLst/>
                <a:ea typeface="Times New Roman" panose="02020603050405020304" pitchFamily="18" charset="0"/>
                <a:cs typeface="Calibri" panose="020F0502020204030204" pitchFamily="34" charset="0"/>
              </a:rPr>
              <a:t>, </a:t>
            </a:r>
            <a:r>
              <a:rPr lang="en-US" sz="3100" dirty="0">
                <a:solidFill>
                  <a:schemeClr val="tx1"/>
                </a:solidFill>
                <a:effectLst/>
                <a:ea typeface="Times New Roman" panose="02020603050405020304" pitchFamily="18" charset="0"/>
                <a:cs typeface="Calibri" panose="020F0502020204030204" pitchFamily="34" charset="0"/>
              </a:rPr>
              <a:t>so that He would be the  firstborn among many brethren</a:t>
            </a:r>
            <a:r>
              <a:rPr lang="en-US" sz="3100" dirty="0">
                <a:solidFill>
                  <a:srgbClr val="000000"/>
                </a:solidFill>
                <a:effectLst/>
                <a:ea typeface="Times New Roman" panose="02020603050405020304" pitchFamily="18" charset="0"/>
                <a:cs typeface="Calibri" panose="020F0502020204030204" pitchFamily="34" charset="0"/>
              </a:rPr>
              <a:t>; </a:t>
            </a:r>
            <a:r>
              <a:rPr lang="en-US" sz="3100" b="1" baseline="30000" dirty="0">
                <a:solidFill>
                  <a:srgbClr val="000000"/>
                </a:solidFill>
                <a:effectLst/>
                <a:ea typeface="Times New Roman" panose="02020603050405020304" pitchFamily="18" charset="0"/>
                <a:cs typeface="Calibri" panose="020F0502020204030204" pitchFamily="34" charset="0"/>
              </a:rPr>
              <a:t>30 </a:t>
            </a:r>
            <a:r>
              <a:rPr lang="en-US" sz="3100" dirty="0">
                <a:solidFill>
                  <a:schemeClr val="tx1"/>
                </a:solidFill>
                <a:effectLst/>
                <a:ea typeface="Times New Roman" panose="02020603050405020304" pitchFamily="18" charset="0"/>
                <a:cs typeface="Calibri" panose="020F0502020204030204" pitchFamily="34" charset="0"/>
              </a:rPr>
              <a:t>and these whom He predestined, He also called; and these whom He called, He also justified; and these whom He justified, He also glorified.</a:t>
            </a:r>
            <a:endParaRPr lang="en-US" sz="3100" dirty="0">
              <a:solidFill>
                <a:schemeClr val="tx1"/>
              </a:solidFill>
              <a:effectLst/>
              <a:ea typeface="Calibri" panose="020F0502020204030204" pitchFamily="34" charset="0"/>
              <a:cs typeface="Times New Roman" panose="02020603050405020304" pitchFamily="18" charset="0"/>
            </a:endParaRPr>
          </a:p>
          <a:p>
            <a:pPr>
              <a:spcBef>
                <a:spcPts val="0"/>
              </a:spcBef>
              <a:spcAft>
                <a:spcPts val="0"/>
              </a:spcAft>
            </a:pPr>
            <a:r>
              <a:rPr lang="en-US" sz="3200" dirty="0">
                <a:solidFill>
                  <a:schemeClr val="tx1"/>
                </a:solidFill>
                <a:effectLst/>
                <a:ea typeface="Times New Roman" panose="02020603050405020304" pitchFamily="18" charset="0"/>
              </a:rPr>
              <a:t> </a:t>
            </a:r>
          </a:p>
          <a:p>
            <a:pPr marL="0" marR="0">
              <a:lnSpc>
                <a:spcPct val="107000"/>
              </a:lnSpc>
              <a:spcBef>
                <a:spcPts val="0"/>
              </a:spcBef>
              <a:spcAft>
                <a:spcPts val="0"/>
              </a:spcAft>
            </a:pPr>
            <a:endParaRPr lang="en-US" sz="3400" dirty="0">
              <a:solidFill>
                <a:schemeClr val="tx1"/>
              </a:solidFill>
            </a:endParaRPr>
          </a:p>
        </p:txBody>
      </p:sp>
      <p:sp>
        <p:nvSpPr>
          <p:cNvPr id="3" name="Rectangle 2">
            <a:extLst>
              <a:ext uri="{FF2B5EF4-FFF2-40B4-BE49-F238E27FC236}">
                <a16:creationId xmlns:a16="http://schemas.microsoft.com/office/drawing/2014/main" xmlns="" id="{F99201C8-7DB5-DC04-7DD7-7B20C0BD4A88}"/>
              </a:ext>
            </a:extLst>
          </p:cNvPr>
          <p:cNvSpPr/>
          <p:nvPr/>
        </p:nvSpPr>
        <p:spPr>
          <a:xfrm>
            <a:off x="-1" y="76200"/>
            <a:ext cx="12192000" cy="1508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bg1"/>
                </a:solidFill>
              </a:rPr>
              <a:t>3) We suffer in the context of </a:t>
            </a:r>
            <a:r>
              <a:rPr lang="en-US" sz="5400" b="1" i="1" dirty="0">
                <a:solidFill>
                  <a:schemeClr val="bg1"/>
                </a:solidFill>
              </a:rPr>
              <a:t>God’s commitment to our spiritual growth</a:t>
            </a:r>
          </a:p>
        </p:txBody>
      </p:sp>
      <p:sp>
        <p:nvSpPr>
          <p:cNvPr id="7" name="Rounded Rectangular Callout 11">
            <a:extLst>
              <a:ext uri="{FF2B5EF4-FFF2-40B4-BE49-F238E27FC236}">
                <a16:creationId xmlns:a16="http://schemas.microsoft.com/office/drawing/2014/main" xmlns="" id="{7E205EA2-69CE-051A-7951-BB054A292875}"/>
              </a:ext>
            </a:extLst>
          </p:cNvPr>
          <p:cNvSpPr/>
          <p:nvPr/>
        </p:nvSpPr>
        <p:spPr>
          <a:xfrm>
            <a:off x="3733800" y="5334000"/>
            <a:ext cx="8229600" cy="1263483"/>
          </a:xfrm>
          <a:prstGeom prst="wedgeRoundRectCallout">
            <a:avLst>
              <a:gd name="adj1" fmla="val -21927"/>
              <a:gd name="adj2" fmla="val 49596"/>
              <a:gd name="adj3" fmla="val 16667"/>
            </a:avLst>
          </a:prstGeom>
          <a:solidFill>
            <a:schemeClr val="accent1">
              <a:lumMod val="5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indent="457200" algn="ctr">
              <a:lnSpc>
                <a:spcPct val="107000"/>
              </a:lnSpc>
              <a:spcBef>
                <a:spcPts val="0"/>
              </a:spcBef>
              <a:spcAft>
                <a:spcPts val="0"/>
              </a:spcAft>
            </a:pPr>
            <a:r>
              <a:rPr lang="en-US" sz="3600" b="1" dirty="0">
                <a:effectLst/>
                <a:latin typeface="Calibri" panose="020F0502020204030204" pitchFamily="34" charset="0"/>
                <a:ea typeface="Calibri" panose="020F0502020204030204" pitchFamily="34" charset="0"/>
                <a:cs typeface="Calibri" panose="020F0502020204030204" pitchFamily="34" charset="0"/>
              </a:rPr>
              <a:t>God can use suffering toward the “good” of us increasingly resembling Him</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43008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ow to Be Conformed to Christ's Image - The Billy Graham Evangelistic  Association of Canada">
            <a:extLst>
              <a:ext uri="{FF2B5EF4-FFF2-40B4-BE49-F238E27FC236}">
                <a16:creationId xmlns:a16="http://schemas.microsoft.com/office/drawing/2014/main" xmlns="" id="{2F0B3666-92F9-2B13-BC0D-0C5AC5090C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1752600"/>
            <a:ext cx="7658100" cy="51054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xmlns="" id="{F99201C8-7DB5-DC04-7DD7-7B20C0BD4A88}"/>
              </a:ext>
            </a:extLst>
          </p:cNvPr>
          <p:cNvSpPr/>
          <p:nvPr/>
        </p:nvSpPr>
        <p:spPr>
          <a:xfrm>
            <a:off x="-1" y="76200"/>
            <a:ext cx="12192000" cy="1508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bg1"/>
                </a:solidFill>
              </a:rPr>
              <a:t>3) We suffer in the context of </a:t>
            </a:r>
            <a:r>
              <a:rPr lang="en-US" sz="5400" b="1" i="1" dirty="0">
                <a:solidFill>
                  <a:schemeClr val="bg1"/>
                </a:solidFill>
              </a:rPr>
              <a:t>God’s commitment to our spiritual growth</a:t>
            </a:r>
          </a:p>
        </p:txBody>
      </p:sp>
      <p:sp>
        <p:nvSpPr>
          <p:cNvPr id="4" name="Rounded Rectangular Callout 11">
            <a:extLst>
              <a:ext uri="{FF2B5EF4-FFF2-40B4-BE49-F238E27FC236}">
                <a16:creationId xmlns:a16="http://schemas.microsoft.com/office/drawing/2014/main" xmlns="" id="{DAB40A68-8967-0596-9B2E-664CDFEAEB0B}"/>
              </a:ext>
            </a:extLst>
          </p:cNvPr>
          <p:cNvSpPr/>
          <p:nvPr/>
        </p:nvSpPr>
        <p:spPr>
          <a:xfrm>
            <a:off x="228600" y="1692442"/>
            <a:ext cx="10319084" cy="822158"/>
          </a:xfrm>
          <a:prstGeom prst="wedgeRoundRectCallout">
            <a:avLst>
              <a:gd name="adj1" fmla="val -21927"/>
              <a:gd name="adj2" fmla="val 49596"/>
              <a:gd name="adj3" fmla="val 16667"/>
            </a:avLst>
          </a:prstGeom>
          <a:solidFill>
            <a:schemeClr val="accent1">
              <a:lumMod val="5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a:lstStyle/>
          <a:p>
            <a:pPr algn="ctr"/>
            <a:r>
              <a:rPr lang="en-US" sz="3600" b="1" i="1" dirty="0"/>
              <a:t>How can God use suffering toward spiritual growth?</a:t>
            </a:r>
            <a:endParaRPr lang="en-US" sz="3600" dirty="0"/>
          </a:p>
        </p:txBody>
      </p:sp>
      <p:sp>
        <p:nvSpPr>
          <p:cNvPr id="6" name="Rounded Rectangular Callout 11">
            <a:extLst>
              <a:ext uri="{FF2B5EF4-FFF2-40B4-BE49-F238E27FC236}">
                <a16:creationId xmlns:a16="http://schemas.microsoft.com/office/drawing/2014/main" xmlns="" id="{501D58C4-ADBB-B03A-4475-30EFF164D270}"/>
              </a:ext>
            </a:extLst>
          </p:cNvPr>
          <p:cNvSpPr/>
          <p:nvPr/>
        </p:nvSpPr>
        <p:spPr>
          <a:xfrm>
            <a:off x="0" y="3276600"/>
            <a:ext cx="5867400" cy="665748"/>
          </a:xfrm>
          <a:prstGeom prst="wedgeRoundRectCallout">
            <a:avLst>
              <a:gd name="adj1" fmla="val -21927"/>
              <a:gd name="adj2" fmla="val 49596"/>
              <a:gd name="adj3" fmla="val 16667"/>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t" anchorCtr="0"/>
          <a:lstStyle/>
          <a:p>
            <a:pPr algn="ctr"/>
            <a:r>
              <a:rPr lang="en-US" sz="4800" b="1" dirty="0"/>
              <a:t>Trials expose the weakness of the “flesh”</a:t>
            </a:r>
            <a:endParaRPr lang="en-US" sz="4800" dirty="0"/>
          </a:p>
        </p:txBody>
      </p:sp>
    </p:spTree>
    <p:extLst>
      <p:ext uri="{BB962C8B-B14F-4D97-AF65-F5344CB8AC3E}">
        <p14:creationId xmlns:p14="http://schemas.microsoft.com/office/powerpoint/2010/main" val="426242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ow to Be Conformed to Christ's Image - The Billy Graham Evangelistic  Association of Canada">
            <a:extLst>
              <a:ext uri="{FF2B5EF4-FFF2-40B4-BE49-F238E27FC236}">
                <a16:creationId xmlns:a16="http://schemas.microsoft.com/office/drawing/2014/main" xmlns="" id="{2F0B3666-92F9-2B13-BC0D-0C5AC5090C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1752600"/>
            <a:ext cx="7658100" cy="51054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xmlns="" id="{F99201C8-7DB5-DC04-7DD7-7B20C0BD4A88}"/>
              </a:ext>
            </a:extLst>
          </p:cNvPr>
          <p:cNvSpPr/>
          <p:nvPr/>
        </p:nvSpPr>
        <p:spPr>
          <a:xfrm>
            <a:off x="-1" y="76200"/>
            <a:ext cx="12192000" cy="1508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bg1"/>
                </a:solidFill>
              </a:rPr>
              <a:t>3) We suffer in the context of </a:t>
            </a:r>
            <a:r>
              <a:rPr lang="en-US" sz="5400" b="1" i="1" dirty="0">
                <a:solidFill>
                  <a:schemeClr val="bg1"/>
                </a:solidFill>
              </a:rPr>
              <a:t>God’s commitment to our spiritual growth</a:t>
            </a:r>
          </a:p>
        </p:txBody>
      </p:sp>
      <p:sp>
        <p:nvSpPr>
          <p:cNvPr id="4" name="Rounded Rectangular Callout 11">
            <a:extLst>
              <a:ext uri="{FF2B5EF4-FFF2-40B4-BE49-F238E27FC236}">
                <a16:creationId xmlns:a16="http://schemas.microsoft.com/office/drawing/2014/main" xmlns="" id="{DAB40A68-8967-0596-9B2E-664CDFEAEB0B}"/>
              </a:ext>
            </a:extLst>
          </p:cNvPr>
          <p:cNvSpPr/>
          <p:nvPr/>
        </p:nvSpPr>
        <p:spPr>
          <a:xfrm>
            <a:off x="228600" y="1692442"/>
            <a:ext cx="10319084" cy="822158"/>
          </a:xfrm>
          <a:prstGeom prst="wedgeRoundRectCallout">
            <a:avLst>
              <a:gd name="adj1" fmla="val -21927"/>
              <a:gd name="adj2" fmla="val 49596"/>
              <a:gd name="adj3" fmla="val 16667"/>
            </a:avLst>
          </a:prstGeom>
          <a:solidFill>
            <a:schemeClr val="accent1">
              <a:lumMod val="5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a:lstStyle/>
          <a:p>
            <a:pPr algn="ctr"/>
            <a:r>
              <a:rPr lang="en-US" sz="3600" b="1" i="1" dirty="0"/>
              <a:t>How can God use suffering toward spiritual growth?</a:t>
            </a:r>
            <a:endParaRPr lang="en-US" sz="3600" dirty="0"/>
          </a:p>
        </p:txBody>
      </p:sp>
      <p:sp>
        <p:nvSpPr>
          <p:cNvPr id="6" name="Rounded Rectangular Callout 11">
            <a:extLst>
              <a:ext uri="{FF2B5EF4-FFF2-40B4-BE49-F238E27FC236}">
                <a16:creationId xmlns:a16="http://schemas.microsoft.com/office/drawing/2014/main" xmlns="" id="{501D58C4-ADBB-B03A-4475-30EFF164D270}"/>
              </a:ext>
            </a:extLst>
          </p:cNvPr>
          <p:cNvSpPr/>
          <p:nvPr/>
        </p:nvSpPr>
        <p:spPr>
          <a:xfrm>
            <a:off x="0" y="3276600"/>
            <a:ext cx="5867400" cy="665748"/>
          </a:xfrm>
          <a:prstGeom prst="wedgeRoundRectCallout">
            <a:avLst>
              <a:gd name="adj1" fmla="val -21927"/>
              <a:gd name="adj2" fmla="val 49596"/>
              <a:gd name="adj3" fmla="val 16667"/>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t" anchorCtr="0"/>
          <a:lstStyle/>
          <a:p>
            <a:pPr algn="ctr"/>
            <a:r>
              <a:rPr lang="en-US" sz="4800" b="1" dirty="0"/>
              <a:t>Trials prompt us to set our mind on the things of the Spirit</a:t>
            </a:r>
            <a:endParaRPr lang="en-US" sz="4800" dirty="0"/>
          </a:p>
        </p:txBody>
      </p:sp>
    </p:spTree>
    <p:extLst>
      <p:ext uri="{BB962C8B-B14F-4D97-AF65-F5344CB8AC3E}">
        <p14:creationId xmlns:p14="http://schemas.microsoft.com/office/powerpoint/2010/main" val="4028288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1"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F99201C8-7DB5-DC04-7DD7-7B20C0BD4A88}"/>
              </a:ext>
            </a:extLst>
          </p:cNvPr>
          <p:cNvSpPr/>
          <p:nvPr/>
        </p:nvSpPr>
        <p:spPr>
          <a:xfrm>
            <a:off x="-1" y="76200"/>
            <a:ext cx="12192000" cy="1508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bg1"/>
                </a:solidFill>
              </a:rPr>
              <a:t>3) We suffer in the context of </a:t>
            </a:r>
            <a:r>
              <a:rPr lang="en-US" sz="5400" b="1" i="1" dirty="0">
                <a:solidFill>
                  <a:schemeClr val="bg1"/>
                </a:solidFill>
              </a:rPr>
              <a:t>God’s commitment to our spiritual growth</a:t>
            </a:r>
          </a:p>
        </p:txBody>
      </p:sp>
      <p:sp>
        <p:nvSpPr>
          <p:cNvPr id="6" name="Rounded Rectangular Callout 11">
            <a:extLst>
              <a:ext uri="{FF2B5EF4-FFF2-40B4-BE49-F238E27FC236}">
                <a16:creationId xmlns:a16="http://schemas.microsoft.com/office/drawing/2014/main" xmlns="" id="{501D58C4-ADBB-B03A-4475-30EFF164D270}"/>
              </a:ext>
            </a:extLst>
          </p:cNvPr>
          <p:cNvSpPr/>
          <p:nvPr/>
        </p:nvSpPr>
        <p:spPr>
          <a:xfrm>
            <a:off x="0" y="3276600"/>
            <a:ext cx="6096000" cy="665748"/>
          </a:xfrm>
          <a:prstGeom prst="wedgeRoundRectCallout">
            <a:avLst>
              <a:gd name="adj1" fmla="val -21927"/>
              <a:gd name="adj2" fmla="val 49596"/>
              <a:gd name="adj3" fmla="val 16667"/>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t" anchorCtr="0"/>
          <a:lstStyle/>
          <a:p>
            <a:pPr algn="ctr"/>
            <a:r>
              <a:rPr lang="en-US" sz="4800" b="1" dirty="0"/>
              <a:t>Trials remind us to consider an eternal perspective </a:t>
            </a:r>
            <a:endParaRPr lang="en-US" sz="4800" dirty="0"/>
          </a:p>
        </p:txBody>
      </p:sp>
      <p:pic>
        <p:nvPicPr>
          <p:cNvPr id="2" name="Picture 2" descr="How to Be Conformed to Christ's Image - The Billy Graham Evangelistic  Association of Canada">
            <a:extLst>
              <a:ext uri="{FF2B5EF4-FFF2-40B4-BE49-F238E27FC236}">
                <a16:creationId xmlns:a16="http://schemas.microsoft.com/office/drawing/2014/main" xmlns="" id="{2F0B3666-92F9-2B13-BC0D-0C5AC5090C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1752600"/>
            <a:ext cx="7658100" cy="5105400"/>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ular Callout 11">
            <a:extLst>
              <a:ext uri="{FF2B5EF4-FFF2-40B4-BE49-F238E27FC236}">
                <a16:creationId xmlns:a16="http://schemas.microsoft.com/office/drawing/2014/main" xmlns="" id="{DAB40A68-8967-0596-9B2E-664CDFEAEB0B}"/>
              </a:ext>
            </a:extLst>
          </p:cNvPr>
          <p:cNvSpPr/>
          <p:nvPr/>
        </p:nvSpPr>
        <p:spPr>
          <a:xfrm>
            <a:off x="228600" y="1692442"/>
            <a:ext cx="10319084" cy="822158"/>
          </a:xfrm>
          <a:prstGeom prst="wedgeRoundRectCallout">
            <a:avLst>
              <a:gd name="adj1" fmla="val -21927"/>
              <a:gd name="adj2" fmla="val 49596"/>
              <a:gd name="adj3" fmla="val 16667"/>
            </a:avLst>
          </a:prstGeom>
          <a:solidFill>
            <a:schemeClr val="accent1">
              <a:lumMod val="5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a:lstStyle/>
          <a:p>
            <a:pPr algn="ctr"/>
            <a:r>
              <a:rPr lang="en-US" sz="3600" b="1" i="1" dirty="0"/>
              <a:t>How can God use suffering toward spiritual growth?</a:t>
            </a:r>
            <a:endParaRPr lang="en-US" sz="3600" dirty="0"/>
          </a:p>
        </p:txBody>
      </p:sp>
    </p:spTree>
    <p:extLst>
      <p:ext uri="{BB962C8B-B14F-4D97-AF65-F5344CB8AC3E}">
        <p14:creationId xmlns:p14="http://schemas.microsoft.com/office/powerpoint/2010/main" val="1239822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F99201C8-7DB5-DC04-7DD7-7B20C0BD4A88}"/>
              </a:ext>
            </a:extLst>
          </p:cNvPr>
          <p:cNvSpPr/>
          <p:nvPr/>
        </p:nvSpPr>
        <p:spPr>
          <a:xfrm>
            <a:off x="-1" y="76200"/>
            <a:ext cx="12192000" cy="1508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bg1"/>
                </a:solidFill>
              </a:rPr>
              <a:t>3) We suffer in the context of </a:t>
            </a:r>
            <a:r>
              <a:rPr lang="en-US" sz="5400" b="1" i="1" dirty="0">
                <a:solidFill>
                  <a:schemeClr val="bg1"/>
                </a:solidFill>
              </a:rPr>
              <a:t>God’s commitment to our spiritual growth</a:t>
            </a:r>
          </a:p>
        </p:txBody>
      </p:sp>
      <p:sp>
        <p:nvSpPr>
          <p:cNvPr id="6" name="Rounded Rectangular Callout 11">
            <a:extLst>
              <a:ext uri="{FF2B5EF4-FFF2-40B4-BE49-F238E27FC236}">
                <a16:creationId xmlns:a16="http://schemas.microsoft.com/office/drawing/2014/main" xmlns="" id="{501D58C4-ADBB-B03A-4475-30EFF164D270}"/>
              </a:ext>
            </a:extLst>
          </p:cNvPr>
          <p:cNvSpPr/>
          <p:nvPr/>
        </p:nvSpPr>
        <p:spPr>
          <a:xfrm>
            <a:off x="0" y="3276600"/>
            <a:ext cx="6096000" cy="665748"/>
          </a:xfrm>
          <a:prstGeom prst="wedgeRoundRectCallout">
            <a:avLst>
              <a:gd name="adj1" fmla="val -21927"/>
              <a:gd name="adj2" fmla="val 49596"/>
              <a:gd name="adj3" fmla="val 16667"/>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t" anchorCtr="0"/>
          <a:lstStyle/>
          <a:p>
            <a:pPr algn="ctr"/>
            <a:r>
              <a:rPr lang="en-US" sz="4800" b="1" dirty="0"/>
              <a:t>Trials derail our plan so that we might take us His…</a:t>
            </a:r>
            <a:endParaRPr lang="en-US" sz="4800" dirty="0"/>
          </a:p>
        </p:txBody>
      </p:sp>
      <p:pic>
        <p:nvPicPr>
          <p:cNvPr id="2" name="Picture 2" descr="How to Be Conformed to Christ's Image - The Billy Graham Evangelistic  Association of Canada">
            <a:extLst>
              <a:ext uri="{FF2B5EF4-FFF2-40B4-BE49-F238E27FC236}">
                <a16:creationId xmlns:a16="http://schemas.microsoft.com/office/drawing/2014/main" xmlns="" id="{2F0B3666-92F9-2B13-BC0D-0C5AC5090C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1752600"/>
            <a:ext cx="7658100" cy="5105400"/>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ular Callout 11">
            <a:extLst>
              <a:ext uri="{FF2B5EF4-FFF2-40B4-BE49-F238E27FC236}">
                <a16:creationId xmlns:a16="http://schemas.microsoft.com/office/drawing/2014/main" xmlns="" id="{DAB40A68-8967-0596-9B2E-664CDFEAEB0B}"/>
              </a:ext>
            </a:extLst>
          </p:cNvPr>
          <p:cNvSpPr/>
          <p:nvPr/>
        </p:nvSpPr>
        <p:spPr>
          <a:xfrm>
            <a:off x="228600" y="1692442"/>
            <a:ext cx="10319084" cy="822158"/>
          </a:xfrm>
          <a:prstGeom prst="wedgeRoundRectCallout">
            <a:avLst>
              <a:gd name="adj1" fmla="val -21927"/>
              <a:gd name="adj2" fmla="val 49596"/>
              <a:gd name="adj3" fmla="val 16667"/>
            </a:avLst>
          </a:prstGeom>
          <a:solidFill>
            <a:schemeClr val="accent1">
              <a:lumMod val="5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a:lstStyle/>
          <a:p>
            <a:pPr algn="ctr"/>
            <a:r>
              <a:rPr lang="en-US" sz="3600" b="1" i="1" dirty="0"/>
              <a:t>How can God use suffering toward spiritual growth?</a:t>
            </a:r>
            <a:endParaRPr lang="en-US" sz="3600" dirty="0"/>
          </a:p>
        </p:txBody>
      </p:sp>
    </p:spTree>
    <p:extLst>
      <p:ext uri="{BB962C8B-B14F-4D97-AF65-F5344CB8AC3E}">
        <p14:creationId xmlns:p14="http://schemas.microsoft.com/office/powerpoint/2010/main" val="1760505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F99201C8-7DB5-DC04-7DD7-7B20C0BD4A88}"/>
              </a:ext>
            </a:extLst>
          </p:cNvPr>
          <p:cNvSpPr/>
          <p:nvPr/>
        </p:nvSpPr>
        <p:spPr>
          <a:xfrm>
            <a:off x="-1" y="76200"/>
            <a:ext cx="12192000" cy="1508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bg1"/>
                </a:solidFill>
              </a:rPr>
              <a:t>3) We suffer in the context of </a:t>
            </a:r>
            <a:r>
              <a:rPr lang="en-US" sz="5400" b="1" i="1" dirty="0">
                <a:solidFill>
                  <a:schemeClr val="bg1"/>
                </a:solidFill>
              </a:rPr>
              <a:t>God’s commitment to our spiritual growth</a:t>
            </a:r>
          </a:p>
        </p:txBody>
      </p:sp>
      <p:sp>
        <p:nvSpPr>
          <p:cNvPr id="6" name="Rounded Rectangular Callout 11">
            <a:extLst>
              <a:ext uri="{FF2B5EF4-FFF2-40B4-BE49-F238E27FC236}">
                <a16:creationId xmlns:a16="http://schemas.microsoft.com/office/drawing/2014/main" xmlns="" id="{501D58C4-ADBB-B03A-4475-30EFF164D270}"/>
              </a:ext>
            </a:extLst>
          </p:cNvPr>
          <p:cNvSpPr/>
          <p:nvPr/>
        </p:nvSpPr>
        <p:spPr>
          <a:xfrm>
            <a:off x="0" y="3276600"/>
            <a:ext cx="6096000" cy="665748"/>
          </a:xfrm>
          <a:prstGeom prst="wedgeRoundRectCallout">
            <a:avLst>
              <a:gd name="adj1" fmla="val -21927"/>
              <a:gd name="adj2" fmla="val 49596"/>
              <a:gd name="adj3" fmla="val 16667"/>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t" anchorCtr="0"/>
          <a:lstStyle/>
          <a:p>
            <a:pPr algn="ctr"/>
            <a:r>
              <a:rPr lang="en-US" sz="4800" b="1" dirty="0"/>
              <a:t>Trials prompt us to  run to God</a:t>
            </a:r>
            <a:endParaRPr lang="en-US" sz="4800" dirty="0"/>
          </a:p>
        </p:txBody>
      </p:sp>
      <p:pic>
        <p:nvPicPr>
          <p:cNvPr id="2" name="Picture 2" descr="How to Be Conformed to Christ's Image - The Billy Graham Evangelistic  Association of Canada">
            <a:extLst>
              <a:ext uri="{FF2B5EF4-FFF2-40B4-BE49-F238E27FC236}">
                <a16:creationId xmlns:a16="http://schemas.microsoft.com/office/drawing/2014/main" xmlns="" id="{2F0B3666-92F9-2B13-BC0D-0C5AC5090C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1752600"/>
            <a:ext cx="7658100" cy="5105400"/>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ular Callout 11">
            <a:extLst>
              <a:ext uri="{FF2B5EF4-FFF2-40B4-BE49-F238E27FC236}">
                <a16:creationId xmlns:a16="http://schemas.microsoft.com/office/drawing/2014/main" xmlns="" id="{DAB40A68-8967-0596-9B2E-664CDFEAEB0B}"/>
              </a:ext>
            </a:extLst>
          </p:cNvPr>
          <p:cNvSpPr/>
          <p:nvPr/>
        </p:nvSpPr>
        <p:spPr>
          <a:xfrm>
            <a:off x="228600" y="1692442"/>
            <a:ext cx="10319084" cy="822158"/>
          </a:xfrm>
          <a:prstGeom prst="wedgeRoundRectCallout">
            <a:avLst>
              <a:gd name="adj1" fmla="val -21927"/>
              <a:gd name="adj2" fmla="val 49596"/>
              <a:gd name="adj3" fmla="val 16667"/>
            </a:avLst>
          </a:prstGeom>
          <a:solidFill>
            <a:schemeClr val="accent1">
              <a:lumMod val="5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a:lstStyle/>
          <a:p>
            <a:pPr algn="ctr"/>
            <a:r>
              <a:rPr lang="en-US" sz="3600" b="1" i="1" dirty="0"/>
              <a:t>How can God use suffering toward spiritual growth?</a:t>
            </a:r>
            <a:endParaRPr lang="en-US" sz="3600" dirty="0"/>
          </a:p>
        </p:txBody>
      </p:sp>
    </p:spTree>
    <p:extLst>
      <p:ext uri="{BB962C8B-B14F-4D97-AF65-F5344CB8AC3E}">
        <p14:creationId xmlns:p14="http://schemas.microsoft.com/office/powerpoint/2010/main" val="1339305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F99201C8-7DB5-DC04-7DD7-7B20C0BD4A88}"/>
              </a:ext>
            </a:extLst>
          </p:cNvPr>
          <p:cNvSpPr/>
          <p:nvPr/>
        </p:nvSpPr>
        <p:spPr>
          <a:xfrm>
            <a:off x="-1" y="76200"/>
            <a:ext cx="12192000" cy="1508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bg1"/>
                </a:solidFill>
              </a:rPr>
              <a:t>3) We suffer in the context of </a:t>
            </a:r>
            <a:r>
              <a:rPr lang="en-US" sz="5400" b="1" i="1" dirty="0">
                <a:solidFill>
                  <a:schemeClr val="bg1"/>
                </a:solidFill>
              </a:rPr>
              <a:t>God’s commitment to our spiritual growth</a:t>
            </a:r>
          </a:p>
        </p:txBody>
      </p:sp>
      <p:sp>
        <p:nvSpPr>
          <p:cNvPr id="6" name="Rounded Rectangular Callout 11">
            <a:extLst>
              <a:ext uri="{FF2B5EF4-FFF2-40B4-BE49-F238E27FC236}">
                <a16:creationId xmlns:a16="http://schemas.microsoft.com/office/drawing/2014/main" xmlns="" id="{501D58C4-ADBB-B03A-4475-30EFF164D270}"/>
              </a:ext>
            </a:extLst>
          </p:cNvPr>
          <p:cNvSpPr/>
          <p:nvPr/>
        </p:nvSpPr>
        <p:spPr>
          <a:xfrm>
            <a:off x="0" y="3276600"/>
            <a:ext cx="6096000" cy="665748"/>
          </a:xfrm>
          <a:prstGeom prst="wedgeRoundRectCallout">
            <a:avLst>
              <a:gd name="adj1" fmla="val -21927"/>
              <a:gd name="adj2" fmla="val 49596"/>
              <a:gd name="adj3" fmla="val 16667"/>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t" anchorCtr="0"/>
          <a:lstStyle/>
          <a:p>
            <a:pPr algn="ctr"/>
            <a:r>
              <a:rPr lang="en-US" sz="4800" b="1" dirty="0"/>
              <a:t>Trials often prepare us for greatness</a:t>
            </a:r>
            <a:endParaRPr lang="en-US" sz="4800" dirty="0"/>
          </a:p>
        </p:txBody>
      </p:sp>
      <p:pic>
        <p:nvPicPr>
          <p:cNvPr id="2" name="Picture 2" descr="How to Be Conformed to Christ's Image - The Billy Graham Evangelistic  Association of Canada">
            <a:extLst>
              <a:ext uri="{FF2B5EF4-FFF2-40B4-BE49-F238E27FC236}">
                <a16:creationId xmlns:a16="http://schemas.microsoft.com/office/drawing/2014/main" xmlns="" id="{2F0B3666-92F9-2B13-BC0D-0C5AC5090C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1752600"/>
            <a:ext cx="7658100" cy="5105400"/>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ular Callout 11">
            <a:extLst>
              <a:ext uri="{FF2B5EF4-FFF2-40B4-BE49-F238E27FC236}">
                <a16:creationId xmlns:a16="http://schemas.microsoft.com/office/drawing/2014/main" xmlns="" id="{DAB40A68-8967-0596-9B2E-664CDFEAEB0B}"/>
              </a:ext>
            </a:extLst>
          </p:cNvPr>
          <p:cNvSpPr/>
          <p:nvPr/>
        </p:nvSpPr>
        <p:spPr>
          <a:xfrm>
            <a:off x="228600" y="1692442"/>
            <a:ext cx="10319084" cy="822158"/>
          </a:xfrm>
          <a:prstGeom prst="wedgeRoundRectCallout">
            <a:avLst>
              <a:gd name="adj1" fmla="val -21927"/>
              <a:gd name="adj2" fmla="val 49596"/>
              <a:gd name="adj3" fmla="val 16667"/>
            </a:avLst>
          </a:prstGeom>
          <a:solidFill>
            <a:schemeClr val="accent1">
              <a:lumMod val="5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a:lstStyle/>
          <a:p>
            <a:pPr algn="ctr"/>
            <a:r>
              <a:rPr lang="en-US" sz="3600" b="1" i="1" dirty="0"/>
              <a:t>How can God use suffering toward spiritual growth?</a:t>
            </a:r>
            <a:endParaRPr lang="en-US" sz="3600" dirty="0"/>
          </a:p>
        </p:txBody>
      </p:sp>
    </p:spTree>
    <p:extLst>
      <p:ext uri="{BB962C8B-B14F-4D97-AF65-F5344CB8AC3E}">
        <p14:creationId xmlns:p14="http://schemas.microsoft.com/office/powerpoint/2010/main" val="1983258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717B38DA-6F65-C37E-5ADB-CD54606A4A4A}"/>
              </a:ext>
            </a:extLst>
          </p:cNvPr>
          <p:cNvSpPr/>
          <p:nvPr/>
        </p:nvSpPr>
        <p:spPr>
          <a:xfrm>
            <a:off x="0" y="609599"/>
            <a:ext cx="8498476" cy="5524501"/>
          </a:xfrm>
          <a:prstGeom prst="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nSpc>
                <a:spcPct val="107000"/>
              </a:lnSpc>
              <a:spcBef>
                <a:spcPts val="0"/>
              </a:spcBef>
              <a:spcAft>
                <a:spcPts val="0"/>
              </a:spcAft>
            </a:pPr>
            <a:r>
              <a:rPr lang="en-US" sz="3200" dirty="0">
                <a:effectLst/>
                <a:latin typeface="Calibri" panose="020F0502020204030204" pitchFamily="34" charset="0"/>
                <a:ea typeface="Calibri" panose="020F0502020204030204" pitchFamily="34" charset="0"/>
                <a:cs typeface="Calibri" panose="020F0502020204030204" pitchFamily="34" charset="0"/>
              </a:rPr>
              <a:t>“We should not be . . .  too taken aback when unexpected and upsetting and discouraging things happen to us now.  What do they mean?  Why, simply that God in his wisdom means to make something of us which we have not attained yet, and is dealing with us accordingly.  Perhaps he means to strengthen us in patience, good humor, compassion, humility, or meekness, by giving us some extra practice in exercising these graces under especially difficult conditions.  </a:t>
            </a:r>
            <a:endParaRPr lang="en-US" dirty="0"/>
          </a:p>
        </p:txBody>
      </p:sp>
      <p:pic>
        <p:nvPicPr>
          <p:cNvPr id="6146" name="Picture 2" descr="Paperback Knowing God Book">
            <a:extLst>
              <a:ext uri="{FF2B5EF4-FFF2-40B4-BE49-F238E27FC236}">
                <a16:creationId xmlns:a16="http://schemas.microsoft.com/office/drawing/2014/main" xmlns="" id="{6126FC68-79B6-4645-E4EF-BDB06AE39B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98476" y="609599"/>
            <a:ext cx="3693524" cy="5524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4762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a:extLst>
              <a:ext uri="{FF2B5EF4-FFF2-40B4-BE49-F238E27FC236}">
                <a16:creationId xmlns:a16="http://schemas.microsoft.com/office/drawing/2014/main" xmlns="" id="{5274EA44-6C01-4426-B74B-5B62DA85227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7084"/>
          <a:stretch/>
        </p:blipFill>
        <p:spPr bwMode="auto">
          <a:xfrm>
            <a:off x="1" y="-8899"/>
            <a:ext cx="12192000" cy="686689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xmlns="" id="{57F77C70-4D54-23D6-992F-DC300E8DC24A}"/>
              </a:ext>
            </a:extLst>
          </p:cNvPr>
          <p:cNvSpPr/>
          <p:nvPr/>
        </p:nvSpPr>
        <p:spPr>
          <a:xfrm>
            <a:off x="-1" y="92075"/>
            <a:ext cx="12192000"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rPr>
              <a:t>Walking According to the Spirit</a:t>
            </a:r>
          </a:p>
        </p:txBody>
      </p:sp>
      <p:sp>
        <p:nvSpPr>
          <p:cNvPr id="2" name="Rounded Rectangular Callout 11">
            <a:extLst>
              <a:ext uri="{FF2B5EF4-FFF2-40B4-BE49-F238E27FC236}">
                <a16:creationId xmlns:a16="http://schemas.microsoft.com/office/drawing/2014/main" xmlns="" id="{204F081A-9A6E-8C3E-6EEE-F9A7698F8E50}"/>
              </a:ext>
            </a:extLst>
          </p:cNvPr>
          <p:cNvSpPr/>
          <p:nvPr/>
        </p:nvSpPr>
        <p:spPr>
          <a:xfrm>
            <a:off x="1638299" y="1600200"/>
            <a:ext cx="8915400" cy="914401"/>
          </a:xfrm>
          <a:prstGeom prst="wedgeRoundRectCallout">
            <a:avLst>
              <a:gd name="adj1" fmla="val -21927"/>
              <a:gd name="adj2" fmla="val 49596"/>
              <a:gd name="adj3" fmla="val 16667"/>
            </a:avLst>
          </a:prstGeom>
          <a:solidFill>
            <a:schemeClr val="tx1">
              <a:alpha val="64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800" b="1" dirty="0">
                <a:solidFill>
                  <a:schemeClr val="bg1"/>
                </a:solidFill>
              </a:rPr>
              <a:t>A </a:t>
            </a:r>
            <a:r>
              <a:rPr lang="en-US" sz="4800" b="1" i="1" dirty="0">
                <a:solidFill>
                  <a:schemeClr val="bg1"/>
                </a:solidFill>
              </a:rPr>
              <a:t>relationship</a:t>
            </a:r>
            <a:r>
              <a:rPr lang="en-US" sz="4800" b="1" dirty="0">
                <a:solidFill>
                  <a:schemeClr val="bg1"/>
                </a:solidFill>
              </a:rPr>
              <a:t> not a </a:t>
            </a:r>
            <a:r>
              <a:rPr lang="en-US" sz="4800" b="1" i="1" dirty="0">
                <a:solidFill>
                  <a:schemeClr val="bg1"/>
                </a:solidFill>
              </a:rPr>
              <a:t>method</a:t>
            </a:r>
          </a:p>
        </p:txBody>
      </p:sp>
      <p:sp>
        <p:nvSpPr>
          <p:cNvPr id="3" name="Rectangle 2">
            <a:extLst>
              <a:ext uri="{FF2B5EF4-FFF2-40B4-BE49-F238E27FC236}">
                <a16:creationId xmlns:a16="http://schemas.microsoft.com/office/drawing/2014/main" xmlns="" id="{30F627C4-FC23-3E23-51E8-FD1986EE0290}"/>
              </a:ext>
            </a:extLst>
          </p:cNvPr>
          <p:cNvSpPr/>
          <p:nvPr/>
        </p:nvSpPr>
        <p:spPr>
          <a:xfrm>
            <a:off x="0" y="5334000"/>
            <a:ext cx="12192000" cy="15240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spcBef>
                <a:spcPts val="0"/>
              </a:spcBef>
              <a:spcAft>
                <a:spcPts val="0"/>
              </a:spcAft>
            </a:pPr>
            <a:r>
              <a:rPr lang="en-US" sz="3100" b="1" baseline="30000" dirty="0">
                <a:solidFill>
                  <a:schemeClr val="tx1"/>
                </a:solidFill>
              </a:rPr>
              <a:t>Romans</a:t>
            </a:r>
            <a:r>
              <a:rPr lang="en-US" sz="3100" b="1" dirty="0">
                <a:solidFill>
                  <a:schemeClr val="tx1"/>
                </a:solidFill>
              </a:rPr>
              <a:t> </a:t>
            </a:r>
            <a:r>
              <a:rPr lang="en-US" sz="3100" b="1" baseline="30000" dirty="0">
                <a:solidFill>
                  <a:schemeClr val="tx1"/>
                </a:solidFill>
              </a:rPr>
              <a:t>8:16 </a:t>
            </a:r>
            <a:r>
              <a:rPr lang="en-US" sz="3100" dirty="0">
                <a:solidFill>
                  <a:schemeClr val="tx1"/>
                </a:solidFill>
              </a:rPr>
              <a:t>The Spirit Himself testifies with our spirit that we are children of God, </a:t>
            </a:r>
            <a:r>
              <a:rPr lang="en-US" sz="3100" b="1" baseline="30000" dirty="0">
                <a:solidFill>
                  <a:schemeClr val="tx1"/>
                </a:solidFill>
              </a:rPr>
              <a:t>17 </a:t>
            </a:r>
            <a:r>
              <a:rPr lang="en-US" sz="3100" dirty="0">
                <a:solidFill>
                  <a:schemeClr val="tx1"/>
                </a:solidFill>
              </a:rPr>
              <a:t>and if children, heirs also, heirs of God and fellow heirs with Christ, if indeed we </a:t>
            </a:r>
            <a:r>
              <a:rPr lang="en-US" sz="3100" b="1" u="sng" dirty="0">
                <a:solidFill>
                  <a:srgbClr val="002060"/>
                </a:solidFill>
              </a:rPr>
              <a:t>suffer with Him</a:t>
            </a:r>
            <a:r>
              <a:rPr lang="en-US" sz="3100" b="1" dirty="0">
                <a:solidFill>
                  <a:srgbClr val="002060"/>
                </a:solidFill>
              </a:rPr>
              <a:t> </a:t>
            </a:r>
            <a:r>
              <a:rPr lang="en-US" sz="3100" dirty="0">
                <a:solidFill>
                  <a:schemeClr val="tx1"/>
                </a:solidFill>
              </a:rPr>
              <a:t>so that we may also be glorified with Him.</a:t>
            </a:r>
          </a:p>
          <a:p>
            <a:pPr>
              <a:spcBef>
                <a:spcPts val="0"/>
              </a:spcBef>
              <a:spcAft>
                <a:spcPts val="0"/>
              </a:spcAft>
            </a:pPr>
            <a:r>
              <a:rPr lang="en-US" sz="3200" dirty="0">
                <a:solidFill>
                  <a:schemeClr val="tx1"/>
                </a:solidFill>
                <a:effectLst/>
                <a:ea typeface="Times New Roman" panose="02020603050405020304" pitchFamily="18" charset="0"/>
              </a:rPr>
              <a:t> </a:t>
            </a:r>
          </a:p>
          <a:p>
            <a:pPr marL="0" marR="0">
              <a:lnSpc>
                <a:spcPct val="107000"/>
              </a:lnSpc>
              <a:spcBef>
                <a:spcPts val="0"/>
              </a:spcBef>
              <a:spcAft>
                <a:spcPts val="0"/>
              </a:spcAft>
            </a:pPr>
            <a:endParaRPr lang="en-US" sz="3400" dirty="0">
              <a:solidFill>
                <a:schemeClr val="tx1"/>
              </a:solidFill>
            </a:endParaRPr>
          </a:p>
        </p:txBody>
      </p:sp>
    </p:spTree>
    <p:extLst>
      <p:ext uri="{BB962C8B-B14F-4D97-AF65-F5344CB8AC3E}">
        <p14:creationId xmlns:p14="http://schemas.microsoft.com/office/powerpoint/2010/main" val="174444841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717B38DA-6F65-C37E-5ADB-CD54606A4A4A}"/>
              </a:ext>
            </a:extLst>
          </p:cNvPr>
          <p:cNvSpPr/>
          <p:nvPr/>
        </p:nvSpPr>
        <p:spPr>
          <a:xfrm>
            <a:off x="0" y="609599"/>
            <a:ext cx="8498476" cy="5524501"/>
          </a:xfrm>
          <a:prstGeom prst="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nSpc>
                <a:spcPct val="107000"/>
              </a:lnSpc>
              <a:spcBef>
                <a:spcPts val="0"/>
              </a:spcBef>
              <a:spcAft>
                <a:spcPts val="0"/>
              </a:spcAft>
            </a:pPr>
            <a:endParaRPr lang="en-US" sz="1600" dirty="0">
              <a:effectLst/>
              <a:latin typeface="Calibri" panose="020F0502020204030204" pitchFamily="34" charset="0"/>
              <a:ea typeface="Calibri" panose="020F0502020204030204" pitchFamily="34" charset="0"/>
              <a:cs typeface="Calibri" panose="020F0502020204030204" pitchFamily="34" charset="0"/>
            </a:endParaRPr>
          </a:p>
          <a:p>
            <a:pPr marL="0" marR="0">
              <a:lnSpc>
                <a:spcPct val="107000"/>
              </a:lnSpc>
              <a:spcBef>
                <a:spcPts val="0"/>
              </a:spcBef>
              <a:spcAft>
                <a:spcPts val="0"/>
              </a:spcAft>
            </a:pPr>
            <a:r>
              <a:rPr lang="en-US" sz="3100" dirty="0">
                <a:effectLst/>
                <a:latin typeface="Calibri" panose="020F0502020204030204" pitchFamily="34" charset="0"/>
                <a:ea typeface="Calibri" panose="020F0502020204030204" pitchFamily="34" charset="0"/>
                <a:cs typeface="Calibri" panose="020F0502020204030204" pitchFamily="34" charset="0"/>
              </a:rPr>
              <a:t>Perhaps he has new lessons in self-denial and self-distrust to teach us.  Perhaps he wishes to break us of complacency, or unreality, or undetected forms of pride and conceit . . . .  Perhaps his purpose is to draw us closer to himself in conscious communion with him; for it is often the case . . . that fellowship with (God) is most vivid and sweet, and Christian joy is greatest, when the cross is heaviest.  Or perhaps God is preparing us for forms of service of which at present we have no inkling.”</a:t>
            </a:r>
            <a:endParaRPr lang="en-US" sz="31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US" dirty="0"/>
          </a:p>
        </p:txBody>
      </p:sp>
      <p:pic>
        <p:nvPicPr>
          <p:cNvPr id="6146" name="Picture 2" descr="Paperback Knowing God Book">
            <a:extLst>
              <a:ext uri="{FF2B5EF4-FFF2-40B4-BE49-F238E27FC236}">
                <a16:creationId xmlns:a16="http://schemas.microsoft.com/office/drawing/2014/main" xmlns="" id="{6126FC68-79B6-4645-E4EF-BDB06AE39B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98476" y="609599"/>
            <a:ext cx="3693524" cy="5524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145433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ow to Be Conformed to Christ's Image - The Billy Graham Evangelistic  Association of Canada">
            <a:extLst>
              <a:ext uri="{FF2B5EF4-FFF2-40B4-BE49-F238E27FC236}">
                <a16:creationId xmlns:a16="http://schemas.microsoft.com/office/drawing/2014/main" xmlns="" id="{2F0B3666-92F9-2B13-BC0D-0C5AC5090C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1752600"/>
            <a:ext cx="7658100" cy="51054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xmlns="" id="{F99201C8-7DB5-DC04-7DD7-7B20C0BD4A88}"/>
              </a:ext>
            </a:extLst>
          </p:cNvPr>
          <p:cNvSpPr/>
          <p:nvPr/>
        </p:nvSpPr>
        <p:spPr>
          <a:xfrm>
            <a:off x="-1" y="76200"/>
            <a:ext cx="12192000" cy="1508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bg1"/>
                </a:solidFill>
              </a:rPr>
              <a:t>3) We suffer in the context of </a:t>
            </a:r>
            <a:r>
              <a:rPr lang="en-US" sz="5400" b="1" i="1" dirty="0">
                <a:solidFill>
                  <a:schemeClr val="bg1"/>
                </a:solidFill>
              </a:rPr>
              <a:t>God’s commitment to our spiritual growth</a:t>
            </a:r>
          </a:p>
        </p:txBody>
      </p:sp>
      <p:sp>
        <p:nvSpPr>
          <p:cNvPr id="7" name="Rectangle 6">
            <a:extLst>
              <a:ext uri="{FF2B5EF4-FFF2-40B4-BE49-F238E27FC236}">
                <a16:creationId xmlns:a16="http://schemas.microsoft.com/office/drawing/2014/main" xmlns="" id="{AF44245A-15A5-EA47-3E1D-C037D39A3FFE}"/>
              </a:ext>
            </a:extLst>
          </p:cNvPr>
          <p:cNvSpPr/>
          <p:nvPr/>
        </p:nvSpPr>
        <p:spPr>
          <a:xfrm>
            <a:off x="0" y="1676400"/>
            <a:ext cx="6400800" cy="51816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lnSpc>
                <a:spcPct val="107000"/>
              </a:lnSpc>
              <a:spcBef>
                <a:spcPts val="0"/>
              </a:spcBef>
              <a:spcAft>
                <a:spcPts val="0"/>
              </a:spcAft>
            </a:pPr>
            <a:r>
              <a:rPr lang="en-US" sz="3200" b="1" baseline="30000" dirty="0">
                <a:solidFill>
                  <a:schemeClr val="tx1"/>
                </a:solidFill>
              </a:rPr>
              <a:t>Romans </a:t>
            </a:r>
            <a:r>
              <a:rPr lang="en-US" sz="3200" b="1" baseline="30000" dirty="0">
                <a:solidFill>
                  <a:schemeClr val="tx1"/>
                </a:solidFill>
                <a:effectLst/>
                <a:ea typeface="Calibri" panose="020F0502020204030204" pitchFamily="34" charset="0"/>
                <a:cs typeface="Calibri" panose="020F0502020204030204" pitchFamily="34" charset="0"/>
              </a:rPr>
              <a:t>5:3</a:t>
            </a:r>
            <a:r>
              <a:rPr lang="en-US" sz="3200" b="1" dirty="0">
                <a:solidFill>
                  <a:schemeClr val="tx1"/>
                </a:solidFill>
                <a:effectLst/>
                <a:ea typeface="Calibri" panose="020F0502020204030204" pitchFamily="34" charset="0"/>
                <a:cs typeface="Calibri" panose="020F0502020204030204" pitchFamily="34" charset="0"/>
              </a:rPr>
              <a:t> </a:t>
            </a:r>
            <a:r>
              <a:rPr lang="en-US" sz="3200" dirty="0">
                <a:solidFill>
                  <a:schemeClr val="tx1"/>
                </a:solidFill>
                <a:effectLst/>
                <a:ea typeface="Calibri" panose="020F0502020204030204" pitchFamily="34" charset="0"/>
                <a:cs typeface="Calibri" panose="020F0502020204030204" pitchFamily="34" charset="0"/>
              </a:rPr>
              <a:t>we also </a:t>
            </a:r>
            <a:r>
              <a:rPr lang="en-US" sz="3200" b="1" u="sng" dirty="0">
                <a:solidFill>
                  <a:srgbClr val="002060"/>
                </a:solidFill>
                <a:effectLst/>
                <a:ea typeface="Calibri" panose="020F0502020204030204" pitchFamily="34" charset="0"/>
                <a:cs typeface="Calibri" panose="020F0502020204030204" pitchFamily="34" charset="0"/>
              </a:rPr>
              <a:t>exult in our tribulations</a:t>
            </a:r>
            <a:r>
              <a:rPr lang="en-US" sz="3200" dirty="0">
                <a:solidFill>
                  <a:schemeClr val="tx1"/>
                </a:solidFill>
                <a:effectLst/>
                <a:ea typeface="Calibri" panose="020F0502020204030204" pitchFamily="34" charset="0"/>
                <a:cs typeface="Calibri" panose="020F0502020204030204" pitchFamily="34" charset="0"/>
              </a:rPr>
              <a:t>, knowing that tribulation brings about perseverance; </a:t>
            </a:r>
            <a:r>
              <a:rPr lang="en-US" sz="3200" b="1" baseline="30000" dirty="0">
                <a:solidFill>
                  <a:schemeClr val="tx1"/>
                </a:solidFill>
                <a:effectLst/>
                <a:ea typeface="Calibri" panose="020F0502020204030204" pitchFamily="34" charset="0"/>
                <a:cs typeface="Calibri" panose="020F0502020204030204" pitchFamily="34" charset="0"/>
              </a:rPr>
              <a:t>4 </a:t>
            </a:r>
            <a:r>
              <a:rPr lang="en-US" sz="3200" dirty="0">
                <a:solidFill>
                  <a:schemeClr val="tx1"/>
                </a:solidFill>
                <a:effectLst/>
                <a:ea typeface="Calibri" panose="020F0502020204030204" pitchFamily="34" charset="0"/>
                <a:cs typeface="Calibri" panose="020F0502020204030204" pitchFamily="34" charset="0"/>
              </a:rPr>
              <a:t>and perseverance, proven character; and proven character, hope; and hope does not disappoint</a:t>
            </a:r>
            <a:r>
              <a:rPr lang="en-US" sz="3200" b="1" dirty="0">
                <a:solidFill>
                  <a:schemeClr val="tx1"/>
                </a:solidFill>
                <a:effectLst/>
                <a:ea typeface="Calibri" panose="020F0502020204030204" pitchFamily="34" charset="0"/>
                <a:cs typeface="Calibri" panose="020F0502020204030204" pitchFamily="34" charset="0"/>
              </a:rPr>
              <a:t> </a:t>
            </a:r>
            <a:r>
              <a:rPr lang="en-US" sz="3200" dirty="0">
                <a:solidFill>
                  <a:schemeClr val="tx1"/>
                </a:solidFill>
                <a:effectLst/>
                <a:ea typeface="Calibri" panose="020F0502020204030204" pitchFamily="34" charset="0"/>
                <a:cs typeface="Calibri" panose="020F0502020204030204" pitchFamily="34" charset="0"/>
              </a:rPr>
              <a:t>because the love of God has been poured out within our hearts through the Holy Spirit who was given to us. </a:t>
            </a:r>
            <a:endParaRPr lang="en-US" sz="3200" dirty="0">
              <a:solidFill>
                <a:schemeClr val="tx1"/>
              </a:solidFill>
              <a:effectLst/>
              <a:ea typeface="Calibri" panose="020F0502020204030204" pitchFamily="34" charset="0"/>
              <a:cs typeface="Times New Roman" panose="02020603050405020304" pitchFamily="18" charset="0"/>
            </a:endParaRPr>
          </a:p>
          <a:p>
            <a:pPr>
              <a:spcBef>
                <a:spcPts val="0"/>
              </a:spcBef>
              <a:spcAft>
                <a:spcPts val="0"/>
              </a:spcAft>
            </a:pPr>
            <a:r>
              <a:rPr lang="en-US" sz="3200" dirty="0">
                <a:solidFill>
                  <a:schemeClr val="tx1"/>
                </a:solidFill>
                <a:effectLst/>
                <a:ea typeface="Times New Roman" panose="02020603050405020304" pitchFamily="18" charset="0"/>
              </a:rPr>
              <a:t> </a:t>
            </a:r>
          </a:p>
          <a:p>
            <a:pPr marL="0" marR="0">
              <a:lnSpc>
                <a:spcPct val="107000"/>
              </a:lnSpc>
              <a:spcBef>
                <a:spcPts val="0"/>
              </a:spcBef>
              <a:spcAft>
                <a:spcPts val="0"/>
              </a:spcAft>
            </a:pPr>
            <a:endParaRPr lang="en-US" sz="3400" dirty="0">
              <a:solidFill>
                <a:schemeClr val="tx1"/>
              </a:solidFill>
            </a:endParaRPr>
          </a:p>
        </p:txBody>
      </p:sp>
    </p:spTree>
    <p:extLst>
      <p:ext uri="{BB962C8B-B14F-4D97-AF65-F5344CB8AC3E}">
        <p14:creationId xmlns:p14="http://schemas.microsoft.com/office/powerpoint/2010/main" val="232023639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ow to Be Conformed to Christ's Image - The Billy Graham Evangelistic  Association of Canada">
            <a:extLst>
              <a:ext uri="{FF2B5EF4-FFF2-40B4-BE49-F238E27FC236}">
                <a16:creationId xmlns:a16="http://schemas.microsoft.com/office/drawing/2014/main" xmlns="" id="{2F0B3666-92F9-2B13-BC0D-0C5AC5090C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1752600"/>
            <a:ext cx="7658100" cy="51054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xmlns="" id="{F99201C8-7DB5-DC04-7DD7-7B20C0BD4A88}"/>
              </a:ext>
            </a:extLst>
          </p:cNvPr>
          <p:cNvSpPr/>
          <p:nvPr/>
        </p:nvSpPr>
        <p:spPr>
          <a:xfrm>
            <a:off x="-1" y="76200"/>
            <a:ext cx="12192000" cy="1508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bg1"/>
                </a:solidFill>
              </a:rPr>
              <a:t>3) We suffer in the context of </a:t>
            </a:r>
            <a:r>
              <a:rPr lang="en-US" sz="5400" b="1" i="1" dirty="0">
                <a:solidFill>
                  <a:schemeClr val="bg1"/>
                </a:solidFill>
              </a:rPr>
              <a:t>God’s commitment to our spiritual growth</a:t>
            </a:r>
          </a:p>
        </p:txBody>
      </p:sp>
      <p:sp>
        <p:nvSpPr>
          <p:cNvPr id="7" name="Rectangle 6">
            <a:extLst>
              <a:ext uri="{FF2B5EF4-FFF2-40B4-BE49-F238E27FC236}">
                <a16:creationId xmlns:a16="http://schemas.microsoft.com/office/drawing/2014/main" xmlns="" id="{AF44245A-15A5-EA47-3E1D-C037D39A3FFE}"/>
              </a:ext>
            </a:extLst>
          </p:cNvPr>
          <p:cNvSpPr/>
          <p:nvPr/>
        </p:nvSpPr>
        <p:spPr>
          <a:xfrm>
            <a:off x="0" y="1676400"/>
            <a:ext cx="6400800" cy="51816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lnSpc>
                <a:spcPct val="107000"/>
              </a:lnSpc>
              <a:spcBef>
                <a:spcPts val="0"/>
              </a:spcBef>
              <a:spcAft>
                <a:spcPts val="0"/>
              </a:spcAft>
            </a:pPr>
            <a:r>
              <a:rPr lang="en-US" sz="3200" b="1" baseline="30000" dirty="0">
                <a:solidFill>
                  <a:schemeClr val="tx1"/>
                </a:solidFill>
              </a:rPr>
              <a:t>Romans </a:t>
            </a:r>
            <a:r>
              <a:rPr lang="en-US" sz="3200" b="1" baseline="30000" dirty="0">
                <a:solidFill>
                  <a:schemeClr val="tx1"/>
                </a:solidFill>
                <a:effectLst/>
                <a:ea typeface="Calibri" panose="020F0502020204030204" pitchFamily="34" charset="0"/>
                <a:cs typeface="Calibri" panose="020F0502020204030204" pitchFamily="34" charset="0"/>
              </a:rPr>
              <a:t>5:3</a:t>
            </a:r>
            <a:r>
              <a:rPr lang="en-US" sz="3200" b="1" dirty="0">
                <a:solidFill>
                  <a:schemeClr val="tx1"/>
                </a:solidFill>
                <a:effectLst/>
                <a:ea typeface="Calibri" panose="020F0502020204030204" pitchFamily="34" charset="0"/>
                <a:cs typeface="Calibri" panose="020F0502020204030204" pitchFamily="34" charset="0"/>
              </a:rPr>
              <a:t> </a:t>
            </a:r>
            <a:r>
              <a:rPr lang="en-US" sz="3200" dirty="0">
                <a:solidFill>
                  <a:schemeClr val="tx1"/>
                </a:solidFill>
                <a:effectLst/>
                <a:ea typeface="Calibri" panose="020F0502020204030204" pitchFamily="34" charset="0"/>
                <a:cs typeface="Calibri" panose="020F0502020204030204" pitchFamily="34" charset="0"/>
              </a:rPr>
              <a:t>we also exult in our tribulations, </a:t>
            </a:r>
            <a:r>
              <a:rPr lang="en-US" sz="3200" b="1" u="sng" dirty="0">
                <a:solidFill>
                  <a:srgbClr val="002060"/>
                </a:solidFill>
                <a:effectLst/>
                <a:ea typeface="Calibri" panose="020F0502020204030204" pitchFamily="34" charset="0"/>
                <a:cs typeface="Calibri" panose="020F0502020204030204" pitchFamily="34" charset="0"/>
              </a:rPr>
              <a:t>knowing that tribulation brings about perseverance; </a:t>
            </a:r>
            <a:r>
              <a:rPr lang="en-US" sz="3200" b="1" u="sng" baseline="30000" dirty="0">
                <a:solidFill>
                  <a:srgbClr val="002060"/>
                </a:solidFill>
                <a:effectLst/>
                <a:ea typeface="Calibri" panose="020F0502020204030204" pitchFamily="34" charset="0"/>
                <a:cs typeface="Calibri" panose="020F0502020204030204" pitchFamily="34" charset="0"/>
              </a:rPr>
              <a:t>4 </a:t>
            </a:r>
            <a:r>
              <a:rPr lang="en-US" sz="3200" b="1" u="sng" dirty="0">
                <a:solidFill>
                  <a:srgbClr val="002060"/>
                </a:solidFill>
                <a:effectLst/>
                <a:ea typeface="Calibri" panose="020F0502020204030204" pitchFamily="34" charset="0"/>
                <a:cs typeface="Calibri" panose="020F0502020204030204" pitchFamily="34" charset="0"/>
              </a:rPr>
              <a:t>and perseverance, proven character; and proven character, hope</a:t>
            </a:r>
            <a:r>
              <a:rPr lang="en-US" sz="3200" dirty="0">
                <a:solidFill>
                  <a:schemeClr val="tx1"/>
                </a:solidFill>
                <a:effectLst/>
                <a:ea typeface="Calibri" panose="020F0502020204030204" pitchFamily="34" charset="0"/>
                <a:cs typeface="Calibri" panose="020F0502020204030204" pitchFamily="34" charset="0"/>
              </a:rPr>
              <a:t>; and hope </a:t>
            </a:r>
            <a:r>
              <a:rPr lang="en-US" sz="3100" dirty="0">
                <a:solidFill>
                  <a:schemeClr val="tx1"/>
                </a:solidFill>
                <a:effectLst/>
                <a:ea typeface="Calibri" panose="020F0502020204030204" pitchFamily="34" charset="0"/>
                <a:cs typeface="Calibri" panose="020F0502020204030204" pitchFamily="34" charset="0"/>
              </a:rPr>
              <a:t>does not disappoint</a:t>
            </a:r>
            <a:r>
              <a:rPr lang="en-US" sz="3100" b="1" dirty="0">
                <a:solidFill>
                  <a:schemeClr val="tx1"/>
                </a:solidFill>
                <a:effectLst/>
                <a:ea typeface="Calibri" panose="020F0502020204030204" pitchFamily="34" charset="0"/>
                <a:cs typeface="Calibri" panose="020F0502020204030204" pitchFamily="34" charset="0"/>
              </a:rPr>
              <a:t> </a:t>
            </a:r>
            <a:r>
              <a:rPr lang="en-US" sz="3200" dirty="0">
                <a:solidFill>
                  <a:schemeClr val="tx1"/>
                </a:solidFill>
                <a:effectLst/>
                <a:ea typeface="Calibri" panose="020F0502020204030204" pitchFamily="34" charset="0"/>
                <a:cs typeface="Calibri" panose="020F0502020204030204" pitchFamily="34" charset="0"/>
              </a:rPr>
              <a:t>because the love of God has been poured out within our hearts through the Holy Spirit who was given to us. </a:t>
            </a:r>
            <a:endParaRPr lang="en-US" sz="3200" dirty="0">
              <a:solidFill>
                <a:schemeClr val="tx1"/>
              </a:solidFill>
              <a:effectLst/>
              <a:ea typeface="Calibri" panose="020F0502020204030204" pitchFamily="34" charset="0"/>
              <a:cs typeface="Times New Roman" panose="02020603050405020304" pitchFamily="18" charset="0"/>
            </a:endParaRPr>
          </a:p>
          <a:p>
            <a:pPr>
              <a:spcBef>
                <a:spcPts val="0"/>
              </a:spcBef>
              <a:spcAft>
                <a:spcPts val="0"/>
              </a:spcAft>
            </a:pPr>
            <a:r>
              <a:rPr lang="en-US" sz="3200" dirty="0">
                <a:solidFill>
                  <a:schemeClr val="tx1"/>
                </a:solidFill>
                <a:effectLst/>
                <a:ea typeface="Times New Roman" panose="02020603050405020304" pitchFamily="18" charset="0"/>
              </a:rPr>
              <a:t> </a:t>
            </a:r>
          </a:p>
          <a:p>
            <a:pPr marL="0" marR="0">
              <a:lnSpc>
                <a:spcPct val="107000"/>
              </a:lnSpc>
              <a:spcBef>
                <a:spcPts val="0"/>
              </a:spcBef>
              <a:spcAft>
                <a:spcPts val="0"/>
              </a:spcAft>
            </a:pPr>
            <a:endParaRPr lang="en-US" sz="3400" dirty="0">
              <a:solidFill>
                <a:schemeClr val="tx1"/>
              </a:solidFill>
            </a:endParaRPr>
          </a:p>
        </p:txBody>
      </p:sp>
    </p:spTree>
    <p:extLst>
      <p:ext uri="{BB962C8B-B14F-4D97-AF65-F5344CB8AC3E}">
        <p14:creationId xmlns:p14="http://schemas.microsoft.com/office/powerpoint/2010/main" val="177489118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ow to Be Conformed to Christ's Image - The Billy Graham Evangelistic  Association of Canada">
            <a:extLst>
              <a:ext uri="{FF2B5EF4-FFF2-40B4-BE49-F238E27FC236}">
                <a16:creationId xmlns:a16="http://schemas.microsoft.com/office/drawing/2014/main" xmlns="" id="{2F0B3666-92F9-2B13-BC0D-0C5AC5090C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1752600"/>
            <a:ext cx="7658100" cy="51054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xmlns="" id="{F99201C8-7DB5-DC04-7DD7-7B20C0BD4A88}"/>
              </a:ext>
            </a:extLst>
          </p:cNvPr>
          <p:cNvSpPr/>
          <p:nvPr/>
        </p:nvSpPr>
        <p:spPr>
          <a:xfrm>
            <a:off x="-1" y="76200"/>
            <a:ext cx="12192000" cy="1508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bg1"/>
                </a:solidFill>
              </a:rPr>
              <a:t>3) We suffer in the context of </a:t>
            </a:r>
            <a:r>
              <a:rPr lang="en-US" sz="5400" b="1" i="1" dirty="0">
                <a:solidFill>
                  <a:schemeClr val="bg1"/>
                </a:solidFill>
              </a:rPr>
              <a:t>God’s commitment to our spiritual growth</a:t>
            </a:r>
          </a:p>
        </p:txBody>
      </p:sp>
      <p:sp>
        <p:nvSpPr>
          <p:cNvPr id="7" name="Rectangle 6">
            <a:extLst>
              <a:ext uri="{FF2B5EF4-FFF2-40B4-BE49-F238E27FC236}">
                <a16:creationId xmlns:a16="http://schemas.microsoft.com/office/drawing/2014/main" xmlns="" id="{AF44245A-15A5-EA47-3E1D-C037D39A3FFE}"/>
              </a:ext>
            </a:extLst>
          </p:cNvPr>
          <p:cNvSpPr/>
          <p:nvPr/>
        </p:nvSpPr>
        <p:spPr>
          <a:xfrm>
            <a:off x="0" y="1676400"/>
            <a:ext cx="6400800" cy="51816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lnSpc>
                <a:spcPct val="107000"/>
              </a:lnSpc>
              <a:spcBef>
                <a:spcPts val="0"/>
              </a:spcBef>
              <a:spcAft>
                <a:spcPts val="0"/>
              </a:spcAft>
            </a:pPr>
            <a:r>
              <a:rPr lang="en-US" sz="3200" b="1" baseline="30000" dirty="0">
                <a:solidFill>
                  <a:schemeClr val="tx1"/>
                </a:solidFill>
              </a:rPr>
              <a:t>Romans </a:t>
            </a:r>
            <a:r>
              <a:rPr lang="en-US" sz="3200" b="1" baseline="30000" dirty="0">
                <a:solidFill>
                  <a:schemeClr val="tx1"/>
                </a:solidFill>
                <a:effectLst/>
                <a:ea typeface="Calibri" panose="020F0502020204030204" pitchFamily="34" charset="0"/>
                <a:cs typeface="Calibri" panose="020F0502020204030204" pitchFamily="34" charset="0"/>
              </a:rPr>
              <a:t>5:3</a:t>
            </a:r>
            <a:r>
              <a:rPr lang="en-US" sz="3200" b="1" dirty="0">
                <a:solidFill>
                  <a:schemeClr val="tx1"/>
                </a:solidFill>
                <a:effectLst/>
                <a:ea typeface="Calibri" panose="020F0502020204030204" pitchFamily="34" charset="0"/>
                <a:cs typeface="Calibri" panose="020F0502020204030204" pitchFamily="34" charset="0"/>
              </a:rPr>
              <a:t> </a:t>
            </a:r>
            <a:r>
              <a:rPr lang="en-US" sz="3200" dirty="0">
                <a:solidFill>
                  <a:schemeClr val="tx1"/>
                </a:solidFill>
                <a:effectLst/>
                <a:ea typeface="Calibri" panose="020F0502020204030204" pitchFamily="34" charset="0"/>
                <a:cs typeface="Calibri" panose="020F0502020204030204" pitchFamily="34" charset="0"/>
              </a:rPr>
              <a:t>we also exult in our tribulations, knowing that tribulation brings about perseverance; </a:t>
            </a:r>
            <a:r>
              <a:rPr lang="en-US" sz="3200" b="1" baseline="30000" dirty="0">
                <a:solidFill>
                  <a:schemeClr val="tx1"/>
                </a:solidFill>
                <a:effectLst/>
                <a:ea typeface="Calibri" panose="020F0502020204030204" pitchFamily="34" charset="0"/>
                <a:cs typeface="Calibri" panose="020F0502020204030204" pitchFamily="34" charset="0"/>
              </a:rPr>
              <a:t>4 </a:t>
            </a:r>
            <a:r>
              <a:rPr lang="en-US" sz="3200" dirty="0">
                <a:solidFill>
                  <a:schemeClr val="tx1"/>
                </a:solidFill>
                <a:effectLst/>
                <a:ea typeface="Calibri" panose="020F0502020204030204" pitchFamily="34" charset="0"/>
                <a:cs typeface="Calibri" panose="020F0502020204030204" pitchFamily="34" charset="0"/>
              </a:rPr>
              <a:t>and perseverance, proven character; and proven character, hope; </a:t>
            </a:r>
            <a:r>
              <a:rPr lang="en-US" sz="3200" b="1" u="sng" dirty="0">
                <a:solidFill>
                  <a:srgbClr val="002060"/>
                </a:solidFill>
                <a:effectLst/>
                <a:ea typeface="Calibri" panose="020F0502020204030204" pitchFamily="34" charset="0"/>
                <a:cs typeface="Calibri" panose="020F0502020204030204" pitchFamily="34" charset="0"/>
              </a:rPr>
              <a:t>and hope </a:t>
            </a:r>
            <a:r>
              <a:rPr lang="en-US" sz="3100" b="1" u="sng" dirty="0">
                <a:solidFill>
                  <a:srgbClr val="002060"/>
                </a:solidFill>
                <a:effectLst/>
                <a:ea typeface="Calibri" panose="020F0502020204030204" pitchFamily="34" charset="0"/>
                <a:cs typeface="Calibri" panose="020F0502020204030204" pitchFamily="34" charset="0"/>
              </a:rPr>
              <a:t>does not disappoint</a:t>
            </a:r>
            <a:r>
              <a:rPr lang="en-US" sz="3100" b="1" dirty="0">
                <a:solidFill>
                  <a:schemeClr val="tx1"/>
                </a:solidFill>
                <a:effectLst/>
                <a:ea typeface="Calibri" panose="020F0502020204030204" pitchFamily="34" charset="0"/>
                <a:cs typeface="Calibri" panose="020F0502020204030204" pitchFamily="34" charset="0"/>
              </a:rPr>
              <a:t> </a:t>
            </a:r>
            <a:r>
              <a:rPr lang="en-US" sz="3200" dirty="0">
                <a:solidFill>
                  <a:schemeClr val="tx1"/>
                </a:solidFill>
                <a:effectLst/>
                <a:ea typeface="Calibri" panose="020F0502020204030204" pitchFamily="34" charset="0"/>
                <a:cs typeface="Calibri" panose="020F0502020204030204" pitchFamily="34" charset="0"/>
              </a:rPr>
              <a:t>because the love of God has been poured out within our hearts through the Holy Spirit who was given to us. </a:t>
            </a:r>
            <a:endParaRPr lang="en-US" sz="3200" dirty="0">
              <a:solidFill>
                <a:schemeClr val="tx1"/>
              </a:solidFill>
              <a:effectLst/>
              <a:ea typeface="Calibri" panose="020F0502020204030204" pitchFamily="34" charset="0"/>
              <a:cs typeface="Times New Roman" panose="02020603050405020304" pitchFamily="18" charset="0"/>
            </a:endParaRPr>
          </a:p>
          <a:p>
            <a:pPr>
              <a:spcBef>
                <a:spcPts val="0"/>
              </a:spcBef>
              <a:spcAft>
                <a:spcPts val="0"/>
              </a:spcAft>
            </a:pPr>
            <a:r>
              <a:rPr lang="en-US" sz="3200" dirty="0">
                <a:solidFill>
                  <a:schemeClr val="tx1"/>
                </a:solidFill>
                <a:effectLst/>
                <a:ea typeface="Times New Roman" panose="02020603050405020304" pitchFamily="18" charset="0"/>
              </a:rPr>
              <a:t> </a:t>
            </a:r>
          </a:p>
          <a:p>
            <a:pPr marL="0" marR="0">
              <a:lnSpc>
                <a:spcPct val="107000"/>
              </a:lnSpc>
              <a:spcBef>
                <a:spcPts val="0"/>
              </a:spcBef>
              <a:spcAft>
                <a:spcPts val="0"/>
              </a:spcAft>
            </a:pPr>
            <a:endParaRPr lang="en-US" sz="3400" dirty="0">
              <a:solidFill>
                <a:schemeClr val="tx1"/>
              </a:solidFill>
            </a:endParaRPr>
          </a:p>
        </p:txBody>
      </p:sp>
      <p:sp>
        <p:nvSpPr>
          <p:cNvPr id="4" name="Rounded Rectangular Callout 11">
            <a:extLst>
              <a:ext uri="{FF2B5EF4-FFF2-40B4-BE49-F238E27FC236}">
                <a16:creationId xmlns:a16="http://schemas.microsoft.com/office/drawing/2014/main" xmlns="" id="{0D8ADEBF-268C-5AC1-64E1-E9CC69DD4DD5}"/>
              </a:ext>
            </a:extLst>
          </p:cNvPr>
          <p:cNvSpPr/>
          <p:nvPr/>
        </p:nvSpPr>
        <p:spPr>
          <a:xfrm>
            <a:off x="2667000" y="5334000"/>
            <a:ext cx="9144000" cy="1126958"/>
          </a:xfrm>
          <a:prstGeom prst="wedgeRoundRectCallout">
            <a:avLst>
              <a:gd name="adj1" fmla="val -21927"/>
              <a:gd name="adj2" fmla="val 49596"/>
              <a:gd name="adj3" fmla="val 16667"/>
            </a:avLst>
          </a:prstGeom>
          <a:solidFill>
            <a:schemeClr val="accent1">
              <a:lumMod val="5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a:lstStyle/>
          <a:p>
            <a:pPr algn="ctr"/>
            <a:r>
              <a:rPr lang="en-US" sz="3600" b="1" i="1" dirty="0"/>
              <a:t>Our future is so good that we can be glad when life reminds us to look in that direction</a:t>
            </a:r>
            <a:endParaRPr lang="en-US" sz="3600" dirty="0"/>
          </a:p>
        </p:txBody>
      </p:sp>
    </p:spTree>
    <p:extLst>
      <p:ext uri="{BB962C8B-B14F-4D97-AF65-F5344CB8AC3E}">
        <p14:creationId xmlns:p14="http://schemas.microsoft.com/office/powerpoint/2010/main" val="1835672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ow to Be Conformed to Christ's Image - The Billy Graham Evangelistic  Association of Canada">
            <a:extLst>
              <a:ext uri="{FF2B5EF4-FFF2-40B4-BE49-F238E27FC236}">
                <a16:creationId xmlns:a16="http://schemas.microsoft.com/office/drawing/2014/main" xmlns="" id="{2F0B3666-92F9-2B13-BC0D-0C5AC5090C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1752600"/>
            <a:ext cx="7658100" cy="51054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xmlns="" id="{F99201C8-7DB5-DC04-7DD7-7B20C0BD4A88}"/>
              </a:ext>
            </a:extLst>
          </p:cNvPr>
          <p:cNvSpPr/>
          <p:nvPr/>
        </p:nvSpPr>
        <p:spPr>
          <a:xfrm>
            <a:off x="-1" y="76200"/>
            <a:ext cx="12192000" cy="1508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bg1"/>
                </a:solidFill>
              </a:rPr>
              <a:t>3) We suffer in the context of </a:t>
            </a:r>
            <a:r>
              <a:rPr lang="en-US" sz="5400" b="1" i="1" dirty="0">
                <a:solidFill>
                  <a:schemeClr val="bg1"/>
                </a:solidFill>
              </a:rPr>
              <a:t>God’s commitment to our spiritual growth</a:t>
            </a:r>
          </a:p>
        </p:txBody>
      </p:sp>
      <p:sp>
        <p:nvSpPr>
          <p:cNvPr id="7" name="Rectangle 6">
            <a:extLst>
              <a:ext uri="{FF2B5EF4-FFF2-40B4-BE49-F238E27FC236}">
                <a16:creationId xmlns:a16="http://schemas.microsoft.com/office/drawing/2014/main" xmlns="" id="{AF44245A-15A5-EA47-3E1D-C037D39A3FFE}"/>
              </a:ext>
            </a:extLst>
          </p:cNvPr>
          <p:cNvSpPr/>
          <p:nvPr/>
        </p:nvSpPr>
        <p:spPr>
          <a:xfrm>
            <a:off x="0" y="1676400"/>
            <a:ext cx="6400800" cy="51816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lnSpc>
                <a:spcPct val="107000"/>
              </a:lnSpc>
              <a:spcBef>
                <a:spcPts val="0"/>
              </a:spcBef>
              <a:spcAft>
                <a:spcPts val="0"/>
              </a:spcAft>
            </a:pPr>
            <a:r>
              <a:rPr lang="en-US" sz="3200" b="1" baseline="30000" dirty="0">
                <a:solidFill>
                  <a:schemeClr val="tx1"/>
                </a:solidFill>
              </a:rPr>
              <a:t>Romans </a:t>
            </a:r>
            <a:r>
              <a:rPr lang="en-US" sz="3200" b="1" baseline="30000" dirty="0">
                <a:solidFill>
                  <a:schemeClr val="tx1"/>
                </a:solidFill>
                <a:effectLst/>
                <a:ea typeface="Calibri" panose="020F0502020204030204" pitchFamily="34" charset="0"/>
                <a:cs typeface="Calibri" panose="020F0502020204030204" pitchFamily="34" charset="0"/>
              </a:rPr>
              <a:t>5:3</a:t>
            </a:r>
            <a:r>
              <a:rPr lang="en-US" sz="3200" b="1" dirty="0">
                <a:solidFill>
                  <a:schemeClr val="tx1"/>
                </a:solidFill>
                <a:effectLst/>
                <a:ea typeface="Calibri" panose="020F0502020204030204" pitchFamily="34" charset="0"/>
                <a:cs typeface="Calibri" panose="020F0502020204030204" pitchFamily="34" charset="0"/>
              </a:rPr>
              <a:t> </a:t>
            </a:r>
            <a:r>
              <a:rPr lang="en-US" sz="3200" dirty="0">
                <a:solidFill>
                  <a:schemeClr val="tx1"/>
                </a:solidFill>
                <a:effectLst/>
                <a:ea typeface="Calibri" panose="020F0502020204030204" pitchFamily="34" charset="0"/>
                <a:cs typeface="Calibri" panose="020F0502020204030204" pitchFamily="34" charset="0"/>
              </a:rPr>
              <a:t>we also exult in our tribulations, knowing that tribulation brings about perseverance; </a:t>
            </a:r>
            <a:r>
              <a:rPr lang="en-US" sz="3200" b="1" baseline="30000" dirty="0">
                <a:solidFill>
                  <a:schemeClr val="tx1"/>
                </a:solidFill>
                <a:effectLst/>
                <a:ea typeface="Calibri" panose="020F0502020204030204" pitchFamily="34" charset="0"/>
                <a:cs typeface="Calibri" panose="020F0502020204030204" pitchFamily="34" charset="0"/>
              </a:rPr>
              <a:t>4 </a:t>
            </a:r>
            <a:r>
              <a:rPr lang="en-US" sz="3200" dirty="0">
                <a:solidFill>
                  <a:schemeClr val="tx1"/>
                </a:solidFill>
                <a:effectLst/>
                <a:ea typeface="Calibri" panose="020F0502020204030204" pitchFamily="34" charset="0"/>
                <a:cs typeface="Calibri" panose="020F0502020204030204" pitchFamily="34" charset="0"/>
              </a:rPr>
              <a:t>and perseverance, proven character; and proven character, hope; and hope does not disappoint</a:t>
            </a:r>
            <a:r>
              <a:rPr lang="en-US" sz="3200" b="1" dirty="0">
                <a:solidFill>
                  <a:schemeClr val="tx1"/>
                </a:solidFill>
                <a:effectLst/>
                <a:ea typeface="Calibri" panose="020F0502020204030204" pitchFamily="34" charset="0"/>
                <a:cs typeface="Calibri" panose="020F0502020204030204" pitchFamily="34" charset="0"/>
              </a:rPr>
              <a:t> </a:t>
            </a:r>
            <a:r>
              <a:rPr lang="en-US" sz="3200" b="1" u="sng" dirty="0">
                <a:solidFill>
                  <a:srgbClr val="002060"/>
                </a:solidFill>
                <a:effectLst/>
                <a:ea typeface="Calibri" panose="020F0502020204030204" pitchFamily="34" charset="0"/>
                <a:cs typeface="Calibri" panose="020F0502020204030204" pitchFamily="34" charset="0"/>
              </a:rPr>
              <a:t>because the love of God has been poured out within our hearts through the Holy Spirit who was given to us. </a:t>
            </a:r>
            <a:endParaRPr lang="en-US" sz="3200" b="1" u="sng" dirty="0">
              <a:solidFill>
                <a:srgbClr val="002060"/>
              </a:solidFill>
              <a:effectLst/>
              <a:ea typeface="Calibri" panose="020F0502020204030204" pitchFamily="34" charset="0"/>
              <a:cs typeface="Times New Roman" panose="02020603050405020304" pitchFamily="18" charset="0"/>
            </a:endParaRPr>
          </a:p>
          <a:p>
            <a:pPr>
              <a:spcBef>
                <a:spcPts val="0"/>
              </a:spcBef>
              <a:spcAft>
                <a:spcPts val="0"/>
              </a:spcAft>
            </a:pPr>
            <a:r>
              <a:rPr lang="en-US" sz="3200" dirty="0">
                <a:solidFill>
                  <a:schemeClr val="tx1"/>
                </a:solidFill>
                <a:effectLst/>
                <a:ea typeface="Times New Roman" panose="02020603050405020304" pitchFamily="18" charset="0"/>
              </a:rPr>
              <a:t> </a:t>
            </a:r>
          </a:p>
          <a:p>
            <a:pPr marL="0" marR="0">
              <a:lnSpc>
                <a:spcPct val="107000"/>
              </a:lnSpc>
              <a:spcBef>
                <a:spcPts val="0"/>
              </a:spcBef>
              <a:spcAft>
                <a:spcPts val="0"/>
              </a:spcAft>
            </a:pPr>
            <a:endParaRPr lang="en-US" sz="3400" dirty="0">
              <a:solidFill>
                <a:schemeClr val="tx1"/>
              </a:solidFill>
            </a:endParaRPr>
          </a:p>
        </p:txBody>
      </p:sp>
    </p:spTree>
    <p:extLst>
      <p:ext uri="{BB962C8B-B14F-4D97-AF65-F5344CB8AC3E}">
        <p14:creationId xmlns:p14="http://schemas.microsoft.com/office/powerpoint/2010/main" val="11824386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F99201C8-7DB5-DC04-7DD7-7B20C0BD4A88}"/>
              </a:ext>
            </a:extLst>
          </p:cNvPr>
          <p:cNvSpPr/>
          <p:nvPr/>
        </p:nvSpPr>
        <p:spPr>
          <a:xfrm>
            <a:off x="-1" y="76201"/>
            <a:ext cx="12192000" cy="106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nSpc>
                <a:spcPct val="107000"/>
              </a:lnSpc>
              <a:spcBef>
                <a:spcPts val="0"/>
              </a:spcBef>
              <a:spcAft>
                <a:spcPts val="0"/>
              </a:spcAft>
            </a:pPr>
            <a:r>
              <a:rPr lang="en-US" sz="4500" b="1" dirty="0">
                <a:effectLst/>
                <a:latin typeface="Calibri" panose="020F0502020204030204" pitchFamily="34" charset="0"/>
                <a:ea typeface="Calibri" panose="020F0502020204030204" pitchFamily="34" charset="0"/>
                <a:cs typeface="Calibri" panose="020F0502020204030204" pitchFamily="34" charset="0"/>
              </a:rPr>
              <a:t>4) We suffer in the context of God’s unfailing Love</a:t>
            </a:r>
            <a:endParaRPr lang="en-US" sz="45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Rectangle 1">
            <a:extLst>
              <a:ext uri="{FF2B5EF4-FFF2-40B4-BE49-F238E27FC236}">
                <a16:creationId xmlns:a16="http://schemas.microsoft.com/office/drawing/2014/main" xmlns="" id="{1968641C-907C-133F-E3B5-0A45A45BA006}"/>
              </a:ext>
            </a:extLst>
          </p:cNvPr>
          <p:cNvSpPr/>
          <p:nvPr/>
        </p:nvSpPr>
        <p:spPr>
          <a:xfrm>
            <a:off x="0" y="1676400"/>
            <a:ext cx="6400800" cy="51816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lnSpc>
                <a:spcPct val="107000"/>
              </a:lnSpc>
              <a:spcBef>
                <a:spcPts val="0"/>
              </a:spcBef>
              <a:spcAft>
                <a:spcPts val="0"/>
              </a:spcAft>
            </a:pPr>
            <a:r>
              <a:rPr lang="en-US" sz="3200" b="1" baseline="30000" dirty="0">
                <a:solidFill>
                  <a:schemeClr val="tx1"/>
                </a:solidFill>
              </a:rPr>
              <a:t>Romans </a:t>
            </a:r>
            <a:r>
              <a:rPr lang="en-US" sz="3200" b="1" baseline="30000" dirty="0">
                <a:solidFill>
                  <a:schemeClr val="tx1"/>
                </a:solidFill>
                <a:effectLst/>
                <a:ea typeface="Calibri" panose="020F0502020204030204" pitchFamily="34" charset="0"/>
                <a:cs typeface="Calibri" panose="020F0502020204030204" pitchFamily="34" charset="0"/>
              </a:rPr>
              <a:t>5:3</a:t>
            </a:r>
            <a:r>
              <a:rPr lang="en-US" sz="3200" b="1" dirty="0">
                <a:solidFill>
                  <a:schemeClr val="tx1"/>
                </a:solidFill>
                <a:effectLst/>
                <a:ea typeface="Calibri" panose="020F0502020204030204" pitchFamily="34" charset="0"/>
                <a:cs typeface="Calibri" panose="020F0502020204030204" pitchFamily="34" charset="0"/>
              </a:rPr>
              <a:t> </a:t>
            </a:r>
            <a:r>
              <a:rPr lang="en-US" sz="3200" dirty="0">
                <a:solidFill>
                  <a:schemeClr val="tx1"/>
                </a:solidFill>
                <a:effectLst/>
                <a:ea typeface="Calibri" panose="020F0502020204030204" pitchFamily="34" charset="0"/>
                <a:cs typeface="Calibri" panose="020F0502020204030204" pitchFamily="34" charset="0"/>
              </a:rPr>
              <a:t>we also exult in our tribulations, knowing that tribulation brings about perseverance; </a:t>
            </a:r>
            <a:r>
              <a:rPr lang="en-US" sz="3200" b="1" baseline="30000" dirty="0">
                <a:solidFill>
                  <a:schemeClr val="tx1"/>
                </a:solidFill>
                <a:effectLst/>
                <a:ea typeface="Calibri" panose="020F0502020204030204" pitchFamily="34" charset="0"/>
                <a:cs typeface="Calibri" panose="020F0502020204030204" pitchFamily="34" charset="0"/>
              </a:rPr>
              <a:t>4 </a:t>
            </a:r>
            <a:r>
              <a:rPr lang="en-US" sz="3200" dirty="0">
                <a:solidFill>
                  <a:schemeClr val="tx1"/>
                </a:solidFill>
                <a:effectLst/>
                <a:ea typeface="Calibri" panose="020F0502020204030204" pitchFamily="34" charset="0"/>
                <a:cs typeface="Calibri" panose="020F0502020204030204" pitchFamily="34" charset="0"/>
              </a:rPr>
              <a:t>and perseverance, proven character; and proven character, hope; and hope does not disappoint</a:t>
            </a:r>
            <a:r>
              <a:rPr lang="en-US" sz="3200" b="1" dirty="0">
                <a:solidFill>
                  <a:schemeClr val="tx1"/>
                </a:solidFill>
                <a:effectLst/>
                <a:ea typeface="Calibri" panose="020F0502020204030204" pitchFamily="34" charset="0"/>
                <a:cs typeface="Calibri" panose="020F0502020204030204" pitchFamily="34" charset="0"/>
              </a:rPr>
              <a:t> </a:t>
            </a:r>
            <a:r>
              <a:rPr lang="en-US" sz="3200" b="1" u="sng" dirty="0">
                <a:solidFill>
                  <a:srgbClr val="002060"/>
                </a:solidFill>
                <a:effectLst/>
                <a:ea typeface="Calibri" panose="020F0502020204030204" pitchFamily="34" charset="0"/>
                <a:cs typeface="Calibri" panose="020F0502020204030204" pitchFamily="34" charset="0"/>
              </a:rPr>
              <a:t>because the love of God has been poured out within our hearts through the Holy Spirit who was given to us. </a:t>
            </a:r>
            <a:endParaRPr lang="en-US" sz="3200" b="1" u="sng" dirty="0">
              <a:solidFill>
                <a:srgbClr val="002060"/>
              </a:solidFill>
              <a:effectLst/>
              <a:ea typeface="Calibri" panose="020F0502020204030204" pitchFamily="34" charset="0"/>
              <a:cs typeface="Times New Roman" panose="02020603050405020304" pitchFamily="18" charset="0"/>
            </a:endParaRPr>
          </a:p>
          <a:p>
            <a:pPr>
              <a:spcBef>
                <a:spcPts val="0"/>
              </a:spcBef>
              <a:spcAft>
                <a:spcPts val="0"/>
              </a:spcAft>
            </a:pPr>
            <a:r>
              <a:rPr lang="en-US" sz="3200" dirty="0">
                <a:solidFill>
                  <a:schemeClr val="tx1"/>
                </a:solidFill>
                <a:effectLst/>
                <a:ea typeface="Times New Roman" panose="02020603050405020304" pitchFamily="18" charset="0"/>
              </a:rPr>
              <a:t> </a:t>
            </a:r>
          </a:p>
          <a:p>
            <a:pPr marL="0" marR="0">
              <a:lnSpc>
                <a:spcPct val="107000"/>
              </a:lnSpc>
              <a:spcBef>
                <a:spcPts val="0"/>
              </a:spcBef>
              <a:spcAft>
                <a:spcPts val="0"/>
              </a:spcAft>
            </a:pPr>
            <a:endParaRPr lang="en-US" sz="3400" dirty="0">
              <a:solidFill>
                <a:schemeClr val="tx1"/>
              </a:solidFill>
            </a:endParaRPr>
          </a:p>
        </p:txBody>
      </p:sp>
    </p:spTree>
    <p:extLst>
      <p:ext uri="{BB962C8B-B14F-4D97-AF65-F5344CB8AC3E}">
        <p14:creationId xmlns:p14="http://schemas.microsoft.com/office/powerpoint/2010/main" val="130824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F99201C8-7DB5-DC04-7DD7-7B20C0BD4A88}"/>
              </a:ext>
            </a:extLst>
          </p:cNvPr>
          <p:cNvSpPr/>
          <p:nvPr/>
        </p:nvSpPr>
        <p:spPr>
          <a:xfrm>
            <a:off x="-1" y="76201"/>
            <a:ext cx="12192000" cy="106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nSpc>
                <a:spcPct val="107000"/>
              </a:lnSpc>
              <a:spcBef>
                <a:spcPts val="0"/>
              </a:spcBef>
              <a:spcAft>
                <a:spcPts val="0"/>
              </a:spcAft>
            </a:pPr>
            <a:r>
              <a:rPr lang="en-US" sz="4500" b="1" dirty="0">
                <a:effectLst/>
                <a:latin typeface="Calibri" panose="020F0502020204030204" pitchFamily="34" charset="0"/>
                <a:ea typeface="Calibri" panose="020F0502020204030204" pitchFamily="34" charset="0"/>
                <a:cs typeface="Calibri" panose="020F0502020204030204" pitchFamily="34" charset="0"/>
              </a:rPr>
              <a:t>4) We suffer in the context of God’s unfailing Love</a:t>
            </a:r>
            <a:endParaRPr lang="en-US" sz="45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a:extLst>
              <a:ext uri="{FF2B5EF4-FFF2-40B4-BE49-F238E27FC236}">
                <a16:creationId xmlns:a16="http://schemas.microsoft.com/office/drawing/2014/main" xmlns="" id="{AF44245A-15A5-EA47-3E1D-C037D39A3FFE}"/>
              </a:ext>
            </a:extLst>
          </p:cNvPr>
          <p:cNvSpPr/>
          <p:nvPr/>
        </p:nvSpPr>
        <p:spPr>
          <a:xfrm>
            <a:off x="0" y="3276600"/>
            <a:ext cx="12192000" cy="35814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Romans </a:t>
            </a:r>
            <a:r>
              <a:rPr lang="en-US" sz="3200" b="1" baseline="30000" dirty="0">
                <a:solidFill>
                  <a:schemeClr val="tx1"/>
                </a:solidFill>
                <a:cs typeface="Calibri" panose="020F0502020204030204" pitchFamily="34" charset="0"/>
              </a:rPr>
              <a:t>8:</a:t>
            </a:r>
            <a:r>
              <a:rPr lang="en-US" sz="3200" b="1" baseline="30000" dirty="0">
                <a:solidFill>
                  <a:schemeClr val="tx1"/>
                </a:solidFill>
              </a:rPr>
              <a:t>31 </a:t>
            </a:r>
            <a:r>
              <a:rPr lang="en-US" sz="3200" dirty="0">
                <a:solidFill>
                  <a:schemeClr val="tx1"/>
                </a:solidFill>
              </a:rPr>
              <a:t>What then shall we say to these things? </a:t>
            </a:r>
          </a:p>
          <a:p>
            <a:pPr>
              <a:spcBef>
                <a:spcPts val="0"/>
              </a:spcBef>
              <a:spcAft>
                <a:spcPts val="0"/>
              </a:spcAft>
            </a:pPr>
            <a:r>
              <a:rPr lang="en-US" sz="3200" dirty="0">
                <a:solidFill>
                  <a:schemeClr val="tx1"/>
                </a:solidFill>
                <a:effectLst/>
                <a:ea typeface="Times New Roman" panose="02020603050405020304" pitchFamily="18" charset="0"/>
              </a:rPr>
              <a:t> </a:t>
            </a:r>
          </a:p>
          <a:p>
            <a:pPr marL="0" marR="0">
              <a:lnSpc>
                <a:spcPct val="107000"/>
              </a:lnSpc>
              <a:spcBef>
                <a:spcPts val="0"/>
              </a:spcBef>
              <a:spcAft>
                <a:spcPts val="0"/>
              </a:spcAft>
            </a:pPr>
            <a:endParaRPr lang="en-US" sz="3400" dirty="0">
              <a:solidFill>
                <a:schemeClr val="tx1"/>
              </a:solidFill>
            </a:endParaRPr>
          </a:p>
        </p:txBody>
      </p:sp>
    </p:spTree>
    <p:extLst>
      <p:ext uri="{BB962C8B-B14F-4D97-AF65-F5344CB8AC3E}">
        <p14:creationId xmlns:p14="http://schemas.microsoft.com/office/powerpoint/2010/main" val="72917883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F99201C8-7DB5-DC04-7DD7-7B20C0BD4A88}"/>
              </a:ext>
            </a:extLst>
          </p:cNvPr>
          <p:cNvSpPr/>
          <p:nvPr/>
        </p:nvSpPr>
        <p:spPr>
          <a:xfrm>
            <a:off x="-1" y="76201"/>
            <a:ext cx="12192000" cy="106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nSpc>
                <a:spcPct val="107000"/>
              </a:lnSpc>
              <a:spcBef>
                <a:spcPts val="0"/>
              </a:spcBef>
              <a:spcAft>
                <a:spcPts val="0"/>
              </a:spcAft>
            </a:pPr>
            <a:r>
              <a:rPr lang="en-US" sz="4500" b="1" dirty="0">
                <a:effectLst/>
                <a:latin typeface="Calibri" panose="020F0502020204030204" pitchFamily="34" charset="0"/>
                <a:ea typeface="Calibri" panose="020F0502020204030204" pitchFamily="34" charset="0"/>
                <a:cs typeface="Calibri" panose="020F0502020204030204" pitchFamily="34" charset="0"/>
              </a:rPr>
              <a:t>4) We suffer in the context of God’s unfailing Love</a:t>
            </a:r>
            <a:endParaRPr lang="en-US" sz="45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a:extLst>
              <a:ext uri="{FF2B5EF4-FFF2-40B4-BE49-F238E27FC236}">
                <a16:creationId xmlns:a16="http://schemas.microsoft.com/office/drawing/2014/main" xmlns="" id="{AF44245A-15A5-EA47-3E1D-C037D39A3FFE}"/>
              </a:ext>
            </a:extLst>
          </p:cNvPr>
          <p:cNvSpPr/>
          <p:nvPr/>
        </p:nvSpPr>
        <p:spPr>
          <a:xfrm>
            <a:off x="0" y="3276600"/>
            <a:ext cx="12192000" cy="35814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Romans </a:t>
            </a:r>
            <a:r>
              <a:rPr lang="en-US" sz="3200" b="1" baseline="30000" dirty="0">
                <a:solidFill>
                  <a:schemeClr val="tx1"/>
                </a:solidFill>
                <a:cs typeface="Calibri" panose="020F0502020204030204" pitchFamily="34" charset="0"/>
              </a:rPr>
              <a:t>8:</a:t>
            </a:r>
            <a:r>
              <a:rPr lang="en-US" sz="3200" b="1" baseline="30000" dirty="0">
                <a:solidFill>
                  <a:schemeClr val="tx1"/>
                </a:solidFill>
              </a:rPr>
              <a:t>31 </a:t>
            </a:r>
            <a:r>
              <a:rPr lang="en-US" sz="3200" dirty="0">
                <a:solidFill>
                  <a:schemeClr val="tx1"/>
                </a:solidFill>
              </a:rPr>
              <a:t>What then shall we say to these things? If God is for us, who is  against us?</a:t>
            </a:r>
            <a:r>
              <a:rPr lang="en-US" sz="3200" dirty="0">
                <a:solidFill>
                  <a:schemeClr val="tx1"/>
                </a:solidFill>
                <a:effectLst/>
                <a:ea typeface="Calibri" panose="020F0502020204030204" pitchFamily="34" charset="0"/>
                <a:cs typeface="Calibri" panose="020F0502020204030204" pitchFamily="34" charset="0"/>
              </a:rPr>
              <a:t> </a:t>
            </a:r>
            <a:endParaRPr lang="en-US" sz="3200" dirty="0">
              <a:solidFill>
                <a:schemeClr val="tx1"/>
              </a:solidFill>
            </a:endParaRPr>
          </a:p>
          <a:p>
            <a:endParaRPr lang="en-US" sz="3200" dirty="0">
              <a:solidFill>
                <a:schemeClr val="tx1"/>
              </a:solidFill>
            </a:endParaRPr>
          </a:p>
          <a:p>
            <a:pPr>
              <a:spcBef>
                <a:spcPts val="0"/>
              </a:spcBef>
              <a:spcAft>
                <a:spcPts val="0"/>
              </a:spcAft>
            </a:pPr>
            <a:r>
              <a:rPr lang="en-US" sz="3200" dirty="0">
                <a:solidFill>
                  <a:schemeClr val="tx1"/>
                </a:solidFill>
                <a:effectLst/>
                <a:ea typeface="Times New Roman" panose="02020603050405020304" pitchFamily="18" charset="0"/>
              </a:rPr>
              <a:t> </a:t>
            </a:r>
          </a:p>
          <a:p>
            <a:pPr marL="0" marR="0">
              <a:lnSpc>
                <a:spcPct val="107000"/>
              </a:lnSpc>
              <a:spcBef>
                <a:spcPts val="0"/>
              </a:spcBef>
              <a:spcAft>
                <a:spcPts val="0"/>
              </a:spcAft>
            </a:pPr>
            <a:endParaRPr lang="en-US" sz="3400" dirty="0">
              <a:solidFill>
                <a:schemeClr val="tx1"/>
              </a:solidFill>
            </a:endParaRPr>
          </a:p>
        </p:txBody>
      </p:sp>
      <p:sp>
        <p:nvSpPr>
          <p:cNvPr id="2" name="Rounded Rectangular Callout 11">
            <a:extLst>
              <a:ext uri="{FF2B5EF4-FFF2-40B4-BE49-F238E27FC236}">
                <a16:creationId xmlns:a16="http://schemas.microsoft.com/office/drawing/2014/main" xmlns="" id="{54ADA7A5-8FDC-7E9B-8419-953CF5092231}"/>
              </a:ext>
            </a:extLst>
          </p:cNvPr>
          <p:cNvSpPr/>
          <p:nvPr/>
        </p:nvSpPr>
        <p:spPr>
          <a:xfrm>
            <a:off x="381000" y="1177160"/>
            <a:ext cx="9144000" cy="1126958"/>
          </a:xfrm>
          <a:prstGeom prst="wedgeRoundRectCallout">
            <a:avLst>
              <a:gd name="adj1" fmla="val -21927"/>
              <a:gd name="adj2" fmla="val 49596"/>
              <a:gd name="adj3" fmla="val 16667"/>
            </a:avLst>
          </a:prstGeom>
          <a:solidFill>
            <a:schemeClr val="accent1">
              <a:lumMod val="5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a:lstStyle/>
          <a:p>
            <a:pPr algn="ctr"/>
            <a:r>
              <a:rPr lang="en-US" sz="3600" b="1" i="1" dirty="0"/>
              <a:t>Those who cause you suffering are not worthy of being compared with your Advocate</a:t>
            </a:r>
            <a:endParaRPr lang="en-US" sz="3600" dirty="0"/>
          </a:p>
        </p:txBody>
      </p:sp>
    </p:spTree>
    <p:extLst>
      <p:ext uri="{BB962C8B-B14F-4D97-AF65-F5344CB8AC3E}">
        <p14:creationId xmlns:p14="http://schemas.microsoft.com/office/powerpoint/2010/main" val="3243996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F99201C8-7DB5-DC04-7DD7-7B20C0BD4A88}"/>
              </a:ext>
            </a:extLst>
          </p:cNvPr>
          <p:cNvSpPr/>
          <p:nvPr/>
        </p:nvSpPr>
        <p:spPr>
          <a:xfrm>
            <a:off x="-1" y="76201"/>
            <a:ext cx="12192000" cy="106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nSpc>
                <a:spcPct val="107000"/>
              </a:lnSpc>
              <a:spcBef>
                <a:spcPts val="0"/>
              </a:spcBef>
              <a:spcAft>
                <a:spcPts val="0"/>
              </a:spcAft>
            </a:pPr>
            <a:r>
              <a:rPr lang="en-US" sz="4500" b="1" dirty="0">
                <a:effectLst/>
                <a:latin typeface="Calibri" panose="020F0502020204030204" pitchFamily="34" charset="0"/>
                <a:ea typeface="Calibri" panose="020F0502020204030204" pitchFamily="34" charset="0"/>
                <a:cs typeface="Calibri" panose="020F0502020204030204" pitchFamily="34" charset="0"/>
              </a:rPr>
              <a:t>4) We suffer in the context of God’s unfailing Love</a:t>
            </a:r>
            <a:endParaRPr lang="en-US" sz="45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a:extLst>
              <a:ext uri="{FF2B5EF4-FFF2-40B4-BE49-F238E27FC236}">
                <a16:creationId xmlns:a16="http://schemas.microsoft.com/office/drawing/2014/main" xmlns="" id="{AF44245A-15A5-EA47-3E1D-C037D39A3FFE}"/>
              </a:ext>
            </a:extLst>
          </p:cNvPr>
          <p:cNvSpPr/>
          <p:nvPr/>
        </p:nvSpPr>
        <p:spPr>
          <a:xfrm>
            <a:off x="0" y="3276600"/>
            <a:ext cx="12192000" cy="35814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Romans </a:t>
            </a:r>
            <a:r>
              <a:rPr lang="en-US" sz="3200" b="1" baseline="30000" dirty="0">
                <a:solidFill>
                  <a:schemeClr val="tx1"/>
                </a:solidFill>
                <a:cs typeface="Calibri" panose="020F0502020204030204" pitchFamily="34" charset="0"/>
              </a:rPr>
              <a:t>8:</a:t>
            </a:r>
            <a:r>
              <a:rPr lang="en-US" sz="3200" b="1" baseline="30000" dirty="0">
                <a:solidFill>
                  <a:schemeClr val="tx1"/>
                </a:solidFill>
              </a:rPr>
              <a:t>31 </a:t>
            </a:r>
            <a:r>
              <a:rPr lang="en-US" sz="3200" dirty="0">
                <a:solidFill>
                  <a:schemeClr val="tx1"/>
                </a:solidFill>
              </a:rPr>
              <a:t>What then shall we say to these things? If God is for us, who is  against us?</a:t>
            </a:r>
            <a:r>
              <a:rPr lang="en-US" sz="3200" dirty="0">
                <a:solidFill>
                  <a:schemeClr val="tx1"/>
                </a:solidFill>
                <a:effectLst/>
                <a:ea typeface="Calibri" panose="020F0502020204030204" pitchFamily="34" charset="0"/>
                <a:cs typeface="Calibri" panose="020F0502020204030204" pitchFamily="34" charset="0"/>
              </a:rPr>
              <a:t> </a:t>
            </a:r>
            <a:r>
              <a:rPr lang="en-US" sz="3200" b="1" baseline="30000" dirty="0">
                <a:solidFill>
                  <a:schemeClr val="tx1"/>
                </a:solidFill>
              </a:rPr>
              <a:t>32 </a:t>
            </a:r>
            <a:r>
              <a:rPr lang="en-US" sz="3200" dirty="0">
                <a:solidFill>
                  <a:schemeClr val="tx1"/>
                </a:solidFill>
              </a:rPr>
              <a:t>He who did not spare His own Son, but delivered Him over for us all, how will He not also with Him freely give us all things? </a:t>
            </a:r>
          </a:p>
          <a:p>
            <a:pPr>
              <a:spcBef>
                <a:spcPts val="0"/>
              </a:spcBef>
              <a:spcAft>
                <a:spcPts val="0"/>
              </a:spcAft>
            </a:pPr>
            <a:r>
              <a:rPr lang="en-US" sz="3200" dirty="0">
                <a:solidFill>
                  <a:schemeClr val="tx1"/>
                </a:solidFill>
                <a:effectLst/>
                <a:ea typeface="Times New Roman" panose="02020603050405020304" pitchFamily="18" charset="0"/>
              </a:rPr>
              <a:t> </a:t>
            </a:r>
          </a:p>
          <a:p>
            <a:pPr marL="0" marR="0">
              <a:lnSpc>
                <a:spcPct val="107000"/>
              </a:lnSpc>
              <a:spcBef>
                <a:spcPts val="0"/>
              </a:spcBef>
              <a:spcAft>
                <a:spcPts val="0"/>
              </a:spcAft>
            </a:pPr>
            <a:endParaRPr lang="en-US" sz="3400" dirty="0">
              <a:solidFill>
                <a:schemeClr val="tx1"/>
              </a:solidFill>
            </a:endParaRPr>
          </a:p>
        </p:txBody>
      </p:sp>
      <p:sp>
        <p:nvSpPr>
          <p:cNvPr id="2" name="Rounded Rectangular Callout 11">
            <a:extLst>
              <a:ext uri="{FF2B5EF4-FFF2-40B4-BE49-F238E27FC236}">
                <a16:creationId xmlns:a16="http://schemas.microsoft.com/office/drawing/2014/main" xmlns="" id="{4927A0B4-3000-2AF6-4C77-16E433F3C520}"/>
              </a:ext>
            </a:extLst>
          </p:cNvPr>
          <p:cNvSpPr/>
          <p:nvPr/>
        </p:nvSpPr>
        <p:spPr>
          <a:xfrm>
            <a:off x="381000" y="1177160"/>
            <a:ext cx="9144000" cy="1126958"/>
          </a:xfrm>
          <a:prstGeom prst="wedgeRoundRectCallout">
            <a:avLst>
              <a:gd name="adj1" fmla="val -21927"/>
              <a:gd name="adj2" fmla="val 49596"/>
              <a:gd name="adj3" fmla="val 16667"/>
            </a:avLst>
          </a:prstGeom>
          <a:solidFill>
            <a:schemeClr val="accent1">
              <a:lumMod val="5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a:lstStyle/>
          <a:p>
            <a:pPr algn="ctr"/>
            <a:r>
              <a:rPr lang="en-US" sz="3600" b="1" i="1" dirty="0"/>
              <a:t>Those who cause you suffering are not worthy of being compared with your Advocate</a:t>
            </a:r>
            <a:endParaRPr lang="en-US" sz="3600" dirty="0"/>
          </a:p>
        </p:txBody>
      </p:sp>
    </p:spTree>
    <p:extLst>
      <p:ext uri="{BB962C8B-B14F-4D97-AF65-F5344CB8AC3E}">
        <p14:creationId xmlns:p14="http://schemas.microsoft.com/office/powerpoint/2010/main" val="79346370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F99201C8-7DB5-DC04-7DD7-7B20C0BD4A88}"/>
              </a:ext>
            </a:extLst>
          </p:cNvPr>
          <p:cNvSpPr/>
          <p:nvPr/>
        </p:nvSpPr>
        <p:spPr>
          <a:xfrm>
            <a:off x="-1" y="76201"/>
            <a:ext cx="12192000" cy="106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nSpc>
                <a:spcPct val="107000"/>
              </a:lnSpc>
              <a:spcBef>
                <a:spcPts val="0"/>
              </a:spcBef>
              <a:spcAft>
                <a:spcPts val="0"/>
              </a:spcAft>
            </a:pPr>
            <a:r>
              <a:rPr lang="en-US" sz="4500" b="1" dirty="0">
                <a:effectLst/>
                <a:latin typeface="Calibri" panose="020F0502020204030204" pitchFamily="34" charset="0"/>
                <a:ea typeface="Calibri" panose="020F0502020204030204" pitchFamily="34" charset="0"/>
                <a:cs typeface="Calibri" panose="020F0502020204030204" pitchFamily="34" charset="0"/>
              </a:rPr>
              <a:t>4) We suffer in the context of God’s unfailing Love</a:t>
            </a:r>
            <a:endParaRPr lang="en-US" sz="45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a:extLst>
              <a:ext uri="{FF2B5EF4-FFF2-40B4-BE49-F238E27FC236}">
                <a16:creationId xmlns:a16="http://schemas.microsoft.com/office/drawing/2014/main" xmlns="" id="{AF44245A-15A5-EA47-3E1D-C037D39A3FFE}"/>
              </a:ext>
            </a:extLst>
          </p:cNvPr>
          <p:cNvSpPr/>
          <p:nvPr/>
        </p:nvSpPr>
        <p:spPr>
          <a:xfrm>
            <a:off x="0" y="3276600"/>
            <a:ext cx="12192000" cy="35814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Romans </a:t>
            </a:r>
            <a:r>
              <a:rPr lang="en-US" sz="3200" b="1" baseline="30000" dirty="0">
                <a:solidFill>
                  <a:schemeClr val="tx1"/>
                </a:solidFill>
                <a:cs typeface="Calibri" panose="020F0502020204030204" pitchFamily="34" charset="0"/>
              </a:rPr>
              <a:t>8:</a:t>
            </a:r>
            <a:r>
              <a:rPr lang="en-US" sz="3200" b="1" baseline="30000" dirty="0">
                <a:solidFill>
                  <a:schemeClr val="tx1"/>
                </a:solidFill>
              </a:rPr>
              <a:t>31 </a:t>
            </a:r>
            <a:r>
              <a:rPr lang="en-US" sz="3200" dirty="0">
                <a:solidFill>
                  <a:schemeClr val="tx1"/>
                </a:solidFill>
              </a:rPr>
              <a:t>What then shall we say to these things? If God is for us, who is  against us?</a:t>
            </a:r>
            <a:r>
              <a:rPr lang="en-US" sz="3200" dirty="0">
                <a:solidFill>
                  <a:schemeClr val="tx1"/>
                </a:solidFill>
                <a:effectLst/>
                <a:ea typeface="Calibri" panose="020F0502020204030204" pitchFamily="34" charset="0"/>
                <a:cs typeface="Calibri" panose="020F0502020204030204" pitchFamily="34" charset="0"/>
              </a:rPr>
              <a:t> </a:t>
            </a:r>
            <a:r>
              <a:rPr lang="en-US" sz="3200" b="1" baseline="30000" dirty="0">
                <a:solidFill>
                  <a:schemeClr val="tx1"/>
                </a:solidFill>
              </a:rPr>
              <a:t>32 </a:t>
            </a:r>
            <a:r>
              <a:rPr lang="en-US" sz="3200" dirty="0">
                <a:solidFill>
                  <a:schemeClr val="tx1"/>
                </a:solidFill>
              </a:rPr>
              <a:t>He who did not spare His own Son, but delivered Him over for us all, how will He not also with Him freely give us all things? </a:t>
            </a:r>
            <a:r>
              <a:rPr lang="en-US" sz="3200" b="1" baseline="30000" dirty="0">
                <a:solidFill>
                  <a:schemeClr val="tx1"/>
                </a:solidFill>
              </a:rPr>
              <a:t>33 </a:t>
            </a:r>
            <a:r>
              <a:rPr lang="en-US" sz="3200" dirty="0">
                <a:solidFill>
                  <a:schemeClr val="tx1"/>
                </a:solidFill>
              </a:rPr>
              <a:t>Who will bring a charge against God’s elect? </a:t>
            </a:r>
          </a:p>
          <a:p>
            <a:pPr>
              <a:spcBef>
                <a:spcPts val="0"/>
              </a:spcBef>
              <a:spcAft>
                <a:spcPts val="0"/>
              </a:spcAft>
            </a:pPr>
            <a:r>
              <a:rPr lang="en-US" sz="3200" dirty="0">
                <a:solidFill>
                  <a:schemeClr val="tx1"/>
                </a:solidFill>
                <a:effectLst/>
                <a:ea typeface="Times New Roman" panose="02020603050405020304" pitchFamily="18" charset="0"/>
              </a:rPr>
              <a:t> </a:t>
            </a:r>
          </a:p>
          <a:p>
            <a:pPr marL="0" marR="0">
              <a:lnSpc>
                <a:spcPct val="107000"/>
              </a:lnSpc>
              <a:spcBef>
                <a:spcPts val="0"/>
              </a:spcBef>
              <a:spcAft>
                <a:spcPts val="0"/>
              </a:spcAft>
            </a:pPr>
            <a:endParaRPr lang="en-US" sz="3400" dirty="0">
              <a:solidFill>
                <a:schemeClr val="tx1"/>
              </a:solidFill>
            </a:endParaRPr>
          </a:p>
        </p:txBody>
      </p:sp>
      <p:sp>
        <p:nvSpPr>
          <p:cNvPr id="2" name="Rounded Rectangular Callout 11">
            <a:extLst>
              <a:ext uri="{FF2B5EF4-FFF2-40B4-BE49-F238E27FC236}">
                <a16:creationId xmlns:a16="http://schemas.microsoft.com/office/drawing/2014/main" xmlns="" id="{B0394C32-3B65-3F58-5D0A-A6DA95C7C1C9}"/>
              </a:ext>
            </a:extLst>
          </p:cNvPr>
          <p:cNvSpPr/>
          <p:nvPr/>
        </p:nvSpPr>
        <p:spPr>
          <a:xfrm>
            <a:off x="381000" y="1177160"/>
            <a:ext cx="9144000" cy="1126958"/>
          </a:xfrm>
          <a:prstGeom prst="wedgeRoundRectCallout">
            <a:avLst>
              <a:gd name="adj1" fmla="val -21927"/>
              <a:gd name="adj2" fmla="val 49596"/>
              <a:gd name="adj3" fmla="val 16667"/>
            </a:avLst>
          </a:prstGeom>
          <a:solidFill>
            <a:schemeClr val="accent1">
              <a:lumMod val="5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a:lstStyle/>
          <a:p>
            <a:pPr algn="ctr"/>
            <a:r>
              <a:rPr lang="en-US" sz="3600" b="1" i="1" dirty="0"/>
              <a:t>Those who cause you suffering are not worthy of being compared with your Advocate</a:t>
            </a:r>
            <a:endParaRPr lang="en-US" sz="3600" dirty="0"/>
          </a:p>
        </p:txBody>
      </p:sp>
    </p:spTree>
    <p:extLst>
      <p:ext uri="{BB962C8B-B14F-4D97-AF65-F5344CB8AC3E}">
        <p14:creationId xmlns:p14="http://schemas.microsoft.com/office/powerpoint/2010/main" val="39766726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elated image">
            <a:extLst>
              <a:ext uri="{FF2B5EF4-FFF2-40B4-BE49-F238E27FC236}">
                <a16:creationId xmlns:a16="http://schemas.microsoft.com/office/drawing/2014/main" xmlns="" id="{8323545A-ACCC-20D7-A652-E3F484C9989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4516"/>
          <a:stretch/>
        </p:blipFill>
        <p:spPr bwMode="auto">
          <a:xfrm>
            <a:off x="0" y="0"/>
            <a:ext cx="12197688"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xmlns="" id="{57F77C70-4D54-23D6-992F-DC300E8DC24A}"/>
              </a:ext>
            </a:extLst>
          </p:cNvPr>
          <p:cNvSpPr/>
          <p:nvPr/>
        </p:nvSpPr>
        <p:spPr>
          <a:xfrm>
            <a:off x="-1" y="92075"/>
            <a:ext cx="12192000"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bg1"/>
                </a:solidFill>
              </a:rPr>
              <a:t>Walking According to the Spirit</a:t>
            </a:r>
          </a:p>
        </p:txBody>
      </p:sp>
      <p:sp>
        <p:nvSpPr>
          <p:cNvPr id="3" name="Rectangle 2">
            <a:extLst>
              <a:ext uri="{FF2B5EF4-FFF2-40B4-BE49-F238E27FC236}">
                <a16:creationId xmlns:a16="http://schemas.microsoft.com/office/drawing/2014/main" xmlns="" id="{30F627C4-FC23-3E23-51E8-FD1986EE0290}"/>
              </a:ext>
            </a:extLst>
          </p:cNvPr>
          <p:cNvSpPr/>
          <p:nvPr/>
        </p:nvSpPr>
        <p:spPr>
          <a:xfrm>
            <a:off x="0" y="5334000"/>
            <a:ext cx="12192000" cy="15240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spcBef>
                <a:spcPts val="0"/>
              </a:spcBef>
              <a:spcAft>
                <a:spcPts val="0"/>
              </a:spcAft>
            </a:pPr>
            <a:r>
              <a:rPr lang="en-US" sz="3100" b="1" baseline="30000" dirty="0">
                <a:solidFill>
                  <a:schemeClr val="tx1"/>
                </a:solidFill>
              </a:rPr>
              <a:t>Romans</a:t>
            </a:r>
            <a:r>
              <a:rPr lang="en-US" sz="3100" b="1" dirty="0">
                <a:solidFill>
                  <a:schemeClr val="tx1"/>
                </a:solidFill>
              </a:rPr>
              <a:t> </a:t>
            </a:r>
            <a:r>
              <a:rPr lang="en-US" sz="3100" b="1" baseline="30000" dirty="0">
                <a:solidFill>
                  <a:schemeClr val="tx1"/>
                </a:solidFill>
              </a:rPr>
              <a:t>8:16 </a:t>
            </a:r>
            <a:r>
              <a:rPr lang="en-US" sz="3100" dirty="0">
                <a:solidFill>
                  <a:schemeClr val="tx1"/>
                </a:solidFill>
              </a:rPr>
              <a:t>The Spirit Himself testifies with our spirit that we are children of God, </a:t>
            </a:r>
            <a:r>
              <a:rPr lang="en-US" sz="3100" b="1" baseline="30000" dirty="0">
                <a:solidFill>
                  <a:schemeClr val="tx1"/>
                </a:solidFill>
              </a:rPr>
              <a:t>17 </a:t>
            </a:r>
            <a:r>
              <a:rPr lang="en-US" sz="3100" dirty="0">
                <a:solidFill>
                  <a:schemeClr val="tx1"/>
                </a:solidFill>
              </a:rPr>
              <a:t>and if children, heirs also, heirs of God and fellow heirs with Christ, </a:t>
            </a:r>
            <a:r>
              <a:rPr lang="en-US" sz="3100" b="1" u="sng" dirty="0">
                <a:solidFill>
                  <a:srgbClr val="002060"/>
                </a:solidFill>
              </a:rPr>
              <a:t>if indeed we suffer</a:t>
            </a:r>
            <a:r>
              <a:rPr lang="en-US" sz="3100" dirty="0">
                <a:solidFill>
                  <a:schemeClr val="tx1"/>
                </a:solidFill>
              </a:rPr>
              <a:t> with Him so that we may also be glorified with Him.</a:t>
            </a:r>
          </a:p>
          <a:p>
            <a:pPr>
              <a:spcBef>
                <a:spcPts val="0"/>
              </a:spcBef>
              <a:spcAft>
                <a:spcPts val="0"/>
              </a:spcAft>
            </a:pPr>
            <a:r>
              <a:rPr lang="en-US" sz="3200" dirty="0">
                <a:solidFill>
                  <a:schemeClr val="tx1"/>
                </a:solidFill>
                <a:effectLst/>
                <a:ea typeface="Times New Roman" panose="02020603050405020304" pitchFamily="18" charset="0"/>
              </a:rPr>
              <a:t> </a:t>
            </a:r>
          </a:p>
          <a:p>
            <a:pPr marL="0" marR="0">
              <a:lnSpc>
                <a:spcPct val="107000"/>
              </a:lnSpc>
              <a:spcBef>
                <a:spcPts val="0"/>
              </a:spcBef>
              <a:spcAft>
                <a:spcPts val="0"/>
              </a:spcAft>
            </a:pPr>
            <a:endParaRPr lang="en-US" sz="3400" dirty="0">
              <a:solidFill>
                <a:schemeClr val="tx1"/>
              </a:solidFill>
            </a:endParaRPr>
          </a:p>
        </p:txBody>
      </p:sp>
      <p:sp>
        <p:nvSpPr>
          <p:cNvPr id="5" name="Rectangle 4">
            <a:extLst>
              <a:ext uri="{FF2B5EF4-FFF2-40B4-BE49-F238E27FC236}">
                <a16:creationId xmlns:a16="http://schemas.microsoft.com/office/drawing/2014/main" xmlns="" id="{2EB4DBCE-51E9-E269-AD4C-CD0776B6F2F9}"/>
              </a:ext>
            </a:extLst>
          </p:cNvPr>
          <p:cNvSpPr/>
          <p:nvPr/>
        </p:nvSpPr>
        <p:spPr>
          <a:xfrm>
            <a:off x="3733800" y="1277171"/>
            <a:ext cx="8077200"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b="1" i="1" dirty="0">
                <a:solidFill>
                  <a:schemeClr val="bg1"/>
                </a:solidFill>
              </a:rPr>
              <a:t>through suffering</a:t>
            </a:r>
          </a:p>
        </p:txBody>
      </p:sp>
    </p:spTree>
    <p:extLst>
      <p:ext uri="{BB962C8B-B14F-4D97-AF65-F5344CB8AC3E}">
        <p14:creationId xmlns:p14="http://schemas.microsoft.com/office/powerpoint/2010/main" val="3791464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F99201C8-7DB5-DC04-7DD7-7B20C0BD4A88}"/>
              </a:ext>
            </a:extLst>
          </p:cNvPr>
          <p:cNvSpPr/>
          <p:nvPr/>
        </p:nvSpPr>
        <p:spPr>
          <a:xfrm>
            <a:off x="-1" y="76201"/>
            <a:ext cx="12192000" cy="106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nSpc>
                <a:spcPct val="107000"/>
              </a:lnSpc>
              <a:spcBef>
                <a:spcPts val="0"/>
              </a:spcBef>
              <a:spcAft>
                <a:spcPts val="0"/>
              </a:spcAft>
            </a:pPr>
            <a:r>
              <a:rPr lang="en-US" sz="4500" b="1" dirty="0">
                <a:effectLst/>
                <a:latin typeface="Calibri" panose="020F0502020204030204" pitchFamily="34" charset="0"/>
                <a:ea typeface="Calibri" panose="020F0502020204030204" pitchFamily="34" charset="0"/>
                <a:cs typeface="Calibri" panose="020F0502020204030204" pitchFamily="34" charset="0"/>
              </a:rPr>
              <a:t>4) We suffer in the context of God’s unfailing Love</a:t>
            </a:r>
            <a:endParaRPr lang="en-US" sz="45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a:extLst>
              <a:ext uri="{FF2B5EF4-FFF2-40B4-BE49-F238E27FC236}">
                <a16:creationId xmlns:a16="http://schemas.microsoft.com/office/drawing/2014/main" xmlns="" id="{AF44245A-15A5-EA47-3E1D-C037D39A3FFE}"/>
              </a:ext>
            </a:extLst>
          </p:cNvPr>
          <p:cNvSpPr/>
          <p:nvPr/>
        </p:nvSpPr>
        <p:spPr>
          <a:xfrm>
            <a:off x="0" y="3276600"/>
            <a:ext cx="12192000" cy="35814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Romans </a:t>
            </a:r>
            <a:r>
              <a:rPr lang="en-US" sz="3200" b="1" baseline="30000" dirty="0">
                <a:solidFill>
                  <a:schemeClr val="tx1"/>
                </a:solidFill>
                <a:cs typeface="Calibri" panose="020F0502020204030204" pitchFamily="34" charset="0"/>
              </a:rPr>
              <a:t>8:</a:t>
            </a:r>
            <a:r>
              <a:rPr lang="en-US" sz="3200" b="1" baseline="30000" dirty="0">
                <a:solidFill>
                  <a:schemeClr val="tx1"/>
                </a:solidFill>
              </a:rPr>
              <a:t>31 </a:t>
            </a:r>
            <a:r>
              <a:rPr lang="en-US" sz="3200" dirty="0">
                <a:solidFill>
                  <a:schemeClr val="tx1"/>
                </a:solidFill>
              </a:rPr>
              <a:t>What then shall we say to these things? If God is for us, who is  against us?</a:t>
            </a:r>
            <a:r>
              <a:rPr lang="en-US" sz="3200" dirty="0">
                <a:solidFill>
                  <a:schemeClr val="tx1"/>
                </a:solidFill>
                <a:effectLst/>
                <a:ea typeface="Calibri" panose="020F0502020204030204" pitchFamily="34" charset="0"/>
                <a:cs typeface="Calibri" panose="020F0502020204030204" pitchFamily="34" charset="0"/>
              </a:rPr>
              <a:t> </a:t>
            </a:r>
            <a:r>
              <a:rPr lang="en-US" sz="3200" b="1" baseline="30000" dirty="0">
                <a:solidFill>
                  <a:schemeClr val="tx1"/>
                </a:solidFill>
              </a:rPr>
              <a:t>32 </a:t>
            </a:r>
            <a:r>
              <a:rPr lang="en-US" sz="3200" dirty="0">
                <a:solidFill>
                  <a:schemeClr val="tx1"/>
                </a:solidFill>
              </a:rPr>
              <a:t>He who did not spare His own Son, but delivered Him over for us all, how will He not also with Him freely give us all things? </a:t>
            </a:r>
            <a:r>
              <a:rPr lang="en-US" sz="3200" b="1" baseline="30000" dirty="0">
                <a:solidFill>
                  <a:schemeClr val="tx1"/>
                </a:solidFill>
              </a:rPr>
              <a:t>33 </a:t>
            </a:r>
            <a:r>
              <a:rPr lang="en-US" sz="3200" dirty="0">
                <a:solidFill>
                  <a:schemeClr val="tx1"/>
                </a:solidFill>
              </a:rPr>
              <a:t>Who will bring a charge against God’s elect? God is the one who justifies;  </a:t>
            </a:r>
            <a:r>
              <a:rPr lang="en-US" sz="3200" b="1" baseline="30000" dirty="0">
                <a:solidFill>
                  <a:schemeClr val="tx1"/>
                </a:solidFill>
              </a:rPr>
              <a:t>34 </a:t>
            </a:r>
            <a:r>
              <a:rPr lang="en-US" sz="3200" dirty="0">
                <a:solidFill>
                  <a:schemeClr val="tx1"/>
                </a:solidFill>
              </a:rPr>
              <a:t>who is the one who condemns? Christ Jesus is He who died, yes, rather who was raised, who is at the right hand of God, who also intercedes for us. </a:t>
            </a:r>
          </a:p>
          <a:p>
            <a:endParaRPr lang="en-US" sz="3200" dirty="0">
              <a:solidFill>
                <a:schemeClr val="tx1"/>
              </a:solidFill>
            </a:endParaRPr>
          </a:p>
          <a:p>
            <a:pPr>
              <a:spcBef>
                <a:spcPts val="0"/>
              </a:spcBef>
              <a:spcAft>
                <a:spcPts val="0"/>
              </a:spcAft>
            </a:pPr>
            <a:r>
              <a:rPr lang="en-US" sz="3200" dirty="0">
                <a:solidFill>
                  <a:schemeClr val="tx1"/>
                </a:solidFill>
                <a:effectLst/>
                <a:ea typeface="Times New Roman" panose="02020603050405020304" pitchFamily="18" charset="0"/>
              </a:rPr>
              <a:t> </a:t>
            </a:r>
          </a:p>
          <a:p>
            <a:pPr marL="0" marR="0">
              <a:lnSpc>
                <a:spcPct val="107000"/>
              </a:lnSpc>
              <a:spcBef>
                <a:spcPts val="0"/>
              </a:spcBef>
              <a:spcAft>
                <a:spcPts val="0"/>
              </a:spcAft>
            </a:pPr>
            <a:endParaRPr lang="en-US" sz="3400" dirty="0">
              <a:solidFill>
                <a:schemeClr val="tx1"/>
              </a:solidFill>
            </a:endParaRPr>
          </a:p>
        </p:txBody>
      </p:sp>
      <p:sp>
        <p:nvSpPr>
          <p:cNvPr id="2" name="Rounded Rectangular Callout 11">
            <a:extLst>
              <a:ext uri="{FF2B5EF4-FFF2-40B4-BE49-F238E27FC236}">
                <a16:creationId xmlns:a16="http://schemas.microsoft.com/office/drawing/2014/main" xmlns="" id="{B0394C32-3B65-3F58-5D0A-A6DA95C7C1C9}"/>
              </a:ext>
            </a:extLst>
          </p:cNvPr>
          <p:cNvSpPr/>
          <p:nvPr/>
        </p:nvSpPr>
        <p:spPr>
          <a:xfrm>
            <a:off x="381000" y="1177160"/>
            <a:ext cx="9144000" cy="1126958"/>
          </a:xfrm>
          <a:prstGeom prst="wedgeRoundRectCallout">
            <a:avLst>
              <a:gd name="adj1" fmla="val -21927"/>
              <a:gd name="adj2" fmla="val 49596"/>
              <a:gd name="adj3" fmla="val 16667"/>
            </a:avLst>
          </a:prstGeom>
          <a:solidFill>
            <a:schemeClr val="accent1">
              <a:lumMod val="5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a:lstStyle/>
          <a:p>
            <a:pPr algn="ctr"/>
            <a:r>
              <a:rPr lang="en-US" sz="3600" b="1" i="1" dirty="0"/>
              <a:t>Those who cause you suffering are not worthy of being compared with your Advocate</a:t>
            </a:r>
            <a:endParaRPr lang="en-US" sz="3600" dirty="0"/>
          </a:p>
        </p:txBody>
      </p:sp>
    </p:spTree>
    <p:extLst>
      <p:ext uri="{BB962C8B-B14F-4D97-AF65-F5344CB8AC3E}">
        <p14:creationId xmlns:p14="http://schemas.microsoft.com/office/powerpoint/2010/main" val="192725908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F99201C8-7DB5-DC04-7DD7-7B20C0BD4A88}"/>
              </a:ext>
            </a:extLst>
          </p:cNvPr>
          <p:cNvSpPr/>
          <p:nvPr/>
        </p:nvSpPr>
        <p:spPr>
          <a:xfrm>
            <a:off x="-1" y="76201"/>
            <a:ext cx="12192000" cy="106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nSpc>
                <a:spcPct val="107000"/>
              </a:lnSpc>
              <a:spcBef>
                <a:spcPts val="0"/>
              </a:spcBef>
              <a:spcAft>
                <a:spcPts val="0"/>
              </a:spcAft>
            </a:pPr>
            <a:r>
              <a:rPr lang="en-US" sz="4500" b="1" dirty="0">
                <a:effectLst/>
                <a:latin typeface="Calibri" panose="020F0502020204030204" pitchFamily="34" charset="0"/>
                <a:ea typeface="Calibri" panose="020F0502020204030204" pitchFamily="34" charset="0"/>
                <a:cs typeface="Calibri" panose="020F0502020204030204" pitchFamily="34" charset="0"/>
              </a:rPr>
              <a:t>4) We suffer in the context of God’s unfailing Love</a:t>
            </a:r>
            <a:endParaRPr lang="en-US" sz="45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a:extLst>
              <a:ext uri="{FF2B5EF4-FFF2-40B4-BE49-F238E27FC236}">
                <a16:creationId xmlns:a16="http://schemas.microsoft.com/office/drawing/2014/main" xmlns="" id="{AF44245A-15A5-EA47-3E1D-C037D39A3FFE}"/>
              </a:ext>
            </a:extLst>
          </p:cNvPr>
          <p:cNvSpPr/>
          <p:nvPr/>
        </p:nvSpPr>
        <p:spPr>
          <a:xfrm>
            <a:off x="0" y="4495800"/>
            <a:ext cx="12192000" cy="23622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lnSpc>
                <a:spcPct val="107000"/>
              </a:lnSpc>
              <a:spcBef>
                <a:spcPts val="0"/>
              </a:spcBef>
              <a:spcAft>
                <a:spcPts val="0"/>
              </a:spcAft>
            </a:pPr>
            <a:r>
              <a:rPr lang="en-US" sz="3200" b="1" baseline="30000" dirty="0">
                <a:solidFill>
                  <a:schemeClr val="tx1"/>
                </a:solidFill>
              </a:rPr>
              <a:t>Romans </a:t>
            </a:r>
            <a:r>
              <a:rPr lang="en-US" sz="3200" b="1" baseline="30000" dirty="0">
                <a:solidFill>
                  <a:schemeClr val="tx1"/>
                </a:solidFill>
                <a:cs typeface="Calibri" panose="020F0502020204030204" pitchFamily="34" charset="0"/>
              </a:rPr>
              <a:t>8:</a:t>
            </a:r>
            <a:r>
              <a:rPr lang="en-US" sz="3200" b="1" baseline="30000" dirty="0">
                <a:solidFill>
                  <a:srgbClr val="000000"/>
                </a:solidFill>
                <a:effectLst/>
                <a:ea typeface="Times New Roman" panose="02020603050405020304" pitchFamily="18" charset="0"/>
                <a:cs typeface="Calibri" panose="020F0502020204030204" pitchFamily="34" charset="0"/>
              </a:rPr>
              <a:t>35 </a:t>
            </a:r>
            <a:r>
              <a:rPr lang="en-US" sz="3200" dirty="0">
                <a:solidFill>
                  <a:srgbClr val="000000"/>
                </a:solidFill>
                <a:effectLst/>
                <a:ea typeface="Times New Roman" panose="02020603050405020304" pitchFamily="18" charset="0"/>
                <a:cs typeface="Calibri" panose="020F0502020204030204" pitchFamily="34" charset="0"/>
              </a:rPr>
              <a:t>Who will separate us from the love of Christ? </a:t>
            </a:r>
            <a:endParaRPr lang="en-US" sz="3200" dirty="0">
              <a:solidFill>
                <a:schemeClr val="tx1"/>
              </a:solidFill>
            </a:endParaRPr>
          </a:p>
          <a:p>
            <a:pPr>
              <a:spcBef>
                <a:spcPts val="0"/>
              </a:spcBef>
              <a:spcAft>
                <a:spcPts val="0"/>
              </a:spcAft>
            </a:pPr>
            <a:r>
              <a:rPr lang="en-US" sz="3200" dirty="0">
                <a:solidFill>
                  <a:schemeClr val="tx1"/>
                </a:solidFill>
                <a:effectLst/>
                <a:ea typeface="Times New Roman" panose="02020603050405020304" pitchFamily="18" charset="0"/>
              </a:rPr>
              <a:t> </a:t>
            </a:r>
          </a:p>
          <a:p>
            <a:pPr marL="0" marR="0">
              <a:lnSpc>
                <a:spcPct val="107000"/>
              </a:lnSpc>
              <a:spcBef>
                <a:spcPts val="0"/>
              </a:spcBef>
              <a:spcAft>
                <a:spcPts val="0"/>
              </a:spcAft>
            </a:pPr>
            <a:endParaRPr lang="en-US" sz="3400" dirty="0">
              <a:solidFill>
                <a:schemeClr val="tx1"/>
              </a:solidFill>
            </a:endParaRPr>
          </a:p>
        </p:txBody>
      </p:sp>
    </p:spTree>
    <p:extLst>
      <p:ext uri="{BB962C8B-B14F-4D97-AF65-F5344CB8AC3E}">
        <p14:creationId xmlns:p14="http://schemas.microsoft.com/office/powerpoint/2010/main" val="377723050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F99201C8-7DB5-DC04-7DD7-7B20C0BD4A88}"/>
              </a:ext>
            </a:extLst>
          </p:cNvPr>
          <p:cNvSpPr/>
          <p:nvPr/>
        </p:nvSpPr>
        <p:spPr>
          <a:xfrm>
            <a:off x="-1" y="76201"/>
            <a:ext cx="12192000" cy="106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nSpc>
                <a:spcPct val="107000"/>
              </a:lnSpc>
              <a:spcBef>
                <a:spcPts val="0"/>
              </a:spcBef>
              <a:spcAft>
                <a:spcPts val="0"/>
              </a:spcAft>
            </a:pPr>
            <a:r>
              <a:rPr lang="en-US" sz="4500" b="1" dirty="0">
                <a:effectLst/>
                <a:latin typeface="Calibri" panose="020F0502020204030204" pitchFamily="34" charset="0"/>
                <a:ea typeface="Calibri" panose="020F0502020204030204" pitchFamily="34" charset="0"/>
                <a:cs typeface="Calibri" panose="020F0502020204030204" pitchFamily="34" charset="0"/>
              </a:rPr>
              <a:t>4) We suffer in the context of God’s unfailing Love</a:t>
            </a:r>
            <a:endParaRPr lang="en-US" sz="45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a:extLst>
              <a:ext uri="{FF2B5EF4-FFF2-40B4-BE49-F238E27FC236}">
                <a16:creationId xmlns:a16="http://schemas.microsoft.com/office/drawing/2014/main" xmlns="" id="{AF44245A-15A5-EA47-3E1D-C037D39A3FFE}"/>
              </a:ext>
            </a:extLst>
          </p:cNvPr>
          <p:cNvSpPr/>
          <p:nvPr/>
        </p:nvSpPr>
        <p:spPr>
          <a:xfrm>
            <a:off x="0" y="4495800"/>
            <a:ext cx="12192000" cy="23622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lnSpc>
                <a:spcPct val="107000"/>
              </a:lnSpc>
              <a:spcBef>
                <a:spcPts val="0"/>
              </a:spcBef>
              <a:spcAft>
                <a:spcPts val="0"/>
              </a:spcAft>
            </a:pPr>
            <a:r>
              <a:rPr lang="en-US" sz="3200" b="1" baseline="30000" dirty="0">
                <a:solidFill>
                  <a:schemeClr val="tx1"/>
                </a:solidFill>
              </a:rPr>
              <a:t>Romans </a:t>
            </a:r>
            <a:r>
              <a:rPr lang="en-US" sz="3200" b="1" baseline="30000" dirty="0">
                <a:solidFill>
                  <a:schemeClr val="tx1"/>
                </a:solidFill>
                <a:cs typeface="Calibri" panose="020F0502020204030204" pitchFamily="34" charset="0"/>
              </a:rPr>
              <a:t>8:</a:t>
            </a:r>
            <a:r>
              <a:rPr lang="en-US" sz="3200" b="1" baseline="30000" dirty="0">
                <a:solidFill>
                  <a:srgbClr val="000000"/>
                </a:solidFill>
                <a:effectLst/>
                <a:ea typeface="Times New Roman" panose="02020603050405020304" pitchFamily="18" charset="0"/>
                <a:cs typeface="Calibri" panose="020F0502020204030204" pitchFamily="34" charset="0"/>
              </a:rPr>
              <a:t>35 </a:t>
            </a:r>
            <a:r>
              <a:rPr lang="en-US" sz="3200" dirty="0">
                <a:solidFill>
                  <a:srgbClr val="000000"/>
                </a:solidFill>
                <a:effectLst/>
                <a:ea typeface="Times New Roman" panose="02020603050405020304" pitchFamily="18" charset="0"/>
                <a:cs typeface="Calibri" panose="020F0502020204030204" pitchFamily="34" charset="0"/>
              </a:rPr>
              <a:t>Who will separate us from the love of Christ? Will tribulation, or distress, or persecution, or famine, or nakedness, or peril, or sword? </a:t>
            </a:r>
            <a:r>
              <a:rPr lang="en-US" sz="3200" b="1" baseline="30000" dirty="0">
                <a:solidFill>
                  <a:srgbClr val="000000"/>
                </a:solidFill>
                <a:effectLst/>
                <a:ea typeface="Times New Roman" panose="02020603050405020304" pitchFamily="18" charset="0"/>
                <a:cs typeface="Calibri" panose="020F0502020204030204" pitchFamily="34" charset="0"/>
              </a:rPr>
              <a:t>36 </a:t>
            </a:r>
            <a:r>
              <a:rPr lang="en-US" sz="3200" dirty="0">
                <a:solidFill>
                  <a:srgbClr val="000000"/>
                </a:solidFill>
                <a:effectLst/>
                <a:ea typeface="Times New Roman" panose="02020603050405020304" pitchFamily="18" charset="0"/>
                <a:cs typeface="Calibri" panose="020F0502020204030204" pitchFamily="34" charset="0"/>
              </a:rPr>
              <a:t>Just as it is written,</a:t>
            </a:r>
            <a:r>
              <a:rPr lang="en-US" sz="3200" dirty="0">
                <a:ea typeface="Times New Roman" panose="02020603050405020304" pitchFamily="18" charset="0"/>
                <a:cs typeface="Times New Roman" panose="02020603050405020304" pitchFamily="18" charset="0"/>
              </a:rPr>
              <a:t> </a:t>
            </a:r>
            <a:r>
              <a:rPr lang="en-US" sz="3200" dirty="0">
                <a:solidFill>
                  <a:srgbClr val="000000"/>
                </a:solidFill>
                <a:effectLst/>
                <a:ea typeface="Times New Roman" panose="02020603050405020304" pitchFamily="18" charset="0"/>
                <a:cs typeface="Calibri" panose="020F0502020204030204" pitchFamily="34" charset="0"/>
              </a:rPr>
              <a:t>“</a:t>
            </a:r>
            <a:r>
              <a:rPr lang="en-US" sz="3200" cap="small" dirty="0">
                <a:solidFill>
                  <a:srgbClr val="000000"/>
                </a:solidFill>
                <a:effectLst/>
                <a:ea typeface="Times New Roman" panose="02020603050405020304" pitchFamily="18" charset="0"/>
                <a:cs typeface="Calibri" panose="020F0502020204030204" pitchFamily="34" charset="0"/>
              </a:rPr>
              <a:t>For Your sake we are being put to death all day long</a:t>
            </a:r>
            <a:r>
              <a:rPr lang="en-US" sz="3200" dirty="0">
                <a:solidFill>
                  <a:srgbClr val="000000"/>
                </a:solidFill>
                <a:effectLst/>
                <a:ea typeface="Times New Roman" panose="02020603050405020304" pitchFamily="18" charset="0"/>
                <a:cs typeface="Calibri" panose="020F0502020204030204" pitchFamily="34" charset="0"/>
              </a:rPr>
              <a:t>; </a:t>
            </a:r>
            <a:r>
              <a:rPr lang="en-US" sz="3200" cap="small" dirty="0">
                <a:solidFill>
                  <a:srgbClr val="000000"/>
                </a:solidFill>
                <a:effectLst/>
                <a:ea typeface="Times New Roman" panose="02020603050405020304" pitchFamily="18" charset="0"/>
                <a:cs typeface="Calibri" panose="020F0502020204030204" pitchFamily="34" charset="0"/>
              </a:rPr>
              <a:t>We were considered as sheep to be slaughtered</a:t>
            </a:r>
            <a:r>
              <a:rPr lang="en-US" sz="3200" dirty="0">
                <a:solidFill>
                  <a:srgbClr val="000000"/>
                </a:solidFill>
                <a:effectLst/>
                <a:ea typeface="Times New Roman" panose="02020603050405020304" pitchFamily="18" charset="0"/>
                <a:cs typeface="Calibri" panose="020F0502020204030204" pitchFamily="34" charset="0"/>
              </a:rPr>
              <a:t>.”</a:t>
            </a:r>
            <a:endParaRPr lang="en-US" sz="3200" dirty="0">
              <a:effectLst/>
              <a:ea typeface="Calibri" panose="020F0502020204030204" pitchFamily="34" charset="0"/>
              <a:cs typeface="Times New Roman" panose="02020603050405020304" pitchFamily="18" charset="0"/>
            </a:endParaRPr>
          </a:p>
          <a:p>
            <a:endParaRPr lang="en-US" sz="3200" dirty="0">
              <a:solidFill>
                <a:schemeClr val="tx1"/>
              </a:solidFill>
            </a:endParaRPr>
          </a:p>
          <a:p>
            <a:pPr>
              <a:spcBef>
                <a:spcPts val="0"/>
              </a:spcBef>
              <a:spcAft>
                <a:spcPts val="0"/>
              </a:spcAft>
            </a:pPr>
            <a:r>
              <a:rPr lang="en-US" sz="3200" dirty="0">
                <a:solidFill>
                  <a:schemeClr val="tx1"/>
                </a:solidFill>
                <a:effectLst/>
                <a:ea typeface="Times New Roman" panose="02020603050405020304" pitchFamily="18" charset="0"/>
              </a:rPr>
              <a:t> </a:t>
            </a:r>
          </a:p>
          <a:p>
            <a:pPr marL="0" marR="0">
              <a:lnSpc>
                <a:spcPct val="107000"/>
              </a:lnSpc>
              <a:spcBef>
                <a:spcPts val="0"/>
              </a:spcBef>
              <a:spcAft>
                <a:spcPts val="0"/>
              </a:spcAft>
            </a:pPr>
            <a:endParaRPr lang="en-US" sz="3400" dirty="0">
              <a:solidFill>
                <a:schemeClr val="tx1"/>
              </a:solidFill>
            </a:endParaRPr>
          </a:p>
        </p:txBody>
      </p:sp>
      <p:sp>
        <p:nvSpPr>
          <p:cNvPr id="2" name="Speech Bubble: Rectangle 1">
            <a:extLst>
              <a:ext uri="{FF2B5EF4-FFF2-40B4-BE49-F238E27FC236}">
                <a16:creationId xmlns:a16="http://schemas.microsoft.com/office/drawing/2014/main" xmlns="" id="{4F927AB0-DE58-A1F0-3E9A-8A22830D0994}"/>
              </a:ext>
            </a:extLst>
          </p:cNvPr>
          <p:cNvSpPr/>
          <p:nvPr/>
        </p:nvSpPr>
        <p:spPr>
          <a:xfrm>
            <a:off x="304800" y="3429000"/>
            <a:ext cx="3048000" cy="914400"/>
          </a:xfrm>
          <a:prstGeom prst="wedgeRectCallout">
            <a:avLst>
              <a:gd name="adj1" fmla="val 58641"/>
              <a:gd name="adj2" fmla="val 192325"/>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rPr>
              <a:t>Psalm 44:22</a:t>
            </a:r>
          </a:p>
        </p:txBody>
      </p:sp>
      <p:sp>
        <p:nvSpPr>
          <p:cNvPr id="4" name="Rounded Rectangular Callout 11">
            <a:extLst>
              <a:ext uri="{FF2B5EF4-FFF2-40B4-BE49-F238E27FC236}">
                <a16:creationId xmlns:a16="http://schemas.microsoft.com/office/drawing/2014/main" xmlns="" id="{B465B42A-5F1B-AF82-8C95-A6A25A5A1E22}"/>
              </a:ext>
            </a:extLst>
          </p:cNvPr>
          <p:cNvSpPr/>
          <p:nvPr/>
        </p:nvSpPr>
        <p:spPr>
          <a:xfrm>
            <a:off x="685800" y="1447800"/>
            <a:ext cx="11163301" cy="1371600"/>
          </a:xfrm>
          <a:prstGeom prst="wedgeRoundRectCallout">
            <a:avLst>
              <a:gd name="adj1" fmla="val -21927"/>
              <a:gd name="adj2" fmla="val 49596"/>
              <a:gd name="adj3" fmla="val 16667"/>
            </a:avLst>
          </a:prstGeom>
          <a:solidFill>
            <a:schemeClr val="accent1">
              <a:lumMod val="5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solidFill>
                  <a:schemeClr val="bg1"/>
                </a:solidFill>
                <a:effectLst/>
                <a:latin typeface="Calibri" panose="020F0502020204030204" pitchFamily="34" charset="0"/>
                <a:ea typeface="Times New Roman" panose="02020603050405020304" pitchFamily="18" charset="0"/>
              </a:rPr>
              <a:t>Paul’s point: The presence of suffering does not indicate the absence of God’s love</a:t>
            </a:r>
            <a:endParaRPr lang="en-US" sz="4000" b="1" dirty="0">
              <a:solidFill>
                <a:schemeClr val="bg1"/>
              </a:solidFill>
            </a:endParaRPr>
          </a:p>
        </p:txBody>
      </p:sp>
      <p:sp>
        <p:nvSpPr>
          <p:cNvPr id="5" name="Rounded Rectangular Callout 11">
            <a:extLst>
              <a:ext uri="{FF2B5EF4-FFF2-40B4-BE49-F238E27FC236}">
                <a16:creationId xmlns:a16="http://schemas.microsoft.com/office/drawing/2014/main" xmlns="" id="{F0FC8EA5-8ABF-3DC9-DB91-9AC29A5782CD}"/>
              </a:ext>
            </a:extLst>
          </p:cNvPr>
          <p:cNvSpPr/>
          <p:nvPr/>
        </p:nvSpPr>
        <p:spPr>
          <a:xfrm>
            <a:off x="3619499" y="2971800"/>
            <a:ext cx="8267701" cy="1371600"/>
          </a:xfrm>
          <a:prstGeom prst="wedgeRoundRectCallout">
            <a:avLst>
              <a:gd name="adj1" fmla="val -21927"/>
              <a:gd name="adj2" fmla="val 49596"/>
              <a:gd name="adj3" fmla="val 16667"/>
            </a:avLst>
          </a:prstGeom>
          <a:solidFill>
            <a:schemeClr val="accent1">
              <a:lumMod val="5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solidFill>
                  <a:schemeClr val="bg1"/>
                </a:solidFill>
                <a:effectLst/>
                <a:latin typeface="Calibri" panose="020F0502020204030204" pitchFamily="34" charset="0"/>
                <a:ea typeface="Times New Roman" panose="02020603050405020304" pitchFamily="18" charset="0"/>
              </a:rPr>
              <a:t>Don’t think that because you experience suffering, that God doesn’t love you</a:t>
            </a:r>
            <a:endParaRPr lang="en-US" sz="3600" b="1" dirty="0">
              <a:solidFill>
                <a:schemeClr val="bg1"/>
              </a:solidFill>
            </a:endParaRPr>
          </a:p>
        </p:txBody>
      </p:sp>
    </p:spTree>
    <p:extLst>
      <p:ext uri="{BB962C8B-B14F-4D97-AF65-F5344CB8AC3E}">
        <p14:creationId xmlns:p14="http://schemas.microsoft.com/office/powerpoint/2010/main" val="2684841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F99201C8-7DB5-DC04-7DD7-7B20C0BD4A88}"/>
              </a:ext>
            </a:extLst>
          </p:cNvPr>
          <p:cNvSpPr/>
          <p:nvPr/>
        </p:nvSpPr>
        <p:spPr>
          <a:xfrm>
            <a:off x="-1" y="76201"/>
            <a:ext cx="12192000" cy="106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nSpc>
                <a:spcPct val="107000"/>
              </a:lnSpc>
              <a:spcBef>
                <a:spcPts val="0"/>
              </a:spcBef>
              <a:spcAft>
                <a:spcPts val="0"/>
              </a:spcAft>
            </a:pPr>
            <a:r>
              <a:rPr lang="en-US" sz="4500" b="1" dirty="0">
                <a:effectLst/>
                <a:latin typeface="Calibri" panose="020F0502020204030204" pitchFamily="34" charset="0"/>
                <a:ea typeface="Calibri" panose="020F0502020204030204" pitchFamily="34" charset="0"/>
                <a:cs typeface="Calibri" panose="020F0502020204030204" pitchFamily="34" charset="0"/>
              </a:rPr>
              <a:t>4) We suffer in the context of God’s unfailing Love</a:t>
            </a:r>
            <a:endParaRPr lang="en-US" sz="45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a:extLst>
              <a:ext uri="{FF2B5EF4-FFF2-40B4-BE49-F238E27FC236}">
                <a16:creationId xmlns:a16="http://schemas.microsoft.com/office/drawing/2014/main" xmlns="" id="{AF44245A-15A5-EA47-3E1D-C037D39A3FFE}"/>
              </a:ext>
            </a:extLst>
          </p:cNvPr>
          <p:cNvSpPr/>
          <p:nvPr/>
        </p:nvSpPr>
        <p:spPr>
          <a:xfrm>
            <a:off x="0" y="4495800"/>
            <a:ext cx="12192000" cy="23622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lnSpc>
                <a:spcPct val="107000"/>
              </a:lnSpc>
              <a:spcBef>
                <a:spcPts val="0"/>
              </a:spcBef>
              <a:spcAft>
                <a:spcPts val="0"/>
              </a:spcAft>
            </a:pPr>
            <a:r>
              <a:rPr lang="en-US" sz="3200" b="1" baseline="30000" dirty="0">
                <a:solidFill>
                  <a:schemeClr val="tx1"/>
                </a:solidFill>
              </a:rPr>
              <a:t>Romans </a:t>
            </a:r>
            <a:r>
              <a:rPr lang="en-US" sz="3200" b="1" baseline="30000" dirty="0">
                <a:solidFill>
                  <a:schemeClr val="tx1"/>
                </a:solidFill>
                <a:cs typeface="Calibri" panose="020F0502020204030204" pitchFamily="34" charset="0"/>
              </a:rPr>
              <a:t>8:</a:t>
            </a:r>
            <a:r>
              <a:rPr lang="en-US" sz="3200" b="1" baseline="30000" dirty="0">
                <a:solidFill>
                  <a:srgbClr val="000000"/>
                </a:solidFill>
                <a:effectLst/>
                <a:ea typeface="Times New Roman" panose="02020603050405020304" pitchFamily="18" charset="0"/>
                <a:cs typeface="Calibri" panose="020F0502020204030204" pitchFamily="34" charset="0"/>
              </a:rPr>
              <a:t>35 </a:t>
            </a:r>
            <a:r>
              <a:rPr lang="en-US" sz="3200" dirty="0">
                <a:solidFill>
                  <a:srgbClr val="000000"/>
                </a:solidFill>
                <a:effectLst/>
                <a:ea typeface="Times New Roman" panose="02020603050405020304" pitchFamily="18" charset="0"/>
                <a:cs typeface="Calibri" panose="020F0502020204030204" pitchFamily="34" charset="0"/>
              </a:rPr>
              <a:t>Who will separate us from the love of Christ? Will tribulation, or distress, or persecution, or famine, or nakedness, or peril, or sword? </a:t>
            </a:r>
            <a:r>
              <a:rPr lang="en-US" sz="3200" b="1" baseline="30000" dirty="0">
                <a:solidFill>
                  <a:srgbClr val="000000"/>
                </a:solidFill>
                <a:effectLst/>
                <a:ea typeface="Times New Roman" panose="02020603050405020304" pitchFamily="18" charset="0"/>
                <a:cs typeface="Calibri" panose="020F0502020204030204" pitchFamily="34" charset="0"/>
              </a:rPr>
              <a:t>36 </a:t>
            </a:r>
            <a:r>
              <a:rPr lang="en-US" sz="3200" dirty="0">
                <a:solidFill>
                  <a:srgbClr val="000000"/>
                </a:solidFill>
                <a:effectLst/>
                <a:ea typeface="Times New Roman" panose="02020603050405020304" pitchFamily="18" charset="0"/>
                <a:cs typeface="Calibri" panose="020F0502020204030204" pitchFamily="34" charset="0"/>
              </a:rPr>
              <a:t>Just as it is written,</a:t>
            </a:r>
            <a:r>
              <a:rPr lang="en-US" sz="3200" dirty="0">
                <a:ea typeface="Times New Roman" panose="02020603050405020304" pitchFamily="18" charset="0"/>
                <a:cs typeface="Times New Roman" panose="02020603050405020304" pitchFamily="18" charset="0"/>
              </a:rPr>
              <a:t> </a:t>
            </a:r>
            <a:r>
              <a:rPr lang="en-US" sz="3200" dirty="0">
                <a:solidFill>
                  <a:srgbClr val="000000"/>
                </a:solidFill>
                <a:effectLst/>
                <a:ea typeface="Times New Roman" panose="02020603050405020304" pitchFamily="18" charset="0"/>
                <a:cs typeface="Calibri" panose="020F0502020204030204" pitchFamily="34" charset="0"/>
              </a:rPr>
              <a:t>“</a:t>
            </a:r>
            <a:r>
              <a:rPr lang="en-US" sz="3200" cap="small" dirty="0">
                <a:solidFill>
                  <a:srgbClr val="000000"/>
                </a:solidFill>
                <a:effectLst/>
                <a:ea typeface="Times New Roman" panose="02020603050405020304" pitchFamily="18" charset="0"/>
                <a:cs typeface="Calibri" panose="020F0502020204030204" pitchFamily="34" charset="0"/>
              </a:rPr>
              <a:t>For Your sake we are being put to death all day long</a:t>
            </a:r>
            <a:r>
              <a:rPr lang="en-US" sz="3200" dirty="0">
                <a:solidFill>
                  <a:srgbClr val="000000"/>
                </a:solidFill>
                <a:effectLst/>
                <a:ea typeface="Times New Roman" panose="02020603050405020304" pitchFamily="18" charset="0"/>
                <a:cs typeface="Calibri" panose="020F0502020204030204" pitchFamily="34" charset="0"/>
              </a:rPr>
              <a:t>; </a:t>
            </a:r>
            <a:r>
              <a:rPr lang="en-US" sz="3200" cap="small" dirty="0">
                <a:solidFill>
                  <a:srgbClr val="000000"/>
                </a:solidFill>
                <a:effectLst/>
                <a:ea typeface="Times New Roman" panose="02020603050405020304" pitchFamily="18" charset="0"/>
                <a:cs typeface="Calibri" panose="020F0502020204030204" pitchFamily="34" charset="0"/>
              </a:rPr>
              <a:t>We were considered as sheep to be slaughtered</a:t>
            </a:r>
            <a:r>
              <a:rPr lang="en-US" sz="3200" dirty="0">
                <a:solidFill>
                  <a:srgbClr val="000000"/>
                </a:solidFill>
                <a:effectLst/>
                <a:ea typeface="Times New Roman" panose="02020603050405020304" pitchFamily="18" charset="0"/>
                <a:cs typeface="Calibri" panose="020F0502020204030204" pitchFamily="34" charset="0"/>
              </a:rPr>
              <a:t>.”</a:t>
            </a:r>
            <a:endParaRPr lang="en-US" sz="3200" dirty="0">
              <a:effectLst/>
              <a:ea typeface="Calibri" panose="020F0502020204030204" pitchFamily="34" charset="0"/>
              <a:cs typeface="Times New Roman" panose="02020603050405020304" pitchFamily="18" charset="0"/>
            </a:endParaRPr>
          </a:p>
          <a:p>
            <a:endParaRPr lang="en-US" sz="3200" dirty="0">
              <a:solidFill>
                <a:schemeClr val="tx1"/>
              </a:solidFill>
            </a:endParaRPr>
          </a:p>
          <a:p>
            <a:pPr>
              <a:spcBef>
                <a:spcPts val="0"/>
              </a:spcBef>
              <a:spcAft>
                <a:spcPts val="0"/>
              </a:spcAft>
            </a:pPr>
            <a:r>
              <a:rPr lang="en-US" sz="3200" dirty="0">
                <a:solidFill>
                  <a:schemeClr val="tx1"/>
                </a:solidFill>
                <a:effectLst/>
                <a:ea typeface="Times New Roman" panose="02020603050405020304" pitchFamily="18" charset="0"/>
              </a:rPr>
              <a:t> </a:t>
            </a:r>
          </a:p>
          <a:p>
            <a:pPr marL="0" marR="0">
              <a:lnSpc>
                <a:spcPct val="107000"/>
              </a:lnSpc>
              <a:spcBef>
                <a:spcPts val="0"/>
              </a:spcBef>
              <a:spcAft>
                <a:spcPts val="0"/>
              </a:spcAft>
            </a:pPr>
            <a:endParaRPr lang="en-US" sz="3400" dirty="0">
              <a:solidFill>
                <a:schemeClr val="tx1"/>
              </a:solidFill>
            </a:endParaRPr>
          </a:p>
        </p:txBody>
      </p:sp>
      <p:sp>
        <p:nvSpPr>
          <p:cNvPr id="2" name="Speech Bubble: Rectangle 1">
            <a:extLst>
              <a:ext uri="{FF2B5EF4-FFF2-40B4-BE49-F238E27FC236}">
                <a16:creationId xmlns:a16="http://schemas.microsoft.com/office/drawing/2014/main" xmlns="" id="{4F927AB0-DE58-A1F0-3E9A-8A22830D0994}"/>
              </a:ext>
            </a:extLst>
          </p:cNvPr>
          <p:cNvSpPr/>
          <p:nvPr/>
        </p:nvSpPr>
        <p:spPr>
          <a:xfrm>
            <a:off x="304800" y="3429000"/>
            <a:ext cx="3048000" cy="914400"/>
          </a:xfrm>
          <a:prstGeom prst="wedgeRectCallout">
            <a:avLst>
              <a:gd name="adj1" fmla="val 58641"/>
              <a:gd name="adj2" fmla="val 192325"/>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rPr>
              <a:t>Psalm 44:22</a:t>
            </a:r>
          </a:p>
        </p:txBody>
      </p:sp>
      <p:sp>
        <p:nvSpPr>
          <p:cNvPr id="4" name="Rounded Rectangular Callout 11">
            <a:extLst>
              <a:ext uri="{FF2B5EF4-FFF2-40B4-BE49-F238E27FC236}">
                <a16:creationId xmlns:a16="http://schemas.microsoft.com/office/drawing/2014/main" xmlns="" id="{B465B42A-5F1B-AF82-8C95-A6A25A5A1E22}"/>
              </a:ext>
            </a:extLst>
          </p:cNvPr>
          <p:cNvSpPr/>
          <p:nvPr/>
        </p:nvSpPr>
        <p:spPr>
          <a:xfrm>
            <a:off x="685800" y="1447800"/>
            <a:ext cx="11163301" cy="1371600"/>
          </a:xfrm>
          <a:prstGeom prst="wedgeRoundRectCallout">
            <a:avLst>
              <a:gd name="adj1" fmla="val -21927"/>
              <a:gd name="adj2" fmla="val 49596"/>
              <a:gd name="adj3" fmla="val 16667"/>
            </a:avLst>
          </a:prstGeom>
          <a:solidFill>
            <a:schemeClr val="accent1">
              <a:lumMod val="5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solidFill>
                  <a:schemeClr val="bg1"/>
                </a:solidFill>
                <a:effectLst/>
                <a:latin typeface="Calibri" panose="020F0502020204030204" pitchFamily="34" charset="0"/>
                <a:ea typeface="Times New Roman" panose="02020603050405020304" pitchFamily="18" charset="0"/>
              </a:rPr>
              <a:t>Paul’s point: The presence of suffering does not indicate the absence of God’s love</a:t>
            </a:r>
            <a:endParaRPr lang="en-US" sz="4000" b="1" dirty="0">
              <a:solidFill>
                <a:schemeClr val="bg1"/>
              </a:solidFill>
            </a:endParaRPr>
          </a:p>
        </p:txBody>
      </p:sp>
      <p:sp>
        <p:nvSpPr>
          <p:cNvPr id="5" name="Rounded Rectangular Callout 11">
            <a:extLst>
              <a:ext uri="{FF2B5EF4-FFF2-40B4-BE49-F238E27FC236}">
                <a16:creationId xmlns:a16="http://schemas.microsoft.com/office/drawing/2014/main" xmlns="" id="{F0FC8EA5-8ABF-3DC9-DB91-9AC29A5782CD}"/>
              </a:ext>
            </a:extLst>
          </p:cNvPr>
          <p:cNvSpPr/>
          <p:nvPr/>
        </p:nvSpPr>
        <p:spPr>
          <a:xfrm>
            <a:off x="3619499" y="2971800"/>
            <a:ext cx="8267701" cy="1371600"/>
          </a:xfrm>
          <a:prstGeom prst="wedgeRoundRectCallout">
            <a:avLst>
              <a:gd name="adj1" fmla="val -21927"/>
              <a:gd name="adj2" fmla="val 49596"/>
              <a:gd name="adj3" fmla="val 16667"/>
            </a:avLst>
          </a:prstGeom>
          <a:solidFill>
            <a:schemeClr val="accent1">
              <a:lumMod val="5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solidFill>
                  <a:schemeClr val="bg1"/>
                </a:solidFill>
                <a:effectLst/>
                <a:latin typeface="Calibri" panose="020F0502020204030204" pitchFamily="34" charset="0"/>
                <a:ea typeface="Times New Roman" panose="02020603050405020304" pitchFamily="18" charset="0"/>
              </a:rPr>
              <a:t>It just means that you accompany Him, </a:t>
            </a:r>
            <a:r>
              <a:rPr lang="en-US" sz="3600" b="1" i="1" u="sng" dirty="0">
                <a:solidFill>
                  <a:schemeClr val="bg1"/>
                </a:solidFill>
                <a:effectLst/>
                <a:latin typeface="Calibri" panose="020F0502020204030204" pitchFamily="34" charset="0"/>
                <a:ea typeface="Times New Roman" panose="02020603050405020304" pitchFamily="18" charset="0"/>
              </a:rPr>
              <a:t>through</a:t>
            </a:r>
            <a:r>
              <a:rPr lang="en-US" sz="3600" b="1" dirty="0">
                <a:solidFill>
                  <a:schemeClr val="bg1"/>
                </a:solidFill>
                <a:effectLst/>
                <a:latin typeface="Calibri" panose="020F0502020204030204" pitchFamily="34" charset="0"/>
                <a:ea typeface="Times New Roman" panose="02020603050405020304" pitchFamily="18" charset="0"/>
              </a:rPr>
              <a:t> suffering </a:t>
            </a:r>
            <a:r>
              <a:rPr lang="en-US" sz="3600" b="1" i="1" u="sng" dirty="0">
                <a:solidFill>
                  <a:schemeClr val="bg1"/>
                </a:solidFill>
                <a:effectLst/>
                <a:latin typeface="Calibri" panose="020F0502020204030204" pitchFamily="34" charset="0"/>
                <a:ea typeface="Times New Roman" panose="02020603050405020304" pitchFamily="18" charset="0"/>
              </a:rPr>
              <a:t>to</a:t>
            </a:r>
            <a:r>
              <a:rPr lang="en-US" sz="3600" b="1" dirty="0">
                <a:solidFill>
                  <a:schemeClr val="bg1"/>
                </a:solidFill>
                <a:effectLst/>
                <a:latin typeface="Calibri" panose="020F0502020204030204" pitchFamily="34" charset="0"/>
                <a:ea typeface="Times New Roman" panose="02020603050405020304" pitchFamily="18" charset="0"/>
              </a:rPr>
              <a:t> glory</a:t>
            </a:r>
            <a:endParaRPr lang="en-US" sz="3600" b="1" dirty="0">
              <a:solidFill>
                <a:schemeClr val="bg1"/>
              </a:solidFill>
            </a:endParaRPr>
          </a:p>
        </p:txBody>
      </p:sp>
    </p:spTree>
    <p:extLst>
      <p:ext uri="{BB962C8B-B14F-4D97-AF65-F5344CB8AC3E}">
        <p14:creationId xmlns:p14="http://schemas.microsoft.com/office/powerpoint/2010/main" val="990879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F99201C8-7DB5-DC04-7DD7-7B20C0BD4A88}"/>
              </a:ext>
            </a:extLst>
          </p:cNvPr>
          <p:cNvSpPr/>
          <p:nvPr/>
        </p:nvSpPr>
        <p:spPr>
          <a:xfrm>
            <a:off x="-1" y="76201"/>
            <a:ext cx="12192000" cy="106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nSpc>
                <a:spcPct val="107000"/>
              </a:lnSpc>
              <a:spcBef>
                <a:spcPts val="0"/>
              </a:spcBef>
              <a:spcAft>
                <a:spcPts val="0"/>
              </a:spcAft>
            </a:pPr>
            <a:r>
              <a:rPr lang="en-US" sz="4500" b="1" dirty="0">
                <a:effectLst/>
                <a:latin typeface="Calibri" panose="020F0502020204030204" pitchFamily="34" charset="0"/>
                <a:ea typeface="Calibri" panose="020F0502020204030204" pitchFamily="34" charset="0"/>
                <a:cs typeface="Calibri" panose="020F0502020204030204" pitchFamily="34" charset="0"/>
              </a:rPr>
              <a:t>4) We suffer in the context of God’s unfailing Love</a:t>
            </a:r>
            <a:endParaRPr lang="en-US" sz="45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a:extLst>
              <a:ext uri="{FF2B5EF4-FFF2-40B4-BE49-F238E27FC236}">
                <a16:creationId xmlns:a16="http://schemas.microsoft.com/office/drawing/2014/main" xmlns="" id="{AF44245A-15A5-EA47-3E1D-C037D39A3FFE}"/>
              </a:ext>
            </a:extLst>
          </p:cNvPr>
          <p:cNvSpPr/>
          <p:nvPr/>
        </p:nvSpPr>
        <p:spPr>
          <a:xfrm>
            <a:off x="0" y="4343400"/>
            <a:ext cx="12192000" cy="25146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100" b="1" baseline="30000" dirty="0">
                <a:solidFill>
                  <a:schemeClr val="tx1"/>
                </a:solidFill>
              </a:rPr>
              <a:t>Romans </a:t>
            </a:r>
            <a:r>
              <a:rPr lang="en-US" sz="3100" b="1" baseline="30000" dirty="0">
                <a:solidFill>
                  <a:schemeClr val="tx1"/>
                </a:solidFill>
                <a:cs typeface="Calibri" panose="020F0502020204030204" pitchFamily="34" charset="0"/>
              </a:rPr>
              <a:t>8:</a:t>
            </a:r>
            <a:r>
              <a:rPr lang="en-US" sz="3100" b="1" baseline="30000" dirty="0">
                <a:solidFill>
                  <a:schemeClr val="tx1"/>
                </a:solidFill>
              </a:rPr>
              <a:t>37 </a:t>
            </a:r>
            <a:r>
              <a:rPr lang="en-US" sz="3100" dirty="0">
                <a:solidFill>
                  <a:schemeClr val="tx1"/>
                </a:solidFill>
              </a:rPr>
              <a:t>But in all these things we overwhelmingly conquer through Him who loved us. </a:t>
            </a:r>
            <a:r>
              <a:rPr lang="en-US" sz="3100" b="1" baseline="30000" dirty="0">
                <a:solidFill>
                  <a:schemeClr val="tx1"/>
                </a:solidFill>
              </a:rPr>
              <a:t>38 </a:t>
            </a:r>
            <a:r>
              <a:rPr lang="en-US" sz="3100" dirty="0">
                <a:solidFill>
                  <a:schemeClr val="tx1"/>
                </a:solidFill>
              </a:rPr>
              <a:t>For I am convinced that neither death, nor life, nor angels, nor principalities, nor things present, nor things to come, nor powers, </a:t>
            </a:r>
            <a:r>
              <a:rPr lang="en-US" sz="3100" b="1" baseline="30000" dirty="0">
                <a:solidFill>
                  <a:schemeClr val="tx1"/>
                </a:solidFill>
              </a:rPr>
              <a:t>39 </a:t>
            </a:r>
            <a:r>
              <a:rPr lang="en-US" sz="3100" dirty="0">
                <a:solidFill>
                  <a:schemeClr val="tx1"/>
                </a:solidFill>
              </a:rPr>
              <a:t>nor height, nor depth, nor any other created thing, will be able to separate us from the love of God, which is in Christ Jesus our  Lord.</a:t>
            </a:r>
          </a:p>
          <a:p>
            <a:endParaRPr lang="en-US" sz="3200" dirty="0">
              <a:solidFill>
                <a:schemeClr val="tx1"/>
              </a:solidFill>
            </a:endParaRPr>
          </a:p>
          <a:p>
            <a:pPr>
              <a:spcBef>
                <a:spcPts val="0"/>
              </a:spcBef>
              <a:spcAft>
                <a:spcPts val="0"/>
              </a:spcAft>
            </a:pPr>
            <a:r>
              <a:rPr lang="en-US" sz="3200" dirty="0">
                <a:solidFill>
                  <a:schemeClr val="tx1"/>
                </a:solidFill>
                <a:effectLst/>
                <a:ea typeface="Times New Roman" panose="02020603050405020304" pitchFamily="18" charset="0"/>
              </a:rPr>
              <a:t> </a:t>
            </a:r>
          </a:p>
          <a:p>
            <a:pPr marL="0" marR="0">
              <a:lnSpc>
                <a:spcPct val="107000"/>
              </a:lnSpc>
              <a:spcBef>
                <a:spcPts val="0"/>
              </a:spcBef>
              <a:spcAft>
                <a:spcPts val="0"/>
              </a:spcAft>
            </a:pPr>
            <a:endParaRPr lang="en-US" sz="3400" dirty="0">
              <a:solidFill>
                <a:schemeClr val="tx1"/>
              </a:solidFill>
            </a:endParaRPr>
          </a:p>
        </p:txBody>
      </p:sp>
      <p:sp>
        <p:nvSpPr>
          <p:cNvPr id="2" name="Rounded Rectangular Callout 11">
            <a:extLst>
              <a:ext uri="{FF2B5EF4-FFF2-40B4-BE49-F238E27FC236}">
                <a16:creationId xmlns:a16="http://schemas.microsoft.com/office/drawing/2014/main" xmlns="" id="{CE0D5139-4281-F2C6-9436-AD40CC920895}"/>
              </a:ext>
            </a:extLst>
          </p:cNvPr>
          <p:cNvSpPr/>
          <p:nvPr/>
        </p:nvSpPr>
        <p:spPr>
          <a:xfrm>
            <a:off x="685800" y="1447800"/>
            <a:ext cx="11163301" cy="1371600"/>
          </a:xfrm>
          <a:prstGeom prst="wedgeRoundRectCallout">
            <a:avLst>
              <a:gd name="adj1" fmla="val -21927"/>
              <a:gd name="adj2" fmla="val 49596"/>
              <a:gd name="adj3" fmla="val 16667"/>
            </a:avLst>
          </a:prstGeom>
          <a:solidFill>
            <a:schemeClr val="accent1">
              <a:lumMod val="5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solidFill>
                  <a:schemeClr val="bg1"/>
                </a:solidFill>
                <a:effectLst/>
                <a:latin typeface="Calibri" panose="020F0502020204030204" pitchFamily="34" charset="0"/>
                <a:ea typeface="Times New Roman" panose="02020603050405020304" pitchFamily="18" charset="0"/>
              </a:rPr>
              <a:t>Paul’s point: The presence of suffering does not indicate the absence of God’s love</a:t>
            </a:r>
            <a:endParaRPr lang="en-US" sz="4000" b="1" dirty="0">
              <a:solidFill>
                <a:schemeClr val="bg1"/>
              </a:solidFill>
            </a:endParaRPr>
          </a:p>
        </p:txBody>
      </p:sp>
      <p:sp>
        <p:nvSpPr>
          <p:cNvPr id="4" name="Rounded Rectangular Callout 11">
            <a:extLst>
              <a:ext uri="{FF2B5EF4-FFF2-40B4-BE49-F238E27FC236}">
                <a16:creationId xmlns:a16="http://schemas.microsoft.com/office/drawing/2014/main" xmlns="" id="{A55CB641-E8CF-B418-BA99-4195E024923A}"/>
              </a:ext>
            </a:extLst>
          </p:cNvPr>
          <p:cNvSpPr/>
          <p:nvPr/>
        </p:nvSpPr>
        <p:spPr>
          <a:xfrm>
            <a:off x="3619499" y="2971800"/>
            <a:ext cx="8267701" cy="1371600"/>
          </a:xfrm>
          <a:prstGeom prst="wedgeRoundRectCallout">
            <a:avLst>
              <a:gd name="adj1" fmla="val -21927"/>
              <a:gd name="adj2" fmla="val 49596"/>
              <a:gd name="adj3" fmla="val 16667"/>
            </a:avLst>
          </a:prstGeom>
          <a:solidFill>
            <a:schemeClr val="accent1">
              <a:lumMod val="5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solidFill>
                  <a:schemeClr val="bg1"/>
                </a:solidFill>
                <a:effectLst/>
                <a:latin typeface="Calibri" panose="020F0502020204030204" pitchFamily="34" charset="0"/>
                <a:ea typeface="Times New Roman" panose="02020603050405020304" pitchFamily="18" charset="0"/>
              </a:rPr>
              <a:t>It just means that you accompany Him, </a:t>
            </a:r>
            <a:r>
              <a:rPr lang="en-US" sz="3600" b="1" i="1" u="sng" dirty="0">
                <a:solidFill>
                  <a:schemeClr val="bg1"/>
                </a:solidFill>
                <a:effectLst/>
                <a:latin typeface="Calibri" panose="020F0502020204030204" pitchFamily="34" charset="0"/>
                <a:ea typeface="Times New Roman" panose="02020603050405020304" pitchFamily="18" charset="0"/>
              </a:rPr>
              <a:t>through</a:t>
            </a:r>
            <a:r>
              <a:rPr lang="en-US" sz="3600" b="1" dirty="0">
                <a:solidFill>
                  <a:schemeClr val="bg1"/>
                </a:solidFill>
                <a:effectLst/>
                <a:latin typeface="Calibri" panose="020F0502020204030204" pitchFamily="34" charset="0"/>
                <a:ea typeface="Times New Roman" panose="02020603050405020304" pitchFamily="18" charset="0"/>
              </a:rPr>
              <a:t> suffering </a:t>
            </a:r>
            <a:r>
              <a:rPr lang="en-US" sz="3600" b="1" i="1" u="sng" dirty="0">
                <a:solidFill>
                  <a:schemeClr val="bg1"/>
                </a:solidFill>
                <a:effectLst/>
                <a:latin typeface="Calibri" panose="020F0502020204030204" pitchFamily="34" charset="0"/>
                <a:ea typeface="Times New Roman" panose="02020603050405020304" pitchFamily="18" charset="0"/>
              </a:rPr>
              <a:t>to</a:t>
            </a:r>
            <a:r>
              <a:rPr lang="en-US" sz="3600" b="1" dirty="0">
                <a:solidFill>
                  <a:schemeClr val="bg1"/>
                </a:solidFill>
                <a:effectLst/>
                <a:latin typeface="Calibri" panose="020F0502020204030204" pitchFamily="34" charset="0"/>
                <a:ea typeface="Times New Roman" panose="02020603050405020304" pitchFamily="18" charset="0"/>
              </a:rPr>
              <a:t> glory</a:t>
            </a:r>
            <a:endParaRPr lang="en-US" sz="3600" b="1" dirty="0">
              <a:solidFill>
                <a:schemeClr val="bg1"/>
              </a:solidFill>
            </a:endParaRPr>
          </a:p>
        </p:txBody>
      </p:sp>
    </p:spTree>
    <p:extLst>
      <p:ext uri="{BB962C8B-B14F-4D97-AF65-F5344CB8AC3E}">
        <p14:creationId xmlns:p14="http://schemas.microsoft.com/office/powerpoint/2010/main" val="371677140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a:extLst>
              <a:ext uri="{FF2B5EF4-FFF2-40B4-BE49-F238E27FC236}">
                <a16:creationId xmlns:a16="http://schemas.microsoft.com/office/drawing/2014/main" xmlns="" id="{5274EA44-6C01-4426-B74B-5B62DA85227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7084"/>
          <a:stretch/>
        </p:blipFill>
        <p:spPr bwMode="auto">
          <a:xfrm>
            <a:off x="1" y="-8899"/>
            <a:ext cx="12192000" cy="686689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xmlns="" id="{57F77C70-4D54-23D6-992F-DC300E8DC24A}"/>
              </a:ext>
            </a:extLst>
          </p:cNvPr>
          <p:cNvSpPr/>
          <p:nvPr/>
        </p:nvSpPr>
        <p:spPr>
          <a:xfrm>
            <a:off x="228600" y="92075"/>
            <a:ext cx="5791200"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b="1" dirty="0">
                <a:solidFill>
                  <a:schemeClr val="tx1"/>
                </a:solidFill>
              </a:rPr>
              <a:t>R O M A N S</a:t>
            </a:r>
          </a:p>
        </p:txBody>
      </p:sp>
      <p:sp>
        <p:nvSpPr>
          <p:cNvPr id="2" name="Rectangle 1">
            <a:extLst>
              <a:ext uri="{FF2B5EF4-FFF2-40B4-BE49-F238E27FC236}">
                <a16:creationId xmlns:a16="http://schemas.microsoft.com/office/drawing/2014/main" xmlns="" id="{34FC7ADF-40FF-5ECA-F7D3-CFCA69F16A35}"/>
              </a:ext>
            </a:extLst>
          </p:cNvPr>
          <p:cNvSpPr/>
          <p:nvPr/>
        </p:nvSpPr>
        <p:spPr>
          <a:xfrm>
            <a:off x="0" y="1371600"/>
            <a:ext cx="12191999" cy="3581400"/>
          </a:xfrm>
          <a:prstGeom prst="rect">
            <a:avLst/>
          </a:prstGeom>
          <a:solidFill>
            <a:schemeClr val="tx1">
              <a:alpha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fontAlgn="auto">
              <a:spcBef>
                <a:spcPts val="0"/>
              </a:spcBef>
              <a:spcAft>
                <a:spcPts val="0"/>
              </a:spcAft>
              <a:defRPr/>
            </a:pPr>
            <a:r>
              <a:rPr lang="en-US" sz="4000" b="1" dirty="0">
                <a:solidFill>
                  <a:schemeClr val="bg1"/>
                </a:solidFill>
              </a:rPr>
              <a:t>Put your suffering in contexts that include God, and allow the Holy Spirit to help</a:t>
            </a:r>
          </a:p>
          <a:p>
            <a:pPr algn="ctr"/>
            <a:endParaRPr lang="en-US" dirty="0"/>
          </a:p>
        </p:txBody>
      </p:sp>
    </p:spTree>
    <p:extLst>
      <p:ext uri="{BB962C8B-B14F-4D97-AF65-F5344CB8AC3E}">
        <p14:creationId xmlns:p14="http://schemas.microsoft.com/office/powerpoint/2010/main" val="4173071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a:extLst>
              <a:ext uri="{FF2B5EF4-FFF2-40B4-BE49-F238E27FC236}">
                <a16:creationId xmlns:a16="http://schemas.microsoft.com/office/drawing/2014/main" xmlns="" id="{5274EA44-6C01-4426-B74B-5B62DA85227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7084"/>
          <a:stretch/>
        </p:blipFill>
        <p:spPr bwMode="auto">
          <a:xfrm>
            <a:off x="1" y="-8899"/>
            <a:ext cx="12192000" cy="686689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xmlns="" id="{57F77C70-4D54-23D6-992F-DC300E8DC24A}"/>
              </a:ext>
            </a:extLst>
          </p:cNvPr>
          <p:cNvSpPr/>
          <p:nvPr/>
        </p:nvSpPr>
        <p:spPr>
          <a:xfrm>
            <a:off x="228600" y="92075"/>
            <a:ext cx="5791200"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b="1" dirty="0">
                <a:solidFill>
                  <a:schemeClr val="tx1"/>
                </a:solidFill>
              </a:rPr>
              <a:t>R O M A N S</a:t>
            </a:r>
          </a:p>
        </p:txBody>
      </p:sp>
      <p:sp>
        <p:nvSpPr>
          <p:cNvPr id="3" name="Rounded Rectangular Callout 11">
            <a:extLst>
              <a:ext uri="{FF2B5EF4-FFF2-40B4-BE49-F238E27FC236}">
                <a16:creationId xmlns:a16="http://schemas.microsoft.com/office/drawing/2014/main" xmlns="" id="{6D038455-99B0-9C4E-A8F0-0214104268B8}"/>
              </a:ext>
            </a:extLst>
          </p:cNvPr>
          <p:cNvSpPr/>
          <p:nvPr/>
        </p:nvSpPr>
        <p:spPr>
          <a:xfrm>
            <a:off x="2" y="5260483"/>
            <a:ext cx="12191998" cy="1366235"/>
          </a:xfrm>
          <a:prstGeom prst="wedgeRoundRectCallout">
            <a:avLst>
              <a:gd name="adj1" fmla="val -21927"/>
              <a:gd name="adj2" fmla="val 49596"/>
              <a:gd name="adj3" fmla="val 16667"/>
            </a:avLst>
          </a:prstGeom>
          <a:solidFill>
            <a:schemeClr val="accent1">
              <a:lumMod val="5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a:solidFill>
                  <a:schemeClr val="bg1"/>
                </a:solidFill>
                <a:latin typeface="Calibri" panose="020F0502020204030204" pitchFamily="34" charset="0"/>
                <a:ea typeface="Times New Roman" panose="02020603050405020304" pitchFamily="18" charset="0"/>
              </a:rPr>
              <a:t>S</a:t>
            </a:r>
            <a:r>
              <a:rPr lang="en-US" sz="3200" b="1" dirty="0">
                <a:solidFill>
                  <a:schemeClr val="bg1"/>
                </a:solidFill>
                <a:effectLst/>
                <a:latin typeface="Calibri" panose="020F0502020204030204" pitchFamily="34" charset="0"/>
                <a:ea typeface="Times New Roman" panose="02020603050405020304" pitchFamily="18" charset="0"/>
              </a:rPr>
              <a:t>uffering “according to the flesh” would mean ignoring </a:t>
            </a:r>
            <a:r>
              <a:rPr lang="en-US" sz="3200" b="1" dirty="0">
                <a:solidFill>
                  <a:schemeClr val="bg1"/>
                </a:solidFill>
                <a:latin typeface="Calibri" panose="020F0502020204030204" pitchFamily="34" charset="0"/>
                <a:ea typeface="Times New Roman" panose="02020603050405020304" pitchFamily="18" charset="0"/>
              </a:rPr>
              <a:t>these realities, </a:t>
            </a:r>
            <a:r>
              <a:rPr lang="en-US" sz="3200" b="1" i="1" dirty="0">
                <a:solidFill>
                  <a:schemeClr val="bg1"/>
                </a:solidFill>
                <a:latin typeface="Calibri" panose="020F0502020204030204" pitchFamily="34" charset="0"/>
                <a:ea typeface="Times New Roman" panose="02020603050405020304" pitchFamily="18" charset="0"/>
              </a:rPr>
              <a:t>while still </a:t>
            </a:r>
            <a:r>
              <a:rPr lang="en-US" sz="3200" b="1" i="1" dirty="0">
                <a:solidFill>
                  <a:schemeClr val="bg1"/>
                </a:solidFill>
                <a:effectLst/>
                <a:latin typeface="Calibri" panose="020F0502020204030204" pitchFamily="34" charset="0"/>
                <a:ea typeface="Times New Roman" panose="02020603050405020304" pitchFamily="18" charset="0"/>
              </a:rPr>
              <a:t>suffering</a:t>
            </a:r>
            <a:r>
              <a:rPr lang="en-US" sz="3200" b="1" dirty="0">
                <a:solidFill>
                  <a:schemeClr val="bg1"/>
                </a:solidFill>
                <a:effectLst/>
                <a:latin typeface="Calibri" panose="020F0502020204030204" pitchFamily="34" charset="0"/>
                <a:ea typeface="Times New Roman" panose="02020603050405020304" pitchFamily="18" charset="0"/>
              </a:rPr>
              <a:t>, and thereby failing to benefit from them</a:t>
            </a:r>
            <a:endParaRPr lang="en-US" sz="3200" b="1" dirty="0">
              <a:solidFill>
                <a:schemeClr val="bg1"/>
              </a:solidFill>
            </a:endParaRPr>
          </a:p>
        </p:txBody>
      </p:sp>
      <p:sp>
        <p:nvSpPr>
          <p:cNvPr id="4" name="Rectangle 3">
            <a:extLst>
              <a:ext uri="{FF2B5EF4-FFF2-40B4-BE49-F238E27FC236}">
                <a16:creationId xmlns:a16="http://schemas.microsoft.com/office/drawing/2014/main" xmlns="" id="{3940C571-734F-CDF5-8D07-7868B64F13F7}"/>
              </a:ext>
            </a:extLst>
          </p:cNvPr>
          <p:cNvSpPr/>
          <p:nvPr/>
        </p:nvSpPr>
        <p:spPr>
          <a:xfrm>
            <a:off x="0" y="1371600"/>
            <a:ext cx="12191999" cy="3581400"/>
          </a:xfrm>
          <a:prstGeom prst="rect">
            <a:avLst/>
          </a:prstGeom>
          <a:solidFill>
            <a:schemeClr val="tx1">
              <a:alpha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fontAlgn="auto">
              <a:spcBef>
                <a:spcPts val="0"/>
              </a:spcBef>
              <a:spcAft>
                <a:spcPts val="0"/>
              </a:spcAft>
              <a:defRPr/>
            </a:pPr>
            <a:r>
              <a:rPr lang="en-US" sz="4000" b="1" dirty="0">
                <a:solidFill>
                  <a:schemeClr val="bg1"/>
                </a:solidFill>
              </a:rPr>
              <a:t>Put your suffering in contexts that include God, and allow the Holy Spirit to help</a:t>
            </a:r>
          </a:p>
          <a:p>
            <a:pPr marL="685800" indent="-685800" fontAlgn="auto">
              <a:spcBef>
                <a:spcPts val="0"/>
              </a:spcBef>
              <a:spcAft>
                <a:spcPts val="0"/>
              </a:spcAft>
              <a:buFont typeface="Arial" panose="020B0604020202020204" pitchFamily="34" charset="0"/>
              <a:buChar char="•"/>
              <a:defRPr/>
            </a:pPr>
            <a:r>
              <a:rPr lang="en-US" sz="3600" b="1" dirty="0">
                <a:solidFill>
                  <a:schemeClr val="bg1"/>
                </a:solidFill>
              </a:rPr>
              <a:t>In the context of future glory</a:t>
            </a:r>
          </a:p>
          <a:p>
            <a:pPr marL="685800" indent="-685800" fontAlgn="auto">
              <a:spcBef>
                <a:spcPts val="0"/>
              </a:spcBef>
              <a:spcAft>
                <a:spcPts val="0"/>
              </a:spcAft>
              <a:buFont typeface="Arial" panose="020B0604020202020204" pitchFamily="34" charset="0"/>
              <a:buChar char="•"/>
              <a:defRPr/>
            </a:pPr>
            <a:r>
              <a:rPr lang="en-US" sz="3600" b="1" dirty="0">
                <a:solidFill>
                  <a:schemeClr val="bg1"/>
                </a:solidFill>
              </a:rPr>
              <a:t>In the context of present waiting</a:t>
            </a:r>
          </a:p>
          <a:p>
            <a:pPr marL="685800" indent="-685800" fontAlgn="auto">
              <a:spcBef>
                <a:spcPts val="0"/>
              </a:spcBef>
              <a:spcAft>
                <a:spcPts val="0"/>
              </a:spcAft>
              <a:buFont typeface="Arial" panose="020B0604020202020204" pitchFamily="34" charset="0"/>
              <a:buChar char="•"/>
              <a:defRPr/>
            </a:pPr>
            <a:r>
              <a:rPr lang="en-US" sz="3600" b="1" dirty="0">
                <a:solidFill>
                  <a:schemeClr val="bg1"/>
                </a:solidFill>
              </a:rPr>
              <a:t>In the context of spiritual growth</a:t>
            </a:r>
          </a:p>
          <a:p>
            <a:pPr marL="685800" indent="-685800" fontAlgn="auto">
              <a:spcBef>
                <a:spcPts val="0"/>
              </a:spcBef>
              <a:spcAft>
                <a:spcPts val="0"/>
              </a:spcAft>
              <a:buFont typeface="Arial" panose="020B0604020202020204" pitchFamily="34" charset="0"/>
              <a:buChar char="•"/>
              <a:defRPr/>
            </a:pPr>
            <a:r>
              <a:rPr lang="en-US" sz="3600" b="1" dirty="0">
                <a:solidFill>
                  <a:schemeClr val="bg1"/>
                </a:solidFill>
              </a:rPr>
              <a:t>In the context of God’s unfailing love</a:t>
            </a:r>
          </a:p>
          <a:p>
            <a:pPr algn="ctr"/>
            <a:endParaRPr lang="en-US" dirty="0"/>
          </a:p>
        </p:txBody>
      </p:sp>
    </p:spTree>
    <p:extLst>
      <p:ext uri="{BB962C8B-B14F-4D97-AF65-F5344CB8AC3E}">
        <p14:creationId xmlns:p14="http://schemas.microsoft.com/office/powerpoint/2010/main" val="3300986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wipe(up)">
                                      <p:cBhvr>
                                        <p:cTn id="7" dur="250"/>
                                        <p:tgtEl>
                                          <p:spTgt spid="4">
                                            <p:txEl>
                                              <p:pRg st="1" end="1"/>
                                            </p:txEl>
                                          </p:spTgt>
                                        </p:tgtEl>
                                      </p:cBhvr>
                                    </p:animEffect>
                                  </p:childTnLst>
                                </p:cTn>
                              </p:par>
                            </p:childTnLst>
                          </p:cTn>
                        </p:par>
                        <p:par>
                          <p:cTn id="8" fill="hold">
                            <p:stCondLst>
                              <p:cond delay="250"/>
                            </p:stCondLst>
                            <p:childTnLst>
                              <p:par>
                                <p:cTn id="9" presetID="22" presetClass="entr" presetSubtype="1" fill="hold" nodeType="after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animEffect transition="in" filter="wipe(up)">
                                      <p:cBhvr>
                                        <p:cTn id="11" dur="250"/>
                                        <p:tgtEl>
                                          <p:spTgt spid="4">
                                            <p:txEl>
                                              <p:pRg st="2" end="2"/>
                                            </p:txEl>
                                          </p:spTgt>
                                        </p:tgtEl>
                                      </p:cBhvr>
                                    </p:animEffect>
                                  </p:childTnLst>
                                </p:cTn>
                              </p:par>
                            </p:childTnLst>
                          </p:cTn>
                        </p:par>
                        <p:par>
                          <p:cTn id="12" fill="hold">
                            <p:stCondLst>
                              <p:cond delay="500"/>
                            </p:stCondLst>
                            <p:childTnLst>
                              <p:par>
                                <p:cTn id="13" presetID="22" presetClass="entr" presetSubtype="1" fill="hold" nodeType="after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animEffect transition="in" filter="wipe(up)">
                                      <p:cBhvr>
                                        <p:cTn id="15" dur="250"/>
                                        <p:tgtEl>
                                          <p:spTgt spid="4">
                                            <p:txEl>
                                              <p:pRg st="3" end="3"/>
                                            </p:txEl>
                                          </p:spTgt>
                                        </p:tgtEl>
                                      </p:cBhvr>
                                    </p:animEffect>
                                  </p:childTnLst>
                                </p:cTn>
                              </p:par>
                            </p:childTnLst>
                          </p:cTn>
                        </p:par>
                        <p:par>
                          <p:cTn id="16" fill="hold">
                            <p:stCondLst>
                              <p:cond delay="750"/>
                            </p:stCondLst>
                            <p:childTnLst>
                              <p:par>
                                <p:cTn id="17" presetID="22" presetClass="entr" presetSubtype="1" fill="hold" nodeType="after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wipe(up)">
                                      <p:cBhvr>
                                        <p:cTn id="19" dur="250"/>
                                        <p:tgtEl>
                                          <p:spTgt spid="4">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a:extLst>
              <a:ext uri="{FF2B5EF4-FFF2-40B4-BE49-F238E27FC236}">
                <a16:creationId xmlns:a16="http://schemas.microsoft.com/office/drawing/2014/main" xmlns="" id="{5274EA44-6C01-4426-B74B-5B62DA85227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7084"/>
          <a:stretch/>
        </p:blipFill>
        <p:spPr bwMode="auto">
          <a:xfrm>
            <a:off x="1" y="-8899"/>
            <a:ext cx="12192000" cy="686689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xmlns="" id="{57F77C70-4D54-23D6-992F-DC300E8DC24A}"/>
              </a:ext>
            </a:extLst>
          </p:cNvPr>
          <p:cNvSpPr/>
          <p:nvPr/>
        </p:nvSpPr>
        <p:spPr>
          <a:xfrm>
            <a:off x="228600" y="92075"/>
            <a:ext cx="5791200"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b="1" dirty="0">
                <a:solidFill>
                  <a:schemeClr val="tx1"/>
                </a:solidFill>
              </a:rPr>
              <a:t>R O M A N S</a:t>
            </a:r>
          </a:p>
        </p:txBody>
      </p:sp>
      <p:sp>
        <p:nvSpPr>
          <p:cNvPr id="3" name="Rounded Rectangular Callout 11">
            <a:extLst>
              <a:ext uri="{FF2B5EF4-FFF2-40B4-BE49-F238E27FC236}">
                <a16:creationId xmlns:a16="http://schemas.microsoft.com/office/drawing/2014/main" xmlns="" id="{6D038455-99B0-9C4E-A8F0-0214104268B8}"/>
              </a:ext>
            </a:extLst>
          </p:cNvPr>
          <p:cNvSpPr/>
          <p:nvPr/>
        </p:nvSpPr>
        <p:spPr>
          <a:xfrm>
            <a:off x="190501" y="5242090"/>
            <a:ext cx="11810998" cy="1073016"/>
          </a:xfrm>
          <a:prstGeom prst="wedgeRoundRectCallout">
            <a:avLst>
              <a:gd name="adj1" fmla="val -21927"/>
              <a:gd name="adj2" fmla="val 49596"/>
              <a:gd name="adj3" fmla="val 16667"/>
            </a:avLst>
          </a:prstGeom>
          <a:solidFill>
            <a:schemeClr val="accent1">
              <a:lumMod val="5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solidFill>
                  <a:schemeClr val="bg1"/>
                </a:solidFill>
                <a:latin typeface="Calibri" panose="020F0502020204030204" pitchFamily="34" charset="0"/>
                <a:ea typeface="Times New Roman" panose="02020603050405020304" pitchFamily="18" charset="0"/>
              </a:rPr>
              <a:t>Or we can “walk according to the Spirit” through our trials!</a:t>
            </a:r>
            <a:endParaRPr lang="en-US" sz="3600" b="1" dirty="0">
              <a:solidFill>
                <a:schemeClr val="bg1"/>
              </a:solidFill>
            </a:endParaRPr>
          </a:p>
        </p:txBody>
      </p:sp>
      <p:sp>
        <p:nvSpPr>
          <p:cNvPr id="2" name="Rectangle 1">
            <a:extLst>
              <a:ext uri="{FF2B5EF4-FFF2-40B4-BE49-F238E27FC236}">
                <a16:creationId xmlns:a16="http://schemas.microsoft.com/office/drawing/2014/main" xmlns="" id="{3399ED37-0DB6-DBFC-2663-3BCC5308C703}"/>
              </a:ext>
            </a:extLst>
          </p:cNvPr>
          <p:cNvSpPr/>
          <p:nvPr/>
        </p:nvSpPr>
        <p:spPr>
          <a:xfrm>
            <a:off x="0" y="1371600"/>
            <a:ext cx="12191999" cy="3581400"/>
          </a:xfrm>
          <a:prstGeom prst="rect">
            <a:avLst/>
          </a:prstGeom>
          <a:solidFill>
            <a:schemeClr val="tx1">
              <a:alpha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fontAlgn="auto">
              <a:spcBef>
                <a:spcPts val="0"/>
              </a:spcBef>
              <a:spcAft>
                <a:spcPts val="0"/>
              </a:spcAft>
              <a:defRPr/>
            </a:pPr>
            <a:r>
              <a:rPr lang="en-US" sz="4000" b="1" dirty="0">
                <a:solidFill>
                  <a:schemeClr val="bg1"/>
                </a:solidFill>
              </a:rPr>
              <a:t>Put your suffering in contexts that include God, and allow the Holy Spirit to help</a:t>
            </a:r>
          </a:p>
          <a:p>
            <a:pPr marL="685800" indent="-685800" fontAlgn="auto">
              <a:spcBef>
                <a:spcPts val="0"/>
              </a:spcBef>
              <a:spcAft>
                <a:spcPts val="0"/>
              </a:spcAft>
              <a:buFont typeface="Arial" panose="020B0604020202020204" pitchFamily="34" charset="0"/>
              <a:buChar char="•"/>
              <a:defRPr/>
            </a:pPr>
            <a:r>
              <a:rPr lang="en-US" sz="3600" b="1" dirty="0">
                <a:solidFill>
                  <a:schemeClr val="bg1"/>
                </a:solidFill>
              </a:rPr>
              <a:t>In the context of future glory</a:t>
            </a:r>
          </a:p>
          <a:p>
            <a:pPr marL="685800" indent="-685800" fontAlgn="auto">
              <a:spcBef>
                <a:spcPts val="0"/>
              </a:spcBef>
              <a:spcAft>
                <a:spcPts val="0"/>
              </a:spcAft>
              <a:buFont typeface="Arial" panose="020B0604020202020204" pitchFamily="34" charset="0"/>
              <a:buChar char="•"/>
              <a:defRPr/>
            </a:pPr>
            <a:r>
              <a:rPr lang="en-US" sz="3600" b="1" dirty="0">
                <a:solidFill>
                  <a:schemeClr val="bg1"/>
                </a:solidFill>
              </a:rPr>
              <a:t>In the context of present waiting</a:t>
            </a:r>
          </a:p>
          <a:p>
            <a:pPr marL="685800" indent="-685800" fontAlgn="auto">
              <a:spcBef>
                <a:spcPts val="0"/>
              </a:spcBef>
              <a:spcAft>
                <a:spcPts val="0"/>
              </a:spcAft>
              <a:buFont typeface="Arial" panose="020B0604020202020204" pitchFamily="34" charset="0"/>
              <a:buChar char="•"/>
              <a:defRPr/>
            </a:pPr>
            <a:r>
              <a:rPr lang="en-US" sz="3600" b="1" dirty="0">
                <a:solidFill>
                  <a:schemeClr val="bg1"/>
                </a:solidFill>
              </a:rPr>
              <a:t>In the context of spiritual growth</a:t>
            </a:r>
          </a:p>
          <a:p>
            <a:pPr marL="685800" indent="-685800" fontAlgn="auto">
              <a:spcBef>
                <a:spcPts val="0"/>
              </a:spcBef>
              <a:spcAft>
                <a:spcPts val="0"/>
              </a:spcAft>
              <a:buFont typeface="Arial" panose="020B0604020202020204" pitchFamily="34" charset="0"/>
              <a:buChar char="•"/>
              <a:defRPr/>
            </a:pPr>
            <a:r>
              <a:rPr lang="en-US" sz="3600" b="1" dirty="0">
                <a:solidFill>
                  <a:schemeClr val="bg1"/>
                </a:solidFill>
              </a:rPr>
              <a:t>In the context of God’s unfailing love</a:t>
            </a:r>
          </a:p>
          <a:p>
            <a:pPr algn="ctr"/>
            <a:endParaRPr lang="en-US" dirty="0"/>
          </a:p>
        </p:txBody>
      </p:sp>
    </p:spTree>
    <p:extLst>
      <p:ext uri="{BB962C8B-B14F-4D97-AF65-F5344CB8AC3E}">
        <p14:creationId xmlns:p14="http://schemas.microsoft.com/office/powerpoint/2010/main" val="1972103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a:extLst>
              <a:ext uri="{FF2B5EF4-FFF2-40B4-BE49-F238E27FC236}">
                <a16:creationId xmlns:a16="http://schemas.microsoft.com/office/drawing/2014/main" xmlns="" id="{5274EA44-6C01-4426-B74B-5B62DA85227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7084"/>
          <a:stretch/>
        </p:blipFill>
        <p:spPr bwMode="auto">
          <a:xfrm>
            <a:off x="1" y="-8899"/>
            <a:ext cx="12192000" cy="686689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xmlns="" id="{57F77C70-4D54-23D6-992F-DC300E8DC24A}"/>
              </a:ext>
            </a:extLst>
          </p:cNvPr>
          <p:cNvSpPr/>
          <p:nvPr/>
        </p:nvSpPr>
        <p:spPr>
          <a:xfrm>
            <a:off x="228600" y="92075"/>
            <a:ext cx="5791200"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b="1" dirty="0">
                <a:solidFill>
                  <a:schemeClr val="tx1"/>
                </a:solidFill>
              </a:rPr>
              <a:t>R O M A N S</a:t>
            </a:r>
          </a:p>
        </p:txBody>
      </p:sp>
      <p:sp>
        <p:nvSpPr>
          <p:cNvPr id="7" name="Rounded Rectangular Callout 11">
            <a:extLst>
              <a:ext uri="{FF2B5EF4-FFF2-40B4-BE49-F238E27FC236}">
                <a16:creationId xmlns:a16="http://schemas.microsoft.com/office/drawing/2014/main" xmlns="" id="{D798020B-692A-58A6-F762-6BC886E3CAEC}"/>
              </a:ext>
            </a:extLst>
          </p:cNvPr>
          <p:cNvSpPr/>
          <p:nvPr/>
        </p:nvSpPr>
        <p:spPr>
          <a:xfrm>
            <a:off x="6858000" y="5257800"/>
            <a:ext cx="5181600" cy="1315442"/>
          </a:xfrm>
          <a:prstGeom prst="wedgeRoundRectCallout">
            <a:avLst>
              <a:gd name="adj1" fmla="val -21927"/>
              <a:gd name="adj2" fmla="val 49596"/>
              <a:gd name="adj3" fmla="val 16667"/>
            </a:avLst>
          </a:prstGeom>
          <a:solidFill>
            <a:schemeClr val="tx1">
              <a:alpha val="64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6000" b="1" dirty="0">
                <a:solidFill>
                  <a:schemeClr val="bg1"/>
                </a:solidFill>
              </a:rPr>
              <a:t>Next Week… </a:t>
            </a:r>
            <a:endParaRPr lang="en-US" sz="6000" b="1" i="1" dirty="0">
              <a:solidFill>
                <a:schemeClr val="bg1"/>
              </a:solidFill>
            </a:endParaRPr>
          </a:p>
        </p:txBody>
      </p:sp>
    </p:spTree>
    <p:extLst>
      <p:ext uri="{BB962C8B-B14F-4D97-AF65-F5344CB8AC3E}">
        <p14:creationId xmlns:p14="http://schemas.microsoft.com/office/powerpoint/2010/main" val="401843164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A close up of a logo&#10;&#10;Description generated with very high confidence">
            <a:extLst>
              <a:ext uri="{FF2B5EF4-FFF2-40B4-BE49-F238E27FC236}">
                <a16:creationId xmlns:a16="http://schemas.microsoft.com/office/drawing/2014/main" xmlns="" id="{9642626F-AE5B-4C60-AF84-A024FE51F763}"/>
              </a:ext>
            </a:extLst>
          </p:cNvPr>
          <p:cNvPicPr>
            <a:picLocks noChangeAspect="1"/>
          </p:cNvPicPr>
          <p:nvPr/>
        </p:nvPicPr>
        <p:blipFill rotWithShape="1">
          <a:blip r:embed="rId3"/>
          <a:srcRect/>
          <a:stretch/>
        </p:blipFill>
        <p:spPr>
          <a:xfrm>
            <a:off x="20" y="10"/>
            <a:ext cx="12191980" cy="6857990"/>
          </a:xfrm>
          <a:prstGeom prst="rect">
            <a:avLst/>
          </a:prstGeom>
        </p:spPr>
      </p:pic>
    </p:spTree>
    <p:extLst>
      <p:ext uri="{BB962C8B-B14F-4D97-AF65-F5344CB8AC3E}">
        <p14:creationId xmlns:p14="http://schemas.microsoft.com/office/powerpoint/2010/main" val="30832759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elated image">
            <a:extLst>
              <a:ext uri="{FF2B5EF4-FFF2-40B4-BE49-F238E27FC236}">
                <a16:creationId xmlns:a16="http://schemas.microsoft.com/office/drawing/2014/main" xmlns="" id="{8323545A-ACCC-20D7-A652-E3F484C9989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4516"/>
          <a:stretch/>
        </p:blipFill>
        <p:spPr bwMode="auto">
          <a:xfrm>
            <a:off x="0" y="0"/>
            <a:ext cx="12197688"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xmlns="" id="{57F77C70-4D54-23D6-992F-DC300E8DC24A}"/>
              </a:ext>
            </a:extLst>
          </p:cNvPr>
          <p:cNvSpPr/>
          <p:nvPr/>
        </p:nvSpPr>
        <p:spPr>
          <a:xfrm>
            <a:off x="-1" y="92075"/>
            <a:ext cx="12192000"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bg1"/>
                </a:solidFill>
              </a:rPr>
              <a:t>Walking According to the Spirit</a:t>
            </a:r>
          </a:p>
        </p:txBody>
      </p:sp>
      <p:sp>
        <p:nvSpPr>
          <p:cNvPr id="3" name="Rectangle 2">
            <a:extLst>
              <a:ext uri="{FF2B5EF4-FFF2-40B4-BE49-F238E27FC236}">
                <a16:creationId xmlns:a16="http://schemas.microsoft.com/office/drawing/2014/main" xmlns="" id="{30F627C4-FC23-3E23-51E8-FD1986EE0290}"/>
              </a:ext>
            </a:extLst>
          </p:cNvPr>
          <p:cNvSpPr/>
          <p:nvPr/>
        </p:nvSpPr>
        <p:spPr>
          <a:xfrm>
            <a:off x="0" y="5334000"/>
            <a:ext cx="12192000" cy="15240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spcBef>
                <a:spcPts val="0"/>
              </a:spcBef>
              <a:spcAft>
                <a:spcPts val="0"/>
              </a:spcAft>
            </a:pPr>
            <a:r>
              <a:rPr lang="en-US" sz="3100" b="1" baseline="30000" dirty="0">
                <a:solidFill>
                  <a:schemeClr val="tx1"/>
                </a:solidFill>
              </a:rPr>
              <a:t>Romans</a:t>
            </a:r>
            <a:r>
              <a:rPr lang="en-US" sz="3100" b="1" dirty="0">
                <a:solidFill>
                  <a:schemeClr val="tx1"/>
                </a:solidFill>
              </a:rPr>
              <a:t> </a:t>
            </a:r>
            <a:r>
              <a:rPr lang="en-US" sz="3100" b="1" baseline="30000" dirty="0">
                <a:solidFill>
                  <a:schemeClr val="tx1"/>
                </a:solidFill>
              </a:rPr>
              <a:t>8:16 </a:t>
            </a:r>
            <a:r>
              <a:rPr lang="en-US" sz="3100" dirty="0">
                <a:solidFill>
                  <a:schemeClr val="tx1"/>
                </a:solidFill>
              </a:rPr>
              <a:t>The Spirit Himself testifies with our spirit that we are children of God, </a:t>
            </a:r>
            <a:r>
              <a:rPr lang="en-US" sz="3100" b="1" baseline="30000" dirty="0">
                <a:solidFill>
                  <a:schemeClr val="tx1"/>
                </a:solidFill>
              </a:rPr>
              <a:t>17 </a:t>
            </a:r>
            <a:r>
              <a:rPr lang="en-US" sz="3100" dirty="0">
                <a:solidFill>
                  <a:schemeClr val="tx1"/>
                </a:solidFill>
              </a:rPr>
              <a:t>and if children, heirs also, heirs of God and fellow heirs with Christ, </a:t>
            </a:r>
            <a:r>
              <a:rPr lang="en-US" sz="3100" b="1" u="sng" dirty="0">
                <a:solidFill>
                  <a:srgbClr val="002060"/>
                </a:solidFill>
              </a:rPr>
              <a:t>if indeed we suffer</a:t>
            </a:r>
            <a:r>
              <a:rPr lang="en-US" sz="3100" dirty="0">
                <a:solidFill>
                  <a:schemeClr val="tx1"/>
                </a:solidFill>
              </a:rPr>
              <a:t> with Him so that we may also be glorified with Him.</a:t>
            </a:r>
          </a:p>
          <a:p>
            <a:pPr>
              <a:spcBef>
                <a:spcPts val="0"/>
              </a:spcBef>
              <a:spcAft>
                <a:spcPts val="0"/>
              </a:spcAft>
            </a:pPr>
            <a:r>
              <a:rPr lang="en-US" sz="3200" dirty="0">
                <a:solidFill>
                  <a:schemeClr val="tx1"/>
                </a:solidFill>
                <a:effectLst/>
                <a:ea typeface="Times New Roman" panose="02020603050405020304" pitchFamily="18" charset="0"/>
              </a:rPr>
              <a:t> </a:t>
            </a:r>
          </a:p>
          <a:p>
            <a:pPr marL="0" marR="0">
              <a:lnSpc>
                <a:spcPct val="107000"/>
              </a:lnSpc>
              <a:spcBef>
                <a:spcPts val="0"/>
              </a:spcBef>
              <a:spcAft>
                <a:spcPts val="0"/>
              </a:spcAft>
            </a:pPr>
            <a:endParaRPr lang="en-US" sz="3400" dirty="0">
              <a:solidFill>
                <a:schemeClr val="tx1"/>
              </a:solidFill>
            </a:endParaRPr>
          </a:p>
        </p:txBody>
      </p:sp>
      <p:sp>
        <p:nvSpPr>
          <p:cNvPr id="5" name="Rectangle 4">
            <a:extLst>
              <a:ext uri="{FF2B5EF4-FFF2-40B4-BE49-F238E27FC236}">
                <a16:creationId xmlns:a16="http://schemas.microsoft.com/office/drawing/2014/main" xmlns="" id="{2EB4DBCE-51E9-E269-AD4C-CD0776B6F2F9}"/>
              </a:ext>
            </a:extLst>
          </p:cNvPr>
          <p:cNvSpPr/>
          <p:nvPr/>
        </p:nvSpPr>
        <p:spPr>
          <a:xfrm>
            <a:off x="3733800" y="1277171"/>
            <a:ext cx="8077200"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b="1" i="1" dirty="0">
                <a:solidFill>
                  <a:schemeClr val="bg1"/>
                </a:solidFill>
              </a:rPr>
              <a:t>through suffering</a:t>
            </a:r>
          </a:p>
        </p:txBody>
      </p:sp>
      <p:sp>
        <p:nvSpPr>
          <p:cNvPr id="2" name="Rounded Rectangular Callout 11">
            <a:extLst>
              <a:ext uri="{FF2B5EF4-FFF2-40B4-BE49-F238E27FC236}">
                <a16:creationId xmlns:a16="http://schemas.microsoft.com/office/drawing/2014/main" xmlns="" id="{6004A0C4-1880-1C3B-3E2E-55982C18DE9E}"/>
              </a:ext>
            </a:extLst>
          </p:cNvPr>
          <p:cNvSpPr/>
          <p:nvPr/>
        </p:nvSpPr>
        <p:spPr>
          <a:xfrm>
            <a:off x="266699" y="3212196"/>
            <a:ext cx="11658600" cy="1718497"/>
          </a:xfrm>
          <a:prstGeom prst="wedgeRoundRectCallout">
            <a:avLst>
              <a:gd name="adj1" fmla="val -21927"/>
              <a:gd name="adj2" fmla="val 49596"/>
              <a:gd name="adj3" fmla="val 16667"/>
            </a:avLst>
          </a:prstGeom>
          <a:solidFill>
            <a:schemeClr val="tx1">
              <a:alpha val="64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5400" b="1" i="1" dirty="0">
                <a:solidFill>
                  <a:schemeClr val="bg1"/>
                </a:solidFill>
              </a:rPr>
              <a:t>What is your typical mindset when you encounter suffering?</a:t>
            </a:r>
          </a:p>
        </p:txBody>
      </p:sp>
      <p:sp>
        <p:nvSpPr>
          <p:cNvPr id="7" name="Thought Bubble: Cloud 6">
            <a:extLst>
              <a:ext uri="{FF2B5EF4-FFF2-40B4-BE49-F238E27FC236}">
                <a16:creationId xmlns:a16="http://schemas.microsoft.com/office/drawing/2014/main" xmlns="" id="{A7B72AD2-2585-6E30-027F-312833A11782}"/>
              </a:ext>
            </a:extLst>
          </p:cNvPr>
          <p:cNvSpPr/>
          <p:nvPr/>
        </p:nvSpPr>
        <p:spPr>
          <a:xfrm>
            <a:off x="152400" y="1127849"/>
            <a:ext cx="3962400" cy="1718497"/>
          </a:xfrm>
          <a:prstGeom prst="cloudCallout">
            <a:avLst>
              <a:gd name="adj1" fmla="val -53194"/>
              <a:gd name="adj2" fmla="val 59442"/>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rPr>
              <a:t>Why did this happen?</a:t>
            </a:r>
          </a:p>
        </p:txBody>
      </p:sp>
    </p:spTree>
    <p:extLst>
      <p:ext uri="{BB962C8B-B14F-4D97-AF65-F5344CB8AC3E}">
        <p14:creationId xmlns:p14="http://schemas.microsoft.com/office/powerpoint/2010/main" val="3664295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22426</TotalTime>
  <Words>2369</Words>
  <Application>Microsoft Office PowerPoint</Application>
  <PresentationFormat>Widescreen</PresentationFormat>
  <Paragraphs>349</Paragraphs>
  <Slides>89</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89</vt:i4>
      </vt:variant>
    </vt:vector>
  </HeadingPairs>
  <TitlesOfParts>
    <vt:vector size="93" baseType="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Ben and Sarah</dc:creator>
  <cp:lastModifiedBy>DoddH</cp:lastModifiedBy>
  <cp:revision>849</cp:revision>
  <dcterms:created xsi:type="dcterms:W3CDTF">2010-12-28T16:51:17Z</dcterms:created>
  <dcterms:modified xsi:type="dcterms:W3CDTF">2023-03-22T01:06:44Z</dcterms:modified>
</cp:coreProperties>
</file>