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Lst>
  <p:notesMasterIdLst>
    <p:notesMasterId r:id="rId42"/>
  </p:notesMasterIdLst>
  <p:sldIdLst>
    <p:sldId id="8541" r:id="rId2"/>
    <p:sldId id="9720" r:id="rId3"/>
    <p:sldId id="9774" r:id="rId4"/>
    <p:sldId id="9769" r:id="rId5"/>
    <p:sldId id="9770" r:id="rId6"/>
    <p:sldId id="9771" r:id="rId7"/>
    <p:sldId id="9772" r:id="rId8"/>
    <p:sldId id="8872" r:id="rId9"/>
    <p:sldId id="9775" r:id="rId10"/>
    <p:sldId id="9776" r:id="rId11"/>
    <p:sldId id="9777" r:id="rId12"/>
    <p:sldId id="9778" r:id="rId13"/>
    <p:sldId id="9779" r:id="rId14"/>
    <p:sldId id="9780" r:id="rId15"/>
    <p:sldId id="9781" r:id="rId16"/>
    <p:sldId id="9782" r:id="rId17"/>
    <p:sldId id="9783" r:id="rId18"/>
    <p:sldId id="9785" r:id="rId19"/>
    <p:sldId id="9786" r:id="rId20"/>
    <p:sldId id="9787" r:id="rId21"/>
    <p:sldId id="9788" r:id="rId22"/>
    <p:sldId id="9792" r:id="rId23"/>
    <p:sldId id="9793" r:id="rId24"/>
    <p:sldId id="9794" r:id="rId25"/>
    <p:sldId id="9795" r:id="rId26"/>
    <p:sldId id="9796" r:id="rId27"/>
    <p:sldId id="9806" r:id="rId28"/>
    <p:sldId id="9797" r:id="rId29"/>
    <p:sldId id="9798" r:id="rId30"/>
    <p:sldId id="9799" r:id="rId31"/>
    <p:sldId id="9800" r:id="rId32"/>
    <p:sldId id="9801" r:id="rId33"/>
    <p:sldId id="9790" r:id="rId34"/>
    <p:sldId id="9802" r:id="rId35"/>
    <p:sldId id="9803" r:id="rId36"/>
    <p:sldId id="9804" r:id="rId37"/>
    <p:sldId id="9791" r:id="rId38"/>
    <p:sldId id="9805" r:id="rId39"/>
    <p:sldId id="9773" r:id="rId40"/>
    <p:sldId id="9551" r:id="rId4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038"/>
    <a:srgbClr val="586676"/>
    <a:srgbClr val="5286C4"/>
    <a:srgbClr val="393939"/>
    <a:srgbClr val="254061"/>
    <a:srgbClr val="D3E6FF"/>
    <a:srgbClr val="B0E4CD"/>
    <a:srgbClr val="35A5C2"/>
    <a:srgbClr val="385D8A"/>
    <a:srgbClr val="386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D04DF-77F5-C44C-A4BA-429AB3273BEE}" v="1489" dt="2024-07-01T23:45:29.0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111" autoAdjust="0"/>
    <p:restoredTop sz="74227" autoAdjust="0"/>
  </p:normalViewPr>
  <p:slideViewPr>
    <p:cSldViewPr snapToGrid="0" snapToObjects="1">
      <p:cViewPr varScale="1">
        <p:scale>
          <a:sx n="55" d="100"/>
          <a:sy n="55" d="100"/>
        </p:scale>
        <p:origin x="8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200"/>
              <a:buFontTx/>
              <a:buNone/>
              <a:tabLst>
                <a:tab pos="685800" algn="l"/>
              </a:tabLst>
            </a:pPr>
            <a:endParaRPr lang="en-US" dirty="0"/>
          </a:p>
        </p:txBody>
      </p:sp>
      <p:sp>
        <p:nvSpPr>
          <p:cNvPr id="4" name="Slide Number Placeholder 3"/>
          <p:cNvSpPr>
            <a:spLocks noGrp="1"/>
          </p:cNvSpPr>
          <p:nvPr>
            <p:ph type="sldNum" sz="quarter" idx="5"/>
          </p:nvPr>
        </p:nvSpPr>
        <p:spPr/>
        <p:txBody>
          <a:bodyPr/>
          <a:lstStyle/>
          <a:p>
            <a:pPr>
              <a:defRPr/>
            </a:pPr>
            <a:fld id="{1696978B-A236-B943-B34D-431BF05F63D6}" type="slidenum">
              <a:rPr lang="en-US" smtClean="0"/>
              <a:pPr>
                <a:defRPr/>
              </a:pPr>
              <a:t>1</a:t>
            </a:fld>
            <a:endParaRPr lang="en-US"/>
          </a:p>
        </p:txBody>
      </p:sp>
    </p:spTree>
    <p:extLst>
      <p:ext uri="{BB962C8B-B14F-4D97-AF65-F5344CB8AC3E}">
        <p14:creationId xmlns:p14="http://schemas.microsoft.com/office/powerpoint/2010/main" val="252471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04252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32905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08632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1293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2854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7189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6457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solidFill>
                <a:prstClr val="white"/>
              </a:solidFill>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11665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solidFill>
                <a:prstClr val="white"/>
              </a:solidFill>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66775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5937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5974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02421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5146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 typeface="Times New Roman" panose="02020603050405020304" pitchFamily="18" charset="0"/>
              <a:buNone/>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91516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95277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 typeface="Times New Roman" panose="02020603050405020304" pitchFamily="18" charset="0"/>
              <a:buNone/>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82645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57265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457200" marR="0" lvl="1"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22111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457200" marR="0" lvl="1"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52199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05685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1175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03616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81220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91111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457200" marR="0" lvl="1"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92629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02338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64202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69492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38433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69016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75472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5213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96006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96978B-A236-B943-B34D-431BF05F63D6}" type="slidenum">
              <a:rPr lang="en-US" smtClean="0"/>
              <a:pPr>
                <a:defRPr/>
              </a:pPr>
              <a:t>40</a:t>
            </a:fld>
            <a:endParaRPr lang="en-US"/>
          </a:p>
        </p:txBody>
      </p:sp>
    </p:spTree>
    <p:extLst>
      <p:ext uri="{BB962C8B-B14F-4D97-AF65-F5344CB8AC3E}">
        <p14:creationId xmlns:p14="http://schemas.microsoft.com/office/powerpoint/2010/main" val="107001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6975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5227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0462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0346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5328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7/2/2024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7/2/2024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7/2/2024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7/2/2024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7/2/2024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7/2/2024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JOHN</a:t>
            </a:r>
          </a:p>
        </p:txBody>
      </p:sp>
      <p:sp>
        <p:nvSpPr>
          <p:cNvPr id="5" name="TextBox 4">
            <a:extLst>
              <a:ext uri="{FF2B5EF4-FFF2-40B4-BE49-F238E27FC236}">
                <a16:creationId xmlns:a16="http://schemas.microsoft.com/office/drawing/2014/main"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GOSPEL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Who is the Spirit</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1671227"/>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another “</a:t>
            </a:r>
            <a:r>
              <a:rPr lang="en-US" sz="3800" i="1" dirty="0">
                <a:solidFill>
                  <a:schemeClr val="bg1"/>
                </a:solidFill>
                <a:latin typeface="Calibri Light" panose="020F0302020204030204" pitchFamily="34" charset="0"/>
                <a:cs typeface="Calibri Light" panose="020F0302020204030204" pitchFamily="34" charset="0"/>
              </a:rPr>
              <a:t>advocate</a:t>
            </a:r>
            <a:r>
              <a:rPr lang="en-US" sz="3800" dirty="0">
                <a:solidFill>
                  <a:schemeClr val="bg1"/>
                </a:solidFill>
                <a:latin typeface="Calibri Light" panose="020F0302020204030204" pitchFamily="34" charset="0"/>
                <a:cs typeface="Calibri Light" panose="020F0302020204030204" pitchFamily="34" charset="0"/>
              </a:rPr>
              <a:t>…the Spirit of truth” (v16-17).</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The Spirit is not a substance or a force.</a:t>
            </a:r>
          </a:p>
        </p:txBody>
      </p:sp>
    </p:spTree>
    <p:extLst>
      <p:ext uri="{BB962C8B-B14F-4D97-AF65-F5344CB8AC3E}">
        <p14:creationId xmlns:p14="http://schemas.microsoft.com/office/powerpoint/2010/main" val="277805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Who is the Spirit</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1671227"/>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another “</a:t>
            </a:r>
            <a:r>
              <a:rPr lang="en-US" sz="3800" i="1" dirty="0">
                <a:solidFill>
                  <a:schemeClr val="bg1"/>
                </a:solidFill>
                <a:latin typeface="Calibri Light" panose="020F0302020204030204" pitchFamily="34" charset="0"/>
                <a:cs typeface="Calibri Light" panose="020F0302020204030204" pitchFamily="34" charset="0"/>
              </a:rPr>
              <a:t>advocate</a:t>
            </a:r>
            <a:r>
              <a:rPr lang="en-US" sz="3800" dirty="0">
                <a:solidFill>
                  <a:schemeClr val="bg1"/>
                </a:solidFill>
                <a:latin typeface="Calibri Light" panose="020F0302020204030204" pitchFamily="34" charset="0"/>
                <a:cs typeface="Calibri Light" panose="020F0302020204030204" pitchFamily="34" charset="0"/>
              </a:rPr>
              <a:t>…the Spirit of truth” (v16-17).</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The Spirit is not a substance or a force; he’s a person.</a:t>
            </a:r>
          </a:p>
        </p:txBody>
      </p:sp>
      <p:sp>
        <p:nvSpPr>
          <p:cNvPr id="2" name="Rectangle 1">
            <a:extLst>
              <a:ext uri="{FF2B5EF4-FFF2-40B4-BE49-F238E27FC236}">
                <a16:creationId xmlns:a16="http://schemas.microsoft.com/office/drawing/2014/main" id="{08E48704-D7ED-0277-5DE6-358A760F34C9}"/>
              </a:ext>
            </a:extLst>
          </p:cNvPr>
          <p:cNvSpPr>
            <a:spLocks noChangeArrowheads="1"/>
          </p:cNvSpPr>
          <p:nvPr/>
        </p:nvSpPr>
        <p:spPr bwMode="auto">
          <a:xfrm>
            <a:off x="381000" y="3025481"/>
            <a:ext cx="11537430" cy="308348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EB27267F-6E5E-7CB7-16BD-DC99F8B0B1DD}"/>
              </a:ext>
            </a:extLst>
          </p:cNvPr>
          <p:cNvSpPr txBox="1">
            <a:spLocks noChangeArrowheads="1"/>
          </p:cNvSpPr>
          <p:nvPr/>
        </p:nvSpPr>
        <p:spPr bwMode="auto">
          <a:xfrm>
            <a:off x="423034" y="3178517"/>
            <a:ext cx="11438715" cy="2746906"/>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3500" dirty="0">
                <a:solidFill>
                  <a:prstClr val="white"/>
                </a:solidFill>
                <a:latin typeface="Calibri Light" panose="020F0302020204030204" pitchFamily="34" charset="0"/>
                <a:cs typeface="Calibri Light" panose="020F0302020204030204" pitchFamily="34" charset="0"/>
              </a:rPr>
              <a:t>“You know him, for </a:t>
            </a:r>
            <a:r>
              <a:rPr lang="en-US" sz="3500" i="1" dirty="0">
                <a:solidFill>
                  <a:prstClr val="white"/>
                </a:solidFill>
                <a:latin typeface="Calibri Light" panose="020F0302020204030204" pitchFamily="34" charset="0"/>
                <a:cs typeface="Calibri Light" panose="020F0302020204030204" pitchFamily="34" charset="0"/>
              </a:rPr>
              <a:t>he</a:t>
            </a:r>
            <a:r>
              <a:rPr lang="en-US" sz="3500" dirty="0">
                <a:solidFill>
                  <a:prstClr val="white"/>
                </a:solidFill>
                <a:latin typeface="Calibri Light" panose="020F0302020204030204" pitchFamily="34" charset="0"/>
                <a:cs typeface="Calibri Light" panose="020F0302020204030204" pitchFamily="34" charset="0"/>
              </a:rPr>
              <a:t> lives with you and will be in you” (v17). </a:t>
            </a:r>
          </a:p>
          <a:p>
            <a:pPr marL="469900" lvl="3" indent="-457200">
              <a:lnSpc>
                <a:spcPct val="90000"/>
              </a:lnSpc>
              <a:spcBef>
                <a:spcPts val="0"/>
              </a:spcBef>
              <a:spcAft>
                <a:spcPts val="600"/>
              </a:spcAft>
              <a:buSzPct val="100000"/>
              <a:buFont typeface="Arial" panose="020B0604020202020204" pitchFamily="34" charset="0"/>
              <a:buChar char="•"/>
            </a:pPr>
            <a:r>
              <a:rPr lang="en-US" sz="3500" dirty="0">
                <a:solidFill>
                  <a:prstClr val="white"/>
                </a:solidFill>
                <a:latin typeface="Calibri Light" panose="020F0302020204030204" pitchFamily="34" charset="0"/>
                <a:cs typeface="Calibri Light" panose="020F0302020204030204" pitchFamily="34" charset="0"/>
              </a:rPr>
              <a:t>The Spirit can feel “grieved” (Ephesians 4:30). </a:t>
            </a:r>
          </a:p>
          <a:p>
            <a:pPr marL="469900" lvl="3" indent="-457200">
              <a:lnSpc>
                <a:spcPct val="90000"/>
              </a:lnSpc>
              <a:spcBef>
                <a:spcPts val="0"/>
              </a:spcBef>
              <a:spcAft>
                <a:spcPts val="600"/>
              </a:spcAft>
              <a:buSzPct val="100000"/>
              <a:buFont typeface="Arial" panose="020B0604020202020204" pitchFamily="34" charset="0"/>
              <a:buChar char="•"/>
            </a:pPr>
            <a:r>
              <a:rPr lang="en-US" sz="3500" dirty="0">
                <a:solidFill>
                  <a:prstClr val="white"/>
                </a:solidFill>
                <a:latin typeface="Calibri Light" panose="020F0302020204030204" pitchFamily="34" charset="0"/>
                <a:cs typeface="Calibri Light" panose="020F0302020204030204" pitchFamily="34" charset="0"/>
              </a:rPr>
              <a:t>The Holy Spirit loves (Romans 15:30). </a:t>
            </a:r>
          </a:p>
          <a:p>
            <a:pPr marL="469900" lvl="3" indent="-457200">
              <a:lnSpc>
                <a:spcPct val="90000"/>
              </a:lnSpc>
              <a:spcBef>
                <a:spcPts val="0"/>
              </a:spcBef>
              <a:spcAft>
                <a:spcPts val="600"/>
              </a:spcAft>
              <a:buSzPct val="100000"/>
              <a:buFont typeface="Arial" panose="020B0604020202020204" pitchFamily="34" charset="0"/>
              <a:buChar char="•"/>
            </a:pPr>
            <a:r>
              <a:rPr lang="en-US" sz="3500" dirty="0">
                <a:solidFill>
                  <a:prstClr val="white"/>
                </a:solidFill>
                <a:latin typeface="Calibri Light" panose="020F0302020204030204" pitchFamily="34" charset="0"/>
                <a:cs typeface="Calibri Light" panose="020F0302020204030204" pitchFamily="34" charset="0"/>
              </a:rPr>
              <a:t>He often works in ways we cannot see to accomplish God’s purposes (John 3:8).</a:t>
            </a:r>
            <a:r>
              <a:rPr lang="en-US" sz="3500" i="1" dirty="0">
                <a:solidFill>
                  <a:prstClr val="white"/>
                </a:solidFill>
                <a:latin typeface="Calibri Light" panose="020F0302020204030204" pitchFamily="34" charset="0"/>
                <a:cs typeface="Calibri Light" panose="020F0302020204030204" pitchFamily="34" charset="0"/>
              </a:rPr>
              <a:t> </a:t>
            </a:r>
            <a:endParaRPr lang="en-US" sz="35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2496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Who is the Spirit</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2197525"/>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another “</a:t>
            </a:r>
            <a:r>
              <a:rPr lang="en-US" sz="3800" i="1" dirty="0">
                <a:solidFill>
                  <a:schemeClr val="bg1"/>
                </a:solidFill>
                <a:latin typeface="Calibri Light" panose="020F0302020204030204" pitchFamily="34" charset="0"/>
                <a:cs typeface="Calibri Light" panose="020F0302020204030204" pitchFamily="34" charset="0"/>
              </a:rPr>
              <a:t>advocate</a:t>
            </a:r>
            <a:r>
              <a:rPr lang="en-US" sz="3800" dirty="0">
                <a:solidFill>
                  <a:schemeClr val="bg1"/>
                </a:solidFill>
                <a:latin typeface="Calibri Light" panose="020F0302020204030204" pitchFamily="34" charset="0"/>
                <a:cs typeface="Calibri Light" panose="020F0302020204030204" pitchFamily="34" charset="0"/>
              </a:rPr>
              <a:t>…the Spirit of truth” (v16-17).</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The Spirit is not a substance or a force; he’s a person.</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The Spirit is central to the Christian life. </a:t>
            </a:r>
          </a:p>
        </p:txBody>
      </p:sp>
    </p:spTree>
    <p:extLst>
      <p:ext uri="{BB962C8B-B14F-4D97-AF65-F5344CB8AC3E}">
        <p14:creationId xmlns:p14="http://schemas.microsoft.com/office/powerpoint/2010/main" val="418154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Who is the Spirit</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another “</a:t>
            </a:r>
            <a:r>
              <a:rPr lang="en-US" sz="3800" i="1" dirty="0">
                <a:solidFill>
                  <a:schemeClr val="bg1"/>
                </a:solidFill>
                <a:latin typeface="Calibri Light" panose="020F0302020204030204" pitchFamily="34" charset="0"/>
                <a:cs typeface="Calibri Light" panose="020F0302020204030204" pitchFamily="34" charset="0"/>
              </a:rPr>
              <a:t>advocate</a:t>
            </a:r>
            <a:r>
              <a:rPr lang="en-US" sz="3800" dirty="0">
                <a:solidFill>
                  <a:schemeClr val="bg1"/>
                </a:solidFill>
                <a:latin typeface="Calibri Light" panose="020F0302020204030204" pitchFamily="34" charset="0"/>
                <a:cs typeface="Calibri Light" panose="020F0302020204030204" pitchFamily="34" charset="0"/>
              </a:rPr>
              <a:t>…the Spirit of truth” (v16-17).</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The Spirit is not a substance or a force; he’s a person.</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The Spirit is central to the Christian life. </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He’s not only a person; he’s God. </a:t>
            </a:r>
          </a:p>
        </p:txBody>
      </p:sp>
      <p:sp>
        <p:nvSpPr>
          <p:cNvPr id="2" name="Rectangle 1">
            <a:extLst>
              <a:ext uri="{FF2B5EF4-FFF2-40B4-BE49-F238E27FC236}">
                <a16:creationId xmlns:a16="http://schemas.microsoft.com/office/drawing/2014/main" id="{4B4B5E4D-ACCF-9C5D-5CBD-F5425557D039}"/>
              </a:ext>
            </a:extLst>
          </p:cNvPr>
          <p:cNvSpPr>
            <a:spLocks noChangeArrowheads="1"/>
          </p:cNvSpPr>
          <p:nvPr/>
        </p:nvSpPr>
        <p:spPr bwMode="auto">
          <a:xfrm>
            <a:off x="381000" y="4095523"/>
            <a:ext cx="11537430" cy="257765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2D77B697-7112-164E-CB40-9FABDB5E54AA}"/>
              </a:ext>
            </a:extLst>
          </p:cNvPr>
          <p:cNvSpPr txBox="1">
            <a:spLocks noChangeArrowheads="1"/>
          </p:cNvSpPr>
          <p:nvPr/>
        </p:nvSpPr>
        <p:spPr bwMode="auto">
          <a:xfrm>
            <a:off x="423034" y="4248559"/>
            <a:ext cx="11438715" cy="2185214"/>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3500" dirty="0">
                <a:solidFill>
                  <a:prstClr val="white"/>
                </a:solidFill>
                <a:latin typeface="Calibri Light" panose="020F0302020204030204" pitchFamily="34" charset="0"/>
                <a:cs typeface="Calibri Light" panose="020F0302020204030204" pitchFamily="34" charset="0"/>
              </a:rPr>
              <a:t>“I will ask the Father, and he will give you another advocate…the Spirit of truth” (v16-17).</a:t>
            </a:r>
          </a:p>
          <a:p>
            <a:pPr marL="12700" lvl="3">
              <a:lnSpc>
                <a:spcPct val="90000"/>
              </a:lnSpc>
              <a:spcBef>
                <a:spcPts val="0"/>
              </a:spcBef>
              <a:spcAft>
                <a:spcPts val="600"/>
              </a:spcAft>
              <a:buSzPct val="100000"/>
            </a:pPr>
            <a:r>
              <a:rPr lang="en-US" sz="3500" dirty="0">
                <a:solidFill>
                  <a:prstClr val="white"/>
                </a:solidFill>
                <a:latin typeface="Calibri Light" panose="020F0302020204030204" pitchFamily="34" charset="0"/>
                <a:cs typeface="Calibri Light" panose="020F0302020204030204" pitchFamily="34" charset="0"/>
              </a:rPr>
              <a:t>‘The Spirit of the LORD came upon me, and he told me to say, “This is what the LORD says”’ (Ezekiel 11:5). </a:t>
            </a:r>
          </a:p>
        </p:txBody>
      </p:sp>
    </p:spTree>
    <p:extLst>
      <p:ext uri="{BB962C8B-B14F-4D97-AF65-F5344CB8AC3E}">
        <p14:creationId xmlns:p14="http://schemas.microsoft.com/office/powerpoint/2010/main" val="3615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The Trinity</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618631"/>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t>
            </a:r>
            <a:r>
              <a:rPr lang="en-US" sz="3800" i="1" dirty="0">
                <a:solidFill>
                  <a:schemeClr val="bg1"/>
                </a:solidFill>
                <a:latin typeface="Calibri Light" panose="020F0302020204030204" pitchFamily="34" charset="0"/>
                <a:cs typeface="Calibri Light" panose="020F0302020204030204" pitchFamily="34" charset="0"/>
              </a:rPr>
              <a:t>another</a:t>
            </a:r>
            <a:r>
              <a:rPr lang="en-US" sz="3800" dirty="0">
                <a:solidFill>
                  <a:schemeClr val="bg1"/>
                </a:solidFill>
                <a:latin typeface="Calibri Light" panose="020F0302020204030204" pitchFamily="34" charset="0"/>
                <a:cs typeface="Calibri Light" panose="020F0302020204030204" pitchFamily="34" charset="0"/>
              </a:rPr>
              <a:t> Advocate.” (v16).</a:t>
            </a:r>
          </a:p>
        </p:txBody>
      </p:sp>
      <p:sp>
        <p:nvSpPr>
          <p:cNvPr id="2" name="Rectangle 1">
            <a:extLst>
              <a:ext uri="{FF2B5EF4-FFF2-40B4-BE49-F238E27FC236}">
                <a16:creationId xmlns:a16="http://schemas.microsoft.com/office/drawing/2014/main" id="{4B4B5E4D-ACCF-9C5D-5CBD-F5425557D039}"/>
              </a:ext>
            </a:extLst>
          </p:cNvPr>
          <p:cNvSpPr>
            <a:spLocks noChangeArrowheads="1"/>
          </p:cNvSpPr>
          <p:nvPr/>
        </p:nvSpPr>
        <p:spPr bwMode="auto">
          <a:xfrm>
            <a:off x="381000" y="2072169"/>
            <a:ext cx="10307216" cy="234418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2D77B697-7112-164E-CB40-9FABDB5E54AA}"/>
              </a:ext>
            </a:extLst>
          </p:cNvPr>
          <p:cNvSpPr txBox="1">
            <a:spLocks noChangeArrowheads="1"/>
          </p:cNvSpPr>
          <p:nvPr/>
        </p:nvSpPr>
        <p:spPr bwMode="auto">
          <a:xfrm>
            <a:off x="423034" y="2225204"/>
            <a:ext cx="10219026" cy="1895904"/>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There are two Greek words for “another.”</a:t>
            </a:r>
          </a:p>
          <a:p>
            <a:pPr marL="584200" lvl="3" indent="-571500">
              <a:lnSpc>
                <a:spcPct val="90000"/>
              </a:lnSpc>
              <a:spcBef>
                <a:spcPts val="0"/>
              </a:spcBef>
              <a:spcAft>
                <a:spcPts val="1200"/>
              </a:spcAft>
              <a:buSzPct val="100000"/>
              <a:buFont typeface="Arial" panose="020B0604020202020204" pitchFamily="34" charset="0"/>
              <a:buChar char="•"/>
            </a:pPr>
            <a:r>
              <a:rPr lang="en-US" sz="3600" dirty="0">
                <a:solidFill>
                  <a:prstClr val="white"/>
                </a:solidFill>
                <a:latin typeface="Calibri Light" panose="020F0302020204030204" pitchFamily="34" charset="0"/>
                <a:cs typeface="Calibri Light" panose="020F0302020204030204" pitchFamily="34" charset="0"/>
              </a:rPr>
              <a:t>Gk. </a:t>
            </a:r>
            <a:r>
              <a:rPr lang="en-US" sz="3600" i="1" dirty="0">
                <a:solidFill>
                  <a:prstClr val="white"/>
                </a:solidFill>
                <a:latin typeface="Calibri Light" panose="020F0302020204030204" pitchFamily="34" charset="0"/>
                <a:cs typeface="Calibri Light" panose="020F0302020204030204" pitchFamily="34" charset="0"/>
              </a:rPr>
              <a:t>hetero = of a different kind</a:t>
            </a:r>
          </a:p>
          <a:p>
            <a:pPr marL="584200" lvl="3" indent="-571500">
              <a:lnSpc>
                <a:spcPct val="90000"/>
              </a:lnSpc>
              <a:spcBef>
                <a:spcPts val="0"/>
              </a:spcBef>
              <a:spcAft>
                <a:spcPts val="1200"/>
              </a:spcAft>
              <a:buSzPct val="100000"/>
              <a:buFont typeface="Arial" panose="020B0604020202020204" pitchFamily="34" charset="0"/>
              <a:buChar char="•"/>
            </a:pPr>
            <a:r>
              <a:rPr lang="en-US" sz="3600" dirty="0">
                <a:solidFill>
                  <a:prstClr val="white"/>
                </a:solidFill>
                <a:latin typeface="Calibri Light" panose="020F0302020204030204" pitchFamily="34" charset="0"/>
                <a:cs typeface="Calibri Light" panose="020F0302020204030204" pitchFamily="34" charset="0"/>
              </a:rPr>
              <a:t>Gk. </a:t>
            </a:r>
            <a:r>
              <a:rPr lang="en-US" sz="3600" i="1" dirty="0" err="1">
                <a:solidFill>
                  <a:prstClr val="white"/>
                </a:solidFill>
                <a:latin typeface="Calibri Light" panose="020F0302020204030204" pitchFamily="34" charset="0"/>
                <a:cs typeface="Calibri Light" panose="020F0302020204030204" pitchFamily="34" charset="0"/>
              </a:rPr>
              <a:t>allos</a:t>
            </a:r>
            <a:r>
              <a:rPr lang="en-US" sz="3600" i="1" dirty="0">
                <a:solidFill>
                  <a:prstClr val="white"/>
                </a:solidFill>
                <a:latin typeface="Calibri Light" panose="020F0302020204030204" pitchFamily="34" charset="0"/>
                <a:cs typeface="Calibri Light" panose="020F0302020204030204" pitchFamily="34" charset="0"/>
              </a:rPr>
              <a:t> = just like another or of the same kind.</a:t>
            </a:r>
            <a:endParaRPr lang="en-US" sz="36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576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The Trinity</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t>
            </a:r>
            <a:r>
              <a:rPr lang="en-US" sz="3800" i="1" dirty="0">
                <a:solidFill>
                  <a:schemeClr val="bg1"/>
                </a:solidFill>
                <a:latin typeface="Calibri Light" panose="020F0302020204030204" pitchFamily="34" charset="0"/>
                <a:cs typeface="Calibri Light" panose="020F0302020204030204" pitchFamily="34" charset="0"/>
              </a:rPr>
              <a:t>another</a:t>
            </a:r>
            <a:r>
              <a:rPr lang="en-US" sz="3800" dirty="0">
                <a:solidFill>
                  <a:schemeClr val="bg1"/>
                </a:solidFill>
                <a:latin typeface="Calibri Light" panose="020F0302020204030204" pitchFamily="34" charset="0"/>
                <a:cs typeface="Calibri Light" panose="020F0302020204030204" pitchFamily="34" charset="0"/>
              </a:rPr>
              <a:t> Advocate.” (v16).</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This is the primary passage in the Bible where we get our teaching of the Trinity.</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a:t>
            </a:r>
            <a:r>
              <a:rPr lang="en-US" sz="3800" i="1" dirty="0">
                <a:solidFill>
                  <a:schemeClr val="bg1"/>
                </a:solidFill>
                <a:latin typeface="Calibri Light" panose="020F0302020204030204" pitchFamily="34" charset="0"/>
                <a:cs typeface="Calibri Light" panose="020F0302020204030204" pitchFamily="34" charset="0"/>
              </a:rPr>
              <a:t>def.</a:t>
            </a:r>
            <a:r>
              <a:rPr lang="en-US" sz="3800" dirty="0">
                <a:solidFill>
                  <a:schemeClr val="bg1"/>
                </a:solidFill>
                <a:latin typeface="Calibri Light" panose="020F0302020204030204" pitchFamily="34" charset="0"/>
                <a:cs typeface="Calibri Light" panose="020F0302020204030204" pitchFamily="34" charset="0"/>
              </a:rPr>
              <a:t> – There is one God who eternally exists as three distinct Persons — the Father, Son, and Holy Spirit. </a:t>
            </a:r>
          </a:p>
        </p:txBody>
      </p:sp>
      <p:sp>
        <p:nvSpPr>
          <p:cNvPr id="6" name="Rectangle 5">
            <a:extLst>
              <a:ext uri="{FF2B5EF4-FFF2-40B4-BE49-F238E27FC236}">
                <a16:creationId xmlns:a16="http://schemas.microsoft.com/office/drawing/2014/main" id="{693EE443-4657-8885-D0CE-C81C4BB2515B}"/>
              </a:ext>
            </a:extLst>
          </p:cNvPr>
          <p:cNvSpPr>
            <a:spLocks noChangeArrowheads="1"/>
          </p:cNvSpPr>
          <p:nvPr/>
        </p:nvSpPr>
        <p:spPr bwMode="auto">
          <a:xfrm>
            <a:off x="381000" y="1332866"/>
            <a:ext cx="11461230" cy="530139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9" name="TextBox 8">
            <a:extLst>
              <a:ext uri="{FF2B5EF4-FFF2-40B4-BE49-F238E27FC236}">
                <a16:creationId xmlns:a16="http://schemas.microsoft.com/office/drawing/2014/main" id="{31FCBD3E-9A6C-6B8D-B8A3-BAE0576FE739}"/>
              </a:ext>
            </a:extLst>
          </p:cNvPr>
          <p:cNvSpPr txBox="1">
            <a:spLocks noChangeArrowheads="1"/>
          </p:cNvSpPr>
          <p:nvPr/>
        </p:nvSpPr>
        <p:spPr bwMode="auto">
          <a:xfrm>
            <a:off x="423034" y="1485902"/>
            <a:ext cx="11363166" cy="2948499"/>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4000" dirty="0">
                <a:solidFill>
                  <a:prstClr val="white"/>
                </a:solidFill>
                <a:latin typeface="Calibri Light" panose="020F0302020204030204" pitchFamily="34" charset="0"/>
                <a:cs typeface="Calibri Light" panose="020F0302020204030204" pitchFamily="34" charset="0"/>
              </a:rPr>
              <a:t>Common Objections</a:t>
            </a:r>
          </a:p>
          <a:p>
            <a:pPr marL="460375" lvl="3" indent="-447675">
              <a:lnSpc>
                <a:spcPct val="90000"/>
              </a:lnSpc>
              <a:spcBef>
                <a:spcPts val="0"/>
              </a:spcBef>
              <a:spcAft>
                <a:spcPts val="1200"/>
              </a:spcAft>
              <a:buSzPct val="100000"/>
              <a:buFont typeface="Arial" panose="020B0604020202020204" pitchFamily="34" charset="0"/>
              <a:buChar char="•"/>
            </a:pPr>
            <a:r>
              <a:rPr lang="en-US" sz="3600" dirty="0">
                <a:solidFill>
                  <a:prstClr val="white"/>
                </a:solidFill>
                <a:latin typeface="Calibri Light" panose="020F0302020204030204" pitchFamily="34" charset="0"/>
                <a:cs typeface="Calibri Light" panose="020F0302020204030204" pitchFamily="34" charset="0"/>
              </a:rPr>
              <a:t>“How can God be one and yet three persons? That’s illogical.” </a:t>
            </a:r>
          </a:p>
          <a:p>
            <a:pPr marL="917575" lvl="4" indent="-447675">
              <a:lnSpc>
                <a:spcPct val="90000"/>
              </a:lnSpc>
              <a:spcBef>
                <a:spcPts val="0"/>
              </a:spcBef>
              <a:spcAft>
                <a:spcPts val="1200"/>
              </a:spcAft>
              <a:buSzPct val="100000"/>
              <a:buFont typeface="Arial" panose="020B0604020202020204" pitchFamily="34" charset="0"/>
              <a:buChar char="•"/>
            </a:pPr>
            <a:r>
              <a:rPr lang="en-US" sz="3600" dirty="0">
                <a:solidFill>
                  <a:prstClr val="white"/>
                </a:solidFill>
                <a:latin typeface="Calibri Light" panose="020F0302020204030204" pitchFamily="34" charset="0"/>
                <a:cs typeface="Calibri Light" panose="020F0302020204030204" pitchFamily="34" charset="0"/>
              </a:rPr>
              <a:t>Just because something is in-comprehensible doesn’t mean it’s incoherent.</a:t>
            </a:r>
          </a:p>
        </p:txBody>
      </p:sp>
    </p:spTree>
    <p:extLst>
      <p:ext uri="{BB962C8B-B14F-4D97-AF65-F5344CB8AC3E}">
        <p14:creationId xmlns:p14="http://schemas.microsoft.com/office/powerpoint/2010/main" val="7545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The Trinity</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t>
            </a:r>
            <a:r>
              <a:rPr lang="en-US" sz="3800" i="1" dirty="0">
                <a:solidFill>
                  <a:schemeClr val="bg1"/>
                </a:solidFill>
                <a:latin typeface="Calibri Light" panose="020F0302020204030204" pitchFamily="34" charset="0"/>
                <a:cs typeface="Calibri Light" panose="020F0302020204030204" pitchFamily="34" charset="0"/>
              </a:rPr>
              <a:t>another</a:t>
            </a:r>
            <a:r>
              <a:rPr lang="en-US" sz="3800" dirty="0">
                <a:solidFill>
                  <a:schemeClr val="bg1"/>
                </a:solidFill>
                <a:latin typeface="Calibri Light" panose="020F0302020204030204" pitchFamily="34" charset="0"/>
                <a:cs typeface="Calibri Light" panose="020F0302020204030204" pitchFamily="34" charset="0"/>
              </a:rPr>
              <a:t> Advocate.” (v16).</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This is the primary passage in the Bible where we get our teaching of the Trinity.</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a:t>
            </a:r>
            <a:r>
              <a:rPr lang="en-US" sz="3800" i="1" dirty="0">
                <a:solidFill>
                  <a:schemeClr val="bg1"/>
                </a:solidFill>
                <a:latin typeface="Calibri Light" panose="020F0302020204030204" pitchFamily="34" charset="0"/>
                <a:cs typeface="Calibri Light" panose="020F0302020204030204" pitchFamily="34" charset="0"/>
              </a:rPr>
              <a:t>def.</a:t>
            </a:r>
            <a:r>
              <a:rPr lang="en-US" sz="3800" dirty="0">
                <a:solidFill>
                  <a:schemeClr val="bg1"/>
                </a:solidFill>
                <a:latin typeface="Calibri Light" panose="020F0302020204030204" pitchFamily="34" charset="0"/>
                <a:cs typeface="Calibri Light" panose="020F0302020204030204" pitchFamily="34" charset="0"/>
              </a:rPr>
              <a:t> – There is one God who eternally exists as three distinct Persons — the Father, Son, and Holy Spirit. </a:t>
            </a:r>
          </a:p>
        </p:txBody>
      </p:sp>
      <p:sp>
        <p:nvSpPr>
          <p:cNvPr id="2" name="Rectangle 1">
            <a:extLst>
              <a:ext uri="{FF2B5EF4-FFF2-40B4-BE49-F238E27FC236}">
                <a16:creationId xmlns:a16="http://schemas.microsoft.com/office/drawing/2014/main" id="{4B4B5E4D-ACCF-9C5D-5CBD-F5425557D039}"/>
              </a:ext>
            </a:extLst>
          </p:cNvPr>
          <p:cNvSpPr>
            <a:spLocks noChangeArrowheads="1"/>
          </p:cNvSpPr>
          <p:nvPr/>
        </p:nvSpPr>
        <p:spPr bwMode="auto">
          <a:xfrm>
            <a:off x="381000" y="1332866"/>
            <a:ext cx="11461230" cy="530139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2D77B697-7112-164E-CB40-9FABDB5E54AA}"/>
              </a:ext>
            </a:extLst>
          </p:cNvPr>
          <p:cNvSpPr txBox="1">
            <a:spLocks noChangeArrowheads="1"/>
          </p:cNvSpPr>
          <p:nvPr/>
        </p:nvSpPr>
        <p:spPr bwMode="auto">
          <a:xfrm>
            <a:off x="423034" y="1485902"/>
            <a:ext cx="11363166" cy="4675126"/>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4000" dirty="0">
                <a:solidFill>
                  <a:prstClr val="white"/>
                </a:solidFill>
                <a:latin typeface="Calibri Light" panose="020F0302020204030204" pitchFamily="34" charset="0"/>
                <a:cs typeface="Calibri Light" panose="020F0302020204030204" pitchFamily="34" charset="0"/>
              </a:rPr>
              <a:t>Common Objections</a:t>
            </a:r>
          </a:p>
          <a:p>
            <a:pPr marL="460375" lvl="3" indent="-447675">
              <a:lnSpc>
                <a:spcPct val="90000"/>
              </a:lnSpc>
              <a:spcBef>
                <a:spcPts val="0"/>
              </a:spcBef>
              <a:spcAft>
                <a:spcPts val="1200"/>
              </a:spcAft>
              <a:buSzPct val="100000"/>
              <a:buFont typeface="Arial" panose="020B0604020202020204" pitchFamily="34" charset="0"/>
              <a:buChar char="•"/>
            </a:pPr>
            <a:r>
              <a:rPr lang="en-US" sz="3600" dirty="0">
                <a:solidFill>
                  <a:prstClr val="white"/>
                </a:solidFill>
                <a:latin typeface="Calibri Light" panose="020F0302020204030204" pitchFamily="34" charset="0"/>
                <a:cs typeface="Calibri Light" panose="020F0302020204030204" pitchFamily="34" charset="0"/>
              </a:rPr>
              <a:t>“The Trinity makes Christianity a polytheistic religion.”</a:t>
            </a:r>
          </a:p>
          <a:p>
            <a:pPr marL="922338" lvl="4">
              <a:lnSpc>
                <a:spcPct val="90000"/>
              </a:lnSpc>
              <a:spcBef>
                <a:spcPts val="0"/>
              </a:spcBef>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Islam teaches that Jesus as a great prophet (Sura 2:136, 3:45, 3:52-53, 4:171).</a:t>
            </a:r>
          </a:p>
          <a:p>
            <a:pPr marL="922338" lvl="4">
              <a:lnSpc>
                <a:spcPct val="90000"/>
              </a:lnSpc>
              <a:spcBef>
                <a:spcPts val="0"/>
              </a:spcBef>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The Qur’an holds the New Testament in high regard and calls it “a light for guidance” (Sura 5:46, 68). </a:t>
            </a:r>
          </a:p>
          <a:p>
            <a:pPr marL="922338" lvl="4">
              <a:lnSpc>
                <a:spcPct val="90000"/>
              </a:lnSpc>
              <a:spcBef>
                <a:spcPts val="0"/>
              </a:spcBef>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Muslims reject that Jesus ever referred to himself as God.</a:t>
            </a:r>
          </a:p>
        </p:txBody>
      </p:sp>
    </p:spTree>
    <p:extLst>
      <p:ext uri="{BB962C8B-B14F-4D97-AF65-F5344CB8AC3E}">
        <p14:creationId xmlns:p14="http://schemas.microsoft.com/office/powerpoint/2010/main" val="130336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The Trinity</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t>
            </a:r>
            <a:r>
              <a:rPr lang="en-US" sz="3800" i="1" dirty="0">
                <a:solidFill>
                  <a:schemeClr val="bg1"/>
                </a:solidFill>
                <a:latin typeface="Calibri Light" panose="020F0302020204030204" pitchFamily="34" charset="0"/>
                <a:cs typeface="Calibri Light" panose="020F0302020204030204" pitchFamily="34" charset="0"/>
              </a:rPr>
              <a:t>another</a:t>
            </a:r>
            <a:r>
              <a:rPr lang="en-US" sz="3800" dirty="0">
                <a:solidFill>
                  <a:schemeClr val="bg1"/>
                </a:solidFill>
                <a:latin typeface="Calibri Light" panose="020F0302020204030204" pitchFamily="34" charset="0"/>
                <a:cs typeface="Calibri Light" panose="020F0302020204030204" pitchFamily="34" charset="0"/>
              </a:rPr>
              <a:t> Advocate.” (v16).</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This is the primary passage in the Bible where we get our teaching of the Trinity.</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a:t>
            </a:r>
            <a:r>
              <a:rPr lang="en-US" sz="3800" i="1" dirty="0">
                <a:solidFill>
                  <a:schemeClr val="bg1"/>
                </a:solidFill>
                <a:latin typeface="Calibri Light" panose="020F0302020204030204" pitchFamily="34" charset="0"/>
                <a:cs typeface="Calibri Light" panose="020F0302020204030204" pitchFamily="34" charset="0"/>
              </a:rPr>
              <a:t>def.</a:t>
            </a:r>
            <a:r>
              <a:rPr lang="en-US" sz="3800" dirty="0">
                <a:solidFill>
                  <a:schemeClr val="bg1"/>
                </a:solidFill>
                <a:latin typeface="Calibri Light" panose="020F0302020204030204" pitchFamily="34" charset="0"/>
                <a:cs typeface="Calibri Light" panose="020F0302020204030204" pitchFamily="34" charset="0"/>
              </a:rPr>
              <a:t> – There is one God who eternally exists as three distinct Persons — the Father, Son, and Holy Spirit. </a:t>
            </a:r>
          </a:p>
        </p:txBody>
      </p:sp>
      <p:sp>
        <p:nvSpPr>
          <p:cNvPr id="2" name="Rectangle 1">
            <a:extLst>
              <a:ext uri="{FF2B5EF4-FFF2-40B4-BE49-F238E27FC236}">
                <a16:creationId xmlns:a16="http://schemas.microsoft.com/office/drawing/2014/main" id="{4B4B5E4D-ACCF-9C5D-5CBD-F5425557D039}"/>
              </a:ext>
            </a:extLst>
          </p:cNvPr>
          <p:cNvSpPr>
            <a:spLocks noChangeArrowheads="1"/>
          </p:cNvSpPr>
          <p:nvPr/>
        </p:nvSpPr>
        <p:spPr bwMode="auto">
          <a:xfrm>
            <a:off x="381000" y="1332866"/>
            <a:ext cx="11461230" cy="530139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2D77B697-7112-164E-CB40-9FABDB5E54AA}"/>
              </a:ext>
            </a:extLst>
          </p:cNvPr>
          <p:cNvSpPr txBox="1">
            <a:spLocks noChangeArrowheads="1"/>
          </p:cNvSpPr>
          <p:nvPr/>
        </p:nvSpPr>
        <p:spPr bwMode="auto">
          <a:xfrm>
            <a:off x="423034" y="1485902"/>
            <a:ext cx="11363166" cy="4022640"/>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4000" dirty="0">
                <a:solidFill>
                  <a:prstClr val="white"/>
                </a:solidFill>
                <a:latin typeface="Calibri Light" panose="020F0302020204030204" pitchFamily="34" charset="0"/>
                <a:cs typeface="Calibri Light" panose="020F0302020204030204" pitchFamily="34" charset="0"/>
              </a:rPr>
              <a:t>Common Objections</a:t>
            </a:r>
          </a:p>
          <a:p>
            <a:pPr marL="460375" lvl="3" indent="-447675">
              <a:lnSpc>
                <a:spcPct val="90000"/>
              </a:lnSpc>
              <a:spcBef>
                <a:spcPts val="0"/>
              </a:spcBef>
              <a:spcAft>
                <a:spcPts val="1200"/>
              </a:spcAft>
              <a:buSzPct val="100000"/>
              <a:buFont typeface="Arial" panose="020B0604020202020204" pitchFamily="34" charset="0"/>
              <a:buChar char="•"/>
            </a:pPr>
            <a:r>
              <a:rPr lang="en-US" sz="3600" dirty="0">
                <a:solidFill>
                  <a:prstClr val="white"/>
                </a:solidFill>
                <a:latin typeface="Calibri Light" panose="020F0302020204030204" pitchFamily="34" charset="0"/>
                <a:cs typeface="Calibri Light" panose="020F0302020204030204" pitchFamily="34" charset="0"/>
              </a:rPr>
              <a:t>“The Trinity makes Christianity a polytheistic religion.”</a:t>
            </a:r>
          </a:p>
          <a:p>
            <a:pPr marL="922338" lvl="4">
              <a:lnSpc>
                <a:spcPct val="90000"/>
              </a:lnSpc>
              <a:spcBef>
                <a:spcPts val="0"/>
              </a:spcBef>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JESUS: “I am the Alpha and the Omega, the First and the Last, the Beginning and the End.” (Revelation 22:13). </a:t>
            </a:r>
          </a:p>
          <a:p>
            <a:pPr marL="922338" lvl="4">
              <a:lnSpc>
                <a:spcPct val="90000"/>
              </a:lnSpc>
              <a:spcBef>
                <a:spcPts val="0"/>
              </a:spcBef>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The Qur’an says of Allah, “He is First and the Last” (57:3).</a:t>
            </a:r>
          </a:p>
        </p:txBody>
      </p:sp>
    </p:spTree>
    <p:extLst>
      <p:ext uri="{BB962C8B-B14F-4D97-AF65-F5344CB8AC3E}">
        <p14:creationId xmlns:p14="http://schemas.microsoft.com/office/powerpoint/2010/main" val="36057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The Trinity</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t>
            </a:r>
            <a:r>
              <a:rPr lang="en-US" sz="3800" i="1" dirty="0">
                <a:solidFill>
                  <a:schemeClr val="bg1"/>
                </a:solidFill>
                <a:latin typeface="Calibri Light" panose="020F0302020204030204" pitchFamily="34" charset="0"/>
                <a:cs typeface="Calibri Light" panose="020F0302020204030204" pitchFamily="34" charset="0"/>
              </a:rPr>
              <a:t>another</a:t>
            </a:r>
            <a:r>
              <a:rPr lang="en-US" sz="3800" dirty="0">
                <a:solidFill>
                  <a:schemeClr val="bg1"/>
                </a:solidFill>
                <a:latin typeface="Calibri Light" panose="020F0302020204030204" pitchFamily="34" charset="0"/>
                <a:cs typeface="Calibri Light" panose="020F0302020204030204" pitchFamily="34" charset="0"/>
              </a:rPr>
              <a:t> Advocate.” (v16).</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This is the primary passage in the Bible where we get our teaching of the Trinity.</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a:t>
            </a:r>
            <a:r>
              <a:rPr lang="en-US" sz="3800" i="1" dirty="0">
                <a:solidFill>
                  <a:schemeClr val="bg1"/>
                </a:solidFill>
                <a:latin typeface="Calibri Light" panose="020F0302020204030204" pitchFamily="34" charset="0"/>
                <a:cs typeface="Calibri Light" panose="020F0302020204030204" pitchFamily="34" charset="0"/>
              </a:rPr>
              <a:t>def.</a:t>
            </a:r>
            <a:r>
              <a:rPr lang="en-US" sz="3800" dirty="0">
                <a:solidFill>
                  <a:schemeClr val="bg1"/>
                </a:solidFill>
                <a:latin typeface="Calibri Light" panose="020F0302020204030204" pitchFamily="34" charset="0"/>
                <a:cs typeface="Calibri Light" panose="020F0302020204030204" pitchFamily="34" charset="0"/>
              </a:rPr>
              <a:t> – There is one God who eternally exists as three distinct Persons — the Father, Son, and Holy Spirit. </a:t>
            </a:r>
          </a:p>
        </p:txBody>
      </p:sp>
      <p:sp>
        <p:nvSpPr>
          <p:cNvPr id="2" name="Rectangle 1">
            <a:extLst>
              <a:ext uri="{FF2B5EF4-FFF2-40B4-BE49-F238E27FC236}">
                <a16:creationId xmlns:a16="http://schemas.microsoft.com/office/drawing/2014/main" id="{4B4B5E4D-ACCF-9C5D-5CBD-F5425557D039}"/>
              </a:ext>
            </a:extLst>
          </p:cNvPr>
          <p:cNvSpPr>
            <a:spLocks noChangeArrowheads="1"/>
          </p:cNvSpPr>
          <p:nvPr/>
        </p:nvSpPr>
        <p:spPr bwMode="auto">
          <a:xfrm>
            <a:off x="381000" y="1332866"/>
            <a:ext cx="11461230" cy="530139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2D77B697-7112-164E-CB40-9FABDB5E54AA}"/>
              </a:ext>
            </a:extLst>
          </p:cNvPr>
          <p:cNvSpPr txBox="1">
            <a:spLocks noChangeArrowheads="1"/>
          </p:cNvSpPr>
          <p:nvPr/>
        </p:nvSpPr>
        <p:spPr bwMode="auto">
          <a:xfrm>
            <a:off x="423034" y="1485902"/>
            <a:ext cx="11363166" cy="4521238"/>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4000" dirty="0">
                <a:solidFill>
                  <a:prstClr val="white"/>
                </a:solidFill>
                <a:latin typeface="Calibri Light" panose="020F0302020204030204" pitchFamily="34" charset="0"/>
                <a:cs typeface="Calibri Light" panose="020F0302020204030204" pitchFamily="34" charset="0"/>
              </a:rPr>
              <a:t>Common Objections</a:t>
            </a:r>
          </a:p>
          <a:p>
            <a:pPr marL="460375" lvl="3" indent="-447675">
              <a:lnSpc>
                <a:spcPct val="90000"/>
              </a:lnSpc>
              <a:spcBef>
                <a:spcPts val="0"/>
              </a:spcBef>
              <a:spcAft>
                <a:spcPts val="1200"/>
              </a:spcAft>
              <a:buSzPct val="100000"/>
              <a:buFont typeface="Arial" panose="020B0604020202020204" pitchFamily="34" charset="0"/>
              <a:buChar char="•"/>
            </a:pPr>
            <a:r>
              <a:rPr lang="en-US" sz="3600" dirty="0">
                <a:solidFill>
                  <a:prstClr val="white"/>
                </a:solidFill>
                <a:latin typeface="Calibri Light" panose="020F0302020204030204" pitchFamily="34" charset="0"/>
                <a:cs typeface="Calibri Light" panose="020F0302020204030204" pitchFamily="34" charset="0"/>
              </a:rPr>
              <a:t>“The Trinity makes Christianity a polytheistic religion.”</a:t>
            </a:r>
          </a:p>
          <a:p>
            <a:pPr marL="922338" lvl="4">
              <a:lnSpc>
                <a:spcPct val="90000"/>
              </a:lnSpc>
              <a:spcBef>
                <a:spcPts val="0"/>
              </a:spcBef>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Jewish people would say the Trinity is a New Testament invention. </a:t>
            </a:r>
          </a:p>
          <a:p>
            <a:pPr marL="922338" lvl="4">
              <a:lnSpc>
                <a:spcPct val="90000"/>
              </a:lnSpc>
              <a:spcBef>
                <a:spcPts val="0"/>
              </a:spcBef>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Isaiah 48:12-13, 16: “Listen to me, Jacob, Israel, whom I have called: I am he; I am the first and I am the last. My own hand laid the foundations of the earth, and my right hand spread out the heavens…</a:t>
            </a:r>
          </a:p>
        </p:txBody>
      </p:sp>
    </p:spTree>
    <p:extLst>
      <p:ext uri="{BB962C8B-B14F-4D97-AF65-F5344CB8AC3E}">
        <p14:creationId xmlns:p14="http://schemas.microsoft.com/office/powerpoint/2010/main" val="30467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The Trinity</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t>
            </a:r>
            <a:r>
              <a:rPr lang="en-US" sz="3800" i="1" dirty="0">
                <a:solidFill>
                  <a:schemeClr val="bg1"/>
                </a:solidFill>
                <a:latin typeface="Calibri Light" panose="020F0302020204030204" pitchFamily="34" charset="0"/>
                <a:cs typeface="Calibri Light" panose="020F0302020204030204" pitchFamily="34" charset="0"/>
              </a:rPr>
              <a:t>another</a:t>
            </a:r>
            <a:r>
              <a:rPr lang="en-US" sz="3800" dirty="0">
                <a:solidFill>
                  <a:schemeClr val="bg1"/>
                </a:solidFill>
                <a:latin typeface="Calibri Light" panose="020F0302020204030204" pitchFamily="34" charset="0"/>
                <a:cs typeface="Calibri Light" panose="020F0302020204030204" pitchFamily="34" charset="0"/>
              </a:rPr>
              <a:t> Advocate.” (v16).</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This is the primary passage in the Bible where we get our teaching of the Trinity.</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a:t>
            </a:r>
            <a:r>
              <a:rPr lang="en-US" sz="3800" i="1" dirty="0">
                <a:solidFill>
                  <a:schemeClr val="bg1"/>
                </a:solidFill>
                <a:latin typeface="Calibri Light" panose="020F0302020204030204" pitchFamily="34" charset="0"/>
                <a:cs typeface="Calibri Light" panose="020F0302020204030204" pitchFamily="34" charset="0"/>
              </a:rPr>
              <a:t>def.</a:t>
            </a:r>
            <a:r>
              <a:rPr lang="en-US" sz="3800" dirty="0">
                <a:solidFill>
                  <a:schemeClr val="bg1"/>
                </a:solidFill>
                <a:latin typeface="Calibri Light" panose="020F0302020204030204" pitchFamily="34" charset="0"/>
                <a:cs typeface="Calibri Light" panose="020F0302020204030204" pitchFamily="34" charset="0"/>
              </a:rPr>
              <a:t> – There is one God who eternally exists as three distinct Persons — the Father, Son, and Holy Spirit. </a:t>
            </a:r>
          </a:p>
        </p:txBody>
      </p:sp>
      <p:sp>
        <p:nvSpPr>
          <p:cNvPr id="2" name="Rectangle 1">
            <a:extLst>
              <a:ext uri="{FF2B5EF4-FFF2-40B4-BE49-F238E27FC236}">
                <a16:creationId xmlns:a16="http://schemas.microsoft.com/office/drawing/2014/main" id="{4B4B5E4D-ACCF-9C5D-5CBD-F5425557D039}"/>
              </a:ext>
            </a:extLst>
          </p:cNvPr>
          <p:cNvSpPr>
            <a:spLocks noChangeArrowheads="1"/>
          </p:cNvSpPr>
          <p:nvPr/>
        </p:nvSpPr>
        <p:spPr bwMode="auto">
          <a:xfrm>
            <a:off x="381000" y="1332866"/>
            <a:ext cx="11461230" cy="530139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2D77B697-7112-164E-CB40-9FABDB5E54AA}"/>
              </a:ext>
            </a:extLst>
          </p:cNvPr>
          <p:cNvSpPr txBox="1">
            <a:spLocks noChangeArrowheads="1"/>
          </p:cNvSpPr>
          <p:nvPr/>
        </p:nvSpPr>
        <p:spPr bwMode="auto">
          <a:xfrm>
            <a:off x="423034" y="1485902"/>
            <a:ext cx="11363166" cy="4521238"/>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4000" dirty="0">
                <a:solidFill>
                  <a:prstClr val="white"/>
                </a:solidFill>
                <a:latin typeface="Calibri Light" panose="020F0302020204030204" pitchFamily="34" charset="0"/>
                <a:cs typeface="Calibri Light" panose="020F0302020204030204" pitchFamily="34" charset="0"/>
              </a:rPr>
              <a:t>Common Objections</a:t>
            </a:r>
          </a:p>
          <a:p>
            <a:pPr marL="460375" lvl="3" indent="-447675">
              <a:lnSpc>
                <a:spcPct val="90000"/>
              </a:lnSpc>
              <a:spcBef>
                <a:spcPts val="0"/>
              </a:spcBef>
              <a:spcAft>
                <a:spcPts val="1200"/>
              </a:spcAft>
              <a:buSzPct val="100000"/>
              <a:buFont typeface="Arial" panose="020B0604020202020204" pitchFamily="34" charset="0"/>
              <a:buChar char="•"/>
            </a:pPr>
            <a:r>
              <a:rPr lang="en-US" sz="3600" dirty="0">
                <a:solidFill>
                  <a:prstClr val="white"/>
                </a:solidFill>
                <a:latin typeface="Calibri Light" panose="020F0302020204030204" pitchFamily="34" charset="0"/>
                <a:cs typeface="Calibri Light" panose="020F0302020204030204" pitchFamily="34" charset="0"/>
              </a:rPr>
              <a:t>“The Trinity makes Christianity a polytheistic religion.”</a:t>
            </a:r>
          </a:p>
          <a:p>
            <a:pPr marL="922338" lvl="4">
              <a:lnSpc>
                <a:spcPct val="90000"/>
              </a:lnSpc>
              <a:spcBef>
                <a:spcPts val="0"/>
              </a:spcBef>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Jewish people would say the Trinity is a New Testament invention. </a:t>
            </a:r>
          </a:p>
          <a:p>
            <a:pPr marL="922338" lvl="4">
              <a:lnSpc>
                <a:spcPct val="90000"/>
              </a:lnSpc>
              <a:spcBef>
                <a:spcPts val="0"/>
              </a:spcBef>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Isaiah 48:12-13, 16: “Come closer, and listen to this. From the beginning I have told you plainly what would happen. And now the Sovereign LORD and his Spirit have sent me.”  </a:t>
            </a:r>
          </a:p>
        </p:txBody>
      </p:sp>
    </p:spTree>
    <p:extLst>
      <p:ext uri="{BB962C8B-B14F-4D97-AF65-F5344CB8AC3E}">
        <p14:creationId xmlns:p14="http://schemas.microsoft.com/office/powerpoint/2010/main" val="369793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	</a:t>
            </a:r>
            <a:r>
              <a:rPr lang="en-US" sz="3800" dirty="0">
                <a:solidFill>
                  <a:schemeClr val="bg1"/>
                </a:solidFill>
                <a:latin typeface="Calibri Light" panose="020F0302020204030204" pitchFamily="34" charset="0"/>
                <a:cs typeface="Calibri Light" panose="020F0302020204030204" pitchFamily="34" charset="0"/>
              </a:rPr>
              <a:t>“Do not let your hearts be troubled.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 	</a:t>
            </a:r>
            <a:r>
              <a:rPr lang="en-US" sz="3800" dirty="0">
                <a:solidFill>
                  <a:schemeClr val="bg1"/>
                </a:solidFill>
                <a:latin typeface="Calibri Light" panose="020F0302020204030204" pitchFamily="34" charset="0"/>
                <a:cs typeface="Calibri Light" panose="020F0302020204030204" pitchFamily="34" charset="0"/>
              </a:rPr>
              <a:t>I am going to my Father’s house to prepare a place for you.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3 	</a:t>
            </a:r>
            <a:r>
              <a:rPr lang="en-US" sz="3800" dirty="0">
                <a:solidFill>
                  <a:schemeClr val="bg1"/>
                </a:solidFill>
                <a:latin typeface="Calibri Light" panose="020F0302020204030204" pitchFamily="34" charset="0"/>
                <a:cs typeface="Calibri Light" panose="020F0302020204030204" pitchFamily="34" charset="0"/>
              </a:rPr>
              <a:t>I will come back and take you to be with me that you also may be where I am.</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3557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The Trinity</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t>
            </a:r>
            <a:r>
              <a:rPr lang="en-US" sz="3800" i="1" dirty="0">
                <a:solidFill>
                  <a:schemeClr val="bg1"/>
                </a:solidFill>
                <a:latin typeface="Calibri Light" panose="020F0302020204030204" pitchFamily="34" charset="0"/>
                <a:cs typeface="Calibri Light" panose="020F0302020204030204" pitchFamily="34" charset="0"/>
              </a:rPr>
              <a:t>another</a:t>
            </a:r>
            <a:r>
              <a:rPr lang="en-US" sz="3800" dirty="0">
                <a:solidFill>
                  <a:schemeClr val="bg1"/>
                </a:solidFill>
                <a:latin typeface="Calibri Light" panose="020F0302020204030204" pitchFamily="34" charset="0"/>
                <a:cs typeface="Calibri Light" panose="020F0302020204030204" pitchFamily="34" charset="0"/>
              </a:rPr>
              <a:t> Advocate.” (v16).</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This is the primary passage in the Bible where we get our teaching of the Trinity.</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a:t>
            </a:r>
            <a:r>
              <a:rPr lang="en-US" sz="3800" i="1" dirty="0">
                <a:solidFill>
                  <a:schemeClr val="bg1"/>
                </a:solidFill>
                <a:latin typeface="Calibri Light" panose="020F0302020204030204" pitchFamily="34" charset="0"/>
                <a:cs typeface="Calibri Light" panose="020F0302020204030204" pitchFamily="34" charset="0"/>
              </a:rPr>
              <a:t>def.</a:t>
            </a:r>
            <a:r>
              <a:rPr lang="en-US" sz="3800" dirty="0">
                <a:solidFill>
                  <a:schemeClr val="bg1"/>
                </a:solidFill>
                <a:latin typeface="Calibri Light" panose="020F0302020204030204" pitchFamily="34" charset="0"/>
                <a:cs typeface="Calibri Light" panose="020F0302020204030204" pitchFamily="34" charset="0"/>
              </a:rPr>
              <a:t> – There is one God who eternally exists as three distinct Persons — the Father, Son, and Holy Spirit. </a:t>
            </a:r>
          </a:p>
        </p:txBody>
      </p:sp>
      <p:sp>
        <p:nvSpPr>
          <p:cNvPr id="2" name="Rectangle 1">
            <a:extLst>
              <a:ext uri="{FF2B5EF4-FFF2-40B4-BE49-F238E27FC236}">
                <a16:creationId xmlns:a16="http://schemas.microsoft.com/office/drawing/2014/main" id="{4B4B5E4D-ACCF-9C5D-5CBD-F5425557D039}"/>
              </a:ext>
            </a:extLst>
          </p:cNvPr>
          <p:cNvSpPr>
            <a:spLocks noChangeArrowheads="1"/>
          </p:cNvSpPr>
          <p:nvPr/>
        </p:nvSpPr>
        <p:spPr bwMode="auto">
          <a:xfrm>
            <a:off x="381000" y="1332866"/>
            <a:ext cx="11461230" cy="530139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2D77B697-7112-164E-CB40-9FABDB5E54AA}"/>
              </a:ext>
            </a:extLst>
          </p:cNvPr>
          <p:cNvSpPr txBox="1">
            <a:spLocks noChangeArrowheads="1"/>
          </p:cNvSpPr>
          <p:nvPr/>
        </p:nvSpPr>
        <p:spPr bwMode="auto">
          <a:xfrm>
            <a:off x="423034" y="1485902"/>
            <a:ext cx="11363166" cy="1874359"/>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4000" dirty="0">
                <a:solidFill>
                  <a:prstClr val="white"/>
                </a:solidFill>
                <a:latin typeface="Calibri Light" panose="020F0302020204030204" pitchFamily="34" charset="0"/>
                <a:cs typeface="Calibri Light" panose="020F0302020204030204" pitchFamily="34" charset="0"/>
              </a:rPr>
              <a:t>Common Objections</a:t>
            </a:r>
          </a:p>
          <a:p>
            <a:pPr marL="460375" lvl="3" indent="-447675">
              <a:lnSpc>
                <a:spcPct val="90000"/>
              </a:lnSpc>
              <a:spcBef>
                <a:spcPts val="0"/>
              </a:spcBef>
              <a:spcAft>
                <a:spcPts val="1200"/>
              </a:spcAft>
              <a:buSzPct val="100000"/>
              <a:buFont typeface="Arial" panose="020B0604020202020204" pitchFamily="34" charset="0"/>
              <a:buChar char="•"/>
            </a:pPr>
            <a:r>
              <a:rPr lang="en-US" sz="3600" dirty="0">
                <a:solidFill>
                  <a:prstClr val="white"/>
                </a:solidFill>
                <a:latin typeface="Calibri Light" panose="020F0302020204030204" pitchFamily="34" charset="0"/>
                <a:cs typeface="Calibri Light" panose="020F0302020204030204" pitchFamily="34" charset="0"/>
              </a:rPr>
              <a:t>“The Trinity makes Christianity a polytheistic religion.”</a:t>
            </a:r>
          </a:p>
          <a:p>
            <a:pPr marL="460375" lvl="3" indent="-447675">
              <a:lnSpc>
                <a:spcPct val="90000"/>
              </a:lnSpc>
              <a:spcBef>
                <a:spcPts val="0"/>
              </a:spcBef>
              <a:spcAft>
                <a:spcPts val="1200"/>
              </a:spcAft>
              <a:buSzPct val="100000"/>
              <a:buFont typeface="Arial" panose="020B0604020202020204" pitchFamily="34" charset="0"/>
              <a:buChar char="•"/>
            </a:pPr>
            <a:r>
              <a:rPr lang="en-US" sz="3600" dirty="0">
                <a:solidFill>
                  <a:prstClr val="white"/>
                </a:solidFill>
                <a:latin typeface="Calibri Light" panose="020F0302020204030204" pitchFamily="34" charset="0"/>
                <a:cs typeface="Calibri Light" panose="020F0302020204030204" pitchFamily="34" charset="0"/>
              </a:rPr>
              <a:t>The Trinity solves a major problem in monotheism.</a:t>
            </a:r>
          </a:p>
        </p:txBody>
      </p:sp>
    </p:spTree>
    <p:extLst>
      <p:ext uri="{BB962C8B-B14F-4D97-AF65-F5344CB8AC3E}">
        <p14:creationId xmlns:p14="http://schemas.microsoft.com/office/powerpoint/2010/main" val="258312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776418"/>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12 	</a:t>
            </a:r>
            <a:r>
              <a:rPr lang="en-US" sz="3800" dirty="0">
                <a:solidFill>
                  <a:schemeClr val="bg1"/>
                </a:solidFill>
                <a:latin typeface="Calibri Light" panose="020F0302020204030204" pitchFamily="34" charset="0"/>
                <a:cs typeface="Calibri Light" panose="020F0302020204030204" pitchFamily="34" charset="0"/>
              </a:rPr>
              <a:t>Very truly I tell you, whoever believes in me will do the works I have been doing, and they will do even greater things than these, because I am going to the Father.</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13	 </a:t>
            </a:r>
            <a:r>
              <a:rPr lang="en-US" sz="3800" dirty="0">
                <a:solidFill>
                  <a:schemeClr val="bg1"/>
                </a:solidFill>
                <a:latin typeface="Calibri Light" panose="020F0302020204030204" pitchFamily="34" charset="0"/>
                <a:cs typeface="Calibri Light" panose="020F0302020204030204" pitchFamily="34" charset="0"/>
              </a:rPr>
              <a:t>And I will do whatever you ask in my name, so that the Father may be glorified in the Son.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14 	</a:t>
            </a:r>
            <a:r>
              <a:rPr lang="en-US" sz="3800" dirty="0">
                <a:solidFill>
                  <a:schemeClr val="bg1"/>
                </a:solidFill>
                <a:latin typeface="Calibri Light" panose="020F0302020204030204" pitchFamily="34" charset="0"/>
                <a:cs typeface="Calibri Light" panose="020F0302020204030204" pitchFamily="34" charset="0"/>
              </a:rPr>
              <a:t>You may ask me for anything in my name, and I will do it.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79276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776418"/>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12 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Very truly I tell you, </a:t>
            </a:r>
            <a:r>
              <a:rPr lang="en-US" sz="3800" dirty="0">
                <a:solidFill>
                  <a:schemeClr val="bg1"/>
                </a:solidFill>
                <a:latin typeface="Calibri Light" panose="020F0302020204030204" pitchFamily="34" charset="0"/>
                <a:cs typeface="Calibri Light" panose="020F0302020204030204" pitchFamily="34" charset="0"/>
              </a:rPr>
              <a:t>whoever believes in me will do the works I have been doing, and they will do even greater things than these</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 because I am going to the Father.</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13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And I will do whatever you ask in my name, so that the Father may be glorified in the Son.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14 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You may ask me for anything in my name, and I will do it.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id="{30DEB7B1-0BFD-0D6A-8422-46E7D92EE4C0}"/>
              </a:ext>
            </a:extLst>
          </p:cNvPr>
          <p:cNvSpPr>
            <a:spLocks noChangeArrowheads="1"/>
          </p:cNvSpPr>
          <p:nvPr/>
        </p:nvSpPr>
        <p:spPr bwMode="auto">
          <a:xfrm>
            <a:off x="381000" y="2947658"/>
            <a:ext cx="11461230" cy="358933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D4F09E6A-589E-1B25-432F-4C41578E13B8}"/>
              </a:ext>
            </a:extLst>
          </p:cNvPr>
          <p:cNvSpPr txBox="1">
            <a:spLocks noChangeArrowheads="1"/>
          </p:cNvSpPr>
          <p:nvPr/>
        </p:nvSpPr>
        <p:spPr bwMode="auto">
          <a:xfrm>
            <a:off x="423034" y="3100693"/>
            <a:ext cx="11363166" cy="2794611"/>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4000" dirty="0">
                <a:solidFill>
                  <a:prstClr val="white"/>
                </a:solidFill>
                <a:latin typeface="Calibri Light" panose="020F0302020204030204" pitchFamily="34" charset="0"/>
                <a:cs typeface="Calibri Light" panose="020F0302020204030204" pitchFamily="34" charset="0"/>
              </a:rPr>
              <a:t>Role #1: The empowering of the Holy Spirit</a:t>
            </a:r>
            <a:endParaRPr lang="en-US" sz="3600" dirty="0">
              <a:solidFill>
                <a:prstClr val="white"/>
              </a:solidFill>
              <a:latin typeface="Calibri Light" panose="020F0302020204030204" pitchFamily="34" charset="0"/>
              <a:cs typeface="Calibri Light" panose="020F0302020204030204" pitchFamily="34" charset="0"/>
            </a:endParaRPr>
          </a:p>
          <a:p>
            <a:pPr marL="457200" lvl="5">
              <a:lnSpc>
                <a:spcPct val="90000"/>
              </a:lnSpc>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2 Corinthians 3:4-5: “Such confidence as this is ours through Christ before God. Not that we are competent in ourselves to claim anything for ourselves, but our competence comes from God.” </a:t>
            </a:r>
          </a:p>
        </p:txBody>
      </p:sp>
    </p:spTree>
    <p:extLst>
      <p:ext uri="{BB962C8B-B14F-4D97-AF65-F5344CB8AC3E}">
        <p14:creationId xmlns:p14="http://schemas.microsoft.com/office/powerpoint/2010/main" val="52605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776418"/>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12 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Very truly I tell you, </a:t>
            </a:r>
            <a:r>
              <a:rPr lang="en-US" sz="3800" dirty="0">
                <a:solidFill>
                  <a:schemeClr val="bg1"/>
                </a:solidFill>
                <a:latin typeface="Calibri Light" panose="020F0302020204030204" pitchFamily="34" charset="0"/>
                <a:cs typeface="Calibri Light" panose="020F0302020204030204" pitchFamily="34" charset="0"/>
              </a:rPr>
              <a:t>whoever believes in me will do the works I have been doing, and they will do even greater things than these</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 because I am going to the Father.</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13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And I will do whatever you ask in my name, so that the Father may be glorified in the Son.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14 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You may ask me for anything in my name, and I will do it.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id="{30DEB7B1-0BFD-0D6A-8422-46E7D92EE4C0}"/>
              </a:ext>
            </a:extLst>
          </p:cNvPr>
          <p:cNvSpPr>
            <a:spLocks noChangeArrowheads="1"/>
          </p:cNvSpPr>
          <p:nvPr/>
        </p:nvSpPr>
        <p:spPr bwMode="auto">
          <a:xfrm>
            <a:off x="381000" y="2947658"/>
            <a:ext cx="11461230" cy="358933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D4F09E6A-589E-1B25-432F-4C41578E13B8}"/>
              </a:ext>
            </a:extLst>
          </p:cNvPr>
          <p:cNvSpPr txBox="1">
            <a:spLocks noChangeArrowheads="1"/>
          </p:cNvSpPr>
          <p:nvPr/>
        </p:nvSpPr>
        <p:spPr bwMode="auto">
          <a:xfrm>
            <a:off x="423034" y="3100693"/>
            <a:ext cx="11363166" cy="1797415"/>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4000" dirty="0">
                <a:solidFill>
                  <a:prstClr val="white"/>
                </a:solidFill>
                <a:latin typeface="Calibri Light" panose="020F0302020204030204" pitchFamily="34" charset="0"/>
                <a:cs typeface="Calibri Light" panose="020F0302020204030204" pitchFamily="34" charset="0"/>
              </a:rPr>
              <a:t>Role #1: The empowering of the Holy Spirit</a:t>
            </a:r>
            <a:endParaRPr lang="en-US" sz="3600" dirty="0">
              <a:solidFill>
                <a:prstClr val="white"/>
              </a:solidFill>
              <a:latin typeface="Calibri Light" panose="020F0302020204030204" pitchFamily="34" charset="0"/>
              <a:cs typeface="Calibri Light" panose="020F0302020204030204" pitchFamily="34" charset="0"/>
            </a:endParaRPr>
          </a:p>
          <a:p>
            <a:pPr marL="457200" lvl="5">
              <a:lnSpc>
                <a:spcPct val="90000"/>
              </a:lnSpc>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Application: Take uncomfortable or scary steps of faith while trusting God’s Spirit to work through you </a:t>
            </a:r>
          </a:p>
        </p:txBody>
      </p:sp>
    </p:spTree>
    <p:extLst>
      <p:ext uri="{BB962C8B-B14F-4D97-AF65-F5344CB8AC3E}">
        <p14:creationId xmlns:p14="http://schemas.microsoft.com/office/powerpoint/2010/main" val="2412921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776418"/>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12 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Very truly I tell you, whoever believes in me will do the works I have been doing, and they will do even greater things than these, because I am going to the Father.</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13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And I will do whatever you ask in my name, so that the Father may be glorified in the Son.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14 	</a:t>
            </a:r>
            <a:r>
              <a:rPr lang="en-US" sz="3800" dirty="0">
                <a:solidFill>
                  <a:schemeClr val="bg1"/>
                </a:solidFill>
                <a:latin typeface="Calibri Light" panose="020F0302020204030204" pitchFamily="34" charset="0"/>
                <a:cs typeface="Calibri Light" panose="020F0302020204030204" pitchFamily="34" charset="0"/>
              </a:rPr>
              <a:t>You may ask me for anything in my name, and I will do it</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137616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15 	</a:t>
            </a:r>
            <a:r>
              <a:rPr lang="en-US" sz="3800" dirty="0">
                <a:solidFill>
                  <a:schemeClr val="bg1"/>
                </a:solidFill>
                <a:latin typeface="Calibri Light" panose="020F0302020204030204" pitchFamily="34" charset="0"/>
                <a:cs typeface="Calibri Light" panose="020F0302020204030204" pitchFamily="34" charset="0"/>
              </a:rPr>
              <a:t>“If you love me, you will obey what I command.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16 	</a:t>
            </a:r>
            <a:r>
              <a:rPr lang="en-US" sz="3800" dirty="0">
                <a:solidFill>
                  <a:schemeClr val="bg1"/>
                </a:solidFill>
                <a:latin typeface="Calibri Light" panose="020F0302020204030204" pitchFamily="34" charset="0"/>
                <a:cs typeface="Calibri Light" panose="020F0302020204030204" pitchFamily="34" charset="0"/>
              </a:rPr>
              <a:t>And I will ask the Father, and he will give you another advocate to help you and be with you forever—</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17	 </a:t>
            </a:r>
            <a:r>
              <a:rPr lang="en-US" sz="3800" dirty="0">
                <a:solidFill>
                  <a:schemeClr val="bg1"/>
                </a:solidFill>
                <a:latin typeface="Calibri Light" panose="020F0302020204030204" pitchFamily="34" charset="0"/>
                <a:cs typeface="Calibri Light" panose="020F0302020204030204" pitchFamily="34" charset="0"/>
              </a:rPr>
              <a:t>the Spirit of truth. The world cannot accept him, because it neither sees him nor knows him. But you know him, for he lives with you and will be in you.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681026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15 	</a:t>
            </a:r>
            <a:r>
              <a:rPr lang="en-US" sz="3800" dirty="0">
                <a:solidFill>
                  <a:schemeClr val="bg1"/>
                </a:solidFill>
                <a:latin typeface="Calibri Light" panose="020F0302020204030204" pitchFamily="34" charset="0"/>
                <a:cs typeface="Calibri Light" panose="020F0302020204030204" pitchFamily="34" charset="0"/>
              </a:rPr>
              <a:t>“If you love me, you will obey what I command.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16 	</a:t>
            </a:r>
            <a:r>
              <a:rPr lang="en-US" sz="3800" dirty="0">
                <a:solidFill>
                  <a:schemeClr val="bg1"/>
                </a:solidFill>
                <a:latin typeface="Calibri Light" panose="020F0302020204030204" pitchFamily="34" charset="0"/>
                <a:cs typeface="Calibri Light" panose="020F0302020204030204" pitchFamily="34" charset="0"/>
              </a:rPr>
              <a:t>And I will ask the Father, and he will give you another advocate to help you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and be with you forever—</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17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the Spirit of truth. The world cannot accept him, because it neither sees him nor knows him. But you know him, for he lives with you and will be in you.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id="{2282BAFB-9651-76E1-6E7F-47F8093321A0}"/>
              </a:ext>
            </a:extLst>
          </p:cNvPr>
          <p:cNvSpPr>
            <a:spLocks noChangeArrowheads="1"/>
          </p:cNvSpPr>
          <p:nvPr/>
        </p:nvSpPr>
        <p:spPr bwMode="auto">
          <a:xfrm>
            <a:off x="381000" y="2947660"/>
            <a:ext cx="11461230" cy="358933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EF254A6B-8A42-25FD-D940-019D8A6A42EB}"/>
              </a:ext>
            </a:extLst>
          </p:cNvPr>
          <p:cNvSpPr txBox="1">
            <a:spLocks noChangeArrowheads="1"/>
          </p:cNvSpPr>
          <p:nvPr/>
        </p:nvSpPr>
        <p:spPr bwMode="auto">
          <a:xfrm>
            <a:off x="423034" y="3100695"/>
            <a:ext cx="11363166" cy="646331"/>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4000" dirty="0">
                <a:solidFill>
                  <a:prstClr val="white"/>
                </a:solidFill>
                <a:latin typeface="Calibri Light" panose="020F0302020204030204" pitchFamily="34" charset="0"/>
                <a:cs typeface="Calibri Light" panose="020F0302020204030204" pitchFamily="34" charset="0"/>
              </a:rPr>
              <a:t>Role #2: The transforming power of the Spirit </a:t>
            </a:r>
            <a:endParaRPr lang="en-US" sz="36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266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15 	</a:t>
            </a:r>
            <a:r>
              <a:rPr lang="en-US" sz="3800" dirty="0">
                <a:solidFill>
                  <a:schemeClr val="bg1"/>
                </a:solidFill>
                <a:latin typeface="Calibri Light" panose="020F0302020204030204" pitchFamily="34" charset="0"/>
                <a:cs typeface="Calibri Light" panose="020F0302020204030204" pitchFamily="34" charset="0"/>
              </a:rPr>
              <a:t>“If you love me, you will obey what I command.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16 	</a:t>
            </a:r>
            <a:r>
              <a:rPr lang="en-US" sz="3800" dirty="0">
                <a:solidFill>
                  <a:schemeClr val="bg1"/>
                </a:solidFill>
                <a:latin typeface="Calibri Light" panose="020F0302020204030204" pitchFamily="34" charset="0"/>
                <a:cs typeface="Calibri Light" panose="020F0302020204030204" pitchFamily="34" charset="0"/>
              </a:rPr>
              <a:t>And I will ask the Father, and he will give you another advocate to help you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and be with you forever—</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17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the Spirit of truth. The world cannot accept him, because it neither sees him nor knows him. But you know him, for he lives with you and will be in you.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id="{2282BAFB-9651-76E1-6E7F-47F8093321A0}"/>
              </a:ext>
            </a:extLst>
          </p:cNvPr>
          <p:cNvSpPr>
            <a:spLocks noChangeArrowheads="1"/>
          </p:cNvSpPr>
          <p:nvPr/>
        </p:nvSpPr>
        <p:spPr bwMode="auto">
          <a:xfrm>
            <a:off x="381000" y="2947660"/>
            <a:ext cx="11461230" cy="358933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EF254A6B-8A42-25FD-D940-019D8A6A42EB}"/>
              </a:ext>
            </a:extLst>
          </p:cNvPr>
          <p:cNvSpPr txBox="1">
            <a:spLocks noChangeArrowheads="1"/>
          </p:cNvSpPr>
          <p:nvPr/>
        </p:nvSpPr>
        <p:spPr bwMode="auto">
          <a:xfrm>
            <a:off x="423034" y="3100695"/>
            <a:ext cx="11363166" cy="646331"/>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4000" dirty="0">
                <a:solidFill>
                  <a:prstClr val="white"/>
                </a:solidFill>
                <a:latin typeface="Calibri Light" panose="020F0302020204030204" pitchFamily="34" charset="0"/>
                <a:cs typeface="Calibri Light" panose="020F0302020204030204" pitchFamily="34" charset="0"/>
              </a:rPr>
              <a:t>Role #2: The transforming power of the Spirit </a:t>
            </a:r>
            <a:endParaRPr lang="en-US" sz="3600" dirty="0">
              <a:solidFill>
                <a:prstClr val="white"/>
              </a:solidFill>
              <a:latin typeface="Calibri Light" panose="020F0302020204030204" pitchFamily="34" charset="0"/>
              <a:cs typeface="Calibri Light" panose="020F0302020204030204" pitchFamily="34" charset="0"/>
            </a:endParaRPr>
          </a:p>
        </p:txBody>
      </p:sp>
      <p:pic>
        <p:nvPicPr>
          <p:cNvPr id="7" name="Picture 6" descr="A child standing next to a person in a garment&#10;&#10;Description automatically generated">
            <a:extLst>
              <a:ext uri="{FF2B5EF4-FFF2-40B4-BE49-F238E27FC236}">
                <a16:creationId xmlns:a16="http://schemas.microsoft.com/office/drawing/2014/main" id="{21F58734-6E77-9E8B-EC46-93BCDC46F387}"/>
              </a:ext>
            </a:extLst>
          </p:cNvPr>
          <p:cNvPicPr>
            <a:picLocks noChangeAspect="1"/>
          </p:cNvPicPr>
          <p:nvPr/>
        </p:nvPicPr>
        <p:blipFill>
          <a:blip r:embed="rId3"/>
          <a:stretch>
            <a:fillRect/>
          </a:stretch>
        </p:blipFill>
        <p:spPr>
          <a:xfrm>
            <a:off x="1687137" y="448509"/>
            <a:ext cx="6230161" cy="4419687"/>
          </a:xfrm>
          <a:prstGeom prst="rect">
            <a:avLst/>
          </a:prstGeom>
        </p:spPr>
      </p:pic>
      <p:pic>
        <p:nvPicPr>
          <p:cNvPr id="9" name="Picture 8" descr="A group of children sitting at a table&#10;&#10;Description automatically generated">
            <a:extLst>
              <a:ext uri="{FF2B5EF4-FFF2-40B4-BE49-F238E27FC236}">
                <a16:creationId xmlns:a16="http://schemas.microsoft.com/office/drawing/2014/main" id="{DB567F7D-0436-70B7-3198-7BE7D39C9CCF}"/>
              </a:ext>
            </a:extLst>
          </p:cNvPr>
          <p:cNvPicPr>
            <a:picLocks noChangeAspect="1"/>
          </p:cNvPicPr>
          <p:nvPr/>
        </p:nvPicPr>
        <p:blipFill>
          <a:blip r:embed="rId4"/>
          <a:stretch>
            <a:fillRect/>
          </a:stretch>
        </p:blipFill>
        <p:spPr>
          <a:xfrm>
            <a:off x="5800331" y="1771948"/>
            <a:ext cx="6231573" cy="4425833"/>
          </a:xfrm>
          <a:prstGeom prst="rect">
            <a:avLst/>
          </a:prstGeom>
        </p:spPr>
      </p:pic>
      <p:cxnSp>
        <p:nvCxnSpPr>
          <p:cNvPr id="11" name="Straight Arrow Connector 10">
            <a:extLst>
              <a:ext uri="{FF2B5EF4-FFF2-40B4-BE49-F238E27FC236}">
                <a16:creationId xmlns:a16="http://schemas.microsoft.com/office/drawing/2014/main" id="{8A797660-9106-E322-07D6-97FFBD744EE1}"/>
              </a:ext>
            </a:extLst>
          </p:cNvPr>
          <p:cNvCxnSpPr>
            <a:cxnSpLocks/>
          </p:cNvCxnSpPr>
          <p:nvPr/>
        </p:nvCxnSpPr>
        <p:spPr>
          <a:xfrm flipH="1">
            <a:off x="10019489" y="3287949"/>
            <a:ext cx="485374" cy="583660"/>
          </a:xfrm>
          <a:prstGeom prst="straightConnector1">
            <a:avLst/>
          </a:prstGeom>
          <a:ln w="85725">
            <a:solidFill>
              <a:srgbClr val="FF0000"/>
            </a:solidFill>
            <a:headEnd type="none"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6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15 	</a:t>
            </a:r>
            <a:r>
              <a:rPr lang="en-US" sz="3800" dirty="0">
                <a:solidFill>
                  <a:schemeClr val="bg1"/>
                </a:solidFill>
                <a:latin typeface="Calibri Light" panose="020F0302020204030204" pitchFamily="34" charset="0"/>
                <a:cs typeface="Calibri Light" panose="020F0302020204030204" pitchFamily="34" charset="0"/>
              </a:rPr>
              <a:t>“If you love me, you will obey what I command.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16 	</a:t>
            </a:r>
            <a:r>
              <a:rPr lang="en-US" sz="3800" dirty="0">
                <a:solidFill>
                  <a:schemeClr val="bg1"/>
                </a:solidFill>
                <a:latin typeface="Calibri Light" panose="020F0302020204030204" pitchFamily="34" charset="0"/>
                <a:cs typeface="Calibri Light" panose="020F0302020204030204" pitchFamily="34" charset="0"/>
              </a:rPr>
              <a:t>And I will ask the Father, and he will give you another advocate to help you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and be with you forever—</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17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the Spirit of truth. The world cannot accept him, because it neither sees him nor knows him. But you know him, for he lives with you and will be in you.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id="{2282BAFB-9651-76E1-6E7F-47F8093321A0}"/>
              </a:ext>
            </a:extLst>
          </p:cNvPr>
          <p:cNvSpPr>
            <a:spLocks noChangeArrowheads="1"/>
          </p:cNvSpPr>
          <p:nvPr/>
        </p:nvSpPr>
        <p:spPr bwMode="auto">
          <a:xfrm>
            <a:off x="381000" y="2947660"/>
            <a:ext cx="11461230" cy="358933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EF254A6B-8A42-25FD-D940-019D8A6A42EB}"/>
              </a:ext>
            </a:extLst>
          </p:cNvPr>
          <p:cNvSpPr txBox="1">
            <a:spLocks noChangeArrowheads="1"/>
          </p:cNvSpPr>
          <p:nvPr/>
        </p:nvSpPr>
        <p:spPr bwMode="auto">
          <a:xfrm>
            <a:off x="423034" y="3100695"/>
            <a:ext cx="11363166" cy="1797415"/>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4000" dirty="0">
                <a:solidFill>
                  <a:prstClr val="white"/>
                </a:solidFill>
                <a:latin typeface="Calibri Light" panose="020F0302020204030204" pitchFamily="34" charset="0"/>
                <a:cs typeface="Calibri Light" panose="020F0302020204030204" pitchFamily="34" charset="0"/>
              </a:rPr>
              <a:t>Role #2: The transforming power of the Spirit </a:t>
            </a:r>
            <a:endParaRPr lang="en-US" sz="3600" dirty="0">
              <a:solidFill>
                <a:prstClr val="white"/>
              </a:solidFill>
              <a:latin typeface="Calibri Light" panose="020F0302020204030204" pitchFamily="34" charset="0"/>
              <a:cs typeface="Calibri Light" panose="020F0302020204030204" pitchFamily="34" charset="0"/>
            </a:endParaRPr>
          </a:p>
          <a:p>
            <a:pPr marL="457200" lvl="5">
              <a:lnSpc>
                <a:spcPct val="90000"/>
              </a:lnSpc>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Application: Stop using human effort to change yourself; instead trust the Spirit’s power to change you.</a:t>
            </a:r>
          </a:p>
        </p:txBody>
      </p:sp>
    </p:spTree>
    <p:extLst>
      <p:ext uri="{BB962C8B-B14F-4D97-AF65-F5344CB8AC3E}">
        <p14:creationId xmlns:p14="http://schemas.microsoft.com/office/powerpoint/2010/main" val="1137814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15 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“If you love me, you will obey what I command.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16 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And I will ask the Father, and he will give you another advocate to help you </a:t>
            </a:r>
            <a:r>
              <a:rPr lang="en-US" sz="3800" dirty="0">
                <a:solidFill>
                  <a:schemeClr val="bg1"/>
                </a:solidFill>
                <a:latin typeface="Calibri Light" panose="020F0302020204030204" pitchFamily="34" charset="0"/>
                <a:cs typeface="Calibri Light" panose="020F0302020204030204" pitchFamily="34" charset="0"/>
              </a:rPr>
              <a:t>and be with you forever</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17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the Spirit of truth. The world cannot accept him, because it neither sees him nor knows him. But you know him, for he lives with you and will be in you.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id="{9496D1BD-C1F0-B250-1787-C4915A0603B5}"/>
              </a:ext>
            </a:extLst>
          </p:cNvPr>
          <p:cNvSpPr>
            <a:spLocks noChangeArrowheads="1"/>
          </p:cNvSpPr>
          <p:nvPr/>
        </p:nvSpPr>
        <p:spPr bwMode="auto">
          <a:xfrm>
            <a:off x="381000" y="2947658"/>
            <a:ext cx="11461230" cy="358933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BA2B21E1-74E5-BD07-365F-63BDF2228EFE}"/>
              </a:ext>
            </a:extLst>
          </p:cNvPr>
          <p:cNvSpPr txBox="1">
            <a:spLocks noChangeArrowheads="1"/>
          </p:cNvSpPr>
          <p:nvPr/>
        </p:nvSpPr>
        <p:spPr bwMode="auto">
          <a:xfrm>
            <a:off x="423034" y="3100693"/>
            <a:ext cx="11363166" cy="2794611"/>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4000" dirty="0">
                <a:solidFill>
                  <a:prstClr val="white"/>
                </a:solidFill>
                <a:latin typeface="Calibri Light" panose="020F0302020204030204" pitchFamily="34" charset="0"/>
                <a:cs typeface="Calibri Light" panose="020F0302020204030204" pitchFamily="34" charset="0"/>
              </a:rPr>
              <a:t>Role #3: The sealing of the Holy Spirit </a:t>
            </a:r>
            <a:endParaRPr lang="en-US" sz="3600" dirty="0">
              <a:solidFill>
                <a:prstClr val="white"/>
              </a:solidFill>
              <a:latin typeface="Calibri Light" panose="020F0302020204030204" pitchFamily="34" charset="0"/>
              <a:cs typeface="Calibri Light" panose="020F0302020204030204" pitchFamily="34" charset="0"/>
            </a:endParaRPr>
          </a:p>
          <a:p>
            <a:pPr marL="457200" lvl="5">
              <a:lnSpc>
                <a:spcPct val="90000"/>
              </a:lnSpc>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Ephesians 1:13-14: “Having believed, you were marked in him with a seal, the promised Holy Spirit, who is a deposit guaranteeing our inheritance until the redemption of those who are God’s possession.” </a:t>
            </a:r>
          </a:p>
        </p:txBody>
      </p:sp>
    </p:spTree>
    <p:extLst>
      <p:ext uri="{BB962C8B-B14F-4D97-AF65-F5344CB8AC3E}">
        <p14:creationId xmlns:p14="http://schemas.microsoft.com/office/powerpoint/2010/main" val="204282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t>
            </a:r>
            <a:r>
              <a:rPr lang="en-US" sz="3800" dirty="0">
                <a:solidFill>
                  <a:schemeClr val="bg1"/>
                </a:solidFill>
                <a:latin typeface="Calibri Light" panose="020F0302020204030204" pitchFamily="34" charset="0"/>
                <a:cs typeface="Calibri Light" panose="020F0302020204030204" pitchFamily="34" charset="0"/>
              </a:rPr>
              <a:t>Do not let your hearts be troubled.</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2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I am going to my Father’s house to prepare a place for you.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3 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I will come back and take you to be with me that you also may be where I am.</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683050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15 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“If you love me, you will obey what I command.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16 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And I will ask the Father, and he will give you another advocate to help you </a:t>
            </a:r>
            <a:r>
              <a:rPr lang="en-US" sz="3800" dirty="0">
                <a:solidFill>
                  <a:schemeClr val="bg1"/>
                </a:solidFill>
                <a:latin typeface="Calibri Light" panose="020F0302020204030204" pitchFamily="34" charset="0"/>
                <a:cs typeface="Calibri Light" panose="020F0302020204030204" pitchFamily="34" charset="0"/>
              </a:rPr>
              <a:t>and be with you forever</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17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the Spirit of truth. The world cannot accept him, because it neither sees him nor knows him. But you know him, for he lives with you and will be in you.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id="{9496D1BD-C1F0-B250-1787-C4915A0603B5}"/>
              </a:ext>
            </a:extLst>
          </p:cNvPr>
          <p:cNvSpPr>
            <a:spLocks noChangeArrowheads="1"/>
          </p:cNvSpPr>
          <p:nvPr/>
        </p:nvSpPr>
        <p:spPr bwMode="auto">
          <a:xfrm>
            <a:off x="381000" y="2947658"/>
            <a:ext cx="11461230" cy="358933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BA2B21E1-74E5-BD07-365F-63BDF2228EFE}"/>
              </a:ext>
            </a:extLst>
          </p:cNvPr>
          <p:cNvSpPr txBox="1">
            <a:spLocks noChangeArrowheads="1"/>
          </p:cNvSpPr>
          <p:nvPr/>
        </p:nvSpPr>
        <p:spPr bwMode="auto">
          <a:xfrm>
            <a:off x="423034" y="3100693"/>
            <a:ext cx="11363166" cy="1298817"/>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4000" dirty="0">
                <a:solidFill>
                  <a:prstClr val="white"/>
                </a:solidFill>
                <a:latin typeface="Calibri Light" panose="020F0302020204030204" pitchFamily="34" charset="0"/>
                <a:cs typeface="Calibri Light" panose="020F0302020204030204" pitchFamily="34" charset="0"/>
              </a:rPr>
              <a:t>Role #3: The sealing of the Holy Spirit </a:t>
            </a:r>
            <a:endParaRPr lang="en-US" sz="3600" dirty="0">
              <a:solidFill>
                <a:prstClr val="white"/>
              </a:solidFill>
              <a:latin typeface="Calibri Light" panose="020F0302020204030204" pitchFamily="34" charset="0"/>
              <a:cs typeface="Calibri Light" panose="020F0302020204030204" pitchFamily="34" charset="0"/>
            </a:endParaRPr>
          </a:p>
          <a:p>
            <a:pPr marL="457200" lvl="5">
              <a:lnSpc>
                <a:spcPct val="90000"/>
              </a:lnSpc>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Application: God will never leave you or abandon you.</a:t>
            </a:r>
          </a:p>
        </p:txBody>
      </p:sp>
    </p:spTree>
    <p:extLst>
      <p:ext uri="{BB962C8B-B14F-4D97-AF65-F5344CB8AC3E}">
        <p14:creationId xmlns:p14="http://schemas.microsoft.com/office/powerpoint/2010/main" val="1090810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15 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“If you love me, you will obey what I command.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16 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And I will ask the Father, and he will give you another advocate to help you and be with you forever—</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17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the Spirit of truth. The world cannot accept him, because it neither sees him nor knows him. But you know him, for </a:t>
            </a:r>
            <a:r>
              <a:rPr lang="en-US" sz="3800" dirty="0">
                <a:solidFill>
                  <a:schemeClr val="bg1"/>
                </a:solidFill>
                <a:latin typeface="Calibri Light" panose="020F0302020204030204" pitchFamily="34" charset="0"/>
                <a:cs typeface="Calibri Light" panose="020F0302020204030204" pitchFamily="34" charset="0"/>
              </a:rPr>
              <a:t>he lives with you and will be in you</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id="{3E53F6A8-A67F-1981-E994-40C756FC931A}"/>
              </a:ext>
            </a:extLst>
          </p:cNvPr>
          <p:cNvSpPr>
            <a:spLocks noChangeArrowheads="1"/>
          </p:cNvSpPr>
          <p:nvPr/>
        </p:nvSpPr>
        <p:spPr bwMode="auto">
          <a:xfrm>
            <a:off x="381000" y="1255049"/>
            <a:ext cx="11461230" cy="259710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FCA2C2D8-A98A-4539-E0F9-58D25835BA90}"/>
              </a:ext>
            </a:extLst>
          </p:cNvPr>
          <p:cNvSpPr txBox="1">
            <a:spLocks noChangeArrowheads="1"/>
          </p:cNvSpPr>
          <p:nvPr/>
        </p:nvSpPr>
        <p:spPr bwMode="auto">
          <a:xfrm>
            <a:off x="423034" y="1408084"/>
            <a:ext cx="11363166" cy="1797415"/>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4000" dirty="0">
                <a:solidFill>
                  <a:prstClr val="white"/>
                </a:solidFill>
                <a:latin typeface="Calibri Light" panose="020F0302020204030204" pitchFamily="34" charset="0"/>
                <a:cs typeface="Calibri Light" panose="020F0302020204030204" pitchFamily="34" charset="0"/>
              </a:rPr>
              <a:t>Role #4: The indwelling of the Holy Spirit </a:t>
            </a:r>
            <a:endParaRPr lang="en-US" sz="3600" dirty="0">
              <a:solidFill>
                <a:prstClr val="white"/>
              </a:solidFill>
              <a:latin typeface="Calibri Light" panose="020F0302020204030204" pitchFamily="34" charset="0"/>
              <a:cs typeface="Calibri Light" panose="020F0302020204030204" pitchFamily="34" charset="0"/>
            </a:endParaRPr>
          </a:p>
          <a:p>
            <a:pPr marL="457200" lvl="5">
              <a:lnSpc>
                <a:spcPct val="90000"/>
              </a:lnSpc>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Application: You can have intimacy with God through Spirit. </a:t>
            </a:r>
          </a:p>
        </p:txBody>
      </p:sp>
    </p:spTree>
    <p:extLst>
      <p:ext uri="{BB962C8B-B14F-4D97-AF65-F5344CB8AC3E}">
        <p14:creationId xmlns:p14="http://schemas.microsoft.com/office/powerpoint/2010/main" val="249401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15 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“If you love me, you will obey what I command.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16 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And I will ask the Father, and he will give you another advocate to help you and be with you forever—</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17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the Spirit of truth. The world cannot accept him, because it neither sees him nor knows him. But you know him, for </a:t>
            </a:r>
            <a:r>
              <a:rPr lang="en-US" sz="3800" dirty="0">
                <a:solidFill>
                  <a:schemeClr val="bg1"/>
                </a:solidFill>
                <a:latin typeface="Calibri Light" panose="020F0302020204030204" pitchFamily="34" charset="0"/>
                <a:cs typeface="Calibri Light" panose="020F0302020204030204" pitchFamily="34" charset="0"/>
              </a:rPr>
              <a:t>he lives with you and will be in you</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id="{3E53F6A8-A67F-1981-E994-40C756FC931A}"/>
              </a:ext>
            </a:extLst>
          </p:cNvPr>
          <p:cNvSpPr>
            <a:spLocks noChangeArrowheads="1"/>
          </p:cNvSpPr>
          <p:nvPr/>
        </p:nvSpPr>
        <p:spPr bwMode="auto">
          <a:xfrm>
            <a:off x="381000" y="1255049"/>
            <a:ext cx="11461230" cy="259710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FCA2C2D8-A98A-4539-E0F9-58D25835BA90}"/>
              </a:ext>
            </a:extLst>
          </p:cNvPr>
          <p:cNvSpPr txBox="1">
            <a:spLocks noChangeArrowheads="1"/>
          </p:cNvSpPr>
          <p:nvPr/>
        </p:nvSpPr>
        <p:spPr bwMode="auto">
          <a:xfrm>
            <a:off x="423034" y="1408084"/>
            <a:ext cx="11363166" cy="1797415"/>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4000" dirty="0">
                <a:solidFill>
                  <a:prstClr val="white"/>
                </a:solidFill>
                <a:latin typeface="Calibri Light" panose="020F0302020204030204" pitchFamily="34" charset="0"/>
                <a:cs typeface="Calibri Light" panose="020F0302020204030204" pitchFamily="34" charset="0"/>
              </a:rPr>
              <a:t>Role #4: The indwelling of the Holy Spirit </a:t>
            </a:r>
            <a:endParaRPr lang="en-US" sz="3600" dirty="0">
              <a:solidFill>
                <a:prstClr val="white"/>
              </a:solidFill>
              <a:latin typeface="Calibri Light" panose="020F0302020204030204" pitchFamily="34" charset="0"/>
              <a:cs typeface="Calibri Light" panose="020F0302020204030204" pitchFamily="34" charset="0"/>
            </a:endParaRPr>
          </a:p>
          <a:p>
            <a:pPr marL="457200" lvl="5">
              <a:lnSpc>
                <a:spcPct val="90000"/>
              </a:lnSpc>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Application: A conscious awareness of the Spirit’s presence in your life will transform how you live. </a:t>
            </a:r>
          </a:p>
        </p:txBody>
      </p:sp>
    </p:spTree>
    <p:extLst>
      <p:ext uri="{BB962C8B-B14F-4D97-AF65-F5344CB8AC3E}">
        <p14:creationId xmlns:p14="http://schemas.microsoft.com/office/powerpoint/2010/main" val="364925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4829014"/>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18 	</a:t>
            </a:r>
            <a:r>
              <a:rPr lang="en-US" sz="3800" dirty="0">
                <a:solidFill>
                  <a:schemeClr val="bg1"/>
                </a:solidFill>
                <a:latin typeface="Calibri Light" panose="020F0302020204030204" pitchFamily="34" charset="0"/>
                <a:cs typeface="Calibri Light" panose="020F0302020204030204" pitchFamily="34" charset="0"/>
              </a:rPr>
              <a:t>I will not leave you as orphans; I will come to you.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19 	</a:t>
            </a:r>
            <a:r>
              <a:rPr lang="en-US" sz="3800" dirty="0">
                <a:solidFill>
                  <a:schemeClr val="bg1"/>
                </a:solidFill>
                <a:latin typeface="Calibri Light" panose="020F0302020204030204" pitchFamily="34" charset="0"/>
                <a:cs typeface="Calibri Light" panose="020F0302020204030204" pitchFamily="34" charset="0"/>
              </a:rPr>
              <a:t>Before long, the world will not see me anymore, but you will see me. Because I live, you also will live.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20 	</a:t>
            </a:r>
            <a:r>
              <a:rPr lang="en-US" sz="3800" dirty="0">
                <a:solidFill>
                  <a:schemeClr val="bg1"/>
                </a:solidFill>
                <a:latin typeface="Calibri Light" panose="020F0302020204030204" pitchFamily="34" charset="0"/>
                <a:cs typeface="Calibri Light" panose="020F0302020204030204" pitchFamily="34" charset="0"/>
              </a:rPr>
              <a:t>On that day you will realize that I am in my Father, and you are in me, and I am in you.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21 	</a:t>
            </a:r>
            <a:r>
              <a:rPr lang="en-US" sz="3800" dirty="0">
                <a:solidFill>
                  <a:schemeClr val="bg1"/>
                </a:solidFill>
                <a:latin typeface="Calibri Light" panose="020F0302020204030204" pitchFamily="34" charset="0"/>
                <a:cs typeface="Calibri Light" panose="020F0302020204030204" pitchFamily="34" charset="0"/>
              </a:rPr>
              <a:t>Whoever has my commands and keeps them is the one who loves me. The one who loves me will be loved by my Father, and I too will love them and show myself to them.”</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560415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4829014"/>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18 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I will not leave you as orphans; I will come to you.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19 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Before long, the world will not see me anymore, but you will see me. Because I live, you also will live.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20 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On that day you will realize that I am in my Father, and </a:t>
            </a:r>
            <a:r>
              <a:rPr lang="en-US" sz="3800" dirty="0">
                <a:solidFill>
                  <a:schemeClr val="bg1"/>
                </a:solidFill>
                <a:latin typeface="Calibri Light" panose="020F0302020204030204" pitchFamily="34" charset="0"/>
                <a:cs typeface="Calibri Light" panose="020F0302020204030204" pitchFamily="34" charset="0"/>
              </a:rPr>
              <a:t>you are in me</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 and I am in you.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21 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Whoever has my commands and keeps them is the one who loves me. The one who loves me will be loved by my Father, and I too will love them and show myself to them.”</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id="{0DE26654-E166-3B1A-6620-09748B91F76E}"/>
              </a:ext>
            </a:extLst>
          </p:cNvPr>
          <p:cNvSpPr>
            <a:spLocks noChangeArrowheads="1"/>
          </p:cNvSpPr>
          <p:nvPr/>
        </p:nvSpPr>
        <p:spPr bwMode="auto">
          <a:xfrm>
            <a:off x="365385" y="1420720"/>
            <a:ext cx="11461230" cy="194504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D94FD357-F431-51F8-F717-4801927F1627}"/>
              </a:ext>
            </a:extLst>
          </p:cNvPr>
          <p:cNvSpPr txBox="1">
            <a:spLocks noChangeArrowheads="1"/>
          </p:cNvSpPr>
          <p:nvPr/>
        </p:nvSpPr>
        <p:spPr bwMode="auto">
          <a:xfrm>
            <a:off x="407419" y="1573754"/>
            <a:ext cx="11363166" cy="1671227"/>
          </a:xfrm>
          <a:prstGeom prst="rect">
            <a:avLst/>
          </a:prstGeom>
          <a:noFill/>
          <a:ln w="38100">
            <a:noFill/>
            <a:miter lim="800000"/>
            <a:headEnd/>
            <a:tailEnd/>
          </a:ln>
        </p:spPr>
        <p:txBody>
          <a:bodyPr wrap="square">
            <a:spAutoFit/>
          </a:bodyPr>
          <a:lstStyle/>
          <a:p>
            <a:pPr marL="0" lvl="4">
              <a:lnSpc>
                <a:spcPct val="90000"/>
              </a:lnSpc>
              <a:spcAft>
                <a:spcPts val="1200"/>
              </a:spcAft>
              <a:buSzPct val="100000"/>
            </a:pPr>
            <a:r>
              <a:rPr lang="en-US" sz="3800" dirty="0">
                <a:solidFill>
                  <a:prstClr val="white"/>
                </a:solidFill>
                <a:latin typeface="Calibri Light" panose="020F0302020204030204" pitchFamily="34" charset="0"/>
                <a:cs typeface="Calibri Light" panose="020F0302020204030204" pitchFamily="34" charset="0"/>
              </a:rPr>
              <a:t>1 Corinthians 12:13: For we were all baptized by one Spirit into one body...and we were all given the one Spirit to drink.</a:t>
            </a:r>
          </a:p>
        </p:txBody>
      </p:sp>
      <p:sp>
        <p:nvSpPr>
          <p:cNvPr id="4" name="Rectangle 3">
            <a:extLst>
              <a:ext uri="{FF2B5EF4-FFF2-40B4-BE49-F238E27FC236}">
                <a16:creationId xmlns:a16="http://schemas.microsoft.com/office/drawing/2014/main" id="{53E421BE-6428-68A2-8CC6-307CD3A5439F}"/>
              </a:ext>
            </a:extLst>
          </p:cNvPr>
          <p:cNvSpPr>
            <a:spLocks noChangeArrowheads="1"/>
          </p:cNvSpPr>
          <p:nvPr/>
        </p:nvSpPr>
        <p:spPr bwMode="auto">
          <a:xfrm>
            <a:off x="363165" y="3946669"/>
            <a:ext cx="11461230" cy="194504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DA4D12CF-2649-DB8C-8764-66DAD94A44CF}"/>
              </a:ext>
            </a:extLst>
          </p:cNvPr>
          <p:cNvSpPr txBox="1">
            <a:spLocks noChangeArrowheads="1"/>
          </p:cNvSpPr>
          <p:nvPr/>
        </p:nvSpPr>
        <p:spPr bwMode="auto">
          <a:xfrm>
            <a:off x="405199" y="4099703"/>
            <a:ext cx="11363166" cy="1144929"/>
          </a:xfrm>
          <a:prstGeom prst="rect">
            <a:avLst/>
          </a:prstGeom>
          <a:noFill/>
          <a:ln w="38100">
            <a:noFill/>
            <a:miter lim="800000"/>
            <a:headEnd/>
            <a:tailEnd/>
          </a:ln>
        </p:spPr>
        <p:txBody>
          <a:bodyPr wrap="square">
            <a:spAutoFit/>
          </a:bodyPr>
          <a:lstStyle/>
          <a:p>
            <a:pPr marL="0" lvl="4">
              <a:lnSpc>
                <a:spcPct val="90000"/>
              </a:lnSpc>
              <a:spcAft>
                <a:spcPts val="1200"/>
              </a:spcAft>
              <a:buSzPct val="100000"/>
            </a:pPr>
            <a:r>
              <a:rPr lang="en-US" sz="3800" dirty="0">
                <a:solidFill>
                  <a:prstClr val="white"/>
                </a:solidFill>
                <a:latin typeface="Calibri Light" panose="020F0302020204030204" pitchFamily="34" charset="0"/>
                <a:cs typeface="Calibri Light" panose="020F0302020204030204" pitchFamily="34" charset="0"/>
              </a:rPr>
              <a:t>2 Corinthians 5:17: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Therefore, if anyone is in Christ, he is a new creation; the old has gone, the new has come!</a:t>
            </a:r>
            <a:endParaRPr lang="en-US" sz="38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4799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4829014"/>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18 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I will not leave you as orphans; I will come to you.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19 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Before long, the world will not see me anymore, but you will see me. Because I live, you also will live.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20 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On that day you will realize that I am in my Father, and </a:t>
            </a:r>
            <a:r>
              <a:rPr lang="en-US" sz="3800" dirty="0">
                <a:solidFill>
                  <a:schemeClr val="bg1"/>
                </a:solidFill>
                <a:latin typeface="Calibri Light" panose="020F0302020204030204" pitchFamily="34" charset="0"/>
                <a:cs typeface="Calibri Light" panose="020F0302020204030204" pitchFamily="34" charset="0"/>
              </a:rPr>
              <a:t>you are in me</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 and I am in you.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21 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Whoever has my commands and keeps them is the one who loves me. The one who loves me will be loved by my Father, and I too will love them and show myself to them.”</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id="{53E421BE-6428-68A2-8CC6-307CD3A5439F}"/>
              </a:ext>
            </a:extLst>
          </p:cNvPr>
          <p:cNvSpPr>
            <a:spLocks noChangeArrowheads="1"/>
          </p:cNvSpPr>
          <p:nvPr/>
        </p:nvSpPr>
        <p:spPr bwMode="auto">
          <a:xfrm>
            <a:off x="363165" y="3946669"/>
            <a:ext cx="11461230" cy="194504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DA4D12CF-2649-DB8C-8764-66DAD94A44CF}"/>
              </a:ext>
            </a:extLst>
          </p:cNvPr>
          <p:cNvSpPr txBox="1">
            <a:spLocks noChangeArrowheads="1"/>
          </p:cNvSpPr>
          <p:nvPr/>
        </p:nvSpPr>
        <p:spPr bwMode="auto">
          <a:xfrm>
            <a:off x="405199" y="4099703"/>
            <a:ext cx="11363166" cy="1692771"/>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3800" dirty="0">
                <a:solidFill>
                  <a:prstClr val="white"/>
                </a:solidFill>
                <a:latin typeface="Calibri Light" panose="020F0302020204030204" pitchFamily="34" charset="0"/>
                <a:cs typeface="Calibri Light" panose="020F0302020204030204" pitchFamily="34" charset="0"/>
              </a:rPr>
              <a:t>Role #5: The Spirit unites us to Christ </a:t>
            </a:r>
          </a:p>
          <a:p>
            <a:pPr marL="457200" lvl="5">
              <a:lnSpc>
                <a:spcPct val="90000"/>
              </a:lnSpc>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Application: Learn to live out of your new identity in Christ. </a:t>
            </a:r>
          </a:p>
        </p:txBody>
      </p:sp>
    </p:spTree>
    <p:extLst>
      <p:ext uri="{BB962C8B-B14F-4D97-AF65-F5344CB8AC3E}">
        <p14:creationId xmlns:p14="http://schemas.microsoft.com/office/powerpoint/2010/main" val="297565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4829014"/>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18 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I will not leave you as orphans; I will come to you.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19 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Before long, the world will not see me anymore, but you will see me. Because I live, you also will live.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20 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On that day you will realize that I am in my Father, and you are in me, and I am in you.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21 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Whoever has my commands and keeps them is the one who loves me. The one who loves me will be loved by my Father, and </a:t>
            </a:r>
            <a:r>
              <a:rPr lang="en-US" sz="3800" dirty="0">
                <a:solidFill>
                  <a:schemeClr val="bg1"/>
                </a:solidFill>
                <a:latin typeface="Calibri Light" panose="020F0302020204030204" pitchFamily="34" charset="0"/>
                <a:cs typeface="Calibri Light" panose="020F0302020204030204" pitchFamily="34" charset="0"/>
              </a:rPr>
              <a:t>I too will love them and show myself to them</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id="{87F419BC-092F-7000-D2B0-A593C5B77F33}"/>
              </a:ext>
            </a:extLst>
          </p:cNvPr>
          <p:cNvSpPr>
            <a:spLocks noChangeArrowheads="1"/>
          </p:cNvSpPr>
          <p:nvPr/>
        </p:nvSpPr>
        <p:spPr bwMode="auto">
          <a:xfrm>
            <a:off x="381000" y="2461274"/>
            <a:ext cx="11461230" cy="236364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5360B13C-85C1-9B84-71EB-6A5ACF7D315A}"/>
              </a:ext>
            </a:extLst>
          </p:cNvPr>
          <p:cNvSpPr txBox="1">
            <a:spLocks noChangeArrowheads="1"/>
          </p:cNvSpPr>
          <p:nvPr/>
        </p:nvSpPr>
        <p:spPr bwMode="auto">
          <a:xfrm>
            <a:off x="423034" y="2711585"/>
            <a:ext cx="11363166" cy="1797415"/>
          </a:xfrm>
          <a:prstGeom prst="rect">
            <a:avLst/>
          </a:prstGeom>
          <a:noFill/>
          <a:ln w="38100">
            <a:noFill/>
            <a:miter lim="800000"/>
            <a:headEnd/>
            <a:tailEnd/>
          </a:ln>
        </p:spPr>
        <p:txBody>
          <a:bodyPr wrap="square">
            <a:spAutoFit/>
          </a:bodyPr>
          <a:lstStyle/>
          <a:p>
            <a:pPr marL="12700" lvl="3">
              <a:lnSpc>
                <a:spcPct val="90000"/>
              </a:lnSpc>
              <a:spcBef>
                <a:spcPts val="0"/>
              </a:spcBef>
              <a:spcAft>
                <a:spcPts val="1200"/>
              </a:spcAft>
              <a:buSzPct val="100000"/>
            </a:pPr>
            <a:r>
              <a:rPr lang="en-US" sz="4000" dirty="0">
                <a:solidFill>
                  <a:prstClr val="white"/>
                </a:solidFill>
                <a:latin typeface="Calibri Light" panose="020F0302020204030204" pitchFamily="34" charset="0"/>
                <a:cs typeface="Calibri Light" panose="020F0302020204030204" pitchFamily="34" charset="0"/>
              </a:rPr>
              <a:t>Role #6: The illuminating power of the Holy Spirit</a:t>
            </a:r>
            <a:endParaRPr lang="en-US" sz="3600" dirty="0">
              <a:solidFill>
                <a:prstClr val="white"/>
              </a:solidFill>
              <a:latin typeface="Calibri Light" panose="020F0302020204030204" pitchFamily="34" charset="0"/>
              <a:cs typeface="Calibri Light" panose="020F0302020204030204" pitchFamily="34" charset="0"/>
            </a:endParaRPr>
          </a:p>
          <a:p>
            <a:pPr marL="457200" lvl="5">
              <a:lnSpc>
                <a:spcPct val="90000"/>
              </a:lnSpc>
              <a:spcAft>
                <a:spcPts val="1200"/>
              </a:spcAft>
              <a:buSzPct val="100000"/>
            </a:pPr>
            <a:r>
              <a:rPr lang="en-US" sz="3600" dirty="0">
                <a:solidFill>
                  <a:prstClr val="white"/>
                </a:solidFill>
                <a:latin typeface="Calibri Light" panose="020F0302020204030204" pitchFamily="34" charset="0"/>
                <a:cs typeface="Calibri Light" panose="020F0302020204030204" pitchFamily="34" charset="0"/>
              </a:rPr>
              <a:t>Application: Pray that God would give you insight before you crack open you Bible. </a:t>
            </a:r>
          </a:p>
        </p:txBody>
      </p:sp>
    </p:spTree>
    <p:extLst>
      <p:ext uri="{BB962C8B-B14F-4D97-AF65-F5344CB8AC3E}">
        <p14:creationId xmlns:p14="http://schemas.microsoft.com/office/powerpoint/2010/main" val="223529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4302716"/>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22 	</a:t>
            </a:r>
            <a:r>
              <a:rPr lang="en-US" sz="3800" dirty="0">
                <a:solidFill>
                  <a:schemeClr val="bg1"/>
                </a:solidFill>
                <a:latin typeface="Calibri Light" panose="020F0302020204030204" pitchFamily="34" charset="0"/>
                <a:cs typeface="Calibri Light" panose="020F0302020204030204" pitchFamily="34" charset="0"/>
              </a:rPr>
              <a:t>Then Judas (not Iscariot) said, “But, Lord, why do you intend to show yourself to us and not to the world?”</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25 	</a:t>
            </a:r>
            <a:r>
              <a:rPr lang="en-US" sz="3800" dirty="0">
                <a:solidFill>
                  <a:schemeClr val="bg1"/>
                </a:solidFill>
                <a:latin typeface="Calibri Light" panose="020F0302020204030204" pitchFamily="34" charset="0"/>
                <a:cs typeface="Calibri Light" panose="020F0302020204030204" pitchFamily="34" charset="0"/>
              </a:rPr>
              <a:t>“All this I have spoken while still with you.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26 	</a:t>
            </a:r>
            <a:r>
              <a:rPr lang="en-US" sz="3800" dirty="0">
                <a:solidFill>
                  <a:schemeClr val="bg1"/>
                </a:solidFill>
                <a:latin typeface="Calibri Light" panose="020F0302020204030204" pitchFamily="34" charset="0"/>
                <a:cs typeface="Calibri Light" panose="020F0302020204030204" pitchFamily="34" charset="0"/>
              </a:rPr>
              <a:t>But the Advocate, the Holy Spirit, whom the Father will send in my name, will teach you all things and will remind you of everything I have said to you.</a:t>
            </a:r>
          </a:p>
          <a:p>
            <a:pPr marL="576263" indent="-576263">
              <a:lnSpc>
                <a:spcPct val="90000"/>
              </a:lnSpc>
            </a:pPr>
            <a:r>
              <a:rPr lang="en-US" sz="3800" dirty="0">
                <a:solidFill>
                  <a:schemeClr val="bg1"/>
                </a:solidFill>
                <a:latin typeface="Calibri Light" panose="020F0302020204030204" pitchFamily="34" charset="0"/>
                <a:cs typeface="Calibri Light" panose="020F0302020204030204" pitchFamily="34" charset="0"/>
              </a:rPr>
              <a:t> </a:t>
            </a:r>
          </a:p>
          <a:p>
            <a:pPr marL="576263" indent="-576263">
              <a:lnSpc>
                <a:spcPct val="90000"/>
              </a:lnSpc>
            </a:pPr>
            <a:r>
              <a:rPr lang="en-US" sz="3800" dirty="0">
                <a:solidFill>
                  <a:schemeClr val="bg1"/>
                </a:solidFill>
                <a:latin typeface="Calibri Light" panose="020F0302020204030204" pitchFamily="34" charset="0"/>
                <a:cs typeface="Calibri Light" panose="020F0302020204030204" pitchFamily="34" charset="0"/>
              </a:rPr>
              <a:t>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757235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4302716"/>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22 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Then Judas (not Iscariot) said, “But, Lord, why do you intend to show yourself to us and not to the world?”</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25 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“All this I have spoken while still with you. </a:t>
            </a:r>
          </a:p>
          <a:p>
            <a:pPr marL="576263" indent="-576263">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26 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But the Advocate, the Holy Spirit, whom the Father will send in my name, </a:t>
            </a:r>
            <a:r>
              <a:rPr lang="en-US" sz="3800" dirty="0">
                <a:solidFill>
                  <a:schemeClr val="bg1"/>
                </a:solidFill>
                <a:latin typeface="Calibri Light" panose="020F0302020204030204" pitchFamily="34" charset="0"/>
                <a:cs typeface="Calibri Light" panose="020F0302020204030204" pitchFamily="34" charset="0"/>
              </a:rPr>
              <a:t>will teach you all things and will remind you of everything I have said to you</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t>
            </a:r>
          </a:p>
          <a:p>
            <a:pPr marL="576263" indent="-576263">
              <a:lnSpc>
                <a:spcPct val="90000"/>
              </a:lnSpc>
            </a:pPr>
            <a:r>
              <a:rPr lang="en-US" sz="3800" dirty="0">
                <a:solidFill>
                  <a:schemeClr val="bg1"/>
                </a:solidFill>
                <a:latin typeface="Calibri Light" panose="020F0302020204030204" pitchFamily="34" charset="0"/>
                <a:cs typeface="Calibri Light" panose="020F0302020204030204" pitchFamily="34" charset="0"/>
              </a:rPr>
              <a:t> </a:t>
            </a:r>
          </a:p>
          <a:p>
            <a:pPr marL="576263" indent="-576263">
              <a:lnSpc>
                <a:spcPct val="90000"/>
              </a:lnSpc>
            </a:pPr>
            <a:r>
              <a:rPr lang="en-US" sz="3800" dirty="0">
                <a:solidFill>
                  <a:schemeClr val="bg1"/>
                </a:solidFill>
                <a:latin typeface="Calibri Light" panose="020F0302020204030204" pitchFamily="34" charset="0"/>
                <a:cs typeface="Calibri Light" panose="020F0302020204030204" pitchFamily="34" charset="0"/>
              </a:rPr>
              <a:t>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id="{E630B08F-4C20-EF86-9763-3574E5F9326F}"/>
              </a:ext>
            </a:extLst>
          </p:cNvPr>
          <p:cNvSpPr>
            <a:spLocks noChangeArrowheads="1"/>
          </p:cNvSpPr>
          <p:nvPr/>
        </p:nvSpPr>
        <p:spPr bwMode="auto">
          <a:xfrm>
            <a:off x="228600" y="1337703"/>
            <a:ext cx="11461230" cy="200861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5B69980C-DA77-8586-1FA2-AF0C2BE19FE5}"/>
              </a:ext>
            </a:extLst>
          </p:cNvPr>
          <p:cNvSpPr txBox="1">
            <a:spLocks noChangeArrowheads="1"/>
          </p:cNvSpPr>
          <p:nvPr/>
        </p:nvSpPr>
        <p:spPr bwMode="auto">
          <a:xfrm>
            <a:off x="270634" y="1490737"/>
            <a:ext cx="11363166" cy="1692771"/>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3800" dirty="0">
                <a:solidFill>
                  <a:prstClr val="white"/>
                </a:solidFill>
                <a:latin typeface="Calibri Light" panose="020F0302020204030204" pitchFamily="34" charset="0"/>
                <a:cs typeface="Calibri Light" panose="020F0302020204030204" pitchFamily="34" charset="0"/>
              </a:rPr>
              <a:t>Role #7: The Spirit inspired the writing of the Bible </a:t>
            </a:r>
          </a:p>
          <a:p>
            <a:pPr marL="469900" lvl="4">
              <a:lnSpc>
                <a:spcPct val="90000"/>
              </a:lnSpc>
              <a:spcBef>
                <a:spcPts val="0"/>
              </a:spcBef>
              <a:spcAft>
                <a:spcPts val="600"/>
              </a:spcAft>
              <a:buSzPct val="100000"/>
            </a:pPr>
            <a:r>
              <a:rPr lang="en-US" sz="3600" dirty="0">
                <a:solidFill>
                  <a:prstClr val="white"/>
                </a:solidFill>
                <a:latin typeface="Calibri Light" panose="020F0302020204030204" pitchFamily="34" charset="0"/>
                <a:cs typeface="Calibri Light" panose="020F0302020204030204" pitchFamily="34" charset="0"/>
              </a:rPr>
              <a:t>Application: When you read the Bible, you can trust that you are reading the very words of God. </a:t>
            </a:r>
          </a:p>
        </p:txBody>
      </p:sp>
    </p:spTree>
    <p:extLst>
      <p:ext uri="{BB962C8B-B14F-4D97-AF65-F5344CB8AC3E}">
        <p14:creationId xmlns:p14="http://schemas.microsoft.com/office/powerpoint/2010/main" val="78990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Conclusions</a:t>
            </a: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2197525"/>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You will never experience the benefits of the Spirit unless you place your faith in Jesus. 	</a:t>
            </a:r>
          </a:p>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The Spirit’s presence in your life is evidence that you are God’s child. </a:t>
            </a:r>
          </a:p>
        </p:txBody>
      </p:sp>
      <p:sp>
        <p:nvSpPr>
          <p:cNvPr id="2" name="Rectangle 1">
            <a:extLst>
              <a:ext uri="{FF2B5EF4-FFF2-40B4-BE49-F238E27FC236}">
                <a16:creationId xmlns:a16="http://schemas.microsoft.com/office/drawing/2014/main" id="{C4CCAD2A-D53A-F303-A690-2FB918D424C6}"/>
              </a:ext>
            </a:extLst>
          </p:cNvPr>
          <p:cNvSpPr>
            <a:spLocks noChangeArrowheads="1"/>
          </p:cNvSpPr>
          <p:nvPr/>
        </p:nvSpPr>
        <p:spPr bwMode="auto">
          <a:xfrm>
            <a:off x="648399" y="3533243"/>
            <a:ext cx="10895201" cy="141537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064CD2B3-4D18-DD6E-AAAD-E3D5572E4C8E}"/>
              </a:ext>
            </a:extLst>
          </p:cNvPr>
          <p:cNvSpPr txBox="1">
            <a:spLocks noChangeArrowheads="1"/>
          </p:cNvSpPr>
          <p:nvPr/>
        </p:nvSpPr>
        <p:spPr bwMode="auto">
          <a:xfrm>
            <a:off x="685671" y="3620284"/>
            <a:ext cx="10801980" cy="1144929"/>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Romans 8:15: You received God’s Spirit when he adopted you as his own children.</a:t>
            </a:r>
          </a:p>
        </p:txBody>
      </p:sp>
    </p:spTree>
    <p:extLst>
      <p:ext uri="{BB962C8B-B14F-4D97-AF65-F5344CB8AC3E}">
        <p14:creationId xmlns:p14="http://schemas.microsoft.com/office/powerpoint/2010/main" val="17178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3776418"/>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12 	</a:t>
            </a:r>
            <a:r>
              <a:rPr lang="en-US" sz="3800" dirty="0">
                <a:solidFill>
                  <a:schemeClr val="bg1"/>
                </a:solidFill>
                <a:latin typeface="Calibri Light" panose="020F0302020204030204" pitchFamily="34" charset="0"/>
                <a:cs typeface="Calibri Light" panose="020F0302020204030204" pitchFamily="34" charset="0"/>
              </a:rPr>
              <a:t>“Very truly I tell you, whoever believes in me will do the works I have been doing, and they will do even greater things than these, because I am going to the Father.</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13	 </a:t>
            </a:r>
            <a:r>
              <a:rPr lang="en-US" sz="3800" dirty="0">
                <a:solidFill>
                  <a:schemeClr val="bg1"/>
                </a:solidFill>
                <a:latin typeface="Calibri Light" panose="020F0302020204030204" pitchFamily="34" charset="0"/>
                <a:cs typeface="Calibri Light" panose="020F0302020204030204" pitchFamily="34" charset="0"/>
              </a:rPr>
              <a:t>And I will do whatever you ask in my name, so that the Father may be glorified in the Son.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14 	</a:t>
            </a:r>
            <a:r>
              <a:rPr lang="en-US" sz="3800" dirty="0">
                <a:solidFill>
                  <a:schemeClr val="bg1"/>
                </a:solidFill>
                <a:latin typeface="Calibri Light" panose="020F0302020204030204" pitchFamily="34" charset="0"/>
                <a:cs typeface="Calibri Light" panose="020F0302020204030204" pitchFamily="34" charset="0"/>
              </a:rPr>
              <a:t>You may ask me for anything in my name, and I will do it.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016151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JOHN</a:t>
            </a:r>
          </a:p>
        </p:txBody>
      </p:sp>
      <p:sp>
        <p:nvSpPr>
          <p:cNvPr id="5" name="TextBox 4">
            <a:extLst>
              <a:ext uri="{FF2B5EF4-FFF2-40B4-BE49-F238E27FC236}">
                <a16:creationId xmlns:a16="http://schemas.microsoft.com/office/drawing/2014/main"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GOSPEL OF</a:t>
            </a:r>
          </a:p>
        </p:txBody>
      </p:sp>
    </p:spTree>
    <p:extLst>
      <p:ext uri="{BB962C8B-B14F-4D97-AF65-F5344CB8AC3E}">
        <p14:creationId xmlns:p14="http://schemas.microsoft.com/office/powerpoint/2010/main" val="9419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4829014"/>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15 	</a:t>
            </a:r>
            <a:r>
              <a:rPr lang="en-US" sz="3800" dirty="0">
                <a:solidFill>
                  <a:schemeClr val="bg1"/>
                </a:solidFill>
                <a:latin typeface="Calibri Light" panose="020F0302020204030204" pitchFamily="34" charset="0"/>
                <a:cs typeface="Calibri Light" panose="020F0302020204030204" pitchFamily="34" charset="0"/>
              </a:rPr>
              <a:t>“If you love me, you will obey what I command.</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16 	</a:t>
            </a:r>
            <a:r>
              <a:rPr lang="en-US" sz="3800" dirty="0">
                <a:solidFill>
                  <a:schemeClr val="bg1"/>
                </a:solidFill>
                <a:latin typeface="Calibri Light" panose="020F0302020204030204" pitchFamily="34" charset="0"/>
                <a:cs typeface="Calibri Light" panose="020F0302020204030204" pitchFamily="34" charset="0"/>
              </a:rPr>
              <a:t>And I will ask the Father, and he will give you another advocate to help you and be with you forever—</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17	 </a:t>
            </a:r>
            <a:r>
              <a:rPr lang="en-US" sz="3800" dirty="0">
                <a:solidFill>
                  <a:schemeClr val="bg1"/>
                </a:solidFill>
                <a:latin typeface="Calibri Light" panose="020F0302020204030204" pitchFamily="34" charset="0"/>
                <a:cs typeface="Calibri Light" panose="020F0302020204030204" pitchFamily="34" charset="0"/>
              </a:rPr>
              <a:t>the Spirit of truth. The world cannot accept him, because it neither sees him nor knows him. But you know him, for he lives with you and will be in you.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18 	</a:t>
            </a:r>
            <a:r>
              <a:rPr lang="en-US" sz="3800" dirty="0">
                <a:solidFill>
                  <a:schemeClr val="bg1"/>
                </a:solidFill>
                <a:latin typeface="Calibri Light" panose="020F0302020204030204" pitchFamily="34" charset="0"/>
                <a:cs typeface="Calibri Light" panose="020F0302020204030204" pitchFamily="34" charset="0"/>
              </a:rPr>
              <a:t>I will not leave you as orphans; I will come to you.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19 	</a:t>
            </a:r>
            <a:r>
              <a:rPr lang="en-US" sz="3800" dirty="0">
                <a:solidFill>
                  <a:schemeClr val="bg1"/>
                </a:solidFill>
                <a:latin typeface="Calibri Light" panose="020F0302020204030204" pitchFamily="34" charset="0"/>
                <a:cs typeface="Calibri Light" panose="020F0302020204030204" pitchFamily="34" charset="0"/>
              </a:rPr>
              <a:t>Before long, the world will not see me anymore, but you will see me. Because I live, you also will live.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72197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4302716"/>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20 	</a:t>
            </a:r>
            <a:r>
              <a:rPr lang="en-US" sz="3800" dirty="0">
                <a:solidFill>
                  <a:schemeClr val="bg1"/>
                </a:solidFill>
                <a:latin typeface="Calibri Light" panose="020F0302020204030204" pitchFamily="34" charset="0"/>
                <a:cs typeface="Calibri Light" panose="020F0302020204030204" pitchFamily="34" charset="0"/>
              </a:rPr>
              <a:t>“On that day you will realize that I am in my Father, and you are in me, and I am in you.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21 	</a:t>
            </a:r>
            <a:r>
              <a:rPr lang="en-US" sz="3800" dirty="0">
                <a:solidFill>
                  <a:schemeClr val="bg1"/>
                </a:solidFill>
                <a:latin typeface="Calibri Light" panose="020F0302020204030204" pitchFamily="34" charset="0"/>
                <a:cs typeface="Calibri Light" panose="020F0302020204030204" pitchFamily="34" charset="0"/>
              </a:rPr>
              <a:t>Whoever has my commands and keeps them is the one who loves me. The one who loves me will be loved by my Father, and I too will love them and show myself to them.”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22 	</a:t>
            </a:r>
            <a:r>
              <a:rPr lang="en-US" sz="3800" dirty="0">
                <a:solidFill>
                  <a:schemeClr val="bg1"/>
                </a:solidFill>
                <a:latin typeface="Calibri Light" panose="020F0302020204030204" pitchFamily="34" charset="0"/>
                <a:cs typeface="Calibri Light" panose="020F0302020204030204" pitchFamily="34" charset="0"/>
              </a:rPr>
              <a:t>Then Judas (not Iscariot) said, “But, Lord, why do you intend to show yourself to us and not to the world?”</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12050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6407908"/>
          </a:xfrm>
          <a:prstGeom prst="rect">
            <a:avLst/>
          </a:prstGeom>
          <a:noFill/>
          <a:ln w="9525">
            <a:noFill/>
            <a:miter lim="800000"/>
            <a:headEnd/>
            <a:tailEnd/>
          </a:ln>
        </p:spPr>
        <p:txBody>
          <a:bodyPr wrap="square">
            <a:spAutoFit/>
          </a:bodyPr>
          <a:lstStyle/>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23	</a:t>
            </a:r>
            <a:r>
              <a:rPr lang="en-US" sz="3800" dirty="0">
                <a:solidFill>
                  <a:schemeClr val="bg1"/>
                </a:solidFill>
                <a:latin typeface="Calibri Light" panose="020F0302020204030204" pitchFamily="34" charset="0"/>
                <a:cs typeface="Calibri Light" panose="020F0302020204030204" pitchFamily="34" charset="0"/>
              </a:rPr>
              <a:t>Jesus replied, “Anyone who loves me will obey my teaching. My Father will love them, and we will come to them and make our home with them.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24 	</a:t>
            </a:r>
            <a:r>
              <a:rPr lang="en-US" sz="3800" dirty="0">
                <a:solidFill>
                  <a:schemeClr val="bg1"/>
                </a:solidFill>
                <a:latin typeface="Calibri Light" panose="020F0302020204030204" pitchFamily="34" charset="0"/>
                <a:cs typeface="Calibri Light" panose="020F0302020204030204" pitchFamily="34" charset="0"/>
              </a:rPr>
              <a:t>Anyone who does not love me will not obey my teaching. These words you hear are not my own; they belong to the Father who sent me.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25 	</a:t>
            </a:r>
            <a:r>
              <a:rPr lang="en-US" sz="3800" dirty="0">
                <a:solidFill>
                  <a:schemeClr val="bg1"/>
                </a:solidFill>
                <a:latin typeface="Calibri Light" panose="020F0302020204030204" pitchFamily="34" charset="0"/>
                <a:cs typeface="Calibri Light" panose="020F0302020204030204" pitchFamily="34" charset="0"/>
              </a:rPr>
              <a:t>“All this I have spoken while still with you. </a:t>
            </a:r>
          </a:p>
          <a:p>
            <a:pPr marL="576263" indent="-576263">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26 	</a:t>
            </a:r>
            <a:r>
              <a:rPr lang="en-US" sz="3800" dirty="0">
                <a:solidFill>
                  <a:schemeClr val="bg1"/>
                </a:solidFill>
                <a:latin typeface="Calibri Light" panose="020F0302020204030204" pitchFamily="34" charset="0"/>
                <a:cs typeface="Calibri Light" panose="020F0302020204030204" pitchFamily="34" charset="0"/>
              </a:rPr>
              <a:t>But the Advocate, the Holy Spirit, whom the Father will send in my name, will teach you all things and will remind you of everything I have said to you.</a:t>
            </a:r>
          </a:p>
          <a:p>
            <a:pPr marL="576263" indent="-576263">
              <a:lnSpc>
                <a:spcPct val="90000"/>
              </a:lnSpc>
            </a:pPr>
            <a:r>
              <a:rPr lang="en-US" sz="3800" dirty="0">
                <a:solidFill>
                  <a:schemeClr val="bg1"/>
                </a:solidFill>
                <a:latin typeface="Calibri Light" panose="020F0302020204030204" pitchFamily="34" charset="0"/>
                <a:cs typeface="Calibri Light" panose="020F0302020204030204" pitchFamily="34" charset="0"/>
              </a:rPr>
              <a:t> </a:t>
            </a:r>
          </a:p>
          <a:p>
            <a:pPr marL="576263" indent="-576263">
              <a:lnSpc>
                <a:spcPct val="90000"/>
              </a:lnSpc>
            </a:pPr>
            <a:r>
              <a:rPr lang="en-US" sz="3800" dirty="0">
                <a:solidFill>
                  <a:schemeClr val="bg1"/>
                </a:solidFill>
                <a:latin typeface="Calibri Light" panose="020F0302020204030204" pitchFamily="34" charset="0"/>
                <a:cs typeface="Calibri Light" panose="020F0302020204030204" pitchFamily="34" charset="0"/>
              </a:rPr>
              <a:t> </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John 14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42601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Who is the Spirit</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1144929"/>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another “</a:t>
            </a:r>
            <a:r>
              <a:rPr lang="en-US" sz="3800" i="1" dirty="0">
                <a:solidFill>
                  <a:schemeClr val="bg1"/>
                </a:solidFill>
                <a:latin typeface="Calibri Light" panose="020F0302020204030204" pitchFamily="34" charset="0"/>
                <a:cs typeface="Calibri Light" panose="020F0302020204030204" pitchFamily="34" charset="0"/>
              </a:rPr>
              <a:t>advocate</a:t>
            </a:r>
            <a:r>
              <a:rPr lang="en-US" sz="3800" dirty="0">
                <a:solidFill>
                  <a:schemeClr val="bg1"/>
                </a:solidFill>
                <a:latin typeface="Calibri Light" panose="020F0302020204030204" pitchFamily="34" charset="0"/>
                <a:cs typeface="Calibri Light" panose="020F0302020204030204" pitchFamily="34" charset="0"/>
              </a:rPr>
              <a:t>…the Spirit of truth” (v16-17). </a:t>
            </a:r>
          </a:p>
        </p:txBody>
      </p:sp>
      <p:sp>
        <p:nvSpPr>
          <p:cNvPr id="4" name="Rectangle 3">
            <a:extLst>
              <a:ext uri="{FF2B5EF4-FFF2-40B4-BE49-F238E27FC236}">
                <a16:creationId xmlns:a16="http://schemas.microsoft.com/office/drawing/2014/main" id="{77837CC2-1F1E-7738-12CD-7928D729E955}"/>
              </a:ext>
            </a:extLst>
          </p:cNvPr>
          <p:cNvSpPr>
            <a:spLocks noChangeArrowheads="1"/>
          </p:cNvSpPr>
          <p:nvPr/>
        </p:nvSpPr>
        <p:spPr bwMode="auto">
          <a:xfrm>
            <a:off x="381000" y="2441820"/>
            <a:ext cx="11537430" cy="269438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B814CC95-D799-7C8E-7633-CC881DEB7EEF}"/>
              </a:ext>
            </a:extLst>
          </p:cNvPr>
          <p:cNvSpPr txBox="1">
            <a:spLocks noChangeArrowheads="1"/>
          </p:cNvSpPr>
          <p:nvPr/>
        </p:nvSpPr>
        <p:spPr bwMode="auto">
          <a:xfrm>
            <a:off x="423034" y="2594857"/>
            <a:ext cx="11438715" cy="2262158"/>
          </a:xfrm>
          <a:prstGeom prst="rect">
            <a:avLst/>
          </a:prstGeom>
          <a:noFill/>
          <a:ln w="38100">
            <a:noFill/>
            <a:miter lim="800000"/>
            <a:headEnd/>
            <a:tailEnd/>
          </a:ln>
        </p:spPr>
        <p:txBody>
          <a:bodyPr wrap="square">
            <a:spAutoFit/>
          </a:bodyPr>
          <a:lstStyle/>
          <a:p>
            <a:pPr marL="469900" lvl="3" indent="-457200">
              <a:lnSpc>
                <a:spcPct val="90000"/>
              </a:lnSpc>
              <a:spcBef>
                <a:spcPts val="0"/>
              </a:spcBef>
              <a:spcAft>
                <a:spcPts val="600"/>
              </a:spcAft>
              <a:buSzPct val="100000"/>
              <a:buFont typeface="Arial" panose="020B0604020202020204" pitchFamily="34" charset="0"/>
              <a:buChar char="•"/>
            </a:pPr>
            <a:r>
              <a:rPr lang="en-US" sz="3500" dirty="0">
                <a:solidFill>
                  <a:prstClr val="white"/>
                </a:solidFill>
                <a:latin typeface="Calibri Light" panose="020F0302020204030204" pitchFamily="34" charset="0"/>
                <a:cs typeface="Calibri Light" panose="020F0302020204030204" pitchFamily="34" charset="0"/>
              </a:rPr>
              <a:t>Other translations say, “Comforter,” “Helper,” “Counselor”</a:t>
            </a:r>
          </a:p>
          <a:p>
            <a:pPr marL="469900" lvl="3" indent="-457200">
              <a:lnSpc>
                <a:spcPct val="90000"/>
              </a:lnSpc>
              <a:spcBef>
                <a:spcPts val="0"/>
              </a:spcBef>
              <a:spcAft>
                <a:spcPts val="600"/>
              </a:spcAft>
              <a:buSzPct val="100000"/>
              <a:buFont typeface="Arial" panose="020B0604020202020204" pitchFamily="34" charset="0"/>
              <a:buChar char="•"/>
            </a:pPr>
            <a:r>
              <a:rPr lang="en-US" sz="3500" i="1" dirty="0" err="1">
                <a:solidFill>
                  <a:prstClr val="white"/>
                </a:solidFill>
                <a:latin typeface="Calibri Light" panose="020F0302020204030204" pitchFamily="34" charset="0"/>
                <a:cs typeface="Calibri Light" panose="020F0302020204030204" pitchFamily="34" charset="0"/>
              </a:rPr>
              <a:t>paraklātos</a:t>
            </a:r>
            <a:r>
              <a:rPr lang="en-US" sz="3500" dirty="0">
                <a:solidFill>
                  <a:prstClr val="white"/>
                </a:solidFill>
                <a:latin typeface="Calibri Light" panose="020F0302020204030204" pitchFamily="34" charset="0"/>
                <a:cs typeface="Calibri Light" panose="020F0302020204030204" pitchFamily="34" charset="0"/>
              </a:rPr>
              <a:t> </a:t>
            </a:r>
          </a:p>
          <a:p>
            <a:pPr marL="465138" lvl="3" indent="-452438">
              <a:lnSpc>
                <a:spcPct val="90000"/>
              </a:lnSpc>
              <a:spcBef>
                <a:spcPts val="0"/>
              </a:spcBef>
              <a:spcAft>
                <a:spcPts val="600"/>
              </a:spcAft>
              <a:buSzPct val="100000"/>
            </a:pPr>
            <a:r>
              <a:rPr lang="en-US" sz="3500" dirty="0">
                <a:solidFill>
                  <a:prstClr val="white"/>
                </a:solidFill>
                <a:latin typeface="Calibri Light" panose="020F0302020204030204" pitchFamily="34" charset="0"/>
                <a:cs typeface="Calibri Light" panose="020F0302020204030204" pitchFamily="34" charset="0"/>
              </a:rPr>
              <a:t>		</a:t>
            </a:r>
            <a:r>
              <a:rPr lang="en-US" sz="3500" i="1" dirty="0">
                <a:solidFill>
                  <a:prstClr val="white"/>
                </a:solidFill>
                <a:latin typeface="Calibri Light" panose="020F0302020204030204" pitchFamily="34" charset="0"/>
                <a:cs typeface="Calibri Light" panose="020F0302020204030204" pitchFamily="34" charset="0"/>
              </a:rPr>
              <a:t>para</a:t>
            </a:r>
            <a:r>
              <a:rPr lang="en-US" sz="3500" dirty="0">
                <a:solidFill>
                  <a:prstClr val="white"/>
                </a:solidFill>
                <a:latin typeface="Calibri Light" panose="020F0302020204030204" pitchFamily="34" charset="0"/>
                <a:cs typeface="Calibri Light" panose="020F0302020204030204" pitchFamily="34" charset="0"/>
              </a:rPr>
              <a:t> = “next to” or “side by side” </a:t>
            </a:r>
          </a:p>
          <a:p>
            <a:pPr marL="465138" lvl="3" indent="-452438">
              <a:lnSpc>
                <a:spcPct val="90000"/>
              </a:lnSpc>
              <a:spcBef>
                <a:spcPts val="0"/>
              </a:spcBef>
              <a:spcAft>
                <a:spcPts val="600"/>
              </a:spcAft>
              <a:buSzPct val="100000"/>
            </a:pPr>
            <a:r>
              <a:rPr lang="en-US" sz="3500" i="1" dirty="0">
                <a:solidFill>
                  <a:prstClr val="white"/>
                </a:solidFill>
                <a:latin typeface="Calibri Light" panose="020F0302020204030204" pitchFamily="34" charset="0"/>
                <a:cs typeface="Calibri Light" panose="020F0302020204030204" pitchFamily="34" charset="0"/>
              </a:rPr>
              <a:t>		</a:t>
            </a:r>
            <a:r>
              <a:rPr lang="en-US" sz="3500" i="1" dirty="0" err="1">
                <a:solidFill>
                  <a:prstClr val="white"/>
                </a:solidFill>
                <a:latin typeface="Calibri Light" panose="020F0302020204030204" pitchFamily="34" charset="0"/>
                <a:cs typeface="Calibri Light" panose="020F0302020204030204" pitchFamily="34" charset="0"/>
              </a:rPr>
              <a:t>kaleo</a:t>
            </a:r>
            <a:r>
              <a:rPr lang="en-US" sz="3500" dirty="0">
                <a:solidFill>
                  <a:prstClr val="white"/>
                </a:solidFill>
                <a:latin typeface="Calibri Light" panose="020F0302020204030204" pitchFamily="34" charset="0"/>
                <a:cs typeface="Calibri Light" panose="020F0302020204030204" pitchFamily="34" charset="0"/>
              </a:rPr>
              <a:t> = “to call”</a:t>
            </a:r>
          </a:p>
        </p:txBody>
      </p:sp>
    </p:spTree>
    <p:extLst>
      <p:ext uri="{BB962C8B-B14F-4D97-AF65-F5344CB8AC3E}">
        <p14:creationId xmlns:p14="http://schemas.microsoft.com/office/powerpoint/2010/main" val="257552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5"/>
            <a:ext cx="1183444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spc="0" normalizeH="0" baseline="0" noProof="0" dirty="0">
                <a:ln>
                  <a:noFill/>
                </a:ln>
                <a:solidFill>
                  <a:prstClr val="white"/>
                </a:solidFill>
                <a:effectLst/>
                <a:uLnTx/>
                <a:uFillTx/>
                <a:latin typeface="Century Gothic" panose="020B0502020202020204" pitchFamily="34" charset="0"/>
                <a:cs typeface="Arial" charset="0"/>
              </a:rPr>
              <a:t>Who is the Spirit</a:t>
            </a:r>
            <a:endParaRPr kumimoji="0" lang="en-US" sz="8000" u="none" strike="noStrike" kern="1200" spc="0" normalizeH="0" baseline="0" noProof="0" dirty="0">
              <a:ln>
                <a:noFill/>
              </a:ln>
              <a:solidFill>
                <a:prstClr val="white"/>
              </a:solidFill>
              <a:effectLst/>
              <a:uLnTx/>
              <a:uFillTx/>
              <a:latin typeface="Century Gothic" panose="020B0502020202020204" pitchFamily="34" charset="0"/>
              <a:cs typeface="Arial" charset="0"/>
            </a:endParaRPr>
          </a:p>
        </p:txBody>
      </p:sp>
      <p:sp>
        <p:nvSpPr>
          <p:cNvPr id="7" name="Text Box 8">
            <a:extLst>
              <a:ext uri="{FF2B5EF4-FFF2-40B4-BE49-F238E27FC236}">
                <a16:creationId xmlns:a16="http://schemas.microsoft.com/office/drawing/2014/main" id="{03CF5EC4-E82D-156E-5F6D-7DD957C09ED5}"/>
              </a:ext>
            </a:extLst>
          </p:cNvPr>
          <p:cNvSpPr txBox="1">
            <a:spLocks noChangeArrowheads="1"/>
          </p:cNvSpPr>
          <p:nvPr/>
        </p:nvSpPr>
        <p:spPr bwMode="auto">
          <a:xfrm>
            <a:off x="304800" y="1295401"/>
            <a:ext cx="11537430" cy="1144929"/>
          </a:xfrm>
          <a:prstGeom prst="rect">
            <a:avLst/>
          </a:prstGeom>
          <a:noFill/>
          <a:ln w="9525">
            <a:noFill/>
            <a:miter lim="800000"/>
            <a:headEnd/>
            <a:tailEnd/>
          </a:ln>
        </p:spPr>
        <p:txBody>
          <a:bodyPr wrap="square">
            <a:spAutoFit/>
          </a:bodyPr>
          <a:lstStyle/>
          <a:p>
            <a:pPr marL="465138" indent="-465138">
              <a:lnSpc>
                <a:spcPct val="90000"/>
              </a:lnSpc>
            </a:pPr>
            <a:r>
              <a:rPr lang="en-US" sz="3800" dirty="0">
                <a:solidFill>
                  <a:schemeClr val="bg1"/>
                </a:solidFill>
                <a:latin typeface="Calibri Light" panose="020F0302020204030204" pitchFamily="34" charset="0"/>
                <a:cs typeface="Calibri Light" panose="020F0302020204030204" pitchFamily="34" charset="0"/>
              </a:rPr>
              <a:t>►	Jesus says, God will send another “</a:t>
            </a:r>
            <a:r>
              <a:rPr lang="en-US" sz="3800" i="1" dirty="0">
                <a:solidFill>
                  <a:schemeClr val="bg1"/>
                </a:solidFill>
                <a:latin typeface="Calibri Light" panose="020F0302020204030204" pitchFamily="34" charset="0"/>
                <a:cs typeface="Calibri Light" panose="020F0302020204030204" pitchFamily="34" charset="0"/>
              </a:rPr>
              <a:t>advocate</a:t>
            </a:r>
            <a:r>
              <a:rPr lang="en-US" sz="3800" dirty="0">
                <a:solidFill>
                  <a:schemeClr val="bg1"/>
                </a:solidFill>
                <a:latin typeface="Calibri Light" panose="020F0302020204030204" pitchFamily="34" charset="0"/>
                <a:cs typeface="Calibri Light" panose="020F0302020204030204" pitchFamily="34" charset="0"/>
              </a:rPr>
              <a:t>…the Spirit of truth” (v16-17). </a:t>
            </a:r>
          </a:p>
        </p:txBody>
      </p:sp>
      <p:sp>
        <p:nvSpPr>
          <p:cNvPr id="4" name="Rectangle 3">
            <a:extLst>
              <a:ext uri="{FF2B5EF4-FFF2-40B4-BE49-F238E27FC236}">
                <a16:creationId xmlns:a16="http://schemas.microsoft.com/office/drawing/2014/main" id="{77837CC2-1F1E-7738-12CD-7928D729E955}"/>
              </a:ext>
            </a:extLst>
          </p:cNvPr>
          <p:cNvSpPr>
            <a:spLocks noChangeArrowheads="1"/>
          </p:cNvSpPr>
          <p:nvPr/>
        </p:nvSpPr>
        <p:spPr bwMode="auto">
          <a:xfrm>
            <a:off x="381000" y="2441820"/>
            <a:ext cx="11537430" cy="269438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B814CC95-D799-7C8E-7633-CC881DEB7EEF}"/>
              </a:ext>
            </a:extLst>
          </p:cNvPr>
          <p:cNvSpPr txBox="1">
            <a:spLocks noChangeArrowheads="1"/>
          </p:cNvSpPr>
          <p:nvPr/>
        </p:nvSpPr>
        <p:spPr bwMode="auto">
          <a:xfrm>
            <a:off x="423034" y="2594857"/>
            <a:ext cx="11438715" cy="1623521"/>
          </a:xfrm>
          <a:prstGeom prst="rect">
            <a:avLst/>
          </a:prstGeom>
          <a:noFill/>
          <a:ln w="38100">
            <a:noFill/>
            <a:miter lim="800000"/>
            <a:headEnd/>
            <a:tailEnd/>
          </a:ln>
        </p:spPr>
        <p:txBody>
          <a:bodyPr wrap="square">
            <a:spAutoFit/>
          </a:bodyPr>
          <a:lstStyle/>
          <a:p>
            <a:pPr marL="469900" lvl="3" indent="-457200">
              <a:lnSpc>
                <a:spcPct val="90000"/>
              </a:lnSpc>
              <a:spcBef>
                <a:spcPts val="0"/>
              </a:spcBef>
              <a:spcAft>
                <a:spcPts val="600"/>
              </a:spcAft>
              <a:buSzPct val="100000"/>
              <a:buFont typeface="Arial" panose="020B0604020202020204" pitchFamily="34" charset="0"/>
              <a:buChar char="•"/>
            </a:pPr>
            <a:r>
              <a:rPr lang="en-US" sz="3500" dirty="0">
                <a:solidFill>
                  <a:prstClr val="white"/>
                </a:solidFill>
                <a:latin typeface="Calibri Light" panose="020F0302020204030204" pitchFamily="34" charset="0"/>
                <a:cs typeface="Calibri Light" panose="020F0302020204030204" pitchFamily="34" charset="0"/>
              </a:rPr>
              <a:t>Other translations say, “Comforter,” “Helper,” “Counselor”</a:t>
            </a:r>
          </a:p>
          <a:p>
            <a:pPr marL="469900" lvl="3" indent="-457200">
              <a:lnSpc>
                <a:spcPct val="90000"/>
              </a:lnSpc>
              <a:spcBef>
                <a:spcPts val="0"/>
              </a:spcBef>
              <a:spcAft>
                <a:spcPts val="600"/>
              </a:spcAft>
              <a:buSzPct val="100000"/>
              <a:buFont typeface="Arial" panose="020B0604020202020204" pitchFamily="34" charset="0"/>
              <a:buChar char="•"/>
            </a:pPr>
            <a:r>
              <a:rPr lang="en-US" sz="3500" i="1" dirty="0" err="1">
                <a:solidFill>
                  <a:prstClr val="white"/>
                </a:solidFill>
                <a:latin typeface="Calibri Light" panose="020F0302020204030204" pitchFamily="34" charset="0"/>
                <a:cs typeface="Calibri Light" panose="020F0302020204030204" pitchFamily="34" charset="0"/>
              </a:rPr>
              <a:t>paraklātos</a:t>
            </a:r>
            <a:r>
              <a:rPr lang="en-US" sz="3500" i="1" dirty="0">
                <a:solidFill>
                  <a:prstClr val="white"/>
                </a:solidFill>
                <a:latin typeface="Calibri Light" panose="020F0302020204030204" pitchFamily="34" charset="0"/>
                <a:cs typeface="Calibri Light" panose="020F0302020204030204" pitchFamily="34" charset="0"/>
              </a:rPr>
              <a:t> </a:t>
            </a:r>
            <a:r>
              <a:rPr lang="en-US" sz="3500" dirty="0">
                <a:solidFill>
                  <a:prstClr val="white"/>
                </a:solidFill>
                <a:latin typeface="Calibri Light" panose="020F0302020204030204" pitchFamily="34" charset="0"/>
                <a:cs typeface="Calibri Light" panose="020F0302020204030204" pitchFamily="34" charset="0"/>
              </a:rPr>
              <a:t>— </a:t>
            </a:r>
            <a:r>
              <a:rPr lang="en-US" sz="3500" i="1" dirty="0">
                <a:solidFill>
                  <a:prstClr val="white"/>
                </a:solidFill>
                <a:latin typeface="Calibri Light" panose="020F0302020204030204" pitchFamily="34" charset="0"/>
                <a:cs typeface="Calibri Light" panose="020F0302020204030204" pitchFamily="34" charset="0"/>
              </a:rPr>
              <a:t>def. “a person called in to help, summoned to give assistance.”</a:t>
            </a:r>
            <a:endParaRPr lang="en-US" sz="35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96657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3807</Words>
  <Application>Microsoft Office PowerPoint</Application>
  <PresentationFormat>Widescreen</PresentationFormat>
  <Paragraphs>264</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ＭＳ Ｐゴシック</vt:lpstr>
      <vt:lpstr>Arial</vt:lpstr>
      <vt:lpstr>Calibri</vt:lpstr>
      <vt:lpstr>Calibri Light</vt:lpstr>
      <vt:lpstr>Cambria</vt:lpstr>
      <vt:lpstr>Century Gothic</vt:lpstr>
      <vt:lpstr>Times New Roman</vt:lpstr>
      <vt:lpstr>Office Theme</vt:lpstr>
      <vt:lpstr>JOHN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2024-07-02T17:12:42Z</dcterms:created>
  <dcterms:modified xsi:type="dcterms:W3CDTF">2024-07-02T17:12:48Z</dcterms:modified>
</cp:coreProperties>
</file>