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39"/>
  </p:notesMasterIdLst>
  <p:sldIdLst>
    <p:sldId id="1561" r:id="rId3"/>
    <p:sldId id="1871" r:id="rId4"/>
    <p:sldId id="1900" r:id="rId5"/>
    <p:sldId id="1935" r:id="rId6"/>
    <p:sldId id="1901" r:id="rId7"/>
    <p:sldId id="1902" r:id="rId8"/>
    <p:sldId id="1915" r:id="rId9"/>
    <p:sldId id="1943" r:id="rId10"/>
    <p:sldId id="1942" r:id="rId11"/>
    <p:sldId id="1926" r:id="rId12"/>
    <p:sldId id="1944" r:id="rId13"/>
    <p:sldId id="1936" r:id="rId14"/>
    <p:sldId id="1932" r:id="rId15"/>
    <p:sldId id="1933" r:id="rId16"/>
    <p:sldId id="1657" r:id="rId17"/>
    <p:sldId id="1658" r:id="rId18"/>
    <p:sldId id="1945" r:id="rId19"/>
    <p:sldId id="1938" r:id="rId20"/>
    <p:sldId id="1939" r:id="rId21"/>
    <p:sldId id="1937" r:id="rId22"/>
    <p:sldId id="1941" r:id="rId23"/>
    <p:sldId id="1940" r:id="rId24"/>
    <p:sldId id="1904" r:id="rId25"/>
    <p:sldId id="1905" r:id="rId26"/>
    <p:sldId id="1906" r:id="rId27"/>
    <p:sldId id="1907" r:id="rId28"/>
    <p:sldId id="1908" r:id="rId29"/>
    <p:sldId id="1909" r:id="rId30"/>
    <p:sldId id="1922" r:id="rId31"/>
    <p:sldId id="1923" r:id="rId32"/>
    <p:sldId id="1924" r:id="rId33"/>
    <p:sldId id="1910" r:id="rId34"/>
    <p:sldId id="1911" r:id="rId35"/>
    <p:sldId id="1916" r:id="rId36"/>
    <p:sldId id="1930" r:id="rId37"/>
    <p:sldId id="192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59E"/>
    <a:srgbClr val="FFFF99"/>
    <a:srgbClr val="6A4934"/>
    <a:srgbClr val="62523C"/>
    <a:srgbClr val="6D5D4B"/>
    <a:srgbClr val="F2F0AE"/>
    <a:srgbClr val="FFFFCC"/>
    <a:srgbClr val="6C9EA8"/>
    <a:srgbClr val="84AEB6"/>
    <a:srgbClr val="BE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2BE8B-DC34-4497-B6CD-5BC7FE19C956}" v="139" dt="2024-02-08T20:22:00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5242" autoAdjust="0"/>
  </p:normalViewPr>
  <p:slideViewPr>
    <p:cSldViewPr>
      <p:cViewPr varScale="1">
        <p:scale>
          <a:sx n="63" d="100"/>
          <a:sy n="63" d="100"/>
        </p:scale>
        <p:origin x="176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EC5C92-316C-0CE5-520D-547729B60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E3FB08E-CDFC-5252-5B89-01F066D8E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2F8CA97-37FC-DAC4-3469-87F7A2952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A320FB-B3DE-A9E5-2DFD-512B4578B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81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EC5C92-316C-0CE5-520D-547729B60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E3FB08E-CDFC-5252-5B89-01F066D8E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2F8CA97-37FC-DAC4-3469-87F7A2952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A320FB-B3DE-A9E5-2DFD-512B4578B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5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4F75BB-474D-3145-ECC2-95D8572FC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22978D7-F5D9-EA24-A7E2-CBDC19FA8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C1BA97B-CCF4-8D73-E36A-2DABB3423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2672AB-9F41-CE4E-81EC-F1502EFD9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37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2C5B5F-9B6C-70D0-6F27-D96B4E074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8553D86-03E5-DA74-47CA-8F8AAECF6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E7C8A52-5113-4F13-30F4-24271ECD7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FAAD7D-3C84-3DC7-C008-2FCE92C337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760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D09F13-9255-F90B-D0B3-4E88686C1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C0499AC-4B7E-FD1C-F8DF-98B18D4EF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D982172-3B69-ED91-E90C-03BD3B672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4D07E3-E07A-4515-3171-7B7170C36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346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38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018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73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5BABDF-EF38-5E68-9060-A5CFA03D6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E463511-271B-B21B-8981-C61C89A6B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A17C7C5-A7D0-6EDE-590F-4EAFE31FC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01355B-5781-1EBD-8F3A-22E3835989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90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11889C-BE58-59FE-A23E-F30080FA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58420D1-DDC3-BA8A-7D49-47EADE4B4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1A42C65-212C-44E9-CE76-0821F2FA2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BD70F8-5111-6BAB-D601-632279F8C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70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366E53-FB89-0836-4F50-16964EA09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C3F421C-0283-97A3-F26C-B25DA030D9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9BA06FE-CEF8-BDA6-2D7F-22175ED2D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D4C6AA-6408-C979-2057-52587E5AA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06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4041F0-3C6B-E4BE-20E6-F998D1A81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9400CE5-CBF4-BD0A-DC96-E419B86CB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4C9EBF8-6698-C465-1570-2F57CBD76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3C91D4-7F0B-1FB9-EECA-1E7C775A4C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87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63031FF-1829-E3C1-C263-96907A966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A53856B-F3BE-E07D-0D65-63A32FA62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1C99181-26C0-299A-C9EA-B189F0DCE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656CE2-4B41-C461-5450-2C25C3AC10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16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96615F-3BB2-BEA0-2DB5-E63E3D780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A88A8BC-F61A-589F-ACAC-32E5D1356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3A8E807-396D-9D26-99DC-F57B77A96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2D4456-9FF8-0C9F-02A6-FBE9BBC26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BBB6A1-7EB8-D31A-C95A-6E140E6A7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A850817-18EA-95DE-AB9F-ABC2E61F6A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9196696-AE19-4A1F-42F9-FC0F2C1C1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B29136-1EF3-FA62-7898-2A3C17A58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4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6EBC03-89D2-DEB8-A15D-B65F83573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3B21E85-72A2-02D1-BB98-C38FCFF12D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E377091-9024-DA5C-3792-7DEA19D56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358D83-54FD-97E0-9441-A2851F607C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61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D53D03-FB9A-DA7B-CC62-A42F833B7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6B9A06B-9A56-9EB8-9B78-F9171CC9E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C2E0767-41F0-0E6F-C799-6F135A666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E3686D-9ED4-9846-5580-EC75ECB97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68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6925A7-9253-0B9E-19CA-BCD071CE0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4157606-0534-9C8B-2F45-2DB8A6A4B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9BC54D6-D6E6-635A-B182-7448E21E0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686003-D027-F8B8-A53E-AE20C4D518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22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9FEB449-A93E-1455-8F61-678D3E13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0F09D4F-9BDF-8D39-D52B-1536682EF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6F35275-BA7F-6A80-22BD-CA841CDAD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A1EA63-1898-A030-2B86-9D6C65003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80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ECDCF0-ABFE-D645-250A-FF7442216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A275DB6-F02A-9618-7BE5-A05490C2F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0087CFA-77A1-8A29-F589-9786DD4DE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7252AD-73C6-AF8E-0C31-6A54BFAF22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C275C8-B63D-8221-8EDC-DCF2BE23B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82D854A-96BF-7E39-9A08-17188CCAD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D300BC0-0272-FD9B-E316-7753AB2E3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88776-6ECA-F9B5-D08D-6AEA01C57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D43352C-12A0-1DCC-FB37-725892D0F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5A5FD48-81CE-2EFF-EF72-72E2A317CD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E965211-E038-8FF7-1548-BE8491692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D46824-D9F7-34D7-EF62-C05DB14850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09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7E3334-DDBC-B3B8-0D05-1E681DD44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93EDB08-9F9F-74F1-E880-4BF099541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08CF04D-B50F-E140-A072-49CB5111B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58F9DC-8A46-E6F8-75B8-2D9CEDD697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0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2A2A07-F75A-8317-4CEF-AE193EE30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5DA8C91-0189-45CA-9831-E4971CA22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74E85C9-5C13-B1DC-11C6-BE24438C8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2095A5-80CD-F5C3-4252-94596EBFD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613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8D1FA5-79EF-1D96-07E7-05DD15DC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7A313C6-5720-6F12-6BB1-6EE56ED03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DF03ABD-E23A-2D1D-4270-72D685CA8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32490E-211B-58DE-8D18-B5E4099CCB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87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90751A-9F2F-350D-4FA3-01B02EC62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67CB9EC-1835-944F-9F36-0F27B0831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B4350A3-683A-FC4D-5F36-E5EDD2F2D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AF6875-0AC9-4E1D-9A29-17519C6FA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0136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55D11D-2674-D66E-F9F1-CA334A441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9AE1432-61D0-0381-BEE6-70F9DCD3C8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40B04AA-A3C8-3BD6-9585-6787FBE46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0FEDB4-9851-5880-EBE2-FD4AD20BCA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838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254314-84FB-5104-8CB4-C91E31B57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F651F9A-210E-EB1F-DD1A-4E34B8F9C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0D2B52E-A980-6294-2AAE-4CE767AB8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105A86-C487-7154-8EBE-51110622B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26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E2DDD1-2679-9E6E-693D-E0BEDDE52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D2EB88F-B535-445D-BA4D-C4819C909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D0275A6-8E13-AACF-855C-A4045B747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FB35A3-3A18-CAFB-5474-C4EEC61720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0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4FE769-F34B-EB5C-F8E1-BF87C3C0F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B5C2F8D-A09B-43A1-26DC-AB9100AD33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C6810F5-CAD7-0F6A-899E-B588DA14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D7C6C7-AA14-96D2-4275-4C61FD1A6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9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158C77-257C-0960-CCAC-0CB37B40A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C853359-0CAF-AFD4-72E0-5E8E0D4786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5303A57-E67F-21EC-60D8-D74D25BD4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29F6B6-7A02-8CA6-A1A3-3D191C035D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46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493578-9B31-C3CC-9FC2-F2ED28D24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E4362B9-4D0C-039A-3D26-8E1FA8C56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C227AB4-8859-C341-CAD5-95623CA6F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F1C051-743E-11B6-642B-6C5300F2F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493578-9B31-C3CC-9FC2-F2ED28D24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E4362B9-4D0C-039A-3D26-8E1FA8C56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C227AB4-8859-C341-CAD5-95623CA6F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F1C051-743E-11B6-642B-6C5300F2F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3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493578-9B31-C3CC-9FC2-F2ED28D24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E4362B9-4D0C-039A-3D26-8E1FA8C56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C227AB4-8859-C341-CAD5-95623CA6F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F1C051-743E-11B6-642B-6C5300F2F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0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xmlns="" id="{C8681BA2-757B-3246-5262-9D625481D2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7282" r="9234" b="5759"/>
          <a:stretch/>
        </p:blipFill>
        <p:spPr>
          <a:xfrm>
            <a:off x="5943600" y="4267200"/>
            <a:ext cx="5334000" cy="24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A166D4-035F-B1BB-65E6-66CEC6B5A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1D5DD7-3BFA-43B0-9888-BED033742517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3:5)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answered,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 no one can enter the kingdom of God unless they are born of water and the Spirit. </a:t>
            </a:r>
          </a:p>
          <a:p>
            <a:r>
              <a:rPr lang="en-US" sz="4400" b="1" spc="-150" baseline="3000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Flesh gives birth to flesh,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Spirit gives birth to spirit.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should not be </a:t>
            </a:r>
            <a:r>
              <a:rPr lang="en-US" sz="4400" b="1" i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surprised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my saying, ‘You must be born again.’”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10421520-AEEC-CC75-5890-75F47043B18D}"/>
              </a:ext>
            </a:extLst>
          </p:cNvPr>
          <p:cNvSpPr/>
          <p:nvPr/>
        </p:nvSpPr>
        <p:spPr>
          <a:xfrm>
            <a:off x="1828800" y="59615"/>
            <a:ext cx="10265882" cy="36132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would Nicodemus be “surprised”?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have devoted my entire life to God.”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believe Jesus is a good teacher and miracle worker who is from God.”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was born into a good religious home.”</a:t>
            </a:r>
          </a:p>
        </p:txBody>
      </p:sp>
    </p:spTree>
    <p:extLst>
      <p:ext uri="{BB962C8B-B14F-4D97-AF65-F5344CB8AC3E}">
        <p14:creationId xmlns:p14="http://schemas.microsoft.com/office/powerpoint/2010/main" val="25257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A166D4-035F-B1BB-65E6-66CEC6B5A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1D5DD7-3BFA-43B0-9888-BED033742517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3:5)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answered,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 no one can enter the kingdom of God unless they are born of water and the Spirit. </a:t>
            </a:r>
          </a:p>
          <a:p>
            <a:r>
              <a:rPr lang="en-US" sz="4400" b="1" spc="-150" baseline="3000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Flesh gives birth to flesh,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Spirit gives birth to spirit.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should not be </a:t>
            </a:r>
            <a:r>
              <a:rPr lang="en-US" sz="4400" b="1" i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surprised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my saying, ‘You must be born again.’”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10421520-AEEC-CC75-5890-75F47043B18D}"/>
              </a:ext>
            </a:extLst>
          </p:cNvPr>
          <p:cNvSpPr/>
          <p:nvPr/>
        </p:nvSpPr>
        <p:spPr>
          <a:xfrm>
            <a:off x="1600200" y="501575"/>
            <a:ext cx="10265882" cy="36132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would Nicodemus be “surprised”?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have devoted my entire life to God.”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believe Jesus is a good teacher and miracle worker who is from God.”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was born into a good religious home.”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F021DEBE-9755-A2E0-549C-6C405098F40B}"/>
              </a:ext>
            </a:extLst>
          </p:cNvPr>
          <p:cNvCxnSpPr>
            <a:cxnSpLocks/>
          </p:cNvCxnSpPr>
          <p:nvPr/>
        </p:nvCxnSpPr>
        <p:spPr>
          <a:xfrm>
            <a:off x="1752600" y="762000"/>
            <a:ext cx="9906000" cy="3124200"/>
          </a:xfrm>
          <a:prstGeom prst="line">
            <a:avLst/>
          </a:prstGeom>
          <a:ln w="190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E70A56A-749A-FCB4-E6F3-BEA19B73ECF9}"/>
              </a:ext>
            </a:extLst>
          </p:cNvPr>
          <p:cNvCxnSpPr>
            <a:cxnSpLocks/>
          </p:cNvCxnSpPr>
          <p:nvPr/>
        </p:nvCxnSpPr>
        <p:spPr>
          <a:xfrm flipV="1">
            <a:off x="1752600" y="762000"/>
            <a:ext cx="9906000" cy="3124200"/>
          </a:xfrm>
          <a:prstGeom prst="line">
            <a:avLst/>
          </a:prstGeom>
          <a:ln w="190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150BDC-4AD9-2253-BA18-E0C556EBC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145C92-708D-082B-8C95-402000DAC46E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3:5)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answered,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 no one can enter the kingdom of God unless they are born of water and the Spirit. </a:t>
            </a:r>
          </a:p>
          <a:p>
            <a:r>
              <a:rPr lang="en-US" sz="4400" b="1" spc="-150" baseline="3000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Flesh gives birth to flesh,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Spirit gives birth to spirit.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should not be </a:t>
            </a:r>
            <a:r>
              <a:rPr lang="en-US" sz="4400" b="1" i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surprised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my saying, ‘You must be born again.’”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CD295276-6B24-BEA4-479B-FB8A07732426}"/>
              </a:ext>
            </a:extLst>
          </p:cNvPr>
          <p:cNvSpPr/>
          <p:nvPr/>
        </p:nvSpPr>
        <p:spPr>
          <a:xfrm>
            <a:off x="1524000" y="304800"/>
            <a:ext cx="10265882" cy="36132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8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“Good! But have you been born again?”</a:t>
            </a:r>
            <a:endParaRPr lang="en-US" sz="66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C242DCF-CDD7-56FA-CD9A-84843576B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5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701DD1B-2FE3-43E9-1926-E843FE346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D83BB5A-7DCA-DB81-80F6-422485140898}"/>
              </a:ext>
            </a:extLst>
          </p:cNvPr>
          <p:cNvSpPr/>
          <p:nvPr/>
        </p:nvSpPr>
        <p:spPr>
          <a:xfrm>
            <a:off x="6858000" y="1219200"/>
            <a:ext cx="4191000" cy="4876800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A5C61D1E-85A6-82ED-95FE-DC83423517E9}"/>
              </a:ext>
            </a:extLst>
          </p:cNvPr>
          <p:cNvSpPr/>
          <p:nvPr/>
        </p:nvSpPr>
        <p:spPr>
          <a:xfrm>
            <a:off x="533400" y="533400"/>
            <a:ext cx="6172200" cy="3886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 sympathize with these people!</a:t>
            </a:r>
          </a:p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this shouldn’t stop us from exploring the truth claims.</a:t>
            </a: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8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79544263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08D1FA-6583-4EA8-A80F-9AAA953E5865}"/>
              </a:ext>
            </a:extLst>
          </p:cNvPr>
          <p:cNvSpPr/>
          <p:nvPr/>
        </p:nvSpPr>
        <p:spPr>
          <a:xfrm>
            <a:off x="304800" y="2061408"/>
            <a:ext cx="4419600" cy="3733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A372D4B-9BAF-710D-D3BA-18B1217E40E3}"/>
              </a:ext>
            </a:extLst>
          </p:cNvPr>
          <p:cNvSpPr/>
          <p:nvPr/>
        </p:nvSpPr>
        <p:spPr>
          <a:xfrm>
            <a:off x="4343400" y="381000"/>
            <a:ext cx="8035363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out of 3 people said they are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interested in talking about spirituality since the pandemic.</a:t>
            </a:r>
          </a:p>
          <a:p>
            <a:pPr lvl="0" algn="ctr">
              <a:defRPr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“Most Open to Spiritual Conversations, Few Christians Speaking.” </a:t>
            </a:r>
            <a:r>
              <a:rPr lang="en-US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Lifeway Research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(February 22, 2022)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ED108819-090D-B45E-D3EF-30C4ADA67048}"/>
              </a:ext>
            </a:extLst>
          </p:cNvPr>
          <p:cNvSpPr/>
          <p:nvPr/>
        </p:nvSpPr>
        <p:spPr>
          <a:xfrm>
            <a:off x="4724400" y="4191000"/>
            <a:ext cx="6913082" cy="2514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Only 5% are “antagonistic to Christians talking about their faith.”</a:t>
            </a:r>
          </a:p>
          <a:p>
            <a:pPr lvl="0" algn="ctr">
              <a:defRPr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Peyton Jones, </a:t>
            </a:r>
            <a:r>
              <a:rPr lang="en-US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 </a:t>
            </a:r>
            <a:r>
              <a:rPr lang="en-US" sz="20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Plantology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(Zondervan, 2021) p.312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8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08D1FA-6583-4EA8-A80F-9AAA953E5865}"/>
              </a:ext>
            </a:extLst>
          </p:cNvPr>
          <p:cNvSpPr/>
          <p:nvPr/>
        </p:nvSpPr>
        <p:spPr>
          <a:xfrm>
            <a:off x="304800" y="2061408"/>
            <a:ext cx="4419600" cy="3733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A372D4B-9BAF-710D-D3BA-18B1217E40E3}"/>
              </a:ext>
            </a:extLst>
          </p:cNvPr>
          <p:cNvSpPr/>
          <p:nvPr/>
        </p:nvSpPr>
        <p:spPr>
          <a:xfrm>
            <a:off x="4419600" y="-135287"/>
            <a:ext cx="8035363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out of 3 people said they are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interested in talking about spirituality since the pandemic.</a:t>
            </a:r>
          </a:p>
          <a:p>
            <a:pPr lvl="0" algn="ctr">
              <a:defRPr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“Most Open to Spiritual Conversations, Few Christians Speaking.” </a:t>
            </a:r>
            <a:r>
              <a:rPr lang="en-US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Lifeway Research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(February 22, 2022)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ED108819-090D-B45E-D3EF-30C4ADA67048}"/>
              </a:ext>
            </a:extLst>
          </p:cNvPr>
          <p:cNvSpPr/>
          <p:nvPr/>
        </p:nvSpPr>
        <p:spPr>
          <a:xfrm>
            <a:off x="4752753" y="3657600"/>
            <a:ext cx="6913082" cy="2514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Only 5% are “antagonistic to Christians talking about their faith.”</a:t>
            </a:r>
          </a:p>
          <a:p>
            <a:pPr lvl="0" algn="ctr">
              <a:defRPr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Peyton Jones, </a:t>
            </a:r>
            <a:r>
              <a:rPr lang="en-US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 </a:t>
            </a:r>
            <a:r>
              <a:rPr lang="en-US" sz="20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Plantology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(Zondervan, 2021) p.312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0DC7C0EB-A598-7676-A31C-999E179CEF35}"/>
              </a:ext>
            </a:extLst>
          </p:cNvPr>
          <p:cNvSpPr/>
          <p:nvPr/>
        </p:nvSpPr>
        <p:spPr>
          <a:xfrm>
            <a:off x="609600" y="2743200"/>
            <a:ext cx="6913082" cy="2514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25% of the “unchurched said they would come to church if invited by a friend.”</a:t>
            </a:r>
          </a:p>
          <a:p>
            <a:pPr lvl="0" algn="ctr">
              <a:defRPr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Peyton Jones, </a:t>
            </a:r>
            <a:r>
              <a:rPr lang="en-US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 </a:t>
            </a:r>
            <a:r>
              <a:rPr lang="en-US" sz="20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Plantology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(Zondervan, 2021) p.312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5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06DDEF-DB20-1A31-C112-7E25A557B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CC2EB9-E717-DBC4-A29C-B2169B88B65B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3:5)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answered,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 no one can enter the kingdom of God unless they are born of water and the Spirit. </a:t>
            </a:r>
          </a:p>
          <a:p>
            <a:r>
              <a:rPr lang="en-US" sz="4400" b="1" spc="-150" baseline="3000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Flesh gives birth to flesh,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Spirit gives birth to spirit.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should not be </a:t>
            </a:r>
            <a:r>
              <a:rPr lang="en-US" sz="4400" b="1" i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surprised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my saying, ‘You must be born again.’”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AACD7F3D-3E94-D502-FC79-AA6F37658767}"/>
              </a:ext>
            </a:extLst>
          </p:cNvPr>
          <p:cNvSpPr/>
          <p:nvPr/>
        </p:nvSpPr>
        <p:spPr>
          <a:xfrm>
            <a:off x="6781800" y="124092"/>
            <a:ext cx="5310554" cy="42193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does Jesus use the imagery of spiritual birth?</a:t>
            </a:r>
          </a:p>
        </p:txBody>
      </p:sp>
      <p:pic>
        <p:nvPicPr>
          <p:cNvPr id="3074" name="Picture 2" descr="3,600+ New Born Baby Crying Stock Videos and Royalty-Free Footage - iStock  | Newborn baby face, Sonogram, Premature baby">
            <a:extLst>
              <a:ext uri="{FF2B5EF4-FFF2-40B4-BE49-F238E27FC236}">
                <a16:creationId xmlns:a16="http://schemas.microsoft.com/office/drawing/2014/main" xmlns="" id="{8414FDEE-5B65-D491-0E3A-BB362A02C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" y="124092"/>
            <a:ext cx="4927125" cy="277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 Tips for Your Newborn to Meet Friends and Family | Doulas of Baltimore">
            <a:extLst>
              <a:ext uri="{FF2B5EF4-FFF2-40B4-BE49-F238E27FC236}">
                <a16:creationId xmlns:a16="http://schemas.microsoft.com/office/drawing/2014/main" xmlns="" id="{7F5B28A6-9A89-BE09-904E-E9A797EA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508" y="3032700"/>
            <a:ext cx="4944710" cy="32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128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775EA6-ADDA-E651-57D2-6B2740231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1322FF-3F75-38FB-C5CB-F8BDCD1EB1C5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3:5)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answered,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 no one can enter the kingdom of God unless they are born of water and the Spirit. </a:t>
            </a:r>
          </a:p>
          <a:p>
            <a:r>
              <a:rPr lang="en-US" sz="4400" b="1" spc="-150" baseline="3000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Flesh gives birth to flesh,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Spirit gives birth to spirit.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should not be </a:t>
            </a:r>
            <a:r>
              <a:rPr lang="en-US" sz="4400" b="1" i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surprised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my saying, ‘You must be born again.’”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035946F7-1A8A-66EA-7FCD-B38CCA6D59B6}"/>
              </a:ext>
            </a:extLst>
          </p:cNvPr>
          <p:cNvSpPr/>
          <p:nvPr/>
        </p:nvSpPr>
        <p:spPr>
          <a:xfrm>
            <a:off x="6781800" y="124092"/>
            <a:ext cx="5310554" cy="42193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does Jesus use the imagery of spiritual birth?</a:t>
            </a:r>
          </a:p>
        </p:txBody>
      </p:sp>
      <p:pic>
        <p:nvPicPr>
          <p:cNvPr id="2050" name="Picture 2" descr="Newborn Boy Photography | Newborn baby boy sleeping | Newborn baby care,  Baby boy newborn, Baby boy pictures">
            <a:extLst>
              <a:ext uri="{FF2B5EF4-FFF2-40B4-BE49-F238E27FC236}">
                <a16:creationId xmlns:a16="http://schemas.microsoft.com/office/drawing/2014/main" xmlns="" id="{D42F0A17-7CF8-C09E-285B-61923999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" y="124093"/>
            <a:ext cx="4053094" cy="269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miling baby Leonardo from Mexico">
            <a:extLst>
              <a:ext uri="{FF2B5EF4-FFF2-40B4-BE49-F238E27FC236}">
                <a16:creationId xmlns:a16="http://schemas.microsoft.com/office/drawing/2014/main" xmlns="" id="{2B8EDE41-0122-FCA4-81FD-7AC494EC9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645" y="2971800"/>
            <a:ext cx="4053093" cy="344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by Nathan in Tanzania playing with toys at his local church. ">
            <a:extLst>
              <a:ext uri="{FF2B5EF4-FFF2-40B4-BE49-F238E27FC236}">
                <a16:creationId xmlns:a16="http://schemas.microsoft.com/office/drawing/2014/main" xmlns="" id="{3F922A08-B1B0-C346-5879-E77705FE1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1767" y="2978764"/>
            <a:ext cx="4345033" cy="343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3:1) Now there was a man of the Pharisees, named Nicodemus,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ruler of the Jews.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BAB4F289-81E4-9D39-BC03-5CD37F3C4329}"/>
              </a:ext>
            </a:extLst>
          </p:cNvPr>
          <p:cNvSpPr/>
          <p:nvPr/>
        </p:nvSpPr>
        <p:spPr>
          <a:xfrm>
            <a:off x="4788626" y="1527733"/>
            <a:ext cx="6946174" cy="190126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Highly religious and exclusive fraternity of Jewish men.</a:t>
            </a:r>
            <a:endParaRPr lang="en-US" sz="4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6,000 men. Josephus,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Antiquities of the Jews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16:42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6480B4-95FB-DE0A-5677-3134F3A646B9}"/>
              </a:ext>
            </a:extLst>
          </p:cNvPr>
          <p:cNvSpPr/>
          <p:nvPr/>
        </p:nvSpPr>
        <p:spPr>
          <a:xfrm>
            <a:off x="72934" y="813816"/>
            <a:ext cx="2365466" cy="664244"/>
          </a:xfrm>
          <a:prstGeom prst="roundRect">
            <a:avLst/>
          </a:prstGeom>
          <a:noFill/>
          <a:ln w="7620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816ED75-2B1C-34BF-0E24-2DC7D1137EBA}"/>
              </a:ext>
            </a:extLst>
          </p:cNvPr>
          <p:cNvSpPr/>
          <p:nvPr/>
        </p:nvSpPr>
        <p:spPr>
          <a:xfrm>
            <a:off x="94270" y="1478060"/>
            <a:ext cx="4325330" cy="672427"/>
          </a:xfrm>
          <a:prstGeom prst="roundRect">
            <a:avLst/>
          </a:prstGeom>
          <a:noFill/>
          <a:ln w="7620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C08B98EC-F692-936D-36B6-E02BBB6A29DB}"/>
              </a:ext>
            </a:extLst>
          </p:cNvPr>
          <p:cNvSpPr/>
          <p:nvPr/>
        </p:nvSpPr>
        <p:spPr>
          <a:xfrm>
            <a:off x="381000" y="3685535"/>
            <a:ext cx="7592786" cy="161118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Member of the Sanhedrin.</a:t>
            </a:r>
            <a:endParaRPr lang="en-US" sz="4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70-person supreme court in Israel.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Colin G. Kruse,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(InterVarsity Press, 2003), p.106.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0661BA07-2F6E-0F03-8288-4547B320600A}"/>
              </a:ext>
            </a:extLst>
          </p:cNvPr>
          <p:cNvSpPr/>
          <p:nvPr/>
        </p:nvSpPr>
        <p:spPr>
          <a:xfrm>
            <a:off x="1260537" y="5553251"/>
            <a:ext cx="7403374" cy="126464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Later called “the teacher of Israel.”</a:t>
            </a:r>
            <a:endParaRPr lang="en-US" sz="4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10</a:t>
            </a:r>
          </a:p>
        </p:txBody>
      </p:sp>
    </p:spTree>
    <p:extLst>
      <p:ext uri="{BB962C8B-B14F-4D97-AF65-F5344CB8AC3E}">
        <p14:creationId xmlns:p14="http://schemas.microsoft.com/office/powerpoint/2010/main" val="35131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3A60D1-D705-B204-DC81-F78F5FC88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9FE8DB-E71B-FEDA-F030-78F64B81F88F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3:5)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answered,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 no one can enter the kingdom of God unless they are born of water and the Spirit. </a:t>
            </a:r>
          </a:p>
          <a:p>
            <a:r>
              <a:rPr lang="en-US" sz="4400" b="1" spc="-150" baseline="3000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Flesh gives birth to flesh,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Spirit gives birth to spirit.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should not be </a:t>
            </a:r>
            <a:r>
              <a:rPr lang="en-US" sz="4400" b="1" i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surprised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my saying, ‘You must be born again.’”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05F7259F-F40D-DFDD-E8C2-4F782AC427FE}"/>
              </a:ext>
            </a:extLst>
          </p:cNvPr>
          <p:cNvSpPr/>
          <p:nvPr/>
        </p:nvSpPr>
        <p:spPr>
          <a:xfrm>
            <a:off x="6781800" y="124092"/>
            <a:ext cx="5310554" cy="42193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does Jesus use the imagery of spiritual birth?</a:t>
            </a:r>
          </a:p>
        </p:txBody>
      </p:sp>
      <p:pic>
        <p:nvPicPr>
          <p:cNvPr id="1032" name="Picture 8" descr="15 Heart-Melting Images Of Dads Meeting Their Babies For The First Time —  Every Thing For Dads">
            <a:extLst>
              <a:ext uri="{FF2B5EF4-FFF2-40B4-BE49-F238E27FC236}">
                <a16:creationId xmlns:a16="http://schemas.microsoft.com/office/drawing/2014/main" xmlns="" id="{ED4547D8-D68C-1C53-1086-0F896B04B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519" y="89604"/>
            <a:ext cx="3795681" cy="276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06,600+ Dad Holding Baby Stock Photos, Pictures &amp; Royalty-Free Images -  iStock | Black dad holding baby, Mom and dad holding baby, Dad holding baby  outside">
            <a:extLst>
              <a:ext uri="{FF2B5EF4-FFF2-40B4-BE49-F238E27FC236}">
                <a16:creationId xmlns:a16="http://schemas.microsoft.com/office/drawing/2014/main" xmlns="" id="{84ECF80C-FBB6-F03C-874E-BB5D68F36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574" y="2948354"/>
            <a:ext cx="4577160" cy="33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ock at being a first-time dad | Smart Parenting | SMA Baby">
            <a:extLst>
              <a:ext uri="{FF2B5EF4-FFF2-40B4-BE49-F238E27FC236}">
                <a16:creationId xmlns:a16="http://schemas.microsoft.com/office/drawing/2014/main" xmlns="" id="{5C9534C3-C134-6DB9-60F3-966EDA8E1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4357" y="2948354"/>
            <a:ext cx="5038938" cy="33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47595C-579F-C799-0A28-6F565F91A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4B2F41-C1D1-52CC-54EB-09D5A458674F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3:5)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answered,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 no one can enter the kingdom of God unless they are born of water and the Spirit. </a:t>
            </a:r>
          </a:p>
          <a:p>
            <a:r>
              <a:rPr lang="en-US" sz="4400" b="1" spc="-150" baseline="3000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Flesh gives birth to flesh,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Spirit gives birth to spirit.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should not be </a:t>
            </a:r>
            <a:r>
              <a:rPr lang="en-US" sz="4400" b="1" i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surprised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my saying, ‘You must be born again.’”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2EE892F2-49AD-2370-E29F-609838CDA8CF}"/>
              </a:ext>
            </a:extLst>
          </p:cNvPr>
          <p:cNvSpPr/>
          <p:nvPr/>
        </p:nvSpPr>
        <p:spPr>
          <a:xfrm>
            <a:off x="6781800" y="124092"/>
            <a:ext cx="5310554" cy="42193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does Jesus use the imagery of spiritual birth?</a:t>
            </a:r>
          </a:p>
        </p:txBody>
      </p:sp>
    </p:spTree>
    <p:extLst>
      <p:ext uri="{BB962C8B-B14F-4D97-AF65-F5344CB8AC3E}">
        <p14:creationId xmlns:p14="http://schemas.microsoft.com/office/powerpoint/2010/main" val="40604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BA6A64-2B12-8C6D-4F5C-67BE58DC3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D26142-4C5D-1155-8BF8-4FD0ABB7F45E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3:5) Jesus answered,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 no one can enter the kingdom of God unless they are born of water and the Spirit. </a:t>
            </a:r>
          </a:p>
          <a:p>
            <a:r>
              <a:rPr lang="en-US" sz="4400" b="1" spc="-150" baseline="3000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Flesh gives birth to flesh,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Spirit gives birth to spirit. </a:t>
            </a:r>
          </a:p>
          <a:p>
            <a:r>
              <a:rPr lang="en-US" sz="4400" b="1" spc="-150" baseline="3000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should not be </a:t>
            </a:r>
            <a:r>
              <a:rPr lang="en-US" sz="4400" b="1" i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surprised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my saying, ‘You must be born again.’”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AD372EE-4487-1015-27B7-86C614401D89}"/>
              </a:ext>
            </a:extLst>
          </p:cNvPr>
          <p:cNvSpPr/>
          <p:nvPr/>
        </p:nvSpPr>
        <p:spPr>
          <a:xfrm>
            <a:off x="6781800" y="124092"/>
            <a:ext cx="5310554" cy="42193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What’s going to happen if I choose to be spiritually born?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C5D22E9-F611-2AD3-1A65-06DF8408B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C1B1AD-CFEF-BD53-9733-F611BBDCA9AB}"/>
              </a:ext>
            </a:extLst>
          </p:cNvPr>
          <p:cNvSpPr txBox="1"/>
          <p:nvPr/>
        </p:nvSpPr>
        <p:spPr>
          <a:xfrm>
            <a:off x="72934" y="59615"/>
            <a:ext cx="6477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3:8) “The wind blows wherever it pleases.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hear its sound, but you cannot tell where it comes from or where it is going.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it is with everyone born of the Spirit.”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0D0EEC5-0EFB-A55C-9149-25F66DF2DE34}"/>
              </a:ext>
            </a:extLst>
          </p:cNvPr>
          <p:cNvSpPr/>
          <p:nvPr/>
        </p:nvSpPr>
        <p:spPr>
          <a:xfrm>
            <a:off x="6781800" y="124092"/>
            <a:ext cx="5310554" cy="42193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going to happen if I choose to be spiritually born?</a:t>
            </a:r>
            <a:endPara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929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F7444A-B4F4-CC70-2001-0CA5B5589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664CF8-F398-90AC-CC21-861E6F01A960}"/>
              </a:ext>
            </a:extLst>
          </p:cNvPr>
          <p:cNvSpPr txBox="1"/>
          <p:nvPr/>
        </p:nvSpPr>
        <p:spPr>
          <a:xfrm>
            <a:off x="72934" y="59615"/>
            <a:ext cx="85376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3:9) “How can this be?” Nicodemus asked.</a:t>
            </a:r>
          </a:p>
          <a:p>
            <a:endParaRPr lang="en-US" sz="2000" b="1" spc="-15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are Israel’s teacher,” said Jesus, “and do you not understand these things?”</a:t>
            </a:r>
          </a:p>
        </p:txBody>
      </p:sp>
    </p:spTree>
    <p:extLst>
      <p:ext uri="{BB962C8B-B14F-4D97-AF65-F5344CB8AC3E}">
        <p14:creationId xmlns:p14="http://schemas.microsoft.com/office/powerpoint/2010/main" val="5764999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C46ED4-5253-5C2B-CF67-9D063F0E7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5EB30B-EE45-FBBF-992E-76A8C2C28575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3:11) “Very truly I tell you, we speak of what we know, and we testify to what we have seen.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you do not accept our testimony.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spoken to you of earthly things and you do not believe.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then will you believe if I speak of heavenly things?”</a:t>
            </a:r>
          </a:p>
        </p:txBody>
      </p:sp>
    </p:spTree>
    <p:extLst>
      <p:ext uri="{BB962C8B-B14F-4D97-AF65-F5344CB8AC3E}">
        <p14:creationId xmlns:p14="http://schemas.microsoft.com/office/powerpoint/2010/main" val="37839485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31B979-C940-6BBA-8F21-11565C442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199F4C-2345-4341-EBEB-1E9A95829FB9}"/>
              </a:ext>
            </a:extLst>
          </p:cNvPr>
          <p:cNvSpPr txBox="1"/>
          <p:nvPr/>
        </p:nvSpPr>
        <p:spPr>
          <a:xfrm>
            <a:off x="72934" y="59615"/>
            <a:ext cx="8537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3:13) “No one has ever gone to heaven and returned. But the Son of Man has come down from heaven.”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9E81E429-51B5-4C8E-6BA8-D337CD48EA6A}"/>
              </a:ext>
            </a:extLst>
          </p:cNvPr>
          <p:cNvSpPr/>
          <p:nvPr/>
        </p:nvSpPr>
        <p:spPr>
          <a:xfrm>
            <a:off x="1752600" y="2183273"/>
            <a:ext cx="6858000" cy="198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should you trust to get to heaven?</a:t>
            </a: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665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9BC01A-545B-D3FD-26DF-83B73670E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80DC62-3C98-EE90-A4C8-985DA52A12C2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3:14-15) “Just as Moses lifted up the snake in the wilderness, so the Son of Man must be lifted up, that everyone who believes may have eternal life in him.”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2D0E4203-80DC-9423-0DB3-641BB64BD918}"/>
              </a:ext>
            </a:extLst>
          </p:cNvPr>
          <p:cNvSpPr/>
          <p:nvPr/>
        </p:nvSpPr>
        <p:spPr>
          <a:xfrm>
            <a:off x="4648200" y="2927890"/>
            <a:ext cx="2819400" cy="609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Numbers 21:4-9</a:t>
            </a:r>
            <a:endParaRPr lang="en-US" sz="1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149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FD2829-069E-0E1C-20E4-5A9F5E2A7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1714CC-4202-2DF4-0C15-47449D9F4B4A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3:16) For God so loved the world that he gave his one and only Son, that whoever believes in him shall not perish but have eternal life.</a:t>
            </a:r>
          </a:p>
        </p:txBody>
      </p:sp>
    </p:spTree>
    <p:extLst>
      <p:ext uri="{BB962C8B-B14F-4D97-AF65-F5344CB8AC3E}">
        <p14:creationId xmlns:p14="http://schemas.microsoft.com/office/powerpoint/2010/main" val="3039577404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69A360-8B4B-C1A1-5AAA-A30E808D4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932AAB-E9FB-FE07-15C2-CA232FBD21B3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3:16)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 so loved the world that he gave his one and only Son,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whoever believes in him shall not perish but have eternal life.</a:t>
            </a:r>
          </a:p>
        </p:txBody>
      </p:sp>
    </p:spTree>
    <p:extLst>
      <p:ext uri="{BB962C8B-B14F-4D97-AF65-F5344CB8AC3E}">
        <p14:creationId xmlns:p14="http://schemas.microsoft.com/office/powerpoint/2010/main" val="276902445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08EE6E-7A4E-7784-1822-89F75BAA3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C3C5E3-3E4B-473F-F998-9AC8218D7D3E}"/>
              </a:ext>
            </a:extLst>
          </p:cNvPr>
          <p:cNvSpPr txBox="1"/>
          <p:nvPr/>
        </p:nvSpPr>
        <p:spPr>
          <a:xfrm>
            <a:off x="72934" y="59615"/>
            <a:ext cx="7623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3:2) Nicodemus came to Jesus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night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304324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21595B-F104-F0D5-9F12-EE75E8F14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C037A9-C698-A28A-7765-7414F8BE7F23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3:16) For God so loved the world that he gave his one and only Son, that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whoever believes in him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shall not perish but have eternal life.</a:t>
            </a:r>
          </a:p>
        </p:txBody>
      </p:sp>
    </p:spTree>
    <p:extLst>
      <p:ext uri="{BB962C8B-B14F-4D97-AF65-F5344CB8AC3E}">
        <p14:creationId xmlns:p14="http://schemas.microsoft.com/office/powerpoint/2010/main" val="3880611852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C2EEC5-1D2D-0FE5-72C3-94003D7D8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1E2BC5-5B9B-CA6D-F9BA-C605DE8580AF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3:16) For God so loved the world that he gave his one and only Son, that whoever believes in him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shall not perish but have eternal life.</a:t>
            </a:r>
          </a:p>
        </p:txBody>
      </p:sp>
    </p:spTree>
    <p:extLst>
      <p:ext uri="{BB962C8B-B14F-4D97-AF65-F5344CB8AC3E}">
        <p14:creationId xmlns:p14="http://schemas.microsoft.com/office/powerpoint/2010/main" val="3591505734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5CA5DC-06E9-09EF-94F2-3479FE65B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AFE67A-AF81-F2E7-12C7-68D42BA8DB1F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3:17) For God did not send his Son into the world to condemn the world,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to save the world through him.</a:t>
            </a:r>
          </a:p>
        </p:txBody>
      </p:sp>
    </p:spTree>
    <p:extLst>
      <p:ext uri="{BB962C8B-B14F-4D97-AF65-F5344CB8AC3E}">
        <p14:creationId xmlns:p14="http://schemas.microsoft.com/office/powerpoint/2010/main" val="12550681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73CD11-E997-BE0B-F293-278E963A9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0B0C15-1675-9A86-3138-7800F0D220A9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3:18) Whoever believes in him is not condemned, but whoever does not believe stands condemned already because they have not believed in the name of God’s one and only Son.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95FF53A3-A697-40FE-A174-CFA1A68C85E5}"/>
              </a:ext>
            </a:extLst>
          </p:cNvPr>
          <p:cNvSpPr/>
          <p:nvPr/>
        </p:nvSpPr>
        <p:spPr>
          <a:xfrm>
            <a:off x="123092" y="3560936"/>
            <a:ext cx="5896708" cy="2667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have eternal life, all you need to do is…</a:t>
            </a:r>
          </a:p>
          <a:p>
            <a:pPr lvl="0" algn="ctr">
              <a:defRPr/>
            </a:pPr>
            <a:r>
              <a:rPr lang="en-US" sz="6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receive it</a:t>
            </a: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BFAF3955-33F8-7887-59E1-87849F2CE7C4}"/>
              </a:ext>
            </a:extLst>
          </p:cNvPr>
          <p:cNvSpPr/>
          <p:nvPr/>
        </p:nvSpPr>
        <p:spPr>
          <a:xfrm>
            <a:off x="6142892" y="3584382"/>
            <a:ext cx="5896708" cy="2667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forfeit eternal life,</a:t>
            </a:r>
          </a:p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you need to do is…</a:t>
            </a:r>
          </a:p>
          <a:p>
            <a:pPr lvl="0" algn="ctr">
              <a:defRPr/>
            </a:pPr>
            <a:r>
              <a:rPr lang="en-US" sz="6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nothing!</a:t>
            </a:r>
            <a:endParaRPr lang="en-US" sz="6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84C9496-F2FA-A6F9-FB9F-822B73872A45}"/>
              </a:ext>
            </a:extLst>
          </p:cNvPr>
          <p:cNvSpPr/>
          <p:nvPr/>
        </p:nvSpPr>
        <p:spPr>
          <a:xfrm>
            <a:off x="4572000" y="797169"/>
            <a:ext cx="4114800" cy="685800"/>
          </a:xfrm>
          <a:prstGeom prst="round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1E5A1D5-F9BC-411C-56FC-794FA49CA04C}"/>
              </a:ext>
            </a:extLst>
          </p:cNvPr>
          <p:cNvSpPr/>
          <p:nvPr/>
        </p:nvSpPr>
        <p:spPr>
          <a:xfrm>
            <a:off x="72934" y="1479098"/>
            <a:ext cx="7699466" cy="685800"/>
          </a:xfrm>
          <a:prstGeom prst="round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22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A4AF701-9C34-6690-A5E0-1B8B21604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6E6D63-DBF6-706B-8AD5-48E4EA08BBF2}"/>
              </a:ext>
            </a:extLst>
          </p:cNvPr>
          <p:cNvSpPr/>
          <p:nvPr/>
        </p:nvSpPr>
        <p:spPr>
          <a:xfrm>
            <a:off x="152400" y="117231"/>
            <a:ext cx="5715000" cy="56388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Israelites were dying because of their sin (vv.4-5).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snake was a symbol for judgment (v.6, 8).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needed to look at the symbol of judgment to be healed (v.9).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people weren’t healed as a result of good works!</a:t>
            </a:r>
          </a:p>
        </p:txBody>
      </p:sp>
    </p:spTree>
    <p:extLst>
      <p:ext uri="{BB962C8B-B14F-4D97-AF65-F5344CB8AC3E}">
        <p14:creationId xmlns:p14="http://schemas.microsoft.com/office/powerpoint/2010/main" val="31081291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91677ED-F8A7-F860-CBD7-A02791A72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B952972-45D4-5981-A4F6-3B87D5132DAE}"/>
              </a:ext>
            </a:extLst>
          </p:cNvPr>
          <p:cNvSpPr/>
          <p:nvPr/>
        </p:nvSpPr>
        <p:spPr>
          <a:xfrm>
            <a:off x="117231" y="152400"/>
            <a:ext cx="6816969" cy="38892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“Some contemporary theologians and Bible teachers debate on how intense one’s gaze at the bronze serpent had to be for one to be ‘saved.’”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Ronald B. Allen,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(Grand Rapids, MI: Zondervan Publishing House, 1990), 878.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095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E9C1128-3097-3B90-49DF-E2B9AF5DC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B8299F7-87A0-2EA1-D82B-AC29D8FD05FD}"/>
              </a:ext>
            </a:extLst>
          </p:cNvPr>
          <p:cNvSpPr/>
          <p:nvPr/>
        </p:nvSpPr>
        <p:spPr>
          <a:xfrm>
            <a:off x="117231" y="152400"/>
            <a:ext cx="6816969" cy="38892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“Discussions rage on the meaning of the verb ‘to look.’ One party says merely a glance was needed;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other says the text demands a constant, groping stare.”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Ronald B. Allen,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(Grand Rapids, MI: Zondervan Publishing House, 1990), 878.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4D394EC-0605-3018-36A2-06568EC8053F}"/>
              </a:ext>
            </a:extLst>
          </p:cNvPr>
          <p:cNvCxnSpPr>
            <a:cxnSpLocks/>
          </p:cNvCxnSpPr>
          <p:nvPr/>
        </p:nvCxnSpPr>
        <p:spPr>
          <a:xfrm>
            <a:off x="228600" y="278606"/>
            <a:ext cx="6629400" cy="3607594"/>
          </a:xfrm>
          <a:prstGeom prst="line">
            <a:avLst/>
          </a:prstGeom>
          <a:ln w="190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5A7AFE6-4C01-D013-DE6E-37E63A122062}"/>
              </a:ext>
            </a:extLst>
          </p:cNvPr>
          <p:cNvCxnSpPr>
            <a:cxnSpLocks/>
          </p:cNvCxnSpPr>
          <p:nvPr/>
        </p:nvCxnSpPr>
        <p:spPr>
          <a:xfrm flipV="1">
            <a:off x="228600" y="381000"/>
            <a:ext cx="6629400" cy="3505200"/>
          </a:xfrm>
          <a:prstGeom prst="line">
            <a:avLst/>
          </a:prstGeom>
          <a:ln w="190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735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51E178-CD48-E878-E8A9-31B72C320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636463-6671-5D88-6B15-66E942ACA16B}"/>
              </a:ext>
            </a:extLst>
          </p:cNvPr>
          <p:cNvSpPr txBox="1"/>
          <p:nvPr/>
        </p:nvSpPr>
        <p:spPr>
          <a:xfrm>
            <a:off x="72934" y="59615"/>
            <a:ext cx="86138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3:2) He said to Jesus,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“Rabbi, we know that you are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who has come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God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no one could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perform the signs you are doing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if God were not with him.”</a:t>
            </a:r>
          </a:p>
        </p:txBody>
      </p:sp>
    </p:spTree>
    <p:extLst>
      <p:ext uri="{BB962C8B-B14F-4D97-AF65-F5344CB8AC3E}">
        <p14:creationId xmlns:p14="http://schemas.microsoft.com/office/powerpoint/2010/main" val="30902163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92D501-EA6F-54D2-8697-85A44D59A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9E8728-17FB-261B-9772-0197BF9600FF}"/>
              </a:ext>
            </a:extLst>
          </p:cNvPr>
          <p:cNvSpPr txBox="1"/>
          <p:nvPr/>
        </p:nvSpPr>
        <p:spPr>
          <a:xfrm>
            <a:off x="72934" y="59615"/>
            <a:ext cx="85376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3:3) Jesus replied,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one can see the kingdom of God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unless they are born again.”</a:t>
            </a:r>
          </a:p>
        </p:txBody>
      </p:sp>
    </p:spTree>
    <p:extLst>
      <p:ext uri="{BB962C8B-B14F-4D97-AF65-F5344CB8AC3E}">
        <p14:creationId xmlns:p14="http://schemas.microsoft.com/office/powerpoint/2010/main" val="30841699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D7A2AB-F24D-2F69-B09E-03FD13DCB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595D5C-7FE3-2042-9319-B2FF1937E47A}"/>
              </a:ext>
            </a:extLst>
          </p:cNvPr>
          <p:cNvSpPr txBox="1"/>
          <p:nvPr/>
        </p:nvSpPr>
        <p:spPr>
          <a:xfrm>
            <a:off x="72934" y="59615"/>
            <a:ext cx="807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3:4) “How can someone be born when they are old?” Nicodemus asked.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“Surely they cannot enter a second time into their mother’s womb to be born!”</a:t>
            </a:r>
          </a:p>
        </p:txBody>
      </p:sp>
    </p:spTree>
    <p:extLst>
      <p:ext uri="{BB962C8B-B14F-4D97-AF65-F5344CB8AC3E}">
        <p14:creationId xmlns:p14="http://schemas.microsoft.com/office/powerpoint/2010/main" val="72033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F65DA9-9C02-BAC5-1231-6D7EF6027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758970-B3B3-A532-5539-A8F049DA8662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3:5) Jesus answered,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 no one can enter the kingdom of God unless they are born of water and the Spirit.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Flesh gives birth to flesh,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Spirit gives birth to spirit. 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2BE7D01C-049B-E9B5-64AD-7B31F015F13C}"/>
              </a:ext>
            </a:extLst>
          </p:cNvPr>
          <p:cNvSpPr/>
          <p:nvPr/>
        </p:nvSpPr>
        <p:spPr>
          <a:xfrm>
            <a:off x="7888668" y="5246430"/>
            <a:ext cx="4038600" cy="990601"/>
          </a:xfrm>
          <a:prstGeom prst="roundRect">
            <a:avLst/>
          </a:prstGeom>
          <a:solidFill>
            <a:srgbClr val="F2F0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rgbClr val="6A4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birth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766C8E2-099B-4618-AD04-51F50115DAC8}"/>
              </a:ext>
            </a:extLst>
          </p:cNvPr>
          <p:cNvSpPr/>
          <p:nvPr/>
        </p:nvSpPr>
        <p:spPr>
          <a:xfrm>
            <a:off x="5754624" y="2097024"/>
            <a:ext cx="1600200" cy="762000"/>
          </a:xfrm>
          <a:prstGeom prst="round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F9212C3-6F94-402A-F715-249D5AF130FB}"/>
              </a:ext>
            </a:extLst>
          </p:cNvPr>
          <p:cNvSpPr/>
          <p:nvPr/>
        </p:nvSpPr>
        <p:spPr>
          <a:xfrm>
            <a:off x="6080760" y="3451919"/>
            <a:ext cx="1463040" cy="762000"/>
          </a:xfrm>
          <a:prstGeom prst="round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E2B566B-CBDF-A70D-3F7E-554FA552FAC2}"/>
              </a:ext>
            </a:extLst>
          </p:cNvPr>
          <p:cNvSpPr/>
          <p:nvPr/>
        </p:nvSpPr>
        <p:spPr>
          <a:xfrm>
            <a:off x="4594274" y="2847300"/>
            <a:ext cx="1298448" cy="629679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D95B022-C092-BDF3-262F-59315C5F7005}"/>
              </a:ext>
            </a:extLst>
          </p:cNvPr>
          <p:cNvSpPr/>
          <p:nvPr/>
        </p:nvSpPr>
        <p:spPr>
          <a:xfrm>
            <a:off x="862584" y="2097024"/>
            <a:ext cx="3227832" cy="762000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798564C-6CEE-0B5E-CE0D-A47246C36FE8}"/>
              </a:ext>
            </a:extLst>
          </p:cNvPr>
          <p:cNvCxnSpPr>
            <a:cxnSpLocks/>
            <a:stCxn id="8" idx="2"/>
            <a:endCxn id="7" idx="1"/>
          </p:cNvCxnSpPr>
          <p:nvPr/>
        </p:nvCxnSpPr>
        <p:spPr>
          <a:xfrm>
            <a:off x="2476500" y="2859024"/>
            <a:ext cx="2117774" cy="303116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D6DEA18-5E16-F47A-0382-863F8BE55013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554724" y="2859024"/>
            <a:ext cx="257556" cy="592895"/>
          </a:xfrm>
          <a:prstGeom prst="line">
            <a:avLst/>
          </a:prstGeom>
          <a:ln w="76200">
            <a:solidFill>
              <a:srgbClr val="FFFFCC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2">
            <a:extLst>
              <a:ext uri="{FF2B5EF4-FFF2-40B4-BE49-F238E27FC236}">
                <a16:creationId xmlns:a16="http://schemas.microsoft.com/office/drawing/2014/main" xmlns="" id="{BB044CD0-9D3C-2B6F-7F17-DA32388359A8}"/>
              </a:ext>
            </a:extLst>
          </p:cNvPr>
          <p:cNvSpPr/>
          <p:nvPr/>
        </p:nvSpPr>
        <p:spPr>
          <a:xfrm>
            <a:off x="420461" y="5246430"/>
            <a:ext cx="4017373" cy="99060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Physical birth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7EBA45AD-E77C-B0C8-962C-BF088F9E8395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743200" y="3476979"/>
            <a:ext cx="2500298" cy="1942366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DD302AA-F031-896A-8F6B-B08ED428F99A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812280" y="4213919"/>
            <a:ext cx="2164289" cy="1205426"/>
          </a:xfrm>
          <a:prstGeom prst="line">
            <a:avLst/>
          </a:prstGeom>
          <a:ln w="76200">
            <a:solidFill>
              <a:srgbClr val="FFFFCC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4691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F65DA9-9C02-BAC5-1231-6D7EF6027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758970-B3B3-A532-5539-A8F049DA8662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3:5) Jesus answered,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 no one can enter the kingdom of God unless they are born of water and the Spirit.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Flesh gives birth to flesh,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Spirit gives birth to spirit. 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2BE7D01C-049B-E9B5-64AD-7B31F015F13C}"/>
              </a:ext>
            </a:extLst>
          </p:cNvPr>
          <p:cNvSpPr/>
          <p:nvPr/>
        </p:nvSpPr>
        <p:spPr>
          <a:xfrm>
            <a:off x="7888668" y="5246430"/>
            <a:ext cx="4038600" cy="990601"/>
          </a:xfrm>
          <a:prstGeom prst="roundRect">
            <a:avLst/>
          </a:prstGeom>
          <a:solidFill>
            <a:srgbClr val="F2F0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rgbClr val="6A4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birth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766C8E2-099B-4618-AD04-51F50115DAC8}"/>
              </a:ext>
            </a:extLst>
          </p:cNvPr>
          <p:cNvSpPr/>
          <p:nvPr/>
        </p:nvSpPr>
        <p:spPr>
          <a:xfrm>
            <a:off x="5754624" y="2097024"/>
            <a:ext cx="1600200" cy="762000"/>
          </a:xfrm>
          <a:prstGeom prst="round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F9212C3-6F94-402A-F715-249D5AF130FB}"/>
              </a:ext>
            </a:extLst>
          </p:cNvPr>
          <p:cNvSpPr/>
          <p:nvPr/>
        </p:nvSpPr>
        <p:spPr>
          <a:xfrm>
            <a:off x="6080760" y="3451919"/>
            <a:ext cx="1463040" cy="762000"/>
          </a:xfrm>
          <a:prstGeom prst="round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E2B566B-CBDF-A70D-3F7E-554FA552FAC2}"/>
              </a:ext>
            </a:extLst>
          </p:cNvPr>
          <p:cNvSpPr/>
          <p:nvPr/>
        </p:nvSpPr>
        <p:spPr>
          <a:xfrm>
            <a:off x="4594274" y="2847300"/>
            <a:ext cx="1298448" cy="629679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D95B022-C092-BDF3-262F-59315C5F7005}"/>
              </a:ext>
            </a:extLst>
          </p:cNvPr>
          <p:cNvSpPr/>
          <p:nvPr/>
        </p:nvSpPr>
        <p:spPr>
          <a:xfrm>
            <a:off x="862584" y="2097024"/>
            <a:ext cx="3227832" cy="762000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798564C-6CEE-0B5E-CE0D-A47246C36FE8}"/>
              </a:ext>
            </a:extLst>
          </p:cNvPr>
          <p:cNvCxnSpPr>
            <a:cxnSpLocks/>
            <a:stCxn id="8" idx="2"/>
            <a:endCxn id="7" idx="1"/>
          </p:cNvCxnSpPr>
          <p:nvPr/>
        </p:nvCxnSpPr>
        <p:spPr>
          <a:xfrm>
            <a:off x="2476500" y="2859024"/>
            <a:ext cx="2117774" cy="303116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D6DEA18-5E16-F47A-0382-863F8BE55013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554724" y="2859024"/>
            <a:ext cx="257556" cy="592895"/>
          </a:xfrm>
          <a:prstGeom prst="line">
            <a:avLst/>
          </a:prstGeom>
          <a:ln w="76200">
            <a:solidFill>
              <a:srgbClr val="FFFFCC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2">
            <a:extLst>
              <a:ext uri="{FF2B5EF4-FFF2-40B4-BE49-F238E27FC236}">
                <a16:creationId xmlns:a16="http://schemas.microsoft.com/office/drawing/2014/main" xmlns="" id="{BB044CD0-9D3C-2B6F-7F17-DA32388359A8}"/>
              </a:ext>
            </a:extLst>
          </p:cNvPr>
          <p:cNvSpPr/>
          <p:nvPr/>
        </p:nvSpPr>
        <p:spPr>
          <a:xfrm>
            <a:off x="420461" y="5246430"/>
            <a:ext cx="4017373" cy="99060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Physical birth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7EBA45AD-E77C-B0C8-962C-BF088F9E8395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743200" y="3476979"/>
            <a:ext cx="2500298" cy="1942366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DD302AA-F031-896A-8F6B-B08ED428F99A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812280" y="4213919"/>
            <a:ext cx="2164289" cy="1205426"/>
          </a:xfrm>
          <a:prstGeom prst="line">
            <a:avLst/>
          </a:prstGeom>
          <a:ln w="76200">
            <a:solidFill>
              <a:srgbClr val="FFFFCC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">
            <a:extLst>
              <a:ext uri="{FF2B5EF4-FFF2-40B4-BE49-F238E27FC236}">
                <a16:creationId xmlns:a16="http://schemas.microsoft.com/office/drawing/2014/main" xmlns="" id="{0CD90E66-2C50-9FF8-17AE-599FEDB4BFDB}"/>
              </a:ext>
            </a:extLst>
          </p:cNvPr>
          <p:cNvSpPr/>
          <p:nvPr/>
        </p:nvSpPr>
        <p:spPr>
          <a:xfrm>
            <a:off x="5754624" y="386419"/>
            <a:ext cx="5990258" cy="111770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baptism?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238EE3CC-95F6-0BBA-D04E-14505CCAA641}"/>
              </a:ext>
            </a:extLst>
          </p:cNvPr>
          <p:cNvSpPr/>
          <p:nvPr/>
        </p:nvSpPr>
        <p:spPr>
          <a:xfrm>
            <a:off x="228600" y="3048000"/>
            <a:ext cx="6070092" cy="2438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of the Jewish people, even sinners… have a share in the World-to-Come.”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Sanhedrin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10:1</a:t>
            </a:r>
          </a:p>
        </p:txBody>
      </p:sp>
    </p:spTree>
    <p:extLst>
      <p:ext uri="{BB962C8B-B14F-4D97-AF65-F5344CB8AC3E}">
        <p14:creationId xmlns:p14="http://schemas.microsoft.com/office/powerpoint/2010/main" val="12291463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2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F65DA9-9C02-BAC5-1231-6D7EF6027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758970-B3B3-A532-5539-A8F049DA8662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3:5) Jesus answered,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 no one can enter the kingdom of God unless they are born of water and the Spirit.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Flesh gives birth to flesh,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Spirit gives birth to spirit. 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2BE7D01C-049B-E9B5-64AD-7B31F015F13C}"/>
              </a:ext>
            </a:extLst>
          </p:cNvPr>
          <p:cNvSpPr/>
          <p:nvPr/>
        </p:nvSpPr>
        <p:spPr>
          <a:xfrm>
            <a:off x="7888668" y="5246430"/>
            <a:ext cx="4038600" cy="990601"/>
          </a:xfrm>
          <a:prstGeom prst="roundRect">
            <a:avLst/>
          </a:prstGeom>
          <a:solidFill>
            <a:srgbClr val="F2F0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rgbClr val="6A4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birth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766C8E2-099B-4618-AD04-51F50115DAC8}"/>
              </a:ext>
            </a:extLst>
          </p:cNvPr>
          <p:cNvSpPr/>
          <p:nvPr/>
        </p:nvSpPr>
        <p:spPr>
          <a:xfrm>
            <a:off x="5754624" y="2097024"/>
            <a:ext cx="1600200" cy="762000"/>
          </a:xfrm>
          <a:prstGeom prst="round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F9212C3-6F94-402A-F715-249D5AF130FB}"/>
              </a:ext>
            </a:extLst>
          </p:cNvPr>
          <p:cNvSpPr/>
          <p:nvPr/>
        </p:nvSpPr>
        <p:spPr>
          <a:xfrm>
            <a:off x="6080760" y="3451919"/>
            <a:ext cx="1463040" cy="762000"/>
          </a:xfrm>
          <a:prstGeom prst="round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E2B566B-CBDF-A70D-3F7E-554FA552FAC2}"/>
              </a:ext>
            </a:extLst>
          </p:cNvPr>
          <p:cNvSpPr/>
          <p:nvPr/>
        </p:nvSpPr>
        <p:spPr>
          <a:xfrm>
            <a:off x="4594274" y="2847300"/>
            <a:ext cx="1298448" cy="629679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D95B022-C092-BDF3-262F-59315C5F7005}"/>
              </a:ext>
            </a:extLst>
          </p:cNvPr>
          <p:cNvSpPr/>
          <p:nvPr/>
        </p:nvSpPr>
        <p:spPr>
          <a:xfrm>
            <a:off x="862584" y="2097024"/>
            <a:ext cx="3227832" cy="762000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798564C-6CEE-0B5E-CE0D-A47246C36FE8}"/>
              </a:ext>
            </a:extLst>
          </p:cNvPr>
          <p:cNvCxnSpPr>
            <a:cxnSpLocks/>
            <a:stCxn id="8" idx="2"/>
            <a:endCxn id="7" idx="1"/>
          </p:cNvCxnSpPr>
          <p:nvPr/>
        </p:nvCxnSpPr>
        <p:spPr>
          <a:xfrm>
            <a:off x="2476500" y="2859024"/>
            <a:ext cx="2117774" cy="303116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D6DEA18-5E16-F47A-0382-863F8BE55013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554724" y="2859024"/>
            <a:ext cx="257556" cy="592895"/>
          </a:xfrm>
          <a:prstGeom prst="line">
            <a:avLst/>
          </a:prstGeom>
          <a:ln w="76200">
            <a:solidFill>
              <a:srgbClr val="FFFFCC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2">
            <a:extLst>
              <a:ext uri="{FF2B5EF4-FFF2-40B4-BE49-F238E27FC236}">
                <a16:creationId xmlns:a16="http://schemas.microsoft.com/office/drawing/2014/main" xmlns="" id="{BB044CD0-9D3C-2B6F-7F17-DA32388359A8}"/>
              </a:ext>
            </a:extLst>
          </p:cNvPr>
          <p:cNvSpPr/>
          <p:nvPr/>
        </p:nvSpPr>
        <p:spPr>
          <a:xfrm>
            <a:off x="420461" y="5246430"/>
            <a:ext cx="4017373" cy="99060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Physical birth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7EBA45AD-E77C-B0C8-962C-BF088F9E8395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743200" y="3476979"/>
            <a:ext cx="2500298" cy="1942366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DD302AA-F031-896A-8F6B-B08ED428F99A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812280" y="4213919"/>
            <a:ext cx="2164289" cy="1205426"/>
          </a:xfrm>
          <a:prstGeom prst="line">
            <a:avLst/>
          </a:prstGeom>
          <a:ln w="76200">
            <a:solidFill>
              <a:srgbClr val="FFFFCC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">
            <a:extLst>
              <a:ext uri="{FF2B5EF4-FFF2-40B4-BE49-F238E27FC236}">
                <a16:creationId xmlns:a16="http://schemas.microsoft.com/office/drawing/2014/main" xmlns="" id="{0CD90E66-2C50-9FF8-17AE-599FEDB4BFDB}"/>
              </a:ext>
            </a:extLst>
          </p:cNvPr>
          <p:cNvSpPr/>
          <p:nvPr/>
        </p:nvSpPr>
        <p:spPr>
          <a:xfrm>
            <a:off x="5754624" y="386419"/>
            <a:ext cx="5990258" cy="111770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baptism?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8AC373A-C9F4-A63C-8759-4792F1199BEF}"/>
              </a:ext>
            </a:extLst>
          </p:cNvPr>
          <p:cNvCxnSpPr>
            <a:cxnSpLocks/>
          </p:cNvCxnSpPr>
          <p:nvPr/>
        </p:nvCxnSpPr>
        <p:spPr>
          <a:xfrm>
            <a:off x="5754624" y="457200"/>
            <a:ext cx="5990258" cy="914400"/>
          </a:xfrm>
          <a:prstGeom prst="line">
            <a:avLst/>
          </a:prstGeom>
          <a:ln w="190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0427B775-38D2-4871-4EDD-CEEDCFA922E0}"/>
              </a:ext>
            </a:extLst>
          </p:cNvPr>
          <p:cNvCxnSpPr>
            <a:cxnSpLocks/>
          </p:cNvCxnSpPr>
          <p:nvPr/>
        </p:nvCxnSpPr>
        <p:spPr>
          <a:xfrm flipV="1">
            <a:off x="5754624" y="457200"/>
            <a:ext cx="5903976" cy="981455"/>
          </a:xfrm>
          <a:prstGeom prst="line">
            <a:avLst/>
          </a:prstGeom>
          <a:ln w="190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238EE3CC-95F6-0BBA-D04E-14505CCAA641}"/>
              </a:ext>
            </a:extLst>
          </p:cNvPr>
          <p:cNvSpPr/>
          <p:nvPr/>
        </p:nvSpPr>
        <p:spPr>
          <a:xfrm>
            <a:off x="228600" y="3048000"/>
            <a:ext cx="6070092" cy="2438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of the Jewish people, even sinners… have a share in the World-to-Come.”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Sanhedrin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10:1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17171E4-1196-1D3A-A0B1-D379900B7457}"/>
              </a:ext>
            </a:extLst>
          </p:cNvPr>
          <p:cNvCxnSpPr>
            <a:cxnSpLocks/>
          </p:cNvCxnSpPr>
          <p:nvPr/>
        </p:nvCxnSpPr>
        <p:spPr>
          <a:xfrm>
            <a:off x="395427" y="3150254"/>
            <a:ext cx="5914988" cy="198681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2C79A30-5A75-EDDA-6476-D3819B541511}"/>
              </a:ext>
            </a:extLst>
          </p:cNvPr>
          <p:cNvCxnSpPr>
            <a:cxnSpLocks/>
          </p:cNvCxnSpPr>
          <p:nvPr/>
        </p:nvCxnSpPr>
        <p:spPr>
          <a:xfrm flipV="1">
            <a:off x="320157" y="3211452"/>
            <a:ext cx="5866470" cy="19926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7787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2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1863</Words>
  <Application>Microsoft Office PowerPoint</Application>
  <PresentationFormat>Widescreen</PresentationFormat>
  <Paragraphs>182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2024-02-13T20:37:07Z</dcterms:created>
  <dcterms:modified xsi:type="dcterms:W3CDTF">2024-02-13T20:37:21Z</dcterms:modified>
</cp:coreProperties>
</file>