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2"/>
  </p:notesMasterIdLst>
  <p:sldIdLst>
    <p:sldId id="7081" r:id="rId2"/>
    <p:sldId id="7940" r:id="rId3"/>
    <p:sldId id="7939" r:id="rId4"/>
    <p:sldId id="7941" r:id="rId5"/>
    <p:sldId id="7942" r:id="rId6"/>
    <p:sldId id="7944" r:id="rId7"/>
    <p:sldId id="7945" r:id="rId8"/>
    <p:sldId id="7946" r:id="rId9"/>
    <p:sldId id="7947" r:id="rId10"/>
    <p:sldId id="7948" r:id="rId11"/>
    <p:sldId id="7949" r:id="rId12"/>
    <p:sldId id="7950" r:id="rId13"/>
    <p:sldId id="7951" r:id="rId14"/>
    <p:sldId id="7952" r:id="rId15"/>
    <p:sldId id="7953" r:id="rId16"/>
    <p:sldId id="7954" r:id="rId17"/>
    <p:sldId id="7955" r:id="rId18"/>
    <p:sldId id="7956" r:id="rId19"/>
    <p:sldId id="7957" r:id="rId20"/>
    <p:sldId id="7958" r:id="rId21"/>
    <p:sldId id="7959" r:id="rId22"/>
    <p:sldId id="7960" r:id="rId23"/>
    <p:sldId id="7965" r:id="rId24"/>
    <p:sldId id="7966" r:id="rId25"/>
    <p:sldId id="7967" r:id="rId26"/>
    <p:sldId id="7970" r:id="rId27"/>
    <p:sldId id="7969" r:id="rId28"/>
    <p:sldId id="7971" r:id="rId29"/>
    <p:sldId id="7968" r:id="rId30"/>
    <p:sldId id="7972" r:id="rId31"/>
    <p:sldId id="7973" r:id="rId32"/>
    <p:sldId id="7975" r:id="rId33"/>
    <p:sldId id="7974" r:id="rId34"/>
    <p:sldId id="7976" r:id="rId35"/>
    <p:sldId id="7977" r:id="rId36"/>
    <p:sldId id="7978" r:id="rId37"/>
    <p:sldId id="7979" r:id="rId38"/>
    <p:sldId id="7980" r:id="rId39"/>
    <p:sldId id="7981" r:id="rId40"/>
    <p:sldId id="7982" r:id="rId41"/>
    <p:sldId id="7983" r:id="rId42"/>
    <p:sldId id="7984" r:id="rId43"/>
    <p:sldId id="7985" r:id="rId44"/>
    <p:sldId id="7986" r:id="rId45"/>
    <p:sldId id="7987" r:id="rId46"/>
    <p:sldId id="7989" r:id="rId47"/>
    <p:sldId id="7990" r:id="rId48"/>
    <p:sldId id="7991" r:id="rId49"/>
    <p:sldId id="7992" r:id="rId50"/>
    <p:sldId id="7993" r:id="rId51"/>
    <p:sldId id="7994" r:id="rId52"/>
    <p:sldId id="7988" r:id="rId53"/>
    <p:sldId id="7995" r:id="rId54"/>
    <p:sldId id="7997" r:id="rId55"/>
    <p:sldId id="7996" r:id="rId56"/>
    <p:sldId id="7998" r:id="rId57"/>
    <p:sldId id="8000" r:id="rId58"/>
    <p:sldId id="7999" r:id="rId59"/>
    <p:sldId id="8001" r:id="rId60"/>
    <p:sldId id="7937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1C"/>
    <a:srgbClr val="008000"/>
    <a:srgbClr val="DCDC92"/>
    <a:srgbClr val="F79747"/>
    <a:srgbClr val="F68B32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1FFD0-1BCA-40A0-844E-C3485A4D04A1}" v="33" dt="2025-01-03T22:07:45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066" autoAdjust="0"/>
    <p:restoredTop sz="93557" autoAdjust="0"/>
  </p:normalViewPr>
  <p:slideViewPr>
    <p:cSldViewPr>
      <p:cViewPr varScale="1">
        <p:scale>
          <a:sx n="56" d="100"/>
          <a:sy n="56" d="100"/>
        </p:scale>
        <p:origin x="72" y="3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28704-1156-B16B-C4A2-4D754DD19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CC0202-4A63-FA8E-6869-546A08611B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1554D9-3925-35E3-4828-7D90C6337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293D5-DCAA-A8E2-3B5A-EE66B3992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13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8510D-7C66-E6D4-F30A-876C9E27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70A658-7A54-F0E0-FBB4-41D9B0D93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B1B9F5-718F-1F42-D31D-4F5F65621C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C9F26-28B1-9299-A541-C14017DACB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34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9AB4A-8437-D9B7-B29B-1EAC589F0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278E32-B2CF-E0A8-21F0-EEEB57EB7B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6CEABB-AC10-FA2C-B2D1-4480893133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8C6B0-68FB-A1BF-76A0-5C645633A5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12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5A0BA-5EBA-D464-7A38-7B4408558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D0A023-6879-07D3-D7CC-0FCC4251B4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030CE2-634D-D755-7CB8-8DBDE506E3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9BF9C-11DC-6C95-7974-67756179E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86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125F0-5671-6C4B-924B-D19CF4952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3ECC6D-F5E0-465B-2B9C-CA3886E945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702EFF-9FF9-2389-96EE-D7E280697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CE2A5-1BB9-EEC1-9C58-8BA6C64A17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76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B69F2-2D48-8FA3-59A4-FA7090DCF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BD697F-2756-516C-63BF-B08CC693A4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B1EEA9-D78C-908F-39B1-4641AEC44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8FC51-75B9-3177-9E79-CE2F4BCAC9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0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6E43C-FDFA-79EC-EC1A-3AEF21ACC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1F8AE5-0728-CA7D-E7E4-4AC06F5997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8E6161-727F-F685-50BD-61DB5AE6A4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E46FE-16F8-4FBF-0D9B-8151CE2589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56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BF0EBD-1021-3142-76C5-6C6A06A2C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93DB95-1540-4FF0-D6E3-09F4677FAD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66B476-AA84-0780-28E4-13D608BD3C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59BD6-0C97-E42A-B9BA-770EAA8B5C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10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7CE62-60F5-76A2-C350-196B529C6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A0BEAE-DF1D-5025-8D83-5936481F58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EEEC99-2336-AE02-671D-752B361400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39C47-A4F5-EEA3-1CF5-E02EAAC6C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85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964DC-FAAE-5DC1-A743-1EDEF8A82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900BC4-9090-2DB3-5E74-BA202DB62A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BCE57B-91AC-FF89-DFEB-6CDB95AC5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28EAF-2B84-1430-16BD-E590DC9C82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4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599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25F50-9102-E913-EDF6-F5DD6C4F4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F1CF5B-2619-816F-C619-56B3113ABD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5FBE7D-B187-C8C5-2777-F5A9C9CC2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A7DE2-323F-2C3D-DE92-BD8DAC78E4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81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FB969-CEEE-FB9A-8DA7-F1C9A7C3D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B59B7C-B617-8E13-2A01-C82C6DF489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0C29FD-4BED-8EEF-F837-BCFA5068F3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3D7B6-975B-70C5-4D0E-890309991A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301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EC88C-B78D-96C2-8300-635E1B0DF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B63BD9-67D8-19E6-C272-30B7A12258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471D1C-0385-1AE2-899E-A472F45678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254E4-83D9-E9DA-43F0-27642AD9B3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0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69DF8-CB85-EC10-A831-13D452F46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53E599-A829-E611-511F-E056556052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959083-60BC-98BE-336D-0BAEBF956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8965F-EA98-1C24-C163-97BD69501B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827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E5363-F68C-738F-28C5-41B9150CC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727D01-3988-1DDF-3452-0372AE4D4A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02BB53-12AF-1C7B-5B1C-117648AB5A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23DC5-374D-A6A0-0D62-7BA3027200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839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47E98-37AC-A357-D6D6-68DDEC68D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415049-A38F-51A9-D5ED-D7C7FE379E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4DD000-E155-E44F-01D0-0CC33DBE9A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7220E-5514-BE07-F4A9-3F98A65CAD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150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F24A2-B733-0C2C-ADB6-4873D44D2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63B006-4CB4-A901-D059-9515BCD6A0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5A38A5-5580-4F37-B9BF-14165219F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2017C-B356-3029-6548-8D175ECF1C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00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56E72-D3DF-718F-7E99-A15F16175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59F586-3BD2-6E47-0D8D-772AA17EA3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EA93E0-51D8-2C20-E927-E2FDC48873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95DD6-54B6-9FCD-DF2C-A1243597D6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280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A1836-B82B-D633-761C-D4ED08EBC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C3F642-3AFB-73A1-8EE7-B13AFFFA77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9CA3CC-63C4-D662-D802-B3BADA281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3CEDB-06E5-7FB2-D5A2-FD2EC4231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359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67B153-9CB1-ECFC-1B30-A036E568F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0D05EC-97F6-BBEC-089D-29AE7EB2D8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9081EC-9D4E-554E-BE8C-06C022DDAA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1A9A4-B94F-C26B-0743-73DE24C7B0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27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D50E6-5649-D298-2495-98156F5F4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6156CC-4F0F-D330-8518-26847B7BAE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01A54E-253F-9445-6846-F037C2F04C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5856A-C01A-F694-B420-D2FE977A75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91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A4660-46D3-5746-F220-BEDA4FD84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7EF5F8-11CF-28D6-5BFC-D4263C9B0B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81DF66-15E2-F288-1E38-C48410C9B2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DB9AF-DB83-A1E6-D944-7A4B65E15D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608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F0298-3E0B-8D18-A787-AA0080E7B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001AD4-5D8F-EE6D-400A-4E973B0B65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D06CF5-9713-4E61-B915-3FF9297BBF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3BC53-857A-81A2-0AB8-2B1B8B09CC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385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744D9-8933-295C-7372-61D359FF0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7E4554-FA5C-3A1A-4BED-9D71D4E742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B7F7C3-E447-FF4A-BA84-39C050CD05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39684-55D8-ED15-DC4F-89B919A21C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055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40C93-14D3-D3C7-C458-A058A1CC3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04CE7-E23D-2DF6-3725-C73684392B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3B27AF-4DBF-6B7D-50D5-2E543EFA5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CA44D-DE44-B5D2-5282-6DBBAC9ABB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493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575A1-3912-6BE8-01CF-99BE1517D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F02CA5-D59B-6196-3CE6-C4987B48A6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50EFD3-4E8E-222E-92A3-A058515629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DDB68-3AD3-8AEC-0E58-599F395C9A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232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CCDB3-C602-B976-63E4-095DC3E08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2818C3-706A-B5B9-F431-0C595A377F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780035-86A7-BF12-E201-9CBEF9602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0C9C7-671F-C171-5489-CE016F841B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629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02E77-5849-CEAA-E0B5-798ADDC2E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B5312D-95BE-58A2-28BC-045EE5F2B7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C626BD-27C5-DC86-8607-3C863A78B4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8D93C-CE5A-2D76-D407-6A624CE474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923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99B81-2D65-A9A6-AAF5-5A5EC26F4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9782CF-1EAA-21DD-07D1-0C6C9F744D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D8FA70-759A-44DE-D2F0-541CFE1CBF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1A43B-6329-89B1-CC43-D085B9DC3A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80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CF0AD0-6015-2354-3317-7A78CBBC7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3123E4-14CA-5FB4-0081-6F4528081B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88F394-F923-7BBB-A4A4-F88A4D3993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65235-524B-80AE-ECCD-967709CF82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46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626D4-27D0-F275-C31D-EDB8E4F1E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DC577B-A7D4-182A-BFCB-B059381E10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F32413-4B07-465C-2402-2597661AF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F98DF-AD4B-ADBF-8D3E-E2F80346B4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1AB44-913A-5A11-835F-EDB8BC999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7359D5-2F8C-B90F-CC27-F5D914CDB2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70C75C-EE08-2460-6D8E-E2B87AB2AE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74E59-545D-B110-A8AE-EA57A428D0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4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FE04F-1445-6A59-5AFB-41D661FB2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163BAB-0D8B-CFE6-869E-2737071969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091868-2AEE-64EE-BEE5-C8CBBF143E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ADC72-8297-6C2F-176D-EBB2386B23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565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E0E0E-B376-6A31-5F41-FE1830E5E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FBDE1F-02AD-CC4B-938A-B5348B17B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977177-7092-FC80-92A8-F7816B6863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72876-85FE-3551-67CE-A15541877D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546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26EEE-C612-8A55-2A68-5B29CE10C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5DB2B7-9EBE-1217-9CC1-32FAD6D973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A3C9AA-C1A1-0D56-F839-74D5998EB8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4D65C-32BB-796B-4065-1FA3621D28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0832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8D1D0-4BFE-CAAE-5105-A90A926B2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0C8CB5-211E-B739-FA33-907B89DDFD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7DA34C-B0CA-0182-BC0C-3F749D11A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95B9F-B4EF-4CC4-4240-9D83634676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607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40D61-F467-B7C6-36EA-18B4A6339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6D8548-4EE9-03DE-171C-ADBEC142CA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0A18F0-7D04-CF17-C53E-B6AD1D9924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710BB-1759-AA1D-46E8-412853BD1A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1886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0D18C-AB51-39F8-9880-93B913836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8C1183-A8CD-C63A-116B-C6C232B8D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5740CF-408D-C691-A940-BD43AFB336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84FEA-0904-17D7-1843-6A943AEF49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474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B29EB-C1AA-5EEB-BE18-513FBD4BD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BB98E6-2D1C-4975-F933-F1083233D5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4E48C9-8EC6-3718-7453-B9635099D9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86809-9954-9490-C86A-0285BA830B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354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E473F-515F-0A49-B12C-52DD71D65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470D43-62E9-18E9-EA17-8C75EF44B6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972B68-E3E1-7100-645B-A8E33D64BB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B95B9-341E-3CE1-D172-F2551F4522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045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07A2F-FFEA-A1E1-F609-0381608B9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AFC61-7614-CF9D-05F4-D95C547B97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D9FB2E-F04A-D91F-72E4-E785C066C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DF37E-A618-72AA-8C78-53240FBA7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0070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211BF-49D6-F92D-A32C-3FA903D4C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A46118-06E3-2C49-A046-4014C8B2D2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20A204-6678-8C8C-22EC-104BC53B1B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570B3-2ABD-3955-DE7E-C0865C81F7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19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7E826-8392-F513-28F5-6B4854F61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64CD6F-F46B-DE32-2A41-E6A6394935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B54122-1EF4-BDE1-4D1F-A724BCACF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4C1C4-5E60-9FF5-DEAA-7DC2411703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604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C4C24-4B52-8AE4-5DBF-82A7A971F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266C1C-050D-3337-81CA-4A92A2DDFC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47D0EF-542C-AD68-DE33-FA52E03CDF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7B995-842A-DC4D-406B-69A40124CB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7180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6012A-A5D2-7D2B-ED49-38EC2EA88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E50D3D-FB63-7DF9-CEBD-2824F196BA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24FFA2-9494-053C-41A0-37B1AE2261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47117-A451-FE4E-636B-A913A6CC0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323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F9850-DD31-1305-83DA-9BA483312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1231E3-D1B6-8947-C63F-75DDE0E8D1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94BE62-A5FA-D44A-B81E-B15269481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CC657-5EBA-3BF6-CB45-C29AD29DD6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2926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E0458-4A23-A94B-8D04-4352870EB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064AD5-09F2-11AB-9887-19DB01C3C9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4D285B-A833-D236-596C-620ABBA4F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FFBD8-5A74-253E-8AF5-DC9F47AF89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7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834EC-97B6-8673-F07B-CFE71605B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61819D-9521-6917-250E-25B870C151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7A3A58-A81D-D826-559B-E6A50538C8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87805-4EC6-D276-E7B9-DB654CAAF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6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19B97-0C7E-27A0-9383-5E9739620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82E693-F656-A0F4-9A4F-817DF904E7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629996-AF71-6151-436E-AD5AE36E1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8CD03-09DC-2453-B183-52616A76C8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0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1E197-4F67-6F2B-6B13-47252239E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7344C6-FDBC-A451-A0F8-A012610F9D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37A1C2-EF83-0BCA-DAD8-4A8B54B35B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DA33B-4E94-0F8B-A312-8CC6A3D6D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2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7AD63-AFA8-756C-1A4E-96219644B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899CA95-223C-C1E2-F4C6-173859773579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, and 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 with God, and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35D43A0-3EE9-3274-7266-A4294F71C4B3}"/>
              </a:ext>
            </a:extLst>
          </p:cNvPr>
          <p:cNvSpPr txBox="1">
            <a:spLocks/>
          </p:cNvSpPr>
          <p:nvPr/>
        </p:nvSpPr>
        <p:spPr bwMode="auto">
          <a:xfrm>
            <a:off x="3037900" y="178095"/>
            <a:ext cx="91440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does the world seem to be held together?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E7C068D-A286-2479-C76F-F3B4C79AB932}"/>
              </a:ext>
            </a:extLst>
          </p:cNvPr>
          <p:cNvSpPr txBox="1">
            <a:spLocks/>
          </p:cNvSpPr>
          <p:nvPr/>
        </p:nvSpPr>
        <p:spPr bwMode="auto">
          <a:xfrm>
            <a:off x="5638800" y="763995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does the world have order?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F4618B5-EC5E-530A-1E6F-E1AFD9C8F45E}"/>
              </a:ext>
            </a:extLst>
          </p:cNvPr>
          <p:cNvSpPr txBox="1">
            <a:spLocks/>
          </p:cNvSpPr>
          <p:nvPr/>
        </p:nvSpPr>
        <p:spPr bwMode="auto">
          <a:xfrm>
            <a:off x="5257799" y="1335713"/>
            <a:ext cx="69342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is the world comprehensible?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A57C5E2-13DA-56AA-4F41-3980C1137A77}"/>
              </a:ext>
            </a:extLst>
          </p:cNvPr>
          <p:cNvSpPr txBox="1">
            <a:spLocks/>
          </p:cNvSpPr>
          <p:nvPr/>
        </p:nvSpPr>
        <p:spPr bwMode="auto">
          <a:xfrm>
            <a:off x="5628702" y="1909431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 math and physics work?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E63A5BD3-D322-B9C1-F9BC-85AFABD6675D}"/>
              </a:ext>
            </a:extLst>
          </p:cNvPr>
          <p:cNvSpPr/>
          <p:nvPr/>
        </p:nvSpPr>
        <p:spPr>
          <a:xfrm>
            <a:off x="157449" y="2669215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</a:rPr>
              <a:t>Logos: The unifying principle of all things</a:t>
            </a:r>
            <a:endParaRPr lang="en-US" sz="5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6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790CF-D201-9936-0A93-12E9C32DB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35A5AB-3481-050A-B8FE-F62715CCE31C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, and 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 with God, and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1EFA4C0-4F62-5764-4A52-7CEC913ACC0D}"/>
              </a:ext>
            </a:extLst>
          </p:cNvPr>
          <p:cNvSpPr/>
          <p:nvPr/>
        </p:nvSpPr>
        <p:spPr>
          <a:xfrm>
            <a:off x="157449" y="2669215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</a:rPr>
              <a:t>Logos: The unifying principle of all things</a:t>
            </a:r>
            <a:endParaRPr lang="en-US" sz="5400" b="1" i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DE08A7-E637-E983-2927-D1A13D32B87D}"/>
              </a:ext>
            </a:extLst>
          </p:cNvPr>
          <p:cNvSpPr/>
          <p:nvPr/>
        </p:nvSpPr>
        <p:spPr>
          <a:xfrm>
            <a:off x="347948" y="480902"/>
            <a:ext cx="11496101" cy="1408814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“It surrounds us and penetrates us; it binds the galaxy together.”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kern="100" dirty="0">
                <a:solidFill>
                  <a:schemeClr val="bg1"/>
                </a:solidFill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                              - Obi wan Kenobi </a:t>
            </a:r>
            <a:endParaRPr lang="en-US" sz="48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55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B5614-4871-1CA8-E5FE-A7226B783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296DDF-F156-AD53-FE5E-6D9BD74CC0E6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, and 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 with God, and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9617685-309C-5959-62E7-FB796A8D62C6}"/>
              </a:ext>
            </a:extLst>
          </p:cNvPr>
          <p:cNvSpPr/>
          <p:nvPr/>
        </p:nvSpPr>
        <p:spPr>
          <a:xfrm>
            <a:off x="157449" y="2669215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</a:rPr>
              <a:t>Logos: The unifying principle of all things</a:t>
            </a:r>
            <a:endParaRPr lang="en-US" sz="5400" b="1" i="1" dirty="0">
              <a:solidFill>
                <a:schemeClr val="bg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BBD43849-5FCA-0740-3FD8-E0A5097FEA20}"/>
              </a:ext>
            </a:extLst>
          </p:cNvPr>
          <p:cNvSpPr/>
          <p:nvPr/>
        </p:nvSpPr>
        <p:spPr>
          <a:xfrm>
            <a:off x="76200" y="345115"/>
            <a:ext cx="12024452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</a:rPr>
              <a:t>John is picking up on this popular Greek concept as his starting place: 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D81FE4B4-BD06-125F-4FA6-0C23DB25F7F7}"/>
              </a:ext>
            </a:extLst>
          </p:cNvPr>
          <p:cNvSpPr/>
          <p:nvPr/>
        </p:nvSpPr>
        <p:spPr>
          <a:xfrm>
            <a:off x="294701" y="1278565"/>
            <a:ext cx="11582399" cy="125508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There </a:t>
            </a:r>
            <a:r>
              <a:rPr lang="en-US" sz="4000" b="1" i="1" u="sng" dirty="0">
                <a:solidFill>
                  <a:schemeClr val="bg1"/>
                </a:solidFill>
              </a:rPr>
              <a:t>is</a:t>
            </a:r>
            <a:r>
              <a:rPr lang="en-US" sz="4000" b="1" dirty="0">
                <a:solidFill>
                  <a:schemeClr val="bg1"/>
                </a:solidFill>
              </a:rPr>
              <a:t> an ultimate truth/reality… there </a:t>
            </a:r>
            <a:r>
              <a:rPr lang="en-US" sz="4000" b="1" i="1" u="sng" dirty="0">
                <a:solidFill>
                  <a:schemeClr val="bg1"/>
                </a:solidFill>
              </a:rPr>
              <a:t>are</a:t>
            </a:r>
            <a:r>
              <a:rPr lang="en-US" sz="4000" b="1" dirty="0">
                <a:solidFill>
                  <a:schemeClr val="bg1"/>
                </a:solidFill>
              </a:rPr>
              <a:t> answers to the big questions… and they are revealed by God</a:t>
            </a:r>
            <a:endParaRPr lang="en-US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76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57FFC-8DFF-945B-F35E-0BDCFFFE0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A178C03-6A95-C548-FE39-6C00AE278DF0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, and 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 with God, and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643DAA1-2143-2288-01A0-A930D5B16FDF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77586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52145-D4BE-A19A-2834-65D49FEDC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425C81-F21E-FC9E-C920-F6788EF1FC61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b="1" u="sng" dirty="0">
                <a:solidFill>
                  <a:srgbClr val="002060"/>
                </a:solidFill>
              </a:rPr>
              <a:t>In the beginning was the Word</a:t>
            </a:r>
            <a:r>
              <a:rPr lang="en-US" sz="3200" dirty="0">
                <a:solidFill>
                  <a:schemeClr val="tx1"/>
                </a:solidFill>
              </a:rPr>
              <a:t>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4203292-ABFC-B389-CC49-9FEDC098A01C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2895601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50134-492C-33E5-144B-670011B92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035F9FC-5565-3C50-1746-D7CF1B45791A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</a:t>
            </a:r>
            <a:r>
              <a:rPr lang="en-US" sz="3200" b="1" u="sng" dirty="0">
                <a:solidFill>
                  <a:srgbClr val="002060"/>
                </a:solidFill>
              </a:rPr>
              <a:t>the Word was with God, and the Word was God</a:t>
            </a:r>
            <a:r>
              <a:rPr lang="en-US" sz="3200" dirty="0">
                <a:solidFill>
                  <a:schemeClr val="tx1"/>
                </a:solidFill>
              </a:rPr>
              <a:t>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72FB3CD8-0B8D-2333-1E6B-2FABF65C97D6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1952274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0CA8B-F994-6D26-8599-545262070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F3582C-D204-5CDD-337F-B39C1754C00A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b="1" u="sng" dirty="0">
                <a:solidFill>
                  <a:srgbClr val="002060"/>
                </a:solidFill>
              </a:rPr>
              <a:t>He</a:t>
            </a:r>
            <a:r>
              <a:rPr lang="en-US" sz="3200" dirty="0">
                <a:solidFill>
                  <a:schemeClr val="tx1"/>
                </a:solidFill>
              </a:rPr>
              <a:t>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</a:t>
            </a:r>
            <a:r>
              <a:rPr lang="en-US" sz="3200" b="1" u="sng" dirty="0">
                <a:solidFill>
                  <a:srgbClr val="002060"/>
                </a:solidFill>
              </a:rPr>
              <a:t>Him</a:t>
            </a:r>
            <a:r>
              <a:rPr lang="en-US" sz="3200" dirty="0">
                <a:solidFill>
                  <a:schemeClr val="tx1"/>
                </a:solidFill>
              </a:rPr>
              <a:t>, and apart from </a:t>
            </a:r>
            <a:r>
              <a:rPr lang="en-US" sz="3200" b="1" u="sng" dirty="0">
                <a:solidFill>
                  <a:srgbClr val="002060"/>
                </a:solidFill>
              </a:rPr>
              <a:t>Him</a:t>
            </a:r>
            <a:r>
              <a:rPr lang="en-US" sz="3200" dirty="0">
                <a:solidFill>
                  <a:schemeClr val="tx1"/>
                </a:solidFill>
              </a:rPr>
              <a:t>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</a:t>
            </a:r>
            <a:r>
              <a:rPr lang="en-US" sz="3200" b="1" u="sng" dirty="0">
                <a:solidFill>
                  <a:srgbClr val="002060"/>
                </a:solidFill>
              </a:rPr>
              <a:t>Him</a:t>
            </a:r>
            <a:r>
              <a:rPr lang="en-US" sz="3200" dirty="0">
                <a:solidFill>
                  <a:schemeClr val="tx1"/>
                </a:solidFill>
              </a:rPr>
              <a:t>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A9CA84C-19C4-C664-390E-F0A9E283B3D5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38529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AF3ED-814A-6CC1-C1FB-63EBB23C3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384C28-96B6-0B71-9709-E969D4AD9349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b="1" u="sng" dirty="0">
                <a:solidFill>
                  <a:srgbClr val="002060"/>
                </a:solidFill>
              </a:rPr>
              <a:t>He was in the beginning with God</a:t>
            </a:r>
            <a:r>
              <a:rPr lang="en-US" sz="3200" dirty="0">
                <a:solidFill>
                  <a:schemeClr val="tx1"/>
                </a:solidFill>
              </a:rPr>
              <a:t>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39F6855-3B7A-32A2-52AF-2D3106A08C74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574587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30CB0-C34B-D154-9D47-E5141D935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2F5267-FC71-398F-1CC5-0A2563F9883C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b="1" u="sng" dirty="0">
                <a:solidFill>
                  <a:srgbClr val="002060"/>
                </a:solidFill>
              </a:rPr>
              <a:t>All things came into being through Him, and apart from Him nothing came into being that has come into being</a:t>
            </a:r>
            <a:r>
              <a:rPr lang="en-US" sz="3200" dirty="0">
                <a:solidFill>
                  <a:schemeClr val="tx1"/>
                </a:solidFill>
              </a:rPr>
              <a:t>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D59E799-AE3F-5987-FB60-20E4CFD17CE0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819556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83D8E-8CA0-6806-4159-432902C21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229BBB1-AD5A-13BC-2E2C-371BA077976C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b="1" u="sng" dirty="0">
                <a:solidFill>
                  <a:srgbClr val="002060"/>
                </a:solidFill>
              </a:rPr>
              <a:t>In Him was life</a:t>
            </a:r>
            <a:r>
              <a:rPr lang="en-US" sz="3200" dirty="0">
                <a:solidFill>
                  <a:schemeClr val="tx1"/>
                </a:solidFill>
              </a:rPr>
              <a:t>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5837F8C-05DE-AD55-E06A-12D4C6301A9D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400766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62F3BB-5F58-1AF8-07BE-EB71AC5DE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9A1E292-691E-D104-5E6C-F5C960F7EF45}"/>
              </a:ext>
            </a:extLst>
          </p:cNvPr>
          <p:cNvSpPr txBox="1">
            <a:spLocks/>
          </p:cNvSpPr>
          <p:nvPr/>
        </p:nvSpPr>
        <p:spPr bwMode="auto">
          <a:xfrm>
            <a:off x="7924799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J O H 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C24A7-E345-DFB6-C3BA-EF39B099931B}"/>
              </a:ext>
            </a:extLst>
          </p:cNvPr>
          <p:cNvSpPr txBox="1">
            <a:spLocks/>
          </p:cNvSpPr>
          <p:nvPr/>
        </p:nvSpPr>
        <p:spPr bwMode="auto">
          <a:xfrm>
            <a:off x="7086599" y="1600200"/>
            <a:ext cx="5943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1:1-16</a:t>
            </a:r>
          </a:p>
        </p:txBody>
      </p:sp>
    </p:spTree>
    <p:extLst>
      <p:ext uri="{BB962C8B-B14F-4D97-AF65-F5344CB8AC3E}">
        <p14:creationId xmlns:p14="http://schemas.microsoft.com/office/powerpoint/2010/main" val="3179427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B3BB6-5595-4F5F-196C-4F1DB73F7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8A4161-0D86-2120-4AF9-E8998EE6304C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</a:t>
            </a:r>
            <a:r>
              <a:rPr lang="en-US" sz="3200" b="1" u="sng" dirty="0">
                <a:solidFill>
                  <a:srgbClr val="002060"/>
                </a:solidFill>
              </a:rPr>
              <a:t>and the life was the </a:t>
            </a:r>
            <a:r>
              <a:rPr lang="en-US" sz="3100" b="1" u="sng" dirty="0">
                <a:solidFill>
                  <a:srgbClr val="002060"/>
                </a:solidFill>
              </a:rPr>
              <a:t>Light of men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BBB2218-293D-F8B5-A7F5-CBEF0D088A73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408828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91936-4A5B-4058-BA2D-FE2D819BB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BA3EC6-9914-2369-2D0A-B863B9645285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100" b="1" u="sng" dirty="0">
                <a:solidFill>
                  <a:srgbClr val="002060"/>
                </a:solidFill>
              </a:rPr>
              <a:t>The Light shines in the darkness</a:t>
            </a:r>
            <a:r>
              <a:rPr lang="en-US" sz="3200" dirty="0">
                <a:solidFill>
                  <a:schemeClr val="tx1"/>
                </a:solidFill>
              </a:rPr>
              <a:t>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0285E91-C552-C125-EF18-D179DD276792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2369450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E00A8-A46A-03E7-1338-700018136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0C2926B-8FFC-1A60-E5EB-74FCA8ABD1A8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</a:t>
            </a:r>
            <a:r>
              <a:rPr lang="en-US" sz="3100" b="1" u="sng" dirty="0">
                <a:solidFill>
                  <a:srgbClr val="002060"/>
                </a:solidFill>
              </a:rPr>
              <a:t>and the darkness did </a:t>
            </a:r>
            <a:r>
              <a:rPr lang="en-US" sz="3200" b="1" u="sng" dirty="0">
                <a:solidFill>
                  <a:srgbClr val="002060"/>
                </a:solidFill>
              </a:rPr>
              <a:t>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42483C38-E7C0-93A0-7728-0D395F5A60D2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1431074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C309E-2A19-F46B-03E6-BB4CA505D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CA6EE13-D4BE-92A2-BF9F-E9BD94049B0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came a man sent from God, whose name was John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as a witness, to testify about the Light, so that all might believe through him.</a:t>
            </a:r>
            <a:r>
              <a:rPr lang="en-US" sz="32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not the Light, but he came to testify about the Light.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B776CF0-0E20-2C1A-D45D-843AEA065583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052437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22E52-B250-A5D5-BAFE-0DD307567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C19E10-34B7-D8C0-7EBC-E664B2B4588A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came a man sent from God, whose name was John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as a witness, to testify about the Light, so that all might believe through him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not the Light, but he came to testify about the Light.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1027B95-0F25-78E2-1D16-41BC4F9EFBE9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1199455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72E9A-C7DA-7117-8B03-4A9EC2FD7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ECED0C-158D-4718-E595-F3BA7D6FCAB0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came a man sent from God, whose name was John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as a witness, to testify about the Light, so that all might believe through him.</a:t>
            </a:r>
            <a:r>
              <a:rPr lang="en-US" sz="3200" b="1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not the Light, but he came to testify about the Light.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155E1D2-5148-DACE-1822-912E914F1E64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1578684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7C025-3207-ED08-CB90-B23E1343F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A3D27D-36BB-ABB8-22C5-1B52DBD2FB39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was the true Light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which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coming into the world, enlightens every man.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in the world, and the world was made through Him, and the world did not know Him.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0E8E79C0-8AE1-5EEB-C97C-FF732F8C77F1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397056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1B769-7DBC-1ED8-5FDD-97929E79E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53C41E-721F-9FE9-EF30-59F461CB9868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was the true Light which,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coming into the world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enlightens every man.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in the world, and the world was made through Him, and the world did not know Him.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863803F-B462-6E8A-C085-10297398920E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842732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7A675-B470-A76A-6BF0-9F3468554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0D32ABB-AD84-968A-4BB4-8CB06FA80FD4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was the true Light which, coming into the world, enlightens every man.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was in the world, and the world was made through Him, and the world did not know Him</a:t>
            </a:r>
            <a:r>
              <a:rPr lang="en-US" sz="3200" b="1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8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EDD6F93-B556-9F03-CA7F-D1C5F5EA2627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583566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4F039-EBD8-B4AC-3755-01EB4F4D0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9B2C6E-1CA3-00B8-FCBA-B5EA50BAE032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u="sng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receive Him</a:t>
            </a:r>
            <a:r>
              <a:rPr lang="en-US" sz="3200" b="1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even to those who believe in His name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02778C94-B5F5-B8CA-8987-3D4338AE12E1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35069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288E911-CDE0-48FF-D405-A93A8D3B5119}"/>
              </a:ext>
            </a:extLst>
          </p:cNvPr>
          <p:cNvSpPr txBox="1">
            <a:spLocks/>
          </p:cNvSpPr>
          <p:nvPr/>
        </p:nvSpPr>
        <p:spPr bwMode="auto">
          <a:xfrm>
            <a:off x="7924799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J O H 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790F786-4215-BBEB-B684-1692AB22E328}"/>
              </a:ext>
            </a:extLst>
          </p:cNvPr>
          <p:cNvSpPr txBox="1">
            <a:spLocks/>
          </p:cNvSpPr>
          <p:nvPr/>
        </p:nvSpPr>
        <p:spPr bwMode="auto">
          <a:xfrm>
            <a:off x="8077200" y="5257800"/>
            <a:ext cx="412122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Why is John different?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0A54B0-F7BB-6DA1-4B78-389AC62E40F7}"/>
              </a:ext>
            </a:extLst>
          </p:cNvPr>
          <p:cNvSpPr/>
          <p:nvPr/>
        </p:nvSpPr>
        <p:spPr>
          <a:xfrm>
            <a:off x="152401" y="2332074"/>
            <a:ext cx="8000999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21:25 </a:t>
            </a:r>
            <a:r>
              <a:rPr lang="en-US" sz="31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there are also many other things which Jesus did, which if they were written in detail, I suppose that even the world itself would not contain the books that would be written.</a:t>
            </a:r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A3A9154-9B3D-D10D-71F7-BE80C8EFA3FF}"/>
              </a:ext>
            </a:extLst>
          </p:cNvPr>
          <p:cNvSpPr txBox="1">
            <a:spLocks/>
          </p:cNvSpPr>
          <p:nvPr/>
        </p:nvSpPr>
        <p:spPr bwMode="auto">
          <a:xfrm>
            <a:off x="8229600" y="2362200"/>
            <a:ext cx="39688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9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DA464-99A5-702D-A6FC-87F005080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9A9C19-2A5A-5B8E-BEA8-6A79DDEBB141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even to those who believe in His name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7BCE0225-D096-AF45-2762-F9A3B7C810A8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3995126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BFB6F-96B4-5129-1E20-1A7EF3594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C82B7B-6F82-CAA5-B4F7-C59827FA3980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E950403-7AF2-67B2-0F50-63834CFC922D}"/>
              </a:ext>
            </a:extLst>
          </p:cNvPr>
          <p:cNvSpPr/>
          <p:nvPr/>
        </p:nvSpPr>
        <p:spPr>
          <a:xfrm>
            <a:off x="157449" y="228600"/>
            <a:ext cx="1187710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What does vs 1-4 tell us about the logos?</a:t>
            </a:r>
          </a:p>
        </p:txBody>
      </p:sp>
    </p:spTree>
    <p:extLst>
      <p:ext uri="{BB962C8B-B14F-4D97-AF65-F5344CB8AC3E}">
        <p14:creationId xmlns:p14="http://schemas.microsoft.com/office/powerpoint/2010/main" val="2864139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39539-5F52-AFBE-4097-42F049773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FCFEF1-110C-70AA-5C7B-10669252327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728354C4-E19C-A6F5-97BA-F7623D5115C9}"/>
              </a:ext>
            </a:extLst>
          </p:cNvPr>
          <p:cNvSpPr/>
          <p:nvPr/>
        </p:nvSpPr>
        <p:spPr>
          <a:xfrm>
            <a:off x="157449" y="228600"/>
            <a:ext cx="7157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This is about Jesus!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D9A54625-6182-1F5B-E23C-F5C37FBC6DF1}"/>
              </a:ext>
            </a:extLst>
          </p:cNvPr>
          <p:cNvSpPr/>
          <p:nvPr/>
        </p:nvSpPr>
        <p:spPr>
          <a:xfrm>
            <a:off x="8001401" y="30480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Logos” 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0F55CCEC-843F-F846-F2CE-55BF8363E71B}"/>
              </a:ext>
            </a:extLst>
          </p:cNvPr>
          <p:cNvSpPr/>
          <p:nvPr/>
        </p:nvSpPr>
        <p:spPr>
          <a:xfrm>
            <a:off x="8008489" y="81915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Light”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1583B8-3380-56D5-4BB2-73B5C4EC2F34}"/>
              </a:ext>
            </a:extLst>
          </p:cNvPr>
          <p:cNvSpPr/>
          <p:nvPr/>
        </p:nvSpPr>
        <p:spPr>
          <a:xfrm>
            <a:off x="193024" y="1905000"/>
            <a:ext cx="11805951" cy="1754372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0" baseline="300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John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8:12 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Then Jesus again spoke to them, saying “I am the Light of the  world; he who follows Me will not walk in the darkness, but will have the Light of life.”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4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8" grpId="0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95D24-A2EA-25D7-6AAA-D4B451E7A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5FE1D-BAE5-285F-B4D7-7D4901FE75DA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072750E9-2F1B-5A64-D6BD-9CA45C4925BF}"/>
              </a:ext>
            </a:extLst>
          </p:cNvPr>
          <p:cNvSpPr/>
          <p:nvPr/>
        </p:nvSpPr>
        <p:spPr>
          <a:xfrm>
            <a:off x="157449" y="228600"/>
            <a:ext cx="7157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This is about Jesus!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C6377529-B242-AF9A-F953-CE17C7BB875F}"/>
              </a:ext>
            </a:extLst>
          </p:cNvPr>
          <p:cNvSpPr/>
          <p:nvPr/>
        </p:nvSpPr>
        <p:spPr>
          <a:xfrm>
            <a:off x="8001401" y="30480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Logos”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0744DF92-C556-7814-AB8F-98F4DF659F0B}"/>
              </a:ext>
            </a:extLst>
          </p:cNvPr>
          <p:cNvSpPr/>
          <p:nvPr/>
        </p:nvSpPr>
        <p:spPr>
          <a:xfrm>
            <a:off x="5892610" y="1371600"/>
            <a:ext cx="62680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“with” God and “is” God 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89C982BF-661D-9DE3-216E-B02F214213B8}"/>
              </a:ext>
            </a:extLst>
          </p:cNvPr>
          <p:cNvSpPr/>
          <p:nvPr/>
        </p:nvSpPr>
        <p:spPr>
          <a:xfrm>
            <a:off x="7086600" y="1905000"/>
            <a:ext cx="62680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was before creation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02D8A9AB-CCA2-977C-8A23-04A2FC67497B}"/>
              </a:ext>
            </a:extLst>
          </p:cNvPr>
          <p:cNvSpPr/>
          <p:nvPr/>
        </p:nvSpPr>
        <p:spPr>
          <a:xfrm>
            <a:off x="5257800" y="2438400"/>
            <a:ext cx="6954227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Everything was created through Him 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195E126A-DC2B-CE52-51BE-B318975B38B8}"/>
              </a:ext>
            </a:extLst>
          </p:cNvPr>
          <p:cNvSpPr/>
          <p:nvPr/>
        </p:nvSpPr>
        <p:spPr>
          <a:xfrm>
            <a:off x="8008489" y="81915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Light” </a:t>
            </a: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D2023CD3-8DCD-765A-6014-F64671373478}"/>
              </a:ext>
            </a:extLst>
          </p:cNvPr>
          <p:cNvSpPr/>
          <p:nvPr/>
        </p:nvSpPr>
        <p:spPr>
          <a:xfrm>
            <a:off x="5181600" y="2997938"/>
            <a:ext cx="7025110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John the Baptist testified about Him </a:t>
            </a:r>
          </a:p>
        </p:txBody>
      </p:sp>
    </p:spTree>
    <p:extLst>
      <p:ext uri="{BB962C8B-B14F-4D97-AF65-F5344CB8AC3E}">
        <p14:creationId xmlns:p14="http://schemas.microsoft.com/office/powerpoint/2010/main" val="274523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F6ADE-D5A4-7B22-461F-44E1D142F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7965D7-04CF-C7E5-3171-0779E31668A8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F98CD40-C055-9120-F261-288EF492DC2A}"/>
              </a:ext>
            </a:extLst>
          </p:cNvPr>
          <p:cNvSpPr/>
          <p:nvPr/>
        </p:nvSpPr>
        <p:spPr>
          <a:xfrm>
            <a:off x="157449" y="228600"/>
            <a:ext cx="7157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This is about Jesus!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370F9416-043A-8293-64F0-0A4EBA75545E}"/>
              </a:ext>
            </a:extLst>
          </p:cNvPr>
          <p:cNvSpPr/>
          <p:nvPr/>
        </p:nvSpPr>
        <p:spPr>
          <a:xfrm>
            <a:off x="8001401" y="30480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Logos”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FD18053F-0C33-F369-4451-E7269660EDAD}"/>
              </a:ext>
            </a:extLst>
          </p:cNvPr>
          <p:cNvSpPr/>
          <p:nvPr/>
        </p:nvSpPr>
        <p:spPr>
          <a:xfrm>
            <a:off x="5892610" y="1371600"/>
            <a:ext cx="62680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“with” God and “is” God 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71A31D2D-DB11-F8BF-862F-83FF294C0EB2}"/>
              </a:ext>
            </a:extLst>
          </p:cNvPr>
          <p:cNvSpPr/>
          <p:nvPr/>
        </p:nvSpPr>
        <p:spPr>
          <a:xfrm>
            <a:off x="7086600" y="1905000"/>
            <a:ext cx="62680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was before creation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2E4808FB-150F-E15D-3F3F-D398424A9BC4}"/>
              </a:ext>
            </a:extLst>
          </p:cNvPr>
          <p:cNvSpPr/>
          <p:nvPr/>
        </p:nvSpPr>
        <p:spPr>
          <a:xfrm>
            <a:off x="5257800" y="2438400"/>
            <a:ext cx="6954227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Everything was created through Him </a:t>
            </a:r>
          </a:p>
        </p:txBody>
      </p:sp>
      <p:sp>
        <p:nvSpPr>
          <p:cNvPr id="8" name="Rounded Rectangular Callout 11">
            <a:extLst>
              <a:ext uri="{FF2B5EF4-FFF2-40B4-BE49-F238E27FC236}">
                <a16:creationId xmlns:a16="http://schemas.microsoft.com/office/drawing/2014/main" id="{6A584BA6-481A-D5EC-1B03-B132643AC834}"/>
              </a:ext>
            </a:extLst>
          </p:cNvPr>
          <p:cNvSpPr/>
          <p:nvPr/>
        </p:nvSpPr>
        <p:spPr>
          <a:xfrm>
            <a:off x="8008489" y="819150"/>
            <a:ext cx="4210626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Jesus is “The Light” </a:t>
            </a: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9620E375-61A4-42A7-C22B-BE0B94520BD0}"/>
              </a:ext>
            </a:extLst>
          </p:cNvPr>
          <p:cNvSpPr/>
          <p:nvPr/>
        </p:nvSpPr>
        <p:spPr>
          <a:xfrm>
            <a:off x="5181600" y="2997938"/>
            <a:ext cx="7025110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</a:rPr>
              <a:t>John the Baptist testified about Him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535FF8-B60C-8AAE-19D7-C262303947E0}"/>
              </a:ext>
            </a:extLst>
          </p:cNvPr>
          <p:cNvSpPr/>
          <p:nvPr/>
        </p:nvSpPr>
        <p:spPr>
          <a:xfrm>
            <a:off x="-15416" y="1658471"/>
            <a:ext cx="5319997" cy="2119397"/>
          </a:xfrm>
          <a:prstGeom prst="rect">
            <a:avLst/>
          </a:prstGeom>
          <a:solidFill>
            <a:schemeClr val="tx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He came into the word, an unknown stranger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And was not received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Yet he brought an invitation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7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2D9C4-68A9-BDEE-9C7B-BCE679C20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44A7F4-1B7C-6716-5E4A-100B2B9099E9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4CDF19B-106A-2DD7-A613-33F3A3B0604A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8F2641A4-7947-AAF7-D3C3-26CC97570567}"/>
              </a:ext>
            </a:extLst>
          </p:cNvPr>
          <p:cNvSpPr/>
          <p:nvPr/>
        </p:nvSpPr>
        <p:spPr>
          <a:xfrm>
            <a:off x="157449" y="1295400"/>
            <a:ext cx="11882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is doing something brilliant with this introduction: </a:t>
            </a:r>
            <a:endParaRPr lang="en-US" sz="38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7E5C5237-6097-CFC4-8BCF-25B98603050B}"/>
              </a:ext>
            </a:extLst>
          </p:cNvPr>
          <p:cNvSpPr/>
          <p:nvPr/>
        </p:nvSpPr>
        <p:spPr>
          <a:xfrm>
            <a:off x="1524000" y="2173914"/>
            <a:ext cx="90016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i="1" dirty="0">
                <a:solidFill>
                  <a:schemeClr val="bg1"/>
                </a:solidFill>
              </a:rPr>
              <a:t>Meeting the audience where they’re at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A836C404-0124-00F0-F0AF-32802A46C3AF}"/>
              </a:ext>
            </a:extLst>
          </p:cNvPr>
          <p:cNvSpPr/>
          <p:nvPr/>
        </p:nvSpPr>
        <p:spPr>
          <a:xfrm>
            <a:off x="421357" y="3048000"/>
            <a:ext cx="11206984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He starts from common ground, then points to Jesus </a:t>
            </a:r>
          </a:p>
        </p:txBody>
      </p:sp>
    </p:spTree>
    <p:extLst>
      <p:ext uri="{BB962C8B-B14F-4D97-AF65-F5344CB8AC3E}">
        <p14:creationId xmlns:p14="http://schemas.microsoft.com/office/powerpoint/2010/main" val="14880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2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3B94D-0902-9CCF-4642-0BE4815DC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629967-FEFD-7FA2-AFB3-5BDA25BF3695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C0A1E089-F912-9ED6-37BC-FC3611E0F91A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F9E1079D-6282-8501-5560-F440F81E19EF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BDA6B814-4968-DF3D-1E58-B1DFB7024BDE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</p:spTree>
    <p:extLst>
      <p:ext uri="{BB962C8B-B14F-4D97-AF65-F5344CB8AC3E}">
        <p14:creationId xmlns:p14="http://schemas.microsoft.com/office/powerpoint/2010/main" val="49743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05D73-E405-BD7F-B478-2B693F39E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E4AD6B2-0736-03C5-89BB-7566B95D63B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those who were His own did not  receive Him. </a:t>
            </a:r>
            <a:r>
              <a:rPr lang="en-US" sz="3200" b="1" u="sng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45D958F3-F36A-2CE3-44DE-2B5FF08BD00F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B90D0F2F-4A9C-CAA1-C29D-F54A2B7C14A6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47F1ABBE-755C-4FD5-CFF2-1E00D3961DD6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957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11A96-2470-66DD-4C79-FB316762CE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C86FB3-14B0-8D63-57FC-164B36992D23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those who were His own did not  receive Him. </a:t>
            </a:r>
            <a:r>
              <a:rPr lang="en-US" sz="3200" b="1" u="sng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en-US" sz="3200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those who believe in His name</a:t>
            </a:r>
            <a:endParaRPr lang="en-US" sz="32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1114097-F563-39D2-B603-9668726A0D5F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0BEF0B2E-C0E8-F87D-FA9F-239CD41D70AE}"/>
              </a:ext>
            </a:extLst>
          </p:cNvPr>
          <p:cNvSpPr/>
          <p:nvPr/>
        </p:nvSpPr>
        <p:spPr>
          <a:xfrm>
            <a:off x="157449" y="1295400"/>
            <a:ext cx="89103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goes immediately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2844165D-3C53-786B-E307-D76E0AC24B50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E5D648-5152-2868-9894-0C8B5DD9C280}"/>
              </a:ext>
            </a:extLst>
          </p:cNvPr>
          <p:cNvSpPr/>
          <p:nvPr/>
        </p:nvSpPr>
        <p:spPr>
          <a:xfrm>
            <a:off x="11871" y="1295400"/>
            <a:ext cx="12170030" cy="22098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John 3:19 </a:t>
            </a:r>
            <a:r>
              <a:rPr lang="en-US" sz="3200" dirty="0"/>
              <a:t>the Light has come into the world, and men loved the darkness rather than the Light, for their deeds were evil.</a:t>
            </a:r>
            <a:r>
              <a:rPr lang="en-US" sz="3200" b="1" dirty="0"/>
              <a:t> </a:t>
            </a:r>
            <a:r>
              <a:rPr lang="en-US" sz="3200" b="1" baseline="30000" dirty="0"/>
              <a:t>20 </a:t>
            </a:r>
            <a:r>
              <a:rPr lang="en-US" sz="3200" dirty="0"/>
              <a:t>For everyone who does evil hates the Light, and does not come to the Light for fear that his deeds will be exposed. </a:t>
            </a:r>
          </a:p>
          <a:p>
            <a:r>
              <a:rPr lang="en-US" dirty="0"/>
              <a:t>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52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E60C0-F77C-CABD-3C40-9242E962A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2DA5B0-085E-C4CF-8ACA-35AF497338B0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6E1A41D-5BCB-7747-C95A-E681F1378A23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33EEB496-7609-265E-4183-34D7C6819FF6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C4019A37-1514-6ABF-D76F-B93637CDA292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D1E189D-060B-3C7E-C1E6-0E952EB573E9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1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825047-8C65-F4AF-B169-4CF5F081B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468AD76-FD05-6717-C832-1822E437305C}"/>
              </a:ext>
            </a:extLst>
          </p:cNvPr>
          <p:cNvSpPr txBox="1">
            <a:spLocks/>
          </p:cNvSpPr>
          <p:nvPr/>
        </p:nvSpPr>
        <p:spPr bwMode="auto">
          <a:xfrm>
            <a:off x="7924799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J O H 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ED0B0EF-08C0-1132-4AC7-EA4E45B6652F}"/>
              </a:ext>
            </a:extLst>
          </p:cNvPr>
          <p:cNvSpPr txBox="1">
            <a:spLocks/>
          </p:cNvSpPr>
          <p:nvPr/>
        </p:nvSpPr>
        <p:spPr bwMode="auto">
          <a:xfrm>
            <a:off x="8077200" y="5257800"/>
            <a:ext cx="412122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Why is John different?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E408A76-BC67-DFB4-6B8E-1EE797FBAF57}"/>
              </a:ext>
            </a:extLst>
          </p:cNvPr>
          <p:cNvSpPr txBox="1">
            <a:spLocks/>
          </p:cNvSpPr>
          <p:nvPr/>
        </p:nvSpPr>
        <p:spPr bwMode="auto">
          <a:xfrm>
            <a:off x="8229600" y="2362200"/>
            <a:ext cx="396882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Date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0A16B-343C-D39F-F1B7-E203B8169375}"/>
              </a:ext>
            </a:extLst>
          </p:cNvPr>
          <p:cNvSpPr txBox="1">
            <a:spLocks/>
          </p:cNvSpPr>
          <p:nvPr/>
        </p:nvSpPr>
        <p:spPr bwMode="auto">
          <a:xfrm>
            <a:off x="8229599" y="3467986"/>
            <a:ext cx="39624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Audience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31219D-04F7-BE5D-65B6-90F036C69CAD}"/>
              </a:ext>
            </a:extLst>
          </p:cNvPr>
          <p:cNvSpPr/>
          <p:nvPr/>
        </p:nvSpPr>
        <p:spPr>
          <a:xfrm>
            <a:off x="990600" y="3224323"/>
            <a:ext cx="5943599" cy="1630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1:38 </a:t>
            </a:r>
            <a:r>
              <a:rPr lang="en-US" sz="3200" dirty="0">
                <a:solidFill>
                  <a:schemeClr val="tx1"/>
                </a:solidFill>
              </a:rPr>
              <a:t>They said to Him, “Rabbi (which translated means Teacher), where are You staying?”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2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90D27-EFD9-1447-D3CE-626A40205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BCE67F-664C-AEA5-2271-AEDD5838996F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dirty="0">
                <a:solidFill>
                  <a:schemeClr val="tx1"/>
                </a:solidFill>
              </a:rPr>
              <a:t>who were born, not of blood nor of the will of the flesh nor of the will of man, but of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AFFCD01A-9B41-54C0-CA71-CDF512A3C07C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536400D9-1834-9E4D-28E0-AB253D65A4C1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F0CB3604-CF90-546F-B789-B7392CD36151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87D3AF04-F760-0077-9DAF-4054FD4D8F1B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41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1D59E-3F38-AA95-079C-0A71C7C0D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4D2513-D39A-47E7-1BD1-8135908BEBEB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b="1" u="sng" dirty="0">
                <a:solidFill>
                  <a:srgbClr val="002060"/>
                </a:solidFill>
              </a:rPr>
              <a:t>who were born</a:t>
            </a:r>
            <a:r>
              <a:rPr lang="en-US" sz="3200" dirty="0">
                <a:solidFill>
                  <a:schemeClr val="tx1"/>
                </a:solidFill>
              </a:rPr>
              <a:t>, not of blood nor of the will of the flesh nor of the will of man, but of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6383535-E36B-C603-98AE-DA7E2EFFED6F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1ABD2157-5EBF-2CD4-FC26-919B50DC3CAF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24244646-2A44-EE03-8056-99A33EE12D3A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A38241C4-AB41-F785-9CAE-C67431AF5445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773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42D7A-18B1-4C51-189F-BE5E0F6A7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8E5C0D1-83BE-0854-682C-9A98B69B2E2D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dirty="0">
                <a:solidFill>
                  <a:schemeClr val="tx1"/>
                </a:solidFill>
              </a:rPr>
              <a:t>who were born, </a:t>
            </a:r>
            <a:r>
              <a:rPr lang="en-US" sz="3200" b="1" u="sng" dirty="0">
                <a:solidFill>
                  <a:srgbClr val="002060"/>
                </a:solidFill>
              </a:rPr>
              <a:t>not of blood</a:t>
            </a:r>
            <a:r>
              <a:rPr lang="en-US" sz="3200" dirty="0">
                <a:solidFill>
                  <a:schemeClr val="tx1"/>
                </a:solidFill>
              </a:rPr>
              <a:t> nor of the will of the flesh nor of the will of man, but of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2BD6791B-4536-050A-7EF0-1DB10DAA889F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21EE9870-B2DE-DBF8-4D51-1F7CC76AE522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6FB9FE05-71F4-3E7F-5014-C13FC3294E3C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4C2458F7-FF34-42D2-A3A7-22D879E5EBF7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311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67D4A-BACD-4D9D-0460-87392A83F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9905290-A7E1-B6A8-4595-482C80B4B2D3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dirty="0">
                <a:solidFill>
                  <a:schemeClr val="tx1"/>
                </a:solidFill>
              </a:rPr>
              <a:t>who were born, not of blood </a:t>
            </a:r>
            <a:r>
              <a:rPr lang="en-US" sz="3200" b="1" u="sng" dirty="0">
                <a:solidFill>
                  <a:srgbClr val="002060"/>
                </a:solidFill>
              </a:rPr>
              <a:t>nor of the will of the flesh</a:t>
            </a:r>
            <a:r>
              <a:rPr lang="en-US" sz="3200" dirty="0">
                <a:solidFill>
                  <a:schemeClr val="tx1"/>
                </a:solidFill>
              </a:rPr>
              <a:t> nor of the will of man, but of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3699F087-CAF8-41B3-D28D-7741F77F552B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31A75916-B685-C88B-6EA3-B25E1E2F9F5F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D9024E03-751B-7FA7-1C53-4CF4430ED7FD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2C23640-4E05-A121-8EFD-E6A85843F0A1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0638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377EC-B4D8-0BEA-69AA-B9CDABAC4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AFD2CF-841E-1BA2-E947-A8B736D1BC7E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dirty="0">
                <a:solidFill>
                  <a:schemeClr val="tx1"/>
                </a:solidFill>
              </a:rPr>
              <a:t>who were born, not of blood nor of the will of the flesh </a:t>
            </a:r>
            <a:r>
              <a:rPr lang="en-US" sz="3200" b="1" u="sng" dirty="0">
                <a:solidFill>
                  <a:srgbClr val="002060"/>
                </a:solidFill>
              </a:rPr>
              <a:t>nor of the will of man</a:t>
            </a:r>
            <a:r>
              <a:rPr lang="en-US" sz="3200" dirty="0">
                <a:solidFill>
                  <a:schemeClr val="tx1"/>
                </a:solidFill>
              </a:rPr>
              <a:t>, but of God.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1A8EBB1-297C-F52F-7DED-9AB473B5F9DA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181FEFF6-9AB0-BF42-37A0-A134353D007A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050B7606-9E52-E324-1211-02CE1530C321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CDF4448B-AD6F-434B-38B9-7B32346BC4CF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1896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E03A7-55F7-DAF6-898D-3EDBFE923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F89DE2-C2B6-82E2-8276-544B61D6EA4E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200" b="1" kern="0" baseline="300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came to His own, and those who were His own did not  receive Him. </a:t>
            </a:r>
            <a:r>
              <a:rPr lang="en-US" sz="3200" b="1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as many as received Him, to them He gave the right to become children of God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even to those who believe in His name, </a:t>
            </a:r>
            <a:r>
              <a:rPr lang="en-US" sz="3200" b="1" baseline="30000" dirty="0">
                <a:solidFill>
                  <a:schemeClr val="tx1"/>
                </a:solidFill>
              </a:rPr>
              <a:t>13 </a:t>
            </a:r>
            <a:r>
              <a:rPr lang="en-US" sz="3200" dirty="0">
                <a:solidFill>
                  <a:schemeClr val="tx1"/>
                </a:solidFill>
              </a:rPr>
              <a:t>who were born, not of blood nor of the will of the flesh nor of the will of man, </a:t>
            </a:r>
            <a:r>
              <a:rPr lang="en-US" sz="3200" b="1" u="sng" dirty="0">
                <a:solidFill>
                  <a:srgbClr val="002060"/>
                </a:solidFill>
              </a:rPr>
              <a:t>but of God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509F06B-2E7E-948A-22E8-131831DE0F17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D22298E6-6274-9BF3-BEA7-0D0FF16344CD}"/>
              </a:ext>
            </a:extLst>
          </p:cNvPr>
          <p:cNvSpPr/>
          <p:nvPr/>
        </p:nvSpPr>
        <p:spPr>
          <a:xfrm>
            <a:off x="2819400" y="2173914"/>
            <a:ext cx="77062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lays a choice at the reader’s feet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D94FC2C8-94A7-84CB-00B2-B982D2FB8EF3}"/>
              </a:ext>
            </a:extLst>
          </p:cNvPr>
          <p:cNvSpPr/>
          <p:nvPr/>
        </p:nvSpPr>
        <p:spPr>
          <a:xfrm>
            <a:off x="4800600" y="3086098"/>
            <a:ext cx="7249099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and tells us how to receive Him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C6A6A904-60B3-878F-4D3D-025DE2152F3D}"/>
              </a:ext>
            </a:extLst>
          </p:cNvPr>
          <p:cNvSpPr/>
          <p:nvPr/>
        </p:nvSpPr>
        <p:spPr>
          <a:xfrm>
            <a:off x="157449" y="1295400"/>
            <a:ext cx="7310151" cy="79788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bg1"/>
                </a:solidFill>
              </a:rPr>
              <a:t>John gets right to his main point</a:t>
            </a:r>
            <a:endParaRPr lang="en-US" sz="3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06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147D7-3E94-842A-CE6B-3B1C566A5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60685C1-3A1C-18EE-E299-8CC987EDB1E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and dwelt among us, and we saw His glory, glory as of the only begotten from the Father, full of grace and truth.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731C96F3-DBA0-7221-E249-EEB3DF46A77C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1162699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FAEE1-293F-9205-ABCB-F831EFA60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D0BBCD-923C-DEA6-DF41-F8A949A12934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Word became flesh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dwelt among us, and we saw His glory, glory as of the only begotten from the Father, full of grace and truth.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AB46A83-7EEE-1C0C-F30A-B40C3E971B7A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29175255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82833-AD9B-F787-6B2B-0AA25563B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61F585-DD4C-E17B-FEA7-618F1C35F823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dwelt among us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 we saw His glory, glory as of the only begotten from the Father, full of grace and truth.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642B88A2-36F5-D010-F40B-F819D1D7FB28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4699120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C5536-D552-72CE-5C7A-8287143AA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2D35916-86FA-665B-4387-8963B50D753F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dwelt among us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we saw His glory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glory as of the only begotten from the Father, full of grace and truth.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2D7CF3C-F594-ED0C-7526-BF4F4801B97E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65687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C651F9-6725-46BC-C2A2-145593536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E3C50B6-657E-2D66-CDB2-5A297AA84B7C}"/>
              </a:ext>
            </a:extLst>
          </p:cNvPr>
          <p:cNvSpPr txBox="1">
            <a:spLocks/>
          </p:cNvSpPr>
          <p:nvPr/>
        </p:nvSpPr>
        <p:spPr bwMode="auto">
          <a:xfrm>
            <a:off x="7924799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J O H 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E0D7964-7DAC-7682-5C1C-CC9F828436F5}"/>
              </a:ext>
            </a:extLst>
          </p:cNvPr>
          <p:cNvSpPr txBox="1">
            <a:spLocks/>
          </p:cNvSpPr>
          <p:nvPr/>
        </p:nvSpPr>
        <p:spPr bwMode="auto">
          <a:xfrm>
            <a:off x="8077200" y="5257800"/>
            <a:ext cx="412122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200" b="1" i="1" dirty="0">
                <a:solidFill>
                  <a:schemeClr val="bg1">
                    <a:lumMod val="95000"/>
                  </a:schemeClr>
                </a:solidFill>
              </a:rPr>
              <a:t>Purpose of John’s Gospel: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CF5A76-2300-80F1-C6D5-B53E9DDC83EC}"/>
              </a:ext>
            </a:extLst>
          </p:cNvPr>
          <p:cNvSpPr/>
          <p:nvPr/>
        </p:nvSpPr>
        <p:spPr>
          <a:xfrm>
            <a:off x="1143000" y="2062716"/>
            <a:ext cx="9677400" cy="260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20:30  </a:t>
            </a:r>
            <a:r>
              <a:rPr lang="en-US" sz="3200" dirty="0">
                <a:solidFill>
                  <a:schemeClr val="tx1"/>
                </a:solidFill>
              </a:rPr>
              <a:t>Therefore many other signs Jesus also performed in the presence of the disciples, which are not written in this book; </a:t>
            </a:r>
            <a:r>
              <a:rPr lang="en-US" sz="3200" b="1" baseline="30000" dirty="0">
                <a:solidFill>
                  <a:schemeClr val="tx1"/>
                </a:solidFill>
              </a:rPr>
              <a:t>31 </a:t>
            </a:r>
            <a:r>
              <a:rPr lang="en-US" sz="3200" dirty="0">
                <a:solidFill>
                  <a:schemeClr val="tx1"/>
                </a:solidFill>
              </a:rPr>
              <a:t>but these have been written so that you may believe that Jesus is the Christ, the Son of God; and that believing you may have life in His name.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4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5E3F5-4AE7-FAA3-4EF9-0B209A856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3386B67-1A6A-0523-D348-F6751734341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dwelt among us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we saw His glory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glory as of the only begotten from the Father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full of grace and truth. 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C299F249-E268-09BF-F39D-93B83D09D382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8989339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7AD99-6AA5-F6EC-7495-24B32179E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5D8F31-7CA0-4268-CAC4-5C3DD89CB146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dwelt among us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we saw His glory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glory as of the only begotten from the Father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full of grace and truth</a:t>
            </a:r>
            <a:r>
              <a:rPr lang="en-US" sz="3200" b="1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b="1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A426FCA6-3426-0F9B-44B8-F937015BB242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37075988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9725C-5B2B-E010-F8F4-A1A2F2519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A17216-F259-BE6E-ED75-2904B7D2DF02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 the Word became flesh, and dwelt among us, and we saw His glory, glory as of the only begotten from the Father, full of grace and truth.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3200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testified about Him and cried out, saying, “This was He of whom I said, ‘He who comes after me has a higher rank than I, for He existed before me.’”  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9CFBC1BC-1F9C-B12A-5B93-6BD20B5EC3D5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40433393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E09EF-5B0A-13ED-7FD9-71604FD6A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CA31CB6-A83F-0047-5DC3-0AE7329D5887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of His fullness we have all received, and grace upon grace.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 the Law was given through Moses; grace and truth were realized through Jesus Christ.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one has seen God at any time; the only begotten God who is in the bosom of the Father, He has explained Him.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ECE04CFD-8BD0-D165-A1DF-AEC370DDC9AD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37084267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CBA30-EDF2-484A-2188-3F8D0BA45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1B78D3-7BC9-3981-245F-147CA2C24B41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of His fullness we have all received, and grace upon grace.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 the Law was given through Moses; grace and truth were realized through 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Jesus Christ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one has seen God at any time; the only begotten God who is in the bosom of the Father, He has explained Him.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85504EC2-52C9-66ED-1983-EE38D14A7F85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25094801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51D0D-25AF-1755-0FB5-92FFA1874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D464B4-64D9-8AB4-B2F2-5A37C9688F9C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of His fullness we have all received, and grace upon grace.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 the Law was given through Moses; grace and truth were realized through Jesus Christ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one has seen God at any time; the only begotten God who is in the bosom of the Father, He has explained Him.</a:t>
            </a: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C4A44FBA-6FDA-05E2-61E2-48BFA1559CAF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12269529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358CC-BAF6-8456-DA2D-9B538918D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BE322D-7F04-8D55-8D1C-A63F3EF5E711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of His fullness we have all received, and grace upon grace.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 the Law was given through Moses; grace and truth were realized through Jesus Christ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one has seen God at any time; the only begotten God who is in the bosom of the Father, He has explained Him.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DE77D873-90A7-685C-474B-B38D1F3A0748}"/>
              </a:ext>
            </a:extLst>
          </p:cNvPr>
          <p:cNvSpPr/>
          <p:nvPr/>
        </p:nvSpPr>
        <p:spPr>
          <a:xfrm>
            <a:off x="157449" y="228600"/>
            <a:ext cx="8681751" cy="914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</a:rPr>
              <a:t>Jesus is the creation story </a:t>
            </a:r>
          </a:p>
        </p:txBody>
      </p:sp>
    </p:spTree>
    <p:extLst>
      <p:ext uri="{BB962C8B-B14F-4D97-AF65-F5344CB8AC3E}">
        <p14:creationId xmlns:p14="http://schemas.microsoft.com/office/powerpoint/2010/main" val="100724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A6E7F-3473-F20C-4682-7CA541676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5F326F9-B21A-5B2E-09B8-06630DAFCD0D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baseline="30000" dirty="0">
                <a:solidFill>
                  <a:schemeClr val="tx1"/>
                </a:solidFill>
              </a:rPr>
              <a:t>John 1: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200" kern="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of His fullness we have all received, and grace upon grace.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32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 the Law was given through Moses; grace and truth were realized through Jesus Christ</a:t>
            </a:r>
            <a:r>
              <a:rPr lang="en-US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32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one has seen God at any time; the only begotten God who is in the bosom of the Father, He has explained Him.</a:t>
            </a: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422186D0-CCA4-AEBA-9517-2B3B66D83166}"/>
              </a:ext>
            </a:extLst>
          </p:cNvPr>
          <p:cNvSpPr/>
          <p:nvPr/>
        </p:nvSpPr>
        <p:spPr>
          <a:xfrm>
            <a:off x="157449" y="228600"/>
            <a:ext cx="12034551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</a:rPr>
              <a:t>John has given us a sweeping introduction to the story he has to tell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E29CEA-17A2-07F7-3459-E9E506856909}"/>
              </a:ext>
            </a:extLst>
          </p:cNvPr>
          <p:cNvSpPr/>
          <p:nvPr/>
        </p:nvSpPr>
        <p:spPr>
          <a:xfrm>
            <a:off x="-10099" y="2286000"/>
            <a:ext cx="12192000" cy="28194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028700" lvl="1" indent="-5715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600" b="1" kern="100" dirty="0">
                <a:solidFill>
                  <a:schemeClr val="bg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There is a Logos</a:t>
            </a:r>
          </a:p>
          <a:p>
            <a:pPr marL="1028700" lvl="1" indent="-5715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He came to Earth</a:t>
            </a:r>
          </a:p>
          <a:p>
            <a:pPr marL="1028700" lvl="1" indent="-5715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600" b="1" kern="100" dirty="0">
                <a:solidFill>
                  <a:schemeClr val="bg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We rejected Him </a:t>
            </a:r>
          </a:p>
          <a:p>
            <a:pPr marL="1028700" lvl="1" indent="-5715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But He offers us salvation </a:t>
            </a:r>
          </a:p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endParaRPr lang="en-US" sz="3600" b="1" kern="100" dirty="0">
              <a:solidFill>
                <a:schemeClr val="bg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5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755A9-82D3-4C4C-6569-4E71786E0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AF08050-60BE-3980-3A80-B3214591F3CD}"/>
              </a:ext>
            </a:extLst>
          </p:cNvPr>
          <p:cNvSpPr/>
          <p:nvPr/>
        </p:nvSpPr>
        <p:spPr>
          <a:xfrm>
            <a:off x="-10099" y="4038600"/>
            <a:ext cx="12192000" cy="2819400"/>
          </a:xfrm>
          <a:prstGeom prst="rect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000" b="1" dirty="0"/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Common ground </a:t>
            </a:r>
            <a:r>
              <a:rPr lang="en-US" sz="4000" b="1" dirty="0">
                <a:sym typeface="Wingdings" panose="05000000000000000000" pitchFamily="2" charset="2"/>
              </a:rPr>
              <a:t></a:t>
            </a:r>
            <a:r>
              <a:rPr lang="en-US" sz="4000" b="1" dirty="0"/>
              <a:t> felt need </a:t>
            </a:r>
            <a:r>
              <a:rPr lang="en-US" sz="4000" b="1" dirty="0">
                <a:sym typeface="Wingdings" panose="05000000000000000000" pitchFamily="2" charset="2"/>
              </a:rPr>
              <a:t></a:t>
            </a:r>
            <a:r>
              <a:rPr lang="en-US" sz="4000" b="1" dirty="0"/>
              <a:t> better answer </a:t>
            </a:r>
            <a:r>
              <a:rPr lang="en-US" sz="4000" b="1" dirty="0">
                <a:sym typeface="Wingdings" panose="05000000000000000000" pitchFamily="2" charset="2"/>
              </a:rPr>
              <a:t></a:t>
            </a:r>
            <a:r>
              <a:rPr lang="en-US" sz="4000" b="1" dirty="0"/>
              <a:t> Jesus</a:t>
            </a:r>
            <a:endParaRPr lang="en-US" sz="4000" dirty="0"/>
          </a:p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endParaRPr lang="en-US" sz="3600" b="1" kern="100" dirty="0">
              <a:solidFill>
                <a:schemeClr val="bg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2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b="1" u="sng" kern="100" dirty="0">
              <a:solidFill>
                <a:srgbClr val="00206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B31CD1C9-AB34-E493-7D58-33E8A45497E2}"/>
              </a:ext>
            </a:extLst>
          </p:cNvPr>
          <p:cNvSpPr/>
          <p:nvPr/>
        </p:nvSpPr>
        <p:spPr>
          <a:xfrm>
            <a:off x="157449" y="228600"/>
            <a:ext cx="12034551" cy="12954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</a:rPr>
              <a:t>John’s introduction is a good example of “contextualizing” the gospel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532380E4-B339-1DAD-B0D8-AE57B0EC5EBF}"/>
              </a:ext>
            </a:extLst>
          </p:cNvPr>
          <p:cNvSpPr/>
          <p:nvPr/>
        </p:nvSpPr>
        <p:spPr>
          <a:xfrm>
            <a:off x="147350" y="2328530"/>
            <a:ext cx="11877102" cy="1905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i="1" dirty="0">
                <a:solidFill>
                  <a:schemeClr val="bg1"/>
                </a:solidFill>
              </a:rPr>
              <a:t>What would be some examples of “common ground” with people in our culture that could be a starting place to point to Jesus?</a:t>
            </a:r>
          </a:p>
        </p:txBody>
      </p:sp>
    </p:spTree>
    <p:extLst>
      <p:ext uri="{BB962C8B-B14F-4D97-AF65-F5344CB8AC3E}">
        <p14:creationId xmlns:p14="http://schemas.microsoft.com/office/powerpoint/2010/main" val="426544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63005-F169-D2A0-2353-38374B1F7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38D62F2-FF73-0516-2F56-2523A391AC8E}"/>
              </a:ext>
            </a:extLst>
          </p:cNvPr>
          <p:cNvSpPr txBox="1">
            <a:spLocks/>
          </p:cNvSpPr>
          <p:nvPr/>
        </p:nvSpPr>
        <p:spPr bwMode="auto">
          <a:xfrm>
            <a:off x="7924799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J O H 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5668B-BB51-E760-F339-B3AB03D3E863}"/>
              </a:ext>
            </a:extLst>
          </p:cNvPr>
          <p:cNvSpPr txBox="1">
            <a:spLocks/>
          </p:cNvSpPr>
          <p:nvPr/>
        </p:nvSpPr>
        <p:spPr bwMode="auto">
          <a:xfrm>
            <a:off x="7086599" y="1600200"/>
            <a:ext cx="5943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1:1-16</a:t>
            </a:r>
          </a:p>
        </p:txBody>
      </p:sp>
    </p:spTree>
    <p:extLst>
      <p:ext uri="{BB962C8B-B14F-4D97-AF65-F5344CB8AC3E}">
        <p14:creationId xmlns:p14="http://schemas.microsoft.com/office/powerpoint/2010/main" val="175225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CB7C61-9C91-022E-C12F-45729A01B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11D2ED5-B7E2-E915-FE56-E59A4E440997}"/>
              </a:ext>
            </a:extLst>
          </p:cNvPr>
          <p:cNvSpPr txBox="1">
            <a:spLocks/>
          </p:cNvSpPr>
          <p:nvPr/>
        </p:nvSpPr>
        <p:spPr bwMode="auto">
          <a:xfrm>
            <a:off x="7848600" y="9144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Observation: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this is a stylized introduction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4A3904-F422-3546-E178-F51A4923CE44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2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1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6A05EE-21E5-C312-26BD-24DD44298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F591441-DB9E-DA82-E871-5FD2436DBBEE}"/>
              </a:ext>
            </a:extLst>
          </p:cNvPr>
          <p:cNvSpPr txBox="1">
            <a:spLocks/>
          </p:cNvSpPr>
          <p:nvPr/>
        </p:nvSpPr>
        <p:spPr bwMode="auto">
          <a:xfrm>
            <a:off x="7848600" y="9144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Observation: 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this is a stylized introduction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FE4F01-67FE-4C41-67A3-3AB79EAD4309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2BD8CE-151C-0DEC-D32F-EFA7894162FB}"/>
              </a:ext>
            </a:extLst>
          </p:cNvPr>
          <p:cNvSpPr/>
          <p:nvPr/>
        </p:nvSpPr>
        <p:spPr>
          <a:xfrm>
            <a:off x="10099" y="2629786"/>
            <a:ext cx="12192000" cy="4228214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LUKE 1:1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Inasmuch as many have undertaken to compile an account of the things accomplished among us, 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just as they were handed down to us by those who from the beginning were eyewitnesses and servants of the word,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seemed fitting for me as well, having investigated everything carefully from the beginning, to write it out for you in consecutive order, most excellent Theophilus;</a:t>
            </a:r>
            <a:r>
              <a:rPr lang="en-US" sz="32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 that you may know the exact truth about the things you have been taught. </a:t>
            </a:r>
            <a:r>
              <a:rPr lang="en-US" sz="3200" kern="0" baseline="300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3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the days of Herod, king of Judea…</a:t>
            </a:r>
            <a:endParaRPr lang="en-US" sz="32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900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1F80EE-7ED9-F92C-E8B1-0511117D6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8153C1-7103-6955-2075-EBFC44A261AA}"/>
              </a:ext>
            </a:extLst>
          </p:cNvPr>
          <p:cNvSpPr txBox="1">
            <a:spLocks/>
          </p:cNvSpPr>
          <p:nvPr/>
        </p:nvSpPr>
        <p:spPr bwMode="auto">
          <a:xfrm>
            <a:off x="7772400" y="457200"/>
            <a:ext cx="4267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What kind of literature is this?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09B742-ED62-7AAA-522D-B4BAEC89F90D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Word, and the Word was with God, and the Word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9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4C016-F3D5-8DF0-CF14-0803D4476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572AB07-A748-194C-3DB1-527B40973534}"/>
              </a:ext>
            </a:extLst>
          </p:cNvPr>
          <p:cNvSpPr/>
          <p:nvPr/>
        </p:nvSpPr>
        <p:spPr>
          <a:xfrm>
            <a:off x="-10099" y="3733800"/>
            <a:ext cx="12192000" cy="312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John 1:1 </a:t>
            </a:r>
            <a:r>
              <a:rPr lang="en-US" sz="3200" dirty="0">
                <a:solidFill>
                  <a:schemeClr val="tx1"/>
                </a:solidFill>
              </a:rPr>
              <a:t>In the beginning was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, and 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 with God, and the </a:t>
            </a:r>
            <a:r>
              <a:rPr lang="en-US" sz="3200" b="1" u="sng" dirty="0">
                <a:solidFill>
                  <a:srgbClr val="002060"/>
                </a:solidFill>
              </a:rPr>
              <a:t>Word</a:t>
            </a:r>
            <a:r>
              <a:rPr lang="en-US" sz="3200" dirty="0">
                <a:solidFill>
                  <a:schemeClr val="tx1"/>
                </a:solidFill>
              </a:rPr>
              <a:t> was God. </a:t>
            </a:r>
            <a:r>
              <a:rPr lang="en-US" sz="3200" b="1" baseline="30000" dirty="0">
                <a:solidFill>
                  <a:schemeClr val="tx1"/>
                </a:solidFill>
              </a:rPr>
              <a:t>2 </a:t>
            </a:r>
            <a:r>
              <a:rPr lang="en-US" sz="3200" dirty="0">
                <a:solidFill>
                  <a:schemeClr val="tx1"/>
                </a:solidFill>
              </a:rPr>
              <a:t>He was in the beginning with God. </a:t>
            </a:r>
            <a:r>
              <a:rPr lang="en-US" sz="3200" b="1" baseline="30000" dirty="0">
                <a:solidFill>
                  <a:schemeClr val="tx1"/>
                </a:solidFill>
              </a:rPr>
              <a:t>3 </a:t>
            </a:r>
            <a:r>
              <a:rPr lang="en-US" sz="3200" dirty="0">
                <a:solidFill>
                  <a:schemeClr val="tx1"/>
                </a:solidFill>
              </a:rPr>
              <a:t>All things came into being through Him, and apart from Him nothing came into being that has come into being. </a:t>
            </a:r>
            <a:r>
              <a:rPr lang="en-US" sz="3200" b="1" baseline="30000" dirty="0">
                <a:solidFill>
                  <a:schemeClr val="tx1"/>
                </a:solidFill>
              </a:rPr>
              <a:t>4 </a:t>
            </a:r>
            <a:r>
              <a:rPr lang="en-US" sz="3200" dirty="0">
                <a:solidFill>
                  <a:schemeClr val="tx1"/>
                </a:solidFill>
              </a:rPr>
              <a:t>In Him was life, and the life was the Light of men.</a:t>
            </a:r>
            <a:r>
              <a:rPr lang="en-US" sz="3200" b="1" dirty="0">
                <a:solidFill>
                  <a:schemeClr val="tx1"/>
                </a:solidFill>
              </a:rPr>
              <a:t> </a:t>
            </a:r>
            <a:r>
              <a:rPr lang="en-US" sz="3200" b="1" baseline="30000" dirty="0">
                <a:solidFill>
                  <a:schemeClr val="tx1"/>
                </a:solidFill>
              </a:rPr>
              <a:t>5 </a:t>
            </a:r>
            <a:r>
              <a:rPr lang="en-US" sz="3200" dirty="0">
                <a:solidFill>
                  <a:schemeClr val="tx1"/>
                </a:solidFill>
              </a:rPr>
              <a:t>The Light shines in the darkness, and the darkness did not comprehend it.</a:t>
            </a:r>
          </a:p>
          <a:p>
            <a:endParaRPr lang="en-US" sz="3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1FC70924-D2FE-869F-7030-63523CEE94B5}"/>
              </a:ext>
            </a:extLst>
          </p:cNvPr>
          <p:cNvSpPr/>
          <p:nvPr/>
        </p:nvSpPr>
        <p:spPr>
          <a:xfrm>
            <a:off x="304800" y="2654595"/>
            <a:ext cx="6400800" cy="762000"/>
          </a:xfrm>
          <a:prstGeom prst="wedgeRectCallout">
            <a:avLst>
              <a:gd name="adj1" fmla="val -25152"/>
              <a:gd name="adj2" fmla="val 16854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B5E17370-C5AE-5634-8BAC-7A1A45F19613}"/>
              </a:ext>
            </a:extLst>
          </p:cNvPr>
          <p:cNvSpPr/>
          <p:nvPr/>
        </p:nvSpPr>
        <p:spPr>
          <a:xfrm>
            <a:off x="283535" y="2667000"/>
            <a:ext cx="6400800" cy="762000"/>
          </a:xfrm>
          <a:prstGeom prst="wedgeRectCallout">
            <a:avLst>
              <a:gd name="adj1" fmla="val 35978"/>
              <a:gd name="adj2" fmla="val 10296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D8F7809F-6D94-D4B8-CAE9-37FDBE56905E}"/>
              </a:ext>
            </a:extLst>
          </p:cNvPr>
          <p:cNvSpPr/>
          <p:nvPr/>
        </p:nvSpPr>
        <p:spPr>
          <a:xfrm>
            <a:off x="304800" y="2667000"/>
            <a:ext cx="6400800" cy="762000"/>
          </a:xfrm>
          <a:prstGeom prst="wedgeRectCallout">
            <a:avLst>
              <a:gd name="adj1" fmla="val 75679"/>
              <a:gd name="adj2" fmla="val 10436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Logos</a:t>
            </a:r>
            <a:r>
              <a:rPr lang="en-US" sz="3200" dirty="0">
                <a:solidFill>
                  <a:schemeClr val="tx1"/>
                </a:solidFill>
              </a:rPr>
              <a:t>: Word, as embodying an idea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03D474-239B-3921-BE75-1A888D0684B9}"/>
              </a:ext>
            </a:extLst>
          </p:cNvPr>
          <p:cNvSpPr txBox="1">
            <a:spLocks/>
          </p:cNvSpPr>
          <p:nvPr/>
        </p:nvSpPr>
        <p:spPr bwMode="auto">
          <a:xfrm>
            <a:off x="3037900" y="178095"/>
            <a:ext cx="91440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does the world seem to be held together?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58B1319-33B6-E9D3-5094-242CB9EE9962}"/>
              </a:ext>
            </a:extLst>
          </p:cNvPr>
          <p:cNvSpPr txBox="1">
            <a:spLocks/>
          </p:cNvSpPr>
          <p:nvPr/>
        </p:nvSpPr>
        <p:spPr bwMode="auto">
          <a:xfrm>
            <a:off x="5638800" y="763995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does the world have order?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2D9AE2B-6D3A-8672-7AC7-ED8EAA870DAB}"/>
              </a:ext>
            </a:extLst>
          </p:cNvPr>
          <p:cNvSpPr txBox="1">
            <a:spLocks/>
          </p:cNvSpPr>
          <p:nvPr/>
        </p:nvSpPr>
        <p:spPr bwMode="auto">
          <a:xfrm>
            <a:off x="5257799" y="1335713"/>
            <a:ext cx="693420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is the world comprehensible?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2F9DD1-4188-F328-1949-4D0656101B3D}"/>
              </a:ext>
            </a:extLst>
          </p:cNvPr>
          <p:cNvSpPr txBox="1">
            <a:spLocks/>
          </p:cNvSpPr>
          <p:nvPr/>
        </p:nvSpPr>
        <p:spPr bwMode="auto">
          <a:xfrm>
            <a:off x="5628702" y="1909431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i="1" dirty="0">
                <a:solidFill>
                  <a:schemeClr val="bg1">
                    <a:lumMod val="95000"/>
                  </a:schemeClr>
                </a:solidFill>
              </a:rPr>
              <a:t>Why do math and physics work?</a:t>
            </a:r>
          </a:p>
        </p:txBody>
      </p:sp>
    </p:spTree>
    <p:extLst>
      <p:ext uri="{BB962C8B-B14F-4D97-AF65-F5344CB8AC3E}">
        <p14:creationId xmlns:p14="http://schemas.microsoft.com/office/powerpoint/2010/main" val="405050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5073</Words>
  <Application>Microsoft Office PowerPoint</Application>
  <PresentationFormat>Widescreen</PresentationFormat>
  <Paragraphs>313</Paragraphs>
  <Slides>60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Aptos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2025-01-10T21:19:07Z</dcterms:created>
  <dcterms:modified xsi:type="dcterms:W3CDTF">2025-01-10T21:22:27Z</dcterms:modified>
</cp:coreProperties>
</file>