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3"/>
  </p:notesMasterIdLst>
  <p:sldIdLst>
    <p:sldId id="6226" r:id="rId2"/>
    <p:sldId id="6030" r:id="rId3"/>
    <p:sldId id="6371" r:id="rId4"/>
    <p:sldId id="6415" r:id="rId5"/>
    <p:sldId id="6389" r:id="rId6"/>
    <p:sldId id="6390" r:id="rId7"/>
    <p:sldId id="6392" r:id="rId8"/>
    <p:sldId id="6393" r:id="rId9"/>
    <p:sldId id="6394" r:id="rId10"/>
    <p:sldId id="6395" r:id="rId11"/>
    <p:sldId id="6396" r:id="rId12"/>
    <p:sldId id="6397" r:id="rId13"/>
    <p:sldId id="6398" r:id="rId14"/>
    <p:sldId id="6399" r:id="rId15"/>
    <p:sldId id="6400" r:id="rId16"/>
    <p:sldId id="6401" r:id="rId17"/>
    <p:sldId id="6402" r:id="rId18"/>
    <p:sldId id="6403" r:id="rId19"/>
    <p:sldId id="6404" r:id="rId20"/>
    <p:sldId id="6405" r:id="rId21"/>
    <p:sldId id="6406" r:id="rId22"/>
    <p:sldId id="6407" r:id="rId23"/>
    <p:sldId id="6408" r:id="rId24"/>
    <p:sldId id="6409" r:id="rId25"/>
    <p:sldId id="6410" r:id="rId26"/>
    <p:sldId id="6386" r:id="rId27"/>
    <p:sldId id="6414" r:id="rId28"/>
    <p:sldId id="6412" r:id="rId29"/>
    <p:sldId id="6413" r:id="rId30"/>
    <p:sldId id="6391" r:id="rId31"/>
    <p:sldId id="63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7B3594-711E-4C5A-AF64-7132F7EA2885}" v="3074" dt="2024-05-09T22:13:49.9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312" autoAdjust="0"/>
    <p:restoredTop sz="89165" autoAdjust="0"/>
  </p:normalViewPr>
  <p:slideViewPr>
    <p:cSldViewPr snapToGrid="0">
      <p:cViewPr varScale="1">
        <p:scale>
          <a:sx n="54" d="100"/>
          <a:sy n="54" d="100"/>
        </p:scale>
        <p:origin x="64" y="400"/>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60114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13190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25563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43056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51144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29600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6839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2198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1382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25497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38128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88879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56224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666414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15558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120553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046222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8210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7404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4440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10137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0904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8116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5779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5/16/2024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5/16/2024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5/16/2024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5/16/2024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5/16/2024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5/16/2024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5/16/2024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5/16/2024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5/16/2024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5/16/2024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5/16/2024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5/16/2024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9</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Giving Sight to</a:t>
            </a:r>
            <a:br>
              <a:rPr lang="en-US" altLang="en-US" sz="8000" dirty="0">
                <a:solidFill>
                  <a:prstClr val="white"/>
                </a:solidFill>
                <a:latin typeface="Haettenschweiler" panose="020B0706040902060204" pitchFamily="34" charset="0"/>
                <a:cs typeface="AngsanaUPC" panose="020B0502040204020203" pitchFamily="18" charset="-34"/>
              </a:rPr>
            </a:br>
            <a:r>
              <a:rPr lang="en-US" altLang="en-US" sz="8000" dirty="0">
                <a:solidFill>
                  <a:prstClr val="white"/>
                </a:solidFill>
                <a:latin typeface="Haettenschweiler" panose="020B0706040902060204" pitchFamily="34" charset="0"/>
                <a:cs typeface="AngsanaUPC" panose="020B0502040204020203" pitchFamily="18" charset="-34"/>
              </a:rPr>
              <a:t>the Blind</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10</a:t>
            </a:r>
            <a:r>
              <a:rPr lang="en-US" sz="3800" dirty="0">
                <a:latin typeface="Perpetua" panose="02020502060401020303" pitchFamily="18" charset="0"/>
              </a:rPr>
              <a:t>“How then were your eyes opened?” they asked.</a:t>
            </a:r>
          </a:p>
          <a:p>
            <a:pPr marL="0" indent="0">
              <a:buNone/>
            </a:pPr>
            <a:r>
              <a:rPr lang="en-US" baseline="30000" dirty="0"/>
              <a:t>11</a:t>
            </a:r>
            <a:r>
              <a:rPr lang="en-US" dirty="0"/>
              <a:t>He replied, “The man they call Jesus made some mud and put it on my eyes. He told me to go to Siloam and wash. So I went and washed, and then I could see.”</a:t>
            </a:r>
          </a:p>
          <a:p>
            <a:pPr marL="0" indent="0">
              <a:buNone/>
            </a:pPr>
            <a:r>
              <a:rPr lang="en-US" baseline="30000" dirty="0"/>
              <a:t>12</a:t>
            </a:r>
            <a:r>
              <a:rPr lang="en-US" dirty="0"/>
              <a:t>“Where is this man?” they asked him.</a:t>
            </a:r>
          </a:p>
          <a:p>
            <a:pPr marL="0" indent="0">
              <a:buNone/>
            </a:pPr>
            <a:r>
              <a:rPr lang="en-US" dirty="0"/>
              <a:t>“I don’t know,” he said.</a:t>
            </a:r>
          </a:p>
        </p:txBody>
      </p:sp>
    </p:spTree>
    <p:extLst>
      <p:ext uri="{BB962C8B-B14F-4D97-AF65-F5344CB8AC3E}">
        <p14:creationId xmlns:p14="http://schemas.microsoft.com/office/powerpoint/2010/main" val="34524511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13</a:t>
            </a:r>
            <a:r>
              <a:rPr lang="en-US" sz="3800" dirty="0">
                <a:latin typeface="Perpetua" panose="02020502060401020303" pitchFamily="18" charset="0"/>
              </a:rPr>
              <a:t>They brought to the Pharisees the man who had been blind.</a:t>
            </a:r>
          </a:p>
          <a:p>
            <a:pPr marL="0" indent="0">
              <a:buNone/>
            </a:pPr>
            <a:r>
              <a:rPr lang="en-US" baseline="30000" dirty="0"/>
              <a:t>14</a:t>
            </a:r>
            <a:r>
              <a:rPr lang="en-US" dirty="0"/>
              <a:t>Now the day on which Jesus had made the mud and opened the man’s eyes was a Sabbath.</a:t>
            </a:r>
          </a:p>
          <a:p>
            <a:pPr marL="0" indent="0">
              <a:buNone/>
            </a:pPr>
            <a:r>
              <a:rPr lang="en-US" baseline="30000" dirty="0"/>
              <a:t>15</a:t>
            </a:r>
            <a:r>
              <a:rPr lang="en-US" dirty="0"/>
              <a:t>Therefore the Pharisees also asked him how he had received his sight. “He put mud on my eyes,” the man replied, “and I washed, and now I see.”</a:t>
            </a:r>
          </a:p>
        </p:txBody>
      </p:sp>
      <p:sp>
        <p:nvSpPr>
          <p:cNvPr id="2" name="TextBox 1">
            <a:extLst>
              <a:ext uri="{FF2B5EF4-FFF2-40B4-BE49-F238E27FC236}">
                <a16:creationId xmlns:a16="http://schemas.microsoft.com/office/drawing/2014/main" id="{447EE9D8-44EA-DC7E-E4A6-077362565245}"/>
              </a:ext>
            </a:extLst>
          </p:cNvPr>
          <p:cNvSpPr txBox="1"/>
          <p:nvPr/>
        </p:nvSpPr>
        <p:spPr>
          <a:xfrm>
            <a:off x="5078614" y="4876303"/>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Because Jesus broke their rules, their first response is to discredit Him</a:t>
            </a:r>
          </a:p>
        </p:txBody>
      </p:sp>
    </p:spTree>
    <p:extLst>
      <p:ext uri="{BB962C8B-B14F-4D97-AF65-F5344CB8AC3E}">
        <p14:creationId xmlns:p14="http://schemas.microsoft.com/office/powerpoint/2010/main" val="2087771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8" fill="hold" nodeType="with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16</a:t>
            </a:r>
            <a:r>
              <a:rPr lang="en-US" sz="3800" dirty="0">
                <a:latin typeface="Perpetua" panose="02020502060401020303" pitchFamily="18" charset="0"/>
              </a:rPr>
              <a:t>Some of the Pharisees said, “This man is not from God, for he does not keep the Sabbath.”</a:t>
            </a:r>
          </a:p>
          <a:p>
            <a:pPr marL="0" indent="0">
              <a:buNone/>
            </a:pPr>
            <a:r>
              <a:rPr lang="en-US" dirty="0"/>
              <a:t>But others asked, “How can a sinner perform such signs?” So they were divided.</a:t>
            </a:r>
          </a:p>
        </p:txBody>
      </p:sp>
      <p:sp>
        <p:nvSpPr>
          <p:cNvPr id="4" name="TextBox 3">
            <a:extLst>
              <a:ext uri="{FF2B5EF4-FFF2-40B4-BE49-F238E27FC236}">
                <a16:creationId xmlns:a16="http://schemas.microsoft.com/office/drawing/2014/main" id="{F2016443-7F56-D867-1429-D16D5920D564}"/>
              </a:ext>
            </a:extLst>
          </p:cNvPr>
          <p:cNvSpPr txBox="1"/>
          <p:nvPr/>
        </p:nvSpPr>
        <p:spPr>
          <a:xfrm>
            <a:off x="2844107" y="4415272"/>
            <a:ext cx="650378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Jesus is exposing a contradiction in their thinking</a:t>
            </a:r>
          </a:p>
        </p:txBody>
      </p:sp>
    </p:spTree>
    <p:extLst>
      <p:ext uri="{BB962C8B-B14F-4D97-AF65-F5344CB8AC3E}">
        <p14:creationId xmlns:p14="http://schemas.microsoft.com/office/powerpoint/2010/main" val="10667913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17</a:t>
            </a:r>
            <a:r>
              <a:rPr lang="en-US" dirty="0"/>
              <a:t>Then they turned again to the blind man, “What have you to say about him? It was your eyes he opened.” The man replied, “He is a prophet.”</a:t>
            </a:r>
            <a:endParaRPr lang="en-US" baseline="30000" dirty="0"/>
          </a:p>
        </p:txBody>
      </p:sp>
      <p:sp>
        <p:nvSpPr>
          <p:cNvPr id="4" name="TextBox 3">
            <a:extLst>
              <a:ext uri="{FF2B5EF4-FFF2-40B4-BE49-F238E27FC236}">
                <a16:creationId xmlns:a16="http://schemas.microsoft.com/office/drawing/2014/main" id="{5B6D0E10-D4E1-9D5D-A5BC-508F7225A119}"/>
              </a:ext>
            </a:extLst>
          </p:cNvPr>
          <p:cNvSpPr txBox="1"/>
          <p:nvPr/>
        </p:nvSpPr>
        <p:spPr>
          <a:xfrm>
            <a:off x="2844107" y="4415272"/>
            <a:ext cx="6503786"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“This must be a sham”</a:t>
            </a:r>
          </a:p>
        </p:txBody>
      </p:sp>
    </p:spTree>
    <p:extLst>
      <p:ext uri="{BB962C8B-B14F-4D97-AF65-F5344CB8AC3E}">
        <p14:creationId xmlns:p14="http://schemas.microsoft.com/office/powerpoint/2010/main" val="23347994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18</a:t>
            </a:r>
            <a:r>
              <a:rPr lang="en-US" sz="3800" dirty="0">
                <a:latin typeface="Perpetua" panose="02020502060401020303" pitchFamily="18" charset="0"/>
              </a:rPr>
              <a:t>They still did not believe that he had been blind and had received his sight until they sent for the man’s parents.</a:t>
            </a:r>
          </a:p>
          <a:p>
            <a:pPr marL="0" indent="0">
              <a:buNone/>
            </a:pPr>
            <a:r>
              <a:rPr lang="en-US" baseline="30000" dirty="0"/>
              <a:t>19</a:t>
            </a:r>
            <a:r>
              <a:rPr lang="en-US" dirty="0"/>
              <a:t>“Is this your son?” they asked. “Is this the one you say was born blind? How is it that now he can see?”</a:t>
            </a:r>
          </a:p>
        </p:txBody>
      </p:sp>
    </p:spTree>
    <p:extLst>
      <p:ext uri="{BB962C8B-B14F-4D97-AF65-F5344CB8AC3E}">
        <p14:creationId xmlns:p14="http://schemas.microsoft.com/office/powerpoint/2010/main" val="29534980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20</a:t>
            </a:r>
            <a:r>
              <a:rPr lang="en-US" sz="3800" dirty="0">
                <a:latin typeface="Perpetua" panose="02020502060401020303" pitchFamily="18" charset="0"/>
              </a:rPr>
              <a:t>“We know he is our son,” the parents answered, “and we know he was born blind.</a:t>
            </a:r>
          </a:p>
          <a:p>
            <a:pPr marL="0" indent="0">
              <a:buNone/>
            </a:pPr>
            <a:r>
              <a:rPr lang="en-US" baseline="30000" dirty="0"/>
              <a:t>21</a:t>
            </a:r>
            <a:r>
              <a:rPr lang="en-US" dirty="0"/>
              <a:t>But how he can see now, or who opened his eyes, we don’t know. Ask him. He is of age; he will speak for himself. </a:t>
            </a:r>
          </a:p>
        </p:txBody>
      </p:sp>
    </p:spTree>
    <p:extLst>
      <p:ext uri="{BB962C8B-B14F-4D97-AF65-F5344CB8AC3E}">
        <p14:creationId xmlns:p14="http://schemas.microsoft.com/office/powerpoint/2010/main" val="183580769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22</a:t>
            </a:r>
            <a:r>
              <a:rPr lang="en-US" sz="3800" dirty="0">
                <a:latin typeface="Perpetua" panose="02020502060401020303" pitchFamily="18" charset="0"/>
              </a:rPr>
              <a:t>His parents said this because they were afraid of the Jewish leaders, who already had decided that anyone who acknowledged that Jesus was the Messiah would be put out of the synagogue.</a:t>
            </a:r>
          </a:p>
          <a:p>
            <a:pPr marL="0" indent="0">
              <a:buNone/>
            </a:pPr>
            <a:r>
              <a:rPr lang="en-US" baseline="30000" dirty="0"/>
              <a:t>23</a:t>
            </a:r>
            <a:r>
              <a:rPr lang="en-US" dirty="0"/>
              <a:t>That was why his parents said, “He is of age; ask him.”</a:t>
            </a:r>
          </a:p>
        </p:txBody>
      </p:sp>
      <p:sp>
        <p:nvSpPr>
          <p:cNvPr id="2" name="TextBox 1">
            <a:extLst>
              <a:ext uri="{FF2B5EF4-FFF2-40B4-BE49-F238E27FC236}">
                <a16:creationId xmlns:a16="http://schemas.microsoft.com/office/drawing/2014/main" id="{FCB23559-A84F-3C4A-894C-B1423378A9C4}"/>
              </a:ext>
            </a:extLst>
          </p:cNvPr>
          <p:cNvSpPr txBox="1"/>
          <p:nvPr/>
        </p:nvSpPr>
        <p:spPr>
          <a:xfrm>
            <a:off x="5078614" y="4736703"/>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Major social &amp; spiritual ramifications to being kicked out of synagogue</a:t>
            </a:r>
          </a:p>
        </p:txBody>
      </p:sp>
    </p:spTree>
    <p:extLst>
      <p:ext uri="{BB962C8B-B14F-4D97-AF65-F5344CB8AC3E}">
        <p14:creationId xmlns:p14="http://schemas.microsoft.com/office/powerpoint/2010/main" val="12752225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24</a:t>
            </a:r>
            <a:r>
              <a:rPr lang="en-US" sz="3800" dirty="0">
                <a:latin typeface="Perpetua" panose="02020502060401020303" pitchFamily="18" charset="0"/>
              </a:rPr>
              <a:t>A second time they summoned the man who had been blind. “Give glory to God by telling the truth,” they said. </a:t>
            </a:r>
            <a:r>
              <a:rPr lang="en-US" dirty="0"/>
              <a:t>“We know this man is a sinner.”</a:t>
            </a:r>
          </a:p>
        </p:txBody>
      </p:sp>
    </p:spTree>
    <p:extLst>
      <p:ext uri="{BB962C8B-B14F-4D97-AF65-F5344CB8AC3E}">
        <p14:creationId xmlns:p14="http://schemas.microsoft.com/office/powerpoint/2010/main" val="3972627075"/>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25</a:t>
            </a:r>
            <a:r>
              <a:rPr lang="en-US" sz="3800" dirty="0">
                <a:latin typeface="Perpetua" panose="02020502060401020303" pitchFamily="18" charset="0"/>
              </a:rPr>
              <a:t>He replied, “Whether is a sinner or not, I don’t know. One thing I do know. I was blind but now I see!” </a:t>
            </a:r>
          </a:p>
          <a:p>
            <a:pPr marL="0" indent="0">
              <a:buNone/>
            </a:pPr>
            <a:r>
              <a:rPr lang="en-US" baseline="30000" dirty="0"/>
              <a:t>26</a:t>
            </a:r>
            <a:r>
              <a:rPr lang="en-US" dirty="0"/>
              <a:t>Then they asked him, “What did he do to you? How did he open your eyes?”</a:t>
            </a:r>
          </a:p>
          <a:p>
            <a:pPr marL="0" indent="0">
              <a:buNone/>
            </a:pPr>
            <a:r>
              <a:rPr lang="en-US" baseline="30000" dirty="0"/>
              <a:t>27</a:t>
            </a:r>
            <a:r>
              <a:rPr lang="en-US" dirty="0"/>
              <a:t>He answered, “I have told you already and you did not listen. Why do you want to hear it again? Do you want to become his disciples too?”</a:t>
            </a:r>
            <a:endParaRPr lang="en-US" baseline="30000" dirty="0"/>
          </a:p>
        </p:txBody>
      </p:sp>
    </p:spTree>
    <p:extLst>
      <p:ext uri="{BB962C8B-B14F-4D97-AF65-F5344CB8AC3E}">
        <p14:creationId xmlns:p14="http://schemas.microsoft.com/office/powerpoint/2010/main" val="42147316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28</a:t>
            </a:r>
            <a:r>
              <a:rPr lang="en-US" sz="3800" dirty="0">
                <a:latin typeface="Perpetua" panose="02020502060401020303" pitchFamily="18" charset="0"/>
              </a:rPr>
              <a:t>Then they hurled insults at him and said, “You are this fellow’s disciples! We are disciples of Moses!</a:t>
            </a:r>
          </a:p>
          <a:p>
            <a:pPr marL="0" indent="0">
              <a:buNone/>
            </a:pPr>
            <a:r>
              <a:rPr lang="en-US" baseline="30000" dirty="0"/>
              <a:t>29</a:t>
            </a:r>
            <a:r>
              <a:rPr lang="en-US" dirty="0"/>
              <a:t>We know that God spoke to Moses, but as for this fellow, we don’t even know where he comes from.”</a:t>
            </a:r>
            <a:endParaRPr lang="en-US" baseline="30000" dirty="0"/>
          </a:p>
        </p:txBody>
      </p:sp>
    </p:spTree>
    <p:extLst>
      <p:ext uri="{BB962C8B-B14F-4D97-AF65-F5344CB8AC3E}">
        <p14:creationId xmlns:p14="http://schemas.microsoft.com/office/powerpoint/2010/main" val="13475590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Context</a:t>
            </a:r>
          </a:p>
        </p:txBody>
      </p:sp>
      <p:sp>
        <p:nvSpPr>
          <p:cNvPr id="3" name="Content Placeholder 2"/>
          <p:cNvSpPr>
            <a:spLocks noGrp="1"/>
          </p:cNvSpPr>
          <p:nvPr>
            <p:ph idx="1"/>
          </p:nvPr>
        </p:nvSpPr>
        <p:spPr>
          <a:xfrm>
            <a:off x="633663" y="1600201"/>
            <a:ext cx="10972800" cy="4525963"/>
          </a:xfrm>
        </p:spPr>
        <p:txBody>
          <a:bodyPr/>
          <a:lstStyle/>
          <a:p>
            <a:r>
              <a:rPr lang="en-US" dirty="0"/>
              <a:t>Last week Jesus made a claim about His identity</a:t>
            </a:r>
          </a:p>
          <a:p>
            <a:r>
              <a:rPr lang="en-US" sz="3800" dirty="0"/>
              <a:t>Tonight, Jesus will perform another sign (</a:t>
            </a:r>
            <a:r>
              <a:rPr lang="en-US" sz="3800" i="1" dirty="0" err="1"/>
              <a:t>semia</a:t>
            </a:r>
            <a:r>
              <a:rPr lang="en-US" sz="3800" dirty="0"/>
              <a:t>) related to being the Ligh</a:t>
            </a:r>
            <a:r>
              <a:rPr lang="en-US" dirty="0"/>
              <a:t>t of the world </a:t>
            </a:r>
          </a:p>
          <a:p>
            <a:pPr lvl="1"/>
            <a:r>
              <a:rPr lang="en-US" dirty="0" err="1"/>
              <a:t>Semia</a:t>
            </a:r>
            <a:r>
              <a:rPr lang="en-US" dirty="0"/>
              <a:t> – physical miracles with deeper spiritual implications</a:t>
            </a:r>
          </a:p>
        </p:txBody>
      </p:sp>
      <p:sp>
        <p:nvSpPr>
          <p:cNvPr id="4" name="TextBox 3">
            <a:extLst>
              <a:ext uri="{FF2B5EF4-FFF2-40B4-BE49-F238E27FC236}">
                <a16:creationId xmlns:a16="http://schemas.microsoft.com/office/drawing/2014/main" id="{D97FA79A-3FD2-F298-F91D-45762DCC49BB}"/>
              </a:ext>
            </a:extLst>
          </p:cNvPr>
          <p:cNvSpPr txBox="1"/>
          <p:nvPr/>
        </p:nvSpPr>
        <p:spPr>
          <a:xfrm>
            <a:off x="2478660" y="4736703"/>
            <a:ext cx="839846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8:12 – I am the light of the world. Whoever follows me will never walk in darkness, but will have the light of life.</a:t>
            </a: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30</a:t>
            </a:r>
            <a:r>
              <a:rPr lang="en-US" sz="3800" dirty="0">
                <a:latin typeface="Perpetua" panose="02020502060401020303" pitchFamily="18" charset="0"/>
              </a:rPr>
              <a:t>The man answered, “Now that is remarkable! You don’t know where he comes from, yet he opened my eyes.</a:t>
            </a:r>
          </a:p>
          <a:p>
            <a:pPr marL="0" indent="0">
              <a:buNone/>
            </a:pPr>
            <a:r>
              <a:rPr lang="en-US" baseline="30000" dirty="0"/>
              <a:t>31</a:t>
            </a:r>
            <a:r>
              <a:rPr lang="en-US" dirty="0"/>
              <a:t>We know that God does not listen to sinners. He listens to the godly person who does his will.</a:t>
            </a:r>
            <a:endParaRPr lang="en-US" baseline="30000" dirty="0"/>
          </a:p>
        </p:txBody>
      </p:sp>
    </p:spTree>
    <p:extLst>
      <p:ext uri="{BB962C8B-B14F-4D97-AF65-F5344CB8AC3E}">
        <p14:creationId xmlns:p14="http://schemas.microsoft.com/office/powerpoint/2010/main" val="38837274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32</a:t>
            </a:r>
            <a:r>
              <a:rPr lang="en-US" sz="3800" dirty="0">
                <a:latin typeface="Perpetua" panose="02020502060401020303" pitchFamily="18" charset="0"/>
              </a:rPr>
              <a:t>Nobody has ever heard of opening the eyes of a man born blind.</a:t>
            </a:r>
          </a:p>
          <a:p>
            <a:pPr marL="0" indent="0">
              <a:buNone/>
            </a:pPr>
            <a:r>
              <a:rPr lang="en-US" baseline="30000" dirty="0"/>
              <a:t>33</a:t>
            </a:r>
            <a:r>
              <a:rPr lang="en-US" dirty="0"/>
              <a:t>If this man were not from God, he could do nothing.</a:t>
            </a:r>
            <a:endParaRPr lang="en-US" baseline="30000" dirty="0"/>
          </a:p>
        </p:txBody>
      </p:sp>
    </p:spTree>
    <p:extLst>
      <p:ext uri="{BB962C8B-B14F-4D97-AF65-F5344CB8AC3E}">
        <p14:creationId xmlns:p14="http://schemas.microsoft.com/office/powerpoint/2010/main" val="27966390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34</a:t>
            </a:r>
            <a:r>
              <a:rPr lang="en-US" dirty="0"/>
              <a:t>To this they replied, “You were steeped in sin at birth; how dare you lecture us!” And they threw him out.</a:t>
            </a:r>
          </a:p>
          <a:p>
            <a:pPr marL="0" indent="0">
              <a:buNone/>
            </a:pPr>
            <a:r>
              <a:rPr lang="en-US" baseline="30000" dirty="0"/>
              <a:t>35</a:t>
            </a:r>
            <a:r>
              <a:rPr lang="en-US" dirty="0"/>
              <a:t>Jesus heard that they had thrown him out, and when he found him, he said, “Do you believe in the Son of Man?”</a:t>
            </a:r>
            <a:endParaRPr lang="en-US" baseline="30000" dirty="0"/>
          </a:p>
        </p:txBody>
      </p:sp>
    </p:spTree>
    <p:extLst>
      <p:ext uri="{BB962C8B-B14F-4D97-AF65-F5344CB8AC3E}">
        <p14:creationId xmlns:p14="http://schemas.microsoft.com/office/powerpoint/2010/main" val="6481158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36</a:t>
            </a:r>
            <a:r>
              <a:rPr lang="en-US" dirty="0"/>
              <a:t>“Who is he, sir?” the man asked. “Tell me so that I may believe in him.”</a:t>
            </a:r>
            <a:endParaRPr lang="en-US" sz="3800" dirty="0">
              <a:latin typeface="Perpetua" panose="02020502060401020303" pitchFamily="18" charset="0"/>
            </a:endParaRPr>
          </a:p>
          <a:p>
            <a:pPr marL="0" indent="0">
              <a:buNone/>
            </a:pPr>
            <a:r>
              <a:rPr lang="en-US" baseline="30000" dirty="0"/>
              <a:t>37</a:t>
            </a:r>
            <a:r>
              <a:rPr lang="en-US" dirty="0"/>
              <a:t>Jesus said, “You have now seen him; in fact, he is the one speaking with you.”</a:t>
            </a:r>
          </a:p>
          <a:p>
            <a:pPr marL="0" indent="0">
              <a:buNone/>
            </a:pPr>
            <a:r>
              <a:rPr lang="en-US" baseline="30000" dirty="0"/>
              <a:t>38</a:t>
            </a:r>
            <a:r>
              <a:rPr lang="en-US" dirty="0"/>
              <a:t>Then the man said, “Lord, I believe,” and he worshiped him.</a:t>
            </a:r>
            <a:endParaRPr lang="en-US" baseline="30000" dirty="0"/>
          </a:p>
        </p:txBody>
      </p:sp>
      <p:sp>
        <p:nvSpPr>
          <p:cNvPr id="2" name="TextBox 1">
            <a:extLst>
              <a:ext uri="{FF2B5EF4-FFF2-40B4-BE49-F238E27FC236}">
                <a16:creationId xmlns:a16="http://schemas.microsoft.com/office/drawing/2014/main" id="{8B8605A0-74B6-D49A-6AEE-D45F56F17921}"/>
              </a:ext>
            </a:extLst>
          </p:cNvPr>
          <p:cNvSpPr txBox="1"/>
          <p:nvPr/>
        </p:nvSpPr>
        <p:spPr>
          <a:xfrm>
            <a:off x="5271827" y="4736703"/>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God often intervenes in the lives of people who aren’t actively looking for Him</a:t>
            </a:r>
          </a:p>
        </p:txBody>
      </p:sp>
    </p:spTree>
    <p:extLst>
      <p:ext uri="{BB962C8B-B14F-4D97-AF65-F5344CB8AC3E}">
        <p14:creationId xmlns:p14="http://schemas.microsoft.com/office/powerpoint/2010/main" val="39424889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8" fill="hold" nodeType="with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39</a:t>
            </a:r>
            <a:r>
              <a:rPr lang="en-US" dirty="0"/>
              <a:t>Jesus said, “For judgment I have come into this world, so that the blind will see and those who see will become blind.”</a:t>
            </a:r>
          </a:p>
          <a:p>
            <a:pPr marL="0" indent="0">
              <a:buNone/>
            </a:pPr>
            <a:r>
              <a:rPr lang="en-US" baseline="30000" dirty="0"/>
              <a:t>40</a:t>
            </a:r>
            <a:r>
              <a:rPr lang="en-US" dirty="0"/>
              <a:t>Some Pharisees who were with him heard him say this and asked, “What? Are we blind too?”</a:t>
            </a:r>
          </a:p>
          <a:p>
            <a:pPr marL="0" indent="0">
              <a:buNone/>
            </a:pPr>
            <a:r>
              <a:rPr lang="en-US" baseline="30000" dirty="0"/>
              <a:t>41</a:t>
            </a:r>
            <a:r>
              <a:rPr lang="en-US" dirty="0"/>
              <a:t>Jesus said, “If you were blind, you would not be guilty of sin; but now that you claim you can see, your guilt remains.</a:t>
            </a:r>
            <a:endParaRPr lang="en-US" baseline="30000" dirty="0"/>
          </a:p>
        </p:txBody>
      </p:sp>
    </p:spTree>
    <p:extLst>
      <p:ext uri="{BB962C8B-B14F-4D97-AF65-F5344CB8AC3E}">
        <p14:creationId xmlns:p14="http://schemas.microsoft.com/office/powerpoint/2010/main" val="37688087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39</a:t>
            </a:r>
            <a:r>
              <a:rPr lang="en-US" dirty="0"/>
              <a:t>Jesus said, “For judgment I have come into this world, so that the blind will see and those who see will become blind.”</a:t>
            </a:r>
          </a:p>
        </p:txBody>
      </p:sp>
      <p:sp>
        <p:nvSpPr>
          <p:cNvPr id="2" name="TextBox 1">
            <a:extLst>
              <a:ext uri="{FF2B5EF4-FFF2-40B4-BE49-F238E27FC236}">
                <a16:creationId xmlns:a16="http://schemas.microsoft.com/office/drawing/2014/main" id="{C4C4C158-449F-D3E5-CB86-3907AF431919}"/>
              </a:ext>
            </a:extLst>
          </p:cNvPr>
          <p:cNvSpPr txBox="1"/>
          <p:nvPr/>
        </p:nvSpPr>
        <p:spPr>
          <a:xfrm>
            <a:off x="6708741" y="2784921"/>
            <a:ext cx="2607787" cy="68580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^think they</a:t>
            </a:r>
          </a:p>
        </p:txBody>
      </p:sp>
      <p:sp>
        <p:nvSpPr>
          <p:cNvPr id="4" name="TextBox 3">
            <a:extLst>
              <a:ext uri="{FF2B5EF4-FFF2-40B4-BE49-F238E27FC236}">
                <a16:creationId xmlns:a16="http://schemas.microsoft.com/office/drawing/2014/main" id="{9E027F12-BC1D-286B-A8E8-D653520BBECA}"/>
              </a:ext>
            </a:extLst>
          </p:cNvPr>
          <p:cNvSpPr txBox="1"/>
          <p:nvPr/>
        </p:nvSpPr>
        <p:spPr>
          <a:xfrm>
            <a:off x="2844107" y="3875114"/>
            <a:ext cx="650378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If you think you have it all together, why ask for help?</a:t>
            </a:r>
          </a:p>
        </p:txBody>
      </p:sp>
    </p:spTree>
    <p:extLst>
      <p:ext uri="{BB962C8B-B14F-4D97-AF65-F5344CB8AC3E}">
        <p14:creationId xmlns:p14="http://schemas.microsoft.com/office/powerpoint/2010/main" val="21201811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22" presetClass="entr" presetSubtype="8" fill="hold"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left)">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How do you know if you think you can see, like the Pharisees?</a:t>
            </a:r>
          </a:p>
          <a:p>
            <a:r>
              <a:rPr lang="en-US" dirty="0"/>
              <a:t>You might have beliefs like:</a:t>
            </a:r>
          </a:p>
          <a:p>
            <a:pPr lvl="1"/>
            <a:r>
              <a:rPr lang="en-US" dirty="0"/>
              <a:t>“I know there’s no afterlife so there’s no point in thinking about this.”</a:t>
            </a:r>
          </a:p>
          <a:p>
            <a:pPr lvl="1"/>
            <a:r>
              <a:rPr lang="en-US" dirty="0"/>
              <a:t>“I know I’m going to heaven because I’m a Christian.”</a:t>
            </a:r>
          </a:p>
          <a:p>
            <a:pPr lvl="1"/>
            <a:r>
              <a:rPr lang="en-US" dirty="0"/>
              <a:t>“I know I’m going to heaven because I’m a good person.”</a:t>
            </a:r>
          </a:p>
        </p:txBody>
      </p:sp>
    </p:spTree>
    <p:extLst>
      <p:ext uri="{BB962C8B-B14F-4D97-AF65-F5344CB8AC3E}">
        <p14:creationId xmlns:p14="http://schemas.microsoft.com/office/powerpoint/2010/main" val="3501506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How do you know if you think you can see, like the Pharisees?</a:t>
            </a:r>
          </a:p>
          <a:p>
            <a:r>
              <a:rPr lang="en-US" dirty="0"/>
              <a:t>You might have beliefs like:</a:t>
            </a:r>
          </a:p>
          <a:p>
            <a:pPr lvl="1"/>
            <a:r>
              <a:rPr lang="en-US" dirty="0"/>
              <a:t>“I know there’s no afterlife so there’s no point in thinking about this.”</a:t>
            </a:r>
          </a:p>
          <a:p>
            <a:pPr lvl="1"/>
            <a:r>
              <a:rPr lang="en-US" dirty="0"/>
              <a:t>“I know I’m going to heaven because I’m a Christian.”</a:t>
            </a:r>
          </a:p>
          <a:p>
            <a:pPr lvl="1"/>
            <a:r>
              <a:rPr lang="en-US" dirty="0"/>
              <a:t>“I know I’m going to heaven because I’m a good person.”</a:t>
            </a:r>
          </a:p>
        </p:txBody>
      </p:sp>
      <p:sp>
        <p:nvSpPr>
          <p:cNvPr id="4" name="TextBox 3">
            <a:extLst>
              <a:ext uri="{FF2B5EF4-FFF2-40B4-BE49-F238E27FC236}">
                <a16:creationId xmlns:a16="http://schemas.microsoft.com/office/drawing/2014/main" id="{D650BAD6-6B75-D004-A72D-11BDA97BB69B}"/>
              </a:ext>
            </a:extLst>
          </p:cNvPr>
          <p:cNvSpPr txBox="1"/>
          <p:nvPr/>
        </p:nvSpPr>
        <p:spPr>
          <a:xfrm>
            <a:off x="2844107" y="1582341"/>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Wouldn’t you want to know if you were wrong?</a:t>
            </a:r>
          </a:p>
          <a:p>
            <a:pPr algn="ctr"/>
            <a:r>
              <a:rPr lang="en-US" sz="3800" dirty="0">
                <a:latin typeface="Perpetua" panose="02020502060401020303" pitchFamily="18" charset="0"/>
              </a:rPr>
              <a:t>Ask God to open your eyes</a:t>
            </a:r>
          </a:p>
        </p:txBody>
      </p:sp>
    </p:spTree>
    <p:extLst>
      <p:ext uri="{BB962C8B-B14F-4D97-AF65-F5344CB8AC3E}">
        <p14:creationId xmlns:p14="http://schemas.microsoft.com/office/powerpoint/2010/main" val="3123225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par>
                                <p:cTn id="33" presetID="22" presetClass="entr" presetSubtype="8" fill="hold" nodeType="with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Effect transition="in" filter="wipe(left)">
                                      <p:cBhvr>
                                        <p:cTn id="35" dur="500"/>
                                        <p:tgtEl>
                                          <p:spTgt spid="4">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1" end="1"/>
                                            </p:txEl>
                                          </p:spTgt>
                                        </p:tgtEl>
                                        <p:attrNameLst>
                                          <p:attrName>style.visibility</p:attrName>
                                        </p:attrNameLst>
                                      </p:cBhvr>
                                      <p:to>
                                        <p:strVal val="visible"/>
                                      </p:to>
                                    </p:set>
                                    <p:animEffect transition="in" filter="wipe(left)">
                                      <p:cBhvr>
                                        <p:cTn id="4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Having an “I can see” attitude is not exclusive to non-Christians</a:t>
            </a:r>
          </a:p>
          <a:p>
            <a:r>
              <a:rPr lang="en-US" dirty="0"/>
              <a:t>You might have beliefs like:</a:t>
            </a:r>
          </a:p>
          <a:p>
            <a:pPr lvl="1"/>
            <a:r>
              <a:rPr lang="en-US" dirty="0"/>
              <a:t>“I don’t really need to read the Bible or pray.”</a:t>
            </a:r>
          </a:p>
          <a:p>
            <a:pPr lvl="1"/>
            <a:r>
              <a:rPr lang="en-US" dirty="0"/>
              <a:t>“I can ignore (moral truth) because I don’t think it’s a big deal.”</a:t>
            </a:r>
          </a:p>
          <a:p>
            <a:pPr lvl="1"/>
            <a:r>
              <a:rPr lang="en-US" dirty="0"/>
              <a:t>“It’s irritating when Christians give me feedback.”</a:t>
            </a:r>
          </a:p>
        </p:txBody>
      </p:sp>
    </p:spTree>
    <p:extLst>
      <p:ext uri="{BB962C8B-B14F-4D97-AF65-F5344CB8AC3E}">
        <p14:creationId xmlns:p14="http://schemas.microsoft.com/office/powerpoint/2010/main" val="28180828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We all need help to see </a:t>
            </a:r>
          </a:p>
          <a:p>
            <a:r>
              <a:rPr lang="en-US" dirty="0"/>
              <a:t>What would it be like to receive sight for the first time?</a:t>
            </a:r>
          </a:p>
          <a:p>
            <a:pPr lvl="1"/>
            <a:r>
              <a:rPr lang="en-US" dirty="0"/>
              <a:t>1. Deep appreciation </a:t>
            </a:r>
          </a:p>
          <a:p>
            <a:pPr lvl="1"/>
            <a:r>
              <a:rPr lang="en-US" dirty="0"/>
              <a:t>2. Daily gratitude </a:t>
            </a:r>
          </a:p>
          <a:p>
            <a:pPr lvl="1"/>
            <a:r>
              <a:rPr lang="en-US" dirty="0"/>
              <a:t>3. Different perspective</a:t>
            </a:r>
          </a:p>
        </p:txBody>
      </p:sp>
    </p:spTree>
    <p:extLst>
      <p:ext uri="{BB962C8B-B14F-4D97-AF65-F5344CB8AC3E}">
        <p14:creationId xmlns:p14="http://schemas.microsoft.com/office/powerpoint/2010/main" val="16487203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a:t>
            </a:r>
            <a:r>
              <a:rPr lang="en-US" sz="3800" dirty="0">
                <a:latin typeface="Perpetua" panose="02020502060401020303" pitchFamily="18" charset="0"/>
              </a:rPr>
              <a:t>As he went along, he saw a man blind from birth.</a:t>
            </a:r>
          </a:p>
          <a:p>
            <a:pPr marL="0" indent="0">
              <a:buNone/>
            </a:pPr>
            <a:r>
              <a:rPr lang="en-US" baseline="30000" dirty="0"/>
              <a:t>2</a:t>
            </a:r>
            <a:r>
              <a:rPr lang="en-US" dirty="0"/>
              <a:t>His disciples asked him, “Rabbi, who sinned, this man or his parents, that he was born blind?”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98BA8E77-3871-E6A2-2C8B-313CCC50F8F3}"/>
              </a:ext>
            </a:extLst>
          </p:cNvPr>
          <p:cNvSpPr txBox="1"/>
          <p:nvPr/>
        </p:nvSpPr>
        <p:spPr>
          <a:xfrm>
            <a:off x="2844107" y="3863182"/>
            <a:ext cx="650378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Predominant belief was that sin and suffering were intimately connected</a:t>
            </a: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9</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Giving Sight to</a:t>
            </a:r>
            <a:br>
              <a:rPr lang="en-US" altLang="en-US" sz="8000" dirty="0">
                <a:solidFill>
                  <a:prstClr val="white"/>
                </a:solidFill>
                <a:latin typeface="Haettenschweiler" panose="020B0706040902060204" pitchFamily="34" charset="0"/>
                <a:cs typeface="AngsanaUPC" panose="020B0502040204020203" pitchFamily="18" charset="-34"/>
              </a:rPr>
            </a:br>
            <a:r>
              <a:rPr lang="en-US" altLang="en-US" sz="8000" dirty="0">
                <a:solidFill>
                  <a:prstClr val="white"/>
                </a:solidFill>
                <a:latin typeface="Haettenschweiler" panose="020B0706040902060204" pitchFamily="34" charset="0"/>
                <a:cs typeface="AngsanaUPC" panose="020B0502040204020203" pitchFamily="18" charset="-34"/>
              </a:rPr>
              <a:t>the Blind</a:t>
            </a:r>
          </a:p>
        </p:txBody>
      </p:sp>
    </p:spTree>
    <p:extLst>
      <p:ext uri="{BB962C8B-B14F-4D97-AF65-F5344CB8AC3E}">
        <p14:creationId xmlns:p14="http://schemas.microsoft.com/office/powerpoint/2010/main" val="1391532119"/>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1219200"/>
            <a:ext cx="10749280" cy="4419600"/>
          </a:xfrm>
        </p:spPr>
        <p:txBody>
          <a:bodyPr/>
          <a:lstStyle/>
          <a:p>
            <a:pPr algn="ctr" fontAlgn="base">
              <a:spcBef>
                <a:spcPct val="0"/>
              </a:spcBef>
              <a:spcAft>
                <a:spcPct val="0"/>
              </a:spcAft>
              <a:buNone/>
            </a:pPr>
            <a:r>
              <a:rPr lang="en-US" altLang="en-US" sz="8800" dirty="0">
                <a:solidFill>
                  <a:prstClr val="white"/>
                </a:solidFill>
                <a:latin typeface="Haettenschweiler" panose="020B0706040902060204" pitchFamily="34" charset="0"/>
                <a:cs typeface="AngsanaUPC" panose="020B0502040204020203" pitchFamily="18" charset="-34"/>
              </a:rPr>
              <a:t>How has coming to Christ impacted your perspective on life?</a:t>
            </a:r>
          </a:p>
        </p:txBody>
      </p:sp>
    </p:spTree>
    <p:extLst>
      <p:ext uri="{BB962C8B-B14F-4D97-AF65-F5344CB8AC3E}">
        <p14:creationId xmlns:p14="http://schemas.microsoft.com/office/powerpoint/2010/main" val="346752367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a:t>
            </a:r>
            <a:r>
              <a:rPr lang="en-US" sz="3800" dirty="0">
                <a:latin typeface="Perpetua" panose="02020502060401020303" pitchFamily="18" charset="0"/>
              </a:rPr>
              <a:t>As he went along, he saw a man blind from birth.</a:t>
            </a:r>
          </a:p>
          <a:p>
            <a:pPr marL="0" indent="0">
              <a:buNone/>
            </a:pPr>
            <a:r>
              <a:rPr lang="en-US" baseline="30000" dirty="0"/>
              <a:t>2</a:t>
            </a:r>
            <a:r>
              <a:rPr lang="en-US" dirty="0"/>
              <a:t>His disciples asked him, “Rabbi, who sinned, this man or his parents, that he was born blind?”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98BA8E77-3871-E6A2-2C8B-313CCC50F8F3}"/>
              </a:ext>
            </a:extLst>
          </p:cNvPr>
          <p:cNvSpPr txBox="1"/>
          <p:nvPr/>
        </p:nvSpPr>
        <p:spPr>
          <a:xfrm>
            <a:off x="2844107" y="3863182"/>
            <a:ext cx="650378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Predominant belief was that sin and suffering were intimately connected</a:t>
            </a:r>
          </a:p>
        </p:txBody>
      </p:sp>
      <p:pic>
        <p:nvPicPr>
          <p:cNvPr id="1026" name="Picture 2" descr="No photo description available.">
            <a:extLst>
              <a:ext uri="{FF2B5EF4-FFF2-40B4-BE49-F238E27FC236}">
                <a16:creationId xmlns:a16="http://schemas.microsoft.com/office/drawing/2014/main" id="{0CA3127B-8ECC-DD60-B73D-65820E983D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1333" y="109315"/>
            <a:ext cx="6766560" cy="6639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614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fade">
                                      <p:cBhvr>
                                        <p:cTn id="20" dur="500"/>
                                        <p:tgtEl>
                                          <p:spTgt spid="102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1026"/>
                                        </p:tgtEl>
                                      </p:cBhvr>
                                    </p:animEffect>
                                    <p:set>
                                      <p:cBhvr>
                                        <p:cTn id="25"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a:t>
            </a:r>
            <a:r>
              <a:rPr lang="en-US" sz="3800" dirty="0">
                <a:latin typeface="Perpetua" panose="02020502060401020303" pitchFamily="18" charset="0"/>
              </a:rPr>
              <a:t>As he went along, he saw a man blind from birth.</a:t>
            </a:r>
          </a:p>
          <a:p>
            <a:pPr marL="0" indent="0">
              <a:buNone/>
            </a:pPr>
            <a:r>
              <a:rPr lang="en-US" baseline="30000" dirty="0"/>
              <a:t>2</a:t>
            </a:r>
            <a:r>
              <a:rPr lang="en-US" dirty="0"/>
              <a:t>His disciples asked him, “Rabbi, who sinned, this man or his parents, that he was born blind?”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98BA8E77-3871-E6A2-2C8B-313CCC50F8F3}"/>
              </a:ext>
            </a:extLst>
          </p:cNvPr>
          <p:cNvSpPr txBox="1"/>
          <p:nvPr/>
        </p:nvSpPr>
        <p:spPr>
          <a:xfrm>
            <a:off x="2844107" y="3863182"/>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Explanation?</a:t>
            </a:r>
            <a:br>
              <a:rPr lang="en-US" sz="3800" dirty="0">
                <a:latin typeface="Perpetua" panose="02020502060401020303" pitchFamily="18" charset="0"/>
              </a:rPr>
            </a:br>
            <a:r>
              <a:rPr lang="en-US" sz="3800" dirty="0">
                <a:latin typeface="Perpetua" panose="02020502060401020303" pitchFamily="18" charset="0"/>
              </a:rPr>
              <a:t>1. </a:t>
            </a:r>
            <a:r>
              <a:rPr lang="en-US" sz="3800">
                <a:latin typeface="Perpetua" panose="02020502060401020303" pitchFamily="18" charset="0"/>
              </a:rPr>
              <a:t>Parental sin</a:t>
            </a:r>
            <a:endParaRPr lang="en-US" sz="3800" dirty="0">
              <a:latin typeface="Perpetua" panose="02020502060401020303" pitchFamily="18" charset="0"/>
            </a:endParaRPr>
          </a:p>
          <a:p>
            <a:pPr algn="ctr"/>
            <a:r>
              <a:rPr lang="en-US" sz="3800" dirty="0">
                <a:latin typeface="Perpetua" panose="02020502060401020303" pitchFamily="18" charset="0"/>
              </a:rPr>
              <a:t>2. Pre-natal sin</a:t>
            </a:r>
          </a:p>
        </p:txBody>
      </p:sp>
      <p:sp>
        <p:nvSpPr>
          <p:cNvPr id="2" name="TextBox 1">
            <a:extLst>
              <a:ext uri="{FF2B5EF4-FFF2-40B4-BE49-F238E27FC236}">
                <a16:creationId xmlns:a16="http://schemas.microsoft.com/office/drawing/2014/main" id="{4AAD32D7-11B0-7145-BA00-34D0E86FBD00}"/>
              </a:ext>
            </a:extLst>
          </p:cNvPr>
          <p:cNvSpPr txBox="1"/>
          <p:nvPr/>
        </p:nvSpPr>
        <p:spPr>
          <a:xfrm>
            <a:off x="3462679" y="597019"/>
            <a:ext cx="8398462"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Ezekiel 18:20 – The one who sins is the one who will die. The child will not share the guilt of the parent, nor will the parent share the guilt of the child.</a:t>
            </a:r>
          </a:p>
        </p:txBody>
      </p:sp>
    </p:spTree>
    <p:extLst>
      <p:ext uri="{BB962C8B-B14F-4D97-AF65-F5344CB8AC3E}">
        <p14:creationId xmlns:p14="http://schemas.microsoft.com/office/powerpoint/2010/main" val="33476265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par>
                                <p:cTn id="21" presetID="10" presetClass="exit" presetSubtype="0" fill="hold" grpId="1" nodeType="withEffect">
                                  <p:stCondLst>
                                    <p:cond delay="0"/>
                                  </p:stCondLst>
                                  <p:childTnLst>
                                    <p:animEffect transition="out" filter="fade">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a:t>
            </a:r>
            <a:r>
              <a:rPr lang="en-US" sz="3800" dirty="0">
                <a:latin typeface="Perpetua" panose="02020502060401020303" pitchFamily="18" charset="0"/>
              </a:rPr>
              <a:t>Neither this man nor his parents sinned, but this happened so that the works of God might be displayed in him.</a:t>
            </a:r>
          </a:p>
          <a:p>
            <a:pPr marL="0" indent="0">
              <a:buNone/>
            </a:pPr>
            <a:r>
              <a:rPr lang="en-US" baseline="30000" dirty="0"/>
              <a:t>4</a:t>
            </a:r>
            <a:r>
              <a:rPr lang="en-US" dirty="0"/>
              <a:t>As long as it is day, we must do the works of him who sent me. Night is coming, when no one can work.</a:t>
            </a:r>
          </a:p>
          <a:p>
            <a:pPr marL="0" indent="0">
              <a:buNone/>
            </a:pPr>
            <a:r>
              <a:rPr lang="en-US" sz="3800" baseline="30000" dirty="0">
                <a:latin typeface="Perpetua" panose="02020502060401020303" pitchFamily="18" charset="0"/>
              </a:rPr>
              <a:t>5</a:t>
            </a:r>
            <a:r>
              <a:rPr lang="en-US" sz="3800" dirty="0">
                <a:latin typeface="Perpetua" panose="02020502060401020303" pitchFamily="18" charset="0"/>
              </a:rPr>
              <a:t>While I am in th</a:t>
            </a:r>
            <a:r>
              <a:rPr lang="en-US" dirty="0"/>
              <a:t>e world, I am the light of the world.</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0863525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6</a:t>
            </a:r>
            <a:r>
              <a:rPr lang="en-US" dirty="0"/>
              <a:t>After saying this, he spit on the ground, made some mud with the saliva, and put it on the man’s eyes.</a:t>
            </a:r>
            <a:endParaRPr lang="en-US" sz="3800" baseline="30000" dirty="0">
              <a:latin typeface="Perpetua" panose="02020502060401020303" pitchFamily="18" charset="0"/>
            </a:endParaRPr>
          </a:p>
        </p:txBody>
      </p:sp>
      <p:sp>
        <p:nvSpPr>
          <p:cNvPr id="5" name="TextBox 4">
            <a:extLst>
              <a:ext uri="{FF2B5EF4-FFF2-40B4-BE49-F238E27FC236}">
                <a16:creationId xmlns:a16="http://schemas.microsoft.com/office/drawing/2014/main" id="{8C658F01-0CD8-261D-A0A6-7FE4A369F365}"/>
              </a:ext>
            </a:extLst>
          </p:cNvPr>
          <p:cNvSpPr txBox="1"/>
          <p:nvPr/>
        </p:nvSpPr>
        <p:spPr>
          <a:xfrm>
            <a:off x="2844107" y="3863182"/>
            <a:ext cx="6503786"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Jesus healed three blind people (Lk. 18:35; Mk. 8:22-25; Jn. 9:6-7)</a:t>
            </a:r>
          </a:p>
          <a:p>
            <a:pPr algn="ctr"/>
            <a:r>
              <a:rPr lang="en-US" sz="3800" dirty="0">
                <a:latin typeface="Perpetua" panose="02020502060401020303" pitchFamily="18" charset="0"/>
              </a:rPr>
              <a:t>This is the only time He made mud to do it</a:t>
            </a:r>
          </a:p>
        </p:txBody>
      </p:sp>
    </p:spTree>
    <p:extLst>
      <p:ext uri="{BB962C8B-B14F-4D97-AF65-F5344CB8AC3E}">
        <p14:creationId xmlns:p14="http://schemas.microsoft.com/office/powerpoint/2010/main" val="30909308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wipe(left)">
                                      <p:cBhvr>
                                        <p:cTn id="1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7</a:t>
            </a:r>
            <a:r>
              <a:rPr lang="en-US" dirty="0"/>
              <a:t>“Go,” he told him, “wash in the Pool of Siloam” (this word means “Sent”). So the man went and washed, and came home seeing.</a:t>
            </a:r>
            <a:endParaRPr lang="en-US" sz="3800" baseline="30000" dirty="0">
              <a:latin typeface="Perpetua" panose="02020502060401020303" pitchFamily="18" charset="0"/>
            </a:endParaRPr>
          </a:p>
        </p:txBody>
      </p:sp>
      <p:sp>
        <p:nvSpPr>
          <p:cNvPr id="5" name="TextBox 4">
            <a:extLst>
              <a:ext uri="{FF2B5EF4-FFF2-40B4-BE49-F238E27FC236}">
                <a16:creationId xmlns:a16="http://schemas.microsoft.com/office/drawing/2014/main" id="{8C658F01-0CD8-261D-A0A6-7FE4A369F365}"/>
              </a:ext>
            </a:extLst>
          </p:cNvPr>
          <p:cNvSpPr txBox="1"/>
          <p:nvPr/>
        </p:nvSpPr>
        <p:spPr>
          <a:xfrm>
            <a:off x="2844107" y="3863182"/>
            <a:ext cx="6503786"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Had to take a step of faith</a:t>
            </a:r>
          </a:p>
        </p:txBody>
      </p:sp>
    </p:spTree>
    <p:extLst>
      <p:ext uri="{BB962C8B-B14F-4D97-AF65-F5344CB8AC3E}">
        <p14:creationId xmlns:p14="http://schemas.microsoft.com/office/powerpoint/2010/main" val="23846186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9</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8</a:t>
            </a:r>
            <a:r>
              <a:rPr lang="en-US" sz="3800" dirty="0">
                <a:latin typeface="Perpetua" panose="02020502060401020303" pitchFamily="18" charset="0"/>
              </a:rPr>
              <a:t>His neighbors and those who had formerly seen him begging asked, “Isn’t this the same man who used to sit and beg?”</a:t>
            </a:r>
          </a:p>
          <a:p>
            <a:pPr marL="0" indent="0">
              <a:buNone/>
            </a:pPr>
            <a:r>
              <a:rPr lang="en-US" baseline="30000" dirty="0"/>
              <a:t>9</a:t>
            </a:r>
            <a:r>
              <a:rPr lang="en-US" dirty="0"/>
              <a:t>Some claimed that he was. Others said, “No, he only looks like him.”</a:t>
            </a:r>
          </a:p>
          <a:p>
            <a:pPr marL="0" indent="0">
              <a:buNone/>
            </a:pPr>
            <a:r>
              <a:rPr lang="en-US" sz="3800" dirty="0">
                <a:latin typeface="Perpetua" panose="02020502060401020303" pitchFamily="18" charset="0"/>
              </a:rPr>
              <a:t>But he himself insisted, “I am the man.”</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3759872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1676</Words>
  <Application>Microsoft Office PowerPoint</Application>
  <PresentationFormat>Widescreen</PresentationFormat>
  <Paragraphs>150</Paragraphs>
  <Slides>31</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AngsanaUPC</vt:lpstr>
      <vt:lpstr>Arial</vt:lpstr>
      <vt:lpstr>Calibri</vt:lpstr>
      <vt:lpstr>Haettenschweiler</vt:lpstr>
      <vt:lpstr>Perpetua</vt:lpstr>
      <vt:lpstr>1_Office Theme</vt:lpstr>
      <vt:lpstr>JOHN 9</vt:lpstr>
      <vt:lpstr>Context</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John 9</vt:lpstr>
      <vt:lpstr>Application</vt:lpstr>
      <vt:lpstr>Application</vt:lpstr>
      <vt:lpstr>Application</vt:lpstr>
      <vt:lpstr>Application</vt:lpstr>
      <vt:lpstr>JOHN 9</vt:lpstr>
      <vt:lpstr>How has coming to Christ impacted your perspective on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2024-05-16T16:40:47Z</dcterms:created>
  <dcterms:modified xsi:type="dcterms:W3CDTF">2024-05-16T16:40:57Z</dcterms:modified>
</cp:coreProperties>
</file>