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8"/>
  </p:notesMasterIdLst>
  <p:sldIdLst>
    <p:sldId id="257" r:id="rId2"/>
    <p:sldId id="647" r:id="rId3"/>
    <p:sldId id="650" r:id="rId4"/>
    <p:sldId id="657" r:id="rId5"/>
    <p:sldId id="658" r:id="rId6"/>
    <p:sldId id="660" r:id="rId7"/>
    <p:sldId id="661" r:id="rId8"/>
    <p:sldId id="663" r:id="rId9"/>
    <p:sldId id="664" r:id="rId10"/>
    <p:sldId id="665" r:id="rId11"/>
    <p:sldId id="667" r:id="rId12"/>
    <p:sldId id="669" r:id="rId13"/>
    <p:sldId id="668" r:id="rId14"/>
    <p:sldId id="671" r:id="rId15"/>
    <p:sldId id="653" r:id="rId16"/>
    <p:sldId id="2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246" autoAdjust="0"/>
    <p:restoredTop sz="94660"/>
  </p:normalViewPr>
  <p:slideViewPr>
    <p:cSldViewPr snapToGrid="0">
      <p:cViewPr varScale="1">
        <p:scale>
          <a:sx n="67" d="100"/>
          <a:sy n="67" d="100"/>
        </p:scale>
        <p:origin x="68" y="408"/>
      </p:cViewPr>
      <p:guideLst/>
    </p:cSldViewPr>
  </p:slideViewPr>
  <p:notesTextViewPr>
    <p:cViewPr>
      <p:scale>
        <a:sx n="1" d="1"/>
        <a:sy n="1" d="1"/>
      </p:scale>
      <p:origin x="0" y="0"/>
    </p:cViewPr>
  </p:notesTextViewPr>
  <p:sorterViewPr>
    <p:cViewPr>
      <p:scale>
        <a:sx n="116" d="100"/>
        <a:sy n="116" d="100"/>
      </p:scale>
      <p:origin x="0" y="-14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BB6930-0D26-4BED-B390-F75D2E5DEBCA}" type="datetimeFigureOut">
              <a:rPr lang="en-US" smtClean="0"/>
              <a:t>1/30/2023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B9E24-4023-4126-9750-2ED3B6C0F408}" type="slidenum">
              <a:rPr lang="en-US" smtClean="0"/>
              <a:t>‹#›</a:t>
            </a:fld>
            <a:endParaRPr lang="en-US" dirty="0"/>
          </a:p>
        </p:txBody>
      </p:sp>
    </p:spTree>
    <p:extLst>
      <p:ext uri="{BB962C8B-B14F-4D97-AF65-F5344CB8AC3E}">
        <p14:creationId xmlns:p14="http://schemas.microsoft.com/office/powerpoint/2010/main" val="241509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6166065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248296487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303402046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360739663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79609555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389230670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52674911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34484399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15741709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210764737"/>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198361651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471323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INVOLVE</a:t>
            </a:r>
            <a:r>
              <a:rPr lang="en-US" sz="4000" dirty="0">
                <a:effectLst>
                  <a:outerShdw blurRad="38100" dist="38100" dir="2700000" algn="tl">
                    <a:srgbClr val="000000">
                      <a:alpha val="43137"/>
                    </a:srgbClr>
                  </a:outerShdw>
                </a:effectLst>
                <a:cs typeface="Times New Roman" pitchFamily="18" charset="0"/>
              </a:rPr>
              <a:t> OTHER CHRISTIANS IN YOUR PRAYER LIFE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Pray </a:t>
            </a:r>
            <a:r>
              <a:rPr lang="en-US" sz="4400" b="0" i="1" u="sng" dirty="0">
                <a:effectLst/>
                <a:cs typeface="Times New Roman" pitchFamily="18" charset="0"/>
              </a:rPr>
              <a:t>with</a:t>
            </a:r>
            <a:r>
              <a:rPr lang="en-US" sz="4400" b="0" i="1" dirty="0">
                <a:effectLst/>
                <a:cs typeface="Times New Roman" pitchFamily="18" charset="0"/>
              </a:rPr>
              <a:t> your Christian friends </a:t>
            </a:r>
            <a:br>
              <a:rPr lang="en-US" sz="4400" b="0" i="1" dirty="0">
                <a:effectLst/>
                <a:cs typeface="Times New Roman" pitchFamily="18" charset="0"/>
              </a:rPr>
            </a:br>
            <a:r>
              <a:rPr lang="en-US" sz="4400" b="0" i="1" dirty="0">
                <a:effectLst/>
                <a:cs typeface="Times New Roman" pitchFamily="18" charset="0"/>
              </a:rPr>
              <a:t>(Matt. 18:19; Acts examples)</a:t>
            </a: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2640747"/>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5:14</a:t>
            </a:r>
            <a:r>
              <a:rPr lang="en-US" sz="3200" dirty="0">
                <a:solidFill>
                  <a:schemeClr val="bg1">
                    <a:lumMod val="65000"/>
                  </a:schemeClr>
                </a:solidFill>
              </a:rPr>
              <a:t> Is anyone among you sick? Then he must call for the elders of the church and they are to </a:t>
            </a:r>
            <a:r>
              <a:rPr lang="en-US" sz="3200" dirty="0"/>
              <a:t>pray over him</a:t>
            </a:r>
            <a:r>
              <a:rPr lang="en-US" sz="3200" dirty="0">
                <a:solidFill>
                  <a:schemeClr val="bg1">
                    <a:lumMod val="65000"/>
                  </a:schemeClr>
                </a:solidFill>
              </a:rPr>
              <a:t>, anointing him with oil in the name of the Lord; </a:t>
            </a:r>
            <a:r>
              <a:rPr lang="en-US" sz="3200" baseline="30000" dirty="0">
                <a:solidFill>
                  <a:schemeClr val="bg1">
                    <a:lumMod val="65000"/>
                  </a:schemeClr>
                </a:solidFill>
              </a:rPr>
              <a:t>15</a:t>
            </a:r>
            <a:r>
              <a:rPr lang="en-US" sz="3200" dirty="0">
                <a:solidFill>
                  <a:schemeClr val="bg1">
                    <a:lumMod val="65000"/>
                  </a:schemeClr>
                </a:solidFill>
              </a:rPr>
              <a:t> and the prayer offered in faith will restore the one who is sick, and the Lord will raise him up, and if he has committed sins, they will be forgiven him. </a:t>
            </a:r>
            <a:r>
              <a:rPr lang="en-US" sz="3200" baseline="30000" dirty="0"/>
              <a:t>16</a:t>
            </a:r>
            <a:r>
              <a:rPr lang="en-US" sz="3200" dirty="0"/>
              <a:t> Therefore, confess your sins to </a:t>
            </a:r>
            <a:r>
              <a:rPr lang="en-US" sz="3200" u="sng" dirty="0"/>
              <a:t>one another</a:t>
            </a:r>
            <a:r>
              <a:rPr lang="en-US" sz="3200" dirty="0"/>
              <a:t>, and pray for </a:t>
            </a:r>
            <a:r>
              <a:rPr lang="en-US" sz="3200" u="sng" dirty="0"/>
              <a:t>one another</a:t>
            </a:r>
            <a:r>
              <a:rPr lang="en-US" sz="3200" dirty="0"/>
              <a:t> so that you may be healed. </a:t>
            </a:r>
          </a:p>
        </p:txBody>
      </p:sp>
    </p:spTree>
    <p:extLst>
      <p:ext uri="{BB962C8B-B14F-4D97-AF65-F5344CB8AC3E}">
        <p14:creationId xmlns:p14="http://schemas.microsoft.com/office/powerpoint/2010/main" val="1274085686"/>
      </p:ext>
    </p:extLst>
  </p:cSld>
  <p:clrMapOvr>
    <a:masterClrMapping/>
  </p:clrMapOvr>
  <p:transition spd="med">
    <p:randomBa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PRAY FOR STRAYING CHRISTIANS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Elijah models this kind of prayer for us</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91CF430-F5D3-4916-9906-C38D9BBACF5C}"/>
              </a:ext>
            </a:extLst>
          </p:cNvPr>
          <p:cNvSpPr txBox="1">
            <a:spLocks noChangeArrowheads="1"/>
          </p:cNvSpPr>
          <p:nvPr/>
        </p:nvSpPr>
        <p:spPr bwMode="auto">
          <a:xfrm>
            <a:off x="203200" y="2240697"/>
            <a:ext cx="11785600"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5:16</a:t>
            </a:r>
            <a:r>
              <a:rPr lang="en-US" sz="3200" dirty="0"/>
              <a:t> . . . The effective prayer of a righteous man can accomplish much. </a:t>
            </a:r>
            <a:r>
              <a:rPr lang="en-US" sz="3200" baseline="30000" dirty="0"/>
              <a:t>17</a:t>
            </a:r>
            <a:r>
              <a:rPr lang="en-US" sz="3200" dirty="0"/>
              <a:t> Elijah was a man with a nature like ours</a:t>
            </a:r>
            <a:r>
              <a:rPr lang="en-US" sz="3200" dirty="0">
                <a:solidFill>
                  <a:schemeClr val="bg1">
                    <a:lumMod val="65000"/>
                  </a:schemeClr>
                </a:solidFill>
              </a:rPr>
              <a:t>, </a:t>
            </a:r>
            <a:r>
              <a:rPr lang="en-US" sz="3200" dirty="0"/>
              <a:t>and he prayed </a:t>
            </a:r>
            <a:r>
              <a:rPr lang="en-US" sz="3200" dirty="0">
                <a:solidFill>
                  <a:schemeClr val="bg1">
                    <a:lumMod val="65000"/>
                  </a:schemeClr>
                </a:solidFill>
              </a:rPr>
              <a:t>earnestly that it would not rain, and it did not rain on the earth for three years and six months.</a:t>
            </a:r>
            <a:r>
              <a:rPr lang="en-US" sz="3200" dirty="0"/>
              <a:t> </a:t>
            </a:r>
            <a:r>
              <a:rPr lang="en-US" sz="3200" baseline="30000" dirty="0">
                <a:solidFill>
                  <a:schemeClr val="bg1">
                    <a:lumMod val="65000"/>
                  </a:schemeClr>
                </a:solidFill>
              </a:rPr>
              <a:t>18</a:t>
            </a:r>
            <a:r>
              <a:rPr lang="en-US" sz="3200" dirty="0">
                <a:solidFill>
                  <a:schemeClr val="bg1">
                    <a:lumMod val="65000"/>
                  </a:schemeClr>
                </a:solidFill>
              </a:rPr>
              <a:t> Then he prayed again, and the sky poured rain and the earth produced its fruit. </a:t>
            </a:r>
            <a:r>
              <a:rPr lang="en-US" sz="3200" baseline="30000" dirty="0">
                <a:solidFill>
                  <a:schemeClr val="bg1">
                    <a:lumMod val="65000"/>
                  </a:schemeClr>
                </a:solidFill>
              </a:rPr>
              <a:t>19</a:t>
            </a:r>
            <a:r>
              <a:rPr lang="en-US" sz="3200" dirty="0">
                <a:solidFill>
                  <a:schemeClr val="bg1">
                    <a:lumMod val="65000"/>
                  </a:schemeClr>
                </a:solidFill>
              </a:rPr>
              <a:t> My brethren, if any among you strays from the truth and one turns him back, </a:t>
            </a:r>
            <a:r>
              <a:rPr lang="en-US" sz="3200" baseline="30000" dirty="0">
                <a:solidFill>
                  <a:schemeClr val="bg1">
                    <a:lumMod val="65000"/>
                  </a:schemeClr>
                </a:solidFill>
              </a:rPr>
              <a:t>20</a:t>
            </a:r>
            <a:r>
              <a:rPr lang="en-US" sz="3200" dirty="0">
                <a:solidFill>
                  <a:schemeClr val="bg1">
                    <a:lumMod val="65000"/>
                  </a:schemeClr>
                </a:solidFill>
              </a:rPr>
              <a:t> let him know that he who turns a sinner from the error of his way will save his soul from death and will cover a multitude of sins. </a:t>
            </a:r>
          </a:p>
        </p:txBody>
      </p:sp>
    </p:spTree>
    <p:extLst>
      <p:ext uri="{BB962C8B-B14F-4D97-AF65-F5344CB8AC3E}">
        <p14:creationId xmlns:p14="http://schemas.microsoft.com/office/powerpoint/2010/main" val="2560084917"/>
      </p:ext>
    </p:extLst>
  </p:cSld>
  <p:clrMapOvr>
    <a:masterClrMapping/>
  </p:clrMapOvr>
  <p:transition spd="med">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PRAY FOR STRAYING CHRISTIANS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For God’s discipline, to encourage repentance</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91CF430-F5D3-4916-9906-C38D9BBACF5C}"/>
              </a:ext>
            </a:extLst>
          </p:cNvPr>
          <p:cNvSpPr txBox="1">
            <a:spLocks noChangeArrowheads="1"/>
          </p:cNvSpPr>
          <p:nvPr/>
        </p:nvSpPr>
        <p:spPr bwMode="auto">
          <a:xfrm>
            <a:off x="203200" y="2240697"/>
            <a:ext cx="11785600"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5:16</a:t>
            </a:r>
            <a:r>
              <a:rPr lang="en-US" sz="3200" dirty="0">
                <a:solidFill>
                  <a:schemeClr val="bg1">
                    <a:lumMod val="65000"/>
                  </a:schemeClr>
                </a:solidFill>
              </a:rPr>
              <a:t> . . . The effective prayer of a righteous man can accomplish much. </a:t>
            </a:r>
            <a:r>
              <a:rPr lang="en-US" sz="3200" baseline="30000" dirty="0">
                <a:solidFill>
                  <a:schemeClr val="bg1">
                    <a:lumMod val="65000"/>
                  </a:schemeClr>
                </a:solidFill>
              </a:rPr>
              <a:t>17</a:t>
            </a:r>
            <a:r>
              <a:rPr lang="en-US" sz="3200" dirty="0">
                <a:solidFill>
                  <a:schemeClr val="bg1">
                    <a:lumMod val="65000"/>
                  </a:schemeClr>
                </a:solidFill>
              </a:rPr>
              <a:t> Elijah was a man with a nature like ours, and </a:t>
            </a:r>
            <a:r>
              <a:rPr lang="en-US" sz="3200" dirty="0"/>
              <a:t>he prayed earnestly that it would not rain, and it did not rain on the earth for three years and six months. </a:t>
            </a:r>
            <a:r>
              <a:rPr lang="en-US" sz="3200" baseline="30000" dirty="0">
                <a:solidFill>
                  <a:schemeClr val="bg1">
                    <a:lumMod val="65000"/>
                  </a:schemeClr>
                </a:solidFill>
              </a:rPr>
              <a:t>18</a:t>
            </a:r>
            <a:r>
              <a:rPr lang="en-US" sz="3200" dirty="0">
                <a:solidFill>
                  <a:schemeClr val="bg1">
                    <a:lumMod val="65000"/>
                  </a:schemeClr>
                </a:solidFill>
              </a:rPr>
              <a:t> Then he prayed again, and the sky poured rain and the earth produced its fruit. </a:t>
            </a:r>
            <a:r>
              <a:rPr lang="en-US" sz="3200" baseline="30000" dirty="0">
                <a:solidFill>
                  <a:schemeClr val="bg1">
                    <a:lumMod val="65000"/>
                  </a:schemeClr>
                </a:solidFill>
              </a:rPr>
              <a:t>19</a:t>
            </a:r>
            <a:r>
              <a:rPr lang="en-US" sz="3200" dirty="0">
                <a:solidFill>
                  <a:schemeClr val="bg1">
                    <a:lumMod val="65000"/>
                  </a:schemeClr>
                </a:solidFill>
              </a:rPr>
              <a:t> My brethren, if any among you strays from the truth and one turns him back, </a:t>
            </a:r>
            <a:r>
              <a:rPr lang="en-US" sz="3200" baseline="30000" dirty="0">
                <a:solidFill>
                  <a:schemeClr val="bg1">
                    <a:lumMod val="65000"/>
                  </a:schemeClr>
                </a:solidFill>
              </a:rPr>
              <a:t>20</a:t>
            </a:r>
            <a:r>
              <a:rPr lang="en-US" sz="3200" dirty="0">
                <a:solidFill>
                  <a:schemeClr val="bg1">
                    <a:lumMod val="65000"/>
                  </a:schemeClr>
                </a:solidFill>
              </a:rPr>
              <a:t> let him know that he who turns a sinner from the error of his way will save his soul from death and will cover a multitude of sins. </a:t>
            </a:r>
          </a:p>
        </p:txBody>
      </p:sp>
    </p:spTree>
    <p:extLst>
      <p:ext uri="{BB962C8B-B14F-4D97-AF65-F5344CB8AC3E}">
        <p14:creationId xmlns:p14="http://schemas.microsoft.com/office/powerpoint/2010/main" val="4092843175"/>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PRAY FOR STRAYING CHRISTIANS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2400"/>
              </a:spcBef>
              <a:defRPr/>
            </a:pPr>
            <a:r>
              <a:rPr lang="en-US" sz="4400" b="0" i="1" dirty="0">
                <a:effectLst/>
                <a:cs typeface="Times New Roman" pitchFamily="18" charset="0"/>
              </a:rPr>
              <a:t>For God’s blessing, to reinforce repentance</a:t>
            </a:r>
            <a:endParaRPr lang="en-US" sz="4400" i="1"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91CF430-F5D3-4916-9906-C38D9BBACF5C}"/>
              </a:ext>
            </a:extLst>
          </p:cNvPr>
          <p:cNvSpPr txBox="1">
            <a:spLocks noChangeArrowheads="1"/>
          </p:cNvSpPr>
          <p:nvPr/>
        </p:nvSpPr>
        <p:spPr bwMode="auto">
          <a:xfrm>
            <a:off x="203200" y="2240697"/>
            <a:ext cx="11785600"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5:16</a:t>
            </a:r>
            <a:r>
              <a:rPr lang="en-US" sz="3200" dirty="0">
                <a:solidFill>
                  <a:schemeClr val="bg1">
                    <a:lumMod val="65000"/>
                  </a:schemeClr>
                </a:solidFill>
              </a:rPr>
              <a:t> . . . The effective prayer of a righteous man can accomplish much. </a:t>
            </a:r>
            <a:r>
              <a:rPr lang="en-US" sz="3200" baseline="30000" dirty="0">
                <a:solidFill>
                  <a:schemeClr val="bg1">
                    <a:lumMod val="65000"/>
                  </a:schemeClr>
                </a:solidFill>
              </a:rPr>
              <a:t>17</a:t>
            </a:r>
            <a:r>
              <a:rPr lang="en-US" sz="3200" dirty="0">
                <a:solidFill>
                  <a:schemeClr val="bg1">
                    <a:lumMod val="65000"/>
                  </a:schemeClr>
                </a:solidFill>
              </a:rPr>
              <a:t> Elijah was a man with a nature like ours, and he prayed earnestly that it would not rain, and it did not rain on the earth for three years and six months. </a:t>
            </a:r>
            <a:r>
              <a:rPr lang="en-US" sz="3200" baseline="30000" dirty="0"/>
              <a:t>18</a:t>
            </a:r>
            <a:r>
              <a:rPr lang="en-US" sz="3200" dirty="0"/>
              <a:t> Then he prayed again, and the sky poured rain and the earth produced its fruit. </a:t>
            </a:r>
            <a:r>
              <a:rPr lang="en-US" sz="3200" baseline="30000" dirty="0">
                <a:solidFill>
                  <a:schemeClr val="bg1">
                    <a:lumMod val="65000"/>
                  </a:schemeClr>
                </a:solidFill>
              </a:rPr>
              <a:t>19</a:t>
            </a:r>
            <a:r>
              <a:rPr lang="en-US" sz="3200" dirty="0">
                <a:solidFill>
                  <a:schemeClr val="bg1">
                    <a:lumMod val="65000"/>
                  </a:schemeClr>
                </a:solidFill>
              </a:rPr>
              <a:t> My brethren, if any among you strays from the truth and one turns him back, </a:t>
            </a:r>
            <a:r>
              <a:rPr lang="en-US" sz="3200" baseline="30000" dirty="0">
                <a:solidFill>
                  <a:schemeClr val="bg1">
                    <a:lumMod val="65000"/>
                  </a:schemeClr>
                </a:solidFill>
              </a:rPr>
              <a:t>20</a:t>
            </a:r>
            <a:r>
              <a:rPr lang="en-US" sz="3200" dirty="0">
                <a:solidFill>
                  <a:schemeClr val="bg1">
                    <a:lumMod val="65000"/>
                  </a:schemeClr>
                </a:solidFill>
              </a:rPr>
              <a:t> let him know that he who turns a sinner from the error of his way will save his soul from death and will cover a multitude of sins. </a:t>
            </a:r>
          </a:p>
        </p:txBody>
      </p:sp>
    </p:spTree>
    <p:extLst>
      <p:ext uri="{BB962C8B-B14F-4D97-AF65-F5344CB8AC3E}">
        <p14:creationId xmlns:p14="http://schemas.microsoft.com/office/powerpoint/2010/main" val="2552003820"/>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PRAY FOR STRAYING CHRISTIANS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Our prayers don’t make them repent, </a:t>
            </a:r>
            <a:br>
              <a:rPr lang="en-US" sz="4400" b="0" i="1" dirty="0">
                <a:effectLst/>
                <a:cs typeface="Times New Roman" pitchFamily="18" charset="0"/>
              </a:rPr>
            </a:br>
            <a:r>
              <a:rPr lang="en-US" sz="4400" b="0" i="1" dirty="0">
                <a:effectLst/>
                <a:cs typeface="Times New Roman" pitchFamily="18" charset="0"/>
              </a:rPr>
              <a:t>but they do make it difficult not to repent</a:t>
            </a:r>
          </a:p>
        </p:txBody>
      </p:sp>
      <p:sp>
        <p:nvSpPr>
          <p:cNvPr id="5" name="Text Box 4">
            <a:extLst>
              <a:ext uri="{FF2B5EF4-FFF2-40B4-BE49-F238E27FC236}">
                <a16:creationId xmlns:a16="http://schemas.microsoft.com/office/drawing/2014/main" xmlns="" id="{091CF430-F5D3-4916-9906-C38D9BBACF5C}"/>
              </a:ext>
            </a:extLst>
          </p:cNvPr>
          <p:cNvSpPr txBox="1">
            <a:spLocks noChangeArrowheads="1"/>
          </p:cNvSpPr>
          <p:nvPr/>
        </p:nvSpPr>
        <p:spPr bwMode="auto">
          <a:xfrm>
            <a:off x="203200" y="2240697"/>
            <a:ext cx="11785600" cy="3375283"/>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“Praying is the most powerful thing we do on earth.  Let us be faithful at it . . . It may be prayer for the repentance of a child or of a fellow Christian under the grip of Satan.  (They) may not be open to listen to us when we advise them . . .  But we can take the battle to a higher plane.  We can fight Satan, who holds them in his grip, so that the grip will be loosened and they will be less resistant to the wooing of God’s Spirit.”</a:t>
            </a:r>
          </a:p>
          <a:p>
            <a:pPr>
              <a:lnSpc>
                <a:spcPts val="2400"/>
              </a:lnSpc>
              <a:spcBef>
                <a:spcPts val="600"/>
              </a:spcBef>
            </a:pPr>
            <a:r>
              <a:rPr lang="en-US" sz="2400" dirty="0"/>
              <a:t>Ajith Fernando, </a:t>
            </a:r>
            <a:r>
              <a:rPr lang="en-US" sz="2400" i="1" dirty="0"/>
              <a:t>Spiritual Living in a Secular World</a:t>
            </a:r>
            <a:r>
              <a:rPr lang="en-US" sz="2400" dirty="0"/>
              <a:t> (Zondervan, 1993), p. 153.</a:t>
            </a:r>
            <a:endParaRPr lang="en-US" sz="2400" dirty="0">
              <a:solidFill>
                <a:schemeClr val="bg1">
                  <a:lumMod val="65000"/>
                </a:schemeClr>
              </a:solidFill>
            </a:endParaRPr>
          </a:p>
        </p:txBody>
      </p:sp>
    </p:spTree>
    <p:extLst>
      <p:ext uri="{BB962C8B-B14F-4D97-AF65-F5344CB8AC3E}">
        <p14:creationId xmlns:p14="http://schemas.microsoft.com/office/powerpoint/2010/main" val="446286603"/>
      </p:ext>
    </p:extLst>
  </p:cSld>
  <p:clrMapOvr>
    <a:masterClrMapping/>
  </p:clrMapOvr>
  <p:transition spd="med">
    <p:randomBa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CULTIVATE THE HABIT OF ONGOING INDIVIDUAL PRAYER</a:t>
            </a:r>
          </a:p>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INVOLVE OTHER CHRISTIANS IN YOUR PRAYER LIFE</a:t>
            </a:r>
          </a:p>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PRAY FOR STRAYING CHRISTIANS</a:t>
            </a:r>
          </a:p>
        </p:txBody>
      </p:sp>
    </p:spTree>
    <p:extLst>
      <p:ext uri="{BB962C8B-B14F-4D97-AF65-F5344CB8AC3E}">
        <p14:creationId xmlns:p14="http://schemas.microsoft.com/office/powerpoint/2010/main" val="1711458006"/>
      </p:ext>
    </p:extLst>
  </p:cSld>
  <p:clrMapOvr>
    <a:masterClrMapping/>
  </p:clrMapOvr>
  <p:transition spd="slow">
    <p:push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Beginning a new NT book!</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15965511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Text Box 4">
            <a:extLst>
              <a:ext uri="{FF2B5EF4-FFF2-40B4-BE49-F238E27FC236}">
                <a16:creationId xmlns:a16="http://schemas.microsoft.com/office/drawing/2014/main" xmlns="" id="{2D385546-9088-46B2-8F4F-104D971739C5}"/>
              </a:ext>
            </a:extLst>
          </p:cNvPr>
          <p:cNvSpPr txBox="1">
            <a:spLocks noChangeArrowheads="1"/>
          </p:cNvSpPr>
          <p:nvPr/>
        </p:nvSpPr>
        <p:spPr bwMode="auto">
          <a:xfrm>
            <a:off x="0" y="929558"/>
            <a:ext cx="12192000" cy="604268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2900"/>
              </a:lnSpc>
            </a:pPr>
            <a:r>
              <a:rPr lang="en-US" sz="3000" baseline="30000" dirty="0">
                <a:solidFill>
                  <a:schemeClr val="bg1">
                    <a:lumMod val="65000"/>
                  </a:schemeClr>
                </a:solidFill>
              </a:rPr>
              <a:t>5:13</a:t>
            </a:r>
            <a:r>
              <a:rPr lang="en-US" sz="3000" dirty="0">
                <a:solidFill>
                  <a:schemeClr val="bg1">
                    <a:lumMod val="65000"/>
                  </a:schemeClr>
                </a:solidFill>
              </a:rPr>
              <a:t> Is anyone among you suffering? Then he must </a:t>
            </a:r>
            <a:r>
              <a:rPr lang="en-US" sz="3000" dirty="0"/>
              <a:t>pray</a:t>
            </a:r>
            <a:r>
              <a:rPr lang="en-US" sz="3000" dirty="0">
                <a:solidFill>
                  <a:schemeClr val="bg1">
                    <a:lumMod val="65000"/>
                  </a:schemeClr>
                </a:solidFill>
              </a:rPr>
              <a:t>. Is anyone cheerful? He is to sing praises. </a:t>
            </a:r>
            <a:r>
              <a:rPr lang="en-US" sz="3000" baseline="30000" dirty="0">
                <a:solidFill>
                  <a:schemeClr val="bg1">
                    <a:lumMod val="65000"/>
                  </a:schemeClr>
                </a:solidFill>
              </a:rPr>
              <a:t>14</a:t>
            </a:r>
            <a:r>
              <a:rPr lang="en-US" sz="3000" dirty="0">
                <a:solidFill>
                  <a:schemeClr val="bg1">
                    <a:lumMod val="65000"/>
                  </a:schemeClr>
                </a:solidFill>
              </a:rPr>
              <a:t> Is anyone among you sick? Then he must call for the elders of the church and they are to </a:t>
            </a:r>
            <a:r>
              <a:rPr lang="en-US" sz="3000" dirty="0"/>
              <a:t>pray</a:t>
            </a:r>
            <a:r>
              <a:rPr lang="en-US" sz="3000" dirty="0">
                <a:solidFill>
                  <a:schemeClr val="bg1">
                    <a:lumMod val="65000"/>
                  </a:schemeClr>
                </a:solidFill>
              </a:rPr>
              <a:t> over him, anointing him with oil in the name of the Lord; </a:t>
            </a:r>
            <a:r>
              <a:rPr lang="en-US" sz="3000" baseline="30000" dirty="0">
                <a:solidFill>
                  <a:schemeClr val="bg1">
                    <a:lumMod val="65000"/>
                  </a:schemeClr>
                </a:solidFill>
              </a:rPr>
              <a:t>15</a:t>
            </a:r>
            <a:r>
              <a:rPr lang="en-US" sz="3000" dirty="0">
                <a:solidFill>
                  <a:schemeClr val="bg1">
                    <a:lumMod val="65000"/>
                  </a:schemeClr>
                </a:solidFill>
              </a:rPr>
              <a:t> and the </a:t>
            </a:r>
            <a:r>
              <a:rPr lang="en-US" sz="3000" dirty="0"/>
              <a:t>prayer</a:t>
            </a:r>
            <a:r>
              <a:rPr lang="en-US" sz="3000" dirty="0">
                <a:solidFill>
                  <a:schemeClr val="bg1">
                    <a:lumMod val="65000"/>
                  </a:schemeClr>
                </a:solidFill>
              </a:rPr>
              <a:t> offered in faith will restore the one who is sick, and the Lord will raise him up, and if he has committed sins, they will be forgiven him. </a:t>
            </a:r>
            <a:r>
              <a:rPr lang="en-US" sz="3000" baseline="30000" dirty="0">
                <a:solidFill>
                  <a:schemeClr val="bg1">
                    <a:lumMod val="65000"/>
                  </a:schemeClr>
                </a:solidFill>
              </a:rPr>
              <a:t>16</a:t>
            </a:r>
            <a:r>
              <a:rPr lang="en-US" sz="3000" dirty="0">
                <a:solidFill>
                  <a:schemeClr val="bg1">
                    <a:lumMod val="65000"/>
                  </a:schemeClr>
                </a:solidFill>
              </a:rPr>
              <a:t> Therefore, confess your sins to one another, and </a:t>
            </a:r>
            <a:r>
              <a:rPr lang="en-US" sz="3000" dirty="0"/>
              <a:t>pray</a:t>
            </a:r>
            <a:r>
              <a:rPr lang="en-US" sz="3000" dirty="0">
                <a:solidFill>
                  <a:schemeClr val="bg1">
                    <a:lumMod val="65000"/>
                  </a:schemeClr>
                </a:solidFill>
              </a:rPr>
              <a:t> for one another so that you may be healed. The effective </a:t>
            </a:r>
            <a:r>
              <a:rPr lang="en-US" sz="3000" dirty="0"/>
              <a:t>prayer</a:t>
            </a:r>
            <a:r>
              <a:rPr lang="en-US" sz="3000" dirty="0">
                <a:solidFill>
                  <a:schemeClr val="bg1">
                    <a:lumMod val="65000"/>
                  </a:schemeClr>
                </a:solidFill>
              </a:rPr>
              <a:t> of a righteous man can accomplish much. </a:t>
            </a:r>
            <a:r>
              <a:rPr lang="en-US" sz="3000" baseline="30000" dirty="0">
                <a:solidFill>
                  <a:schemeClr val="bg1">
                    <a:lumMod val="65000"/>
                  </a:schemeClr>
                </a:solidFill>
              </a:rPr>
              <a:t>17</a:t>
            </a:r>
            <a:r>
              <a:rPr lang="en-US" sz="3000" dirty="0">
                <a:solidFill>
                  <a:schemeClr val="bg1">
                    <a:lumMod val="65000"/>
                  </a:schemeClr>
                </a:solidFill>
              </a:rPr>
              <a:t> Elijah was a man with a nature like ours, and he </a:t>
            </a:r>
            <a:r>
              <a:rPr lang="en-US" sz="3000" dirty="0"/>
              <a:t>prayed</a:t>
            </a:r>
            <a:r>
              <a:rPr lang="en-US" sz="3000" dirty="0">
                <a:solidFill>
                  <a:schemeClr val="bg1">
                    <a:lumMod val="65000"/>
                  </a:schemeClr>
                </a:solidFill>
              </a:rPr>
              <a:t> earnestly that it would not rain, and it did not rain on the earth for three years and six months. </a:t>
            </a:r>
            <a:r>
              <a:rPr lang="en-US" sz="3000" baseline="30000" dirty="0">
                <a:solidFill>
                  <a:schemeClr val="bg1">
                    <a:lumMod val="65000"/>
                  </a:schemeClr>
                </a:solidFill>
              </a:rPr>
              <a:t>18</a:t>
            </a:r>
            <a:r>
              <a:rPr lang="en-US" sz="3000" dirty="0">
                <a:solidFill>
                  <a:schemeClr val="bg1">
                    <a:lumMod val="65000"/>
                  </a:schemeClr>
                </a:solidFill>
              </a:rPr>
              <a:t> Then he </a:t>
            </a:r>
            <a:r>
              <a:rPr lang="en-US" sz="3000" dirty="0"/>
              <a:t>prayed</a:t>
            </a:r>
            <a:r>
              <a:rPr lang="en-US" sz="3000" dirty="0">
                <a:solidFill>
                  <a:schemeClr val="bg1">
                    <a:lumMod val="65000"/>
                  </a:schemeClr>
                </a:solidFill>
              </a:rPr>
              <a:t> again, and the sky poured rain and the earth produced its fruit. </a:t>
            </a:r>
            <a:r>
              <a:rPr lang="en-US" sz="3000" baseline="30000" dirty="0">
                <a:solidFill>
                  <a:schemeClr val="bg1">
                    <a:lumMod val="65000"/>
                  </a:schemeClr>
                </a:solidFill>
              </a:rPr>
              <a:t>19</a:t>
            </a:r>
            <a:r>
              <a:rPr lang="en-US" sz="3000" dirty="0">
                <a:solidFill>
                  <a:schemeClr val="bg1">
                    <a:lumMod val="65000"/>
                  </a:schemeClr>
                </a:solidFill>
              </a:rPr>
              <a:t> My brethren, if any among you strays from the truth and one turns him back, </a:t>
            </a:r>
            <a:r>
              <a:rPr lang="en-US" sz="3000" baseline="30000" dirty="0">
                <a:solidFill>
                  <a:schemeClr val="bg1">
                    <a:lumMod val="65000"/>
                  </a:schemeClr>
                </a:solidFill>
              </a:rPr>
              <a:t>20</a:t>
            </a:r>
            <a:r>
              <a:rPr lang="en-US" sz="3000" dirty="0">
                <a:solidFill>
                  <a:schemeClr val="bg1">
                    <a:lumMod val="65000"/>
                  </a:schemeClr>
                </a:solidFill>
              </a:rPr>
              <a:t> let him know that he who turns a sinner from the error of his way will save his soul from death and will cover a multitude of sins. </a:t>
            </a:r>
          </a:p>
        </p:txBody>
      </p:sp>
    </p:spTree>
    <p:extLst>
      <p:ext uri="{BB962C8B-B14F-4D97-AF65-F5344CB8AC3E}">
        <p14:creationId xmlns:p14="http://schemas.microsoft.com/office/powerpoint/2010/main" val="4002603078"/>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607B9073-D270-49E3-A377-8999DF874134}"/>
              </a:ext>
            </a:extLst>
          </p:cNvPr>
          <p:cNvSpPr txBox="1">
            <a:spLocks noChangeArrowheads="1"/>
          </p:cNvSpPr>
          <p:nvPr/>
        </p:nvSpPr>
        <p:spPr bwMode="auto">
          <a:xfrm>
            <a:off x="203200" y="264074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5:13</a:t>
            </a:r>
            <a:r>
              <a:rPr lang="en-US" sz="3200" dirty="0"/>
              <a:t> Is anyone among you suffering? Then he must pray. Is anyone cheerful? He is to sing praises. </a:t>
            </a:r>
          </a:p>
        </p:txBody>
      </p:sp>
    </p:spTree>
    <p:extLst>
      <p:ext uri="{BB962C8B-B14F-4D97-AF65-F5344CB8AC3E}">
        <p14:creationId xmlns:p14="http://schemas.microsoft.com/office/powerpoint/2010/main" val="1553214336"/>
      </p:ext>
    </p:extLst>
  </p:cSld>
  <p:clrMapOvr>
    <a:masterClrMapping/>
  </p:clrMapOvr>
  <p:transition spd="med">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CULTIVATE THE HABIT OF ONGOING INDIVIDUAL PRAYER</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600"/>
              </a:spcBef>
              <a:defRPr/>
            </a:pPr>
            <a:endParaRPr lang="en-US" sz="4000" b="0" dirty="0">
              <a:effectLst/>
              <a:cs typeface="Times New Roman" pitchFamily="18" charset="0"/>
            </a:endParaRPr>
          </a:p>
          <a:p>
            <a:pPr marL="1028700" lvl="1" indent="-571500" eaLnBrk="1" hangingPunct="1">
              <a:lnSpc>
                <a:spcPct val="70000"/>
              </a:lnSpc>
              <a:spcBef>
                <a:spcPts val="0"/>
              </a:spcBef>
              <a:buFont typeface="Arial" panose="020B0604020202020204" pitchFamily="34" charset="0"/>
              <a:buChar char="•"/>
              <a:defRPr/>
            </a:pPr>
            <a:r>
              <a:rPr lang="en-US" sz="4000" dirty="0">
                <a:cs typeface="Times New Roman" pitchFamily="18" charset="0"/>
              </a:rPr>
              <a:t>“Suffering” &amp; “cheerful” represent the full continuum of life-experiences (“pray in every situation”)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“Pray” &amp; “sing praises” are in the present/continuous tense (“keep praying” &amp; “keep singing praises”)</a:t>
            </a:r>
          </a:p>
        </p:txBody>
      </p:sp>
      <p:sp>
        <p:nvSpPr>
          <p:cNvPr id="5" name="Text Box 4">
            <a:extLst>
              <a:ext uri="{FF2B5EF4-FFF2-40B4-BE49-F238E27FC236}">
                <a16:creationId xmlns:a16="http://schemas.microsoft.com/office/drawing/2014/main" xmlns="" id="{607B9073-D270-49E3-A377-8999DF874134}"/>
              </a:ext>
            </a:extLst>
          </p:cNvPr>
          <p:cNvSpPr txBox="1">
            <a:spLocks noChangeArrowheads="1"/>
          </p:cNvSpPr>
          <p:nvPr/>
        </p:nvSpPr>
        <p:spPr bwMode="auto">
          <a:xfrm>
            <a:off x="203200" y="264074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5:13</a:t>
            </a:r>
            <a:r>
              <a:rPr lang="en-US" sz="3200" dirty="0"/>
              <a:t> Is anyone among you suffering? Then he must pray. Is anyone cheerful? He is to sing praises. </a:t>
            </a:r>
          </a:p>
        </p:txBody>
      </p:sp>
    </p:spTree>
    <p:extLst>
      <p:ext uri="{BB962C8B-B14F-4D97-AF65-F5344CB8AC3E}">
        <p14:creationId xmlns:p14="http://schemas.microsoft.com/office/powerpoint/2010/main" val="1767607846"/>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CULTIVATE THE HABIT OF ONGOING INDIVIDUAL PRAYER</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600"/>
              </a:spcBef>
              <a:defRPr/>
            </a:pPr>
            <a:endParaRPr lang="en-US" sz="4000" b="0" dirty="0">
              <a:effectLst/>
              <a:cs typeface="Times New Roman" pitchFamily="18" charset="0"/>
            </a:endParaRPr>
          </a:p>
          <a:p>
            <a:pPr marL="1028700" lvl="1" indent="-571500" eaLnBrk="1" hangingPunct="1">
              <a:lnSpc>
                <a:spcPct val="70000"/>
              </a:lnSpc>
              <a:spcBef>
                <a:spcPts val="0"/>
              </a:spcBef>
              <a:buFont typeface="Arial" panose="020B0604020202020204" pitchFamily="34" charset="0"/>
              <a:buChar char="•"/>
              <a:defRPr/>
            </a:pPr>
            <a:r>
              <a:rPr lang="en-US" sz="4000" dirty="0">
                <a:cs typeface="Times New Roman" pitchFamily="18" charset="0"/>
              </a:rPr>
              <a:t>“Pray” &amp; “sing praises” are imperatives, emphasizing the importance of </a:t>
            </a:r>
            <a:r>
              <a:rPr lang="en-US" sz="4000" u="sng" dirty="0">
                <a:cs typeface="Times New Roman" pitchFamily="18" charset="0"/>
              </a:rPr>
              <a:t>choosing</a:t>
            </a:r>
            <a:r>
              <a:rPr lang="en-US" sz="4000" dirty="0">
                <a:cs typeface="Times New Roman" pitchFamily="18" charset="0"/>
              </a:rPr>
              <a:t> to communicate with God</a:t>
            </a:r>
          </a:p>
        </p:txBody>
      </p:sp>
      <p:sp>
        <p:nvSpPr>
          <p:cNvPr id="5" name="Text Box 4">
            <a:extLst>
              <a:ext uri="{FF2B5EF4-FFF2-40B4-BE49-F238E27FC236}">
                <a16:creationId xmlns:a16="http://schemas.microsoft.com/office/drawing/2014/main" xmlns="" id="{607B9073-D270-49E3-A377-8999DF874134}"/>
              </a:ext>
            </a:extLst>
          </p:cNvPr>
          <p:cNvSpPr txBox="1">
            <a:spLocks noChangeArrowheads="1"/>
          </p:cNvSpPr>
          <p:nvPr/>
        </p:nvSpPr>
        <p:spPr bwMode="auto">
          <a:xfrm>
            <a:off x="203200" y="264074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5:13</a:t>
            </a:r>
            <a:r>
              <a:rPr lang="en-US" sz="3200" dirty="0"/>
              <a:t> Is anyone among you suffering? Then he must pray. Is anyone cheerful? He is to sing praises. </a:t>
            </a:r>
          </a:p>
        </p:txBody>
      </p:sp>
      <p:sp>
        <p:nvSpPr>
          <p:cNvPr id="8" name="Text Box 4">
            <a:extLst>
              <a:ext uri="{FF2B5EF4-FFF2-40B4-BE49-F238E27FC236}">
                <a16:creationId xmlns:a16="http://schemas.microsoft.com/office/drawing/2014/main" xmlns="" id="{65E015BE-BF67-4A54-B44A-DFA9BD29CD9D}"/>
              </a:ext>
            </a:extLst>
          </p:cNvPr>
          <p:cNvSpPr txBox="1">
            <a:spLocks noChangeArrowheads="1"/>
          </p:cNvSpPr>
          <p:nvPr/>
        </p:nvSpPr>
        <p:spPr bwMode="auto">
          <a:xfrm>
            <a:off x="212725" y="5126772"/>
            <a:ext cx="11785600" cy="1291507"/>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dirty="0"/>
              <a:t>“You are as close to God right now as you </a:t>
            </a:r>
            <a:r>
              <a:rPr lang="en-US" sz="3200" i="1" dirty="0"/>
              <a:t>habitually choose</a:t>
            </a:r>
            <a:r>
              <a:rPr lang="en-US" sz="3200" dirty="0"/>
              <a:t> to be.” </a:t>
            </a:r>
          </a:p>
          <a:p>
            <a:pPr>
              <a:lnSpc>
                <a:spcPts val="3200"/>
              </a:lnSpc>
            </a:pPr>
            <a:r>
              <a:rPr lang="en-US" sz="2400" dirty="0"/>
              <a:t>Oswald Sanders, </a:t>
            </a:r>
            <a:r>
              <a:rPr lang="en-US" sz="2400" i="1" dirty="0"/>
              <a:t>Enjoying Intimacy with God</a:t>
            </a:r>
          </a:p>
        </p:txBody>
      </p:sp>
    </p:spTree>
    <p:extLst>
      <p:ext uri="{BB962C8B-B14F-4D97-AF65-F5344CB8AC3E}">
        <p14:creationId xmlns:p14="http://schemas.microsoft.com/office/powerpoint/2010/main" val="946042532"/>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NOT a promise to always be physically healed </a:t>
            </a:r>
            <a:br>
              <a:rPr lang="en-US" sz="4400" b="0" i="1" dirty="0">
                <a:effectLst/>
                <a:cs typeface="Times New Roman" pitchFamily="18" charset="0"/>
              </a:rPr>
            </a:br>
            <a:r>
              <a:rPr lang="en-US" sz="4400" b="0" i="1" dirty="0">
                <a:effectLst/>
                <a:cs typeface="Times New Roman" pitchFamily="18" charset="0"/>
              </a:rPr>
              <a:t>if you follow the formula</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2640747"/>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5:14</a:t>
            </a:r>
            <a:r>
              <a:rPr lang="en-US" sz="3200" dirty="0"/>
              <a:t> Is anyone among you sick? Then he must call for the elders of the church and they are to pray over him, anointing him with oil in the name of the Lord; </a:t>
            </a:r>
            <a:r>
              <a:rPr lang="en-US" sz="3200" baseline="30000" dirty="0"/>
              <a:t>15</a:t>
            </a:r>
            <a:r>
              <a:rPr lang="en-US" sz="3200" dirty="0"/>
              <a:t> and the prayer offered in faith will restore the one who is sick, and the Lord will raise him up, and if he has committed sins, they will be forgiven him. </a:t>
            </a:r>
            <a:r>
              <a:rPr lang="en-US" sz="3200" baseline="30000" dirty="0">
                <a:solidFill>
                  <a:schemeClr val="bg1">
                    <a:lumMod val="65000"/>
                  </a:schemeClr>
                </a:solidFill>
              </a:rPr>
              <a:t>16</a:t>
            </a:r>
            <a:r>
              <a:rPr lang="en-US" sz="3200" dirty="0">
                <a:solidFill>
                  <a:schemeClr val="bg1">
                    <a:lumMod val="65000"/>
                  </a:schemeClr>
                </a:solidFill>
              </a:rPr>
              <a:t> Therefore, confess your sins to one another, and pray for one another so that you may be healed. </a:t>
            </a:r>
          </a:p>
        </p:txBody>
      </p:sp>
    </p:spTree>
    <p:extLst>
      <p:ext uri="{BB962C8B-B14F-4D97-AF65-F5344CB8AC3E}">
        <p14:creationId xmlns:p14="http://schemas.microsoft.com/office/powerpoint/2010/main" val="1033811607"/>
      </p:ext>
    </p:extLst>
  </p:cSld>
  <p:clrMapOvr>
    <a:masterClrMapping/>
  </p:clrMapOvr>
  <p:transition spd="med">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Paul had a healing gift – but couldn’t always heal people (2 Cor. 12; Phil. 2; 2 Tim. 4)</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2640747"/>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5:14</a:t>
            </a:r>
            <a:r>
              <a:rPr lang="en-US" sz="3200" dirty="0"/>
              <a:t> Is anyone among you sick? Then he must call for the elders of the church and they are to pray over him, anointing him with oil in the name of the Lord; </a:t>
            </a:r>
            <a:r>
              <a:rPr lang="en-US" sz="3200" baseline="30000" dirty="0"/>
              <a:t>15</a:t>
            </a:r>
            <a:r>
              <a:rPr lang="en-US" sz="3200" dirty="0"/>
              <a:t> and the prayer offered in faith will restore the one who is sick, and the Lord will raise him up, and if he has committed sins, they will be forgiven him. </a:t>
            </a:r>
            <a:r>
              <a:rPr lang="en-US" sz="3200" baseline="30000" dirty="0">
                <a:solidFill>
                  <a:schemeClr val="bg1">
                    <a:lumMod val="65000"/>
                  </a:schemeClr>
                </a:solidFill>
              </a:rPr>
              <a:t>16</a:t>
            </a:r>
            <a:r>
              <a:rPr lang="en-US" sz="3200" dirty="0">
                <a:solidFill>
                  <a:schemeClr val="bg1">
                    <a:lumMod val="65000"/>
                  </a:schemeClr>
                </a:solidFill>
              </a:rPr>
              <a:t> Therefore, confess your sins to one another, and pray for one another so that you may be healed. </a:t>
            </a:r>
          </a:p>
        </p:txBody>
      </p:sp>
    </p:spTree>
    <p:extLst>
      <p:ext uri="{BB962C8B-B14F-4D97-AF65-F5344CB8AC3E}">
        <p14:creationId xmlns:p14="http://schemas.microsoft.com/office/powerpoint/2010/main" val="2231930458"/>
      </p:ext>
    </p:extLst>
  </p:cSld>
  <p:clrMapOvr>
    <a:masterClrMapping/>
  </p:clrMapOvr>
  <p:transition spd="med">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INVOLVE</a:t>
            </a:r>
            <a:r>
              <a:rPr lang="en-US" sz="4000" dirty="0">
                <a:effectLst>
                  <a:outerShdw blurRad="38100" dist="38100" dir="2700000" algn="tl">
                    <a:srgbClr val="000000">
                      <a:alpha val="43137"/>
                    </a:srgbClr>
                  </a:outerShdw>
                </a:effectLst>
                <a:cs typeface="Times New Roman" pitchFamily="18" charset="0"/>
              </a:rPr>
              <a:t> OTHER CHRISTIANS IN YOUR PRAYER LIFE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Share your struggles with Christian friends &amp; ask them to pray for you</a:t>
            </a: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2640747"/>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5:14</a:t>
            </a:r>
            <a:r>
              <a:rPr lang="en-US" sz="3200" dirty="0">
                <a:solidFill>
                  <a:schemeClr val="bg1">
                    <a:lumMod val="65000"/>
                  </a:schemeClr>
                </a:solidFill>
              </a:rPr>
              <a:t> Is anyone among you sick? Then he must call for the elders of the church and they are to pray over him, anointing him with oil in the name of the Lord; </a:t>
            </a:r>
            <a:r>
              <a:rPr lang="en-US" sz="3200" baseline="30000" dirty="0">
                <a:solidFill>
                  <a:schemeClr val="bg1">
                    <a:lumMod val="65000"/>
                  </a:schemeClr>
                </a:solidFill>
              </a:rPr>
              <a:t>15</a:t>
            </a:r>
            <a:r>
              <a:rPr lang="en-US" sz="3200" dirty="0">
                <a:solidFill>
                  <a:schemeClr val="bg1">
                    <a:lumMod val="65000"/>
                  </a:schemeClr>
                </a:solidFill>
              </a:rPr>
              <a:t> and the prayer offered in faith will restore the one who is sick, and the Lord will raise him up, and if he has committed sins, they will be forgiven him. </a:t>
            </a:r>
            <a:r>
              <a:rPr lang="en-US" sz="3200" baseline="30000" dirty="0"/>
              <a:t>16</a:t>
            </a:r>
            <a:r>
              <a:rPr lang="en-US" sz="3200" dirty="0"/>
              <a:t> Therefore, confess your sins to </a:t>
            </a:r>
            <a:r>
              <a:rPr lang="en-US" sz="3200" u="sng" dirty="0"/>
              <a:t>one another</a:t>
            </a:r>
            <a:r>
              <a:rPr lang="en-US" sz="3200" dirty="0"/>
              <a:t>, and pray for </a:t>
            </a:r>
            <a:r>
              <a:rPr lang="en-US" sz="3200" u="sng" dirty="0"/>
              <a:t>one another</a:t>
            </a:r>
            <a:r>
              <a:rPr lang="en-US" sz="3200" dirty="0"/>
              <a:t> so that you may be healed. </a:t>
            </a:r>
          </a:p>
        </p:txBody>
      </p:sp>
    </p:spTree>
    <p:extLst>
      <p:ext uri="{BB962C8B-B14F-4D97-AF65-F5344CB8AC3E}">
        <p14:creationId xmlns:p14="http://schemas.microsoft.com/office/powerpoint/2010/main" val="836366979"/>
      </p:ext>
    </p:extLst>
  </p:cSld>
  <p:clrMapOvr>
    <a:masterClrMapping/>
  </p:clrMapOvr>
  <p:transition spd="med">
    <p:randomBa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5:13-20</a:t>
            </a:r>
            <a:br>
              <a:rPr lang="en-US" sz="4400" dirty="0"/>
            </a:br>
            <a:r>
              <a:rPr lang="en-US" sz="4400" dirty="0"/>
              <a:t>3 Practical Guidelines for Prayer</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cs typeface="Times New Roman" pitchFamily="18" charset="0"/>
              </a:rPr>
              <a:t>INVOLVE</a:t>
            </a:r>
            <a:r>
              <a:rPr lang="en-US" sz="4000" dirty="0">
                <a:effectLst>
                  <a:outerShdw blurRad="38100" dist="38100" dir="2700000" algn="tl">
                    <a:srgbClr val="000000">
                      <a:alpha val="43137"/>
                    </a:srgbClr>
                  </a:outerShdw>
                </a:effectLst>
                <a:cs typeface="Times New Roman" pitchFamily="18" charset="0"/>
              </a:rPr>
              <a:t> OTHER CHRISTIANS IN YOUR PRAYER LIFE</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When friends confide their struggles to you, pray for them</a:t>
            </a: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2640747"/>
            <a:ext cx="11785600"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1">
                    <a:lumMod val="65000"/>
                  </a:schemeClr>
                </a:solidFill>
              </a:rPr>
              <a:t>5:14</a:t>
            </a:r>
            <a:r>
              <a:rPr lang="en-US" sz="3200" dirty="0">
                <a:solidFill>
                  <a:schemeClr val="bg1">
                    <a:lumMod val="65000"/>
                  </a:schemeClr>
                </a:solidFill>
              </a:rPr>
              <a:t> Is anyone among you sick? Then he must call for the elders of the church and they are to pray over him, anointing him with oil in the name of the Lord; </a:t>
            </a:r>
            <a:r>
              <a:rPr lang="en-US" sz="3200" baseline="30000" dirty="0">
                <a:solidFill>
                  <a:schemeClr val="bg1">
                    <a:lumMod val="65000"/>
                  </a:schemeClr>
                </a:solidFill>
              </a:rPr>
              <a:t>15</a:t>
            </a:r>
            <a:r>
              <a:rPr lang="en-US" sz="3200" dirty="0">
                <a:solidFill>
                  <a:schemeClr val="bg1">
                    <a:lumMod val="65000"/>
                  </a:schemeClr>
                </a:solidFill>
              </a:rPr>
              <a:t> and the prayer offered in faith will restore the one who is sick, and the Lord will raise him up, and if he has committed sins, they will be forgiven him. </a:t>
            </a:r>
            <a:r>
              <a:rPr lang="en-US" sz="3200" baseline="30000" dirty="0"/>
              <a:t>16</a:t>
            </a:r>
            <a:r>
              <a:rPr lang="en-US" sz="3200" dirty="0"/>
              <a:t> Therefore, confess your sins to </a:t>
            </a:r>
            <a:r>
              <a:rPr lang="en-US" sz="3200" u="sng" dirty="0"/>
              <a:t>one another</a:t>
            </a:r>
            <a:r>
              <a:rPr lang="en-US" sz="3200" dirty="0"/>
              <a:t>, and pray for </a:t>
            </a:r>
            <a:r>
              <a:rPr lang="en-US" sz="3200" u="sng" dirty="0"/>
              <a:t>one another</a:t>
            </a:r>
            <a:r>
              <a:rPr lang="en-US" sz="3200" dirty="0"/>
              <a:t> so that you may be healed. </a:t>
            </a:r>
          </a:p>
        </p:txBody>
      </p:sp>
    </p:spTree>
    <p:extLst>
      <p:ext uri="{BB962C8B-B14F-4D97-AF65-F5344CB8AC3E}">
        <p14:creationId xmlns:p14="http://schemas.microsoft.com/office/powerpoint/2010/main" val="1822329114"/>
      </p:ext>
    </p:extLst>
  </p:cSld>
  <p:clrMapOvr>
    <a:masterClrMapping/>
  </p:clrMapOvr>
  <p:transition spd="med">
    <p:randomBa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1417</Words>
  <Application>Microsoft Office PowerPoint</Application>
  <PresentationFormat>Widescreen</PresentationFormat>
  <Paragraphs>114</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Trebuchet MS</vt:lpstr>
      <vt:lpstr>1_Default Design</vt:lpstr>
      <vt:lpstr>PowerPoint Presentation</vt:lpstr>
      <vt:lpstr>James 5:13-20 </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James 5:13-20 3 Practical Guidelines for Prayer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2023-01-30T21:19:24Z</dcterms:created>
  <dcterms:modified xsi:type="dcterms:W3CDTF">2023-01-30T21:19:30Z</dcterms:modified>
</cp:coreProperties>
</file>