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5683" r:id="rId1"/>
  </p:sldMasterIdLst>
  <p:notesMasterIdLst>
    <p:notesMasterId r:id="rId46"/>
  </p:notesMasterIdLst>
  <p:sldIdLst>
    <p:sldId id="8541" r:id="rId2"/>
    <p:sldId id="9407" r:id="rId3"/>
    <p:sldId id="9563" r:id="rId4"/>
    <p:sldId id="9529" r:id="rId5"/>
    <p:sldId id="9565" r:id="rId6"/>
    <p:sldId id="9567" r:id="rId7"/>
    <p:sldId id="9568" r:id="rId8"/>
    <p:sldId id="9569" r:id="rId9"/>
    <p:sldId id="9564" r:id="rId10"/>
    <p:sldId id="9571" r:id="rId11"/>
    <p:sldId id="9572" r:id="rId12"/>
    <p:sldId id="9573" r:id="rId13"/>
    <p:sldId id="9574" r:id="rId14"/>
    <p:sldId id="9575" r:id="rId15"/>
    <p:sldId id="9576" r:id="rId16"/>
    <p:sldId id="9577" r:id="rId17"/>
    <p:sldId id="9578" r:id="rId18"/>
    <p:sldId id="9570" r:id="rId19"/>
    <p:sldId id="9594" r:id="rId20"/>
    <p:sldId id="9580" r:id="rId21"/>
    <p:sldId id="9581" r:id="rId22"/>
    <p:sldId id="9582" r:id="rId23"/>
    <p:sldId id="9583" r:id="rId24"/>
    <p:sldId id="9584" r:id="rId25"/>
    <p:sldId id="9585" r:id="rId26"/>
    <p:sldId id="9586" r:id="rId27"/>
    <p:sldId id="9587" r:id="rId28"/>
    <p:sldId id="9588" r:id="rId29"/>
    <p:sldId id="9590" r:id="rId30"/>
    <p:sldId id="9591" r:id="rId31"/>
    <p:sldId id="9593" r:id="rId32"/>
    <p:sldId id="9579" r:id="rId33"/>
    <p:sldId id="9596" r:id="rId34"/>
    <p:sldId id="9595" r:id="rId35"/>
    <p:sldId id="9598" r:id="rId36"/>
    <p:sldId id="9599" r:id="rId37"/>
    <p:sldId id="9597" r:id="rId38"/>
    <p:sldId id="9600" r:id="rId39"/>
    <p:sldId id="9601" r:id="rId40"/>
    <p:sldId id="9557" r:id="rId41"/>
    <p:sldId id="9602" r:id="rId42"/>
    <p:sldId id="9603" r:id="rId43"/>
    <p:sldId id="9604" r:id="rId44"/>
    <p:sldId id="9272" r:id="rId45"/>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4061"/>
    <a:srgbClr val="5286C4"/>
    <a:srgbClr val="D3E6FF"/>
    <a:srgbClr val="B0E4CD"/>
    <a:srgbClr val="35A5C2"/>
    <a:srgbClr val="385D8A"/>
    <a:srgbClr val="386294"/>
    <a:srgbClr val="586676"/>
    <a:srgbClr val="204C82"/>
    <a:srgbClr val="2B67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12A402-1D59-694F-ABA4-04AA95C93C50}" v="1010" dt="2023-03-10T00:39:21.867"/>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822" autoAdjust="0"/>
    <p:restoredTop sz="87662" autoAdjust="0"/>
  </p:normalViewPr>
  <p:slideViewPr>
    <p:cSldViewPr snapToGrid="0">
      <p:cViewPr varScale="1">
        <p:scale>
          <a:sx n="66" d="100"/>
          <a:sy n="66" d="100"/>
        </p:scale>
        <p:origin x="84" y="196"/>
      </p:cViewPr>
      <p:guideLst>
        <p:guide orient="horz" pos="2160"/>
        <p:guide pos="384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1</a:t>
            </a:fld>
            <a:endParaRPr lang="en-US"/>
          </a:p>
        </p:txBody>
      </p:sp>
    </p:spTree>
    <p:extLst>
      <p:ext uri="{BB962C8B-B14F-4D97-AF65-F5344CB8AC3E}">
        <p14:creationId xmlns:p14="http://schemas.microsoft.com/office/powerpoint/2010/main" val="25247115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418964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446188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6704159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3367737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9252442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041080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8692636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699513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898705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855975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352424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970646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697926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8121889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545279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509409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07610157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2855159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49916164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374833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679801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5120550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3929282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4679564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2458821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399460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3238231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78824785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9845945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1507747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0273374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814230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9455160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6379414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0363179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6478892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615450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0570813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824920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355931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088279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highlight>
                <a:srgbClr val="00FF00"/>
              </a:highlight>
            </a:endParaRPr>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88300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3/17/2023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3/17/2023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3/17/2023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3/17/2023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3/17/2023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3/17/2023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3/17/2023</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3/17/2023</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3/17/2023</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3/17/2023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3/17/2023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3/17/2023</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EXODUS</a:t>
            </a:r>
          </a:p>
        </p:txBody>
      </p:sp>
      <p:sp>
        <p:nvSpPr>
          <p:cNvPr id="5" name="TextBox 4">
            <a:extLst>
              <a:ext uri="{FF2B5EF4-FFF2-40B4-BE49-F238E27FC236}">
                <a16:creationId xmlns:a16="http://schemas.microsoft.com/office/drawing/2014/main" xmlns=""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a:solidFill>
                  <a:schemeClr val="bg1"/>
                </a:solidFill>
                <a:latin typeface="Century Gothic" panose="020B0502020202020204" pitchFamily="34" charset="0"/>
              </a:rPr>
              <a:t>THE BOOK OF</a:t>
            </a:r>
          </a:p>
        </p:txBody>
      </p:sp>
    </p:spTree>
    <p:extLst>
      <p:ext uri="{BB962C8B-B14F-4D97-AF65-F5344CB8AC3E}">
        <p14:creationId xmlns:p14="http://schemas.microsoft.com/office/powerpoint/2010/main" val="844245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61863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13 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You shall not murder. </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705E7B0C-FA32-A160-9925-4DEB917B1077}"/>
              </a:ext>
            </a:extLst>
          </p:cNvPr>
          <p:cNvSpPr>
            <a:spLocks noChangeArrowheads="1"/>
          </p:cNvSpPr>
          <p:nvPr/>
        </p:nvSpPr>
        <p:spPr bwMode="auto">
          <a:xfrm>
            <a:off x="326136" y="1959398"/>
            <a:ext cx="11537430" cy="467448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78AFBBB8-F314-42E6-9E4B-24729A9AF213}"/>
              </a:ext>
            </a:extLst>
          </p:cNvPr>
          <p:cNvSpPr txBox="1">
            <a:spLocks noChangeArrowheads="1"/>
          </p:cNvSpPr>
          <p:nvPr/>
        </p:nvSpPr>
        <p:spPr bwMode="auto">
          <a:xfrm>
            <a:off x="349120" y="2050523"/>
            <a:ext cx="11513769" cy="2800767"/>
          </a:xfrm>
          <a:prstGeom prst="rect">
            <a:avLst/>
          </a:prstGeom>
          <a:noFill/>
          <a:ln w="38100">
            <a:noFill/>
            <a:miter lim="800000"/>
            <a:headEnd/>
            <a:tailEnd/>
          </a:ln>
        </p:spPr>
        <p:txBody>
          <a:bodyPr wrap="square">
            <a:spAutoFit/>
          </a:bodyPr>
          <a:lstStyle/>
          <a:p>
            <a:pPr marL="587375" lvl="3" indent="-574675">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While all murder is killing, not all killing is necessarily murder</a:t>
            </a:r>
          </a:p>
          <a:p>
            <a:pPr marL="1144588" lvl="3" indent="-555625">
              <a:lnSpc>
                <a:spcPct val="90000"/>
              </a:lnSpc>
              <a:spcBef>
                <a:spcPts val="0"/>
              </a:spcBef>
              <a:spcAft>
                <a:spcPts val="60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Killing was justifiable in the case of someone breaking into your home and harming you (Exodus 22:2).  </a:t>
            </a:r>
          </a:p>
        </p:txBody>
      </p:sp>
    </p:spTree>
    <p:extLst>
      <p:ext uri="{BB962C8B-B14F-4D97-AF65-F5344CB8AC3E}">
        <p14:creationId xmlns:p14="http://schemas.microsoft.com/office/powerpoint/2010/main" val="942209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61863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13 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You shall not murder. </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705E7B0C-FA32-A160-9925-4DEB917B1077}"/>
              </a:ext>
            </a:extLst>
          </p:cNvPr>
          <p:cNvSpPr>
            <a:spLocks noChangeArrowheads="1"/>
          </p:cNvSpPr>
          <p:nvPr/>
        </p:nvSpPr>
        <p:spPr bwMode="auto">
          <a:xfrm>
            <a:off x="326136" y="1959398"/>
            <a:ext cx="11537430" cy="467448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78AFBBB8-F314-42E6-9E4B-24729A9AF213}"/>
              </a:ext>
            </a:extLst>
          </p:cNvPr>
          <p:cNvSpPr txBox="1">
            <a:spLocks noChangeArrowheads="1"/>
          </p:cNvSpPr>
          <p:nvPr/>
        </p:nvSpPr>
        <p:spPr bwMode="auto">
          <a:xfrm>
            <a:off x="349120" y="2050523"/>
            <a:ext cx="11513769" cy="4507901"/>
          </a:xfrm>
          <a:prstGeom prst="rect">
            <a:avLst/>
          </a:prstGeom>
          <a:noFill/>
          <a:ln w="38100">
            <a:noFill/>
            <a:miter lim="800000"/>
            <a:headEnd/>
            <a:tailEnd/>
          </a:ln>
        </p:spPr>
        <p:txBody>
          <a:bodyPr wrap="square">
            <a:spAutoFit/>
          </a:bodyPr>
          <a:lstStyle/>
          <a:p>
            <a:pPr marL="587375" lvl="3" indent="-574675">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While all murder is killing, not all killing is necessarily murder</a:t>
            </a:r>
          </a:p>
          <a:p>
            <a:pPr marL="1144588" lvl="3" indent="-555625">
              <a:lnSpc>
                <a:spcPct val="90000"/>
              </a:lnSpc>
              <a:spcBef>
                <a:spcPts val="0"/>
              </a:spcBef>
              <a:spcAft>
                <a:spcPts val="100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Accidental death was not considered murder. </a:t>
            </a:r>
          </a:p>
          <a:p>
            <a:pPr marL="1152525" lvl="4">
              <a:lnSpc>
                <a:spcPct val="90000"/>
              </a:lnSpc>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Deuteronomy 19:5: “For instance, a man may go into the forest with his neighbor to cut wood, and as he swings his ax to fell a tree, the head may fly off and hit his neighbor and kill him. That man may flee to one of these cities and save his life.”  </a:t>
            </a:r>
          </a:p>
        </p:txBody>
      </p:sp>
    </p:spTree>
    <p:extLst>
      <p:ext uri="{BB962C8B-B14F-4D97-AF65-F5344CB8AC3E}">
        <p14:creationId xmlns:p14="http://schemas.microsoft.com/office/powerpoint/2010/main" val="1632055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61863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13 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You shall not murder. </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705E7B0C-FA32-A160-9925-4DEB917B1077}"/>
              </a:ext>
            </a:extLst>
          </p:cNvPr>
          <p:cNvSpPr>
            <a:spLocks noChangeArrowheads="1"/>
          </p:cNvSpPr>
          <p:nvPr/>
        </p:nvSpPr>
        <p:spPr bwMode="auto">
          <a:xfrm>
            <a:off x="326136" y="1959398"/>
            <a:ext cx="11537430" cy="467448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78AFBBB8-F314-42E6-9E4B-24729A9AF213}"/>
              </a:ext>
            </a:extLst>
          </p:cNvPr>
          <p:cNvSpPr txBox="1">
            <a:spLocks noChangeArrowheads="1"/>
          </p:cNvSpPr>
          <p:nvPr/>
        </p:nvSpPr>
        <p:spPr bwMode="auto">
          <a:xfrm>
            <a:off x="349120" y="2050523"/>
            <a:ext cx="11513769" cy="2800767"/>
          </a:xfrm>
          <a:prstGeom prst="rect">
            <a:avLst/>
          </a:prstGeom>
          <a:noFill/>
          <a:ln w="38100">
            <a:noFill/>
            <a:miter lim="800000"/>
            <a:headEnd/>
            <a:tailEnd/>
          </a:ln>
        </p:spPr>
        <p:txBody>
          <a:bodyPr wrap="square">
            <a:spAutoFit/>
          </a:bodyPr>
          <a:lstStyle/>
          <a:p>
            <a:pPr marL="587375" lvl="3" indent="-574675">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While all murder is killing, not all killing is necessarily murder</a:t>
            </a:r>
          </a:p>
          <a:p>
            <a:pPr marL="1144588" lvl="3" indent="-555625">
              <a:lnSpc>
                <a:spcPct val="90000"/>
              </a:lnSpc>
              <a:spcBef>
                <a:spcPts val="0"/>
              </a:spcBef>
              <a:spcAft>
                <a:spcPts val="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Accidental death was not considered murder. </a:t>
            </a:r>
          </a:p>
          <a:p>
            <a:pPr marL="1144588" lvl="3" indent="-555625">
              <a:lnSpc>
                <a:spcPct val="90000"/>
              </a:lnSpc>
              <a:spcBef>
                <a:spcPts val="0"/>
              </a:spcBef>
              <a:spcAft>
                <a:spcPts val="100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Therefore, murder implies premeditation and the intent to commit violence. </a:t>
            </a:r>
          </a:p>
        </p:txBody>
      </p:sp>
    </p:spTree>
    <p:extLst>
      <p:ext uri="{BB962C8B-B14F-4D97-AF65-F5344CB8AC3E}">
        <p14:creationId xmlns:p14="http://schemas.microsoft.com/office/powerpoint/2010/main" val="4212294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61863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13 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You shall not murder. </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705E7B0C-FA32-A160-9925-4DEB917B1077}"/>
              </a:ext>
            </a:extLst>
          </p:cNvPr>
          <p:cNvSpPr>
            <a:spLocks noChangeArrowheads="1"/>
          </p:cNvSpPr>
          <p:nvPr/>
        </p:nvSpPr>
        <p:spPr bwMode="auto">
          <a:xfrm>
            <a:off x="326136" y="1959398"/>
            <a:ext cx="11537430" cy="467448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78AFBBB8-F314-42E6-9E4B-24729A9AF213}"/>
              </a:ext>
            </a:extLst>
          </p:cNvPr>
          <p:cNvSpPr txBox="1">
            <a:spLocks noChangeArrowheads="1"/>
          </p:cNvSpPr>
          <p:nvPr/>
        </p:nvSpPr>
        <p:spPr bwMode="auto">
          <a:xfrm>
            <a:off x="349120" y="2050523"/>
            <a:ext cx="11513769" cy="4559197"/>
          </a:xfrm>
          <a:prstGeom prst="rect">
            <a:avLst/>
          </a:prstGeom>
          <a:noFill/>
          <a:ln w="38100">
            <a:noFill/>
            <a:miter lim="800000"/>
            <a:headEnd/>
            <a:tailEnd/>
          </a:ln>
        </p:spPr>
        <p:txBody>
          <a:bodyPr wrap="square">
            <a:spAutoFit/>
          </a:bodyPr>
          <a:lstStyle/>
          <a:p>
            <a:pPr marL="587375" lvl="3" indent="-574675">
              <a:lnSpc>
                <a:spcPct val="90000"/>
              </a:lnSpc>
              <a:spcBef>
                <a:spcPts val="0"/>
              </a:spcBef>
              <a:spcAft>
                <a:spcPts val="10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Hatred and bitterness is at the root of murder. </a:t>
            </a:r>
          </a:p>
          <a:p>
            <a:pPr marL="587375" lvl="3" indent="-574675">
              <a:lnSpc>
                <a:spcPct val="90000"/>
              </a:lnSpc>
              <a:spcBef>
                <a:spcPts val="0"/>
              </a:spcBef>
              <a:spcAft>
                <a:spcPts val="10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1 John 3:15: “Everyone who hates his brother is a murderer.”</a:t>
            </a:r>
          </a:p>
          <a:p>
            <a:pPr marL="587375" lvl="3" indent="-574675">
              <a:lnSpc>
                <a:spcPct val="90000"/>
              </a:lnSpc>
              <a:spcBef>
                <a:spcPts val="0"/>
              </a:spcBef>
              <a:spcAft>
                <a:spcPts val="10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Leviticus 19:17-18: “You shall not hate your fellow countryman in your heart…You shall not take vengeance, nor bear any grudge against the sons of your people, but you shall love your neighbor as yourself.”</a:t>
            </a:r>
          </a:p>
        </p:txBody>
      </p:sp>
    </p:spTree>
    <p:extLst>
      <p:ext uri="{BB962C8B-B14F-4D97-AF65-F5344CB8AC3E}">
        <p14:creationId xmlns:p14="http://schemas.microsoft.com/office/powerpoint/2010/main" val="1363298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61863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13 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You shall not murder. </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705E7B0C-FA32-A160-9925-4DEB917B1077}"/>
              </a:ext>
            </a:extLst>
          </p:cNvPr>
          <p:cNvSpPr>
            <a:spLocks noChangeArrowheads="1"/>
          </p:cNvSpPr>
          <p:nvPr/>
        </p:nvSpPr>
        <p:spPr bwMode="auto">
          <a:xfrm>
            <a:off x="326136" y="1959398"/>
            <a:ext cx="11537430" cy="467448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78AFBBB8-F314-42E6-9E4B-24729A9AF213}"/>
              </a:ext>
            </a:extLst>
          </p:cNvPr>
          <p:cNvSpPr txBox="1">
            <a:spLocks noChangeArrowheads="1"/>
          </p:cNvSpPr>
          <p:nvPr/>
        </p:nvSpPr>
        <p:spPr bwMode="auto">
          <a:xfrm>
            <a:off x="349120" y="2050523"/>
            <a:ext cx="11513769" cy="2852063"/>
          </a:xfrm>
          <a:prstGeom prst="rect">
            <a:avLst/>
          </a:prstGeom>
          <a:noFill/>
          <a:ln w="38100">
            <a:noFill/>
            <a:miter lim="800000"/>
            <a:headEnd/>
            <a:tailEnd/>
          </a:ln>
        </p:spPr>
        <p:txBody>
          <a:bodyPr wrap="square">
            <a:spAutoFit/>
          </a:bodyPr>
          <a:lstStyle/>
          <a:p>
            <a:pPr marL="587375" lvl="3" indent="-574675">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Ways to detect bitterness. </a:t>
            </a:r>
          </a:p>
          <a:p>
            <a:pPr marL="1144588" lvl="3" indent="-555625">
              <a:lnSpc>
                <a:spcPct val="90000"/>
              </a:lnSpc>
              <a:spcBef>
                <a:spcPts val="0"/>
              </a:spcBef>
              <a:spcAft>
                <a:spcPts val="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Avoidance</a:t>
            </a:r>
          </a:p>
          <a:p>
            <a:pPr marL="1144588" lvl="3" indent="-555625">
              <a:lnSpc>
                <a:spcPct val="90000"/>
              </a:lnSpc>
              <a:spcBef>
                <a:spcPts val="0"/>
              </a:spcBef>
              <a:spcAft>
                <a:spcPts val="100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way you talk about that person to others</a:t>
            </a:r>
          </a:p>
          <a:p>
            <a:pPr marL="1144588" lvl="4">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Ephesians 4:29: “Don’t let any unwholesome thing proceed from your mouth.” </a:t>
            </a:r>
          </a:p>
        </p:txBody>
      </p:sp>
    </p:spTree>
    <p:extLst>
      <p:ext uri="{BB962C8B-B14F-4D97-AF65-F5344CB8AC3E}">
        <p14:creationId xmlns:p14="http://schemas.microsoft.com/office/powerpoint/2010/main" val="4254389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61863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13 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You shall not murder. </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705E7B0C-FA32-A160-9925-4DEB917B1077}"/>
              </a:ext>
            </a:extLst>
          </p:cNvPr>
          <p:cNvSpPr>
            <a:spLocks noChangeArrowheads="1"/>
          </p:cNvSpPr>
          <p:nvPr/>
        </p:nvSpPr>
        <p:spPr bwMode="auto">
          <a:xfrm>
            <a:off x="326136" y="1959398"/>
            <a:ext cx="11537430" cy="467448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78AFBBB8-F314-42E6-9E4B-24729A9AF213}"/>
              </a:ext>
            </a:extLst>
          </p:cNvPr>
          <p:cNvSpPr txBox="1">
            <a:spLocks noChangeArrowheads="1"/>
          </p:cNvSpPr>
          <p:nvPr/>
        </p:nvSpPr>
        <p:spPr bwMode="auto">
          <a:xfrm>
            <a:off x="349120" y="2050523"/>
            <a:ext cx="11513769" cy="2723823"/>
          </a:xfrm>
          <a:prstGeom prst="rect">
            <a:avLst/>
          </a:prstGeom>
          <a:noFill/>
          <a:ln w="38100">
            <a:noFill/>
            <a:miter lim="800000"/>
            <a:headEnd/>
            <a:tailEnd/>
          </a:ln>
        </p:spPr>
        <p:txBody>
          <a:bodyPr wrap="square">
            <a:spAutoFit/>
          </a:bodyPr>
          <a:lstStyle/>
          <a:p>
            <a:pPr marL="587375" lvl="3" indent="-574675">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Ways to detect bitterness. </a:t>
            </a:r>
          </a:p>
          <a:p>
            <a:pPr marL="1144588" lvl="3" indent="-555625">
              <a:lnSpc>
                <a:spcPct val="90000"/>
              </a:lnSpc>
              <a:spcBef>
                <a:spcPts val="0"/>
              </a:spcBef>
              <a:spcAft>
                <a:spcPts val="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Avoidance</a:t>
            </a:r>
          </a:p>
          <a:p>
            <a:pPr marL="1144588" lvl="3" indent="-555625">
              <a:lnSpc>
                <a:spcPct val="90000"/>
              </a:lnSpc>
              <a:spcBef>
                <a:spcPts val="0"/>
              </a:spcBef>
              <a:spcAft>
                <a:spcPts val="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way you talk about that person to others</a:t>
            </a:r>
          </a:p>
          <a:p>
            <a:pPr marL="1144588" lvl="3" indent="-555625">
              <a:lnSpc>
                <a:spcPct val="90000"/>
              </a:lnSpc>
              <a:spcBef>
                <a:spcPts val="0"/>
              </a:spcBef>
              <a:spcAft>
                <a:spcPts val="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We replay the offense or the perceived offense over and over again.</a:t>
            </a:r>
          </a:p>
        </p:txBody>
      </p:sp>
    </p:spTree>
    <p:extLst>
      <p:ext uri="{BB962C8B-B14F-4D97-AF65-F5344CB8AC3E}">
        <p14:creationId xmlns:p14="http://schemas.microsoft.com/office/powerpoint/2010/main" val="38301142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61863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13 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You shall not murder. </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705E7B0C-FA32-A160-9925-4DEB917B1077}"/>
              </a:ext>
            </a:extLst>
          </p:cNvPr>
          <p:cNvSpPr>
            <a:spLocks noChangeArrowheads="1"/>
          </p:cNvSpPr>
          <p:nvPr/>
        </p:nvSpPr>
        <p:spPr bwMode="auto">
          <a:xfrm>
            <a:off x="326136" y="1959398"/>
            <a:ext cx="11537430" cy="467448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78AFBBB8-F314-42E6-9E4B-24729A9AF213}"/>
              </a:ext>
            </a:extLst>
          </p:cNvPr>
          <p:cNvSpPr txBox="1">
            <a:spLocks noChangeArrowheads="1"/>
          </p:cNvSpPr>
          <p:nvPr/>
        </p:nvSpPr>
        <p:spPr bwMode="auto">
          <a:xfrm>
            <a:off x="349120" y="2050523"/>
            <a:ext cx="11513769" cy="2751522"/>
          </a:xfrm>
          <a:prstGeom prst="rect">
            <a:avLst/>
          </a:prstGeom>
          <a:noFill/>
          <a:ln w="38100">
            <a:noFill/>
            <a:miter lim="800000"/>
            <a:headEnd/>
            <a:tailEnd/>
          </a:ln>
        </p:spPr>
        <p:txBody>
          <a:bodyPr wrap="square">
            <a:spAutoFit/>
          </a:bodyPr>
          <a:lstStyle/>
          <a:p>
            <a:pPr marL="587375" lvl="3" indent="-574675">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The effects of hatred and bitterness: </a:t>
            </a:r>
          </a:p>
          <a:p>
            <a:pPr marL="1144588" lvl="3" indent="-555625">
              <a:lnSpc>
                <a:spcPct val="90000"/>
              </a:lnSpc>
              <a:spcBef>
                <a:spcPts val="0"/>
              </a:spcBef>
              <a:spcAft>
                <a:spcPts val="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Destroys relationships </a:t>
            </a:r>
          </a:p>
          <a:p>
            <a:pPr marL="1144588" lvl="3" indent="-555625">
              <a:lnSpc>
                <a:spcPct val="90000"/>
              </a:lnSpc>
              <a:spcBef>
                <a:spcPts val="0"/>
              </a:spcBef>
              <a:spcAft>
                <a:spcPts val="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May lead to violence </a:t>
            </a:r>
          </a:p>
          <a:p>
            <a:pPr marL="1144588" lvl="3" indent="-555625">
              <a:lnSpc>
                <a:spcPct val="90000"/>
              </a:lnSpc>
              <a:spcBef>
                <a:spcPts val="0"/>
              </a:spcBef>
              <a:spcAft>
                <a:spcPts val="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Poison our lives and sap our energy</a:t>
            </a:r>
          </a:p>
          <a:p>
            <a:pPr marL="1144588" lvl="3" indent="-555625">
              <a:lnSpc>
                <a:spcPct val="90000"/>
              </a:lnSpc>
              <a:spcBef>
                <a:spcPts val="0"/>
              </a:spcBef>
              <a:spcAft>
                <a:spcPts val="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Destroys our closeness with God </a:t>
            </a:r>
          </a:p>
        </p:txBody>
      </p:sp>
    </p:spTree>
    <p:extLst>
      <p:ext uri="{BB962C8B-B14F-4D97-AF65-F5344CB8AC3E}">
        <p14:creationId xmlns:p14="http://schemas.microsoft.com/office/powerpoint/2010/main" val="1427009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61863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13 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You shall not murder. </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705E7B0C-FA32-A160-9925-4DEB917B1077}"/>
              </a:ext>
            </a:extLst>
          </p:cNvPr>
          <p:cNvSpPr>
            <a:spLocks noChangeArrowheads="1"/>
          </p:cNvSpPr>
          <p:nvPr/>
        </p:nvSpPr>
        <p:spPr bwMode="auto">
          <a:xfrm>
            <a:off x="326136" y="1959398"/>
            <a:ext cx="11537430" cy="467448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78AFBBB8-F314-42E6-9E4B-24729A9AF213}"/>
              </a:ext>
            </a:extLst>
          </p:cNvPr>
          <p:cNvSpPr txBox="1">
            <a:spLocks noChangeArrowheads="1"/>
          </p:cNvSpPr>
          <p:nvPr/>
        </p:nvSpPr>
        <p:spPr bwMode="auto">
          <a:xfrm>
            <a:off x="349120" y="2050523"/>
            <a:ext cx="11513769" cy="2852063"/>
          </a:xfrm>
          <a:prstGeom prst="rect">
            <a:avLst/>
          </a:prstGeom>
          <a:noFill/>
          <a:ln w="38100">
            <a:noFill/>
            <a:miter lim="800000"/>
            <a:headEnd/>
            <a:tailEnd/>
          </a:ln>
        </p:spPr>
        <p:txBody>
          <a:bodyPr wrap="square">
            <a:spAutoFit/>
          </a:bodyPr>
          <a:lstStyle/>
          <a:p>
            <a:pPr marL="587375" lvl="3" indent="-574675">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The effects of hatred and bitterness:</a:t>
            </a:r>
          </a:p>
          <a:p>
            <a:pPr marL="587375" lvl="3" indent="-574675">
              <a:lnSpc>
                <a:spcPct val="90000"/>
              </a:lnSpc>
              <a:spcBef>
                <a:spcPts val="0"/>
              </a:spcBef>
              <a:spcAft>
                <a:spcPts val="10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God not only commands us to forgive, he gives us the basis for it</a:t>
            </a:r>
          </a:p>
          <a:p>
            <a:pPr marL="587375" lvl="3" indent="-574675">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Ephesians 4:32: “Forgive one another, just as God in Christ Jesus forgave you.” </a:t>
            </a:r>
          </a:p>
        </p:txBody>
      </p:sp>
    </p:spTree>
    <p:extLst>
      <p:ext uri="{BB962C8B-B14F-4D97-AF65-F5344CB8AC3E}">
        <p14:creationId xmlns:p14="http://schemas.microsoft.com/office/powerpoint/2010/main" val="3166846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61863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14 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You shall not commit adultery. </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2EB1E047-A4B2-A7AB-C455-804CF1703DAF}"/>
              </a:ext>
            </a:extLst>
          </p:cNvPr>
          <p:cNvSpPr>
            <a:spLocks noChangeArrowheads="1"/>
          </p:cNvSpPr>
          <p:nvPr/>
        </p:nvSpPr>
        <p:spPr bwMode="auto">
          <a:xfrm>
            <a:off x="620174" y="1914032"/>
            <a:ext cx="7767569" cy="230512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A448A2DA-7582-818E-4671-5A0F5B1725E2}"/>
              </a:ext>
            </a:extLst>
          </p:cNvPr>
          <p:cNvSpPr txBox="1">
            <a:spLocks noChangeArrowheads="1"/>
          </p:cNvSpPr>
          <p:nvPr/>
        </p:nvSpPr>
        <p:spPr bwMode="auto">
          <a:xfrm>
            <a:off x="636103" y="2072888"/>
            <a:ext cx="7751639" cy="1920526"/>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4400" b="1" dirty="0">
                <a:solidFill>
                  <a:schemeClr val="bg1"/>
                </a:solidFill>
                <a:latin typeface="Calibri" panose="020F0502020204030204" pitchFamily="34" charset="0"/>
                <a:ea typeface="Cambria" panose="02040503050406030204" pitchFamily="18" charset="0"/>
                <a:cs typeface="Calibri" panose="020F0502020204030204" pitchFamily="34" charset="0"/>
              </a:rPr>
              <a:t>Modern Americans:</a:t>
            </a: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a:t>
            </a:r>
          </a:p>
          <a:p>
            <a:pPr marL="12700" lvl="3" algn="ctr">
              <a:lnSpc>
                <a:spcPct val="90000"/>
              </a:lnSpc>
              <a:spcBef>
                <a:spcPts val="0"/>
              </a:spcBef>
              <a:spcAft>
                <a:spcPts val="0"/>
              </a:spcAft>
              <a:buSzPct val="100000"/>
            </a:pP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“God is wrong!”</a:t>
            </a:r>
          </a:p>
          <a:p>
            <a:pPr marL="12700" lvl="3" algn="ctr">
              <a:lnSpc>
                <a:spcPct val="90000"/>
              </a:lnSpc>
              <a:spcBef>
                <a:spcPts val="0"/>
              </a:spcBef>
              <a:spcAft>
                <a:spcPts val="0"/>
              </a:spcAft>
              <a:buSzPct val="100000"/>
            </a:pP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“We know better!”</a:t>
            </a:r>
          </a:p>
        </p:txBody>
      </p:sp>
    </p:spTree>
    <p:extLst>
      <p:ext uri="{BB962C8B-B14F-4D97-AF65-F5344CB8AC3E}">
        <p14:creationId xmlns:p14="http://schemas.microsoft.com/office/powerpoint/2010/main" val="1978080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par>
                          <p:cTn id="11" fill="hold">
                            <p:stCondLst>
                              <p:cond delay="500"/>
                            </p:stCondLst>
                            <p:childTnLst>
                              <p:par>
                                <p:cTn id="12" presetID="1" presetClass="entr" presetSubtype="0" fill="hold" nodeType="after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61863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14 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You shall not commit adultery. </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4A9DDA7A-C576-1D53-A956-913BBA733844}"/>
              </a:ext>
            </a:extLst>
          </p:cNvPr>
          <p:cNvSpPr>
            <a:spLocks noChangeArrowheads="1"/>
          </p:cNvSpPr>
          <p:nvPr/>
        </p:nvSpPr>
        <p:spPr bwMode="auto">
          <a:xfrm>
            <a:off x="326136" y="1851824"/>
            <a:ext cx="11537430" cy="485377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26307013-FAAE-6A70-569F-32C29E94BEF0}"/>
              </a:ext>
            </a:extLst>
          </p:cNvPr>
          <p:cNvSpPr txBox="1">
            <a:spLocks noChangeArrowheads="1"/>
          </p:cNvSpPr>
          <p:nvPr/>
        </p:nvSpPr>
        <p:spPr bwMode="auto">
          <a:xfrm>
            <a:off x="349120" y="1925020"/>
            <a:ext cx="11513769" cy="4727448"/>
          </a:xfrm>
          <a:prstGeom prst="rect">
            <a:avLst/>
          </a:prstGeom>
          <a:noFill/>
          <a:ln w="38100">
            <a:noFill/>
            <a:miter lim="800000"/>
            <a:headEnd/>
            <a:tailEnd/>
          </a:ln>
        </p:spPr>
        <p:txBody>
          <a:bodyPr wrap="square">
            <a:spAutoFit/>
          </a:bodyPr>
          <a:lstStyle/>
          <a:p>
            <a:pPr marL="17463" lvl="3" indent="-476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Why does God take such a hard line on this issue of sexually immoral behavior? </a:t>
            </a:r>
          </a:p>
          <a:p>
            <a:pPr marL="571500" lvl="3" indent="-558800">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It’s not satisfying</a:t>
            </a:r>
          </a:p>
          <a:p>
            <a:pPr marL="1144588" lvl="3" indent="-555625">
              <a:lnSpc>
                <a:spcPct val="90000"/>
              </a:lnSpc>
              <a:spcBef>
                <a:spcPts val="0"/>
              </a:spcBef>
              <a:spcAft>
                <a:spcPts val="6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Postcoital Dysphoria </a:t>
            </a:r>
          </a:p>
          <a:p>
            <a:pPr marL="1609725" lvl="4" indent="-465138">
              <a:lnSpc>
                <a:spcPct val="90000"/>
              </a:lnSpc>
              <a:spcAft>
                <a:spcPts val="600"/>
              </a:spcAft>
              <a:buSzPct val="100000"/>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Feelings of guilt (regret about the decision they made)</a:t>
            </a:r>
          </a:p>
          <a:p>
            <a:pPr marL="1144588" lvl="4">
              <a:lnSpc>
                <a:spcPct val="90000"/>
              </a:lnSpc>
              <a:spcAft>
                <a:spcPts val="600"/>
              </a:spcAft>
              <a:buSzPct val="100000"/>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Relationship feelings (uncertainty about the state of the ▸ relationship)</a:t>
            </a:r>
          </a:p>
          <a:p>
            <a:pPr marL="1609725" lvl="4" indent="-465138">
              <a:lnSpc>
                <a:spcPct val="90000"/>
              </a:lnSpc>
              <a:spcAft>
                <a:spcPts val="600"/>
              </a:spcAft>
              <a:buSzPct val="100000"/>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Body issues (anxiety about what their partner thinks about their body). </a:t>
            </a:r>
          </a:p>
        </p:txBody>
      </p:sp>
    </p:spTree>
    <p:extLst>
      <p:ext uri="{BB962C8B-B14F-4D97-AF65-F5344CB8AC3E}">
        <p14:creationId xmlns:p14="http://schemas.microsoft.com/office/powerpoint/2010/main" val="1565182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1172629"/>
          </a:xfrm>
          <a:prstGeom prst="rect">
            <a:avLst/>
          </a:prstGeom>
          <a:noFill/>
          <a:ln w="9525">
            <a:noFill/>
            <a:miter lim="800000"/>
            <a:headEnd/>
            <a:tailEnd/>
          </a:ln>
        </p:spPr>
        <p:txBody>
          <a:bodyPr wrap="square">
            <a:spAutoFit/>
          </a:bodyPr>
          <a:lstStyle/>
          <a:p>
            <a:pPr marL="577850" indent="-577850">
              <a:lnSpc>
                <a:spcPct val="90000"/>
              </a:lnSpc>
            </a:pPr>
            <a:r>
              <a:rPr lang="en-US" sz="3800" dirty="0">
                <a:solidFill>
                  <a:schemeClr val="bg1"/>
                </a:solidFill>
                <a:latin typeface="Calibri Light" panose="020F0302020204030204" pitchFamily="34" charset="0"/>
                <a:cs typeface="Calibri Light" panose="020F0302020204030204" pitchFamily="34" charset="0"/>
              </a:rPr>
              <a:t>►	Loving God and loving others are connected; you can’t do one without the other.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E6690FC1-16A8-E8F5-7256-449A61EE7A73}"/>
              </a:ext>
            </a:extLst>
          </p:cNvPr>
          <p:cNvSpPr>
            <a:spLocks noChangeArrowheads="1"/>
          </p:cNvSpPr>
          <p:nvPr/>
        </p:nvSpPr>
        <p:spPr bwMode="auto">
          <a:xfrm>
            <a:off x="361257" y="2453151"/>
            <a:ext cx="11537430" cy="224354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5EB81375-A49E-B861-0892-B4316ECEB840}"/>
              </a:ext>
            </a:extLst>
          </p:cNvPr>
          <p:cNvSpPr txBox="1">
            <a:spLocks noChangeArrowheads="1"/>
          </p:cNvSpPr>
          <p:nvPr/>
        </p:nvSpPr>
        <p:spPr bwMode="auto">
          <a:xfrm>
            <a:off x="384918" y="2510410"/>
            <a:ext cx="11513769" cy="2086725"/>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 John 4:19-20: “We love because he first loved us. Whoever claims to love God yet hates a brother or sister is a liar. For whoever does not love their brother and sister, whom they have seen, cannot love God, whom they have not seen.” </a:t>
            </a:r>
          </a:p>
        </p:txBody>
      </p:sp>
    </p:spTree>
    <p:extLst>
      <p:ext uri="{BB962C8B-B14F-4D97-AF65-F5344CB8AC3E}">
        <p14:creationId xmlns:p14="http://schemas.microsoft.com/office/powerpoint/2010/main" val="1732689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61863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14 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You shall not commit adultery. </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4A9DDA7A-C576-1D53-A956-913BBA733844}"/>
              </a:ext>
            </a:extLst>
          </p:cNvPr>
          <p:cNvSpPr>
            <a:spLocks noChangeArrowheads="1"/>
          </p:cNvSpPr>
          <p:nvPr/>
        </p:nvSpPr>
        <p:spPr bwMode="auto">
          <a:xfrm>
            <a:off x="326136" y="1851824"/>
            <a:ext cx="11537430" cy="485377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26307013-FAAE-6A70-569F-32C29E94BEF0}"/>
              </a:ext>
            </a:extLst>
          </p:cNvPr>
          <p:cNvSpPr txBox="1">
            <a:spLocks noChangeArrowheads="1"/>
          </p:cNvSpPr>
          <p:nvPr/>
        </p:nvSpPr>
        <p:spPr bwMode="auto">
          <a:xfrm>
            <a:off x="349120" y="1925020"/>
            <a:ext cx="11513769" cy="2640723"/>
          </a:xfrm>
          <a:prstGeom prst="rect">
            <a:avLst/>
          </a:prstGeom>
          <a:noFill/>
          <a:ln w="38100">
            <a:noFill/>
            <a:miter lim="800000"/>
            <a:headEnd/>
            <a:tailEnd/>
          </a:ln>
        </p:spPr>
        <p:txBody>
          <a:bodyPr wrap="square">
            <a:spAutoFit/>
          </a:bodyPr>
          <a:lstStyle/>
          <a:p>
            <a:pPr marL="17463" lvl="3" indent="-476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Why does God take such a hard line on this issue of sexually immoral behavior? </a:t>
            </a:r>
          </a:p>
          <a:p>
            <a:pPr marL="571500" lvl="3" indent="-558800">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Building a pattern of sexual immorality will impact your future success in marriage. </a:t>
            </a:r>
          </a:p>
          <a:p>
            <a:pPr marL="1144588" lvl="3" indent="-555625">
              <a:lnSpc>
                <a:spcPct val="90000"/>
              </a:lnSpc>
              <a:spcBef>
                <a:spcPts val="0"/>
              </a:spcBef>
              <a:spcAft>
                <a:spcPts val="6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odds are already stacked against us.</a:t>
            </a:r>
            <a:endPar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77506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61863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14 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You shall not commit adultery. </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4A9DDA7A-C576-1D53-A956-913BBA733844}"/>
              </a:ext>
            </a:extLst>
          </p:cNvPr>
          <p:cNvSpPr>
            <a:spLocks noChangeArrowheads="1"/>
          </p:cNvSpPr>
          <p:nvPr/>
        </p:nvSpPr>
        <p:spPr bwMode="auto">
          <a:xfrm>
            <a:off x="326136" y="1851824"/>
            <a:ext cx="11537430" cy="485377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26307013-FAAE-6A70-569F-32C29E94BEF0}"/>
              </a:ext>
            </a:extLst>
          </p:cNvPr>
          <p:cNvSpPr txBox="1">
            <a:spLocks noChangeArrowheads="1"/>
          </p:cNvSpPr>
          <p:nvPr/>
        </p:nvSpPr>
        <p:spPr bwMode="auto">
          <a:xfrm>
            <a:off x="349120" y="1925020"/>
            <a:ext cx="11513769" cy="4763355"/>
          </a:xfrm>
          <a:prstGeom prst="rect">
            <a:avLst/>
          </a:prstGeom>
          <a:noFill/>
          <a:ln w="38100">
            <a:noFill/>
            <a:miter lim="800000"/>
            <a:headEnd/>
            <a:tailEnd/>
          </a:ln>
        </p:spPr>
        <p:txBody>
          <a:bodyPr wrap="square">
            <a:spAutoFit/>
          </a:bodyPr>
          <a:lstStyle/>
          <a:p>
            <a:pPr marL="17463" lvl="3" indent="-476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Why does God take such a hard line on this issue of sexually immoral behavior? </a:t>
            </a:r>
          </a:p>
          <a:p>
            <a:pPr marL="571500" lvl="3" indent="-558800">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Building a pattern of sexual immorality will impact your future success in marriage. </a:t>
            </a:r>
          </a:p>
          <a:p>
            <a:pPr marL="1144588" lvl="3" indent="-555625">
              <a:lnSpc>
                <a:spcPct val="90000"/>
              </a:lnSpc>
              <a:spcBef>
                <a:spcPts val="0"/>
              </a:spcBef>
              <a:spcAft>
                <a:spcPts val="10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Some have taken the route of cohabitation.</a:t>
            </a:r>
          </a:p>
          <a:p>
            <a:pPr marL="1144588" lvl="4">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Bradley Wilcox: “Women who married between 22 and 30, without first living together, had some of the lowest rates of divorce in the NSFG (National Survey of Family Growth). </a:t>
            </a:r>
            <a:endPar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2674062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61863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14 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You shall not commit adultery. </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4A9DDA7A-C576-1D53-A956-913BBA733844}"/>
              </a:ext>
            </a:extLst>
          </p:cNvPr>
          <p:cNvSpPr>
            <a:spLocks noChangeArrowheads="1"/>
          </p:cNvSpPr>
          <p:nvPr/>
        </p:nvSpPr>
        <p:spPr bwMode="auto">
          <a:xfrm>
            <a:off x="326136" y="1851824"/>
            <a:ext cx="11537430" cy="485377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26307013-FAAE-6A70-569F-32C29E94BEF0}"/>
              </a:ext>
            </a:extLst>
          </p:cNvPr>
          <p:cNvSpPr txBox="1">
            <a:spLocks noChangeArrowheads="1"/>
          </p:cNvSpPr>
          <p:nvPr/>
        </p:nvSpPr>
        <p:spPr bwMode="auto">
          <a:xfrm>
            <a:off x="349120" y="1925020"/>
            <a:ext cx="11513769" cy="4763355"/>
          </a:xfrm>
          <a:prstGeom prst="rect">
            <a:avLst/>
          </a:prstGeom>
          <a:noFill/>
          <a:ln w="38100">
            <a:noFill/>
            <a:miter lim="800000"/>
            <a:headEnd/>
            <a:tailEnd/>
          </a:ln>
        </p:spPr>
        <p:txBody>
          <a:bodyPr wrap="square">
            <a:spAutoFit/>
          </a:bodyPr>
          <a:lstStyle/>
          <a:p>
            <a:pPr marL="17463" lvl="3" indent="-476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Why does God take such a hard line on this issue of sexually immoral behavior? </a:t>
            </a:r>
          </a:p>
          <a:p>
            <a:pPr marL="571500" lvl="3" indent="-558800">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Building a pattern of sexual immorality will impact your future success in marriage. </a:t>
            </a:r>
          </a:p>
          <a:p>
            <a:pPr marL="1144588" lvl="3" indent="-555625">
              <a:lnSpc>
                <a:spcPct val="90000"/>
              </a:lnSpc>
              <a:spcBef>
                <a:spcPts val="0"/>
              </a:spcBef>
              <a:spcAft>
                <a:spcPts val="10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Some have taken the route of cohabitation.</a:t>
            </a:r>
          </a:p>
          <a:p>
            <a:pPr marL="1144588" lvl="4">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Bradley Wilcox: “A growing body of research indicates that Americans who live together before marriage are less likely to be happily married and more likely to land in divorce court…</a:t>
            </a:r>
            <a:endPar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24336638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61863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14 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You shall not commit adultery. </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4A9DDA7A-C576-1D53-A956-913BBA733844}"/>
              </a:ext>
            </a:extLst>
          </p:cNvPr>
          <p:cNvSpPr>
            <a:spLocks noChangeArrowheads="1"/>
          </p:cNvSpPr>
          <p:nvPr/>
        </p:nvSpPr>
        <p:spPr bwMode="auto">
          <a:xfrm>
            <a:off x="326136" y="1851824"/>
            <a:ext cx="11537430" cy="485377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26307013-FAAE-6A70-569F-32C29E94BEF0}"/>
              </a:ext>
            </a:extLst>
          </p:cNvPr>
          <p:cNvSpPr txBox="1">
            <a:spLocks noChangeArrowheads="1"/>
          </p:cNvSpPr>
          <p:nvPr/>
        </p:nvSpPr>
        <p:spPr bwMode="auto">
          <a:xfrm>
            <a:off x="349120" y="1925020"/>
            <a:ext cx="11513769" cy="4763355"/>
          </a:xfrm>
          <a:prstGeom prst="rect">
            <a:avLst/>
          </a:prstGeom>
          <a:noFill/>
          <a:ln w="38100">
            <a:noFill/>
            <a:miter lim="800000"/>
            <a:headEnd/>
            <a:tailEnd/>
          </a:ln>
        </p:spPr>
        <p:txBody>
          <a:bodyPr wrap="square">
            <a:spAutoFit/>
          </a:bodyPr>
          <a:lstStyle/>
          <a:p>
            <a:pPr marL="17463" lvl="3" indent="-476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Why does God take such a hard line on this issue of sexually immoral behavior? </a:t>
            </a:r>
          </a:p>
          <a:p>
            <a:pPr marL="571500" lvl="3" indent="-558800">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Building a pattern of sexual immorality will impact your future success in marriage. </a:t>
            </a:r>
          </a:p>
          <a:p>
            <a:pPr marL="1144588" lvl="3" indent="-555625">
              <a:lnSpc>
                <a:spcPct val="90000"/>
              </a:lnSpc>
              <a:spcBef>
                <a:spcPts val="0"/>
              </a:spcBef>
              <a:spcAft>
                <a:spcPts val="10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Some have taken the route of cohabitation.</a:t>
            </a:r>
          </a:p>
          <a:p>
            <a:pPr marL="1144588" lvl="4">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Bradley Wilcox: “In looking at the marital histories of thousands of women across the U.S., we found that women who cohabited were 15% more likely to get divorced.”</a:t>
            </a:r>
            <a:endPar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41883619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61863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14 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You shall not commit adultery. </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4A9DDA7A-C576-1D53-A956-913BBA733844}"/>
              </a:ext>
            </a:extLst>
          </p:cNvPr>
          <p:cNvSpPr>
            <a:spLocks noChangeArrowheads="1"/>
          </p:cNvSpPr>
          <p:nvPr/>
        </p:nvSpPr>
        <p:spPr bwMode="auto">
          <a:xfrm>
            <a:off x="326136" y="1851824"/>
            <a:ext cx="11537430" cy="485377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26307013-FAAE-6A70-569F-32C29E94BEF0}"/>
              </a:ext>
            </a:extLst>
          </p:cNvPr>
          <p:cNvSpPr txBox="1">
            <a:spLocks noChangeArrowheads="1"/>
          </p:cNvSpPr>
          <p:nvPr/>
        </p:nvSpPr>
        <p:spPr bwMode="auto">
          <a:xfrm>
            <a:off x="349120" y="1925020"/>
            <a:ext cx="11513769" cy="4763355"/>
          </a:xfrm>
          <a:prstGeom prst="rect">
            <a:avLst/>
          </a:prstGeom>
          <a:noFill/>
          <a:ln w="38100">
            <a:noFill/>
            <a:miter lim="800000"/>
            <a:headEnd/>
            <a:tailEnd/>
          </a:ln>
        </p:spPr>
        <p:txBody>
          <a:bodyPr wrap="square">
            <a:spAutoFit/>
          </a:bodyPr>
          <a:lstStyle/>
          <a:p>
            <a:pPr marL="17463" lvl="3" indent="-476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Why does God take such a hard line on this issue of sexually immoral behavior? </a:t>
            </a:r>
          </a:p>
          <a:p>
            <a:pPr marL="571500" lvl="3" indent="-558800">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Building a pattern of sexual immorality will impact your future success in marriage. </a:t>
            </a:r>
          </a:p>
          <a:p>
            <a:pPr marL="1144588" lvl="3" indent="-555625">
              <a:lnSpc>
                <a:spcPct val="90000"/>
              </a:lnSpc>
              <a:spcBef>
                <a:spcPts val="0"/>
              </a:spcBef>
              <a:spcAft>
                <a:spcPts val="10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Some have taken the route of cohabitation.</a:t>
            </a:r>
          </a:p>
          <a:p>
            <a:pPr marL="1144588" lvl="4">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Michael Rosenfield: “In the first year of marriage, couples who had not cohabited had a breakup rate of 4.1%, whereas couples who had cohabited had breakup rate of 3.9%.” </a:t>
            </a:r>
            <a:endPar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7223928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61863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14 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You shall not commit adultery. </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4A9DDA7A-C576-1D53-A956-913BBA733844}"/>
              </a:ext>
            </a:extLst>
          </p:cNvPr>
          <p:cNvSpPr>
            <a:spLocks noChangeArrowheads="1"/>
          </p:cNvSpPr>
          <p:nvPr/>
        </p:nvSpPr>
        <p:spPr bwMode="auto">
          <a:xfrm>
            <a:off x="326136" y="1851824"/>
            <a:ext cx="11537430" cy="485377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26307013-FAAE-6A70-569F-32C29E94BEF0}"/>
              </a:ext>
            </a:extLst>
          </p:cNvPr>
          <p:cNvSpPr txBox="1">
            <a:spLocks noChangeArrowheads="1"/>
          </p:cNvSpPr>
          <p:nvPr/>
        </p:nvSpPr>
        <p:spPr bwMode="auto">
          <a:xfrm>
            <a:off x="349120" y="1925020"/>
            <a:ext cx="11513769" cy="4763355"/>
          </a:xfrm>
          <a:prstGeom prst="rect">
            <a:avLst/>
          </a:prstGeom>
          <a:noFill/>
          <a:ln w="38100">
            <a:noFill/>
            <a:miter lim="800000"/>
            <a:headEnd/>
            <a:tailEnd/>
          </a:ln>
        </p:spPr>
        <p:txBody>
          <a:bodyPr wrap="square">
            <a:spAutoFit/>
          </a:bodyPr>
          <a:lstStyle/>
          <a:p>
            <a:pPr marL="17463" lvl="3" indent="-476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Why does God take such a hard line on this issue of sexually immoral behavior? </a:t>
            </a:r>
          </a:p>
          <a:p>
            <a:pPr marL="571500" lvl="3" indent="-558800">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Building a pattern of sexual immorality will impact your future success in marriage. </a:t>
            </a:r>
          </a:p>
          <a:p>
            <a:pPr marL="1144588" lvl="3" indent="-555625">
              <a:lnSpc>
                <a:spcPct val="90000"/>
              </a:lnSpc>
              <a:spcBef>
                <a:spcPts val="0"/>
              </a:spcBef>
              <a:spcAft>
                <a:spcPts val="10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Some have taken the route of cohabitation.</a:t>
            </a:r>
          </a:p>
          <a:p>
            <a:pPr marL="1144588" lvl="4">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Michael Rosenfield: “By marital duration of 5 years (and for every year thereafter), the couples who had cohabited before marriage had a substantially higher rate of divorce than the couples who never cohabited.”</a:t>
            </a:r>
            <a:endParaRPr lang="en-US" sz="60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41191023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61863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14 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You shall not commit adultery. </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4A9DDA7A-C576-1D53-A956-913BBA733844}"/>
              </a:ext>
            </a:extLst>
          </p:cNvPr>
          <p:cNvSpPr>
            <a:spLocks noChangeArrowheads="1"/>
          </p:cNvSpPr>
          <p:nvPr/>
        </p:nvSpPr>
        <p:spPr bwMode="auto">
          <a:xfrm>
            <a:off x="326136" y="1851824"/>
            <a:ext cx="11537430" cy="485377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26307013-FAAE-6A70-569F-32C29E94BEF0}"/>
              </a:ext>
            </a:extLst>
          </p:cNvPr>
          <p:cNvSpPr txBox="1">
            <a:spLocks noChangeArrowheads="1"/>
          </p:cNvSpPr>
          <p:nvPr/>
        </p:nvSpPr>
        <p:spPr bwMode="auto">
          <a:xfrm>
            <a:off x="349120" y="1925020"/>
            <a:ext cx="11513769" cy="4763355"/>
          </a:xfrm>
          <a:prstGeom prst="rect">
            <a:avLst/>
          </a:prstGeom>
          <a:noFill/>
          <a:ln w="38100">
            <a:noFill/>
            <a:miter lim="800000"/>
            <a:headEnd/>
            <a:tailEnd/>
          </a:ln>
        </p:spPr>
        <p:txBody>
          <a:bodyPr wrap="square">
            <a:spAutoFit/>
          </a:bodyPr>
          <a:lstStyle/>
          <a:p>
            <a:pPr marL="17463" lvl="3" indent="-476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Why does God take such a hard line on this issue of sexually immoral behavior? </a:t>
            </a:r>
          </a:p>
          <a:p>
            <a:pPr marL="571500" lvl="3" indent="-558800">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Building a pattern of sexual immorality will impact your future success in marriage. </a:t>
            </a:r>
          </a:p>
          <a:p>
            <a:pPr marL="1144588" lvl="3" indent="-555625">
              <a:lnSpc>
                <a:spcPct val="90000"/>
              </a:lnSpc>
              <a:spcBef>
                <a:spcPts val="0"/>
              </a:spcBef>
              <a:spcAft>
                <a:spcPts val="10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Some have taken the route of cohabitation.</a:t>
            </a:r>
          </a:p>
          <a:p>
            <a:pPr marL="1144588" lvl="4">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Popenoe and Whitehead: “While marriages are held together largely by a strong ethic of commitment, cohabiting relationships by their very nature tend to undercut this ethic.”</a:t>
            </a:r>
            <a:endParaRPr lang="en-US" sz="60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42306220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61863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14 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You shall not commit adultery. </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4A9DDA7A-C576-1D53-A956-913BBA733844}"/>
              </a:ext>
            </a:extLst>
          </p:cNvPr>
          <p:cNvSpPr>
            <a:spLocks noChangeArrowheads="1"/>
          </p:cNvSpPr>
          <p:nvPr/>
        </p:nvSpPr>
        <p:spPr bwMode="auto">
          <a:xfrm>
            <a:off x="326136" y="1851824"/>
            <a:ext cx="11537430" cy="485377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26307013-FAAE-6A70-569F-32C29E94BEF0}"/>
              </a:ext>
            </a:extLst>
          </p:cNvPr>
          <p:cNvSpPr txBox="1">
            <a:spLocks noChangeArrowheads="1"/>
          </p:cNvSpPr>
          <p:nvPr/>
        </p:nvSpPr>
        <p:spPr bwMode="auto">
          <a:xfrm>
            <a:off x="349120" y="1925020"/>
            <a:ext cx="11513769" cy="4264757"/>
          </a:xfrm>
          <a:prstGeom prst="rect">
            <a:avLst/>
          </a:prstGeom>
          <a:noFill/>
          <a:ln w="38100">
            <a:noFill/>
            <a:miter lim="800000"/>
            <a:headEnd/>
            <a:tailEnd/>
          </a:ln>
        </p:spPr>
        <p:txBody>
          <a:bodyPr wrap="square">
            <a:spAutoFit/>
          </a:bodyPr>
          <a:lstStyle/>
          <a:p>
            <a:pPr marL="17463" lvl="3" indent="-476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Why does God take such a hard line on this issue of sexually immoral behavior? </a:t>
            </a:r>
          </a:p>
          <a:p>
            <a:pPr marL="571500" lvl="3" indent="-558800">
              <a:lnSpc>
                <a:spcPct val="90000"/>
              </a:lnSpc>
              <a:spcBef>
                <a:spcPts val="0"/>
              </a:spcBef>
              <a:spcAft>
                <a:spcPts val="10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Broken families have a profound sociologic effect. </a:t>
            </a:r>
          </a:p>
          <a:p>
            <a:pPr marL="585788" lvl="4">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Jane Anderson: “Seven in ten children of cohabitating couples will experience parental separation. The dissolution rate of cohabitating couples is four times higher than married couples who did not cohabitate before marriage ”</a:t>
            </a:r>
            <a:endParaRPr lang="en-US" sz="60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1208711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61863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14 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You shall not commit adultery. </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4A9DDA7A-C576-1D53-A956-913BBA733844}"/>
              </a:ext>
            </a:extLst>
          </p:cNvPr>
          <p:cNvSpPr>
            <a:spLocks noChangeArrowheads="1"/>
          </p:cNvSpPr>
          <p:nvPr/>
        </p:nvSpPr>
        <p:spPr bwMode="auto">
          <a:xfrm>
            <a:off x="326136" y="1851824"/>
            <a:ext cx="11537430" cy="485377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26307013-FAAE-6A70-569F-32C29E94BEF0}"/>
              </a:ext>
            </a:extLst>
          </p:cNvPr>
          <p:cNvSpPr txBox="1">
            <a:spLocks noChangeArrowheads="1"/>
          </p:cNvSpPr>
          <p:nvPr/>
        </p:nvSpPr>
        <p:spPr bwMode="auto">
          <a:xfrm>
            <a:off x="349120" y="1925020"/>
            <a:ext cx="11513769" cy="4264757"/>
          </a:xfrm>
          <a:prstGeom prst="rect">
            <a:avLst/>
          </a:prstGeom>
          <a:noFill/>
          <a:ln w="38100">
            <a:noFill/>
            <a:miter lim="800000"/>
            <a:headEnd/>
            <a:tailEnd/>
          </a:ln>
        </p:spPr>
        <p:txBody>
          <a:bodyPr wrap="square">
            <a:spAutoFit/>
          </a:bodyPr>
          <a:lstStyle/>
          <a:p>
            <a:pPr marL="17463" lvl="3" indent="-476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Why does God take such a hard line on this issue of sexually immoral behavior? </a:t>
            </a:r>
          </a:p>
          <a:p>
            <a:pPr marL="571500" lvl="3" indent="-558800">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Broken families have a profound sociologic effect. </a:t>
            </a:r>
          </a:p>
          <a:p>
            <a:pPr marL="1211263" lvl="3" indent="-625475">
              <a:lnSpc>
                <a:spcPct val="90000"/>
              </a:lnSpc>
              <a:spcBef>
                <a:spcPts val="0"/>
              </a:spcBef>
              <a:spcAft>
                <a:spcPts val="10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A third of children in America do not live with their biological father </a:t>
            </a:r>
          </a:p>
          <a:p>
            <a:pPr marL="1211263" lvl="4">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National Fatherhood Initiative: “Children who live without their biological fathers and are, on average, at least two-to-three times more likely to be poor…</a:t>
            </a:r>
            <a:endParaRPr lang="en-US" sz="60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3324865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61863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14 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You shall not commit adultery. </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4A9DDA7A-C576-1D53-A956-913BBA733844}"/>
              </a:ext>
            </a:extLst>
          </p:cNvPr>
          <p:cNvSpPr>
            <a:spLocks noChangeArrowheads="1"/>
          </p:cNvSpPr>
          <p:nvPr/>
        </p:nvSpPr>
        <p:spPr bwMode="auto">
          <a:xfrm>
            <a:off x="326136" y="1851824"/>
            <a:ext cx="11537430" cy="485377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26307013-FAAE-6A70-569F-32C29E94BEF0}"/>
              </a:ext>
            </a:extLst>
          </p:cNvPr>
          <p:cNvSpPr txBox="1">
            <a:spLocks noChangeArrowheads="1"/>
          </p:cNvSpPr>
          <p:nvPr/>
        </p:nvSpPr>
        <p:spPr bwMode="auto">
          <a:xfrm>
            <a:off x="349120" y="1925020"/>
            <a:ext cx="11513769" cy="4264757"/>
          </a:xfrm>
          <a:prstGeom prst="rect">
            <a:avLst/>
          </a:prstGeom>
          <a:noFill/>
          <a:ln w="38100">
            <a:noFill/>
            <a:miter lim="800000"/>
            <a:headEnd/>
            <a:tailEnd/>
          </a:ln>
        </p:spPr>
        <p:txBody>
          <a:bodyPr wrap="square">
            <a:spAutoFit/>
          </a:bodyPr>
          <a:lstStyle/>
          <a:p>
            <a:pPr marL="17463" lvl="3" indent="-476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Why does God take such a hard line on this issue of sexually immoral behavior? </a:t>
            </a:r>
          </a:p>
          <a:p>
            <a:pPr marL="571500" lvl="3" indent="-558800">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Broken families have a profound sociologic effect. </a:t>
            </a:r>
          </a:p>
          <a:p>
            <a:pPr marL="1211263" lvl="3" indent="-625475">
              <a:lnSpc>
                <a:spcPct val="90000"/>
              </a:lnSpc>
              <a:spcBef>
                <a:spcPts val="0"/>
              </a:spcBef>
              <a:spcAft>
                <a:spcPts val="10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A third of children in America do not live with their biological father </a:t>
            </a:r>
          </a:p>
          <a:p>
            <a:pPr marL="1211263" lvl="4">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National Fatherhood Initiative: “To experience educational, health, emotional, and behavioral problems; to be victims of child abuse…</a:t>
            </a:r>
            <a:endParaRPr lang="en-US" sz="60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3491295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7850" indent="-577850">
              <a:lnSpc>
                <a:spcPct val="90000"/>
              </a:lnSpc>
            </a:pPr>
            <a:r>
              <a:rPr lang="en-US" sz="3800" dirty="0">
                <a:solidFill>
                  <a:schemeClr val="bg1"/>
                </a:solidFill>
                <a:latin typeface="Calibri Light" panose="020F0302020204030204" pitchFamily="34" charset="0"/>
                <a:cs typeface="Calibri Light" panose="020F0302020204030204" pitchFamily="34" charset="0"/>
              </a:rPr>
              <a:t>►	Loving God and loving others are connected; you can’t do one without the other.</a:t>
            </a:r>
          </a:p>
          <a:p>
            <a:pPr marL="577850" indent="-577850">
              <a:lnSpc>
                <a:spcPct val="90000"/>
              </a:lnSpc>
            </a:pPr>
            <a:r>
              <a:rPr lang="en-US" sz="3800" dirty="0">
                <a:solidFill>
                  <a:schemeClr val="bg1"/>
                </a:solidFill>
                <a:latin typeface="Calibri Light" panose="020F0302020204030204" pitchFamily="34" charset="0"/>
                <a:cs typeface="Calibri Light" panose="020F0302020204030204" pitchFamily="34" charset="0"/>
              </a:rPr>
              <a:t>►	Even though most of the commandments are stated negatively, the opposite positive action is implied. </a:t>
            </a:r>
          </a:p>
          <a:p>
            <a:pPr marL="577850" indent="-577850">
              <a:lnSpc>
                <a:spcPct val="90000"/>
              </a:lnSpc>
            </a:pPr>
            <a:r>
              <a:rPr lang="en-US" sz="3800" dirty="0">
                <a:solidFill>
                  <a:schemeClr val="bg1"/>
                </a:solidFill>
                <a:latin typeface="Calibri Light" panose="020F0302020204030204" pitchFamily="34" charset="0"/>
                <a:cs typeface="Calibri Light" panose="020F0302020204030204" pitchFamily="34" charset="0"/>
              </a:rPr>
              <a:t>►	The law can be summarized by one thing: love (Matthew 22:37-40).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309345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61863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14 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You shall not commit adultery. </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4A9DDA7A-C576-1D53-A956-913BBA733844}"/>
              </a:ext>
            </a:extLst>
          </p:cNvPr>
          <p:cNvSpPr>
            <a:spLocks noChangeArrowheads="1"/>
          </p:cNvSpPr>
          <p:nvPr/>
        </p:nvSpPr>
        <p:spPr bwMode="auto">
          <a:xfrm>
            <a:off x="326136" y="1851824"/>
            <a:ext cx="11537430" cy="485377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26307013-FAAE-6A70-569F-32C29E94BEF0}"/>
              </a:ext>
            </a:extLst>
          </p:cNvPr>
          <p:cNvSpPr txBox="1">
            <a:spLocks noChangeArrowheads="1"/>
          </p:cNvSpPr>
          <p:nvPr/>
        </p:nvSpPr>
        <p:spPr bwMode="auto">
          <a:xfrm>
            <a:off x="349120" y="1925020"/>
            <a:ext cx="11513769" cy="4264757"/>
          </a:xfrm>
          <a:prstGeom prst="rect">
            <a:avLst/>
          </a:prstGeom>
          <a:noFill/>
          <a:ln w="38100">
            <a:noFill/>
            <a:miter lim="800000"/>
            <a:headEnd/>
            <a:tailEnd/>
          </a:ln>
        </p:spPr>
        <p:txBody>
          <a:bodyPr wrap="square">
            <a:spAutoFit/>
          </a:bodyPr>
          <a:lstStyle/>
          <a:p>
            <a:pPr marL="17463" lvl="3" indent="-476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Why does God take such a hard line on this issue of sexually immoral behavior? </a:t>
            </a:r>
          </a:p>
          <a:p>
            <a:pPr marL="571500" lvl="3" indent="-558800">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Broken families have a profound sociologic effect. </a:t>
            </a:r>
          </a:p>
          <a:p>
            <a:pPr marL="1211263" lvl="3" indent="-625475">
              <a:lnSpc>
                <a:spcPct val="90000"/>
              </a:lnSpc>
              <a:spcBef>
                <a:spcPts val="0"/>
              </a:spcBef>
              <a:spcAft>
                <a:spcPts val="10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A third of children in America do not live with their biological father </a:t>
            </a:r>
          </a:p>
          <a:p>
            <a:pPr marL="1211263" lvl="4">
              <a:lnSpc>
                <a:spcPct val="90000"/>
              </a:lnSpc>
              <a:spcBef>
                <a:spcPts val="0"/>
              </a:spcBef>
              <a:spcAft>
                <a:spcPts val="60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National Fatherhood Initiative: “To engage in criminal behavior, and drug use, than their peers who live with their married, biological (or adoptive) parents.”</a:t>
            </a:r>
          </a:p>
        </p:txBody>
      </p:sp>
    </p:spTree>
    <p:extLst>
      <p:ext uri="{BB962C8B-B14F-4D97-AF65-F5344CB8AC3E}">
        <p14:creationId xmlns:p14="http://schemas.microsoft.com/office/powerpoint/2010/main" val="21688233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61863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14 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You shall not commit adultery. </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6" name="Rectangle 5">
            <a:extLst>
              <a:ext uri="{FF2B5EF4-FFF2-40B4-BE49-F238E27FC236}">
                <a16:creationId xmlns:a16="http://schemas.microsoft.com/office/drawing/2014/main" xmlns="" id="{213AE2A9-A5AB-2580-87EE-3D80E5152ACD}"/>
              </a:ext>
            </a:extLst>
          </p:cNvPr>
          <p:cNvSpPr>
            <a:spLocks noChangeArrowheads="1"/>
          </p:cNvSpPr>
          <p:nvPr/>
        </p:nvSpPr>
        <p:spPr bwMode="auto">
          <a:xfrm>
            <a:off x="520783" y="1914032"/>
            <a:ext cx="7767569" cy="230512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xmlns="" id="{B9D5997B-0A18-F766-7E40-184D8672AFE4}"/>
              </a:ext>
            </a:extLst>
          </p:cNvPr>
          <p:cNvSpPr txBox="1">
            <a:spLocks noChangeArrowheads="1"/>
          </p:cNvSpPr>
          <p:nvPr/>
        </p:nvSpPr>
        <p:spPr bwMode="auto">
          <a:xfrm>
            <a:off x="536712" y="2072888"/>
            <a:ext cx="7751639" cy="1920526"/>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4400" b="1" dirty="0">
                <a:solidFill>
                  <a:schemeClr val="bg1"/>
                </a:solidFill>
                <a:latin typeface="Calibri" panose="020F0502020204030204" pitchFamily="34" charset="0"/>
                <a:ea typeface="Cambria" panose="02040503050406030204" pitchFamily="18" charset="0"/>
                <a:cs typeface="Calibri" panose="020F0502020204030204" pitchFamily="34" charset="0"/>
              </a:rPr>
              <a:t>Modern Americans:</a:t>
            </a: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a:t>
            </a:r>
          </a:p>
          <a:p>
            <a:pPr marL="12700" lvl="3" algn="ctr">
              <a:lnSpc>
                <a:spcPct val="90000"/>
              </a:lnSpc>
              <a:spcBef>
                <a:spcPts val="0"/>
              </a:spcBef>
              <a:spcAft>
                <a:spcPts val="0"/>
              </a:spcAft>
              <a:buSzPct val="100000"/>
            </a:pP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“God is wrong!”</a:t>
            </a:r>
          </a:p>
          <a:p>
            <a:pPr marL="12700" lvl="3" algn="ctr">
              <a:lnSpc>
                <a:spcPct val="90000"/>
              </a:lnSpc>
              <a:spcBef>
                <a:spcPts val="0"/>
              </a:spcBef>
              <a:spcAft>
                <a:spcPts val="0"/>
              </a:spcAft>
              <a:buSzPct val="100000"/>
            </a:pP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“We know better!”</a:t>
            </a:r>
          </a:p>
        </p:txBody>
      </p:sp>
      <p:sp>
        <p:nvSpPr>
          <p:cNvPr id="9" name="Rectangle 8">
            <a:extLst>
              <a:ext uri="{FF2B5EF4-FFF2-40B4-BE49-F238E27FC236}">
                <a16:creationId xmlns:a16="http://schemas.microsoft.com/office/drawing/2014/main" xmlns="" id="{C115603C-4A0A-98A0-FD24-0F0F1C2AF97A}"/>
              </a:ext>
            </a:extLst>
          </p:cNvPr>
          <p:cNvSpPr>
            <a:spLocks noChangeArrowheads="1"/>
          </p:cNvSpPr>
          <p:nvPr/>
        </p:nvSpPr>
        <p:spPr bwMode="auto">
          <a:xfrm>
            <a:off x="3896138" y="4378010"/>
            <a:ext cx="7767569" cy="230512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10" name="TextBox 9">
            <a:extLst>
              <a:ext uri="{FF2B5EF4-FFF2-40B4-BE49-F238E27FC236}">
                <a16:creationId xmlns:a16="http://schemas.microsoft.com/office/drawing/2014/main" xmlns="" id="{CE6FD9EF-654C-8CDA-DB2B-45ADCF303DEE}"/>
              </a:ext>
            </a:extLst>
          </p:cNvPr>
          <p:cNvSpPr txBox="1">
            <a:spLocks noChangeArrowheads="1"/>
          </p:cNvSpPr>
          <p:nvPr/>
        </p:nvSpPr>
        <p:spPr bwMode="auto">
          <a:xfrm>
            <a:off x="3912067" y="4536866"/>
            <a:ext cx="7751639" cy="1920526"/>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4400" b="1" dirty="0">
                <a:solidFill>
                  <a:schemeClr val="bg1"/>
                </a:solidFill>
                <a:latin typeface="Calibri" panose="020F0502020204030204" pitchFamily="34" charset="0"/>
                <a:ea typeface="Cambria" panose="02040503050406030204" pitchFamily="18" charset="0"/>
                <a:cs typeface="Calibri" panose="020F0502020204030204" pitchFamily="34" charset="0"/>
              </a:rPr>
              <a:t>Reality:</a:t>
            </a: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a:t>
            </a:r>
          </a:p>
          <a:p>
            <a:pPr marL="12700" lvl="3" algn="ctr">
              <a:lnSpc>
                <a:spcPct val="90000"/>
              </a:lnSpc>
              <a:spcBef>
                <a:spcPts val="0"/>
              </a:spcBef>
              <a:spcAft>
                <a:spcPts val="0"/>
              </a:spcAft>
              <a:buSzPct val="100000"/>
            </a:pP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“God is right!”</a:t>
            </a:r>
          </a:p>
          <a:p>
            <a:pPr marL="12700" lvl="3" algn="ctr">
              <a:lnSpc>
                <a:spcPct val="90000"/>
              </a:lnSpc>
              <a:spcBef>
                <a:spcPts val="0"/>
              </a:spcBef>
              <a:spcAft>
                <a:spcPts val="0"/>
              </a:spcAft>
              <a:buSzPct val="100000"/>
            </a:pP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“We are in the wrong!”</a:t>
            </a:r>
          </a:p>
        </p:txBody>
      </p:sp>
    </p:spTree>
    <p:extLst>
      <p:ext uri="{BB962C8B-B14F-4D97-AF65-F5344CB8AC3E}">
        <p14:creationId xmlns:p14="http://schemas.microsoft.com/office/powerpoint/2010/main" val="2371718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childTnLst>
                                </p:cTn>
                              </p:par>
                            </p:childTnLst>
                          </p:cTn>
                        </p:par>
                        <p:par>
                          <p:cTn id="11" fill="hold">
                            <p:stCondLst>
                              <p:cond delay="500"/>
                            </p:stCondLst>
                            <p:childTnLst>
                              <p:par>
                                <p:cTn id="12" presetID="1" presetClass="entr" presetSubtype="0" fill="hold" nodeType="afterEffect">
                                  <p:stCondLst>
                                    <p:cond delay="0"/>
                                  </p:stCondLst>
                                  <p:childTnLst>
                                    <p:set>
                                      <p:cBhvr>
                                        <p:cTn id="13" dur="1" fill="hold">
                                          <p:stCondLst>
                                            <p:cond delay="0"/>
                                          </p:stCondLst>
                                        </p:cTn>
                                        <p:tgtEl>
                                          <p:spTgt spid="10">
                                            <p:txEl>
                                              <p:pRg st="1" end="1"/>
                                            </p:txEl>
                                          </p:spTgt>
                                        </p:tgtEl>
                                        <p:attrNameLst>
                                          <p:attrName>style.visibility</p:attrName>
                                        </p:attrNameLst>
                                      </p:cBhvr>
                                      <p:to>
                                        <p:strVal val="visible"/>
                                      </p:to>
                                    </p:set>
                                  </p:childTnLst>
                                </p:cTn>
                              </p:par>
                            </p:childTnLst>
                          </p:cTn>
                        </p:par>
                        <p:par>
                          <p:cTn id="14" fill="hold">
                            <p:stCondLst>
                              <p:cond delay="500"/>
                            </p:stCondLst>
                            <p:childTnLst>
                              <p:par>
                                <p:cTn id="15" presetID="1" presetClass="entr" presetSubtype="0" fill="hold" nodeType="after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61863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15 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You shall not steal. </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FE174811-61A6-7CC2-56E8-C9F09901FF17}"/>
              </a:ext>
            </a:extLst>
          </p:cNvPr>
          <p:cNvSpPr>
            <a:spLocks noChangeArrowheads="1"/>
          </p:cNvSpPr>
          <p:nvPr/>
        </p:nvSpPr>
        <p:spPr bwMode="auto">
          <a:xfrm>
            <a:off x="326136" y="1891576"/>
            <a:ext cx="10646664" cy="216359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8E1230CD-EF55-74B6-BC10-08BDE089248D}"/>
              </a:ext>
            </a:extLst>
          </p:cNvPr>
          <p:cNvSpPr txBox="1">
            <a:spLocks noChangeArrowheads="1"/>
          </p:cNvSpPr>
          <p:nvPr/>
        </p:nvSpPr>
        <p:spPr bwMode="auto">
          <a:xfrm>
            <a:off x="349121" y="2002577"/>
            <a:ext cx="10624830" cy="1858046"/>
          </a:xfrm>
          <a:prstGeom prst="rect">
            <a:avLst/>
          </a:prstGeom>
          <a:noFill/>
          <a:ln w="38100">
            <a:noFill/>
            <a:miter lim="800000"/>
            <a:headEnd/>
            <a:tailEnd/>
          </a:ln>
        </p:spPr>
        <p:txBody>
          <a:bodyPr wrap="square">
            <a:spAutoFit/>
          </a:bodyPr>
          <a:lstStyle/>
          <a:p>
            <a:pPr marL="587375" lvl="3" indent="-574675">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Other forms of theft include: </a:t>
            </a:r>
          </a:p>
          <a:p>
            <a:pPr marL="587375" lvl="3" indent="-574675">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Embezzling or Misappropriating Money </a:t>
            </a:r>
          </a:p>
          <a:p>
            <a:pPr marL="587375" lvl="3" indent="-574675">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Evading Taxes </a:t>
            </a:r>
          </a:p>
        </p:txBody>
      </p:sp>
    </p:spTree>
    <p:extLst>
      <p:ext uri="{BB962C8B-B14F-4D97-AF65-F5344CB8AC3E}">
        <p14:creationId xmlns:p14="http://schemas.microsoft.com/office/powerpoint/2010/main" val="1614395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61863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15 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You shall not steal. </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DCC5939B-1650-FB01-EC5E-8E1F0EC359AE}"/>
              </a:ext>
            </a:extLst>
          </p:cNvPr>
          <p:cNvSpPr>
            <a:spLocks noChangeArrowheads="1"/>
          </p:cNvSpPr>
          <p:nvPr/>
        </p:nvSpPr>
        <p:spPr bwMode="auto">
          <a:xfrm>
            <a:off x="517570" y="1914032"/>
            <a:ext cx="11324660" cy="176344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2E34036D-E947-8C8E-B24A-0F33612A0C42}"/>
              </a:ext>
            </a:extLst>
          </p:cNvPr>
          <p:cNvSpPr txBox="1">
            <a:spLocks noChangeArrowheads="1"/>
          </p:cNvSpPr>
          <p:nvPr/>
        </p:nvSpPr>
        <p:spPr bwMode="auto">
          <a:xfrm>
            <a:off x="530130" y="2078778"/>
            <a:ext cx="11301435" cy="1311128"/>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Not only suggests we should stop being a taker; it implies that we should start being a giver. </a:t>
            </a:r>
          </a:p>
        </p:txBody>
      </p:sp>
      <p:sp>
        <p:nvSpPr>
          <p:cNvPr id="6" name="Rectangle 5">
            <a:extLst>
              <a:ext uri="{FF2B5EF4-FFF2-40B4-BE49-F238E27FC236}">
                <a16:creationId xmlns:a16="http://schemas.microsoft.com/office/drawing/2014/main" xmlns="" id="{6AF006FC-6A8F-1262-B889-0CB75B365DE6}"/>
              </a:ext>
            </a:extLst>
          </p:cNvPr>
          <p:cNvSpPr>
            <a:spLocks noChangeArrowheads="1"/>
          </p:cNvSpPr>
          <p:nvPr/>
        </p:nvSpPr>
        <p:spPr bwMode="auto">
          <a:xfrm>
            <a:off x="514393" y="3944022"/>
            <a:ext cx="11324660" cy="192006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7" name="TextBox 6">
            <a:extLst>
              <a:ext uri="{FF2B5EF4-FFF2-40B4-BE49-F238E27FC236}">
                <a16:creationId xmlns:a16="http://schemas.microsoft.com/office/drawing/2014/main" xmlns="" id="{441DB119-EAB8-1DEC-3E73-DB15CC63809E}"/>
              </a:ext>
            </a:extLst>
          </p:cNvPr>
          <p:cNvSpPr txBox="1">
            <a:spLocks noChangeArrowheads="1"/>
          </p:cNvSpPr>
          <p:nvPr/>
        </p:nvSpPr>
        <p:spPr bwMode="auto">
          <a:xfrm>
            <a:off x="537618" y="4001282"/>
            <a:ext cx="11301435" cy="1671227"/>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Ephesians 4:28: “He who has been stealing must steal no longer, but must work…that he may have something to share with those in need.” </a:t>
            </a:r>
          </a:p>
        </p:txBody>
      </p:sp>
    </p:spTree>
    <p:extLst>
      <p:ext uri="{BB962C8B-B14F-4D97-AF65-F5344CB8AC3E}">
        <p14:creationId xmlns:p14="http://schemas.microsoft.com/office/powerpoint/2010/main" val="2482275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61863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16 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You shall not give false testimony against your neighbor.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AE9A2A57-F6E7-D949-1F03-1DD17B57EA6B}"/>
              </a:ext>
            </a:extLst>
          </p:cNvPr>
          <p:cNvSpPr>
            <a:spLocks noChangeArrowheads="1"/>
          </p:cNvSpPr>
          <p:nvPr/>
        </p:nvSpPr>
        <p:spPr bwMode="auto">
          <a:xfrm>
            <a:off x="514393" y="2015831"/>
            <a:ext cx="11324660" cy="141317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EFA16B07-02D6-B95A-3931-291FE2CC1E82}"/>
              </a:ext>
            </a:extLst>
          </p:cNvPr>
          <p:cNvSpPr txBox="1">
            <a:spLocks noChangeArrowheads="1"/>
          </p:cNvSpPr>
          <p:nvPr/>
        </p:nvSpPr>
        <p:spPr bwMode="auto">
          <a:xfrm>
            <a:off x="537618" y="2132724"/>
            <a:ext cx="11301435" cy="1144929"/>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Proverbs 14:25: “A truthful witness saves lives, but he who utters lies is treacherous.” </a:t>
            </a:r>
          </a:p>
        </p:txBody>
      </p:sp>
    </p:spTree>
    <p:extLst>
      <p:ext uri="{BB962C8B-B14F-4D97-AF65-F5344CB8AC3E}">
        <p14:creationId xmlns:p14="http://schemas.microsoft.com/office/powerpoint/2010/main" val="902141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61863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16 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You shall not give false testimony against your neighbor.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AE9A2A57-F6E7-D949-1F03-1DD17B57EA6B}"/>
              </a:ext>
            </a:extLst>
          </p:cNvPr>
          <p:cNvSpPr>
            <a:spLocks noChangeArrowheads="1"/>
          </p:cNvSpPr>
          <p:nvPr/>
        </p:nvSpPr>
        <p:spPr bwMode="auto">
          <a:xfrm>
            <a:off x="514392" y="2015831"/>
            <a:ext cx="4739843" cy="354676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EFA16B07-02D6-B95A-3931-291FE2CC1E82}"/>
              </a:ext>
            </a:extLst>
          </p:cNvPr>
          <p:cNvSpPr txBox="1">
            <a:spLocks noChangeArrowheads="1"/>
          </p:cNvSpPr>
          <p:nvPr/>
        </p:nvSpPr>
        <p:spPr bwMode="auto">
          <a:xfrm>
            <a:off x="537618" y="2132724"/>
            <a:ext cx="4730122" cy="3250121"/>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Other types of lying:</a:t>
            </a:r>
          </a:p>
          <a:p>
            <a:pPr marL="12700" lvl="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Slander</a:t>
            </a:r>
          </a:p>
          <a:p>
            <a:pPr marL="12700" lvl="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Flattery</a:t>
            </a:r>
          </a:p>
          <a:p>
            <a:pPr marL="12700" lvl="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Exaggeration</a:t>
            </a:r>
          </a:p>
          <a:p>
            <a:pPr marL="12700" lvl="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Misrepresenting</a:t>
            </a:r>
          </a:p>
          <a:p>
            <a:pPr marL="12700" lvl="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Silence</a:t>
            </a:r>
          </a:p>
        </p:txBody>
      </p:sp>
      <p:sp>
        <p:nvSpPr>
          <p:cNvPr id="4" name="Rectangle 3">
            <a:extLst>
              <a:ext uri="{FF2B5EF4-FFF2-40B4-BE49-F238E27FC236}">
                <a16:creationId xmlns:a16="http://schemas.microsoft.com/office/drawing/2014/main" xmlns="" id="{D805CC98-CD19-2A46-E40D-572843717C13}"/>
              </a:ext>
            </a:extLst>
          </p:cNvPr>
          <p:cNvSpPr>
            <a:spLocks noChangeArrowheads="1"/>
          </p:cNvSpPr>
          <p:nvPr/>
        </p:nvSpPr>
        <p:spPr bwMode="auto">
          <a:xfrm>
            <a:off x="5537402" y="2053179"/>
            <a:ext cx="6381028" cy="389042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541AECBF-3A54-3B1F-6D82-B771243E08E5}"/>
              </a:ext>
            </a:extLst>
          </p:cNvPr>
          <p:cNvSpPr txBox="1">
            <a:spLocks noChangeArrowheads="1"/>
          </p:cNvSpPr>
          <p:nvPr/>
        </p:nvSpPr>
        <p:spPr bwMode="auto">
          <a:xfrm>
            <a:off x="5560627" y="2110438"/>
            <a:ext cx="6367942" cy="3776418"/>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Leviticus 5:1: “If anyone sins because they do not speak up when they hear a public charge to testify regarding something they have seen or learned about, they will be held responsible.” </a:t>
            </a:r>
          </a:p>
        </p:txBody>
      </p:sp>
    </p:spTree>
    <p:extLst>
      <p:ext uri="{BB962C8B-B14F-4D97-AF65-F5344CB8AC3E}">
        <p14:creationId xmlns:p14="http://schemas.microsoft.com/office/powerpoint/2010/main" val="1524718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500"/>
                                        <p:tgtEl>
                                          <p:spTgt spid="4"/>
                                        </p:tgtEl>
                                      </p:cBhvr>
                                    </p:animEffect>
                                  </p:childTnLst>
                                </p:cTn>
                              </p:par>
                            </p:childTnLst>
                          </p:cTn>
                        </p:par>
                        <p:par>
                          <p:cTn id="28" fill="hold">
                            <p:stCondLst>
                              <p:cond delay="500"/>
                            </p:stCondLst>
                            <p:childTnLst>
                              <p:par>
                                <p:cTn id="29" presetID="1" presetClass="entr" presetSubtype="0" fill="hold" nodeType="after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61863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16 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You shall not give false testimony against your neighbor. </a:t>
            </a: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AE9A2A57-F6E7-D949-1F03-1DD17B57EA6B}"/>
              </a:ext>
            </a:extLst>
          </p:cNvPr>
          <p:cNvSpPr>
            <a:spLocks noChangeArrowheads="1"/>
          </p:cNvSpPr>
          <p:nvPr/>
        </p:nvSpPr>
        <p:spPr bwMode="auto">
          <a:xfrm>
            <a:off x="514392" y="2015831"/>
            <a:ext cx="4739843" cy="354676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EFA16B07-02D6-B95A-3931-291FE2CC1E82}"/>
              </a:ext>
            </a:extLst>
          </p:cNvPr>
          <p:cNvSpPr txBox="1">
            <a:spLocks noChangeArrowheads="1"/>
          </p:cNvSpPr>
          <p:nvPr/>
        </p:nvSpPr>
        <p:spPr bwMode="auto">
          <a:xfrm>
            <a:off x="537618" y="2132724"/>
            <a:ext cx="4730122" cy="3250121"/>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Other types of lying:</a:t>
            </a:r>
          </a:p>
          <a:p>
            <a:pPr marL="12700" lvl="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Slander</a:t>
            </a:r>
          </a:p>
          <a:p>
            <a:pPr marL="12700" lvl="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Flattery</a:t>
            </a:r>
          </a:p>
          <a:p>
            <a:pPr marL="12700" lvl="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Exaggeration</a:t>
            </a:r>
          </a:p>
          <a:p>
            <a:pPr marL="12700" lvl="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Misrepresenting</a:t>
            </a:r>
          </a:p>
          <a:p>
            <a:pPr marL="12700" lvl="3">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Silence</a:t>
            </a:r>
          </a:p>
        </p:txBody>
      </p:sp>
      <p:sp>
        <p:nvSpPr>
          <p:cNvPr id="4" name="Rectangle 3">
            <a:extLst>
              <a:ext uri="{FF2B5EF4-FFF2-40B4-BE49-F238E27FC236}">
                <a16:creationId xmlns:a16="http://schemas.microsoft.com/office/drawing/2014/main" xmlns="" id="{D805CC98-CD19-2A46-E40D-572843717C13}"/>
              </a:ext>
            </a:extLst>
          </p:cNvPr>
          <p:cNvSpPr>
            <a:spLocks noChangeArrowheads="1"/>
          </p:cNvSpPr>
          <p:nvPr/>
        </p:nvSpPr>
        <p:spPr bwMode="auto">
          <a:xfrm>
            <a:off x="5537402" y="2053179"/>
            <a:ext cx="6381028" cy="389042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541AECBF-3A54-3B1F-6D82-B771243E08E5}"/>
              </a:ext>
            </a:extLst>
          </p:cNvPr>
          <p:cNvSpPr txBox="1">
            <a:spLocks noChangeArrowheads="1"/>
          </p:cNvSpPr>
          <p:nvPr/>
        </p:nvSpPr>
        <p:spPr bwMode="auto">
          <a:xfrm>
            <a:off x="5560627" y="2627273"/>
            <a:ext cx="6367942" cy="2377574"/>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55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Bible places an unusual emphasis on the truth. </a:t>
            </a:r>
          </a:p>
        </p:txBody>
      </p:sp>
    </p:spTree>
    <p:extLst>
      <p:ext uri="{BB962C8B-B14F-4D97-AF65-F5344CB8AC3E}">
        <p14:creationId xmlns:p14="http://schemas.microsoft.com/office/powerpoint/2010/main" val="37293914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17 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You shall not covet your neighbor’s house. You shall not covet your neighbor’s wife, or his male or female servant, his ox or donkey, or anything that belongs to your neighbor.</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41056322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17 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You shall not</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covet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your neighbor’s house. You shall not covet your neighbor’s wife, or his male or female servant, his ox or donkey, or anything that belongs to your neighbor.</a:t>
            </a:r>
            <a:endParaRPr lang="en-US" sz="3800" dirty="0">
              <a:solidFill>
                <a:schemeClr val="tx1">
                  <a:lumMod val="50000"/>
                  <a:lumOff val="50000"/>
                </a:schemeClr>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E84E7FB0-47E7-DCC1-E221-D9773861C32F}"/>
              </a:ext>
            </a:extLst>
          </p:cNvPr>
          <p:cNvSpPr>
            <a:spLocks noChangeArrowheads="1"/>
          </p:cNvSpPr>
          <p:nvPr/>
        </p:nvSpPr>
        <p:spPr bwMode="auto">
          <a:xfrm>
            <a:off x="3837708" y="1940762"/>
            <a:ext cx="4516583" cy="93484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EBA4160F-C117-E5E5-8FBC-F06EBB9FA9F6}"/>
              </a:ext>
            </a:extLst>
          </p:cNvPr>
          <p:cNvSpPr txBox="1">
            <a:spLocks noChangeArrowheads="1"/>
          </p:cNvSpPr>
          <p:nvPr/>
        </p:nvSpPr>
        <p:spPr bwMode="auto">
          <a:xfrm>
            <a:off x="3847866" y="2065753"/>
            <a:ext cx="4507320" cy="701731"/>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“to long after” </a:t>
            </a:r>
          </a:p>
        </p:txBody>
      </p:sp>
    </p:spTree>
    <p:extLst>
      <p:ext uri="{BB962C8B-B14F-4D97-AF65-F5344CB8AC3E}">
        <p14:creationId xmlns:p14="http://schemas.microsoft.com/office/powerpoint/2010/main" val="1336049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17 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You shall not</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covet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your neighbor’s house. You shall not covet your neighbor’s wife, or his male or female servant, his ox or donkey, or anything that belongs to your neighbor.</a:t>
            </a:r>
            <a:endParaRPr lang="en-US" sz="3800" dirty="0">
              <a:solidFill>
                <a:schemeClr val="tx1">
                  <a:lumMod val="50000"/>
                  <a:lumOff val="50000"/>
                </a:schemeClr>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7C7BBC49-F0D4-7E0E-7E9D-268F9C06D373}"/>
              </a:ext>
            </a:extLst>
          </p:cNvPr>
          <p:cNvSpPr>
            <a:spLocks noChangeArrowheads="1"/>
          </p:cNvSpPr>
          <p:nvPr/>
        </p:nvSpPr>
        <p:spPr bwMode="auto">
          <a:xfrm>
            <a:off x="349770" y="1969581"/>
            <a:ext cx="11537430" cy="254278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EB3DDAEA-199C-9EBB-F72D-9B9B5EE31891}"/>
              </a:ext>
            </a:extLst>
          </p:cNvPr>
          <p:cNvSpPr txBox="1">
            <a:spLocks noChangeArrowheads="1"/>
          </p:cNvSpPr>
          <p:nvPr/>
        </p:nvSpPr>
        <p:spPr bwMode="auto">
          <a:xfrm>
            <a:off x="372754" y="2060705"/>
            <a:ext cx="11513769" cy="2197525"/>
          </a:xfrm>
          <a:prstGeom prst="rect">
            <a:avLst/>
          </a:prstGeom>
          <a:noFill/>
          <a:ln w="38100">
            <a:noFill/>
            <a:miter lim="800000"/>
            <a:headEnd/>
            <a:tailEnd/>
          </a:ln>
        </p:spPr>
        <p:txBody>
          <a:bodyPr wrap="square">
            <a:spAutoFit/>
          </a:bodyPr>
          <a:lstStyle/>
          <a:p>
            <a:pPr marL="587375" lvl="3" indent="-574675">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We want things because we compare ourselves to what others have.</a:t>
            </a:r>
          </a:p>
          <a:p>
            <a:pPr marL="587375" lvl="3" indent="-574675">
              <a:lnSpc>
                <a:spcPct val="90000"/>
              </a:lnSpc>
              <a:spcBef>
                <a:spcPts val="0"/>
              </a:spcBef>
              <a:spcAft>
                <a:spcPts val="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The opposite of coveting is contentment</a:t>
            </a:r>
          </a:p>
          <a:p>
            <a:pPr marL="1327150" lvl="4" indent="-762000">
              <a:lnSpc>
                <a:spcPct val="90000"/>
              </a:lnSpc>
              <a:spcAft>
                <a:spcPts val="1000"/>
              </a:spcAft>
              <a:buSzPct val="100000"/>
              <a:buFont typeface="Arial" panose="020B0604020202020204" pitchFamily="34" charset="0"/>
              <a:buChar char="•"/>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We convince ourselves that we need more things. </a:t>
            </a:r>
          </a:p>
        </p:txBody>
      </p:sp>
    </p:spTree>
    <p:extLst>
      <p:ext uri="{BB962C8B-B14F-4D97-AF65-F5344CB8AC3E}">
        <p14:creationId xmlns:p14="http://schemas.microsoft.com/office/powerpoint/2010/main" val="298750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1144929"/>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12 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Honor your father and your mother, so that you may live long in the land the </a:t>
            </a:r>
            <a:r>
              <a:rPr lang="en-US" sz="3800" cap="small"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your God is giving you. </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949532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1144929"/>
          </a:xfrm>
          <a:prstGeom prst="rect">
            <a:avLst/>
          </a:prstGeom>
          <a:noFill/>
          <a:ln w="9525">
            <a:noFill/>
            <a:miter lim="800000"/>
            <a:headEnd/>
            <a:tailEnd/>
          </a:ln>
        </p:spPr>
        <p:txBody>
          <a:bodyPr wrap="square">
            <a:spAutoFit/>
          </a:bodyPr>
          <a:lstStyle/>
          <a:p>
            <a:pPr marL="577850" indent="-577850">
              <a:lnSpc>
                <a:spcPct val="90000"/>
              </a:lnSpc>
            </a:pPr>
            <a:r>
              <a:rPr lang="en-US" sz="3800" dirty="0">
                <a:solidFill>
                  <a:schemeClr val="bg1"/>
                </a:solidFill>
                <a:latin typeface="Calibri Light" panose="020F0302020204030204" pitchFamily="34" charset="0"/>
                <a:cs typeface="Calibri Light" panose="020F0302020204030204" pitchFamily="34" charset="0"/>
              </a:rPr>
              <a:t>►	No one was ever made right with God by following the Law.</a:t>
            </a:r>
            <a:endParaRPr lang="en-US" sz="66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107996"/>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600" dirty="0">
                <a:solidFill>
                  <a:prstClr val="white"/>
                </a:solidFill>
                <a:latin typeface="Century Gothic" panose="020B0502020202020204" pitchFamily="34" charset="0"/>
                <a:cs typeface="Arial" charset="0"/>
              </a:rPr>
              <a:t>Epilogue: Role of the Law</a:t>
            </a:r>
            <a:endParaRPr kumimoji="0" lang="en-US" sz="66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B352D695-B2A4-1A7E-509D-A5AA4E265D31}"/>
              </a:ext>
            </a:extLst>
          </p:cNvPr>
          <p:cNvSpPr>
            <a:spLocks noChangeArrowheads="1"/>
          </p:cNvSpPr>
          <p:nvPr/>
        </p:nvSpPr>
        <p:spPr bwMode="auto">
          <a:xfrm>
            <a:off x="361257" y="2453151"/>
            <a:ext cx="11537430" cy="1800797"/>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31DE9ECF-F977-B710-D29C-1C5049BAB3B6}"/>
              </a:ext>
            </a:extLst>
          </p:cNvPr>
          <p:cNvSpPr txBox="1">
            <a:spLocks noChangeArrowheads="1"/>
          </p:cNvSpPr>
          <p:nvPr/>
        </p:nvSpPr>
        <p:spPr bwMode="auto">
          <a:xfrm>
            <a:off x="384918" y="2510410"/>
            <a:ext cx="11513769" cy="1588127"/>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Romans 3:20: “For no one can ever be made right with God by doing what the law commands. The law simply shows us how sinful we are.” </a:t>
            </a:r>
          </a:p>
        </p:txBody>
      </p:sp>
    </p:spTree>
    <p:extLst>
      <p:ext uri="{BB962C8B-B14F-4D97-AF65-F5344CB8AC3E}">
        <p14:creationId xmlns:p14="http://schemas.microsoft.com/office/powerpoint/2010/main" val="419753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2"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77850" indent="-577850">
              <a:lnSpc>
                <a:spcPct val="90000"/>
              </a:lnSpc>
            </a:pPr>
            <a:r>
              <a:rPr lang="en-US" sz="3800" dirty="0">
                <a:solidFill>
                  <a:schemeClr val="bg1"/>
                </a:solidFill>
                <a:latin typeface="Calibri Light" panose="020F0302020204030204" pitchFamily="34" charset="0"/>
                <a:cs typeface="Calibri Light" panose="020F0302020204030204" pitchFamily="34" charset="0"/>
              </a:rPr>
              <a:t>►	No one was ever made right with God by following the Law.</a:t>
            </a:r>
          </a:p>
          <a:p>
            <a:pPr marL="577850" indent="-577850">
              <a:lnSpc>
                <a:spcPct val="90000"/>
              </a:lnSpc>
            </a:pPr>
            <a:r>
              <a:rPr lang="en-US" sz="3800" dirty="0">
                <a:solidFill>
                  <a:schemeClr val="bg1"/>
                </a:solidFill>
                <a:latin typeface="Calibri Light" panose="020F0302020204030204" pitchFamily="34" charset="0"/>
                <a:cs typeface="Calibri Light" panose="020F0302020204030204" pitchFamily="34" charset="0"/>
              </a:rPr>
              <a:t>►	God demands absolute perfection. </a:t>
            </a:r>
            <a:endParaRPr lang="en-US" sz="66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107996"/>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600" dirty="0">
                <a:solidFill>
                  <a:prstClr val="white"/>
                </a:solidFill>
                <a:latin typeface="Century Gothic" panose="020B0502020202020204" pitchFamily="34" charset="0"/>
                <a:cs typeface="Arial" charset="0"/>
              </a:rPr>
              <a:t>Epilogue: Role of the Law</a:t>
            </a:r>
            <a:endParaRPr kumimoji="0" lang="en-US" sz="66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B352D695-B2A4-1A7E-509D-A5AA4E265D31}"/>
              </a:ext>
            </a:extLst>
          </p:cNvPr>
          <p:cNvSpPr>
            <a:spLocks noChangeArrowheads="1"/>
          </p:cNvSpPr>
          <p:nvPr/>
        </p:nvSpPr>
        <p:spPr bwMode="auto">
          <a:xfrm>
            <a:off x="361257" y="3089257"/>
            <a:ext cx="11537430" cy="233750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31DE9ECF-F977-B710-D29C-1C5049BAB3B6}"/>
              </a:ext>
            </a:extLst>
          </p:cNvPr>
          <p:cNvSpPr txBox="1">
            <a:spLocks noChangeArrowheads="1"/>
          </p:cNvSpPr>
          <p:nvPr/>
        </p:nvSpPr>
        <p:spPr bwMode="auto">
          <a:xfrm>
            <a:off x="384918" y="3186272"/>
            <a:ext cx="11513769" cy="2086725"/>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Galatians 3:10: ‘But those who depend on the law to make them right with God are under his curse, for the Scriptures say, “Cursed is everyone who does not observe and obey all the commands that are written in God’s Book of the Law.”’</a:t>
            </a:r>
          </a:p>
        </p:txBody>
      </p:sp>
    </p:spTree>
    <p:extLst>
      <p:ext uri="{BB962C8B-B14F-4D97-AF65-F5344CB8AC3E}">
        <p14:creationId xmlns:p14="http://schemas.microsoft.com/office/powerpoint/2010/main" val="4166276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577850" indent="-577850">
              <a:lnSpc>
                <a:spcPct val="90000"/>
              </a:lnSpc>
            </a:pPr>
            <a:r>
              <a:rPr lang="en-US" sz="3800" dirty="0">
                <a:solidFill>
                  <a:schemeClr val="bg1"/>
                </a:solidFill>
                <a:latin typeface="Calibri Light" panose="020F0302020204030204" pitchFamily="34" charset="0"/>
                <a:cs typeface="Calibri Light" panose="020F0302020204030204" pitchFamily="34" charset="0"/>
              </a:rPr>
              <a:t>►	No one was ever made right with God by following the Law.</a:t>
            </a:r>
          </a:p>
          <a:p>
            <a:pPr marL="577850" indent="-577850">
              <a:lnSpc>
                <a:spcPct val="90000"/>
              </a:lnSpc>
            </a:pPr>
            <a:r>
              <a:rPr lang="en-US" sz="3800" dirty="0">
                <a:solidFill>
                  <a:schemeClr val="bg1"/>
                </a:solidFill>
                <a:latin typeface="Calibri Light" panose="020F0302020204030204" pitchFamily="34" charset="0"/>
                <a:cs typeface="Calibri Light" panose="020F0302020204030204" pitchFamily="34" charset="0"/>
              </a:rPr>
              <a:t>►	God demands absolute perfection. </a:t>
            </a:r>
          </a:p>
          <a:p>
            <a:pPr marL="577850" indent="-577850">
              <a:lnSpc>
                <a:spcPct val="90000"/>
              </a:lnSpc>
            </a:pPr>
            <a:r>
              <a:rPr lang="en-US" sz="3800" dirty="0">
                <a:solidFill>
                  <a:schemeClr val="bg1"/>
                </a:solidFill>
                <a:latin typeface="Calibri Light" panose="020F0302020204030204" pitchFamily="34" charset="0"/>
                <a:cs typeface="Calibri Light" panose="020F0302020204030204" pitchFamily="34" charset="0"/>
              </a:rPr>
              <a:t>►	It has always been by faith that people have been saved, not adherence to the Old Testament Law. </a:t>
            </a:r>
          </a:p>
        </p:txBody>
      </p:sp>
      <p:sp>
        <p:nvSpPr>
          <p:cNvPr id="8" name="TextBox 7"/>
          <p:cNvSpPr txBox="1"/>
          <p:nvPr/>
        </p:nvSpPr>
        <p:spPr>
          <a:xfrm>
            <a:off x="228600" y="5"/>
            <a:ext cx="10972800" cy="1107996"/>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600" dirty="0">
                <a:solidFill>
                  <a:prstClr val="white"/>
                </a:solidFill>
                <a:latin typeface="Century Gothic" panose="020B0502020202020204" pitchFamily="34" charset="0"/>
                <a:cs typeface="Arial" charset="0"/>
              </a:rPr>
              <a:t>Epilogue: Role of the Law</a:t>
            </a:r>
            <a:endParaRPr kumimoji="0" lang="en-US" sz="66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B352D695-B2A4-1A7E-509D-A5AA4E265D31}"/>
              </a:ext>
            </a:extLst>
          </p:cNvPr>
          <p:cNvSpPr>
            <a:spLocks noChangeArrowheads="1"/>
          </p:cNvSpPr>
          <p:nvPr/>
        </p:nvSpPr>
        <p:spPr bwMode="auto">
          <a:xfrm>
            <a:off x="361257" y="4063298"/>
            <a:ext cx="11537430" cy="138335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31DE9ECF-F977-B710-D29C-1C5049BAB3B6}"/>
              </a:ext>
            </a:extLst>
          </p:cNvPr>
          <p:cNvSpPr txBox="1">
            <a:spLocks noChangeArrowheads="1"/>
          </p:cNvSpPr>
          <p:nvPr/>
        </p:nvSpPr>
        <p:spPr bwMode="auto">
          <a:xfrm>
            <a:off x="384918" y="4180190"/>
            <a:ext cx="11513769" cy="1089529"/>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Galatians 3:24: “The law was our guardian until Christ came that we might be justified by faith.”</a:t>
            </a:r>
          </a:p>
        </p:txBody>
      </p:sp>
    </p:spTree>
    <p:extLst>
      <p:ext uri="{BB962C8B-B14F-4D97-AF65-F5344CB8AC3E}">
        <p14:creationId xmlns:p14="http://schemas.microsoft.com/office/powerpoint/2010/main" val="2526634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2225225"/>
          </a:xfrm>
          <a:prstGeom prst="rect">
            <a:avLst/>
          </a:prstGeom>
          <a:noFill/>
          <a:ln w="9525">
            <a:noFill/>
            <a:miter lim="800000"/>
            <a:headEnd/>
            <a:tailEnd/>
          </a:ln>
        </p:spPr>
        <p:txBody>
          <a:bodyPr wrap="square">
            <a:spAutoFit/>
          </a:bodyPr>
          <a:lstStyle/>
          <a:p>
            <a:pPr marL="577850" indent="-577850">
              <a:lnSpc>
                <a:spcPct val="90000"/>
              </a:lnSpc>
            </a:pPr>
            <a:r>
              <a:rPr lang="en-US" sz="3800" dirty="0">
                <a:solidFill>
                  <a:schemeClr val="bg1"/>
                </a:solidFill>
                <a:latin typeface="Calibri Light" panose="020F0302020204030204" pitchFamily="34" charset="0"/>
                <a:cs typeface="Calibri Light" panose="020F0302020204030204" pitchFamily="34" charset="0"/>
              </a:rPr>
              <a:t>For Christians</a:t>
            </a:r>
          </a:p>
          <a:p>
            <a:pPr marL="577850" indent="-577850">
              <a:lnSpc>
                <a:spcPct val="90000"/>
              </a:lnSpc>
            </a:pPr>
            <a:r>
              <a:rPr lang="en-US" sz="3800" dirty="0">
                <a:solidFill>
                  <a:schemeClr val="bg1"/>
                </a:solidFill>
                <a:latin typeface="Calibri Light" panose="020F0302020204030204" pitchFamily="34" charset="0"/>
                <a:cs typeface="Calibri Light" panose="020F0302020204030204" pitchFamily="34" charset="0"/>
              </a:rPr>
              <a:t>►	We are no longer under law because Jesus fulfilled it for us.</a:t>
            </a:r>
          </a:p>
          <a:p>
            <a:pPr marL="577850" indent="-577850">
              <a:lnSpc>
                <a:spcPct val="90000"/>
              </a:lnSpc>
            </a:pPr>
            <a:r>
              <a:rPr lang="en-US" sz="3800" dirty="0">
                <a:solidFill>
                  <a:schemeClr val="bg1"/>
                </a:solidFill>
                <a:latin typeface="Calibri Light" panose="020F0302020204030204" pitchFamily="34" charset="0"/>
                <a:cs typeface="Calibri Light" panose="020F0302020204030204" pitchFamily="34" charset="0"/>
              </a:rPr>
              <a:t>►	The Law gives us a moral orientation. </a:t>
            </a:r>
          </a:p>
        </p:txBody>
      </p:sp>
      <p:sp>
        <p:nvSpPr>
          <p:cNvPr id="8" name="TextBox 7"/>
          <p:cNvSpPr txBox="1"/>
          <p:nvPr/>
        </p:nvSpPr>
        <p:spPr>
          <a:xfrm>
            <a:off x="228600" y="5"/>
            <a:ext cx="10972800" cy="1107996"/>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600" dirty="0">
                <a:solidFill>
                  <a:prstClr val="white"/>
                </a:solidFill>
                <a:latin typeface="Century Gothic" panose="020B0502020202020204" pitchFamily="34" charset="0"/>
                <a:cs typeface="Arial" charset="0"/>
              </a:rPr>
              <a:t>Epilogue: Role of the Law</a:t>
            </a:r>
            <a:endParaRPr kumimoji="0" lang="en-US" sz="66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736819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EXODUS</a:t>
            </a:r>
          </a:p>
        </p:txBody>
      </p:sp>
      <p:sp>
        <p:nvSpPr>
          <p:cNvPr id="5" name="TextBox 4">
            <a:extLst>
              <a:ext uri="{FF2B5EF4-FFF2-40B4-BE49-F238E27FC236}">
                <a16:creationId xmlns:a16="http://schemas.microsoft.com/office/drawing/2014/main" xmlns=""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a:solidFill>
                  <a:schemeClr val="bg1"/>
                </a:solidFill>
                <a:latin typeface="Century Gothic" panose="020B0502020202020204" pitchFamily="34" charset="0"/>
              </a:rPr>
              <a:t>THE BOOK OF</a:t>
            </a:r>
          </a:p>
        </p:txBody>
      </p:sp>
    </p:spTree>
    <p:extLst>
      <p:ext uri="{BB962C8B-B14F-4D97-AF65-F5344CB8AC3E}">
        <p14:creationId xmlns:p14="http://schemas.microsoft.com/office/powerpoint/2010/main" val="1673516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1144929"/>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12 </a:t>
            </a: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Honor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your father and your mother, so that you may live long in the land the </a:t>
            </a:r>
            <a:r>
              <a:rPr lang="en-US" sz="3800" cap="small"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your God is giving you. </a:t>
            </a:r>
            <a:endParaRPr lang="en-US" sz="3800" dirty="0">
              <a:solidFill>
                <a:schemeClr val="tx1">
                  <a:lumMod val="50000"/>
                  <a:lumOff val="50000"/>
                </a:schemeClr>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002B5227-DEA2-7C93-4265-09EA08D93757}"/>
              </a:ext>
            </a:extLst>
          </p:cNvPr>
          <p:cNvSpPr>
            <a:spLocks noChangeArrowheads="1"/>
          </p:cNvSpPr>
          <p:nvPr/>
        </p:nvSpPr>
        <p:spPr bwMode="auto">
          <a:xfrm>
            <a:off x="914399" y="1836064"/>
            <a:ext cx="4516583" cy="934846"/>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DA5CBE6A-66E0-25C9-36CA-AF8BE1033FED}"/>
              </a:ext>
            </a:extLst>
          </p:cNvPr>
          <p:cNvSpPr txBox="1">
            <a:spLocks noChangeArrowheads="1"/>
          </p:cNvSpPr>
          <p:nvPr/>
        </p:nvSpPr>
        <p:spPr bwMode="auto">
          <a:xfrm>
            <a:off x="924557" y="1961055"/>
            <a:ext cx="4507320" cy="701731"/>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“to be heavy” </a:t>
            </a:r>
          </a:p>
        </p:txBody>
      </p:sp>
    </p:spTree>
    <p:extLst>
      <p:ext uri="{BB962C8B-B14F-4D97-AF65-F5344CB8AC3E}">
        <p14:creationId xmlns:p14="http://schemas.microsoft.com/office/powerpoint/2010/main" val="3317983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1144929"/>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12 </a:t>
            </a: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Honor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your father and your mother, so that you may live long in the land the </a:t>
            </a:r>
            <a:r>
              <a:rPr lang="en-US" sz="3800" cap="small"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your God is giving you. </a:t>
            </a:r>
            <a:endParaRPr lang="en-US" sz="3800" dirty="0">
              <a:solidFill>
                <a:schemeClr val="tx1">
                  <a:lumMod val="50000"/>
                  <a:lumOff val="50000"/>
                </a:schemeClr>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9F4F93D5-C827-D09E-E02C-1063E1152290}"/>
              </a:ext>
            </a:extLst>
          </p:cNvPr>
          <p:cNvSpPr>
            <a:spLocks noChangeArrowheads="1"/>
          </p:cNvSpPr>
          <p:nvPr/>
        </p:nvSpPr>
        <p:spPr bwMode="auto">
          <a:xfrm>
            <a:off x="326136" y="1851819"/>
            <a:ext cx="11537430" cy="359301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A60022D9-FF2A-96C4-4ED4-13B95C8C6D0A}"/>
              </a:ext>
            </a:extLst>
          </p:cNvPr>
          <p:cNvSpPr txBox="1">
            <a:spLocks noChangeArrowheads="1"/>
          </p:cNvSpPr>
          <p:nvPr/>
        </p:nvSpPr>
        <p:spPr bwMode="auto">
          <a:xfrm>
            <a:off x="349120" y="1942943"/>
            <a:ext cx="11513769" cy="2325765"/>
          </a:xfrm>
          <a:prstGeom prst="rect">
            <a:avLst/>
          </a:prstGeom>
          <a:noFill/>
          <a:ln w="38100">
            <a:noFill/>
            <a:miter lim="800000"/>
            <a:headEnd/>
            <a:tailEnd/>
          </a:ln>
        </p:spPr>
        <p:txBody>
          <a:bodyPr wrap="square">
            <a:spAutoFit/>
          </a:bodyPr>
          <a:lstStyle/>
          <a:p>
            <a:pPr marL="587375" lvl="3" indent="-574675">
              <a:lnSpc>
                <a:spcPct val="90000"/>
              </a:lnSpc>
              <a:spcBef>
                <a:spcPts val="0"/>
              </a:spcBef>
              <a:spcAft>
                <a:spcPts val="10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This commandment assumes that the child’s parents are following God. </a:t>
            </a:r>
          </a:p>
          <a:p>
            <a:pPr marL="587375" lvl="3" indent="-574675">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Ephesians 6:1-2: “Children, obey your parents in the Lord, for this is right.” </a:t>
            </a:r>
          </a:p>
        </p:txBody>
      </p:sp>
    </p:spTree>
    <p:extLst>
      <p:ext uri="{BB962C8B-B14F-4D97-AF65-F5344CB8AC3E}">
        <p14:creationId xmlns:p14="http://schemas.microsoft.com/office/powerpoint/2010/main" val="839027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1144929"/>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12 </a:t>
            </a: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Honor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your father and your mother, so that you may live long in the land the </a:t>
            </a:r>
            <a:r>
              <a:rPr lang="en-US" sz="3800" cap="small"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your God is giving you. </a:t>
            </a:r>
            <a:endParaRPr lang="en-US" sz="3800" dirty="0">
              <a:solidFill>
                <a:schemeClr val="tx1">
                  <a:lumMod val="50000"/>
                  <a:lumOff val="50000"/>
                </a:schemeClr>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9F4F93D5-C827-D09E-E02C-1063E1152290}"/>
              </a:ext>
            </a:extLst>
          </p:cNvPr>
          <p:cNvSpPr>
            <a:spLocks noChangeArrowheads="1"/>
          </p:cNvSpPr>
          <p:nvPr/>
        </p:nvSpPr>
        <p:spPr bwMode="auto">
          <a:xfrm>
            <a:off x="326136" y="1851819"/>
            <a:ext cx="11537430" cy="359301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A60022D9-FF2A-96C4-4ED4-13B95C8C6D0A}"/>
              </a:ext>
            </a:extLst>
          </p:cNvPr>
          <p:cNvSpPr txBox="1">
            <a:spLocks noChangeArrowheads="1"/>
          </p:cNvSpPr>
          <p:nvPr/>
        </p:nvSpPr>
        <p:spPr bwMode="auto">
          <a:xfrm>
            <a:off x="349120" y="1942943"/>
            <a:ext cx="11513769" cy="3404009"/>
          </a:xfrm>
          <a:prstGeom prst="rect">
            <a:avLst/>
          </a:prstGeom>
          <a:noFill/>
          <a:ln w="38100">
            <a:noFill/>
            <a:miter lim="800000"/>
            <a:headEnd/>
            <a:tailEnd/>
          </a:ln>
        </p:spPr>
        <p:txBody>
          <a:bodyPr wrap="square">
            <a:spAutoFit/>
          </a:bodyPr>
          <a:lstStyle/>
          <a:p>
            <a:pPr marL="587375" lvl="3" indent="-574675">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This commandment assumes that the child’s parents are following God. </a:t>
            </a:r>
          </a:p>
          <a:p>
            <a:pPr marL="587375" lvl="3" indent="-574675">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Probably applies to those still under the parents’ authority. </a:t>
            </a:r>
          </a:p>
          <a:p>
            <a:pPr marL="587375" lvl="3" indent="-574675">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How do you honor your parents when you no longer under their authority? </a:t>
            </a:r>
          </a:p>
        </p:txBody>
      </p:sp>
    </p:spTree>
    <p:extLst>
      <p:ext uri="{BB962C8B-B14F-4D97-AF65-F5344CB8AC3E}">
        <p14:creationId xmlns:p14="http://schemas.microsoft.com/office/powerpoint/2010/main" val="3386832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1144929"/>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12 	</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Honor your father and your mother,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so that you may live long in the land</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the </a:t>
            </a:r>
            <a:r>
              <a:rPr lang="en-US" sz="3800" cap="small"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LORD</a:t>
            </a:r>
            <a:r>
              <a:rPr lang="en-US" sz="3800" dirty="0">
                <a:solidFill>
                  <a:schemeClr val="tx1">
                    <a:lumMod val="50000"/>
                    <a:lumOff val="50000"/>
                  </a:schemeClr>
                </a:solidFill>
                <a:effectLst/>
                <a:latin typeface="Calibri Light" panose="020F0302020204030204" pitchFamily="34" charset="0"/>
                <a:ea typeface="Cambria" panose="02040503050406030204" pitchFamily="18" charset="0"/>
                <a:cs typeface="Calibri Light" panose="020F0302020204030204" pitchFamily="34" charset="0"/>
              </a:rPr>
              <a:t> your God is giving you. </a:t>
            </a:r>
            <a:endParaRPr lang="en-US" sz="3800" dirty="0">
              <a:solidFill>
                <a:schemeClr val="tx1">
                  <a:lumMod val="50000"/>
                  <a:lumOff val="50000"/>
                </a:schemeClr>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18C1D1C5-E2E5-BEEB-1C1E-E0F0F043D334}"/>
              </a:ext>
            </a:extLst>
          </p:cNvPr>
          <p:cNvSpPr>
            <a:spLocks noChangeArrowheads="1"/>
          </p:cNvSpPr>
          <p:nvPr/>
        </p:nvSpPr>
        <p:spPr bwMode="auto">
          <a:xfrm>
            <a:off x="368673" y="2467429"/>
            <a:ext cx="11530014" cy="197322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1DE144E9-707E-79E8-FD81-259B053FFA98}"/>
              </a:ext>
            </a:extLst>
          </p:cNvPr>
          <p:cNvSpPr txBox="1">
            <a:spLocks noChangeArrowheads="1"/>
          </p:cNvSpPr>
          <p:nvPr/>
        </p:nvSpPr>
        <p:spPr bwMode="auto">
          <a:xfrm>
            <a:off x="392319" y="2575487"/>
            <a:ext cx="11506368" cy="1754326"/>
          </a:xfrm>
          <a:prstGeom prst="rect">
            <a:avLst/>
          </a:prstGeom>
          <a:noFill/>
          <a:ln w="38100">
            <a:noFill/>
            <a:miter lim="800000"/>
            <a:headEnd/>
            <a:tailEnd/>
          </a:ln>
        </p:spPr>
        <p:txBody>
          <a:bodyPr wrap="square">
            <a:spAutoFit/>
          </a:bodyPr>
          <a:lstStyle/>
          <a:p>
            <a:pPr marL="12700" lvl="3">
              <a:lnSpc>
                <a:spcPct val="90000"/>
              </a:lnSpc>
              <a:spcBef>
                <a:spcPts val="0"/>
              </a:spcBef>
              <a:spcAft>
                <a:spcPts val="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This is one of the many reasons why God disciplined the Israelites and let the Babylonians conquer them (Ezekiel 22:7).</a:t>
            </a:r>
          </a:p>
        </p:txBody>
      </p:sp>
    </p:spTree>
    <p:extLst>
      <p:ext uri="{BB962C8B-B14F-4D97-AF65-F5344CB8AC3E}">
        <p14:creationId xmlns:p14="http://schemas.microsoft.com/office/powerpoint/2010/main" val="844736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537430" cy="618631"/>
          </a:xfrm>
          <a:prstGeom prst="rect">
            <a:avLst/>
          </a:prstGeom>
          <a:noFill/>
          <a:ln w="9525">
            <a:noFill/>
            <a:miter lim="800000"/>
            <a:headEnd/>
            <a:tailEnd/>
          </a:ln>
        </p:spPr>
        <p:txBody>
          <a:bodyPr wrap="square">
            <a:spAutoFit/>
          </a:bodyPr>
          <a:lstStyle/>
          <a:p>
            <a:pPr marL="579438" indent="-579438">
              <a:lnSpc>
                <a:spcPct val="90000"/>
              </a:lnSpc>
            </a:pPr>
            <a:r>
              <a:rPr lang="en-US" sz="3800" baseline="300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13 	</a:t>
            </a:r>
            <a:r>
              <a:rPr lang="en-US" sz="3800" dirty="0">
                <a:solidFill>
                  <a:schemeClr val="bg1"/>
                </a:solidFill>
                <a:effectLst/>
                <a:latin typeface="Calibri Light" panose="020F0302020204030204" pitchFamily="34" charset="0"/>
                <a:ea typeface="Cambria" panose="02040503050406030204" pitchFamily="18" charset="0"/>
                <a:cs typeface="Calibri Light" panose="020F0302020204030204" pitchFamily="34" charset="0"/>
              </a:rPr>
              <a:t>You shall not murder. </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Exodus 20</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705E7B0C-FA32-A160-9925-4DEB917B1077}"/>
              </a:ext>
            </a:extLst>
          </p:cNvPr>
          <p:cNvSpPr>
            <a:spLocks noChangeArrowheads="1"/>
          </p:cNvSpPr>
          <p:nvPr/>
        </p:nvSpPr>
        <p:spPr bwMode="auto">
          <a:xfrm>
            <a:off x="326136" y="1959398"/>
            <a:ext cx="7669288" cy="467448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78AFBBB8-F314-42E6-9E4B-24729A9AF213}"/>
              </a:ext>
            </a:extLst>
          </p:cNvPr>
          <p:cNvSpPr txBox="1">
            <a:spLocks noChangeArrowheads="1"/>
          </p:cNvSpPr>
          <p:nvPr/>
        </p:nvSpPr>
        <p:spPr bwMode="auto">
          <a:xfrm>
            <a:off x="349121" y="2050523"/>
            <a:ext cx="7646304" cy="1671227"/>
          </a:xfrm>
          <a:prstGeom prst="rect">
            <a:avLst/>
          </a:prstGeom>
          <a:noFill/>
          <a:ln w="38100">
            <a:noFill/>
            <a:miter lim="800000"/>
            <a:headEnd/>
            <a:tailEnd/>
          </a:ln>
        </p:spPr>
        <p:txBody>
          <a:bodyPr wrap="square">
            <a:spAutoFit/>
          </a:bodyPr>
          <a:lstStyle/>
          <a:p>
            <a:pPr marL="587375" lvl="3" indent="-574675">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Many modern Western people have difficulty explaining why human life matters. </a:t>
            </a:r>
          </a:p>
        </p:txBody>
      </p:sp>
      <p:pic>
        <p:nvPicPr>
          <p:cNvPr id="5" name="Picture 4" descr="Graphical user interface, text, application&#10;&#10;Description automatically generated">
            <a:extLst>
              <a:ext uri="{FF2B5EF4-FFF2-40B4-BE49-F238E27FC236}">
                <a16:creationId xmlns:a16="http://schemas.microsoft.com/office/drawing/2014/main" xmlns="" id="{DAA14218-8D9D-7320-0487-6B553958829D}"/>
              </a:ext>
            </a:extLst>
          </p:cNvPr>
          <p:cNvPicPr>
            <a:picLocks noChangeAspect="1"/>
          </p:cNvPicPr>
          <p:nvPr/>
        </p:nvPicPr>
        <p:blipFill rotWithShape="1">
          <a:blip r:embed="rId3"/>
          <a:srcRect t="4955" b="10077"/>
          <a:stretch/>
        </p:blipFill>
        <p:spPr>
          <a:xfrm>
            <a:off x="8090687" y="400081"/>
            <a:ext cx="3294487" cy="6057837"/>
          </a:xfrm>
          <a:prstGeom prst="rect">
            <a:avLst/>
          </a:prstGeom>
          <a:ln>
            <a:solidFill>
              <a:schemeClr val="bg1"/>
            </a:solidFill>
          </a:ln>
        </p:spPr>
      </p:pic>
    </p:spTree>
    <p:extLst>
      <p:ext uri="{BB962C8B-B14F-4D97-AF65-F5344CB8AC3E}">
        <p14:creationId xmlns:p14="http://schemas.microsoft.com/office/powerpoint/2010/main" val="928775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786</Words>
  <Application>Microsoft Office PowerPoint</Application>
  <PresentationFormat>Widescreen</PresentationFormat>
  <Paragraphs>258</Paragraphs>
  <Slides>44</Slides>
  <Notes>43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44</vt:i4>
      </vt:variant>
    </vt:vector>
  </HeadingPairs>
  <TitlesOfParts>
    <vt:vector size="51" baseType="lpstr">
      <vt:lpstr>ＭＳ Ｐゴシック</vt:lpstr>
      <vt:lpstr>Arial</vt:lpstr>
      <vt:lpstr>Calibri</vt:lpstr>
      <vt:lpstr>Calibri Light</vt:lpstr>
      <vt:lpstr>Cambria</vt:lpstr>
      <vt:lpstr>Century Gothic</vt:lpstr>
      <vt:lpstr>Office Theme</vt:lpstr>
      <vt:lpstr>EXODUS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EXODUS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2023-03-17T13:57:43Z</dcterms:created>
  <dcterms:modified xsi:type="dcterms:W3CDTF">2023-03-17T13:57:56Z</dcterms:modified>
</cp:coreProperties>
</file>