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89"/>
  </p:notesMasterIdLst>
  <p:handoutMasterIdLst>
    <p:handoutMasterId r:id="rId90"/>
  </p:handoutMasterIdLst>
  <p:sldIdLst>
    <p:sldId id="257" r:id="rId2"/>
    <p:sldId id="906" r:id="rId3"/>
    <p:sldId id="726" r:id="rId4"/>
    <p:sldId id="778" r:id="rId5"/>
    <p:sldId id="779" r:id="rId6"/>
    <p:sldId id="780" r:id="rId7"/>
    <p:sldId id="781" r:id="rId8"/>
    <p:sldId id="727" r:id="rId9"/>
    <p:sldId id="728" r:id="rId10"/>
    <p:sldId id="881" r:id="rId11"/>
    <p:sldId id="882" r:id="rId12"/>
    <p:sldId id="732" r:id="rId13"/>
    <p:sldId id="883" r:id="rId14"/>
    <p:sldId id="884" r:id="rId15"/>
    <p:sldId id="907" r:id="rId16"/>
    <p:sldId id="730" r:id="rId17"/>
    <p:sldId id="742" r:id="rId18"/>
    <p:sldId id="743" r:id="rId19"/>
    <p:sldId id="777" r:id="rId20"/>
    <p:sldId id="913" r:id="rId21"/>
    <p:sldId id="822" r:id="rId22"/>
    <p:sldId id="744" r:id="rId23"/>
    <p:sldId id="745" r:id="rId24"/>
    <p:sldId id="887" r:id="rId25"/>
    <p:sldId id="824" r:id="rId26"/>
    <p:sldId id="746" r:id="rId27"/>
    <p:sldId id="747" r:id="rId28"/>
    <p:sldId id="748" r:id="rId29"/>
    <p:sldId id="819" r:id="rId30"/>
    <p:sldId id="818" r:id="rId31"/>
    <p:sldId id="782" r:id="rId32"/>
    <p:sldId id="890" r:id="rId33"/>
    <p:sldId id="891" r:id="rId34"/>
    <p:sldId id="751" r:id="rId35"/>
    <p:sldId id="892" r:id="rId36"/>
    <p:sldId id="908" r:id="rId37"/>
    <p:sldId id="752" r:id="rId38"/>
    <p:sldId id="753" r:id="rId39"/>
    <p:sldId id="754" r:id="rId40"/>
    <p:sldId id="820" r:id="rId41"/>
    <p:sldId id="756" r:id="rId42"/>
    <p:sldId id="788" r:id="rId43"/>
    <p:sldId id="789" r:id="rId44"/>
    <p:sldId id="792" r:id="rId45"/>
    <p:sldId id="914" r:id="rId46"/>
    <p:sldId id="797" r:id="rId47"/>
    <p:sldId id="893" r:id="rId48"/>
    <p:sldId id="894" r:id="rId49"/>
    <p:sldId id="895" r:id="rId50"/>
    <p:sldId id="896" r:id="rId51"/>
    <p:sldId id="910" r:id="rId52"/>
    <p:sldId id="909" r:id="rId53"/>
    <p:sldId id="757" r:id="rId54"/>
    <p:sldId id="805" r:id="rId55"/>
    <p:sldId id="798" r:id="rId56"/>
    <p:sldId id="758" r:id="rId57"/>
    <p:sldId id="759" r:id="rId58"/>
    <p:sldId id="760" r:id="rId59"/>
    <p:sldId id="761" r:id="rId60"/>
    <p:sldId id="833" r:id="rId61"/>
    <p:sldId id="762" r:id="rId62"/>
    <p:sldId id="911" r:id="rId63"/>
    <p:sldId id="912" r:id="rId64"/>
    <p:sldId id="764" r:id="rId65"/>
    <p:sldId id="765" r:id="rId66"/>
    <p:sldId id="766" r:id="rId67"/>
    <p:sldId id="767" r:id="rId68"/>
    <p:sldId id="837" r:id="rId69"/>
    <p:sldId id="838" r:id="rId70"/>
    <p:sldId id="834" r:id="rId71"/>
    <p:sldId id="915" r:id="rId72"/>
    <p:sldId id="916" r:id="rId73"/>
    <p:sldId id="842" r:id="rId74"/>
    <p:sldId id="871" r:id="rId75"/>
    <p:sldId id="901" r:id="rId76"/>
    <p:sldId id="917" r:id="rId77"/>
    <p:sldId id="844" r:id="rId78"/>
    <p:sldId id="902" r:id="rId79"/>
    <p:sldId id="846" r:id="rId80"/>
    <p:sldId id="848" r:id="rId81"/>
    <p:sldId id="904" r:id="rId82"/>
    <p:sldId id="856" r:id="rId83"/>
    <p:sldId id="855" r:id="rId84"/>
    <p:sldId id="905" r:id="rId85"/>
    <p:sldId id="858" r:id="rId86"/>
    <p:sldId id="880" r:id="rId87"/>
    <p:sldId id="869" r:id="rId88"/>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869" autoAdjust="0"/>
    <p:restoredTop sz="94660"/>
  </p:normalViewPr>
  <p:slideViewPr>
    <p:cSldViewPr>
      <p:cViewPr varScale="1">
        <p:scale>
          <a:sx n="84" d="100"/>
          <a:sy n="84" d="100"/>
        </p:scale>
        <p:origin x="424" y="16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t>Page </a:t>
            </a:r>
            <a:fld id="{AF79110A-AE0C-431D-B13C-4E5164D42E5B}" type="slidenum">
              <a:rPr lang="en-US" sz="1200" b="0"/>
              <a:pPr defTabSz="868363">
                <a:lnSpc>
                  <a:spcPct val="90000"/>
                </a:lnSpc>
              </a:pPr>
              <a:t>‹#›</a:t>
            </a:fld>
            <a:endParaRPr lang="en-US" sz="1200" b="0"/>
          </a:p>
        </p:txBody>
      </p:sp>
    </p:spTree>
    <p:extLst>
      <p:ext uri="{BB962C8B-B14F-4D97-AF65-F5344CB8AC3E}">
        <p14:creationId xmlns:p14="http://schemas.microsoft.com/office/powerpoint/2010/main" val="2551084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t>Page </a:t>
            </a:r>
            <a:fld id="{E0372C48-D483-4345-97B3-EF94F89E8F0C}" type="slidenum">
              <a:rPr lang="en-US" sz="1200" b="0"/>
              <a:pPr defTabSz="868363">
                <a:lnSpc>
                  <a:spcPct val="90000"/>
                </a:lnSpc>
              </a:pPr>
              <a:t>‹#›</a:t>
            </a:fld>
            <a:endParaRPr lang="en-US" sz="1200" b="0"/>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a:effectLst/>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0162861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72578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37424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74398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34151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22676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72288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91532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90711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438200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59367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192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84702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486895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41081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412298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086947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91425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9911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970354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958933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384308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16349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183176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91675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403122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406858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75126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47034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803122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065048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772687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77859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41524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38366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465361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979433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060830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338874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513726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978047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350590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869057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994078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41173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732244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796425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1604262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0076801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031146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7090875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628996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120639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0784688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578313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4830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7166518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0057542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1176955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82632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5946770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0104367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094238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4552688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6575647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8777886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890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8483244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4947673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1146292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9893570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511698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6017542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2603181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4714723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3202556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9546479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13205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8505359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555099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404866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8147956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3141165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8188633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8192379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3159923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23975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88325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lstStyle/>
          <a:p>
            <a:r>
              <a:rPr lang="en-US" sz="9600"/>
              <a:t>Exodus</a:t>
            </a:r>
          </a:p>
        </p:txBody>
      </p:sp>
      <p:sp>
        <p:nvSpPr>
          <p:cNvPr id="5123" name="Rectangle 3"/>
          <p:cNvSpPr>
            <a:spLocks noGrp="1" noChangeArrowheads="1"/>
          </p:cNvSpPr>
          <p:nvPr>
            <p:ph type="body" idx="1"/>
          </p:nvPr>
        </p:nvSpPr>
        <p:spPr>
          <a:xfrm>
            <a:off x="76200" y="2895600"/>
            <a:ext cx="8382000" cy="2514600"/>
          </a:xfrm>
          <a:noFill/>
          <a:ln/>
        </p:spPr>
        <p:txBody>
          <a:bodyPr lIns="90488" tIns="44450" rIns="90488" bIns="44450"/>
          <a:lstStyle/>
          <a:p>
            <a:r>
              <a:rPr lang="en-US" sz="6600"/>
              <a:t>When God Calls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noFill/>
          <a:ln/>
        </p:spPr>
        <p:txBody>
          <a:bodyPr lIns="90488" tIns="44450" rIns="90488" bIns="44450"/>
          <a:lstStyle/>
          <a:p>
            <a:r>
              <a:rPr lang="en-US" sz="9600"/>
              <a:t>Exodus</a:t>
            </a:r>
          </a:p>
        </p:txBody>
      </p:sp>
      <p:sp>
        <p:nvSpPr>
          <p:cNvPr id="534531"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a:t>Other things to notice:</a:t>
            </a:r>
          </a:p>
          <a:p>
            <a:pPr>
              <a:spcBef>
                <a:spcPct val="5000"/>
              </a:spcBef>
            </a:pPr>
            <a:r>
              <a:rPr lang="en-US" sz="4000"/>
              <a:t>The Egyptians worshipped many Gods </a:t>
            </a:r>
          </a:p>
          <a:p>
            <a:pPr>
              <a:spcBef>
                <a:spcPct val="5000"/>
              </a:spcBef>
            </a:pPr>
            <a:r>
              <a:rPr lang="en-US" sz="4000"/>
              <a:t>A major question in this book:</a:t>
            </a:r>
            <a:br>
              <a:rPr lang="en-US" sz="4000"/>
            </a:br>
            <a:r>
              <a:rPr lang="en-US" sz="8000"/>
              <a:t>Who is Yahweh?</a:t>
            </a:r>
          </a:p>
        </p:txBody>
      </p:sp>
      <p:sp>
        <p:nvSpPr>
          <p:cNvPr id="534532" name="Rectangle 4"/>
          <p:cNvSpPr>
            <a:spLocks noChangeArrowheads="1"/>
          </p:cNvSpPr>
          <p:nvPr/>
        </p:nvSpPr>
        <p:spPr bwMode="auto">
          <a:xfrm>
            <a:off x="381000" y="3581400"/>
            <a:ext cx="86106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Nobody knows!</a:t>
            </a:r>
            <a:br>
              <a:rPr lang="en-US" sz="4800" b="0" dirty="0">
                <a:effectLst>
                  <a:outerShdw blurRad="38100" dist="38100" dir="2700000" algn="tl">
                    <a:srgbClr val="000000"/>
                  </a:outerShdw>
                </a:effectLst>
                <a:latin typeface="Times New Roman" pitchFamily="18" charset="0"/>
              </a:rPr>
            </a:br>
            <a:endParaRPr lang="en-US" sz="48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noFill/>
          <a:ln/>
        </p:spPr>
        <p:txBody>
          <a:bodyPr lIns="90488" tIns="44450" rIns="90488" bIns="44450"/>
          <a:lstStyle/>
          <a:p>
            <a:r>
              <a:rPr lang="en-US" sz="9600"/>
              <a:t>Exodus</a:t>
            </a:r>
          </a:p>
        </p:txBody>
      </p:sp>
      <p:sp>
        <p:nvSpPr>
          <p:cNvPr id="534531"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a:t>Other things to notice:</a:t>
            </a:r>
          </a:p>
          <a:p>
            <a:pPr>
              <a:spcBef>
                <a:spcPct val="5000"/>
              </a:spcBef>
            </a:pPr>
            <a:r>
              <a:rPr lang="en-US" sz="4000"/>
              <a:t>The Egyptians worshipped many Gods </a:t>
            </a:r>
          </a:p>
          <a:p>
            <a:pPr>
              <a:spcBef>
                <a:spcPct val="5000"/>
              </a:spcBef>
            </a:pPr>
            <a:r>
              <a:rPr lang="en-US" sz="4000"/>
              <a:t>A major question in this book:</a:t>
            </a:r>
            <a:br>
              <a:rPr lang="en-US" sz="4000"/>
            </a:br>
            <a:r>
              <a:rPr lang="en-US" sz="8000"/>
              <a:t>Who is Yahweh?</a:t>
            </a:r>
          </a:p>
        </p:txBody>
      </p:sp>
      <p:sp>
        <p:nvSpPr>
          <p:cNvPr id="534532" name="Rectangle 4"/>
          <p:cNvSpPr>
            <a:spLocks noChangeArrowheads="1"/>
          </p:cNvSpPr>
          <p:nvPr/>
        </p:nvSpPr>
        <p:spPr bwMode="auto">
          <a:xfrm>
            <a:off x="381000" y="3581400"/>
            <a:ext cx="86106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Nobody knows!</a:t>
            </a:r>
            <a:br>
              <a:rPr lang="en-US" sz="4800" b="0" dirty="0">
                <a:effectLst>
                  <a:outerShdw blurRad="38100" dist="38100" dir="2700000" algn="tl">
                    <a:srgbClr val="000000"/>
                  </a:outerShdw>
                </a:effectLst>
                <a:latin typeface="Times New Roman" pitchFamily="18" charset="0"/>
              </a:rPr>
            </a:br>
            <a:r>
              <a:rPr lang="en-US" sz="4800" b="0" dirty="0" smtClean="0">
                <a:effectLst>
                  <a:outerShdw blurRad="38100" dist="38100" dir="2700000" algn="tl">
                    <a:srgbClr val="000000"/>
                  </a:outerShdw>
                </a:effectLst>
                <a:latin typeface="Times New Roman" pitchFamily="18" charset="0"/>
              </a:rPr>
              <a:t>Pharaoh</a:t>
            </a:r>
            <a:endParaRPr lang="en-US" sz="48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noFill/>
          <a:ln/>
        </p:spPr>
        <p:txBody>
          <a:bodyPr lIns="90488" tIns="44450" rIns="90488" bIns="44450"/>
          <a:lstStyle/>
          <a:p>
            <a:r>
              <a:rPr lang="en-US" sz="9600"/>
              <a:t>Exodus</a:t>
            </a:r>
          </a:p>
        </p:txBody>
      </p:sp>
      <p:sp>
        <p:nvSpPr>
          <p:cNvPr id="534531"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a:t>Other things to notice:</a:t>
            </a:r>
          </a:p>
          <a:p>
            <a:pPr>
              <a:spcBef>
                <a:spcPct val="5000"/>
              </a:spcBef>
            </a:pPr>
            <a:r>
              <a:rPr lang="en-US" sz="4000"/>
              <a:t>The Egyptians worshipped many Gods </a:t>
            </a:r>
          </a:p>
          <a:p>
            <a:pPr>
              <a:spcBef>
                <a:spcPct val="5000"/>
              </a:spcBef>
            </a:pPr>
            <a:r>
              <a:rPr lang="en-US" sz="4000"/>
              <a:t>A major question in this book:</a:t>
            </a:r>
            <a:br>
              <a:rPr lang="en-US" sz="4000"/>
            </a:br>
            <a:r>
              <a:rPr lang="en-US" sz="8000"/>
              <a:t>Who is Yahweh?</a:t>
            </a:r>
          </a:p>
        </p:txBody>
      </p:sp>
      <p:sp>
        <p:nvSpPr>
          <p:cNvPr id="534532" name="Rectangle 4"/>
          <p:cNvSpPr>
            <a:spLocks noChangeArrowheads="1"/>
          </p:cNvSpPr>
          <p:nvPr/>
        </p:nvSpPr>
        <p:spPr bwMode="auto">
          <a:xfrm>
            <a:off x="381000" y="3581400"/>
            <a:ext cx="86106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Nobody knows!</a:t>
            </a:r>
            <a:br>
              <a:rPr lang="en-US" sz="4800" b="0" dirty="0">
                <a:effectLst>
                  <a:outerShdw blurRad="38100" dist="38100" dir="2700000" algn="tl">
                    <a:srgbClr val="000000"/>
                  </a:outerShdw>
                </a:effectLst>
                <a:latin typeface="Times New Roman" pitchFamily="18" charset="0"/>
              </a:rPr>
            </a:br>
            <a:r>
              <a:rPr lang="en-US" sz="4800" b="0" dirty="0">
                <a:effectLst>
                  <a:outerShdw blurRad="38100" dist="38100" dir="2700000" algn="tl">
                    <a:srgbClr val="000000"/>
                  </a:outerShdw>
                </a:effectLst>
                <a:latin typeface="Times New Roman" pitchFamily="18" charset="0"/>
              </a:rPr>
              <a:t>Pharaoh</a:t>
            </a:r>
            <a:r>
              <a:rPr lang="en-US" sz="4800" b="0" dirty="0" smtClean="0">
                <a:effectLst>
                  <a:outerShdw blurRad="38100" dist="38100" dir="2700000" algn="tl">
                    <a:srgbClr val="000000"/>
                  </a:outerShdw>
                </a:effectLst>
                <a:latin typeface="Times New Roman" pitchFamily="18" charset="0"/>
              </a:rPr>
              <a:t>: “Who is Yahweh that I should obey His voice to let Israel go? I do not know Yahweh, and ﻿﻿I will not let Israel go.” 5:2</a:t>
            </a:r>
            <a:endParaRPr lang="en-US" sz="48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a:noFill/>
          <a:ln/>
        </p:spPr>
        <p:txBody>
          <a:bodyPr lIns="90488" tIns="44450" rIns="90488" bIns="44450"/>
          <a:lstStyle/>
          <a:p>
            <a:r>
              <a:rPr lang="en-US" sz="9600"/>
              <a:t>Exodus</a:t>
            </a:r>
          </a:p>
        </p:txBody>
      </p:sp>
      <p:sp>
        <p:nvSpPr>
          <p:cNvPr id="536579"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a:t>Other things to notice:</a:t>
            </a:r>
          </a:p>
          <a:p>
            <a:pPr>
              <a:spcBef>
                <a:spcPct val="5000"/>
              </a:spcBef>
            </a:pPr>
            <a:r>
              <a:rPr lang="en-US" sz="4000"/>
              <a:t>The Egyptians worshipped many Gods </a:t>
            </a:r>
          </a:p>
          <a:p>
            <a:pPr>
              <a:spcBef>
                <a:spcPct val="5000"/>
              </a:spcBef>
            </a:pPr>
            <a:r>
              <a:rPr lang="en-US" sz="4000"/>
              <a:t>A major question in this book:</a:t>
            </a:r>
            <a:br>
              <a:rPr lang="en-US" sz="4000"/>
            </a:br>
            <a:r>
              <a:rPr lang="en-US" sz="8000"/>
              <a:t>Who is Yahweh?</a:t>
            </a:r>
          </a:p>
        </p:txBody>
      </p:sp>
      <p:sp>
        <p:nvSpPr>
          <p:cNvPr id="536580" name="Rectangle 4"/>
          <p:cNvSpPr>
            <a:spLocks noChangeArrowheads="1"/>
          </p:cNvSpPr>
          <p:nvPr/>
        </p:nvSpPr>
        <p:spPr bwMode="auto">
          <a:xfrm>
            <a:off x="457200" y="3581400"/>
            <a:ext cx="85344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Nobody knows!</a:t>
            </a:r>
            <a:br>
              <a:rPr lang="en-US" sz="4400" b="0" dirty="0">
                <a:effectLst>
                  <a:outerShdw blurRad="38100" dist="38100" dir="2700000" algn="tl">
                    <a:srgbClr val="000000"/>
                  </a:outerShdw>
                </a:effectLst>
                <a:latin typeface="Times New Roman" pitchFamily="18" charset="0"/>
              </a:rPr>
            </a:br>
            <a:r>
              <a:rPr lang="en-US" sz="4400" b="0" dirty="0">
                <a:effectLst>
                  <a:outerShdw blurRad="38100" dist="38100" dir="2700000" algn="tl">
                    <a:srgbClr val="000000"/>
                  </a:outerShdw>
                </a:effectLst>
                <a:latin typeface="Times New Roman" pitchFamily="18" charset="0"/>
              </a:rPr>
              <a:t>Hebrews</a:t>
            </a:r>
            <a:r>
              <a:rPr lang="en-US" sz="4400" b="0" dirty="0" smtClean="0">
                <a:effectLst>
                  <a:outerShdw blurRad="38100" dist="38100" dir="2700000" algn="tl">
                    <a:srgbClr val="000000"/>
                  </a:outerShdw>
                </a:effectLst>
                <a:latin typeface="Times New Roman" pitchFamily="18" charset="0"/>
              </a:rPr>
              <a:t>:</a:t>
            </a:r>
            <a:endParaRPr lang="en-US" sz="4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a:noFill/>
          <a:ln/>
        </p:spPr>
        <p:txBody>
          <a:bodyPr lIns="90488" tIns="44450" rIns="90488" bIns="44450"/>
          <a:lstStyle/>
          <a:p>
            <a:r>
              <a:rPr lang="en-US" sz="9600"/>
              <a:t>Exodus</a:t>
            </a:r>
          </a:p>
        </p:txBody>
      </p:sp>
      <p:sp>
        <p:nvSpPr>
          <p:cNvPr id="536579"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a:t>Other things to notice:</a:t>
            </a:r>
          </a:p>
          <a:p>
            <a:pPr>
              <a:spcBef>
                <a:spcPct val="5000"/>
              </a:spcBef>
            </a:pPr>
            <a:r>
              <a:rPr lang="en-US" sz="4000"/>
              <a:t>The Egyptians worshipped many Gods </a:t>
            </a:r>
          </a:p>
          <a:p>
            <a:pPr>
              <a:spcBef>
                <a:spcPct val="5000"/>
              </a:spcBef>
            </a:pPr>
            <a:r>
              <a:rPr lang="en-US" sz="4000"/>
              <a:t>A major question in this book:</a:t>
            </a:r>
            <a:br>
              <a:rPr lang="en-US" sz="4000"/>
            </a:br>
            <a:r>
              <a:rPr lang="en-US" sz="8000"/>
              <a:t>Who is Yahweh?</a:t>
            </a:r>
          </a:p>
        </p:txBody>
      </p:sp>
      <p:sp>
        <p:nvSpPr>
          <p:cNvPr id="536580" name="Rectangle 4"/>
          <p:cNvSpPr>
            <a:spLocks noChangeArrowheads="1"/>
          </p:cNvSpPr>
          <p:nvPr/>
        </p:nvSpPr>
        <p:spPr bwMode="auto">
          <a:xfrm>
            <a:off x="457200" y="3581400"/>
            <a:ext cx="85344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Nobody knows!</a:t>
            </a:r>
            <a:br>
              <a:rPr lang="en-US" sz="4400" b="0" dirty="0">
                <a:effectLst>
                  <a:outerShdw blurRad="38100" dist="38100" dir="2700000" algn="tl">
                    <a:srgbClr val="000000"/>
                  </a:outerShdw>
                </a:effectLst>
                <a:latin typeface="Times New Roman" pitchFamily="18" charset="0"/>
              </a:rPr>
            </a:br>
            <a:r>
              <a:rPr lang="en-US" sz="4400" b="0" dirty="0">
                <a:effectLst>
                  <a:outerShdw blurRad="38100" dist="38100" dir="2700000" algn="tl">
                    <a:srgbClr val="000000"/>
                  </a:outerShdw>
                </a:effectLst>
                <a:latin typeface="Times New Roman" pitchFamily="18" charset="0"/>
              </a:rPr>
              <a:t>Hebrews: </a:t>
            </a:r>
            <a:r>
              <a:rPr lang="en-US" sz="4400" b="0" dirty="0" smtClean="0">
                <a:effectLst>
                  <a:outerShdw blurRad="38100" dist="38100" dir="2700000" algn="tl">
                    <a:srgbClr val="000000"/>
                  </a:outerShdw>
                </a:effectLst>
                <a:latin typeface="Times New Roman" pitchFamily="18" charset="0"/>
              </a:rPr>
              <a:t>“Then </a:t>
            </a:r>
            <a:r>
              <a:rPr lang="en-US" sz="4400" b="0" dirty="0">
                <a:effectLst>
                  <a:outerShdw blurRad="38100" dist="38100" dir="2700000" algn="tl">
                    <a:srgbClr val="000000"/>
                  </a:outerShdw>
                </a:effectLst>
                <a:latin typeface="Times New Roman" pitchFamily="18" charset="0"/>
              </a:rPr>
              <a:t>I will take you ﻿﻿﻿﻿for My people… and ﻿﻿you shall know that I am Yahweh your God, who brought you out from the burdens of the </a:t>
            </a:r>
            <a:r>
              <a:rPr lang="en-US" sz="4400" b="0" dirty="0" smtClean="0">
                <a:effectLst>
                  <a:outerShdw blurRad="38100" dist="38100" dir="2700000" algn="tl">
                    <a:srgbClr val="000000"/>
                  </a:outerShdw>
                </a:effectLst>
                <a:latin typeface="Times New Roman" pitchFamily="18" charset="0"/>
              </a:rPr>
              <a:t>Egyptians.” </a:t>
            </a:r>
            <a:r>
              <a:rPr lang="en-US" sz="2800" b="0" dirty="0" smtClean="0">
                <a:effectLst>
                  <a:outerShdw blurRad="38100" dist="38100" dir="2700000" algn="tl">
                    <a:srgbClr val="000000"/>
                  </a:outerShdw>
                </a:effectLst>
                <a:latin typeface="Times New Roman" pitchFamily="18" charset="0"/>
              </a:rPr>
              <a:t>6:6,7</a:t>
            </a:r>
            <a:r>
              <a:rPr lang="en-US" sz="4400" b="0" dirty="0" smtClean="0">
                <a:effectLst>
                  <a:outerShdw blurRad="38100" dist="38100" dir="2700000" algn="tl">
                    <a:srgbClr val="000000"/>
                  </a:outerShdw>
                </a:effectLst>
                <a:latin typeface="Times New Roman" pitchFamily="18" charset="0"/>
              </a:rPr>
              <a:t> </a:t>
            </a:r>
            <a:endParaRPr lang="en-US" sz="4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a:noFill/>
          <a:ln/>
        </p:spPr>
        <p:txBody>
          <a:bodyPr lIns="90488" tIns="44450" rIns="90488" bIns="44450"/>
          <a:lstStyle/>
          <a:p>
            <a:r>
              <a:rPr lang="en-US" sz="9600"/>
              <a:t>Exodus</a:t>
            </a:r>
          </a:p>
        </p:txBody>
      </p:sp>
      <p:sp>
        <p:nvSpPr>
          <p:cNvPr id="543747"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a:t>Other things to notice:</a:t>
            </a:r>
          </a:p>
          <a:p>
            <a:pPr>
              <a:spcBef>
                <a:spcPct val="5000"/>
              </a:spcBef>
            </a:pPr>
            <a:r>
              <a:rPr lang="en-US" sz="4000"/>
              <a:t>The Egyptians worshipped many Gods </a:t>
            </a:r>
          </a:p>
          <a:p>
            <a:pPr>
              <a:spcBef>
                <a:spcPct val="5000"/>
              </a:spcBef>
            </a:pPr>
            <a:r>
              <a:rPr lang="en-US" sz="4000"/>
              <a:t>A major question in this book:</a:t>
            </a:r>
            <a:br>
              <a:rPr lang="en-US" sz="4000"/>
            </a:br>
            <a:r>
              <a:rPr lang="en-US" sz="8000"/>
              <a:t>Who is Yahweh?</a:t>
            </a:r>
          </a:p>
        </p:txBody>
      </p:sp>
      <p:sp>
        <p:nvSpPr>
          <p:cNvPr id="543748" name="Rectangle 4"/>
          <p:cNvSpPr>
            <a:spLocks noChangeArrowheads="1"/>
          </p:cNvSpPr>
          <p:nvPr/>
        </p:nvSpPr>
        <p:spPr bwMode="auto">
          <a:xfrm>
            <a:off x="838200" y="3581400"/>
            <a:ext cx="8153400" cy="3124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Nobody knows!</a:t>
            </a:r>
            <a:br>
              <a:rPr lang="en-US" sz="4400" b="0" dirty="0">
                <a:effectLst>
                  <a:outerShdw blurRad="38100" dist="38100" dir="2700000" algn="tl">
                    <a:srgbClr val="000000"/>
                  </a:outerShdw>
                </a:effectLst>
                <a:latin typeface="Times New Roman" pitchFamily="18" charset="0"/>
              </a:rPr>
            </a:br>
            <a:r>
              <a:rPr lang="en-US" sz="4400" b="0" dirty="0">
                <a:effectLst>
                  <a:outerShdw blurRad="38100" dist="38100" dir="2700000" algn="tl">
                    <a:srgbClr val="000000"/>
                  </a:outerShdw>
                </a:effectLst>
                <a:latin typeface="Times New Roman" pitchFamily="18" charset="0"/>
              </a:rPr>
              <a:t>Pharaoh:</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Hebrews:</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Moses doesn’t know either!</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They’re like a lot of people today</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They know </a:t>
            </a:r>
            <a:r>
              <a:rPr lang="en-US" sz="4400" b="0" i="1" dirty="0">
                <a:effectLst>
                  <a:outerShdw blurRad="38100" dist="38100" dir="2700000" algn="tl">
                    <a:srgbClr val="000000"/>
                  </a:outerShdw>
                </a:effectLst>
                <a:latin typeface="Times New Roman" pitchFamily="18" charset="0"/>
              </a:rPr>
              <a:t>that</a:t>
            </a:r>
            <a:r>
              <a:rPr lang="en-US" sz="4400" b="0" dirty="0">
                <a:effectLst>
                  <a:outerShdw blurRad="38100" dist="38100" dir="2700000" algn="tl">
                    <a:srgbClr val="000000"/>
                  </a:outerShdw>
                </a:effectLst>
                <a:latin typeface="Times New Roman" pitchFamily="18" charset="0"/>
              </a:rPr>
              <a:t> there is a God…</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82" name="Rectangle 2"/>
          <p:cNvSpPr>
            <a:spLocks noGrp="1" noChangeArrowheads="1"/>
          </p:cNvSpPr>
          <p:nvPr>
            <p:ph type="title"/>
          </p:nvPr>
        </p:nvSpPr>
        <p:spPr>
          <a:noFill/>
          <a:ln/>
        </p:spPr>
        <p:txBody>
          <a:bodyPr lIns="90488" tIns="44450" rIns="90488" bIns="44450"/>
          <a:lstStyle/>
          <a:p>
            <a:r>
              <a:rPr lang="en-US" sz="9600"/>
              <a:t>Exodus</a:t>
            </a:r>
          </a:p>
        </p:txBody>
      </p:sp>
      <p:sp>
        <p:nvSpPr>
          <p:cNvPr id="532483"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a:t>Other things to notice:</a:t>
            </a:r>
          </a:p>
          <a:p>
            <a:pPr>
              <a:spcBef>
                <a:spcPct val="5000"/>
              </a:spcBef>
            </a:pPr>
            <a:r>
              <a:rPr lang="en-US" sz="4000"/>
              <a:t>The Egyptians worshipped many Gods </a:t>
            </a:r>
          </a:p>
          <a:p>
            <a:pPr>
              <a:spcBef>
                <a:spcPct val="5000"/>
              </a:spcBef>
            </a:pPr>
            <a:r>
              <a:rPr lang="en-US" sz="4000"/>
              <a:t>A major question in this book:</a:t>
            </a:r>
            <a:br>
              <a:rPr lang="en-US" sz="4000"/>
            </a:br>
            <a:r>
              <a:rPr lang="en-US" sz="8000"/>
              <a:t>Who is Yahweh?</a:t>
            </a:r>
            <a:br>
              <a:rPr lang="en-US" sz="8000"/>
            </a:br>
            <a:endParaRPr lang="en-US" sz="8000"/>
          </a:p>
          <a:p>
            <a:pPr>
              <a:spcBef>
                <a:spcPct val="5000"/>
              </a:spcBef>
            </a:pPr>
            <a:r>
              <a:rPr lang="en-US" sz="6600"/>
              <a:t>The book of Exodus is answering this question</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noFill/>
          <a:ln/>
        </p:spPr>
        <p:txBody>
          <a:bodyPr lIns="90488" tIns="44450" rIns="90488" bIns="44450"/>
          <a:lstStyle/>
          <a:p>
            <a:r>
              <a:rPr lang="en-US" sz="9600"/>
              <a:t>Exodus 2</a:t>
            </a:r>
          </a:p>
        </p:txBody>
      </p:sp>
      <p:sp>
        <p:nvSpPr>
          <p:cNvPr id="54477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10 Later, when the boy was older, his mother brought him back to Pharaoh’s daughter, who adopted him as her own son. The princess named him Moses,﻿﻿ for she explained, “I lifted him out of the water.”</a:t>
            </a:r>
            <a:endParaRPr lang="en-US" i="1"/>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a:noFill/>
          <a:ln/>
        </p:spPr>
        <p:txBody>
          <a:bodyPr lIns="90488" tIns="44450" rIns="90488" bIns="44450"/>
          <a:lstStyle/>
          <a:p>
            <a:r>
              <a:rPr lang="en-US" sz="9600"/>
              <a:t>Exodus 2</a:t>
            </a:r>
          </a:p>
        </p:txBody>
      </p:sp>
      <p:sp>
        <p:nvSpPr>
          <p:cNvPr id="54579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11 Many years later, when Moses had grown up, he went out to visit his own people, the Hebrews, and he saw how hard they were forced to work. During his visit, he saw an Egyptian beating one of his fellow Hebrews</a:t>
            </a:r>
            <a:r>
              <a:rPr lang="en-US" dirty="0" smtClean="0"/>
              <a:t>.</a:t>
            </a:r>
            <a:endParaRPr lang="en-US"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a:noFill/>
          <a:ln/>
        </p:spPr>
        <p:txBody>
          <a:bodyPr lIns="90488" tIns="44450" rIns="90488" bIns="44450"/>
          <a:lstStyle/>
          <a:p>
            <a:r>
              <a:rPr lang="en-US" sz="9600"/>
              <a:t>Exodus 2</a:t>
            </a:r>
          </a:p>
        </p:txBody>
      </p:sp>
      <p:sp>
        <p:nvSpPr>
          <p:cNvPr id="583683"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11 Many years later, when Moses had grown up, he went out to visit his own people, the Hebrews, and he saw how hard they were forced to work. During his visit, he saw an Egyptian beating one of his fellow Hebrews.</a:t>
            </a:r>
          </a:p>
          <a:p>
            <a:pPr>
              <a:buFont typeface="Wingdings" pitchFamily="2" charset="2"/>
              <a:buNone/>
            </a:pPr>
            <a:r>
              <a:rPr lang="en-US" dirty="0"/>
              <a:t>12 After looking in all directions to make sure no one was watching, Moses killed the Egyptian and hid the body in the sand.</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a:noFill/>
          <a:ln/>
        </p:spPr>
        <p:txBody>
          <a:bodyPr lIns="90488" tIns="44450" rIns="90488" bIns="44450"/>
          <a:lstStyle/>
          <a:p>
            <a:r>
              <a:rPr lang="en-US" sz="9600"/>
              <a:t>Exodus</a:t>
            </a:r>
          </a:p>
        </p:txBody>
      </p:sp>
      <p:sp>
        <p:nvSpPr>
          <p:cNvPr id="505859" name="Rectangle 3"/>
          <p:cNvSpPr>
            <a:spLocks noGrp="1" noChangeArrowheads="1"/>
          </p:cNvSpPr>
          <p:nvPr>
            <p:ph type="body" idx="1"/>
          </p:nvPr>
        </p:nvSpPr>
        <p:spPr>
          <a:xfrm>
            <a:off x="0" y="1371600"/>
            <a:ext cx="9144000" cy="4876800"/>
          </a:xfrm>
          <a:noFill/>
          <a:ln/>
        </p:spPr>
        <p:txBody>
          <a:bodyPr lIns="90488" tIns="44450" rIns="90488" bIns="44450"/>
          <a:lstStyle/>
          <a:p>
            <a:pPr>
              <a:spcBef>
                <a:spcPct val="5000"/>
              </a:spcBef>
              <a:buFont typeface="Wingdings" pitchFamily="2" charset="2"/>
              <a:buNone/>
            </a:pPr>
            <a:r>
              <a:rPr lang="en-US" sz="4800"/>
              <a:t>What do we see so far in Exodus?</a:t>
            </a:r>
          </a:p>
          <a:p>
            <a:pPr>
              <a:spcBef>
                <a:spcPct val="5000"/>
              </a:spcBef>
            </a:pPr>
            <a:r>
              <a:rPr lang="en-US" sz="4800"/>
              <a:t>God is working!</a:t>
            </a:r>
          </a:p>
          <a:p>
            <a:pPr>
              <a:spcBef>
                <a:spcPct val="5000"/>
              </a:spcBef>
            </a:pPr>
            <a:r>
              <a:rPr lang="en-US" sz="4800"/>
              <a:t>He got the Jews into Goshen and they multiplied</a:t>
            </a:r>
          </a:p>
          <a:p>
            <a:pPr>
              <a:spcBef>
                <a:spcPct val="5000"/>
              </a:spcBef>
            </a:pPr>
            <a:r>
              <a:rPr lang="en-US" sz="4800"/>
              <a:t>When they fell under oppression, he chose a baby</a:t>
            </a:r>
          </a:p>
          <a:p>
            <a:pPr>
              <a:spcBef>
                <a:spcPct val="5000"/>
              </a:spcBef>
            </a:pPr>
            <a:r>
              <a:rPr lang="en-US" sz="4800"/>
              <a:t>The mother and sister were cooperating</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a:noFill/>
          <a:ln/>
        </p:spPr>
        <p:txBody>
          <a:bodyPr lIns="90488" tIns="44450" rIns="90488" bIns="44450"/>
          <a:lstStyle/>
          <a:p>
            <a:r>
              <a:rPr lang="en-US" sz="9600"/>
              <a:t>Exodus 2</a:t>
            </a:r>
          </a:p>
        </p:txBody>
      </p:sp>
      <p:sp>
        <p:nvSpPr>
          <p:cNvPr id="583683"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11 Many years later, when Moses had grown up, he went out to visit his own people, the Hebrews, and he saw how hard they were forced to work. During his visit, he saw an Egyptian beating one of his fellow Hebrews.</a:t>
            </a:r>
          </a:p>
          <a:p>
            <a:pPr>
              <a:buFont typeface="Wingdings" pitchFamily="2" charset="2"/>
              <a:buNone/>
            </a:pPr>
            <a:r>
              <a:rPr lang="en-US"/>
              <a:t>12 After looking in all directions to make sure no one was watching, Moses killed the Egyptian and hid the body in the sand.</a:t>
            </a:r>
          </a:p>
        </p:txBody>
      </p:sp>
      <p:sp>
        <p:nvSpPr>
          <p:cNvPr id="583684" name="Rectangle 4"/>
          <p:cNvSpPr>
            <a:spLocks noChangeArrowheads="1"/>
          </p:cNvSpPr>
          <p:nvPr/>
        </p:nvSpPr>
        <p:spPr bwMode="auto">
          <a:xfrm>
            <a:off x="152400" y="304800"/>
            <a:ext cx="6248400" cy="274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Moses decides to help</a:t>
            </a:r>
          </a:p>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His action is foolish</a:t>
            </a:r>
          </a:p>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                      immoral</a:t>
            </a:r>
          </a:p>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                      impulsive</a:t>
            </a:r>
          </a:p>
          <a:p>
            <a:pPr algn="l">
              <a:lnSpc>
                <a:spcPct val="70000"/>
              </a:lnSpc>
              <a:spcBef>
                <a:spcPct val="5000"/>
              </a:spcBef>
            </a:pPr>
            <a:r>
              <a:rPr lang="en-US" sz="4800" b="0" dirty="0">
                <a:effectLst>
                  <a:outerShdw blurRad="38100" dist="38100" dir="2700000" algn="tl">
                    <a:srgbClr val="000000"/>
                  </a:outerShdw>
                </a:effectLst>
                <a:latin typeface="Times New Roman" pitchFamily="18" charset="0"/>
              </a:rPr>
              <a:t>                      ineffective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83684">
                                            <p:txEl>
                                              <p:pRg st="1" end="1"/>
                                            </p:txEl>
                                          </p:spTgt>
                                        </p:tgtEl>
                                        <p:attrNameLst>
                                          <p:attrName>style.visibility</p:attrName>
                                        </p:attrNameLst>
                                      </p:cBhvr>
                                      <p:to>
                                        <p:strVal val="visible"/>
                                      </p:to>
                                    </p:set>
                                    <p:animEffect transition="in" filter="wipe(left)">
                                      <p:cBhvr>
                                        <p:cTn id="7" dur="500"/>
                                        <p:tgtEl>
                                          <p:spTgt spid="58368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83684">
                                            <p:txEl>
                                              <p:pRg st="2" end="2"/>
                                            </p:txEl>
                                          </p:spTgt>
                                        </p:tgtEl>
                                        <p:attrNameLst>
                                          <p:attrName>style.visibility</p:attrName>
                                        </p:attrNameLst>
                                      </p:cBhvr>
                                      <p:to>
                                        <p:strVal val="visible"/>
                                      </p:to>
                                    </p:set>
                                    <p:animEffect transition="in" filter="wipe(left)">
                                      <p:cBhvr>
                                        <p:cTn id="12" dur="500"/>
                                        <p:tgtEl>
                                          <p:spTgt spid="58368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83684">
                                            <p:txEl>
                                              <p:pRg st="3" end="3"/>
                                            </p:txEl>
                                          </p:spTgt>
                                        </p:tgtEl>
                                        <p:attrNameLst>
                                          <p:attrName>style.visibility</p:attrName>
                                        </p:attrNameLst>
                                      </p:cBhvr>
                                      <p:to>
                                        <p:strVal val="visible"/>
                                      </p:to>
                                    </p:set>
                                    <p:animEffect transition="in" filter="wipe(left)">
                                      <p:cBhvr>
                                        <p:cTn id="17" dur="500"/>
                                        <p:tgtEl>
                                          <p:spTgt spid="58368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83684">
                                            <p:txEl>
                                              <p:pRg st="4" end="4"/>
                                            </p:txEl>
                                          </p:spTgt>
                                        </p:tgtEl>
                                        <p:attrNameLst>
                                          <p:attrName>style.visibility</p:attrName>
                                        </p:attrNameLst>
                                      </p:cBhvr>
                                      <p:to>
                                        <p:strVal val="visible"/>
                                      </p:to>
                                    </p:set>
                                    <p:animEffect transition="in" filter="wipe(left)">
                                      <p:cBhvr>
                                        <p:cTn id="22" dur="500"/>
                                        <p:tgtEl>
                                          <p:spTgt spid="58368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a:noFill/>
          <a:ln/>
        </p:spPr>
        <p:txBody>
          <a:bodyPr lIns="90488" tIns="44450" rIns="90488" bIns="44450"/>
          <a:lstStyle/>
          <a:p>
            <a:r>
              <a:rPr lang="en-US" sz="9600"/>
              <a:t>Exodus 2</a:t>
            </a:r>
          </a:p>
        </p:txBody>
      </p:sp>
      <p:sp>
        <p:nvSpPr>
          <p:cNvPr id="6307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11 Many years later, when Moses had grown up, he went out to visit his own people, the Hebrews, and he saw how hard they were forced to work. During his visit, he saw an Egyptian beating one of his fellow Hebrews.</a:t>
            </a:r>
          </a:p>
          <a:p>
            <a:pPr>
              <a:buFont typeface="Wingdings" pitchFamily="2" charset="2"/>
              <a:buNone/>
            </a:pPr>
            <a:r>
              <a:rPr lang="en-US"/>
              <a:t>12 After looking in all directions to make sure no one was watching, Moses killed the Egyptian and hid the body in the sand.</a:t>
            </a:r>
          </a:p>
        </p:txBody>
      </p:sp>
      <p:sp>
        <p:nvSpPr>
          <p:cNvPr id="630788" name="Rectangle 4"/>
          <p:cNvSpPr>
            <a:spLocks noChangeArrowheads="1"/>
          </p:cNvSpPr>
          <p:nvPr/>
        </p:nvSpPr>
        <p:spPr bwMode="auto">
          <a:xfrm>
            <a:off x="152400" y="304800"/>
            <a:ext cx="6248400" cy="274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effectLst>
                  <a:outerShdw blurRad="38100" dist="38100" dir="2700000" algn="tl">
                    <a:srgbClr val="000000"/>
                  </a:outerShdw>
                </a:effectLst>
                <a:latin typeface="Times New Roman" pitchFamily="18" charset="0"/>
              </a:rPr>
              <a:t>Moses decides to help</a:t>
            </a:r>
          </a:p>
          <a:p>
            <a:pPr algn="l">
              <a:lnSpc>
                <a:spcPct val="70000"/>
              </a:lnSpc>
              <a:spcBef>
                <a:spcPct val="5000"/>
              </a:spcBef>
            </a:pPr>
            <a:r>
              <a:rPr lang="en-US" sz="4800" b="0">
                <a:effectLst>
                  <a:outerShdw blurRad="38100" dist="38100" dir="2700000" algn="tl">
                    <a:srgbClr val="000000"/>
                  </a:outerShdw>
                </a:effectLst>
                <a:latin typeface="Times New Roman" pitchFamily="18" charset="0"/>
              </a:rPr>
              <a:t>His action is probably</a:t>
            </a:r>
            <a:br>
              <a:rPr lang="en-US" sz="4800" b="0">
                <a:effectLst>
                  <a:outerShdw blurRad="38100" dist="38100" dir="2700000" algn="tl">
                    <a:srgbClr val="000000"/>
                  </a:outerShdw>
                </a:effectLst>
                <a:latin typeface="Times New Roman" pitchFamily="18" charset="0"/>
              </a:rPr>
            </a:br>
            <a:r>
              <a:rPr lang="en-US" sz="4800" b="0">
                <a:effectLst>
                  <a:outerShdw blurRad="38100" dist="38100" dir="2700000" algn="tl">
                    <a:srgbClr val="000000"/>
                  </a:outerShdw>
                </a:effectLst>
                <a:latin typeface="Times New Roman" pitchFamily="18" charset="0"/>
              </a:rPr>
              <a:t>                    self-serving</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a:noFill/>
          <a:ln/>
        </p:spPr>
        <p:txBody>
          <a:bodyPr lIns="90488" tIns="44450" rIns="90488" bIns="44450"/>
          <a:lstStyle/>
          <a:p>
            <a:r>
              <a:rPr lang="en-US" sz="9600"/>
              <a:t>Exodus 2</a:t>
            </a:r>
          </a:p>
        </p:txBody>
      </p:sp>
      <p:sp>
        <p:nvSpPr>
          <p:cNvPr id="54681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13 The next day, when Moses went out to visit his people again, he saw two Hebrew men fighting. “Why are you beating up your friend?” Moses said to the one who had started the fight.</a:t>
            </a:r>
          </a:p>
          <a:p>
            <a:pPr>
              <a:buFont typeface="Wingdings" pitchFamily="2" charset="2"/>
              <a:buNone/>
            </a:pPr>
            <a:r>
              <a:rPr lang="en-US"/>
              <a:t>14 The man replied, “Who appointed you to be our prince and judge? Are you going to kill me as you killed that Egyptian yesterday?”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6819">
                                            <p:txEl>
                                              <p:pRg st="1" end="1"/>
                                            </p:txEl>
                                          </p:spTgt>
                                        </p:tgtEl>
                                        <p:attrNameLst>
                                          <p:attrName>style.visibility</p:attrName>
                                        </p:attrNameLst>
                                      </p:cBhvr>
                                      <p:to>
                                        <p:strVal val="visible"/>
                                      </p:to>
                                    </p:set>
                                    <p:animEffect transition="in" filter="wipe(left)">
                                      <p:cBhvr>
                                        <p:cTn id="7" dur="500"/>
                                        <p:tgtEl>
                                          <p:spTgt spid="546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19" grpId="0" uiExpand="1"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a:noFill/>
          <a:ln/>
        </p:spPr>
        <p:txBody>
          <a:bodyPr lIns="90488" tIns="44450" rIns="90488" bIns="44450"/>
          <a:lstStyle/>
          <a:p>
            <a:r>
              <a:rPr lang="en-US" sz="9600"/>
              <a:t>Exodus 2</a:t>
            </a:r>
          </a:p>
        </p:txBody>
      </p:sp>
      <p:sp>
        <p:nvSpPr>
          <p:cNvPr id="547843"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Then Moses was afraid, thinking, “Everyone knows what I did.” </a:t>
            </a:r>
          </a:p>
          <a:p>
            <a:pPr>
              <a:buFont typeface="Wingdings" pitchFamily="2" charset="2"/>
              <a:buNone/>
            </a:pPr>
            <a:r>
              <a:rPr lang="en-US"/>
              <a:t>15 And sure enough, Pharaoh heard what had happened, and he tried to kill Moses. But Moses fled from Pharaoh and went to live in the land of Midian.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7843">
                                            <p:txEl>
                                              <p:pRg st="1" end="1"/>
                                            </p:txEl>
                                          </p:spTgt>
                                        </p:tgtEl>
                                        <p:attrNameLst>
                                          <p:attrName>style.visibility</p:attrName>
                                        </p:attrNameLst>
                                      </p:cBhvr>
                                      <p:to>
                                        <p:strVal val="visible"/>
                                      </p:to>
                                    </p:set>
                                    <p:animEffect transition="in" filter="wipe(left)">
                                      <p:cBhvr>
                                        <p:cTn id="7" dur="500"/>
                                        <p:tgtEl>
                                          <p:spTgt spid="547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843" grpId="0" uiExpand="1"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noFill/>
          <a:ln/>
        </p:spPr>
        <p:txBody>
          <a:bodyPr lIns="90488" tIns="44450" rIns="90488" bIns="44450"/>
          <a:lstStyle/>
          <a:p>
            <a:r>
              <a:rPr lang="en-US" sz="9600"/>
              <a:t>Exodus 2</a:t>
            </a:r>
          </a:p>
        </p:txBody>
      </p:sp>
      <p:sp>
        <p:nvSpPr>
          <p:cNvPr id="63181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Then Moses was afraid, thinking, “Everyone knows what I did.” </a:t>
            </a:r>
          </a:p>
          <a:p>
            <a:pPr>
              <a:buFont typeface="Wingdings" pitchFamily="2" charset="2"/>
              <a:buNone/>
            </a:pPr>
            <a:r>
              <a:rPr lang="en-US" dirty="0"/>
              <a:t>15 And sure enough, Pharaoh heard what had happened, and he tried to kill Moses. But Moses fled from Pharaoh and went to live in the land of </a:t>
            </a:r>
            <a:r>
              <a:rPr lang="en-US" u="sng" dirty="0"/>
              <a:t>Midian</a:t>
            </a:r>
            <a:r>
              <a:rPr lang="en-US" dirty="0"/>
              <a:t>.</a:t>
            </a:r>
          </a:p>
        </p:txBody>
      </p:sp>
      <p:sp>
        <p:nvSpPr>
          <p:cNvPr id="631812" name="Rectangle 4"/>
          <p:cNvSpPr>
            <a:spLocks noChangeArrowheads="1"/>
          </p:cNvSpPr>
          <p:nvPr/>
        </p:nvSpPr>
        <p:spPr bwMode="auto">
          <a:xfrm>
            <a:off x="2743200" y="152400"/>
            <a:ext cx="624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effectLst>
                  <a:outerShdw blurRad="38100" dist="38100" dir="2700000" algn="tl">
                    <a:srgbClr val="000000"/>
                  </a:outerShdw>
                </a:effectLst>
                <a:latin typeface="Times New Roman" pitchFamily="18" charset="0"/>
              </a:rPr>
              <a:t>An area near Gulf of Aqaba? </a:t>
            </a:r>
          </a:p>
          <a:p>
            <a:pPr algn="l">
              <a:lnSpc>
                <a:spcPct val="70000"/>
              </a:lnSpc>
              <a:spcBef>
                <a:spcPct val="5000"/>
              </a:spcBef>
            </a:pPr>
            <a:r>
              <a:rPr lang="en-US" sz="4800" b="0">
                <a:effectLst>
                  <a:outerShdw blurRad="38100" dist="38100" dir="2700000" algn="tl">
                    <a:srgbClr val="000000"/>
                  </a:outerShdw>
                </a:effectLst>
                <a:latin typeface="Times New Roman" pitchFamily="18" charset="0"/>
              </a:rPr>
              <a:t>“…not a geographical area but a league of tribes.” Bromiley </a:t>
            </a:r>
            <a:r>
              <a:rPr lang="en-US" sz="4400" b="0">
                <a:effectLst>
                  <a:outerShdw blurRad="38100" dist="38100" dir="2700000" algn="tl">
                    <a:srgbClr val="000000"/>
                  </a:outerShdw>
                </a:effectLst>
                <a:latin typeface="Times New Roman" pitchFamily="18" charset="0"/>
              </a:rPr>
              <a:t>ISBE</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2834" name="Rectangle 2"/>
          <p:cNvSpPr>
            <a:spLocks noGrp="1" noChangeArrowheads="1"/>
          </p:cNvSpPr>
          <p:nvPr>
            <p:ph type="title"/>
          </p:nvPr>
        </p:nvSpPr>
        <p:spPr>
          <a:noFill/>
          <a:ln/>
        </p:spPr>
        <p:txBody>
          <a:bodyPr lIns="90488" tIns="44450" rIns="90488" bIns="44450"/>
          <a:lstStyle/>
          <a:p>
            <a:r>
              <a:rPr lang="en-US" sz="9600"/>
              <a:t>Exodus 2</a:t>
            </a:r>
          </a:p>
        </p:txBody>
      </p:sp>
      <p:sp>
        <p:nvSpPr>
          <p:cNvPr id="63283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Then Moses was afraid, thinking, “Everyone knows what I did.” </a:t>
            </a:r>
          </a:p>
          <a:p>
            <a:pPr>
              <a:buFont typeface="Wingdings" pitchFamily="2" charset="2"/>
              <a:buNone/>
            </a:pPr>
            <a:r>
              <a:rPr lang="en-US" dirty="0"/>
              <a:t>15 And sure enough, Pharaoh heard what had happened, and he tried to kill Moses. But Moses fled from Pharaoh and went to live in the land of </a:t>
            </a:r>
            <a:r>
              <a:rPr lang="en-US" u="sng" dirty="0"/>
              <a:t>Midian</a:t>
            </a:r>
            <a:r>
              <a:rPr lang="en-US" dirty="0"/>
              <a:t>.</a:t>
            </a:r>
          </a:p>
        </p:txBody>
      </p:sp>
      <p:sp>
        <p:nvSpPr>
          <p:cNvPr id="632836" name="Rectangle 4"/>
          <p:cNvSpPr>
            <a:spLocks noChangeArrowheads="1"/>
          </p:cNvSpPr>
          <p:nvPr/>
        </p:nvSpPr>
        <p:spPr bwMode="auto">
          <a:xfrm>
            <a:off x="2743200" y="152400"/>
            <a:ext cx="6248400" cy="3200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effectLst>
                  <a:outerShdw blurRad="38100" dist="38100" dir="2700000" algn="tl">
                    <a:srgbClr val="000000"/>
                  </a:outerShdw>
                </a:effectLst>
                <a:latin typeface="Times New Roman" pitchFamily="18" charset="0"/>
              </a:rPr>
              <a:t>An area near Gulf of Aqaba? </a:t>
            </a:r>
          </a:p>
          <a:p>
            <a:pPr algn="l">
              <a:lnSpc>
                <a:spcPct val="70000"/>
              </a:lnSpc>
              <a:spcBef>
                <a:spcPct val="5000"/>
              </a:spcBef>
            </a:pPr>
            <a:r>
              <a:rPr lang="en-US" sz="4800" b="0">
                <a:effectLst>
                  <a:outerShdw blurRad="38100" dist="38100" dir="2700000" algn="tl">
                    <a:srgbClr val="000000"/>
                  </a:outerShdw>
                </a:effectLst>
                <a:latin typeface="Times New Roman" pitchFamily="18" charset="0"/>
              </a:rPr>
              <a:t>“…not a geographical area but a league of tribes.” Bromiley </a:t>
            </a:r>
            <a:r>
              <a:rPr lang="en-US" sz="4400" b="0">
                <a:effectLst>
                  <a:outerShdw blurRad="38100" dist="38100" dir="2700000" algn="tl">
                    <a:srgbClr val="000000"/>
                  </a:outerShdw>
                </a:effectLst>
                <a:latin typeface="Times New Roman" pitchFamily="18" charset="0"/>
              </a:rPr>
              <a:t>ISBE</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Probably nomadic</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a:noFill/>
          <a:ln/>
        </p:spPr>
        <p:txBody>
          <a:bodyPr lIns="90488" tIns="44450" rIns="90488" bIns="44450"/>
          <a:lstStyle/>
          <a:p>
            <a:r>
              <a:rPr lang="en-US" sz="9600"/>
              <a:t>Exodus 2</a:t>
            </a:r>
          </a:p>
        </p:txBody>
      </p:sp>
      <p:sp>
        <p:nvSpPr>
          <p:cNvPr id="54886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When Moses arrived in Midian, he sat down beside a well. </a:t>
            </a:r>
          </a:p>
          <a:p>
            <a:pPr>
              <a:buFont typeface="Wingdings" pitchFamily="2" charset="2"/>
              <a:buNone/>
            </a:pPr>
            <a:r>
              <a:rPr lang="en-US"/>
              <a:t>16 Now the priest of Midian had seven daughters who came as usual to draw water and fill the water troughs for their father’s flocks. </a:t>
            </a:r>
          </a:p>
          <a:p>
            <a:pPr>
              <a:buFont typeface="Wingdings" pitchFamily="2" charset="2"/>
              <a:buNone/>
            </a:pPr>
            <a:r>
              <a:rPr lang="en-US"/>
              <a:t>17 But some other shepherds came and chased them away. So Moses jumped up and rescued the girls from the shepherds. Then he drew water for their flocks.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8867">
                                            <p:txEl>
                                              <p:pRg st="1" end="1"/>
                                            </p:txEl>
                                          </p:spTgt>
                                        </p:tgtEl>
                                        <p:attrNameLst>
                                          <p:attrName>style.visibility</p:attrName>
                                        </p:attrNameLst>
                                      </p:cBhvr>
                                      <p:to>
                                        <p:strVal val="visible"/>
                                      </p:to>
                                    </p:set>
                                    <p:animEffect transition="in" filter="wipe(left)">
                                      <p:cBhvr>
                                        <p:cTn id="7" dur="500"/>
                                        <p:tgtEl>
                                          <p:spTgt spid="5488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48867">
                                            <p:txEl>
                                              <p:pRg st="2" end="2"/>
                                            </p:txEl>
                                          </p:spTgt>
                                        </p:tgtEl>
                                        <p:attrNameLst>
                                          <p:attrName>style.visibility</p:attrName>
                                        </p:attrNameLst>
                                      </p:cBhvr>
                                      <p:to>
                                        <p:strVal val="visible"/>
                                      </p:to>
                                    </p:set>
                                    <p:animEffect transition="in" filter="wipe(left)">
                                      <p:cBhvr>
                                        <p:cTn id="12" dur="500"/>
                                        <p:tgtEl>
                                          <p:spTgt spid="548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8867" grpId="0" uiExpand="1"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noFill/>
          <a:ln/>
        </p:spPr>
        <p:txBody>
          <a:bodyPr lIns="90488" tIns="44450" rIns="90488" bIns="44450"/>
          <a:lstStyle/>
          <a:p>
            <a:r>
              <a:rPr lang="en-US" sz="9600"/>
              <a:t>Exodus 2</a:t>
            </a:r>
          </a:p>
        </p:txBody>
      </p:sp>
      <p:sp>
        <p:nvSpPr>
          <p:cNvPr id="54989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18 When the girls returned to Reuel, their father, he asked, “Why are you back so soon today?”</a:t>
            </a:r>
          </a:p>
          <a:p>
            <a:pPr>
              <a:buFont typeface="Wingdings" pitchFamily="2" charset="2"/>
              <a:buNone/>
            </a:pPr>
            <a:r>
              <a:rPr lang="en-US"/>
              <a:t>19 “An Egyptian rescued us from the shepherds,” they answered. “And then he drew water for us and watered our flocks.”</a:t>
            </a:r>
          </a:p>
          <a:p>
            <a:pPr>
              <a:buFont typeface="Wingdings" pitchFamily="2" charset="2"/>
              <a:buNone/>
            </a:pPr>
            <a:r>
              <a:rPr lang="en-US"/>
              <a:t>20 “Then where is he?” their father asked. “Why did you leave him there? Invite him to come and eat with us.”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9891">
                                            <p:txEl>
                                              <p:pRg st="1" end="1"/>
                                            </p:txEl>
                                          </p:spTgt>
                                        </p:tgtEl>
                                        <p:attrNameLst>
                                          <p:attrName>style.visibility</p:attrName>
                                        </p:attrNameLst>
                                      </p:cBhvr>
                                      <p:to>
                                        <p:strVal val="visible"/>
                                      </p:to>
                                    </p:set>
                                    <p:animEffect transition="in" filter="wipe(left)">
                                      <p:cBhvr>
                                        <p:cTn id="7" dur="500"/>
                                        <p:tgtEl>
                                          <p:spTgt spid="5498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49891">
                                            <p:txEl>
                                              <p:pRg st="2" end="2"/>
                                            </p:txEl>
                                          </p:spTgt>
                                        </p:tgtEl>
                                        <p:attrNameLst>
                                          <p:attrName>style.visibility</p:attrName>
                                        </p:attrNameLst>
                                      </p:cBhvr>
                                      <p:to>
                                        <p:strVal val="visible"/>
                                      </p:to>
                                    </p:set>
                                    <p:animEffect transition="in" filter="wipe(left)">
                                      <p:cBhvr>
                                        <p:cTn id="12" dur="500"/>
                                        <p:tgtEl>
                                          <p:spTgt spid="549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891" grpId="0" uiExpand="1"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a:noFill/>
          <a:ln/>
        </p:spPr>
        <p:txBody>
          <a:bodyPr lIns="90488" tIns="44450" rIns="90488" bIns="44450"/>
          <a:lstStyle/>
          <a:p>
            <a:r>
              <a:rPr lang="en-US" sz="9600"/>
              <a:t>Exodus 2</a:t>
            </a:r>
          </a:p>
        </p:txBody>
      </p:sp>
      <p:sp>
        <p:nvSpPr>
          <p:cNvPr id="55091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21 Moses accepted the invitation, and he settled there with him. In time, Reuel gave Moses his daughter Zipporah to be his wife. </a:t>
            </a:r>
          </a:p>
          <a:p>
            <a:pPr>
              <a:buFont typeface="Wingdings" pitchFamily="2" charset="2"/>
              <a:buNone/>
            </a:pPr>
            <a:r>
              <a:rPr lang="en-US"/>
              <a:t>22 Later she gave birth to a son, and Moses named him Gershom,﻿﻿ for he explained, “I have been a foreigner in a foreign land.”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0915">
                                            <p:txEl>
                                              <p:pRg st="1" end="1"/>
                                            </p:txEl>
                                          </p:spTgt>
                                        </p:tgtEl>
                                        <p:attrNameLst>
                                          <p:attrName>style.visibility</p:attrName>
                                        </p:attrNameLst>
                                      </p:cBhvr>
                                      <p:to>
                                        <p:strVal val="visible"/>
                                      </p:to>
                                    </p:set>
                                    <p:animEffect transition="in" filter="wipe(left)">
                                      <p:cBhvr>
                                        <p:cTn id="7" dur="500"/>
                                        <p:tgtEl>
                                          <p:spTgt spid="550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915" grpId="0" uiExpand="1"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a:noFill/>
          <a:ln/>
        </p:spPr>
        <p:txBody>
          <a:bodyPr lIns="90488" tIns="44450" rIns="90488" bIns="44450"/>
          <a:lstStyle/>
          <a:p>
            <a:r>
              <a:rPr lang="en-US" sz="9600"/>
              <a:t>Exodus 2</a:t>
            </a:r>
          </a:p>
        </p:txBody>
      </p:sp>
      <p:sp>
        <p:nvSpPr>
          <p:cNvPr id="62771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23 Years passed</a:t>
            </a:r>
          </a:p>
        </p:txBody>
      </p:sp>
      <p:sp>
        <p:nvSpPr>
          <p:cNvPr id="627716" name="Rectangle 4"/>
          <p:cNvSpPr>
            <a:spLocks noChangeArrowheads="1"/>
          </p:cNvSpPr>
          <p:nvPr/>
        </p:nvSpPr>
        <p:spPr bwMode="auto">
          <a:xfrm>
            <a:off x="2895600" y="2057400"/>
            <a:ext cx="24384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10000"/>
              </a:spcBef>
            </a:pPr>
            <a:r>
              <a:rPr lang="en-US" sz="8800" b="0">
                <a:effectLst>
                  <a:outerShdw blurRad="38100" dist="38100" dir="2700000" algn="tl">
                    <a:srgbClr val="000000"/>
                  </a:outerShdw>
                </a:effectLst>
                <a:latin typeface="Times New Roman" pitchFamily="18" charset="0"/>
              </a:rPr>
              <a:t>40!</a:t>
            </a:r>
            <a:r>
              <a:rPr lang="en-US" sz="4000" b="0">
                <a:effectLst>
                  <a:outerShdw blurRad="38100" dist="38100" dir="2700000" algn="tl">
                    <a:srgbClr val="000000"/>
                  </a:outerShdw>
                </a:effectLst>
                <a:latin typeface="Times New Roman" pitchFamily="18" charset="0"/>
              </a:rPr>
              <a:t>7:7</a:t>
            </a:r>
            <a:endParaRPr lang="en-US" sz="3600" b="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8386" name="Rectangle 2"/>
          <p:cNvSpPr>
            <a:spLocks noGrp="1" noChangeArrowheads="1"/>
          </p:cNvSpPr>
          <p:nvPr>
            <p:ph type="title"/>
          </p:nvPr>
        </p:nvSpPr>
        <p:spPr>
          <a:noFill/>
          <a:ln/>
        </p:spPr>
        <p:txBody>
          <a:bodyPr lIns="90488" tIns="44450" rIns="90488" bIns="44450"/>
          <a:lstStyle/>
          <a:p>
            <a:r>
              <a:rPr lang="en-US" sz="9600"/>
              <a:t>Exodus</a:t>
            </a:r>
          </a:p>
        </p:txBody>
      </p:sp>
      <p:sp>
        <p:nvSpPr>
          <p:cNvPr id="528387" name="Rectangle 3"/>
          <p:cNvSpPr>
            <a:spLocks noGrp="1" noChangeArrowheads="1"/>
          </p:cNvSpPr>
          <p:nvPr>
            <p:ph type="body" idx="1"/>
          </p:nvPr>
        </p:nvSpPr>
        <p:spPr>
          <a:xfrm>
            <a:off x="0" y="1371600"/>
            <a:ext cx="9144000" cy="4876800"/>
          </a:xfrm>
          <a:noFill/>
          <a:ln/>
        </p:spPr>
        <p:txBody>
          <a:bodyPr lIns="90488" tIns="44450" rIns="90488" bIns="44450"/>
          <a:lstStyle/>
          <a:p>
            <a:pPr>
              <a:spcBef>
                <a:spcPct val="5000"/>
              </a:spcBef>
              <a:buFont typeface="Wingdings" pitchFamily="2" charset="2"/>
              <a:buNone/>
            </a:pPr>
            <a:r>
              <a:rPr lang="en-US" sz="4800"/>
              <a:t>What do we see so far in Exodus?</a:t>
            </a:r>
          </a:p>
          <a:p>
            <a:pPr>
              <a:spcBef>
                <a:spcPct val="5000"/>
              </a:spcBef>
            </a:pPr>
            <a:r>
              <a:rPr lang="en-US" sz="4800"/>
              <a:t>Now God’s man is in Pharaoh’s palace!</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a:noFill/>
          <a:ln/>
        </p:spPr>
        <p:txBody>
          <a:bodyPr lIns="90488" tIns="44450" rIns="90488" bIns="44450"/>
          <a:lstStyle/>
          <a:p>
            <a:r>
              <a:rPr lang="en-US" sz="9600"/>
              <a:t>Exodus 2</a:t>
            </a:r>
          </a:p>
        </p:txBody>
      </p:sp>
      <p:sp>
        <p:nvSpPr>
          <p:cNvPr id="62669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23 Years passed, and the king of Egypt died. But the Israelites continued to groan under their burden of slavery. They cried out for help, and their cry rose up to God. </a:t>
            </a:r>
          </a:p>
          <a:p>
            <a:pPr>
              <a:buFont typeface="Wingdings" pitchFamily="2" charset="2"/>
              <a:buNone/>
            </a:pPr>
            <a:r>
              <a:rPr lang="en-US"/>
              <a:t>24 God heard their groaning, and he remembered his covenant promise to Abraham, Isaac, and Jacob. </a:t>
            </a:r>
          </a:p>
          <a:p>
            <a:pPr>
              <a:buFont typeface="Wingdings" pitchFamily="2" charset="2"/>
              <a:buNone/>
            </a:pPr>
            <a:r>
              <a:rPr lang="en-US"/>
              <a:t>25 He looked down on the people of Israel and knew it was time to act.﻿</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noFill/>
          <a:ln/>
        </p:spPr>
        <p:txBody>
          <a:bodyPr lIns="90488" tIns="44450" rIns="90488" bIns="44450"/>
          <a:lstStyle/>
          <a:p>
            <a:r>
              <a:rPr lang="en-US" sz="9600"/>
              <a:t>Exodus 3</a:t>
            </a:r>
          </a:p>
        </p:txBody>
      </p:sp>
      <p:sp>
        <p:nvSpPr>
          <p:cNvPr id="588803"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 One day Moses was tending the flock of his father-in-law, Jethro,﻿﻿ the priest of Midian. He led the flock far into the wilderness and came to Sinai,﻿﻿ the mountain of God. </a:t>
            </a:r>
          </a:p>
          <a:p>
            <a:pPr>
              <a:buFont typeface="Wingdings" pitchFamily="2" charset="2"/>
              <a:buNone/>
            </a:pPr>
            <a:r>
              <a:rPr lang="en-US"/>
              <a:t>2 There </a:t>
            </a:r>
            <a:r>
              <a:rPr lang="en-US" u="sng"/>
              <a:t>the angel of the Lord</a:t>
            </a:r>
            <a:r>
              <a:rPr lang="en-US"/>
              <a:t> appeared to him in a blazing fire from the middle of a bush. Moses stared in amazement. Though the bush was engulfed in flames, it didn’t burn up. </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noFill/>
          <a:ln/>
        </p:spPr>
        <p:txBody>
          <a:bodyPr lIns="90488" tIns="44450" rIns="90488" bIns="44450"/>
          <a:lstStyle/>
          <a:p>
            <a:r>
              <a:rPr lang="en-US" sz="9600"/>
              <a:t>Exodus 3</a:t>
            </a:r>
          </a:p>
        </p:txBody>
      </p:sp>
      <p:sp>
        <p:nvSpPr>
          <p:cNvPr id="59289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 One day Moses was tending the flock of his father-in-law, </a:t>
            </a:r>
            <a:r>
              <a:rPr lang="en-US" dirty="0" err="1"/>
              <a:t>Jethro</a:t>
            </a:r>
            <a:r>
              <a:rPr lang="en-US" dirty="0"/>
              <a:t>,﻿﻿ the priest of Midian. He led the flock far into the wilderness and came to Sinai,﻿﻿ the mountain of God. </a:t>
            </a:r>
          </a:p>
          <a:p>
            <a:pPr>
              <a:buFont typeface="Wingdings" pitchFamily="2" charset="2"/>
              <a:buNone/>
            </a:pPr>
            <a:r>
              <a:rPr lang="en-US" dirty="0"/>
              <a:t>2 There </a:t>
            </a:r>
            <a:r>
              <a:rPr lang="en-US" u="sng" dirty="0"/>
              <a:t>the angel of the Lord</a:t>
            </a:r>
            <a:r>
              <a:rPr lang="en-US" dirty="0"/>
              <a:t> appeared to him in a blazing fire from the middle of a bush. Moses stared in amazement. Though the bush was engulfed in flames, it didn’t burn up. </a:t>
            </a:r>
          </a:p>
        </p:txBody>
      </p:sp>
      <p:sp>
        <p:nvSpPr>
          <p:cNvPr id="592900" name="Rectangle 4"/>
          <p:cNvSpPr>
            <a:spLocks noChangeArrowheads="1"/>
          </p:cNvSpPr>
          <p:nvPr/>
        </p:nvSpPr>
        <p:spPr bwMode="auto">
          <a:xfrm>
            <a:off x="838200" y="914400"/>
            <a:ext cx="6477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It’s God</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Kaiser: Many Old Testament passages state that this ‘angel of the Lord’ is God. </a:t>
            </a:r>
            <a:r>
              <a:rPr lang="en-US" sz="2800" b="0" dirty="0" smtClean="0">
                <a:effectLst>
                  <a:outerShdw blurRad="38100" dist="38100" dir="2700000" algn="tl">
                    <a:srgbClr val="000000"/>
                  </a:outerShdw>
                </a:effectLst>
                <a:latin typeface="Times New Roman" pitchFamily="18" charset="0"/>
              </a:rPr>
              <a:t>HSOT</a:t>
            </a:r>
            <a:endParaRPr lang="en-US" sz="4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noFill/>
          <a:ln/>
        </p:spPr>
        <p:txBody>
          <a:bodyPr lIns="90488" tIns="44450" rIns="90488" bIns="44450"/>
          <a:lstStyle/>
          <a:p>
            <a:r>
              <a:rPr lang="en-US" sz="9600"/>
              <a:t>Exodus 3</a:t>
            </a:r>
          </a:p>
        </p:txBody>
      </p:sp>
      <p:sp>
        <p:nvSpPr>
          <p:cNvPr id="59289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 One day Moses was tending the flock of his father-in-law, </a:t>
            </a:r>
            <a:r>
              <a:rPr lang="en-US" dirty="0" err="1"/>
              <a:t>Jethro</a:t>
            </a:r>
            <a:r>
              <a:rPr lang="en-US" dirty="0"/>
              <a:t>,﻿﻿ the priest of Midian. He led the flock far into the wilderness and came to Sinai,﻿﻿ the mountain of God. </a:t>
            </a:r>
          </a:p>
          <a:p>
            <a:pPr>
              <a:buFont typeface="Wingdings" pitchFamily="2" charset="2"/>
              <a:buNone/>
            </a:pPr>
            <a:r>
              <a:rPr lang="en-US" dirty="0"/>
              <a:t>2 There </a:t>
            </a:r>
            <a:r>
              <a:rPr lang="en-US" u="sng" dirty="0"/>
              <a:t>the angel of the Lord</a:t>
            </a:r>
            <a:r>
              <a:rPr lang="en-US" dirty="0"/>
              <a:t> appeared to him in a blazing fire from the middle of a bush. Moses stared in amazement. Though the bush was engulfed in flames, it didn’t burn up. </a:t>
            </a:r>
          </a:p>
        </p:txBody>
      </p:sp>
      <p:sp>
        <p:nvSpPr>
          <p:cNvPr id="592900" name="Rectangle 4"/>
          <p:cNvSpPr>
            <a:spLocks noChangeArrowheads="1"/>
          </p:cNvSpPr>
          <p:nvPr/>
        </p:nvSpPr>
        <p:spPr bwMode="auto">
          <a:xfrm>
            <a:off x="838200" y="914400"/>
            <a:ext cx="6477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It’s God</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Kaiser: Many Old Testament passages state that this ‘angel of the Lord’ is God. </a:t>
            </a:r>
            <a:r>
              <a:rPr lang="en-US" sz="2800" b="0" dirty="0">
                <a:effectLst>
                  <a:outerShdw blurRad="38100" dist="38100" dir="2700000" algn="tl">
                    <a:srgbClr val="000000"/>
                  </a:outerShdw>
                </a:effectLst>
                <a:latin typeface="Times New Roman" pitchFamily="18" charset="0"/>
              </a:rPr>
              <a:t>HSOT</a:t>
            </a:r>
            <a:endParaRPr lang="en-US" sz="4000" b="0" dirty="0">
              <a:effectLst>
                <a:outerShdw blurRad="38100" dist="38100" dir="2700000" algn="tl">
                  <a:srgbClr val="000000"/>
                </a:outerShdw>
              </a:effectLst>
              <a:latin typeface="Times New Roman" pitchFamily="18" charset="0"/>
            </a:endParaRP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See vs. 6 “I am God…”</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a:noFill/>
          <a:ln/>
        </p:spPr>
        <p:txBody>
          <a:bodyPr lIns="90488" tIns="44450" rIns="90488" bIns="44450"/>
          <a:lstStyle/>
          <a:p>
            <a:r>
              <a:rPr lang="en-US" sz="9600"/>
              <a:t>Exodus 3</a:t>
            </a:r>
          </a:p>
        </p:txBody>
      </p:sp>
      <p:sp>
        <p:nvSpPr>
          <p:cNvPr id="5539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3 “This is amazing,” Moses said to himself. “Why isn’t that bush burning up? I must go see it.”</a:t>
            </a:r>
          </a:p>
          <a:p>
            <a:pPr>
              <a:buFont typeface="Wingdings" pitchFamily="2" charset="2"/>
              <a:buNone/>
            </a:pPr>
            <a:r>
              <a:rPr lang="en-US"/>
              <a:t>4 When the Lord saw Moses coming to take a closer look, God called to him from the middle of the bush, “Moses! Moses!”</a:t>
            </a:r>
          </a:p>
          <a:p>
            <a:pPr>
              <a:buFont typeface="Wingdings" pitchFamily="2" charset="2"/>
              <a:buNone/>
            </a:pPr>
            <a:r>
              <a:rPr lang="en-US"/>
              <a:t>“Here I am!” Moses replied.</a:t>
            </a:r>
          </a:p>
          <a:p>
            <a:pPr>
              <a:buFont typeface="Wingdings" pitchFamily="2" charset="2"/>
              <a:buNone/>
            </a:pPr>
            <a:r>
              <a:rPr lang="en-US"/>
              <a:t>5 “Do not come any closer,” the Lord warned. “Take off your sandals, for you are standing on holy ground.”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987">
                                            <p:txEl>
                                              <p:pRg st="1" end="1"/>
                                            </p:txEl>
                                          </p:spTgt>
                                        </p:tgtEl>
                                        <p:attrNameLst>
                                          <p:attrName>style.visibility</p:attrName>
                                        </p:attrNameLst>
                                      </p:cBhvr>
                                      <p:to>
                                        <p:strVal val="visible"/>
                                      </p:to>
                                    </p:set>
                                    <p:animEffect transition="in" filter="wipe(left)">
                                      <p:cBhvr>
                                        <p:cTn id="7" dur="500"/>
                                        <p:tgtEl>
                                          <p:spTgt spid="5539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3987">
                                            <p:txEl>
                                              <p:pRg st="2" end="2"/>
                                            </p:txEl>
                                          </p:spTgt>
                                        </p:tgtEl>
                                        <p:attrNameLst>
                                          <p:attrName>style.visibility</p:attrName>
                                        </p:attrNameLst>
                                      </p:cBhvr>
                                      <p:to>
                                        <p:strVal val="visible"/>
                                      </p:to>
                                    </p:set>
                                    <p:animEffect transition="in" filter="wipe(left)">
                                      <p:cBhvr>
                                        <p:cTn id="12" dur="500"/>
                                        <p:tgtEl>
                                          <p:spTgt spid="5539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3987">
                                            <p:txEl>
                                              <p:pRg st="3" end="3"/>
                                            </p:txEl>
                                          </p:spTgt>
                                        </p:tgtEl>
                                        <p:attrNameLst>
                                          <p:attrName>style.visibility</p:attrName>
                                        </p:attrNameLst>
                                      </p:cBhvr>
                                      <p:to>
                                        <p:strVal val="visible"/>
                                      </p:to>
                                    </p:set>
                                    <p:animEffect transition="in" filter="wipe(left)">
                                      <p:cBhvr>
                                        <p:cTn id="17" dur="500"/>
                                        <p:tgtEl>
                                          <p:spTgt spid="553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87"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noFill/>
          <a:ln/>
        </p:spPr>
        <p:txBody>
          <a:bodyPr lIns="90488" tIns="44450" rIns="90488" bIns="44450"/>
          <a:lstStyle/>
          <a:p>
            <a:r>
              <a:rPr lang="en-US" sz="9600"/>
              <a:t>Exodus 3</a:t>
            </a:r>
          </a:p>
        </p:txBody>
      </p:sp>
      <p:sp>
        <p:nvSpPr>
          <p:cNvPr id="6359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3 “This is amazing,” Moses said to himself. “Why isn’t that bush burning up? I must go see it.”</a:t>
            </a:r>
          </a:p>
          <a:p>
            <a:pPr>
              <a:buFont typeface="Wingdings" pitchFamily="2" charset="2"/>
              <a:buNone/>
            </a:pPr>
            <a:r>
              <a:rPr lang="en-US"/>
              <a:t>4 When the Lord saw Moses coming to take a closer look, God called to him from the middle of the bush, “Moses! Moses!”</a:t>
            </a:r>
          </a:p>
          <a:p>
            <a:pPr>
              <a:buFont typeface="Wingdings" pitchFamily="2" charset="2"/>
              <a:buNone/>
            </a:pPr>
            <a:r>
              <a:rPr lang="en-US"/>
              <a:t>“Here I am!” Moses replied.</a:t>
            </a:r>
          </a:p>
          <a:p>
            <a:pPr>
              <a:buFont typeface="Wingdings" pitchFamily="2" charset="2"/>
              <a:buNone/>
            </a:pPr>
            <a:r>
              <a:rPr lang="en-US"/>
              <a:t>5 “Do not come any closer,” the Lord warned. “Take off your sandals, for you are standing on holy ground.” </a:t>
            </a:r>
          </a:p>
        </p:txBody>
      </p:sp>
      <p:sp>
        <p:nvSpPr>
          <p:cNvPr id="635908" name="Rectangle 4"/>
          <p:cNvSpPr>
            <a:spLocks noChangeArrowheads="1"/>
          </p:cNvSpPr>
          <p:nvPr/>
        </p:nvSpPr>
        <p:spPr bwMode="auto">
          <a:xfrm>
            <a:off x="990600" y="1143000"/>
            <a:ext cx="69342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Yahweh – not someone of the sort where you can blunder into his presence</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 looks Moses up, but won’t let him come too close</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 the ‘holiness’ of God</a:t>
            </a:r>
            <a:endParaRPr lang="en-US" sz="4000" b="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noFill/>
          <a:ln/>
        </p:spPr>
        <p:txBody>
          <a:bodyPr lIns="90488" tIns="44450" rIns="90488" bIns="44450"/>
          <a:lstStyle/>
          <a:p>
            <a:r>
              <a:rPr lang="en-US" sz="9600"/>
              <a:t>Exodus 3</a:t>
            </a:r>
          </a:p>
        </p:txBody>
      </p:sp>
      <p:sp>
        <p:nvSpPr>
          <p:cNvPr id="6359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3 “This is amazing,” Moses said to himself. “Why isn’t that bush burning up? I must go see it.”</a:t>
            </a:r>
          </a:p>
          <a:p>
            <a:pPr>
              <a:buFont typeface="Wingdings" pitchFamily="2" charset="2"/>
              <a:buNone/>
            </a:pPr>
            <a:r>
              <a:rPr lang="en-US"/>
              <a:t>4 When the Lord saw Moses coming to take a closer look, God called to him from the middle of the bush, “Moses! Moses!”</a:t>
            </a:r>
          </a:p>
          <a:p>
            <a:pPr>
              <a:buFont typeface="Wingdings" pitchFamily="2" charset="2"/>
              <a:buNone/>
            </a:pPr>
            <a:r>
              <a:rPr lang="en-US"/>
              <a:t>“Here I am!” Moses replied.</a:t>
            </a:r>
          </a:p>
          <a:p>
            <a:pPr>
              <a:buFont typeface="Wingdings" pitchFamily="2" charset="2"/>
              <a:buNone/>
            </a:pPr>
            <a:r>
              <a:rPr lang="en-US"/>
              <a:t>5 “Do not come any closer,” the Lord warned. “Take off your sandals, for you are standing on holy ground.” </a:t>
            </a:r>
          </a:p>
        </p:txBody>
      </p:sp>
      <p:sp>
        <p:nvSpPr>
          <p:cNvPr id="635908" name="Rectangle 4"/>
          <p:cNvSpPr>
            <a:spLocks noChangeArrowheads="1"/>
          </p:cNvSpPr>
          <p:nvPr/>
        </p:nvSpPr>
        <p:spPr bwMode="auto">
          <a:xfrm>
            <a:off x="990600" y="1143000"/>
            <a:ext cx="69342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Yahweh – not someone of the sort where you can blunder into his presence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 looks Moses up, but won’t let him come too close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the </a:t>
            </a:r>
            <a:r>
              <a:rPr lang="en-US" sz="4400" b="0" dirty="0" smtClean="0">
                <a:effectLst>
                  <a:outerShdw blurRad="38100" dist="38100" dir="2700000" algn="tl">
                    <a:srgbClr val="000000"/>
                  </a:outerShdw>
                </a:effectLst>
                <a:latin typeface="Times New Roman" pitchFamily="18" charset="0"/>
              </a:rPr>
              <a:t>‘differentness’ </a:t>
            </a:r>
            <a:r>
              <a:rPr lang="en-US" sz="4400" b="0" dirty="0">
                <a:effectLst>
                  <a:outerShdw blurRad="38100" dist="38100" dir="2700000" algn="tl">
                    <a:srgbClr val="000000"/>
                  </a:outerShdw>
                </a:effectLst>
                <a:latin typeface="Times New Roman" pitchFamily="18" charset="0"/>
              </a:rPr>
              <a:t>of God</a:t>
            </a:r>
            <a:endParaRPr lang="en-US" sz="4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a:noFill/>
          <a:ln/>
        </p:spPr>
        <p:txBody>
          <a:bodyPr lIns="90488" tIns="44450" rIns="90488" bIns="44450"/>
          <a:lstStyle/>
          <a:p>
            <a:r>
              <a:rPr lang="en-US" sz="9600"/>
              <a:t>Exodus 3</a:t>
            </a:r>
          </a:p>
        </p:txBody>
      </p:sp>
      <p:sp>
        <p:nvSpPr>
          <p:cNvPr id="55501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6 “I am the God of your father﻿﻿—the God of Abraham, the God of Isaac, and the God of Jacob.” When Moses heard this, he covered his face because he was afraid to look at God.</a:t>
            </a:r>
          </a:p>
          <a:p>
            <a:pPr>
              <a:buFont typeface="Wingdings" pitchFamily="2" charset="2"/>
              <a:buNone/>
            </a:pPr>
            <a:r>
              <a:rPr lang="en-US"/>
              <a:t>7 Then the Lord told him, “I have certainly seen the oppression of my people in Egypt. I have heard their cries of distress because of their harsh slave drivers.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5011">
                                            <p:txEl>
                                              <p:pRg st="1" end="1"/>
                                            </p:txEl>
                                          </p:spTgt>
                                        </p:tgtEl>
                                        <p:attrNameLst>
                                          <p:attrName>style.visibility</p:attrName>
                                        </p:attrNameLst>
                                      </p:cBhvr>
                                      <p:to>
                                        <p:strVal val="visible"/>
                                      </p:to>
                                    </p:set>
                                    <p:animEffect transition="in" filter="wipe(left)">
                                      <p:cBhvr>
                                        <p:cTn id="7" dur="500"/>
                                        <p:tgtEl>
                                          <p:spTgt spid="555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011" grpId="0" uiExpand="1"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a:noFill/>
          <a:ln/>
        </p:spPr>
        <p:txBody>
          <a:bodyPr lIns="90488" tIns="44450" rIns="90488" bIns="44450"/>
          <a:lstStyle/>
          <a:p>
            <a:r>
              <a:rPr lang="en-US" sz="9600"/>
              <a:t>Exodus 3</a:t>
            </a:r>
          </a:p>
        </p:txBody>
      </p:sp>
      <p:sp>
        <p:nvSpPr>
          <p:cNvPr id="55603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“Yes, I am aware of their suffering. </a:t>
            </a:r>
          </a:p>
          <a:p>
            <a:pPr>
              <a:buFont typeface="Wingdings" pitchFamily="2" charset="2"/>
              <a:buNone/>
            </a:pPr>
            <a:r>
              <a:rPr lang="en-US"/>
              <a:t>8 So I have come down to rescue them from the power of the Egyptians and lead them out of Egypt into their own fertile and spacious land. It is a land flowing with milk and honey—the land where the Canaanites, Hittites, Amorites, Perizzites, Hivites, and Jebusites now live.”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6035">
                                            <p:txEl>
                                              <p:pRg st="1" end="1"/>
                                            </p:txEl>
                                          </p:spTgt>
                                        </p:tgtEl>
                                        <p:attrNameLst>
                                          <p:attrName>style.visibility</p:attrName>
                                        </p:attrNameLst>
                                      </p:cBhvr>
                                      <p:to>
                                        <p:strVal val="visible"/>
                                      </p:to>
                                    </p:set>
                                    <p:animEffect transition="in" filter="wipe(left)">
                                      <p:cBhvr>
                                        <p:cTn id="7" dur="500"/>
                                        <p:tgtEl>
                                          <p:spTgt spid="556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6035" grpId="0" uiExpand="1"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noFill/>
          <a:ln/>
        </p:spPr>
        <p:txBody>
          <a:bodyPr lIns="90488" tIns="44450" rIns="90488" bIns="44450"/>
          <a:lstStyle/>
          <a:p>
            <a:r>
              <a:rPr lang="en-US" sz="9600"/>
              <a:t>Exodus 3</a:t>
            </a:r>
          </a:p>
        </p:txBody>
      </p:sp>
      <p:sp>
        <p:nvSpPr>
          <p:cNvPr id="55705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9 “Look! The cry of the people of Israel has reached me, and I have seen how harshly the Egyptians abuse them. </a:t>
            </a:r>
          </a:p>
          <a:p>
            <a:pPr>
              <a:buFont typeface="Wingdings" pitchFamily="2" charset="2"/>
              <a:buNone/>
            </a:pPr>
            <a:r>
              <a:rPr lang="en-US" dirty="0"/>
              <a:t>10 Now go, for I am sending you to Pharaoh. You must lead my people Israel out of Egypt</a:t>
            </a:r>
            <a:r>
              <a:rPr lang="en-US" dirty="0" smtClean="0"/>
              <a:t>.”</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7059">
                                            <p:txEl>
                                              <p:pRg st="1" end="1"/>
                                            </p:txEl>
                                          </p:spTgt>
                                        </p:tgtEl>
                                        <p:attrNameLst>
                                          <p:attrName>style.visibility</p:attrName>
                                        </p:attrNameLst>
                                      </p:cBhvr>
                                      <p:to>
                                        <p:strVal val="visible"/>
                                      </p:to>
                                    </p:set>
                                    <p:animEffect transition="in" filter="wipe(left)">
                                      <p:cBhvr>
                                        <p:cTn id="7" dur="500"/>
                                        <p:tgtEl>
                                          <p:spTgt spid="557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59"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a:noFill/>
          <a:ln/>
        </p:spPr>
        <p:txBody>
          <a:bodyPr lIns="90488" tIns="44450" rIns="90488" bIns="44450"/>
          <a:lstStyle/>
          <a:p>
            <a:r>
              <a:rPr lang="en-US" sz="9600"/>
              <a:t>Exodus</a:t>
            </a:r>
          </a:p>
        </p:txBody>
      </p:sp>
      <p:sp>
        <p:nvSpPr>
          <p:cNvPr id="584707" name="Rectangle 3"/>
          <p:cNvSpPr>
            <a:spLocks noGrp="1" noChangeArrowheads="1"/>
          </p:cNvSpPr>
          <p:nvPr>
            <p:ph type="body" idx="1"/>
          </p:nvPr>
        </p:nvSpPr>
        <p:spPr>
          <a:xfrm>
            <a:off x="0" y="1371600"/>
            <a:ext cx="9144000" cy="4876800"/>
          </a:xfrm>
          <a:noFill/>
          <a:ln/>
        </p:spPr>
        <p:txBody>
          <a:bodyPr lIns="90488" tIns="44450" rIns="90488" bIns="44450"/>
          <a:lstStyle/>
          <a:p>
            <a:pPr>
              <a:spcBef>
                <a:spcPct val="5000"/>
              </a:spcBef>
              <a:buFont typeface="Wingdings" pitchFamily="2" charset="2"/>
              <a:buNone/>
            </a:pPr>
            <a:r>
              <a:rPr lang="en-US" sz="4800"/>
              <a:t>What do we see so far in Exodus?</a:t>
            </a:r>
          </a:p>
          <a:p>
            <a:pPr>
              <a:spcBef>
                <a:spcPct val="5000"/>
              </a:spcBef>
            </a:pPr>
            <a:r>
              <a:rPr lang="en-US" sz="4800"/>
              <a:t>Now God’s man is in Pharaoh’s palace!</a:t>
            </a:r>
          </a:p>
          <a:p>
            <a:pPr>
              <a:spcBef>
                <a:spcPct val="5000"/>
              </a:spcBef>
            </a:pPr>
            <a:r>
              <a:rPr lang="en-US" sz="4800"/>
              <a:t>Nobody knows he’s a Hebrew</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a:noFill/>
          <a:ln/>
        </p:spPr>
        <p:txBody>
          <a:bodyPr lIns="90488" tIns="44450" rIns="90488" bIns="44450"/>
          <a:lstStyle/>
          <a:p>
            <a:r>
              <a:rPr lang="en-US" sz="9600"/>
              <a:t>Exodus 3</a:t>
            </a:r>
          </a:p>
        </p:txBody>
      </p:sp>
      <p:sp>
        <p:nvSpPr>
          <p:cNvPr id="62873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11 But Moses protested to God, “Who am I to appear before Pharaoh? Who am I to lead the people of Israel out of Egypt?”</a:t>
            </a:r>
          </a:p>
          <a:p>
            <a:pPr>
              <a:buFont typeface="Wingdings" pitchFamily="2" charset="2"/>
              <a:buNone/>
            </a:pPr>
            <a:r>
              <a:rPr lang="en-US"/>
              <a:t>12 God answered, “I will be with you. And this is your sign that I am the one who has sent you: When you have brought the people out of Egypt, you will worship God at this very mountain.”</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a:t>Exodus 3</a:t>
            </a:r>
          </a:p>
        </p:txBody>
      </p:sp>
      <p:sp>
        <p:nvSpPr>
          <p:cNvPr id="5591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13 But Moses protested, “If I go to the people of Israel and tell them, ‘The God of your ancestors has sent me to you,’ they will ask me, ‘What is his name?’ Then what should I tell them?”</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a:noFill/>
          <a:ln/>
        </p:spPr>
        <p:txBody>
          <a:bodyPr lIns="90488" tIns="44450" rIns="90488" bIns="44450"/>
          <a:lstStyle/>
          <a:p>
            <a:r>
              <a:rPr lang="en-US" sz="9600"/>
              <a:t>Exodus 3</a:t>
            </a:r>
          </a:p>
        </p:txBody>
      </p:sp>
      <p:sp>
        <p:nvSpPr>
          <p:cNvPr id="59597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“I Am Who I Am.﻿﻿ Say this to the people of Israel: </a:t>
            </a:r>
            <a:r>
              <a:rPr lang="en-US" dirty="0" smtClean="0"/>
              <a:t/>
            </a:r>
            <a:br>
              <a:rPr lang="en-US" dirty="0" smtClean="0"/>
            </a:br>
            <a:r>
              <a:rPr lang="en-US" dirty="0" smtClean="0"/>
              <a:t>‘</a:t>
            </a:r>
            <a:r>
              <a:rPr lang="en-US" dirty="0"/>
              <a:t>I Am has sent me to you.’” </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a:noFill/>
          <a:ln/>
        </p:spPr>
        <p:txBody>
          <a:bodyPr lIns="90488" tIns="44450" rIns="90488" bIns="44450"/>
          <a:lstStyle/>
          <a:p>
            <a:r>
              <a:rPr lang="en-US" sz="9600"/>
              <a:t>Exodus 3</a:t>
            </a:r>
          </a:p>
        </p:txBody>
      </p:sp>
      <p:sp>
        <p:nvSpPr>
          <p:cNvPr id="59699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“I Am Who I Am.﻿﻿ Say this to the people of Israel: </a:t>
            </a:r>
            <a:r>
              <a:rPr lang="en-US" dirty="0" smtClean="0"/>
              <a:t/>
            </a:r>
            <a:br>
              <a:rPr lang="en-US" dirty="0" smtClean="0"/>
            </a:br>
            <a:r>
              <a:rPr lang="en-US" dirty="0" smtClean="0"/>
              <a:t>‘</a:t>
            </a:r>
            <a:r>
              <a:rPr lang="en-US" dirty="0"/>
              <a:t>I Am has sent me to you.’” </a:t>
            </a:r>
          </a:p>
        </p:txBody>
      </p:sp>
      <p:sp>
        <p:nvSpPr>
          <p:cNvPr id="596996" name="Rectangle 4"/>
          <p:cNvSpPr>
            <a:spLocks noChangeArrowheads="1"/>
          </p:cNvSpPr>
          <p:nvPr/>
        </p:nvSpPr>
        <p:spPr bwMode="auto">
          <a:xfrm>
            <a:off x="381000" y="5093970"/>
            <a:ext cx="1447800" cy="533400"/>
          </a:xfrm>
          <a:prstGeom prst="rect">
            <a:avLst/>
          </a:prstGeom>
          <a:noFill/>
          <a:ln w="57150" algn="ctr">
            <a:solidFill>
              <a:schemeClr val="tx1"/>
            </a:solidFill>
            <a:miter lim="800000"/>
            <a:headEnd/>
            <a:tailEn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noFill/>
          <a:ln/>
        </p:spPr>
        <p:txBody>
          <a:bodyPr lIns="90488" tIns="44450" rIns="90488" bIns="44450"/>
          <a:lstStyle/>
          <a:p>
            <a:r>
              <a:rPr lang="en-US" sz="9600"/>
              <a:t>Exodus 3</a:t>
            </a:r>
          </a:p>
        </p:txBody>
      </p:sp>
      <p:sp>
        <p:nvSpPr>
          <p:cNvPr id="60006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“I Am Who I Am.﻿﻿ Say this to the people of Israel: </a:t>
            </a:r>
            <a:r>
              <a:rPr lang="en-US" dirty="0" smtClean="0"/>
              <a:t/>
            </a:r>
            <a:br>
              <a:rPr lang="en-US" dirty="0" smtClean="0"/>
            </a:br>
            <a:r>
              <a:rPr lang="en-US" dirty="0" smtClean="0"/>
              <a:t>‘</a:t>
            </a:r>
            <a:r>
              <a:rPr lang="en-US" dirty="0"/>
              <a:t>I Am has sent me to you.’” </a:t>
            </a:r>
          </a:p>
        </p:txBody>
      </p:sp>
      <p:sp>
        <p:nvSpPr>
          <p:cNvPr id="7" name="Rectangle 4"/>
          <p:cNvSpPr>
            <a:spLocks noChangeArrowheads="1"/>
          </p:cNvSpPr>
          <p:nvPr/>
        </p:nvSpPr>
        <p:spPr bwMode="auto">
          <a:xfrm>
            <a:off x="381000" y="5093970"/>
            <a:ext cx="14478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60006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a:t>
            </a:r>
            <a:r>
              <a:rPr lang="en-US" sz="4400" b="0" dirty="0" smtClean="0">
                <a:effectLst>
                  <a:outerShdw blurRad="38100" dist="38100" dir="2700000" algn="tl">
                    <a:srgbClr val="000000"/>
                  </a:outerShdw>
                </a:effectLst>
                <a:latin typeface="Times New Roman" pitchFamily="18" charset="0"/>
              </a:rPr>
              <a:t>Yahweh</a:t>
            </a:r>
            <a:endParaRPr lang="en-US" sz="4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noFill/>
          <a:ln/>
        </p:spPr>
        <p:txBody>
          <a:bodyPr lIns="90488" tIns="44450" rIns="90488" bIns="44450"/>
          <a:lstStyle/>
          <a:p>
            <a:r>
              <a:rPr lang="en-US" sz="9600"/>
              <a:t>Exodus 3</a:t>
            </a:r>
          </a:p>
        </p:txBody>
      </p:sp>
      <p:sp>
        <p:nvSpPr>
          <p:cNvPr id="60006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a:t>
            </a:r>
            <a:r>
              <a:rPr lang="en-US" dirty="0"/>
              <a:t>I Am has sent me to you.’” </a:t>
            </a:r>
          </a:p>
        </p:txBody>
      </p:sp>
      <p:sp>
        <p:nvSpPr>
          <p:cNvPr id="60007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a:p>
        </p:txBody>
      </p:sp>
      <p:sp>
        <p:nvSpPr>
          <p:cNvPr id="7" name="Rectangle 4"/>
          <p:cNvSpPr>
            <a:spLocks noChangeArrowheads="1"/>
          </p:cNvSpPr>
          <p:nvPr/>
        </p:nvSpPr>
        <p:spPr bwMode="auto">
          <a:xfrm>
            <a:off x="381000" y="5093970"/>
            <a:ext cx="14478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60006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a:effectLst>
                  <a:outerShdw blurRad="38100" dist="38100" dir="2700000" algn="tl">
                    <a:srgbClr val="000000"/>
                  </a:outerShdw>
                </a:effectLst>
                <a:latin typeface="Times New Roman" pitchFamily="18" charset="0"/>
              </a:rPr>
              <a:t>Has something to do with this statement:</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noFill/>
          <a:ln/>
        </p:spPr>
        <p:txBody>
          <a:bodyPr lIns="90488" tIns="44450" rIns="90488" bIns="44450"/>
          <a:lstStyle/>
          <a:p>
            <a:r>
              <a:rPr lang="en-US" sz="9600"/>
              <a:t>Exodus 3</a:t>
            </a:r>
          </a:p>
        </p:txBody>
      </p:sp>
      <p:sp>
        <p:nvSpPr>
          <p:cNvPr id="6051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a:t>
            </a:r>
            <a:r>
              <a:rPr lang="en-US" dirty="0"/>
              <a:t>I Am has sent me to you.’” </a:t>
            </a:r>
          </a:p>
        </p:txBody>
      </p:sp>
      <p:sp>
        <p:nvSpPr>
          <p:cNvPr id="60519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b="0"/>
          </a:p>
        </p:txBody>
      </p:sp>
      <p:sp>
        <p:nvSpPr>
          <p:cNvPr id="60518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Has something to do with this statement:</a:t>
            </a:r>
          </a:p>
        </p:txBody>
      </p:sp>
      <p:sp>
        <p:nvSpPr>
          <p:cNvPr id="605191" name="Rectangle 7"/>
          <p:cNvSpPr>
            <a:spLocks noChangeArrowheads="1"/>
          </p:cNvSpPr>
          <p:nvPr/>
        </p:nvSpPr>
        <p:spPr bwMode="auto">
          <a:xfrm>
            <a:off x="4610100" y="152400"/>
            <a:ext cx="44196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God’s immutability</a:t>
            </a:r>
            <a:r>
              <a:rPr lang="en-US" sz="4400" b="0" dirty="0" smtClean="0">
                <a:effectLst>
                  <a:outerShdw blurRad="38100" dist="38100" dir="2700000" algn="tl">
                    <a:srgbClr val="000000"/>
                  </a:outerShdw>
                </a:effectLst>
                <a:latin typeface="Times New Roman" pitchFamily="18" charset="0"/>
              </a:rPr>
              <a:t>?</a:t>
            </a:r>
            <a:endParaRPr lang="en-US" sz="4400" b="0" dirty="0">
              <a:effectLst>
                <a:outerShdw blurRad="38100" dist="38100" dir="2700000" algn="tl">
                  <a:srgbClr val="000000"/>
                </a:outerShdw>
              </a:effectLst>
              <a:latin typeface="Times New Roman" pitchFamily="18" charset="0"/>
            </a:endParaRPr>
          </a:p>
        </p:txBody>
      </p:sp>
      <p:sp>
        <p:nvSpPr>
          <p:cNvPr id="8" name="Rectangle 4"/>
          <p:cNvSpPr>
            <a:spLocks noChangeArrowheads="1"/>
          </p:cNvSpPr>
          <p:nvPr/>
        </p:nvSpPr>
        <p:spPr bwMode="auto">
          <a:xfrm>
            <a:off x="381000" y="5093970"/>
            <a:ext cx="1447800" cy="533400"/>
          </a:xfrm>
          <a:prstGeom prst="rect">
            <a:avLst/>
          </a:prstGeom>
          <a:noFill/>
          <a:ln w="57150" algn="ctr">
            <a:solidFill>
              <a:schemeClr val="tx1"/>
            </a:solidFill>
            <a:miter lim="800000"/>
            <a:headEnd/>
            <a:tailEn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noFill/>
          <a:ln/>
        </p:spPr>
        <p:txBody>
          <a:bodyPr lIns="90488" tIns="44450" rIns="90488" bIns="44450"/>
          <a:lstStyle/>
          <a:p>
            <a:r>
              <a:rPr lang="en-US" sz="9600"/>
              <a:t>Exodus 3</a:t>
            </a:r>
          </a:p>
        </p:txBody>
      </p:sp>
      <p:sp>
        <p:nvSpPr>
          <p:cNvPr id="6051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a:t>
            </a:r>
            <a:r>
              <a:rPr lang="en-US" dirty="0"/>
              <a:t>I Am has sent me to you.’” </a:t>
            </a:r>
          </a:p>
        </p:txBody>
      </p:sp>
      <p:sp>
        <p:nvSpPr>
          <p:cNvPr id="60519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b="0"/>
          </a:p>
        </p:txBody>
      </p:sp>
      <p:sp>
        <p:nvSpPr>
          <p:cNvPr id="60518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Has something to do with this statement:</a:t>
            </a:r>
          </a:p>
        </p:txBody>
      </p:sp>
      <p:sp>
        <p:nvSpPr>
          <p:cNvPr id="605191" name="Rectangle 7"/>
          <p:cNvSpPr>
            <a:spLocks noChangeArrowheads="1"/>
          </p:cNvSpPr>
          <p:nvPr/>
        </p:nvSpPr>
        <p:spPr bwMode="auto">
          <a:xfrm>
            <a:off x="4572000" y="152400"/>
            <a:ext cx="44196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God’s infinitude</a:t>
            </a:r>
            <a:r>
              <a:rPr lang="en-US" sz="4400" b="0" dirty="0" smtClean="0">
                <a:effectLst>
                  <a:outerShdw blurRad="38100" dist="38100" dir="2700000" algn="tl">
                    <a:srgbClr val="000000"/>
                  </a:outerShdw>
                </a:effectLst>
                <a:latin typeface="Times New Roman" pitchFamily="18" charset="0"/>
              </a:rPr>
              <a:t>?</a:t>
            </a:r>
            <a:endParaRPr lang="en-US" sz="4400" b="0" dirty="0">
              <a:effectLst>
                <a:outerShdw blurRad="38100" dist="38100" dir="2700000" algn="tl">
                  <a:srgbClr val="000000"/>
                </a:outerShdw>
              </a:effectLst>
              <a:latin typeface="Times New Roman" pitchFamily="18" charset="0"/>
            </a:endParaRPr>
          </a:p>
        </p:txBody>
      </p:sp>
      <p:sp>
        <p:nvSpPr>
          <p:cNvPr id="8" name="Rectangle 4"/>
          <p:cNvSpPr>
            <a:spLocks noChangeArrowheads="1"/>
          </p:cNvSpPr>
          <p:nvPr/>
        </p:nvSpPr>
        <p:spPr bwMode="auto">
          <a:xfrm>
            <a:off x="381000" y="5093970"/>
            <a:ext cx="1447800" cy="533400"/>
          </a:xfrm>
          <a:prstGeom prst="rect">
            <a:avLst/>
          </a:prstGeom>
          <a:noFill/>
          <a:ln w="57150" algn="ctr">
            <a:solidFill>
              <a:schemeClr val="tx1"/>
            </a:solidFill>
            <a:miter lim="800000"/>
            <a:headEnd/>
            <a:tailEn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noFill/>
          <a:ln/>
        </p:spPr>
        <p:txBody>
          <a:bodyPr lIns="90488" tIns="44450" rIns="90488" bIns="44450"/>
          <a:lstStyle/>
          <a:p>
            <a:r>
              <a:rPr lang="en-US" sz="9600"/>
              <a:t>Exodus 3</a:t>
            </a:r>
          </a:p>
        </p:txBody>
      </p:sp>
      <p:sp>
        <p:nvSpPr>
          <p:cNvPr id="6051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a:t>
            </a:r>
            <a:r>
              <a:rPr lang="en-US" dirty="0"/>
              <a:t>I Am has sent me to you.’” </a:t>
            </a:r>
          </a:p>
        </p:txBody>
      </p:sp>
      <p:sp>
        <p:nvSpPr>
          <p:cNvPr id="60519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b="0"/>
          </a:p>
        </p:txBody>
      </p:sp>
      <p:sp>
        <p:nvSpPr>
          <p:cNvPr id="60518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Has something to do with this statement:</a:t>
            </a:r>
          </a:p>
        </p:txBody>
      </p:sp>
      <p:sp>
        <p:nvSpPr>
          <p:cNvPr id="605191" name="Rectangle 7"/>
          <p:cNvSpPr>
            <a:spLocks noChangeArrowheads="1"/>
          </p:cNvSpPr>
          <p:nvPr/>
        </p:nvSpPr>
        <p:spPr bwMode="auto">
          <a:xfrm>
            <a:off x="4572000" y="152400"/>
            <a:ext cx="44196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God’s infinitude?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 = the beginning point</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(ground of being</a:t>
            </a:r>
            <a:r>
              <a:rPr lang="en-US" sz="4400" b="0" dirty="0" smtClean="0">
                <a:effectLst>
                  <a:outerShdw blurRad="38100" dist="38100" dir="2700000" algn="tl">
                    <a:srgbClr val="000000"/>
                  </a:outerShdw>
                </a:effectLst>
                <a:latin typeface="Times New Roman" pitchFamily="18" charset="0"/>
              </a:rPr>
              <a:t>)</a:t>
            </a:r>
            <a:endParaRPr lang="en-US" sz="4400" b="0" dirty="0">
              <a:effectLst>
                <a:outerShdw blurRad="38100" dist="38100" dir="2700000" algn="tl">
                  <a:srgbClr val="000000"/>
                </a:outerShdw>
              </a:effectLst>
              <a:latin typeface="Times New Roman" pitchFamily="18" charset="0"/>
            </a:endParaRPr>
          </a:p>
        </p:txBody>
      </p:sp>
      <p:sp>
        <p:nvSpPr>
          <p:cNvPr id="8" name="Rectangle 4"/>
          <p:cNvSpPr>
            <a:spLocks noChangeArrowheads="1"/>
          </p:cNvSpPr>
          <p:nvPr/>
        </p:nvSpPr>
        <p:spPr bwMode="auto">
          <a:xfrm>
            <a:off x="381000" y="5093970"/>
            <a:ext cx="1447800" cy="533400"/>
          </a:xfrm>
          <a:prstGeom prst="rect">
            <a:avLst/>
          </a:prstGeom>
          <a:noFill/>
          <a:ln w="57150" algn="ctr">
            <a:solidFill>
              <a:schemeClr val="tx1"/>
            </a:solidFill>
            <a:miter lim="800000"/>
            <a:headEnd/>
            <a:tailEn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noFill/>
          <a:ln/>
        </p:spPr>
        <p:txBody>
          <a:bodyPr lIns="90488" tIns="44450" rIns="90488" bIns="44450"/>
          <a:lstStyle/>
          <a:p>
            <a:r>
              <a:rPr lang="en-US" sz="9600"/>
              <a:t>Exodus 3</a:t>
            </a:r>
          </a:p>
        </p:txBody>
      </p:sp>
      <p:sp>
        <p:nvSpPr>
          <p:cNvPr id="6051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a:t>
            </a:r>
            <a:r>
              <a:rPr lang="en-US" dirty="0"/>
              <a:t>I Am has sent me to you.’” </a:t>
            </a:r>
          </a:p>
        </p:txBody>
      </p:sp>
      <p:sp>
        <p:nvSpPr>
          <p:cNvPr id="60519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b="0"/>
          </a:p>
        </p:txBody>
      </p:sp>
      <p:sp>
        <p:nvSpPr>
          <p:cNvPr id="60518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Has something to do with this statement:</a:t>
            </a:r>
          </a:p>
        </p:txBody>
      </p:sp>
      <p:sp>
        <p:nvSpPr>
          <p:cNvPr id="605191" name="Rectangle 7"/>
          <p:cNvSpPr>
            <a:spLocks noChangeArrowheads="1"/>
          </p:cNvSpPr>
          <p:nvPr/>
        </p:nvSpPr>
        <p:spPr bwMode="auto">
          <a:xfrm>
            <a:off x="4572000" y="152400"/>
            <a:ext cx="44196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infinitude?</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 = the beginning point</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(ground of being)</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The God who reveals himself</a:t>
            </a:r>
          </a:p>
        </p:txBody>
      </p:sp>
      <p:sp>
        <p:nvSpPr>
          <p:cNvPr id="8" name="Rectangle 4"/>
          <p:cNvSpPr>
            <a:spLocks noChangeArrowheads="1"/>
          </p:cNvSpPr>
          <p:nvPr/>
        </p:nvSpPr>
        <p:spPr bwMode="auto">
          <a:xfrm>
            <a:off x="381000" y="5093970"/>
            <a:ext cx="1447800" cy="533400"/>
          </a:xfrm>
          <a:prstGeom prst="rect">
            <a:avLst/>
          </a:prstGeom>
          <a:noFill/>
          <a:ln w="57150" algn="ctr">
            <a:solidFill>
              <a:schemeClr val="tx1"/>
            </a:solidFill>
            <a:miter lim="800000"/>
            <a:headEnd/>
            <a:tailEn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a:noFill/>
          <a:ln/>
        </p:spPr>
        <p:txBody>
          <a:bodyPr lIns="90488" tIns="44450" rIns="90488" bIns="44450"/>
          <a:lstStyle/>
          <a:p>
            <a:r>
              <a:rPr lang="en-US" sz="9600"/>
              <a:t>Exodus</a:t>
            </a:r>
          </a:p>
        </p:txBody>
      </p:sp>
      <p:sp>
        <p:nvSpPr>
          <p:cNvPr id="585731" name="Rectangle 3"/>
          <p:cNvSpPr>
            <a:spLocks noGrp="1" noChangeArrowheads="1"/>
          </p:cNvSpPr>
          <p:nvPr>
            <p:ph type="body" idx="1"/>
          </p:nvPr>
        </p:nvSpPr>
        <p:spPr>
          <a:xfrm>
            <a:off x="0" y="1371600"/>
            <a:ext cx="9144000" cy="4876800"/>
          </a:xfrm>
          <a:noFill/>
          <a:ln/>
        </p:spPr>
        <p:txBody>
          <a:bodyPr lIns="90488" tIns="44450" rIns="90488" bIns="44450"/>
          <a:lstStyle/>
          <a:p>
            <a:pPr>
              <a:spcBef>
                <a:spcPct val="5000"/>
              </a:spcBef>
              <a:buFont typeface="Wingdings" pitchFamily="2" charset="2"/>
              <a:buNone/>
            </a:pPr>
            <a:r>
              <a:rPr lang="en-US" sz="4800"/>
              <a:t>What do we see so far in Exodus?</a:t>
            </a:r>
          </a:p>
          <a:p>
            <a:pPr>
              <a:spcBef>
                <a:spcPct val="5000"/>
              </a:spcBef>
            </a:pPr>
            <a:r>
              <a:rPr lang="en-US" sz="4800"/>
              <a:t>Now God’s man is in Pharaoh’s palace!</a:t>
            </a:r>
          </a:p>
          <a:p>
            <a:pPr>
              <a:spcBef>
                <a:spcPct val="5000"/>
              </a:spcBef>
            </a:pPr>
            <a:r>
              <a:rPr lang="en-US" sz="4800"/>
              <a:t>Nobody knows he’s a Hebrew</a:t>
            </a:r>
          </a:p>
          <a:p>
            <a:pPr>
              <a:spcBef>
                <a:spcPct val="5000"/>
              </a:spcBef>
            </a:pPr>
            <a:r>
              <a:rPr lang="en-US" sz="4800"/>
              <a:t>They think he’s royalty</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noFill/>
          <a:ln/>
        </p:spPr>
        <p:txBody>
          <a:bodyPr lIns="90488" tIns="44450" rIns="90488" bIns="44450"/>
          <a:lstStyle/>
          <a:p>
            <a:r>
              <a:rPr lang="en-US" sz="9600"/>
              <a:t>Exodus 3</a:t>
            </a:r>
          </a:p>
        </p:txBody>
      </p:sp>
      <p:sp>
        <p:nvSpPr>
          <p:cNvPr id="6051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‘Yahweh </a:t>
            </a:r>
            <a:r>
              <a:rPr lang="en-US" dirty="0"/>
              <a:t>has sent me to you.’” </a:t>
            </a:r>
          </a:p>
        </p:txBody>
      </p:sp>
      <p:sp>
        <p:nvSpPr>
          <p:cNvPr id="60519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b="0"/>
          </a:p>
        </p:txBody>
      </p:sp>
      <p:sp>
        <p:nvSpPr>
          <p:cNvPr id="60518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Has something to do with this statement:</a:t>
            </a:r>
          </a:p>
        </p:txBody>
      </p:sp>
      <p:sp>
        <p:nvSpPr>
          <p:cNvPr id="605191" name="Rectangle 7"/>
          <p:cNvSpPr>
            <a:spLocks noChangeArrowheads="1"/>
          </p:cNvSpPr>
          <p:nvPr/>
        </p:nvSpPr>
        <p:spPr bwMode="auto">
          <a:xfrm>
            <a:off x="4572000" y="152400"/>
            <a:ext cx="44196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infinitude?</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 = the beginning point</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(ground of being)</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The God who reveals himself</a:t>
            </a:r>
          </a:p>
        </p:txBody>
      </p:sp>
      <p:sp>
        <p:nvSpPr>
          <p:cNvPr id="8" name="Rectangle 4"/>
          <p:cNvSpPr>
            <a:spLocks noChangeArrowheads="1"/>
          </p:cNvSpPr>
          <p:nvPr/>
        </p:nvSpPr>
        <p:spPr bwMode="auto">
          <a:xfrm>
            <a:off x="381000" y="5093970"/>
            <a:ext cx="21336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10" name="Rectangle 7"/>
          <p:cNvSpPr>
            <a:spLocks noChangeArrowheads="1"/>
          </p:cNvSpPr>
          <p:nvPr/>
        </p:nvSpPr>
        <p:spPr bwMode="auto">
          <a:xfrm>
            <a:off x="2819400" y="5638800"/>
            <a:ext cx="44196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smtClean="0">
                <a:effectLst>
                  <a:outerShdw blurRad="38100" dist="38100" dir="2700000" algn="tl">
                    <a:srgbClr val="000000"/>
                  </a:outerShdw>
                </a:effectLst>
                <a:latin typeface="Times New Roman" pitchFamily="18" charset="0"/>
              </a:rPr>
              <a:t>His personal name </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noFill/>
          <a:ln/>
        </p:spPr>
        <p:txBody>
          <a:bodyPr lIns="90488" tIns="44450" rIns="90488" bIns="44450"/>
          <a:lstStyle/>
          <a:p>
            <a:r>
              <a:rPr lang="en-US" sz="9600"/>
              <a:t>Exodus 3</a:t>
            </a:r>
          </a:p>
        </p:txBody>
      </p:sp>
      <p:sp>
        <p:nvSpPr>
          <p:cNvPr id="6051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‘Yahweh </a:t>
            </a:r>
            <a:r>
              <a:rPr lang="en-US" dirty="0"/>
              <a:t>has sent me to you.’” </a:t>
            </a:r>
          </a:p>
        </p:txBody>
      </p:sp>
      <p:sp>
        <p:nvSpPr>
          <p:cNvPr id="60519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b="0"/>
          </a:p>
        </p:txBody>
      </p:sp>
      <p:sp>
        <p:nvSpPr>
          <p:cNvPr id="60518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Has something to do with this statement:</a:t>
            </a:r>
          </a:p>
        </p:txBody>
      </p:sp>
      <p:sp>
        <p:nvSpPr>
          <p:cNvPr id="605191" name="Rectangle 7"/>
          <p:cNvSpPr>
            <a:spLocks noChangeArrowheads="1"/>
          </p:cNvSpPr>
          <p:nvPr/>
        </p:nvSpPr>
        <p:spPr bwMode="auto">
          <a:xfrm>
            <a:off x="4572000" y="152400"/>
            <a:ext cx="44196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infinitude?</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 = the beginning point</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(ground of being)</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The God who reveals himself</a:t>
            </a:r>
          </a:p>
        </p:txBody>
      </p:sp>
      <p:sp>
        <p:nvSpPr>
          <p:cNvPr id="8" name="Rectangle 4"/>
          <p:cNvSpPr>
            <a:spLocks noChangeArrowheads="1"/>
          </p:cNvSpPr>
          <p:nvPr/>
        </p:nvSpPr>
        <p:spPr bwMode="auto">
          <a:xfrm>
            <a:off x="381000" y="5093970"/>
            <a:ext cx="21336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10" name="Rectangle 7"/>
          <p:cNvSpPr>
            <a:spLocks noChangeArrowheads="1"/>
          </p:cNvSpPr>
          <p:nvPr/>
        </p:nvSpPr>
        <p:spPr bwMode="auto">
          <a:xfrm>
            <a:off x="2819400" y="5638800"/>
            <a:ext cx="44196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smtClean="0">
                <a:effectLst>
                  <a:outerShdw blurRad="38100" dist="38100" dir="2700000" algn="tl">
                    <a:srgbClr val="000000"/>
                  </a:outerShdw>
                </a:effectLst>
                <a:latin typeface="Times New Roman" pitchFamily="18" charset="0"/>
              </a:rPr>
              <a:t>His personal name </a:t>
            </a:r>
          </a:p>
          <a:p>
            <a:pPr algn="l">
              <a:lnSpc>
                <a:spcPct val="70000"/>
              </a:lnSpc>
              <a:spcBef>
                <a:spcPct val="5000"/>
              </a:spcBef>
            </a:pPr>
            <a:r>
              <a:rPr lang="en-US" sz="4400" b="0" dirty="0" smtClean="0">
                <a:effectLst>
                  <a:outerShdw blurRad="38100" dist="38100" dir="2700000" algn="tl">
                    <a:srgbClr val="000000"/>
                  </a:outerShdw>
                </a:effectLst>
                <a:latin typeface="Times New Roman" pitchFamily="18" charset="0"/>
              </a:rPr>
              <a:t>Not “the Lord”</a:t>
            </a:r>
            <a:endParaRPr lang="en-US" sz="4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noFill/>
          <a:ln/>
        </p:spPr>
        <p:txBody>
          <a:bodyPr lIns="90488" tIns="44450" rIns="90488" bIns="44450"/>
          <a:lstStyle/>
          <a:p>
            <a:r>
              <a:rPr lang="en-US" sz="9600"/>
              <a:t>Exodus 3</a:t>
            </a:r>
          </a:p>
        </p:txBody>
      </p:sp>
      <p:sp>
        <p:nvSpPr>
          <p:cNvPr id="6051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But Moses protested, “If I go to the people of Israel and tell them, ‘The God of your ancestors has sent me to you,’ they will ask me, ‘What is his name?’ Then what should I tell them?”</a:t>
            </a:r>
          </a:p>
          <a:p>
            <a:pPr>
              <a:buFont typeface="Wingdings" pitchFamily="2" charset="2"/>
              <a:buNone/>
            </a:pPr>
            <a:r>
              <a:rPr lang="en-US" dirty="0"/>
              <a:t>14 God replied to Moses, “</a:t>
            </a:r>
            <a:r>
              <a:rPr lang="en-US" u="sng" dirty="0"/>
              <a:t>I Am Who I Am</a:t>
            </a:r>
            <a:r>
              <a:rPr lang="en-US" dirty="0"/>
              <a:t>.﻿﻿ Say this to the people of Israel: </a:t>
            </a:r>
            <a:r>
              <a:rPr lang="en-US" dirty="0" smtClean="0"/>
              <a:t/>
            </a:r>
            <a:br>
              <a:rPr lang="en-US" dirty="0" smtClean="0"/>
            </a:br>
            <a:r>
              <a:rPr lang="en-US" dirty="0" smtClean="0"/>
              <a:t>‘Yahweh </a:t>
            </a:r>
            <a:r>
              <a:rPr lang="en-US" dirty="0"/>
              <a:t>has sent me to you.’” </a:t>
            </a:r>
          </a:p>
        </p:txBody>
      </p:sp>
      <p:sp>
        <p:nvSpPr>
          <p:cNvPr id="605190" name="Line 6"/>
          <p:cNvSpPr>
            <a:spLocks noChangeShapeType="1"/>
          </p:cNvSpPr>
          <p:nvPr/>
        </p:nvSpPr>
        <p:spPr bwMode="auto">
          <a:xfrm>
            <a:off x="4114800" y="2133600"/>
            <a:ext cx="2209800" cy="2057400"/>
          </a:xfrm>
          <a:prstGeom prst="line">
            <a:avLst/>
          </a:prstGeom>
          <a:noFill/>
          <a:ln w="57150">
            <a:solidFill>
              <a:schemeClr val="tx1"/>
            </a:solidFill>
            <a:round/>
            <a:headEnd/>
            <a:tailEnd type="triangle" w="med" len="med"/>
          </a:ln>
          <a:effectLst/>
        </p:spPr>
        <p:txBody>
          <a:bodyPr wrap="none" anchor="ctr"/>
          <a:lstStyle/>
          <a:p>
            <a:endParaRPr lang="en-US" b="0"/>
          </a:p>
        </p:txBody>
      </p:sp>
      <p:sp>
        <p:nvSpPr>
          <p:cNvPr id="605189"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dirty="0">
                <a:effectLst>
                  <a:outerShdw blurRad="38100" dist="38100" dir="2700000" algn="tl">
                    <a:srgbClr val="000000"/>
                  </a:outerShdw>
                </a:effectLst>
                <a:latin typeface="Times New Roman" pitchFamily="18" charset="0"/>
              </a:rPr>
              <a:t>Has something to do with this statement:</a:t>
            </a:r>
          </a:p>
        </p:txBody>
      </p:sp>
      <p:sp>
        <p:nvSpPr>
          <p:cNvPr id="605191" name="Rectangle 7"/>
          <p:cNvSpPr>
            <a:spLocks noChangeArrowheads="1"/>
          </p:cNvSpPr>
          <p:nvPr/>
        </p:nvSpPr>
        <p:spPr bwMode="auto">
          <a:xfrm>
            <a:off x="4572000" y="152400"/>
            <a:ext cx="44196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God’s infinitude?</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God = the beginning point</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(ground of being)</a:t>
            </a:r>
          </a:p>
          <a:p>
            <a:pPr algn="l">
              <a:lnSpc>
                <a:spcPct val="70000"/>
              </a:lnSpc>
              <a:spcBef>
                <a:spcPct val="5000"/>
              </a:spcBef>
            </a:pPr>
            <a:r>
              <a:rPr lang="en-US" sz="4400" b="0">
                <a:effectLst>
                  <a:outerShdw blurRad="38100" dist="38100" dir="2700000" algn="tl">
                    <a:srgbClr val="000000"/>
                  </a:outerShdw>
                </a:effectLst>
                <a:latin typeface="Times New Roman" pitchFamily="18" charset="0"/>
              </a:rPr>
              <a:t>The God who reveals himself</a:t>
            </a:r>
          </a:p>
        </p:txBody>
      </p:sp>
      <p:sp>
        <p:nvSpPr>
          <p:cNvPr id="8" name="Rectangle 4"/>
          <p:cNvSpPr>
            <a:spLocks noChangeArrowheads="1"/>
          </p:cNvSpPr>
          <p:nvPr/>
        </p:nvSpPr>
        <p:spPr bwMode="auto">
          <a:xfrm>
            <a:off x="381000" y="5093970"/>
            <a:ext cx="2133600" cy="533400"/>
          </a:xfrm>
          <a:prstGeom prst="rect">
            <a:avLst/>
          </a:prstGeom>
          <a:noFill/>
          <a:ln w="57150" algn="ctr">
            <a:solidFill>
              <a:schemeClr val="tx1"/>
            </a:solidFill>
            <a:miter lim="800000"/>
            <a:headEnd/>
            <a:tailEn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noFill/>
          <a:ln/>
        </p:spPr>
        <p:txBody>
          <a:bodyPr lIns="90488" tIns="44450" rIns="90488" bIns="44450"/>
          <a:lstStyle/>
          <a:p>
            <a:r>
              <a:rPr lang="en-US" sz="9600"/>
              <a:t>Exodus 3</a:t>
            </a:r>
          </a:p>
        </p:txBody>
      </p:sp>
      <p:sp>
        <p:nvSpPr>
          <p:cNvPr id="56013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15 God also said to Moses, “Say this to the people of Israel: Yahweh,﻿﻿ the God of your ancestors—the God of Abraham, the God of Isaac, and the God of Jacob—has sent me to you.</a:t>
            </a: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noFill/>
          <a:ln/>
        </p:spPr>
        <p:txBody>
          <a:bodyPr lIns="90488" tIns="44450" rIns="90488" bIns="44450"/>
          <a:lstStyle/>
          <a:p>
            <a:r>
              <a:rPr lang="en-US" sz="9600"/>
              <a:t>Exodus 3</a:t>
            </a:r>
          </a:p>
        </p:txBody>
      </p:sp>
      <p:sp>
        <p:nvSpPr>
          <p:cNvPr id="61337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15 God also said to Moses, “Say this to the people of Israel: Yahweh,﻿﻿ the God of your ancestors—the God of Abraham, the God of Isaac, and the God of Jacob—has sent me to you.</a:t>
            </a:r>
          </a:p>
        </p:txBody>
      </p:sp>
      <p:sp>
        <p:nvSpPr>
          <p:cNvPr id="613380" name="Rectangle 4"/>
          <p:cNvSpPr>
            <a:spLocks noChangeArrowheads="1"/>
          </p:cNvSpPr>
          <p:nvPr/>
        </p:nvSpPr>
        <p:spPr bwMode="auto">
          <a:xfrm>
            <a:off x="228600" y="3886200"/>
            <a:ext cx="36576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5400" b="0">
                <a:effectLst>
                  <a:outerShdw blurRad="38100" dist="38100" dir="2700000" algn="tl">
                    <a:srgbClr val="000000"/>
                  </a:outerShdw>
                </a:effectLst>
                <a:latin typeface="Times New Roman" pitchFamily="18" charset="0"/>
              </a:rPr>
              <a:t>Revealed in history</a:t>
            </a:r>
          </a:p>
        </p:txBody>
      </p:sp>
      <p:sp>
        <p:nvSpPr>
          <p:cNvPr id="613381" name="Rectangle 5"/>
          <p:cNvSpPr>
            <a:spLocks noChangeArrowheads="1"/>
          </p:cNvSpPr>
          <p:nvPr/>
        </p:nvSpPr>
        <p:spPr bwMode="auto">
          <a:xfrm>
            <a:off x="3429000" y="76200"/>
            <a:ext cx="5638800" cy="3657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G. Earnest Wright:</a:t>
            </a:r>
          </a:p>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The issue is not the careful weighing of the various merits of the gods. It is rather: ‘Who is God? Decide on the evidence and act accordingly!’ </a:t>
            </a:r>
            <a:endParaRPr lang="en-US" sz="3600" b="0" dirty="0" smtClean="0">
              <a:effectLst>
                <a:outerShdw blurRad="38100" dist="38100" dir="2700000" algn="tl">
                  <a:srgbClr val="000000"/>
                </a:outerShdw>
              </a:effectLst>
              <a:latin typeface="Times New Roman" pitchFamily="18" charset="0"/>
            </a:endParaRPr>
          </a:p>
          <a:p>
            <a:pPr algn="l">
              <a:lnSpc>
                <a:spcPct val="70000"/>
              </a:lnSpc>
              <a:spcBef>
                <a:spcPct val="5000"/>
              </a:spcBef>
            </a:pPr>
            <a:r>
              <a:rPr lang="en-US" sz="3600" b="0" dirty="0" smtClean="0">
                <a:effectLst>
                  <a:outerShdw blurRad="38100" dist="38100" dir="2700000" algn="tl">
                    <a:srgbClr val="000000"/>
                  </a:outerShdw>
                </a:effectLst>
                <a:latin typeface="Times New Roman" pitchFamily="18" charset="0"/>
              </a:rPr>
              <a:t>What </a:t>
            </a:r>
            <a:r>
              <a:rPr lang="en-US" sz="3600" b="0" dirty="0">
                <a:effectLst>
                  <a:outerShdw blurRad="38100" dist="38100" dir="2700000" algn="tl">
                    <a:srgbClr val="000000"/>
                  </a:outerShdw>
                </a:effectLst>
                <a:latin typeface="Times New Roman" pitchFamily="18" charset="0"/>
              </a:rPr>
              <a:t>is the evidence? It is the evidence of history.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3381">
                                            <p:txEl>
                                              <p:pRg st="1" end="1"/>
                                            </p:txEl>
                                          </p:spTgt>
                                        </p:tgtEl>
                                        <p:attrNameLst>
                                          <p:attrName>style.visibility</p:attrName>
                                        </p:attrNameLst>
                                      </p:cBhvr>
                                      <p:to>
                                        <p:strVal val="visible"/>
                                      </p:to>
                                    </p:set>
                                    <p:animEffect transition="in" filter="wipe(left)">
                                      <p:cBhvr>
                                        <p:cTn id="7" dur="500"/>
                                        <p:tgtEl>
                                          <p:spTgt spid="61338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3381">
                                            <p:txEl>
                                              <p:pRg st="2" end="2"/>
                                            </p:txEl>
                                          </p:spTgt>
                                        </p:tgtEl>
                                        <p:attrNameLst>
                                          <p:attrName>style.visibility</p:attrName>
                                        </p:attrNameLst>
                                      </p:cBhvr>
                                      <p:to>
                                        <p:strVal val="visible"/>
                                      </p:to>
                                    </p:set>
                                    <p:animEffect transition="in" filter="wipe(left)">
                                      <p:cBhvr>
                                        <p:cTn id="12" dur="500"/>
                                        <p:tgtEl>
                                          <p:spTgt spid="61338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noFill/>
          <a:ln/>
        </p:spPr>
        <p:txBody>
          <a:bodyPr lIns="90488" tIns="44450" rIns="90488" bIns="44450"/>
          <a:lstStyle/>
          <a:p>
            <a:r>
              <a:rPr lang="en-US" sz="9600"/>
              <a:t>Exodus 3</a:t>
            </a:r>
          </a:p>
        </p:txBody>
      </p:sp>
      <p:sp>
        <p:nvSpPr>
          <p:cNvPr id="60621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15 God also said to Moses, “Say this to the people of Israel: Yahweh,﻿﻿ the God of your ancestors—the God of Abraham, the God of Isaac, and the God of Jacob—has sent me to you.</a:t>
            </a:r>
          </a:p>
          <a:p>
            <a:pPr>
              <a:buFont typeface="Wingdings" pitchFamily="2" charset="2"/>
              <a:buNone/>
            </a:pPr>
            <a:r>
              <a:rPr lang="en-US"/>
              <a:t>This is my eternal name, my name to remember for all generations.</a:t>
            </a:r>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a:noFill/>
          <a:ln/>
        </p:spPr>
        <p:txBody>
          <a:bodyPr lIns="90488" tIns="44450" rIns="90488" bIns="44450"/>
          <a:lstStyle/>
          <a:p>
            <a:r>
              <a:rPr lang="en-US" sz="9600"/>
              <a:t>Exodus 3</a:t>
            </a:r>
          </a:p>
        </p:txBody>
      </p:sp>
      <p:sp>
        <p:nvSpPr>
          <p:cNvPr id="56115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16 “Now go and call together all the elders of Israel. Tell them, </a:t>
            </a:r>
            <a:r>
              <a:rPr lang="en-US" dirty="0" smtClean="0"/>
              <a:t>‘Yahweh, </a:t>
            </a:r>
            <a:r>
              <a:rPr lang="en-US" dirty="0"/>
              <a:t>the God of your ancestors—the God of Abraham, Isaac, and Jacob—has appeared to me. He told me, “I have been watching closely, and I see how the Egyptians are treating you.”</a:t>
            </a: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a:noFill/>
          <a:ln/>
        </p:spPr>
        <p:txBody>
          <a:bodyPr lIns="90488" tIns="44450" rIns="90488" bIns="44450"/>
          <a:lstStyle/>
          <a:p>
            <a:r>
              <a:rPr lang="en-US" sz="9600"/>
              <a:t>Exodus 3</a:t>
            </a:r>
          </a:p>
        </p:txBody>
      </p:sp>
      <p:sp>
        <p:nvSpPr>
          <p:cNvPr id="56217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17 “I have promised to rescue you from your oppression in Egypt. I will lead you to a land flowing with milk and honey—the land where the Canaanites, Hittites, Amorites, </a:t>
            </a:r>
            <a:r>
              <a:rPr lang="en-US" dirty="0" err="1"/>
              <a:t>Perizzites</a:t>
            </a:r>
            <a:r>
              <a:rPr lang="en-US" dirty="0"/>
              <a:t>, </a:t>
            </a:r>
            <a:r>
              <a:rPr lang="en-US" dirty="0" err="1"/>
              <a:t>Hivites</a:t>
            </a:r>
            <a:r>
              <a:rPr lang="en-US" dirty="0"/>
              <a:t>, and </a:t>
            </a:r>
            <a:r>
              <a:rPr lang="en-US" dirty="0" err="1"/>
              <a:t>Jebusites</a:t>
            </a:r>
            <a:r>
              <a:rPr lang="en-US" dirty="0"/>
              <a:t> now live.”’</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noFill/>
          <a:ln/>
        </p:spPr>
        <p:txBody>
          <a:bodyPr lIns="90488" tIns="44450" rIns="90488" bIns="44450"/>
          <a:lstStyle/>
          <a:p>
            <a:r>
              <a:rPr lang="en-US" sz="9600"/>
              <a:t>Exodus 3</a:t>
            </a:r>
          </a:p>
        </p:txBody>
      </p:sp>
      <p:sp>
        <p:nvSpPr>
          <p:cNvPr id="563203"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18 “The elders of Israel will accept your message. Then you and the elders must go to the king of Egypt and tell him, </a:t>
            </a:r>
            <a:r>
              <a:rPr lang="en-US" dirty="0" smtClean="0"/>
              <a:t>‘Yahweh, </a:t>
            </a:r>
            <a:r>
              <a:rPr lang="en-US" dirty="0"/>
              <a:t>the God of the Hebrews, has met with us. So please let us take a three-day journey into the wilderness to offer sacrifices to the Lord, our God.’”</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a:noFill/>
          <a:ln/>
        </p:spPr>
        <p:txBody>
          <a:bodyPr lIns="90488" tIns="44450" rIns="90488" bIns="44450"/>
          <a:lstStyle/>
          <a:p>
            <a:r>
              <a:rPr lang="en-US" sz="9600"/>
              <a:t>Exodus 3</a:t>
            </a:r>
          </a:p>
        </p:txBody>
      </p:sp>
      <p:sp>
        <p:nvSpPr>
          <p:cNvPr id="56422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19 “But I know that the king of Egypt will not let you go unless a mighty hand forces him.﻿﻿ </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a:noFill/>
          <a:ln/>
        </p:spPr>
        <p:txBody>
          <a:bodyPr lIns="90488" tIns="44450" rIns="90488" bIns="44450"/>
          <a:lstStyle/>
          <a:p>
            <a:r>
              <a:rPr lang="en-US" sz="9600"/>
              <a:t>Exodus</a:t>
            </a:r>
          </a:p>
        </p:txBody>
      </p:sp>
      <p:sp>
        <p:nvSpPr>
          <p:cNvPr id="586755" name="Rectangle 3"/>
          <p:cNvSpPr>
            <a:spLocks noGrp="1" noChangeArrowheads="1"/>
          </p:cNvSpPr>
          <p:nvPr>
            <p:ph type="body" idx="1"/>
          </p:nvPr>
        </p:nvSpPr>
        <p:spPr>
          <a:xfrm>
            <a:off x="0" y="1371600"/>
            <a:ext cx="9144000" cy="4876800"/>
          </a:xfrm>
          <a:noFill/>
          <a:ln/>
        </p:spPr>
        <p:txBody>
          <a:bodyPr lIns="90488" tIns="44450" rIns="90488" bIns="44450"/>
          <a:lstStyle/>
          <a:p>
            <a:pPr>
              <a:spcBef>
                <a:spcPct val="5000"/>
              </a:spcBef>
              <a:buFont typeface="Wingdings" pitchFamily="2" charset="2"/>
              <a:buNone/>
            </a:pPr>
            <a:r>
              <a:rPr lang="en-US" sz="4800"/>
              <a:t>What do we see so far in Exodus?</a:t>
            </a:r>
          </a:p>
          <a:p>
            <a:pPr>
              <a:spcBef>
                <a:spcPct val="5000"/>
              </a:spcBef>
            </a:pPr>
            <a:r>
              <a:rPr lang="en-US" sz="4800"/>
              <a:t>Now God’s man is in Pharaoh’s palace!</a:t>
            </a:r>
          </a:p>
          <a:p>
            <a:pPr>
              <a:spcBef>
                <a:spcPct val="5000"/>
              </a:spcBef>
            </a:pPr>
            <a:r>
              <a:rPr lang="en-US" sz="4800"/>
              <a:t>Nobody knows he’s a Hebrew</a:t>
            </a:r>
          </a:p>
          <a:p>
            <a:pPr>
              <a:spcBef>
                <a:spcPct val="5000"/>
              </a:spcBef>
            </a:pPr>
            <a:r>
              <a:rPr lang="en-US" sz="4800"/>
              <a:t>They think he’s royalty</a:t>
            </a:r>
          </a:p>
          <a:p>
            <a:pPr>
              <a:spcBef>
                <a:spcPct val="5000"/>
              </a:spcBef>
            </a:pPr>
            <a:r>
              <a:rPr lang="en-US" sz="4800"/>
              <a:t>Looks like an excellent platform to launch his program</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noFill/>
          <a:ln/>
        </p:spPr>
        <p:txBody>
          <a:bodyPr lIns="90488" tIns="44450" rIns="90488" bIns="44450"/>
          <a:lstStyle/>
          <a:p>
            <a:r>
              <a:rPr lang="en-US" sz="9600"/>
              <a:t>Exodus 3</a:t>
            </a:r>
          </a:p>
        </p:txBody>
      </p:sp>
      <p:sp>
        <p:nvSpPr>
          <p:cNvPr id="64205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a:t>19 “But I know that the king of Egypt will not let you go unless a mighty hand forces him.﻿﻿ </a:t>
            </a:r>
          </a:p>
          <a:p>
            <a:pPr>
              <a:buFont typeface="Wingdings" pitchFamily="2" charset="2"/>
              <a:buNone/>
            </a:pPr>
            <a:r>
              <a:rPr lang="en-US"/>
              <a:t>20 So I will raise my hand and strike the Egyptians, performing all kinds of miracles among them. Then at last he will let you go. </a:t>
            </a:r>
          </a:p>
          <a:p>
            <a:pPr>
              <a:buFont typeface="Wingdings" pitchFamily="2" charset="2"/>
              <a:buNone/>
            </a:pPr>
            <a:r>
              <a:rPr lang="en-US"/>
              <a:t>21 And I will cause the Egyptians to look favorably on you. They will give you gifts when you go so you will not leave empty-handed.”</a:t>
            </a:r>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a:noFill/>
          <a:ln/>
        </p:spPr>
        <p:txBody>
          <a:bodyPr lIns="90488" tIns="44450" rIns="90488" bIns="44450"/>
          <a:lstStyle/>
          <a:p>
            <a:r>
              <a:rPr lang="en-US" sz="9600"/>
              <a:t>Exodus 3</a:t>
            </a:r>
          </a:p>
        </p:txBody>
      </p:sp>
      <p:sp>
        <p:nvSpPr>
          <p:cNvPr id="56525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smtClean="0"/>
              <a:t>22 </a:t>
            </a:r>
            <a:r>
              <a:rPr lang="en-US" sz="4800" dirty="0"/>
              <a:t>“Every Israelite woman will ask for articles of silver and gold and fine clothing from her Egyptian neighbors and from the foreign women in their houses. You will dress your sons and daughters with these, thus you will ﻿﻿plunder the Egyptians.” </a:t>
            </a: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a:noFill/>
          <a:ln/>
        </p:spPr>
        <p:txBody>
          <a:bodyPr lIns="90488" tIns="44450" rIns="90488" bIns="44450"/>
          <a:lstStyle/>
          <a:p>
            <a:r>
              <a:rPr lang="en-US" sz="9600"/>
              <a:t>Exodus 3</a:t>
            </a:r>
          </a:p>
        </p:txBody>
      </p:sp>
      <p:sp>
        <p:nvSpPr>
          <p:cNvPr id="56525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smtClean="0"/>
              <a:t>22 </a:t>
            </a:r>
            <a:r>
              <a:rPr lang="en-US" sz="4800" dirty="0"/>
              <a:t>“Every Israelite woman will ask for articles of silver and gold and fine clothing from her Egyptian neighbors and from the foreign women in their houses. You will dress your sons and daughters with these, thus you will ﻿﻿plunder the Egyptians.” </a:t>
            </a:r>
          </a:p>
        </p:txBody>
      </p:sp>
      <p:sp>
        <p:nvSpPr>
          <p:cNvPr id="4" name="Rectangle 7"/>
          <p:cNvSpPr>
            <a:spLocks noChangeArrowheads="1"/>
          </p:cNvSpPr>
          <p:nvPr/>
        </p:nvSpPr>
        <p:spPr bwMode="auto">
          <a:xfrm>
            <a:off x="3048000" y="5410200"/>
            <a:ext cx="3962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smtClean="0">
                <a:effectLst>
                  <a:outerShdw blurRad="38100" dist="38100" dir="2700000" algn="tl">
                    <a:srgbClr val="000000"/>
                  </a:outerShdw>
                </a:effectLst>
                <a:latin typeface="Times New Roman" pitchFamily="18" charset="0"/>
              </a:rPr>
              <a:t>The Egyptians owe this money!</a:t>
            </a:r>
            <a:endParaRPr lang="en-US" sz="4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a:noFill/>
          <a:ln/>
        </p:spPr>
        <p:txBody>
          <a:bodyPr lIns="90488" tIns="44450" rIns="90488" bIns="44450"/>
          <a:lstStyle/>
          <a:p>
            <a:r>
              <a:rPr lang="en-US" sz="9600"/>
              <a:t>Exodus 4</a:t>
            </a:r>
          </a:p>
        </p:txBody>
      </p:sp>
      <p:sp>
        <p:nvSpPr>
          <p:cNvPr id="566275" name="Rectangle 3"/>
          <p:cNvSpPr>
            <a:spLocks noGrp="1" noChangeArrowheads="1"/>
          </p:cNvSpPr>
          <p:nvPr>
            <p:ph type="body" idx="1"/>
          </p:nvPr>
        </p:nvSpPr>
        <p:spPr>
          <a:xfrm>
            <a:off x="0" y="1219200"/>
            <a:ext cx="9144000" cy="4876800"/>
          </a:xfrm>
          <a:noFill/>
          <a:ln/>
        </p:spPr>
        <p:txBody>
          <a:bodyPr lIns="90488" tIns="44450" rIns="90488" bIns="44450"/>
          <a:lstStyle/>
          <a:p>
            <a:pPr>
              <a:buFont typeface="Wingdings" pitchFamily="2" charset="2"/>
              <a:buNone/>
            </a:pPr>
            <a:r>
              <a:rPr lang="en-US"/>
              <a:t>1 But Moses protested again, “What if they won’t believe me or listen to me? What if they say, ‘The Lord never appeared to you’?”</a:t>
            </a:r>
          </a:p>
          <a:p>
            <a:pPr>
              <a:buFont typeface="Wingdings" pitchFamily="2" charset="2"/>
              <a:buNone/>
            </a:pPr>
            <a:r>
              <a:rPr lang="en-US"/>
              <a:t>2 Then the Lord asked him, “What is that in your hand?”</a:t>
            </a:r>
          </a:p>
          <a:p>
            <a:pPr>
              <a:buFont typeface="Wingdings" pitchFamily="2" charset="2"/>
              <a:buNone/>
            </a:pPr>
            <a:r>
              <a:rPr lang="en-US"/>
              <a:t>“A shepherd’s staff,” Moses replied.</a:t>
            </a:r>
          </a:p>
          <a:p>
            <a:pPr>
              <a:buFont typeface="Wingdings" pitchFamily="2" charset="2"/>
              <a:buNone/>
            </a:pPr>
            <a:r>
              <a:rPr lang="en-US"/>
              <a:t>3 “Throw it down on the ground,” the Lord told him. So Moses threw down the staff, and it turned into a snake! Moses jumped back.</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6275">
                                            <p:txEl>
                                              <p:pRg st="1" end="1"/>
                                            </p:txEl>
                                          </p:spTgt>
                                        </p:tgtEl>
                                        <p:attrNameLst>
                                          <p:attrName>style.visibility</p:attrName>
                                        </p:attrNameLst>
                                      </p:cBhvr>
                                      <p:to>
                                        <p:strVal val="visible"/>
                                      </p:to>
                                    </p:set>
                                    <p:animEffect transition="in" filter="wipe(left)">
                                      <p:cBhvr>
                                        <p:cTn id="7" dur="500"/>
                                        <p:tgtEl>
                                          <p:spTgt spid="5662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6275">
                                            <p:txEl>
                                              <p:pRg st="2" end="2"/>
                                            </p:txEl>
                                          </p:spTgt>
                                        </p:tgtEl>
                                        <p:attrNameLst>
                                          <p:attrName>style.visibility</p:attrName>
                                        </p:attrNameLst>
                                      </p:cBhvr>
                                      <p:to>
                                        <p:strVal val="visible"/>
                                      </p:to>
                                    </p:set>
                                    <p:animEffect transition="in" filter="wipe(left)">
                                      <p:cBhvr>
                                        <p:cTn id="12" dur="500"/>
                                        <p:tgtEl>
                                          <p:spTgt spid="5662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66275">
                                            <p:txEl>
                                              <p:pRg st="3" end="3"/>
                                            </p:txEl>
                                          </p:spTgt>
                                        </p:tgtEl>
                                        <p:attrNameLst>
                                          <p:attrName>style.visibility</p:attrName>
                                        </p:attrNameLst>
                                      </p:cBhvr>
                                      <p:to>
                                        <p:strVal val="visible"/>
                                      </p:to>
                                    </p:set>
                                    <p:animEffect transition="in" filter="wipe(left)">
                                      <p:cBhvr>
                                        <p:cTn id="17" dur="500"/>
                                        <p:tgtEl>
                                          <p:spTgt spid="566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6275"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7298" name="Rectangle 2"/>
          <p:cNvSpPr>
            <a:spLocks noGrp="1" noChangeArrowheads="1"/>
          </p:cNvSpPr>
          <p:nvPr>
            <p:ph type="title"/>
          </p:nvPr>
        </p:nvSpPr>
        <p:spPr>
          <a:noFill/>
          <a:ln/>
        </p:spPr>
        <p:txBody>
          <a:bodyPr lIns="90488" tIns="44450" rIns="90488" bIns="44450"/>
          <a:lstStyle/>
          <a:p>
            <a:r>
              <a:rPr lang="en-US" sz="9600"/>
              <a:t>Exodus 4</a:t>
            </a:r>
          </a:p>
        </p:txBody>
      </p:sp>
      <p:sp>
        <p:nvSpPr>
          <p:cNvPr id="56729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4 Then </a:t>
            </a:r>
            <a:r>
              <a:rPr lang="en-US" dirty="0" smtClean="0"/>
              <a:t>Yahweh </a:t>
            </a:r>
            <a:r>
              <a:rPr lang="en-US" dirty="0"/>
              <a:t>told him, “Reach out and grab its tail.” So Moses reached out and grabbed it, and it turned back into a shepherd’s staff in his hand.</a:t>
            </a:r>
          </a:p>
          <a:p>
            <a:pPr>
              <a:buFont typeface="Wingdings" pitchFamily="2" charset="2"/>
              <a:buNone/>
            </a:pPr>
            <a:r>
              <a:rPr lang="en-US" dirty="0"/>
              <a:t>5 “Perform this sign,” the Lord told him. “Then they will believe that </a:t>
            </a:r>
            <a:r>
              <a:rPr lang="en-US" dirty="0" smtClean="0"/>
              <a:t>Yahweh, </a:t>
            </a:r>
            <a:r>
              <a:rPr lang="en-US" dirty="0"/>
              <a:t>the God of their ancestors—the God of Abraham, the God of Isaac, and the God of Jacob—really has appeared to you.”</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7299">
                                            <p:txEl>
                                              <p:pRg st="1" end="1"/>
                                            </p:txEl>
                                          </p:spTgt>
                                        </p:tgtEl>
                                        <p:attrNameLst>
                                          <p:attrName>style.visibility</p:attrName>
                                        </p:attrNameLst>
                                      </p:cBhvr>
                                      <p:to>
                                        <p:strVal val="visible"/>
                                      </p:to>
                                    </p:set>
                                    <p:animEffect transition="in" filter="wipe(left)">
                                      <p:cBhvr>
                                        <p:cTn id="7" dur="500"/>
                                        <p:tgtEl>
                                          <p:spTgt spid="567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299" grpId="0" uiExpand="1"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noFill/>
          <a:ln/>
        </p:spPr>
        <p:txBody>
          <a:bodyPr lIns="90488" tIns="44450" rIns="90488" bIns="44450"/>
          <a:lstStyle/>
          <a:p>
            <a:r>
              <a:rPr lang="en-US" sz="9600"/>
              <a:t>Exodus 4</a:t>
            </a:r>
          </a:p>
        </p:txBody>
      </p:sp>
      <p:sp>
        <p:nvSpPr>
          <p:cNvPr id="568323"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6 Then </a:t>
            </a:r>
            <a:r>
              <a:rPr lang="en-US" dirty="0" smtClean="0"/>
              <a:t>Yahweh </a:t>
            </a:r>
            <a:r>
              <a:rPr lang="en-US" dirty="0"/>
              <a:t>said to Moses, “Now put your hand inside your cloak.” So Moses put his hand inside his cloak, and when he took it out again, his hand was white as snow with a severe skin disease.﻿﻿</a:t>
            </a:r>
          </a:p>
          <a:p>
            <a:pPr>
              <a:buFont typeface="Wingdings" pitchFamily="2" charset="2"/>
              <a:buNone/>
            </a:pPr>
            <a:r>
              <a:rPr lang="en-US" dirty="0"/>
              <a:t>7 “Now put your hand back into your cloak,” the Lord said. So Moses put his hand back in, and when he took it out again, it was as healthy as the rest of his body.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8323">
                                            <p:txEl>
                                              <p:pRg st="1" end="1"/>
                                            </p:txEl>
                                          </p:spTgt>
                                        </p:tgtEl>
                                        <p:attrNameLst>
                                          <p:attrName>style.visibility</p:attrName>
                                        </p:attrNameLst>
                                      </p:cBhvr>
                                      <p:to>
                                        <p:strVal val="visible"/>
                                      </p:to>
                                    </p:set>
                                    <p:animEffect transition="in" filter="wipe(left)">
                                      <p:cBhvr>
                                        <p:cTn id="7" dur="500"/>
                                        <p:tgtEl>
                                          <p:spTgt spid="568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23" grpId="0" uiExpand="1"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9346" name="Rectangle 2"/>
          <p:cNvSpPr>
            <a:spLocks noGrp="1" noChangeArrowheads="1"/>
          </p:cNvSpPr>
          <p:nvPr>
            <p:ph type="title"/>
          </p:nvPr>
        </p:nvSpPr>
        <p:spPr>
          <a:noFill/>
          <a:ln/>
        </p:spPr>
        <p:txBody>
          <a:bodyPr lIns="90488" tIns="44450" rIns="90488" bIns="44450"/>
          <a:lstStyle/>
          <a:p>
            <a:r>
              <a:rPr lang="en-US" sz="9600"/>
              <a:t>Exodus 4</a:t>
            </a:r>
          </a:p>
        </p:txBody>
      </p:sp>
      <p:sp>
        <p:nvSpPr>
          <p:cNvPr id="56934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8 </a:t>
            </a:r>
            <a:r>
              <a:rPr lang="en-US" dirty="0" smtClean="0"/>
              <a:t>Yahweh </a:t>
            </a:r>
            <a:r>
              <a:rPr lang="en-US" dirty="0"/>
              <a:t>said to Moses, “If they do not believe you and are not convinced by the first miraculous sign, they will be convinced by the second sign. </a:t>
            </a:r>
          </a:p>
          <a:p>
            <a:pPr>
              <a:buFont typeface="Wingdings" pitchFamily="2" charset="2"/>
              <a:buNone/>
            </a:pPr>
            <a:r>
              <a:rPr lang="en-US" dirty="0"/>
              <a:t>9 And if they don’t believe you or listen to you even after these two signs, then take some water from the Nile River and pour it out on the dry ground.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9347">
                                            <p:txEl>
                                              <p:pRg st="1" end="1"/>
                                            </p:txEl>
                                          </p:spTgt>
                                        </p:tgtEl>
                                        <p:attrNameLst>
                                          <p:attrName>style.visibility</p:attrName>
                                        </p:attrNameLst>
                                      </p:cBhvr>
                                      <p:to>
                                        <p:strVal val="visible"/>
                                      </p:to>
                                    </p:set>
                                    <p:animEffect transition="in" filter="wipe(left)">
                                      <p:cBhvr>
                                        <p:cTn id="7" dur="500"/>
                                        <p:tgtEl>
                                          <p:spTgt spid="569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9347" grpId="0" uiExpand="1"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a:noFill/>
          <a:ln/>
        </p:spPr>
        <p:txBody>
          <a:bodyPr lIns="90488" tIns="44450" rIns="90488" bIns="44450"/>
          <a:lstStyle/>
          <a:p>
            <a:r>
              <a:rPr lang="en-US" sz="9600"/>
              <a:t>Exodus 4</a:t>
            </a:r>
          </a:p>
        </p:txBody>
      </p:sp>
      <p:sp>
        <p:nvSpPr>
          <p:cNvPr id="570371"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When you do, the water from the Nile will turn to blood on the ground.”</a:t>
            </a:r>
          </a:p>
          <a:p>
            <a:pPr>
              <a:buFont typeface="Wingdings" pitchFamily="2" charset="2"/>
              <a:buNone/>
            </a:pPr>
            <a:r>
              <a:rPr lang="en-US" dirty="0"/>
              <a:t>10 But Moses pleaded with </a:t>
            </a:r>
            <a:r>
              <a:rPr lang="en-US" dirty="0" smtClean="0"/>
              <a:t>Yahweh, </a:t>
            </a:r>
            <a:r>
              <a:rPr lang="en-US" dirty="0"/>
              <a:t>“O Lord, I’m not very good with words. I never have been, and I’m not now, even though you have spoken to me. I get tongue-tied, and my words get tangled.”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0371">
                                            <p:txEl>
                                              <p:pRg st="1" end="1"/>
                                            </p:txEl>
                                          </p:spTgt>
                                        </p:tgtEl>
                                        <p:attrNameLst>
                                          <p:attrName>style.visibility</p:attrName>
                                        </p:attrNameLst>
                                      </p:cBhvr>
                                      <p:to>
                                        <p:strVal val="visible"/>
                                      </p:to>
                                    </p:set>
                                    <p:animEffect transition="in" filter="wipe(left)">
                                      <p:cBhvr>
                                        <p:cTn id="7" dur="500"/>
                                        <p:tgtEl>
                                          <p:spTgt spid="5703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371" grpId="0" uiExpand="1"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6146" name="Rectangle 2"/>
          <p:cNvSpPr>
            <a:spLocks noGrp="1" noChangeArrowheads="1"/>
          </p:cNvSpPr>
          <p:nvPr>
            <p:ph type="title"/>
          </p:nvPr>
        </p:nvSpPr>
        <p:spPr>
          <a:noFill/>
          <a:ln/>
        </p:spPr>
        <p:txBody>
          <a:bodyPr lIns="90488" tIns="44450" rIns="90488" bIns="44450"/>
          <a:lstStyle/>
          <a:p>
            <a:r>
              <a:rPr lang="en-US" sz="9600"/>
              <a:t>Exodus 4</a:t>
            </a:r>
          </a:p>
        </p:txBody>
      </p:sp>
      <p:sp>
        <p:nvSpPr>
          <p:cNvPr id="646147" name="Rectangle 3"/>
          <p:cNvSpPr>
            <a:spLocks noGrp="1" noChangeArrowheads="1"/>
          </p:cNvSpPr>
          <p:nvPr>
            <p:ph type="body" idx="1"/>
          </p:nvPr>
        </p:nvSpPr>
        <p:spPr>
          <a:xfrm>
            <a:off x="0" y="1295400"/>
            <a:ext cx="9144000" cy="4876800"/>
          </a:xfrm>
          <a:noFill/>
          <a:ln/>
        </p:spPr>
        <p:txBody>
          <a:bodyPr lIns="90488" tIns="44450" rIns="90488" bIns="44450"/>
          <a:lstStyle/>
          <a:p>
            <a:pPr>
              <a:buNone/>
            </a:pPr>
            <a:r>
              <a:rPr lang="en-US" sz="4800" dirty="0"/>
              <a:t>11 Then </a:t>
            </a:r>
            <a:r>
              <a:rPr lang="en-US" sz="4800" dirty="0" smtClean="0"/>
              <a:t>Yahweh </a:t>
            </a:r>
            <a:r>
              <a:rPr lang="en-US" sz="4800" dirty="0"/>
              <a:t>asked Moses, “</a:t>
            </a:r>
            <a:r>
              <a:rPr lang="en-US" sz="4800" u="sng" dirty="0"/>
              <a:t>Who makes a person’s mouth</a:t>
            </a:r>
            <a:r>
              <a:rPr lang="en-US" sz="4800" dirty="0"/>
              <a:t>? Who decides whether people speak or do not speak, hear or do not hear, see or do not see? Is it not I, </a:t>
            </a:r>
            <a:r>
              <a:rPr lang="en-US" sz="4800" dirty="0" smtClean="0"/>
              <a:t>Yahweh? </a:t>
            </a:r>
            <a:endParaRPr lang="en-US" sz="4800" dirty="0"/>
          </a:p>
        </p:txBody>
      </p:sp>
      <p:sp>
        <p:nvSpPr>
          <p:cNvPr id="646148" name="Rectangle 4"/>
          <p:cNvSpPr>
            <a:spLocks noChangeArrowheads="1"/>
          </p:cNvSpPr>
          <p:nvPr/>
        </p:nvSpPr>
        <p:spPr bwMode="auto">
          <a:xfrm>
            <a:off x="609600" y="4191000"/>
            <a:ext cx="59436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5400" b="0">
                <a:effectLst>
                  <a:outerShdw blurRad="38100" dist="38100" dir="2700000" algn="tl">
                    <a:srgbClr val="000000"/>
                  </a:outerShdw>
                </a:effectLst>
                <a:latin typeface="Times New Roman" pitchFamily="18" charset="0"/>
              </a:rPr>
              <a:t>It seems like Moses is doubting himself</a:t>
            </a:r>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7170" name="Rectangle 2"/>
          <p:cNvSpPr>
            <a:spLocks noGrp="1" noChangeArrowheads="1"/>
          </p:cNvSpPr>
          <p:nvPr>
            <p:ph type="title"/>
          </p:nvPr>
        </p:nvSpPr>
        <p:spPr>
          <a:noFill/>
          <a:ln/>
        </p:spPr>
        <p:txBody>
          <a:bodyPr lIns="90488" tIns="44450" rIns="90488" bIns="44450"/>
          <a:lstStyle/>
          <a:p>
            <a:r>
              <a:rPr lang="en-US" sz="9600"/>
              <a:t>Exodus 4</a:t>
            </a:r>
          </a:p>
        </p:txBody>
      </p:sp>
      <p:sp>
        <p:nvSpPr>
          <p:cNvPr id="647171" name="Rectangle 3"/>
          <p:cNvSpPr>
            <a:spLocks noGrp="1" noChangeArrowheads="1"/>
          </p:cNvSpPr>
          <p:nvPr>
            <p:ph type="body" idx="1"/>
          </p:nvPr>
        </p:nvSpPr>
        <p:spPr>
          <a:xfrm>
            <a:off x="0" y="1295400"/>
            <a:ext cx="9144000" cy="4876800"/>
          </a:xfrm>
          <a:noFill/>
          <a:ln/>
        </p:spPr>
        <p:txBody>
          <a:bodyPr lIns="90488" tIns="44450" rIns="90488" bIns="44450"/>
          <a:lstStyle/>
          <a:p>
            <a:pPr>
              <a:buNone/>
            </a:pPr>
            <a:r>
              <a:rPr lang="en-US" sz="4800" dirty="0"/>
              <a:t>11 Then </a:t>
            </a:r>
            <a:r>
              <a:rPr lang="en-US" sz="4800" dirty="0" smtClean="0"/>
              <a:t>Yahweh </a:t>
            </a:r>
            <a:r>
              <a:rPr lang="en-US" sz="4800" dirty="0"/>
              <a:t>asked Moses, “</a:t>
            </a:r>
            <a:r>
              <a:rPr lang="en-US" sz="4800" u="sng" dirty="0"/>
              <a:t>Who makes a person’s mouth</a:t>
            </a:r>
            <a:r>
              <a:rPr lang="en-US" sz="4800" dirty="0"/>
              <a:t>? Who decides whether people speak or do not speak, hear or do not hear, see or do not see? Is it not I, </a:t>
            </a:r>
            <a:r>
              <a:rPr lang="en-US" sz="4800" dirty="0" smtClean="0"/>
              <a:t>Yahweh? </a:t>
            </a:r>
            <a:endParaRPr lang="en-US" sz="4800" dirty="0"/>
          </a:p>
        </p:txBody>
      </p:sp>
      <p:sp>
        <p:nvSpPr>
          <p:cNvPr id="647172" name="Rectangle 4"/>
          <p:cNvSpPr>
            <a:spLocks noChangeArrowheads="1"/>
          </p:cNvSpPr>
          <p:nvPr/>
        </p:nvSpPr>
        <p:spPr bwMode="auto">
          <a:xfrm>
            <a:off x="609600" y="4191000"/>
            <a:ext cx="44958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5400" b="0" dirty="0" smtClean="0">
                <a:effectLst>
                  <a:outerShdw blurRad="38100" dist="38100" dir="2700000" algn="tl">
                    <a:srgbClr val="000000"/>
                  </a:outerShdw>
                </a:effectLst>
                <a:latin typeface="Times New Roman" pitchFamily="18" charset="0"/>
              </a:rPr>
              <a:t>But he’s </a:t>
            </a:r>
            <a:r>
              <a:rPr lang="en-US" sz="5400" b="0" dirty="0">
                <a:effectLst>
                  <a:outerShdw blurRad="38100" dist="38100" dir="2700000" algn="tl">
                    <a:srgbClr val="000000"/>
                  </a:outerShdw>
                </a:effectLst>
                <a:latin typeface="Times New Roman" pitchFamily="18" charset="0"/>
              </a:rPr>
              <a:t>really doubting God</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a:noFill/>
          <a:ln/>
        </p:spPr>
        <p:txBody>
          <a:bodyPr lIns="90488" tIns="44450" rIns="90488" bIns="44450"/>
          <a:lstStyle/>
          <a:p>
            <a:r>
              <a:rPr lang="en-US" sz="9600"/>
              <a:t>Exodus</a:t>
            </a:r>
          </a:p>
        </p:txBody>
      </p:sp>
      <p:sp>
        <p:nvSpPr>
          <p:cNvPr id="587779" name="Rectangle 3"/>
          <p:cNvSpPr>
            <a:spLocks noGrp="1" noChangeArrowheads="1"/>
          </p:cNvSpPr>
          <p:nvPr>
            <p:ph type="body" idx="1"/>
          </p:nvPr>
        </p:nvSpPr>
        <p:spPr>
          <a:xfrm>
            <a:off x="0" y="1371600"/>
            <a:ext cx="9144000" cy="4876800"/>
          </a:xfrm>
          <a:noFill/>
          <a:ln/>
        </p:spPr>
        <p:txBody>
          <a:bodyPr lIns="90488" tIns="44450" rIns="90488" bIns="44450"/>
          <a:lstStyle/>
          <a:p>
            <a:pPr>
              <a:spcBef>
                <a:spcPct val="5000"/>
              </a:spcBef>
              <a:buFont typeface="Wingdings" pitchFamily="2" charset="2"/>
              <a:buNone/>
            </a:pPr>
            <a:r>
              <a:rPr lang="en-US" sz="4800"/>
              <a:t>What do we see so far in Exodus?</a:t>
            </a:r>
          </a:p>
          <a:p>
            <a:pPr>
              <a:spcBef>
                <a:spcPct val="5000"/>
              </a:spcBef>
            </a:pPr>
            <a:r>
              <a:rPr lang="en-US" sz="4800"/>
              <a:t>Now God’s man is in Pharaoh’s palace!</a:t>
            </a:r>
          </a:p>
          <a:p>
            <a:pPr>
              <a:spcBef>
                <a:spcPct val="5000"/>
              </a:spcBef>
            </a:pPr>
            <a:r>
              <a:rPr lang="en-US" sz="4800"/>
              <a:t>Nobody knows he’s a Hebrew</a:t>
            </a:r>
          </a:p>
          <a:p>
            <a:pPr>
              <a:spcBef>
                <a:spcPct val="5000"/>
              </a:spcBef>
            </a:pPr>
            <a:r>
              <a:rPr lang="en-US" sz="4800"/>
              <a:t>They think he’s royalty</a:t>
            </a:r>
          </a:p>
          <a:p>
            <a:pPr>
              <a:spcBef>
                <a:spcPct val="5000"/>
              </a:spcBef>
            </a:pPr>
            <a:r>
              <a:rPr lang="en-US" sz="4800"/>
              <a:t>Looks like an excellent platform to launch his program</a:t>
            </a:r>
          </a:p>
          <a:p>
            <a:pPr>
              <a:spcBef>
                <a:spcPct val="5000"/>
              </a:spcBef>
            </a:pPr>
            <a:r>
              <a:rPr lang="en-US" sz="4800"/>
              <a:t>If Moses plays his cards right he might end up being Pharaoh!</a:t>
            </a:r>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a:noFill/>
          <a:ln/>
        </p:spPr>
        <p:txBody>
          <a:bodyPr lIns="90488" tIns="44450" rIns="90488" bIns="44450"/>
          <a:lstStyle/>
          <a:p>
            <a:r>
              <a:rPr lang="en-US" sz="9600"/>
              <a:t>Exodus 4</a:t>
            </a:r>
          </a:p>
        </p:txBody>
      </p:sp>
      <p:sp>
        <p:nvSpPr>
          <p:cNvPr id="643075" name="Rectangle 3"/>
          <p:cNvSpPr>
            <a:spLocks noGrp="1" noChangeArrowheads="1"/>
          </p:cNvSpPr>
          <p:nvPr>
            <p:ph type="body" idx="1"/>
          </p:nvPr>
        </p:nvSpPr>
        <p:spPr>
          <a:xfrm>
            <a:off x="0" y="1295400"/>
            <a:ext cx="9144000" cy="4876800"/>
          </a:xfrm>
          <a:noFill/>
          <a:ln/>
        </p:spPr>
        <p:txBody>
          <a:bodyPr lIns="90488" tIns="44450" rIns="90488" bIns="44450"/>
          <a:lstStyle/>
          <a:p>
            <a:pPr>
              <a:buNone/>
            </a:pPr>
            <a:r>
              <a:rPr lang="en-US" sz="4800" dirty="0"/>
              <a:t>11 Then </a:t>
            </a:r>
            <a:r>
              <a:rPr lang="en-US" sz="4800" dirty="0" smtClean="0"/>
              <a:t>Yahweh </a:t>
            </a:r>
            <a:r>
              <a:rPr lang="en-US" sz="4800" dirty="0"/>
              <a:t>asked Moses, “Who makes a person’s mouth? Who decides whether people speak or do not speak, hear or do not hear, see or do not see? Is it not I, </a:t>
            </a:r>
            <a:r>
              <a:rPr lang="en-US" sz="4800" dirty="0" smtClean="0"/>
              <a:t>Yahweh? </a:t>
            </a:r>
            <a:endParaRPr lang="en-US" sz="4800" dirty="0"/>
          </a:p>
          <a:p>
            <a:pPr>
              <a:buFont typeface="Wingdings" pitchFamily="2" charset="2"/>
              <a:buNone/>
            </a:pPr>
            <a:r>
              <a:rPr lang="en-US" sz="4800" dirty="0"/>
              <a:t>12 Now go! I will be with you as you speak, and I will instruct you in what to say.”</a:t>
            </a:r>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9218" name="Rectangle 2"/>
          <p:cNvSpPr>
            <a:spLocks noGrp="1" noChangeArrowheads="1"/>
          </p:cNvSpPr>
          <p:nvPr>
            <p:ph type="title"/>
          </p:nvPr>
        </p:nvSpPr>
        <p:spPr>
          <a:noFill/>
          <a:ln/>
        </p:spPr>
        <p:txBody>
          <a:bodyPr lIns="90488" tIns="44450" rIns="90488" bIns="44450"/>
          <a:lstStyle/>
          <a:p>
            <a:r>
              <a:rPr lang="en-US" sz="9600"/>
              <a:t>Exodus 4</a:t>
            </a:r>
          </a:p>
        </p:txBody>
      </p:sp>
      <p:sp>
        <p:nvSpPr>
          <p:cNvPr id="64921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a:t>13 But Moses </a:t>
            </a:r>
            <a:r>
              <a:rPr lang="en-US" sz="4800" u="sng" dirty="0"/>
              <a:t>again</a:t>
            </a:r>
            <a:r>
              <a:rPr lang="en-US" sz="4800" dirty="0"/>
              <a:t> pleaded, “Lord, please! Send anyone else.”</a:t>
            </a:r>
          </a:p>
          <a:p>
            <a:pPr>
              <a:buFont typeface="Wingdings" pitchFamily="2" charset="2"/>
              <a:buNone/>
            </a:pPr>
            <a:r>
              <a:rPr lang="en-US" sz="4800" dirty="0"/>
              <a:t>14 Then the anger of </a:t>
            </a:r>
            <a:r>
              <a:rPr lang="en-US" sz="4800" dirty="0" smtClean="0"/>
              <a:t>Yahweh </a:t>
            </a:r>
            <a:r>
              <a:rPr lang="en-US" sz="4800" dirty="0"/>
              <a:t>burned against Moses. </a:t>
            </a:r>
            <a:endParaRPr lang="en-US" sz="4800" dirty="0" smtClean="0"/>
          </a:p>
          <a:p>
            <a:pPr>
              <a:buFont typeface="Wingdings" pitchFamily="2" charset="2"/>
              <a:buNone/>
            </a:pPr>
            <a:r>
              <a:rPr lang="en-US" sz="4800" dirty="0" smtClean="0"/>
              <a:t>15 And lightning flashed out from the bush and struck Moses in the chest!</a:t>
            </a:r>
            <a:endParaRPr lang="en-US" sz="4800" dirty="0"/>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9218" name="Rectangle 2"/>
          <p:cNvSpPr>
            <a:spLocks noGrp="1" noChangeArrowheads="1"/>
          </p:cNvSpPr>
          <p:nvPr>
            <p:ph type="title"/>
          </p:nvPr>
        </p:nvSpPr>
        <p:spPr>
          <a:noFill/>
          <a:ln/>
        </p:spPr>
        <p:txBody>
          <a:bodyPr lIns="90488" tIns="44450" rIns="90488" bIns="44450"/>
          <a:lstStyle/>
          <a:p>
            <a:r>
              <a:rPr lang="en-US" sz="9600"/>
              <a:t>Exodus 4</a:t>
            </a:r>
          </a:p>
        </p:txBody>
      </p:sp>
      <p:sp>
        <p:nvSpPr>
          <p:cNvPr id="649219"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a:t>13 But Moses </a:t>
            </a:r>
            <a:r>
              <a:rPr lang="en-US" sz="4800" u="sng" dirty="0"/>
              <a:t>again</a:t>
            </a:r>
            <a:r>
              <a:rPr lang="en-US" sz="4800" dirty="0"/>
              <a:t> pleaded, “Lord, please! Send anyone else.”</a:t>
            </a:r>
          </a:p>
          <a:p>
            <a:pPr>
              <a:buFont typeface="Wingdings" pitchFamily="2" charset="2"/>
              <a:buNone/>
            </a:pPr>
            <a:r>
              <a:rPr lang="en-US" sz="4800" dirty="0"/>
              <a:t>14 Then the anger of </a:t>
            </a:r>
            <a:r>
              <a:rPr lang="en-US" sz="4800" dirty="0" smtClean="0"/>
              <a:t>Yahweh </a:t>
            </a:r>
            <a:r>
              <a:rPr lang="en-US" sz="4800" dirty="0"/>
              <a:t>burned against Moses. </a:t>
            </a:r>
            <a:endParaRPr lang="en-US" sz="4800" dirty="0" smtClean="0"/>
          </a:p>
          <a:p>
            <a:pPr>
              <a:buFont typeface="Wingdings" pitchFamily="2" charset="2"/>
              <a:buNone/>
            </a:pPr>
            <a:r>
              <a:rPr lang="en-US" sz="4800" dirty="0" smtClean="0"/>
              <a:t>15 And lightning flashed out from the bush and struck Moses in the chest!</a:t>
            </a:r>
            <a:endParaRPr lang="en-US" sz="4800" dirty="0"/>
          </a:p>
        </p:txBody>
      </p:sp>
      <p:cxnSp>
        <p:nvCxnSpPr>
          <p:cNvPr id="5" name="Straight Connector 4"/>
          <p:cNvCxnSpPr/>
          <p:nvPr/>
        </p:nvCxnSpPr>
        <p:spPr bwMode="auto">
          <a:xfrm>
            <a:off x="304800" y="3657600"/>
            <a:ext cx="8001000" cy="1447800"/>
          </a:xfrm>
          <a:prstGeom prst="line">
            <a:avLst/>
          </a:prstGeom>
          <a:noFill/>
          <a:ln w="5715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flipV="1">
            <a:off x="457200" y="3657600"/>
            <a:ext cx="7924800" cy="1295400"/>
          </a:xfrm>
          <a:prstGeom prst="line">
            <a:avLst/>
          </a:prstGeom>
          <a:noFill/>
          <a:ln w="57150" cap="flat" cmpd="sng" algn="ctr">
            <a:solidFill>
              <a:schemeClr val="tx1"/>
            </a:solidFill>
            <a:prstDash val="solid"/>
            <a:round/>
            <a:headEnd type="none" w="med" len="med"/>
            <a:tailEnd type="none" w="med" len="med"/>
          </a:ln>
          <a:effectLst/>
        </p:spPr>
      </p:cxnSp>
    </p:spTree>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1266" name="Rectangle 2"/>
          <p:cNvSpPr>
            <a:spLocks noGrp="1" noChangeArrowheads="1"/>
          </p:cNvSpPr>
          <p:nvPr>
            <p:ph type="title"/>
          </p:nvPr>
        </p:nvSpPr>
        <p:spPr>
          <a:noFill/>
          <a:ln/>
        </p:spPr>
        <p:txBody>
          <a:bodyPr lIns="90488" tIns="44450" rIns="90488" bIns="44450"/>
          <a:lstStyle/>
          <a:p>
            <a:r>
              <a:rPr lang="en-US" sz="9600"/>
              <a:t>Exodus 4</a:t>
            </a:r>
          </a:p>
        </p:txBody>
      </p:sp>
      <p:sp>
        <p:nvSpPr>
          <p:cNvPr id="65126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a:t>13 But Moses </a:t>
            </a:r>
            <a:r>
              <a:rPr lang="en-US" sz="4800" u="sng" dirty="0"/>
              <a:t>again</a:t>
            </a:r>
            <a:r>
              <a:rPr lang="en-US" sz="4800" dirty="0"/>
              <a:t> pleaded, “Lord, please! Send anyone else.”</a:t>
            </a:r>
          </a:p>
          <a:p>
            <a:pPr>
              <a:buNone/>
            </a:pPr>
            <a:r>
              <a:rPr lang="en-US" sz="4800" dirty="0" smtClean="0"/>
              <a:t>14 Then the anger of Yahweh burned against Moses.</a:t>
            </a:r>
          </a:p>
          <a:p>
            <a:pPr>
              <a:buNone/>
            </a:pPr>
            <a:r>
              <a:rPr lang="en-US" sz="4800" dirty="0" smtClean="0"/>
              <a:t>“</a:t>
            </a:r>
            <a:r>
              <a:rPr lang="en-US" sz="4800" dirty="0"/>
              <a:t>All right,” he said. “What about your brother, Aaron the Levite? I know he speaks well. And look! He is on his way to meet you now. He will be delighted to see you</a:t>
            </a:r>
            <a:r>
              <a:rPr lang="en-US" sz="4800" dirty="0" smtClean="0"/>
              <a:t>.” </a:t>
            </a:r>
            <a:endParaRPr lang="en-US" sz="4800" dirty="0"/>
          </a:p>
        </p:txBody>
      </p:sp>
    </p:spTree>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a:noFill/>
          <a:ln/>
        </p:spPr>
        <p:txBody>
          <a:bodyPr lIns="90488" tIns="44450" rIns="90488" bIns="44450"/>
          <a:lstStyle/>
          <a:p>
            <a:r>
              <a:rPr lang="en-US" sz="9600"/>
              <a:t>Exodus 4</a:t>
            </a:r>
          </a:p>
        </p:txBody>
      </p:sp>
      <p:sp>
        <p:nvSpPr>
          <p:cNvPr id="6819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a:t>13 But Moses </a:t>
            </a:r>
            <a:r>
              <a:rPr lang="en-US" sz="4800" u="sng" dirty="0"/>
              <a:t>again</a:t>
            </a:r>
            <a:r>
              <a:rPr lang="en-US" sz="4800" dirty="0"/>
              <a:t> pleaded, “Lord, please! Send anyone else.”</a:t>
            </a:r>
          </a:p>
          <a:p>
            <a:pPr>
              <a:buNone/>
            </a:pPr>
            <a:r>
              <a:rPr lang="en-US" sz="4800" dirty="0" smtClean="0"/>
              <a:t>14 Then the anger of Yahweh burned against Moses. </a:t>
            </a:r>
            <a:endParaRPr lang="en-US" sz="4800" dirty="0"/>
          </a:p>
          <a:p>
            <a:pPr>
              <a:buFont typeface="Wingdings" pitchFamily="2" charset="2"/>
              <a:buNone/>
            </a:pPr>
            <a:r>
              <a:rPr lang="en-US" sz="4800" dirty="0"/>
              <a:t>“All right,” he said. “What about your brother, Aaron the Levite? I know he speaks well. And look! He is on his way to meet you now. He will be delighted to see you. </a:t>
            </a:r>
          </a:p>
        </p:txBody>
      </p:sp>
      <p:sp>
        <p:nvSpPr>
          <p:cNvPr id="681988" name="Rectangle 4"/>
          <p:cNvSpPr>
            <a:spLocks noChangeArrowheads="1"/>
          </p:cNvSpPr>
          <p:nvPr/>
        </p:nvSpPr>
        <p:spPr bwMode="auto">
          <a:xfrm>
            <a:off x="1143000" y="4191000"/>
            <a:ext cx="78486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4:27 ﻿﻿Now the Lord said to Aaron, “Go to meet Moses in the wilderness.” So he went and met him at the ﻿﻿mountain of God and kissed him. </a:t>
            </a:r>
          </a:p>
        </p:txBody>
      </p:sp>
    </p:spTree>
  </p:cSld>
  <p:clrMapOvr>
    <a:masterClrMapping/>
  </p:clrMapOvr>
  <p:transition>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a:noFill/>
          <a:ln/>
        </p:spPr>
        <p:txBody>
          <a:bodyPr lIns="90488" tIns="44450" rIns="90488" bIns="44450"/>
          <a:lstStyle/>
          <a:p>
            <a:r>
              <a:rPr lang="en-US" sz="9600"/>
              <a:t>Exodus 4</a:t>
            </a:r>
          </a:p>
        </p:txBody>
      </p:sp>
      <p:sp>
        <p:nvSpPr>
          <p:cNvPr id="6819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a:t>13 But Moses </a:t>
            </a:r>
            <a:r>
              <a:rPr lang="en-US" sz="4800" u="sng" dirty="0"/>
              <a:t>again</a:t>
            </a:r>
            <a:r>
              <a:rPr lang="en-US" sz="4800" dirty="0"/>
              <a:t> pleaded, “Lord, please! Send anyone else.”</a:t>
            </a:r>
          </a:p>
          <a:p>
            <a:pPr>
              <a:buNone/>
            </a:pPr>
            <a:r>
              <a:rPr lang="en-US" sz="4800" dirty="0" smtClean="0"/>
              <a:t>14 Then the anger of Yahweh burned against Moses. </a:t>
            </a:r>
            <a:endParaRPr lang="en-US" sz="4800" dirty="0"/>
          </a:p>
          <a:p>
            <a:pPr>
              <a:buFont typeface="Wingdings" pitchFamily="2" charset="2"/>
              <a:buNone/>
            </a:pPr>
            <a:r>
              <a:rPr lang="en-US" sz="4800" dirty="0"/>
              <a:t>“All right,” he said. “What about your brother, Aaron the Levite? I know he speaks well. And look! He is on his way to meet you now. </a:t>
            </a:r>
            <a:r>
              <a:rPr lang="en-US" sz="4800" u="sng" dirty="0"/>
              <a:t>He will be delighted to see you</a:t>
            </a:r>
            <a:r>
              <a:rPr lang="en-US" sz="4800" dirty="0"/>
              <a:t>. </a:t>
            </a:r>
          </a:p>
        </p:txBody>
      </p:sp>
    </p:spTree>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a:noFill/>
          <a:ln/>
        </p:spPr>
        <p:txBody>
          <a:bodyPr lIns="90488" tIns="44450" rIns="90488" bIns="44450"/>
          <a:lstStyle/>
          <a:p>
            <a:r>
              <a:rPr lang="en-US" sz="9600"/>
              <a:t>Exodus 4</a:t>
            </a:r>
          </a:p>
        </p:txBody>
      </p:sp>
      <p:sp>
        <p:nvSpPr>
          <p:cNvPr id="68198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a:t>13 But Moses </a:t>
            </a:r>
            <a:r>
              <a:rPr lang="en-US" sz="4800" u="sng" dirty="0"/>
              <a:t>again</a:t>
            </a:r>
            <a:r>
              <a:rPr lang="en-US" sz="4800" dirty="0"/>
              <a:t> pleaded, “Lord, please! Send anyone else.”</a:t>
            </a:r>
          </a:p>
          <a:p>
            <a:pPr>
              <a:buNone/>
            </a:pPr>
            <a:r>
              <a:rPr lang="en-US" sz="4800" dirty="0" smtClean="0"/>
              <a:t>14 Then the anger of Yahweh burned against Moses. </a:t>
            </a:r>
            <a:endParaRPr lang="en-US" sz="4800" dirty="0"/>
          </a:p>
          <a:p>
            <a:pPr>
              <a:buFont typeface="Wingdings" pitchFamily="2" charset="2"/>
              <a:buNone/>
            </a:pPr>
            <a:r>
              <a:rPr lang="en-US" sz="4800" dirty="0"/>
              <a:t>“All right,” he said. “What about your brother, Aaron the Levite? I know he speaks well. And look! He is on his way to meet you now. </a:t>
            </a:r>
            <a:r>
              <a:rPr lang="en-US" sz="4800" u="sng" dirty="0"/>
              <a:t>He will be delighted to see you</a:t>
            </a:r>
            <a:r>
              <a:rPr lang="en-US" sz="4800" dirty="0"/>
              <a:t>. </a:t>
            </a:r>
          </a:p>
        </p:txBody>
      </p:sp>
      <p:sp>
        <p:nvSpPr>
          <p:cNvPr id="4" name="Rectangle 4"/>
          <p:cNvSpPr>
            <a:spLocks noChangeArrowheads="1"/>
          </p:cNvSpPr>
          <p:nvPr/>
        </p:nvSpPr>
        <p:spPr bwMode="auto">
          <a:xfrm>
            <a:off x="1143000" y="4191000"/>
            <a:ext cx="3505200" cy="91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600" b="0" dirty="0" smtClean="0">
                <a:effectLst>
                  <a:outerShdw blurRad="38100" dist="38100" dir="2700000" algn="tl">
                    <a:srgbClr val="000000"/>
                  </a:outerShdw>
                </a:effectLst>
                <a:latin typeface="Times New Roman" pitchFamily="18" charset="0"/>
              </a:rPr>
              <a:t>Empathy!</a:t>
            </a:r>
            <a:endParaRPr lang="en-US" sz="66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3314" name="Rectangle 2"/>
          <p:cNvSpPr>
            <a:spLocks noGrp="1" noChangeArrowheads="1"/>
          </p:cNvSpPr>
          <p:nvPr>
            <p:ph type="title"/>
          </p:nvPr>
        </p:nvSpPr>
        <p:spPr>
          <a:noFill/>
          <a:ln/>
        </p:spPr>
        <p:txBody>
          <a:bodyPr lIns="90488" tIns="44450" rIns="90488" bIns="44450"/>
          <a:lstStyle/>
          <a:p>
            <a:r>
              <a:rPr lang="en-US" sz="9600"/>
              <a:t>Exodus 4</a:t>
            </a:r>
          </a:p>
        </p:txBody>
      </p:sp>
      <p:sp>
        <p:nvSpPr>
          <p:cNvPr id="653315"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a:t>15 Talk to him, and put the words in his mouth. I will be with both of you as you speak, and I will instruct you both in what to do.</a:t>
            </a:r>
          </a:p>
          <a:p>
            <a:pPr>
              <a:buFont typeface="Wingdings" pitchFamily="2" charset="2"/>
              <a:buNone/>
            </a:pPr>
            <a:r>
              <a:rPr lang="en-US" sz="4800"/>
              <a:t>16 Aaron will be your spokesman to the people. He will be your mouthpiece, and you will stand in the place of God for him, telling him what to say.  </a:t>
            </a:r>
          </a:p>
        </p:txBody>
      </p:sp>
    </p:spTree>
  </p:cSld>
  <p:clrMapOvr>
    <a:masterClrMapping/>
  </p:clrMapOvr>
  <p:transition>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0546" name="Rectangle 2"/>
          <p:cNvSpPr>
            <a:spLocks noGrp="1" noChangeArrowheads="1"/>
          </p:cNvSpPr>
          <p:nvPr>
            <p:ph type="title"/>
          </p:nvPr>
        </p:nvSpPr>
        <p:spPr>
          <a:noFill/>
          <a:ln/>
        </p:spPr>
        <p:txBody>
          <a:bodyPr lIns="90488" tIns="44450" rIns="90488" bIns="44450"/>
          <a:lstStyle/>
          <a:p>
            <a:r>
              <a:rPr lang="en-US" sz="9600"/>
              <a:t>Exodus 4</a:t>
            </a:r>
          </a:p>
        </p:txBody>
      </p:sp>
      <p:sp>
        <p:nvSpPr>
          <p:cNvPr id="62054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dirty="0"/>
              <a:t>17 And take </a:t>
            </a:r>
            <a:r>
              <a:rPr lang="en-US" sz="4800" u="sng" dirty="0"/>
              <a:t>your shepherd’s staff</a:t>
            </a:r>
            <a:r>
              <a:rPr lang="en-US" sz="4800" dirty="0"/>
              <a:t> with you, and use it to perform the miraculous signs I have shown you.”</a:t>
            </a:r>
          </a:p>
        </p:txBody>
      </p:sp>
    </p:spTree>
  </p:cSld>
  <p:clrMapOvr>
    <a:masterClrMapping/>
  </p:clrMapOvr>
  <p:transition>
    <p:wipe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62" name="Rectangle 2"/>
          <p:cNvSpPr>
            <a:spLocks noGrp="1" noChangeArrowheads="1"/>
          </p:cNvSpPr>
          <p:nvPr>
            <p:ph type="title"/>
          </p:nvPr>
        </p:nvSpPr>
        <p:spPr>
          <a:noFill/>
          <a:ln/>
        </p:spPr>
        <p:txBody>
          <a:bodyPr lIns="90488" tIns="44450" rIns="90488" bIns="44450"/>
          <a:lstStyle/>
          <a:p>
            <a:r>
              <a:rPr lang="en-US" sz="9600"/>
              <a:t>Exodus 4</a:t>
            </a:r>
          </a:p>
        </p:txBody>
      </p:sp>
      <p:sp>
        <p:nvSpPr>
          <p:cNvPr id="655363"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sz="4800"/>
              <a:t>17 And take your shepherd’s staff with you, and use it to perform the miraculous signs I have shown you.”</a:t>
            </a:r>
          </a:p>
          <a:p>
            <a:pPr>
              <a:spcBef>
                <a:spcPct val="5000"/>
              </a:spcBef>
              <a:buFont typeface="Wingdings" pitchFamily="2" charset="2"/>
              <a:buNone/>
            </a:pPr>
            <a:r>
              <a:rPr lang="en-US" sz="4800"/>
              <a:t>18 So Moses went back home to Jethro, his father-in-law. “Please let me return to my relatives in Egypt,” Moses said. “I don’t even know if they are still alive.”</a:t>
            </a:r>
          </a:p>
          <a:p>
            <a:pPr>
              <a:spcBef>
                <a:spcPct val="5000"/>
              </a:spcBef>
              <a:buFont typeface="Wingdings" pitchFamily="2" charset="2"/>
              <a:buNone/>
            </a:pPr>
            <a:r>
              <a:rPr lang="en-US" sz="4800"/>
              <a:t>“Go in peace,” Jethro replied.</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noFill/>
          <a:ln/>
        </p:spPr>
        <p:txBody>
          <a:bodyPr lIns="90488" tIns="44450" rIns="90488" bIns="44450"/>
          <a:lstStyle/>
          <a:p>
            <a:r>
              <a:rPr lang="en-US" sz="9600"/>
              <a:t>Exodus</a:t>
            </a:r>
          </a:p>
        </p:txBody>
      </p:sp>
      <p:sp>
        <p:nvSpPr>
          <p:cNvPr id="529411" name="Rectangle 3"/>
          <p:cNvSpPr>
            <a:spLocks noGrp="1" noChangeArrowheads="1"/>
          </p:cNvSpPr>
          <p:nvPr>
            <p:ph type="body" idx="1"/>
          </p:nvPr>
        </p:nvSpPr>
        <p:spPr>
          <a:xfrm>
            <a:off x="0" y="1371600"/>
            <a:ext cx="9144000" cy="4876800"/>
          </a:xfrm>
          <a:noFill/>
          <a:ln/>
        </p:spPr>
        <p:txBody>
          <a:bodyPr lIns="90488" tIns="44450" rIns="90488" bIns="44450"/>
          <a:lstStyle/>
          <a:p>
            <a:pPr>
              <a:spcBef>
                <a:spcPct val="5000"/>
              </a:spcBef>
              <a:buFont typeface="Wingdings" pitchFamily="2" charset="2"/>
              <a:buNone/>
            </a:pPr>
            <a:r>
              <a:rPr lang="en-US" sz="4800"/>
              <a:t>What do we see so far in Exodus?</a:t>
            </a:r>
          </a:p>
          <a:p>
            <a:pPr>
              <a:spcBef>
                <a:spcPct val="5000"/>
              </a:spcBef>
            </a:pPr>
            <a:r>
              <a:rPr lang="en-US" sz="4800"/>
              <a:t>Now God’s man is in Pharaoh’s palace!</a:t>
            </a:r>
          </a:p>
          <a:p>
            <a:pPr>
              <a:spcBef>
                <a:spcPct val="5000"/>
              </a:spcBef>
            </a:pPr>
            <a:r>
              <a:rPr lang="en-US" sz="4800"/>
              <a:t>Nobody knows he’s a Hebrew</a:t>
            </a:r>
          </a:p>
          <a:p>
            <a:pPr>
              <a:spcBef>
                <a:spcPct val="5000"/>
              </a:spcBef>
            </a:pPr>
            <a:r>
              <a:rPr lang="en-US" sz="4800"/>
              <a:t>They think he’s royalty</a:t>
            </a:r>
          </a:p>
          <a:p>
            <a:pPr>
              <a:spcBef>
                <a:spcPct val="5000"/>
              </a:spcBef>
            </a:pPr>
            <a:r>
              <a:rPr lang="en-US" sz="4800"/>
              <a:t>Looks like an excellent platform to launch his program</a:t>
            </a:r>
          </a:p>
          <a:p>
            <a:pPr>
              <a:spcBef>
                <a:spcPct val="5000"/>
              </a:spcBef>
            </a:pPr>
            <a:r>
              <a:rPr lang="en-US" sz="4800"/>
              <a:t>If Moses plays his cards right he might end up being Pharaoh!</a:t>
            </a:r>
          </a:p>
        </p:txBody>
      </p:sp>
      <p:sp>
        <p:nvSpPr>
          <p:cNvPr id="529412" name="Line 4"/>
          <p:cNvSpPr>
            <a:spLocks noChangeShapeType="1"/>
          </p:cNvSpPr>
          <p:nvPr/>
        </p:nvSpPr>
        <p:spPr bwMode="auto">
          <a:xfrm>
            <a:off x="304800" y="1981200"/>
            <a:ext cx="8229600" cy="4419600"/>
          </a:xfrm>
          <a:prstGeom prst="line">
            <a:avLst/>
          </a:prstGeom>
          <a:noFill/>
          <a:ln w="127000">
            <a:solidFill>
              <a:schemeClr val="tx1"/>
            </a:solidFill>
            <a:round/>
            <a:headEnd/>
            <a:tailEnd/>
          </a:ln>
          <a:effectLst/>
        </p:spPr>
        <p:txBody>
          <a:bodyPr wrap="none" anchor="ctr"/>
          <a:lstStyle/>
          <a:p>
            <a:endParaRPr lang="en-US"/>
          </a:p>
        </p:txBody>
      </p:sp>
      <p:sp>
        <p:nvSpPr>
          <p:cNvPr id="529413" name="Line 5"/>
          <p:cNvSpPr>
            <a:spLocks noChangeShapeType="1"/>
          </p:cNvSpPr>
          <p:nvPr/>
        </p:nvSpPr>
        <p:spPr bwMode="auto">
          <a:xfrm flipV="1">
            <a:off x="381000" y="1981200"/>
            <a:ext cx="8458200" cy="4419600"/>
          </a:xfrm>
          <a:prstGeom prst="line">
            <a:avLst/>
          </a:prstGeom>
          <a:noFill/>
          <a:ln w="127000">
            <a:solidFill>
              <a:schemeClr val="tx1"/>
            </a:solidFill>
            <a:round/>
            <a:headEnd/>
            <a:tailEnd/>
          </a:ln>
          <a:effectLst/>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noFill/>
          <a:ln/>
        </p:spPr>
        <p:txBody>
          <a:bodyPr lIns="90488" tIns="44450" rIns="90488" bIns="44450"/>
          <a:lstStyle/>
          <a:p>
            <a:r>
              <a:rPr lang="en-US" sz="9600"/>
              <a:t>Exodus 4</a:t>
            </a:r>
          </a:p>
        </p:txBody>
      </p:sp>
      <p:sp>
        <p:nvSpPr>
          <p:cNvPr id="657411"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800"/>
              <a:t>19 Before Moses left Midian, the Lord said to him, “Return to Egypt, for all those who wanted to kill you have died.”</a:t>
            </a:r>
          </a:p>
          <a:p>
            <a:pPr>
              <a:spcBef>
                <a:spcPct val="5000"/>
              </a:spcBef>
              <a:buFont typeface="Wingdings" pitchFamily="2" charset="2"/>
              <a:buNone/>
            </a:pPr>
            <a:r>
              <a:rPr lang="en-US" sz="4800"/>
              <a:t>20 So Moses took his wife and sons, put them on a donkey, and headed back to the land of Egypt. In his hand he carried </a:t>
            </a:r>
            <a:r>
              <a:rPr lang="en-US" sz="4800" u="sng"/>
              <a:t>the staff of God</a:t>
            </a:r>
            <a:r>
              <a:rPr lang="en-US" sz="4800"/>
              <a:t>.</a:t>
            </a:r>
          </a:p>
        </p:txBody>
      </p:sp>
    </p:spTree>
  </p:cSld>
  <p:clrMapOvr>
    <a:masterClrMapping/>
  </p:clrMapOvr>
  <p:transition>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a:noFill/>
          <a:ln/>
        </p:spPr>
        <p:txBody>
          <a:bodyPr lIns="90488" tIns="44450" rIns="90488" bIns="44450"/>
          <a:lstStyle/>
          <a:p>
            <a:r>
              <a:rPr lang="en-US" sz="9600"/>
              <a:t>Exodus 4</a:t>
            </a:r>
          </a:p>
        </p:txBody>
      </p:sp>
      <p:sp>
        <p:nvSpPr>
          <p:cNvPr id="665603"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800"/>
              <a:t>19 Before Moses left Midian, the Lord said to him, “Return to Egypt, for all those who wanted to kill you have died.”</a:t>
            </a:r>
          </a:p>
          <a:p>
            <a:pPr>
              <a:spcBef>
                <a:spcPct val="5000"/>
              </a:spcBef>
              <a:buFont typeface="Wingdings" pitchFamily="2" charset="2"/>
              <a:buNone/>
            </a:pPr>
            <a:r>
              <a:rPr lang="en-US" sz="4800"/>
              <a:t>20 So Moses took his wife and sons, put them on a donkey, and headed back to the land of Egypt. In his hand he carried </a:t>
            </a:r>
            <a:r>
              <a:rPr lang="en-US" sz="4800" u="sng"/>
              <a:t>the staff of God</a:t>
            </a:r>
            <a:r>
              <a:rPr lang="en-US" sz="4800"/>
              <a:t>.</a:t>
            </a:r>
          </a:p>
        </p:txBody>
      </p:sp>
      <p:sp>
        <p:nvSpPr>
          <p:cNvPr id="665604" name="Rectangle 4"/>
          <p:cNvSpPr>
            <a:spLocks noChangeArrowheads="1"/>
          </p:cNvSpPr>
          <p:nvPr/>
        </p:nvSpPr>
        <p:spPr bwMode="auto">
          <a:xfrm>
            <a:off x="76200" y="76200"/>
            <a:ext cx="52578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Francis Schaeffer, </a:t>
            </a:r>
            <a:r>
              <a:rPr lang="en-US" sz="3600" b="0" i="1" dirty="0">
                <a:effectLst>
                  <a:outerShdw blurRad="38100" dist="38100" dir="2700000" algn="tl">
                    <a:srgbClr val="000000"/>
                  </a:outerShdw>
                </a:effectLst>
                <a:latin typeface="Times New Roman" pitchFamily="18" charset="0"/>
              </a:rPr>
              <a:t>No Little People</a:t>
            </a:r>
          </a:p>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One thing that has encouraged me, as I have wrestled with [my own sense of inadequacy] is the way God used Moses’ rod, a stick of wood</a:t>
            </a:r>
            <a:r>
              <a:rPr lang="en-US" sz="3600" b="0" dirty="0" smtClean="0">
                <a:effectLst>
                  <a:outerShdw blurRad="38100" dist="38100" dir="2700000" algn="tl">
                    <a:srgbClr val="000000"/>
                  </a:outerShdw>
                </a:effectLst>
                <a:latin typeface="Times New Roman" pitchFamily="18" charset="0"/>
              </a:rPr>
              <a:t>.</a:t>
            </a:r>
            <a:endParaRPr lang="en-US" sz="36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a:noFill/>
          <a:ln/>
        </p:spPr>
        <p:txBody>
          <a:bodyPr lIns="90488" tIns="44450" rIns="90488" bIns="44450"/>
          <a:lstStyle/>
          <a:p>
            <a:r>
              <a:rPr lang="en-US" sz="9600"/>
              <a:t>Exodus 4</a:t>
            </a:r>
          </a:p>
        </p:txBody>
      </p:sp>
      <p:sp>
        <p:nvSpPr>
          <p:cNvPr id="665603"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800"/>
              <a:t>19 Before Moses left Midian, the Lord said to him, “Return to Egypt, for all those who wanted to kill you have died.”</a:t>
            </a:r>
          </a:p>
          <a:p>
            <a:pPr>
              <a:spcBef>
                <a:spcPct val="5000"/>
              </a:spcBef>
              <a:buFont typeface="Wingdings" pitchFamily="2" charset="2"/>
              <a:buNone/>
            </a:pPr>
            <a:r>
              <a:rPr lang="en-US" sz="4800"/>
              <a:t>20 So Moses took his wife and sons, put them on a donkey, and headed back to the land of Egypt. In his hand he carried </a:t>
            </a:r>
            <a:r>
              <a:rPr lang="en-US" sz="4800" u="sng"/>
              <a:t>the staff of God</a:t>
            </a:r>
            <a:r>
              <a:rPr lang="en-US" sz="4800"/>
              <a:t>.</a:t>
            </a:r>
          </a:p>
        </p:txBody>
      </p:sp>
      <p:sp>
        <p:nvSpPr>
          <p:cNvPr id="665604" name="Rectangle 4"/>
          <p:cNvSpPr>
            <a:spLocks noChangeArrowheads="1"/>
          </p:cNvSpPr>
          <p:nvPr/>
        </p:nvSpPr>
        <p:spPr bwMode="auto">
          <a:xfrm>
            <a:off x="76200" y="76200"/>
            <a:ext cx="52578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3600" b="0">
                <a:effectLst>
                  <a:outerShdw blurRad="38100" dist="38100" dir="2700000" algn="tl">
                    <a:srgbClr val="000000"/>
                  </a:outerShdw>
                </a:effectLst>
                <a:latin typeface="Times New Roman" pitchFamily="18" charset="0"/>
              </a:rPr>
              <a:t>Francis Schaeffer, </a:t>
            </a:r>
            <a:r>
              <a:rPr lang="en-US" sz="3600" b="0" i="1">
                <a:effectLst>
                  <a:outerShdw blurRad="38100" dist="38100" dir="2700000" algn="tl">
                    <a:srgbClr val="000000"/>
                  </a:outerShdw>
                </a:effectLst>
                <a:latin typeface="Times New Roman" pitchFamily="18" charset="0"/>
              </a:rPr>
              <a:t>No Little People</a:t>
            </a:r>
          </a:p>
          <a:p>
            <a:pPr algn="l">
              <a:lnSpc>
                <a:spcPct val="70000"/>
              </a:lnSpc>
              <a:spcBef>
                <a:spcPct val="5000"/>
              </a:spcBef>
            </a:pPr>
            <a:r>
              <a:rPr lang="en-US" sz="3600" b="0">
                <a:effectLst>
                  <a:outerShdw blurRad="38100" dist="38100" dir="2700000" algn="tl">
                    <a:srgbClr val="000000"/>
                  </a:outerShdw>
                </a:effectLst>
                <a:latin typeface="Times New Roman" pitchFamily="18" charset="0"/>
              </a:rPr>
              <a:t>One thing that has encouraged me, as I have wrestled with [my own sense of inadequacy] is the way God used Moses’ rod, a stick of wood.</a:t>
            </a:r>
          </a:p>
          <a:p>
            <a:pPr algn="l">
              <a:lnSpc>
                <a:spcPct val="70000"/>
              </a:lnSpc>
              <a:spcBef>
                <a:spcPct val="5000"/>
              </a:spcBef>
            </a:pPr>
            <a:r>
              <a:rPr lang="en-US" sz="3600" b="0">
                <a:effectLst>
                  <a:outerShdw blurRad="38100" dist="38100" dir="2700000" algn="tl">
                    <a:srgbClr val="000000"/>
                  </a:outerShdw>
                </a:effectLst>
                <a:latin typeface="Times New Roman" pitchFamily="18" charset="0"/>
              </a:rPr>
              <a:t>Exodus 4:20 tells us the secret of all that followed: The rod of Moses had become the rod of God.</a:t>
            </a:r>
          </a:p>
        </p:txBody>
      </p:sp>
    </p:spTree>
  </p:cSld>
  <p:clrMapOvr>
    <a:masterClrMapping/>
  </p:clrMapOvr>
  <p:transition>
    <p:wipe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4578" name="Rectangle 2"/>
          <p:cNvSpPr>
            <a:spLocks noGrp="1" noChangeArrowheads="1"/>
          </p:cNvSpPr>
          <p:nvPr>
            <p:ph type="title"/>
          </p:nvPr>
        </p:nvSpPr>
        <p:spPr>
          <a:noFill/>
          <a:ln/>
        </p:spPr>
        <p:txBody>
          <a:bodyPr lIns="90488" tIns="44450" rIns="90488" bIns="44450"/>
          <a:lstStyle/>
          <a:p>
            <a:r>
              <a:rPr lang="en-US" sz="9600"/>
              <a:t>Exodus 4</a:t>
            </a:r>
          </a:p>
        </p:txBody>
      </p:sp>
      <p:sp>
        <p:nvSpPr>
          <p:cNvPr id="664579"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800"/>
              <a:t>19 Before Moses left Midian, the Lord said to him, “Return to Egypt, for all those who wanted to kill you have died.”</a:t>
            </a:r>
          </a:p>
          <a:p>
            <a:pPr>
              <a:spcBef>
                <a:spcPct val="5000"/>
              </a:spcBef>
              <a:buFont typeface="Wingdings" pitchFamily="2" charset="2"/>
              <a:buNone/>
            </a:pPr>
            <a:r>
              <a:rPr lang="en-US" sz="4800"/>
              <a:t>20 So Moses took his wife and sons, put them on a donkey, and headed back to the land of Egypt. In his hand he carried </a:t>
            </a:r>
            <a:r>
              <a:rPr lang="en-US" sz="4800" u="sng"/>
              <a:t>the staff of God</a:t>
            </a:r>
            <a:r>
              <a:rPr lang="en-US" sz="4800"/>
              <a:t>.</a:t>
            </a:r>
          </a:p>
        </p:txBody>
      </p:sp>
      <p:sp>
        <p:nvSpPr>
          <p:cNvPr id="664580" name="Rectangle 4"/>
          <p:cNvSpPr>
            <a:spLocks noChangeArrowheads="1"/>
          </p:cNvSpPr>
          <p:nvPr/>
        </p:nvSpPr>
        <p:spPr bwMode="auto">
          <a:xfrm>
            <a:off x="76200" y="76200"/>
            <a:ext cx="5257800" cy="594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Francis Schaeffer, </a:t>
            </a:r>
            <a:r>
              <a:rPr lang="en-US" sz="3600" b="0" i="1" dirty="0">
                <a:effectLst>
                  <a:outerShdw blurRad="38100" dist="38100" dir="2700000" algn="tl">
                    <a:srgbClr val="000000"/>
                  </a:outerShdw>
                </a:effectLst>
                <a:latin typeface="Times New Roman" pitchFamily="18" charset="0"/>
              </a:rPr>
              <a:t>No Little People</a:t>
            </a:r>
          </a:p>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What good is it to lift up a rod when one is caught in a cul-de-sac between mountains and a great body of water with the mightiest army in the world at his heels?</a:t>
            </a:r>
          </a:p>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Much good, if the rod is the rod of God.</a:t>
            </a:r>
          </a:p>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The same rod Moses uses to strike the stone</a:t>
            </a:r>
          </a:p>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Same rod that grows leaves and buds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64580">
                                            <p:txEl>
                                              <p:pRg st="2" end="2"/>
                                            </p:txEl>
                                          </p:spTgt>
                                        </p:tgtEl>
                                        <p:attrNameLst>
                                          <p:attrName>style.visibility</p:attrName>
                                        </p:attrNameLst>
                                      </p:cBhvr>
                                      <p:to>
                                        <p:strVal val="visible"/>
                                      </p:to>
                                    </p:set>
                                    <p:animEffect transition="in" filter="wipe(left)">
                                      <p:cBhvr>
                                        <p:cTn id="7" dur="500"/>
                                        <p:tgtEl>
                                          <p:spTgt spid="66458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64580">
                                            <p:txEl>
                                              <p:pRg st="3" end="3"/>
                                            </p:txEl>
                                          </p:spTgt>
                                        </p:tgtEl>
                                        <p:attrNameLst>
                                          <p:attrName>style.visibility</p:attrName>
                                        </p:attrNameLst>
                                      </p:cBhvr>
                                      <p:to>
                                        <p:strVal val="visible"/>
                                      </p:to>
                                    </p:set>
                                    <p:animEffect transition="in" filter="wipe(left)">
                                      <p:cBhvr>
                                        <p:cTn id="12" dur="500"/>
                                        <p:tgtEl>
                                          <p:spTgt spid="66458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64580">
                                            <p:txEl>
                                              <p:pRg st="4" end="4"/>
                                            </p:txEl>
                                          </p:spTgt>
                                        </p:tgtEl>
                                        <p:attrNameLst>
                                          <p:attrName>style.visibility</p:attrName>
                                        </p:attrNameLst>
                                      </p:cBhvr>
                                      <p:to>
                                        <p:strVal val="visible"/>
                                      </p:to>
                                    </p:set>
                                    <p:animEffect transition="in" filter="wipe(left)">
                                      <p:cBhvr>
                                        <p:cTn id="17" dur="500"/>
                                        <p:tgtEl>
                                          <p:spTgt spid="6645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6626" name="Rectangle 2"/>
          <p:cNvSpPr>
            <a:spLocks noGrp="1" noChangeArrowheads="1"/>
          </p:cNvSpPr>
          <p:nvPr>
            <p:ph type="title"/>
          </p:nvPr>
        </p:nvSpPr>
        <p:spPr>
          <a:noFill/>
          <a:ln/>
        </p:spPr>
        <p:txBody>
          <a:bodyPr lIns="90488" tIns="44450" rIns="90488" bIns="44450"/>
          <a:lstStyle/>
          <a:p>
            <a:r>
              <a:rPr lang="en-US" sz="9600"/>
              <a:t>Exodus 4</a:t>
            </a:r>
          </a:p>
        </p:txBody>
      </p:sp>
      <p:sp>
        <p:nvSpPr>
          <p:cNvPr id="666627"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800"/>
              <a:t>19 Before Moses left Midian, the Lord said to him, “Return to Egypt, for all those who wanted to kill you have died.”</a:t>
            </a:r>
          </a:p>
          <a:p>
            <a:pPr>
              <a:spcBef>
                <a:spcPct val="5000"/>
              </a:spcBef>
              <a:buFont typeface="Wingdings" pitchFamily="2" charset="2"/>
              <a:buNone/>
            </a:pPr>
            <a:r>
              <a:rPr lang="en-US" sz="4800"/>
              <a:t>20 So Moses took his wife and sons, put them on a donkey, and headed back to the land of Egypt. In his hand he carried </a:t>
            </a:r>
            <a:r>
              <a:rPr lang="en-US" sz="4800" u="sng"/>
              <a:t>the staff of God</a:t>
            </a:r>
            <a:r>
              <a:rPr lang="en-US" sz="4800"/>
              <a:t>.</a:t>
            </a:r>
          </a:p>
        </p:txBody>
      </p:sp>
      <p:sp>
        <p:nvSpPr>
          <p:cNvPr id="666628" name="Rectangle 4"/>
          <p:cNvSpPr>
            <a:spLocks noChangeArrowheads="1"/>
          </p:cNvSpPr>
          <p:nvPr/>
        </p:nvSpPr>
        <p:spPr bwMode="auto">
          <a:xfrm>
            <a:off x="76200" y="76200"/>
            <a:ext cx="5257800" cy="441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Francis Schaeffer, </a:t>
            </a:r>
            <a:r>
              <a:rPr lang="en-US" sz="3600" b="0" i="1" dirty="0">
                <a:effectLst>
                  <a:outerShdw blurRad="38100" dist="38100" dir="2700000" algn="tl">
                    <a:srgbClr val="000000"/>
                  </a:outerShdw>
                </a:effectLst>
                <a:latin typeface="Times New Roman" pitchFamily="18" charset="0"/>
              </a:rPr>
              <a:t>No Little People</a:t>
            </a:r>
          </a:p>
          <a:p>
            <a:pPr algn="l">
              <a:lnSpc>
                <a:spcPct val="70000"/>
              </a:lnSpc>
              <a:spcBef>
                <a:spcPct val="5000"/>
              </a:spcBef>
            </a:pPr>
            <a:r>
              <a:rPr lang="en-US" sz="3600" b="0" dirty="0">
                <a:effectLst>
                  <a:outerShdw blurRad="38100" dist="38100" dir="2700000" algn="tl">
                    <a:srgbClr val="000000"/>
                  </a:outerShdw>
                </a:effectLst>
                <a:latin typeface="Times New Roman" pitchFamily="18" charset="0"/>
              </a:rPr>
              <a:t>The Scripture emphasizes that much can come from little if the little is truly </a:t>
            </a:r>
            <a:r>
              <a:rPr lang="en-US" sz="3600" b="0" dirty="0" smtClean="0">
                <a:effectLst>
                  <a:outerShdw blurRad="38100" dist="38100" dir="2700000" algn="tl">
                    <a:srgbClr val="000000"/>
                  </a:outerShdw>
                </a:effectLst>
                <a:latin typeface="Times New Roman" pitchFamily="18" charset="0"/>
              </a:rPr>
              <a:t>given over </a:t>
            </a:r>
            <a:r>
              <a:rPr lang="en-US" sz="3600" b="0" dirty="0">
                <a:effectLst>
                  <a:outerShdw blurRad="38100" dist="38100" dir="2700000" algn="tl">
                    <a:srgbClr val="000000"/>
                  </a:outerShdw>
                </a:effectLst>
                <a:latin typeface="Times New Roman" pitchFamily="18" charset="0"/>
              </a:rPr>
              <a:t>to God. </a:t>
            </a:r>
            <a:endParaRPr lang="en-US" sz="3600" b="0" dirty="0" smtClean="0">
              <a:effectLst>
                <a:outerShdw blurRad="38100" dist="38100" dir="2700000" algn="tl">
                  <a:srgbClr val="000000"/>
                </a:outerShdw>
              </a:effectLst>
              <a:latin typeface="Times New Roman" pitchFamily="18" charset="0"/>
            </a:endParaRPr>
          </a:p>
          <a:p>
            <a:pPr algn="l">
              <a:lnSpc>
                <a:spcPct val="70000"/>
              </a:lnSpc>
              <a:spcBef>
                <a:spcPct val="5000"/>
              </a:spcBef>
            </a:pPr>
            <a:r>
              <a:rPr lang="en-US" sz="3600" b="0" dirty="0" smtClean="0">
                <a:effectLst>
                  <a:outerShdw blurRad="38100" dist="38100" dir="2700000" algn="tl">
                    <a:srgbClr val="000000"/>
                  </a:outerShdw>
                </a:effectLst>
                <a:latin typeface="Times New Roman" pitchFamily="18" charset="0"/>
              </a:rPr>
              <a:t>There </a:t>
            </a:r>
            <a:r>
              <a:rPr lang="en-US" sz="3600" b="0" dirty="0">
                <a:effectLst>
                  <a:outerShdw blurRad="38100" dist="38100" dir="2700000" algn="tl">
                    <a:srgbClr val="000000"/>
                  </a:outerShdw>
                </a:effectLst>
                <a:latin typeface="Times New Roman" pitchFamily="18" charset="0"/>
              </a:rPr>
              <a:t>are no little people and no big people in the true spiritual sense, but only </a:t>
            </a:r>
            <a:r>
              <a:rPr lang="en-US" sz="3600" b="0" dirty="0" smtClean="0">
                <a:effectLst>
                  <a:outerShdw blurRad="38100" dist="38100" dir="2700000" algn="tl">
                    <a:srgbClr val="000000"/>
                  </a:outerShdw>
                </a:effectLst>
                <a:latin typeface="Times New Roman" pitchFamily="18" charset="0"/>
              </a:rPr>
              <a:t>those given over or those not.</a:t>
            </a:r>
            <a:endParaRPr lang="en-US" sz="36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7650" name="Rectangle 2"/>
          <p:cNvSpPr>
            <a:spLocks noGrp="1" noChangeArrowheads="1"/>
          </p:cNvSpPr>
          <p:nvPr>
            <p:ph type="title"/>
          </p:nvPr>
        </p:nvSpPr>
        <p:spPr>
          <a:noFill/>
          <a:ln/>
        </p:spPr>
        <p:txBody>
          <a:bodyPr lIns="90488" tIns="44450" rIns="90488" bIns="44450"/>
          <a:lstStyle/>
          <a:p>
            <a:r>
              <a:rPr lang="en-US" sz="9600"/>
              <a:t>Exodus 4</a:t>
            </a:r>
          </a:p>
        </p:txBody>
      </p:sp>
      <p:sp>
        <p:nvSpPr>
          <p:cNvPr id="667651"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800"/>
              <a:t>19 Before Moses left Midian, the Lord said to him, “Return to Egypt, for all those who wanted to kill you have died.”</a:t>
            </a:r>
          </a:p>
          <a:p>
            <a:pPr>
              <a:spcBef>
                <a:spcPct val="5000"/>
              </a:spcBef>
              <a:buFont typeface="Wingdings" pitchFamily="2" charset="2"/>
              <a:buNone/>
            </a:pPr>
            <a:r>
              <a:rPr lang="en-US" sz="4800"/>
              <a:t>20 So Moses took his wife and sons, put them on a donkey, and headed back to the land of Egypt. In his hand he carried </a:t>
            </a:r>
            <a:r>
              <a:rPr lang="en-US" sz="4800" u="sng"/>
              <a:t>the staff of God</a:t>
            </a:r>
            <a:r>
              <a:rPr lang="en-US" sz="4800"/>
              <a:t>.</a:t>
            </a:r>
          </a:p>
        </p:txBody>
      </p:sp>
    </p:spTree>
  </p:cSld>
  <p:clrMapOvr>
    <a:masterClrMapping/>
  </p:clrMapOvr>
  <p:transition>
    <p:wipe dir="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096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7200" b="0" dirty="0" smtClean="0">
                <a:effectLst>
                  <a:outerShdw blurRad="38100" dist="38100" dir="2700000" algn="tl">
                    <a:srgbClr val="000000"/>
                  </a:outerShdw>
                </a:effectLst>
                <a:latin typeface="Times New Roman" pitchFamily="18" charset="0"/>
              </a:rPr>
              <a:t>Who is Yahweh?</a:t>
            </a:r>
          </a:p>
          <a:p>
            <a:pPr algn="l">
              <a:lnSpc>
                <a:spcPct val="75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latin typeface="Times New Roman" pitchFamily="18" charset="0"/>
              </a:rPr>
              <a:t>He is “distinct”</a:t>
            </a:r>
          </a:p>
          <a:p>
            <a:pPr algn="l">
              <a:lnSpc>
                <a:spcPct val="75000"/>
              </a:lnSpc>
              <a:spcBef>
                <a:spcPct val="5000"/>
              </a:spcBef>
              <a:buClr>
                <a:schemeClr val="tx2"/>
              </a:buClr>
              <a:buFont typeface="Wingdings" pitchFamily="2" charset="2"/>
              <a:buChar char="Ø"/>
            </a:pPr>
            <a:r>
              <a:rPr lang="en-US" sz="5400" b="0" dirty="0" smtClean="0">
                <a:effectLst>
                  <a:outerShdw blurRad="38100" dist="38100" dir="2700000" algn="tl">
                    <a:srgbClr val="000000"/>
                  </a:outerShdw>
                </a:effectLst>
                <a:latin typeface="Times New Roman" pitchFamily="18" charset="0"/>
              </a:rPr>
              <a:t>He </a:t>
            </a:r>
            <a:r>
              <a:rPr lang="en-US" sz="5400" b="0" dirty="0">
                <a:effectLst>
                  <a:outerShdw blurRad="38100" dist="38100" dir="2700000" algn="tl">
                    <a:srgbClr val="000000"/>
                  </a:outerShdw>
                </a:effectLst>
                <a:latin typeface="Times New Roman" pitchFamily="18" charset="0"/>
              </a:rPr>
              <a:t>is the eternal and </a:t>
            </a:r>
            <a:br>
              <a:rPr lang="en-US" sz="5400" b="0" dirty="0">
                <a:effectLst>
                  <a:outerShdw blurRad="38100" dist="38100" dir="2700000" algn="tl">
                    <a:srgbClr val="000000"/>
                  </a:outerShdw>
                </a:effectLst>
                <a:latin typeface="Times New Roman" pitchFamily="18" charset="0"/>
              </a:rPr>
            </a:br>
            <a:r>
              <a:rPr lang="en-US" sz="5400" b="0" dirty="0">
                <a:effectLst>
                  <a:outerShdw blurRad="38100" dist="38100" dir="2700000" algn="tl">
                    <a:srgbClr val="000000"/>
                  </a:outerShdw>
                </a:effectLst>
                <a:latin typeface="Times New Roman" pitchFamily="18" charset="0"/>
              </a:rPr>
              <a:t>    unchanging ‘I AM’</a:t>
            </a:r>
          </a:p>
          <a:p>
            <a:pPr algn="l">
              <a:lnSpc>
                <a:spcPct val="75000"/>
              </a:lnSpc>
              <a:spcBef>
                <a:spcPct val="5000"/>
              </a:spcBef>
              <a:buClr>
                <a:schemeClr val="tx2"/>
              </a:buClr>
              <a:buFont typeface="Wingdings" pitchFamily="2" charset="2"/>
              <a:buChar char="Ø"/>
            </a:pPr>
            <a:r>
              <a:rPr lang="en-US" sz="5400" b="0" dirty="0">
                <a:effectLst>
                  <a:outerShdw blurRad="38100" dist="38100" dir="2700000" algn="tl">
                    <a:srgbClr val="000000"/>
                  </a:outerShdw>
                </a:effectLst>
                <a:latin typeface="Times New Roman" pitchFamily="18" charset="0"/>
              </a:rPr>
              <a:t>He is who he is, not who we </a:t>
            </a:r>
            <a:br>
              <a:rPr lang="en-US" sz="5400" b="0" dirty="0">
                <a:effectLst>
                  <a:outerShdw blurRad="38100" dist="38100" dir="2700000" algn="tl">
                    <a:srgbClr val="000000"/>
                  </a:outerShdw>
                </a:effectLst>
                <a:latin typeface="Times New Roman" pitchFamily="18" charset="0"/>
              </a:rPr>
            </a:br>
            <a:r>
              <a:rPr lang="en-US" sz="5400" b="0" dirty="0">
                <a:effectLst>
                  <a:outerShdw blurRad="38100" dist="38100" dir="2700000" algn="tl">
                    <a:srgbClr val="000000"/>
                  </a:outerShdw>
                </a:effectLst>
                <a:latin typeface="Times New Roman" pitchFamily="18" charset="0"/>
              </a:rPr>
              <a:t>    want him to be</a:t>
            </a:r>
          </a:p>
          <a:p>
            <a:pPr algn="l">
              <a:lnSpc>
                <a:spcPct val="75000"/>
              </a:lnSpc>
              <a:spcBef>
                <a:spcPct val="5000"/>
              </a:spcBef>
              <a:buClr>
                <a:schemeClr val="tx2"/>
              </a:buClr>
              <a:buFont typeface="Wingdings" pitchFamily="2" charset="2"/>
              <a:buChar char="Ø"/>
            </a:pPr>
            <a:r>
              <a:rPr lang="en-US" sz="5400" b="0" dirty="0">
                <a:effectLst>
                  <a:outerShdw blurRad="38100" dist="38100" dir="2700000" algn="tl">
                    <a:srgbClr val="000000"/>
                  </a:outerShdw>
                </a:effectLst>
                <a:latin typeface="Times New Roman" pitchFamily="18" charset="0"/>
              </a:rPr>
              <a:t>He is personal, and </a:t>
            </a:r>
            <a:r>
              <a:rPr lang="en-US" sz="5400" b="0" dirty="0" smtClean="0">
                <a:effectLst>
                  <a:outerShdw blurRad="38100" dist="38100" dir="2700000" algn="tl">
                    <a:srgbClr val="000000"/>
                  </a:outerShdw>
                </a:effectLst>
                <a:latin typeface="Times New Roman" pitchFamily="18" charset="0"/>
              </a:rPr>
              <a:t>even has </a:t>
            </a:r>
            <a:br>
              <a:rPr lang="en-US" sz="5400" b="0" dirty="0" smtClean="0">
                <a:effectLst>
                  <a:outerShdw blurRad="38100" dist="38100" dir="2700000" algn="tl">
                    <a:srgbClr val="000000"/>
                  </a:outerShdw>
                </a:effectLst>
                <a:latin typeface="Times New Roman" pitchFamily="18" charset="0"/>
              </a:rPr>
            </a:br>
            <a:r>
              <a:rPr lang="en-US" sz="5400" b="0" dirty="0" smtClean="0">
                <a:effectLst>
                  <a:outerShdw blurRad="38100" dist="38100" dir="2700000" algn="tl">
                    <a:srgbClr val="000000"/>
                  </a:outerShdw>
                </a:effectLst>
                <a:latin typeface="Times New Roman" pitchFamily="18" charset="0"/>
              </a:rPr>
              <a:t>    empathy! </a:t>
            </a:r>
            <a:endParaRPr lang="en-US" sz="5400" b="0" dirty="0">
              <a:effectLst>
                <a:outerShdw blurRad="38100" dist="38100" dir="2700000" algn="tl">
                  <a:srgbClr val="000000"/>
                </a:outerShdw>
              </a:effectLst>
              <a:latin typeface="Times New Roman" pitchFamily="18" charset="0"/>
            </a:endParaRPr>
          </a:p>
          <a:p>
            <a:pPr algn="l">
              <a:lnSpc>
                <a:spcPct val="75000"/>
              </a:lnSpc>
              <a:spcBef>
                <a:spcPct val="5000"/>
              </a:spcBef>
              <a:buClr>
                <a:schemeClr val="tx2"/>
              </a:buClr>
              <a:buFont typeface="Wingdings" pitchFamily="2" charset="2"/>
              <a:buChar char="Ø"/>
            </a:pPr>
            <a:r>
              <a:rPr lang="en-US" sz="5400" b="0" dirty="0">
                <a:effectLst>
                  <a:outerShdw blurRad="38100" dist="38100" dir="2700000" algn="tl">
                    <a:srgbClr val="000000"/>
                  </a:outerShdw>
                </a:effectLst>
                <a:latin typeface="Times New Roman" pitchFamily="18" charset="0"/>
              </a:rPr>
              <a:t>He pursues a plan of rescue</a:t>
            </a:r>
          </a:p>
          <a:p>
            <a:pPr algn="l">
              <a:lnSpc>
                <a:spcPct val="75000"/>
              </a:lnSpc>
              <a:spcBef>
                <a:spcPct val="5000"/>
              </a:spcBef>
              <a:buClr>
                <a:schemeClr val="tx2"/>
              </a:buClr>
              <a:buFont typeface="Wingdings" pitchFamily="2" charset="2"/>
              <a:buChar char="Ø"/>
            </a:pPr>
            <a:r>
              <a:rPr lang="en-US" sz="5400" b="0" dirty="0">
                <a:effectLst>
                  <a:outerShdw blurRad="38100" dist="38100" dir="2700000" algn="tl">
                    <a:srgbClr val="000000"/>
                  </a:outerShdw>
                </a:effectLst>
                <a:latin typeface="Times New Roman" pitchFamily="18" charset="0"/>
              </a:rPr>
              <a:t>He calls us to join </a:t>
            </a:r>
            <a:r>
              <a:rPr lang="en-US" sz="5400" b="0" dirty="0" smtClean="0">
                <a:effectLst>
                  <a:outerShdw blurRad="38100" dist="38100" dir="2700000" algn="tl">
                    <a:srgbClr val="000000"/>
                  </a:outerShdw>
                </a:effectLst>
                <a:latin typeface="Times New Roman" pitchFamily="18" charset="0"/>
              </a:rPr>
              <a:t>in</a:t>
            </a:r>
            <a:endParaRPr lang="en-US" sz="5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80964">
                                            <p:txEl>
                                              <p:pRg st="1" end="1"/>
                                            </p:txEl>
                                          </p:spTgt>
                                        </p:tgtEl>
                                        <p:attrNameLst>
                                          <p:attrName>style.visibility</p:attrName>
                                        </p:attrNameLst>
                                      </p:cBhvr>
                                      <p:to>
                                        <p:strVal val="visible"/>
                                      </p:to>
                                    </p:set>
                                    <p:animEffect transition="in" filter="wipe(left)">
                                      <p:cBhvr>
                                        <p:cTn id="7" dur="500"/>
                                        <p:tgtEl>
                                          <p:spTgt spid="68096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80964">
                                            <p:txEl>
                                              <p:pRg st="2" end="2"/>
                                            </p:txEl>
                                          </p:spTgt>
                                        </p:tgtEl>
                                        <p:attrNameLst>
                                          <p:attrName>style.visibility</p:attrName>
                                        </p:attrNameLst>
                                      </p:cBhvr>
                                      <p:to>
                                        <p:strVal val="visible"/>
                                      </p:to>
                                    </p:set>
                                    <p:animEffect transition="in" filter="wipe(left)">
                                      <p:cBhvr>
                                        <p:cTn id="12" dur="500"/>
                                        <p:tgtEl>
                                          <p:spTgt spid="68096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80964">
                                            <p:txEl>
                                              <p:pRg st="3" end="3"/>
                                            </p:txEl>
                                          </p:spTgt>
                                        </p:tgtEl>
                                        <p:attrNameLst>
                                          <p:attrName>style.visibility</p:attrName>
                                        </p:attrNameLst>
                                      </p:cBhvr>
                                      <p:to>
                                        <p:strVal val="visible"/>
                                      </p:to>
                                    </p:set>
                                    <p:animEffect transition="in" filter="wipe(left)">
                                      <p:cBhvr>
                                        <p:cTn id="17" dur="500"/>
                                        <p:tgtEl>
                                          <p:spTgt spid="68096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80964">
                                            <p:txEl>
                                              <p:pRg st="4" end="4"/>
                                            </p:txEl>
                                          </p:spTgt>
                                        </p:tgtEl>
                                        <p:attrNameLst>
                                          <p:attrName>style.visibility</p:attrName>
                                        </p:attrNameLst>
                                      </p:cBhvr>
                                      <p:to>
                                        <p:strVal val="visible"/>
                                      </p:to>
                                    </p:set>
                                    <p:animEffect transition="in" filter="wipe(left)">
                                      <p:cBhvr>
                                        <p:cTn id="22" dur="500"/>
                                        <p:tgtEl>
                                          <p:spTgt spid="68096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80964">
                                            <p:txEl>
                                              <p:pRg st="5" end="5"/>
                                            </p:txEl>
                                          </p:spTgt>
                                        </p:tgtEl>
                                        <p:attrNameLst>
                                          <p:attrName>style.visibility</p:attrName>
                                        </p:attrNameLst>
                                      </p:cBhvr>
                                      <p:to>
                                        <p:strVal val="visible"/>
                                      </p:to>
                                    </p:set>
                                    <p:animEffect transition="in" filter="wipe(left)">
                                      <p:cBhvr>
                                        <p:cTn id="27" dur="500"/>
                                        <p:tgtEl>
                                          <p:spTgt spid="68096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80964">
                                            <p:txEl>
                                              <p:pRg st="6" end="6"/>
                                            </p:txEl>
                                          </p:spTgt>
                                        </p:tgtEl>
                                        <p:attrNameLst>
                                          <p:attrName>style.visibility</p:attrName>
                                        </p:attrNameLst>
                                      </p:cBhvr>
                                      <p:to>
                                        <p:strVal val="visible"/>
                                      </p:to>
                                    </p:set>
                                    <p:animEffect transition="in" filter="wipe(left)">
                                      <p:cBhvr>
                                        <p:cTn id="32" dur="500"/>
                                        <p:tgtEl>
                                          <p:spTgt spid="68096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8914" name="Rectangle 2"/>
          <p:cNvSpPr>
            <a:spLocks noGrp="1" noChangeArrowheads="1"/>
          </p:cNvSpPr>
          <p:nvPr>
            <p:ph type="title"/>
          </p:nvPr>
        </p:nvSpPr>
        <p:spPr>
          <a:noFill/>
          <a:ln/>
        </p:spPr>
        <p:txBody>
          <a:bodyPr lIns="90488" tIns="44450" rIns="90488" bIns="44450"/>
          <a:lstStyle/>
          <a:p>
            <a:r>
              <a:rPr lang="en-US" sz="9600"/>
              <a:t>Exodus 4</a:t>
            </a:r>
          </a:p>
        </p:txBody>
      </p:sp>
      <p:sp>
        <p:nvSpPr>
          <p:cNvPr id="678915"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a:t>19 Before Moses left Midian, the Lord said to him, “Return to Egypt, for all those who wanted to kill you have died.”</a:t>
            </a:r>
          </a:p>
          <a:p>
            <a:pPr>
              <a:spcBef>
                <a:spcPct val="5000"/>
              </a:spcBef>
              <a:buFont typeface="Wingdings" pitchFamily="2" charset="2"/>
              <a:buNone/>
            </a:pPr>
            <a:r>
              <a:rPr lang="en-US"/>
              <a:t>20 So Moses took his wife and sons, put them on a donkey, and headed back to the land of Egypt. In his hand he carried </a:t>
            </a:r>
            <a:r>
              <a:rPr lang="en-US" u="sng"/>
              <a:t>the staff of God</a:t>
            </a:r>
            <a:r>
              <a:rPr lang="en-US"/>
              <a:t>.</a:t>
            </a:r>
          </a:p>
        </p:txBody>
      </p:sp>
      <p:sp>
        <p:nvSpPr>
          <p:cNvPr id="678916"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7200" b="0" dirty="0" smtClean="0">
                <a:effectLst>
                  <a:outerShdw blurRad="38100" dist="38100" dir="2700000" algn="tl">
                    <a:srgbClr val="000000"/>
                  </a:outerShdw>
                </a:effectLst>
                <a:latin typeface="Times New Roman" pitchFamily="18" charset="0"/>
              </a:rPr>
              <a:t>Who is Yahweh?</a:t>
            </a:r>
          </a:p>
          <a:p>
            <a:pPr algn="l">
              <a:lnSpc>
                <a:spcPct val="70000"/>
              </a:lnSpc>
              <a:spcBef>
                <a:spcPct val="5000"/>
              </a:spcBef>
            </a:pPr>
            <a:r>
              <a:rPr lang="en-US" sz="7200" dirty="0">
                <a:effectLst>
                  <a:outerShdw blurRad="38100" dist="38100" dir="2700000" algn="tl">
                    <a:srgbClr val="000000"/>
                  </a:outerShdw>
                </a:effectLst>
                <a:latin typeface="Times New Roman" pitchFamily="18" charset="0"/>
              </a:rPr>
              <a:t/>
            </a:r>
            <a:br>
              <a:rPr lang="en-US" sz="7200" dirty="0">
                <a:effectLst>
                  <a:outerShdw blurRad="38100" dist="38100" dir="2700000" algn="tl">
                    <a:srgbClr val="000000"/>
                  </a:outerShdw>
                </a:effectLst>
                <a:latin typeface="Times New Roman" pitchFamily="18" charset="0"/>
              </a:rPr>
            </a:br>
            <a:r>
              <a:rPr lang="en-US" sz="7200" dirty="0">
                <a:effectLst>
                  <a:outerShdw blurRad="38100" dist="38100" dir="2700000" algn="tl">
                    <a:srgbClr val="000000"/>
                  </a:outerShdw>
                </a:effectLst>
                <a:latin typeface="Times New Roman" pitchFamily="18" charset="0"/>
              </a:rPr>
              <a:t/>
            </a:r>
            <a:br>
              <a:rPr lang="en-US" sz="7200" dirty="0">
                <a:effectLst>
                  <a:outerShdw blurRad="38100" dist="38100" dir="2700000" algn="tl">
                    <a:srgbClr val="000000"/>
                  </a:outerShdw>
                </a:effectLst>
                <a:latin typeface="Times New Roman" pitchFamily="18" charset="0"/>
              </a:rPr>
            </a:br>
            <a:endParaRPr lang="en-US" sz="7200" dirty="0">
              <a:effectLst>
                <a:outerShdw blurRad="38100" dist="38100" dir="2700000" algn="tl">
                  <a:srgbClr val="000000"/>
                </a:outerShdw>
              </a:effectLst>
              <a:latin typeface="Times New Roman" pitchFamily="18" charset="0"/>
            </a:endParaRPr>
          </a:p>
          <a:p>
            <a:pPr algn="l">
              <a:lnSpc>
                <a:spcPct val="70000"/>
              </a:lnSpc>
              <a:spcBef>
                <a:spcPct val="5000"/>
              </a:spcBef>
              <a:buClr>
                <a:schemeClr val="tx2"/>
              </a:buClr>
              <a:buFont typeface="Wingdings" pitchFamily="2" charset="2"/>
              <a:buChar char="Ø"/>
            </a:pPr>
            <a:r>
              <a:rPr lang="en-US" sz="7200" b="0" dirty="0">
                <a:effectLst>
                  <a:outerShdw blurRad="38100" dist="38100" dir="2700000" algn="tl">
                    <a:srgbClr val="000000"/>
                  </a:outerShdw>
                </a:effectLst>
                <a:latin typeface="Times New Roman" pitchFamily="18" charset="0"/>
              </a:rPr>
              <a:t>He makes </a:t>
            </a:r>
            <a:r>
              <a:rPr lang="en-US" sz="7200" b="0" dirty="0" smtClean="0">
                <a:effectLst>
                  <a:outerShdw blurRad="38100" dist="38100" dir="2700000" algn="tl">
                    <a:srgbClr val="000000"/>
                  </a:outerShdw>
                </a:effectLst>
                <a:latin typeface="Times New Roman" pitchFamily="18" charset="0"/>
              </a:rPr>
              <a:t>the large  </a:t>
            </a:r>
            <a:r>
              <a:rPr lang="en-US" sz="7200" b="0" dirty="0">
                <a:effectLst>
                  <a:outerShdw blurRad="38100" dist="38100" dir="2700000" algn="tl">
                    <a:srgbClr val="000000"/>
                  </a:outerShdw>
                </a:effectLst>
                <a:latin typeface="Times New Roman" pitchFamily="18" charset="0"/>
              </a:rPr>
              <a:t/>
            </a:r>
            <a:br>
              <a:rPr lang="en-US" sz="7200" b="0" dirty="0">
                <a:effectLst>
                  <a:outerShdw blurRad="38100" dist="38100" dir="2700000" algn="tl">
                    <a:srgbClr val="000000"/>
                  </a:outerShdw>
                </a:effectLst>
                <a:latin typeface="Times New Roman" pitchFamily="18" charset="0"/>
              </a:rPr>
            </a:br>
            <a:r>
              <a:rPr lang="en-US" sz="7200" b="0" dirty="0">
                <a:effectLst>
                  <a:outerShdw blurRad="38100" dist="38100" dir="2700000" algn="tl">
                    <a:srgbClr val="000000"/>
                  </a:outerShdw>
                </a:effectLst>
                <a:latin typeface="Times New Roman" pitchFamily="18" charset="0"/>
              </a:rPr>
              <a:t>    out of </a:t>
            </a:r>
            <a:r>
              <a:rPr lang="en-US" sz="7200" b="0" dirty="0" smtClean="0">
                <a:effectLst>
                  <a:outerShdw blurRad="38100" dist="38100" dir="2700000" algn="tl">
                    <a:srgbClr val="000000"/>
                  </a:outerShdw>
                </a:effectLst>
                <a:latin typeface="Times New Roman" pitchFamily="18" charset="0"/>
              </a:rPr>
              <a:t>the little!</a:t>
            </a:r>
            <a:endParaRPr lang="en-US" sz="72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noFill/>
          <a:ln/>
        </p:spPr>
        <p:txBody>
          <a:bodyPr lIns="90488" tIns="44450" rIns="90488" bIns="44450"/>
          <a:lstStyle/>
          <a:p>
            <a:r>
              <a:rPr lang="en-US" sz="9600"/>
              <a:t>Exodus</a:t>
            </a:r>
          </a:p>
        </p:txBody>
      </p:sp>
      <p:sp>
        <p:nvSpPr>
          <p:cNvPr id="530435" name="Rectangle 3"/>
          <p:cNvSpPr>
            <a:spLocks noGrp="1" noChangeArrowheads="1"/>
          </p:cNvSpPr>
          <p:nvPr>
            <p:ph type="body" idx="1"/>
          </p:nvPr>
        </p:nvSpPr>
        <p:spPr>
          <a:xfrm>
            <a:off x="0" y="1295400"/>
            <a:ext cx="9144000" cy="4876800"/>
          </a:xfrm>
          <a:noFill/>
          <a:ln/>
        </p:spPr>
        <p:txBody>
          <a:bodyPr lIns="90488" tIns="44450" rIns="90488" bIns="44450"/>
          <a:lstStyle/>
          <a:p>
            <a:pPr>
              <a:spcBef>
                <a:spcPct val="5000"/>
              </a:spcBef>
              <a:buFont typeface="Wingdings" pitchFamily="2" charset="2"/>
              <a:buNone/>
            </a:pPr>
            <a:r>
              <a:rPr lang="en-US" sz="4000" dirty="0"/>
              <a:t>Other things to notice:</a:t>
            </a:r>
          </a:p>
          <a:p>
            <a:pPr>
              <a:spcBef>
                <a:spcPct val="5000"/>
              </a:spcBef>
            </a:pPr>
            <a:r>
              <a:rPr lang="en-US" sz="4000" dirty="0"/>
              <a:t>The Egyptians worshipped many Gods </a:t>
            </a:r>
          </a:p>
          <a:p>
            <a:pPr>
              <a:spcBef>
                <a:spcPct val="5000"/>
              </a:spcBef>
            </a:pPr>
            <a:r>
              <a:rPr lang="en-US" sz="4000" dirty="0"/>
              <a:t>A major question in this book</a:t>
            </a:r>
            <a:r>
              <a:rPr lang="en-US" sz="4000" dirty="0" smtClean="0"/>
              <a:t>:</a:t>
            </a:r>
            <a:br>
              <a:rPr lang="en-US" sz="4000" dirty="0" smtClean="0"/>
            </a:br>
            <a:r>
              <a:rPr lang="en-US" sz="8000" dirty="0" smtClean="0"/>
              <a:t>Who </a:t>
            </a:r>
            <a:r>
              <a:rPr lang="en-US" sz="8000" dirty="0"/>
              <a:t>is Yahweh?</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pot">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1613</Words>
  <Application>Microsoft Office PowerPoint</Application>
  <PresentationFormat>Letter Paper (8.5x11 in)</PresentationFormat>
  <Paragraphs>400</Paragraphs>
  <Slides>87</Slides>
  <Notes>87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87</vt:i4>
      </vt:variant>
    </vt:vector>
  </HeadingPairs>
  <TitlesOfParts>
    <vt:vector size="91" baseType="lpstr">
      <vt:lpstr>Arial</vt:lpstr>
      <vt:lpstr>Times New Roman</vt:lpstr>
      <vt:lpstr>Wingdings</vt:lpstr>
      <vt:lpstr>den1.pot</vt:lpstr>
      <vt:lpstr>Exodus</vt:lpstr>
      <vt:lpstr>Exodus</vt:lpstr>
      <vt:lpstr>Exodus</vt:lpstr>
      <vt:lpstr>Exodus</vt:lpstr>
      <vt:lpstr>Exodus</vt:lpstr>
      <vt:lpstr>Exodus</vt:lpstr>
      <vt:lpstr>Exodus</vt:lpstr>
      <vt:lpstr>Exodus</vt:lpstr>
      <vt:lpstr>Exodus</vt:lpstr>
      <vt:lpstr>Exodus</vt:lpstr>
      <vt:lpstr>Exodus</vt:lpstr>
      <vt:lpstr>Exodus</vt:lpstr>
      <vt:lpstr>Exodus</vt:lpstr>
      <vt:lpstr>Exodus</vt:lpstr>
      <vt:lpstr>Exodus</vt:lpstr>
      <vt:lpstr>Exodus</vt:lpstr>
      <vt:lpstr>Exodus 2</vt:lpstr>
      <vt:lpstr>Exodus 2</vt:lpstr>
      <vt:lpstr>Exodus 2</vt:lpstr>
      <vt:lpstr>Exodus 2</vt:lpstr>
      <vt:lpstr>Exodus 2</vt:lpstr>
      <vt:lpstr>Exodus 2</vt:lpstr>
      <vt:lpstr>Exodus 2</vt:lpstr>
      <vt:lpstr>Exodus 2</vt:lpstr>
      <vt:lpstr>Exodus 2</vt:lpstr>
      <vt:lpstr>Exodus 2</vt:lpstr>
      <vt:lpstr>Exodus 2</vt:lpstr>
      <vt:lpstr>Exodus 2</vt:lpstr>
      <vt:lpstr>Exodus 2</vt:lpstr>
      <vt:lpstr>Exodus 2</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3</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Exodus 4</vt:lpstr>
      <vt:lpstr>PowerPoint Presentation</vt:lpstr>
      <vt:lpstr>Exodus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2023-01-18T19:11:50Z</dcterms:created>
  <dcterms:modified xsi:type="dcterms:W3CDTF">2023-01-18T19:11:55Z</dcterms:modified>
</cp:coreProperties>
</file>