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  <p:sldMasterId id="2147483677" r:id="rId4"/>
    <p:sldMasterId id="2147483689" r:id="rId5"/>
  </p:sldMasterIdLst>
  <p:notesMasterIdLst>
    <p:notesMasterId r:id="rId46"/>
  </p:notesMasterIdLst>
  <p:sldIdLst>
    <p:sldId id="1561" r:id="rId6"/>
    <p:sldId id="1746" r:id="rId7"/>
    <p:sldId id="1778" r:id="rId8"/>
    <p:sldId id="1802" r:id="rId9"/>
    <p:sldId id="1819" r:id="rId10"/>
    <p:sldId id="1779" r:id="rId11"/>
    <p:sldId id="1753" r:id="rId12"/>
    <p:sldId id="1754" r:id="rId13"/>
    <p:sldId id="1755" r:id="rId14"/>
    <p:sldId id="1811" r:id="rId15"/>
    <p:sldId id="1821" r:id="rId16"/>
    <p:sldId id="1820" r:id="rId17"/>
    <p:sldId id="1812" r:id="rId18"/>
    <p:sldId id="1814" r:id="rId19"/>
    <p:sldId id="1815" r:id="rId20"/>
    <p:sldId id="1761" r:id="rId21"/>
    <p:sldId id="1762" r:id="rId22"/>
    <p:sldId id="1763" r:id="rId23"/>
    <p:sldId id="1765" r:id="rId24"/>
    <p:sldId id="1766" r:id="rId25"/>
    <p:sldId id="1805" r:id="rId26"/>
    <p:sldId id="1767" r:id="rId27"/>
    <p:sldId id="1768" r:id="rId28"/>
    <p:sldId id="1769" r:id="rId29"/>
    <p:sldId id="1770" r:id="rId30"/>
    <p:sldId id="1771" r:id="rId31"/>
    <p:sldId id="1772" r:id="rId32"/>
    <p:sldId id="1773" r:id="rId33"/>
    <p:sldId id="1774" r:id="rId34"/>
    <p:sldId id="1775" r:id="rId35"/>
    <p:sldId id="1776" r:id="rId36"/>
    <p:sldId id="1816" r:id="rId37"/>
    <p:sldId id="1823" r:id="rId38"/>
    <p:sldId id="1822" r:id="rId39"/>
    <p:sldId id="1817" r:id="rId40"/>
    <p:sldId id="1818" r:id="rId41"/>
    <p:sldId id="1387" r:id="rId42"/>
    <p:sldId id="1523" r:id="rId43"/>
    <p:sldId id="1524" r:id="rId44"/>
    <p:sldId id="152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280"/>
    <a:srgbClr val="FFFF99"/>
    <a:srgbClr val="602626"/>
    <a:srgbClr val="7E3232"/>
    <a:srgbClr val="F7F4D5"/>
    <a:srgbClr val="F1EBB5"/>
    <a:srgbClr val="E3E39D"/>
    <a:srgbClr val="D8DCA4"/>
    <a:srgbClr val="A8BDC4"/>
    <a:srgbClr val="779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325F4-7781-44F6-805A-0AF9DF024EEB}" v="684" dt="2023-02-24T04:04:37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65" autoAdjust="0"/>
    <p:restoredTop sz="86013" autoAdjust="0"/>
  </p:normalViewPr>
  <p:slideViewPr>
    <p:cSldViewPr>
      <p:cViewPr varScale="1">
        <p:scale>
          <a:sx n="66" d="100"/>
          <a:sy n="66" d="100"/>
        </p:scale>
        <p:origin x="68" y="1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61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86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0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73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19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7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4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53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8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11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72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1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03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34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4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89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99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4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4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25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513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04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68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338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1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0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48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88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6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581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064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181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9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701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247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071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790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54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57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799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52790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5357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7035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79911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555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7063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4079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3343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16444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25812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92801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6989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245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561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40471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51366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5742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6291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50377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02623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87730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2106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6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7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28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3A9D51B4-FB44-BE77-60E6-E53109148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0" t="9242" r="4526" b="11639"/>
          <a:stretch/>
        </p:blipFill>
        <p:spPr>
          <a:xfrm>
            <a:off x="3162299" y="3886200"/>
            <a:ext cx="58674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17:15) Moses built an altar and called it The Lord is my Banner.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said, “Because hands were lifted up against the throne of the Lord, the Lord will be at war against the Amalekites from generation to generation.”</a:t>
            </a:r>
          </a:p>
        </p:txBody>
      </p:sp>
    </p:spTree>
    <p:extLst>
      <p:ext uri="{BB962C8B-B14F-4D97-AF65-F5344CB8AC3E}">
        <p14:creationId xmlns:p14="http://schemas.microsoft.com/office/powerpoint/2010/main" val="5344476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17:15) Moses built an altar and called it The Lord is my Banner.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said, “Because hands were lifted up against the throne of the Lord, the Lord will be at war against the Amalekites from generation to generation.”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DDCE89F9-F54A-7F7D-34C1-0239872C9560}"/>
              </a:ext>
            </a:extLst>
          </p:cNvPr>
          <p:cNvSpPr/>
          <p:nvPr/>
        </p:nvSpPr>
        <p:spPr>
          <a:xfrm>
            <a:off x="2198370" y="2449830"/>
            <a:ext cx="9601200" cy="40385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we learn about how God works through people?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God works through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weakness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D28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D28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407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17:15) Moses built an altar and called it The Lord is my Banner.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said, “Because hands were lifted up against the throne of the Lord, the Lord will be at war against the Amalekites from generation to generation.”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DDCE89F9-F54A-7F7D-34C1-0239872C9560}"/>
              </a:ext>
            </a:extLst>
          </p:cNvPr>
          <p:cNvSpPr/>
          <p:nvPr/>
        </p:nvSpPr>
        <p:spPr>
          <a:xfrm>
            <a:off x="2198370" y="2449830"/>
            <a:ext cx="9601200" cy="40385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we learn about how God works through people?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God works through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weakness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D28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D28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98E33145-8B43-3334-7208-C5CB1EAF2C72}"/>
              </a:ext>
            </a:extLst>
          </p:cNvPr>
          <p:cNvSpPr/>
          <p:nvPr/>
        </p:nvSpPr>
        <p:spPr>
          <a:xfrm>
            <a:off x="3276600" y="394141"/>
            <a:ext cx="8305800" cy="390283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used an 80-year-old man.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7:7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used a dead piece of wood.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4:17; 7:9-20; 8:5, 16-17; 9:23; 10:13; 14:16; 17:5</a:t>
            </a:r>
          </a:p>
          <a:p>
            <a:pPr marL="2286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God can use a dead piece of wood, can he use 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used the raising of Moses’ hands.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didn’t feel like much.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Moses was 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weak to hold up his arms (Ex. 17:12).</a:t>
            </a:r>
          </a:p>
        </p:txBody>
      </p:sp>
    </p:spTree>
    <p:extLst>
      <p:ext uri="{BB962C8B-B14F-4D97-AF65-F5344CB8AC3E}">
        <p14:creationId xmlns:p14="http://schemas.microsoft.com/office/powerpoint/2010/main" val="34297505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17:15) Moses built an altar and called it The Lord is my Banner.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said, “Because hands were lifted up against the throne of the Lord, the Lord will be at war against the Amalekites from generation to generation.”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DDCE89F9-F54A-7F7D-34C1-0239872C9560}"/>
              </a:ext>
            </a:extLst>
          </p:cNvPr>
          <p:cNvSpPr/>
          <p:nvPr/>
        </p:nvSpPr>
        <p:spPr>
          <a:xfrm>
            <a:off x="2198370" y="2449830"/>
            <a:ext cx="9601200" cy="40385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we learn about how God works through people?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God works through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weakness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God works through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 agency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D28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0AD146B-94AA-7291-DF21-D099E1E4F2AB}"/>
              </a:ext>
            </a:extLst>
          </p:cNvPr>
          <p:cNvSpPr/>
          <p:nvPr/>
        </p:nvSpPr>
        <p:spPr>
          <a:xfrm>
            <a:off x="1524000" y="1066800"/>
            <a:ext cx="10085070" cy="367423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 had an indispensable role.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17:11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Life and death were dependent on Moses lifting his hands.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did Joshua.</a:t>
            </a:r>
          </a:p>
          <a:p>
            <a:pPr marL="2286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“Joshua overcame the Amalekite army with the sword” (Exodus 17:13).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did Aaron and </a:t>
            </a:r>
            <a:r>
              <a:rPr kumimoji="0" lang="en-US" sz="40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Hur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Gave Moses a seat and held up his arms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(Ex. 17:12).</a:t>
            </a:r>
          </a:p>
        </p:txBody>
      </p:sp>
    </p:spTree>
    <p:extLst>
      <p:ext uri="{BB962C8B-B14F-4D97-AF65-F5344CB8AC3E}">
        <p14:creationId xmlns:p14="http://schemas.microsoft.com/office/powerpoint/2010/main" val="7421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17:15) Moses built an altar and called it The Lord is my Banner.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said, “Because hands were lifted up against the throne of the Lord, the Lord will be at war against the Amalekites from generation to generation.”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DDCE89F9-F54A-7F7D-34C1-0239872C9560}"/>
              </a:ext>
            </a:extLst>
          </p:cNvPr>
          <p:cNvSpPr/>
          <p:nvPr/>
        </p:nvSpPr>
        <p:spPr>
          <a:xfrm>
            <a:off x="2198370" y="2449830"/>
            <a:ext cx="9601200" cy="40385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we learn about how God works through people?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God works through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weakness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God works through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 agency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God 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works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training others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32E614F-B7F5-3660-2358-AFC21F56D74F}"/>
              </a:ext>
            </a:extLst>
          </p:cNvPr>
          <p:cNvSpPr/>
          <p:nvPr/>
        </p:nvSpPr>
        <p:spPr>
          <a:xfrm>
            <a:off x="838200" y="927259"/>
            <a:ext cx="10820400" cy="459003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 and Joshua spent years serving together.</a:t>
            </a:r>
          </a:p>
          <a:p>
            <a:pPr marL="2286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Numbers 11:27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 taught Joshua to draw close to God.</a:t>
            </a:r>
          </a:p>
          <a:p>
            <a:pPr marL="2286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24:13; 33:11</a:t>
            </a:r>
          </a:p>
          <a:p>
            <a:pPr marL="2286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“Joshua… a man in whom is the Spirit” (Numbers 27:18).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 taught Joshua to lead rebellious people.</a:t>
            </a:r>
          </a:p>
          <a:p>
            <a:pPr marL="2286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32:16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 taught Joshua to grow his faith.</a:t>
            </a:r>
          </a:p>
          <a:p>
            <a:pPr marL="2286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Numbers 14:6, 38; Deuteronomy 3:21; 31:7</a:t>
            </a:r>
          </a:p>
        </p:txBody>
      </p:sp>
    </p:spTree>
    <p:extLst>
      <p:ext uri="{BB962C8B-B14F-4D97-AF65-F5344CB8AC3E}">
        <p14:creationId xmlns:p14="http://schemas.microsoft.com/office/powerpoint/2010/main" val="33050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17:15) Moses built an altar and called it The Lord is my Banner.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said, “Because hands were lifted up against the throne of the Lord, the Lord will be at war against the Amalekites from generation to generation.”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DDCE89F9-F54A-7F7D-34C1-0239872C9560}"/>
              </a:ext>
            </a:extLst>
          </p:cNvPr>
          <p:cNvSpPr/>
          <p:nvPr/>
        </p:nvSpPr>
        <p:spPr>
          <a:xfrm>
            <a:off x="2198370" y="2449830"/>
            <a:ext cx="9601200" cy="40385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we learn about how God works through people?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God works through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weakness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God works through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 agency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God 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works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training others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32E614F-B7F5-3660-2358-AFC21F56D74F}"/>
              </a:ext>
            </a:extLst>
          </p:cNvPr>
          <p:cNvSpPr/>
          <p:nvPr/>
        </p:nvSpPr>
        <p:spPr>
          <a:xfrm>
            <a:off x="685800" y="1124963"/>
            <a:ext cx="10820400" cy="459003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 replaced himself with Joshua, and this led to a bright future for the nation of Israel.</a:t>
            </a:r>
          </a:p>
          <a:p>
            <a:pPr marL="2286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Numbers 27:22-23; Deuteronomy 3:28; 31:3, 23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Whom did Joshua train as his replacement…?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one!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2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18:1) Now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Jethro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priest of Midian and father-in-law of Moses, heard of everything God had done for Moses and for his people Israel, and how the Lord had brought Israel out of Egypt.</a:t>
            </a:r>
          </a:p>
        </p:txBody>
      </p:sp>
    </p:spTree>
    <p:extLst>
      <p:ext uri="{BB962C8B-B14F-4D97-AF65-F5344CB8AC3E}">
        <p14:creationId xmlns:p14="http://schemas.microsoft.com/office/powerpoint/2010/main" val="28748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18:2) After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Moses had sent away his wife Zipporah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his father-in-law Jethro received her and her two sons.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41918D4B-1B08-700C-4E0A-4456BB9DA9FB}"/>
              </a:ext>
            </a:extLst>
          </p:cNvPr>
          <p:cNvSpPr/>
          <p:nvPr/>
        </p:nvSpPr>
        <p:spPr>
          <a:xfrm>
            <a:off x="6172200" y="2057400"/>
            <a:ext cx="5562600" cy="14514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Unsafe for Moses’ family to be together until now.</a:t>
            </a:r>
          </a:p>
        </p:txBody>
      </p:sp>
    </p:spTree>
    <p:extLst>
      <p:ext uri="{BB962C8B-B14F-4D97-AF65-F5344CB8AC3E}">
        <p14:creationId xmlns:p14="http://schemas.microsoft.com/office/powerpoint/2010/main" val="11461639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18:5) Jethro and Moses’ sons and wife came to him in the wilderness, where he was camped near the mountain of God.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Moses went out to meet his father-in-law and bowed down and kissed him. They greeted each other and then went into the tent.</a:t>
            </a:r>
          </a:p>
        </p:txBody>
      </p:sp>
    </p:spTree>
    <p:extLst>
      <p:ext uri="{BB962C8B-B14F-4D97-AF65-F5344CB8AC3E}">
        <p14:creationId xmlns:p14="http://schemas.microsoft.com/office/powerpoint/2010/main" val="37502383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18:8) Moses told his father-in-law about everything the Lord had done to Pharaoh and the Egyptians for Israel’s sake.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told Jethro about all the hardships they had met along the way and how the Lord had saved them.</a:t>
            </a:r>
          </a:p>
        </p:txBody>
      </p:sp>
    </p:spTree>
    <p:extLst>
      <p:ext uri="{BB962C8B-B14F-4D97-AF65-F5344CB8AC3E}">
        <p14:creationId xmlns:p14="http://schemas.microsoft.com/office/powerpoint/2010/main" val="11854019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Moses faces a new challenge:</a:t>
            </a:r>
          </a:p>
          <a:p>
            <a:pPr marL="571500"/>
            <a:r>
              <a:rPr lang="en-US" sz="44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do I lead thousands of people on a daily basis?</a:t>
            </a:r>
          </a:p>
          <a:p>
            <a:pPr marL="91440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(e.g. needs, dangers, criticisms, etc.)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was it that Moses led God’s people in the desert for several decades?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Moses learns several lessons…</a:t>
            </a:r>
          </a:p>
        </p:txBody>
      </p:sp>
    </p:spTree>
    <p:extLst>
      <p:ext uri="{BB962C8B-B14F-4D97-AF65-F5344CB8AC3E}">
        <p14:creationId xmlns:p14="http://schemas.microsoft.com/office/powerpoint/2010/main" val="15833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18:9) Jethro was delighted to hear about all the good things the Lord had done for Israel in rescuing them from the hand of the Egyptians.</a:t>
            </a:r>
          </a:p>
        </p:txBody>
      </p:sp>
    </p:spTree>
    <p:extLst>
      <p:ext uri="{BB962C8B-B14F-4D97-AF65-F5344CB8AC3E}">
        <p14:creationId xmlns:p14="http://schemas.microsoft.com/office/powerpoint/2010/main" val="2423700163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18:10) Jethro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“Praise be to the Lord, who rescued you from the hand of the Egyptians and of Pharaoh, and who rescued the people from the hand of the Egyptians.</a:t>
            </a:r>
          </a:p>
          <a:p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I know that the Lord is greater than all other gods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for he did this to those who had treated Israel arrogantly.”</a:t>
            </a:r>
          </a:p>
        </p:txBody>
      </p:sp>
    </p:spTree>
    <p:extLst>
      <p:ext uri="{BB962C8B-B14F-4D97-AF65-F5344CB8AC3E}">
        <p14:creationId xmlns:p14="http://schemas.microsoft.com/office/powerpoint/2010/main" val="11659360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18:12) Then Jethro brought a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burnt offering and other sacrifices to God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Aaron came with all the elders of Israel to eat a meal with Moses’ father-in-law in the presence of God.</a:t>
            </a:r>
          </a:p>
        </p:txBody>
      </p:sp>
    </p:spTree>
    <p:extLst>
      <p:ext uri="{BB962C8B-B14F-4D97-AF65-F5344CB8AC3E}">
        <p14:creationId xmlns:p14="http://schemas.microsoft.com/office/powerpoint/2010/main" val="3891542588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18:13) The next day Moses took his seat to serve as a judge for the people.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people stood around Moses</a:t>
            </a:r>
          </a:p>
          <a:p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morning till evening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7EB93A70-DA9F-EA01-B02C-9AF70DBA2E52}"/>
              </a:ext>
            </a:extLst>
          </p:cNvPr>
          <p:cNvSpPr/>
          <p:nvPr/>
        </p:nvSpPr>
        <p:spPr>
          <a:xfrm>
            <a:off x="2590800" y="3337918"/>
            <a:ext cx="5181600" cy="1417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7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Exhausting!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594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18:14) When his father-in-law saw all that Moses was doing for the people, he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“What is this you are doing?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do you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alone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sit as judge, while all these people stand around you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morning till evening?”</a:t>
            </a:r>
          </a:p>
        </p:txBody>
      </p:sp>
    </p:spTree>
    <p:extLst>
      <p:ext uri="{BB962C8B-B14F-4D97-AF65-F5344CB8AC3E}">
        <p14:creationId xmlns:p14="http://schemas.microsoft.com/office/powerpoint/2010/main" val="9849019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18:15) Moses answered him,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“Because the people come to me to seek God’s will.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Whenever they have a dispute, it is brought to me, and I decide between the parties and inform them of God’s decrees and instructions.”</a:t>
            </a:r>
          </a:p>
        </p:txBody>
      </p:sp>
    </p:spTree>
    <p:extLst>
      <p:ext uri="{BB962C8B-B14F-4D97-AF65-F5344CB8AC3E}">
        <p14:creationId xmlns:p14="http://schemas.microsoft.com/office/powerpoint/2010/main" val="39088525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18:17) Moses’ father-in-law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“What you are doing is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good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and these people who come to you will only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wear yourselves out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work is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too heavy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you.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cannot handle it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alone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212690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18:19) “You should continue to be the people’s representative before God,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bringing their disputes to God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 them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God’s decrees, and give them his instructions.</a:t>
            </a:r>
          </a:p>
          <a:p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Show them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how to conduct their lives.</a:t>
            </a:r>
          </a:p>
        </p:txBody>
      </p:sp>
    </p:spTree>
    <p:extLst>
      <p:ext uri="{BB962C8B-B14F-4D97-AF65-F5344CB8AC3E}">
        <p14:creationId xmlns:p14="http://schemas.microsoft.com/office/powerpoint/2010/main" val="20390656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18:21) “But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select capable men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all the people.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Pick men who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fear God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who are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trustworthy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who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hate dishonest gain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Appoint them as officials over thousands, hundreds, fifties and tens.”</a:t>
            </a:r>
          </a:p>
        </p:txBody>
      </p:sp>
    </p:spTree>
    <p:extLst>
      <p:ext uri="{BB962C8B-B14F-4D97-AF65-F5344CB8AC3E}">
        <p14:creationId xmlns:p14="http://schemas.microsoft.com/office/powerpoint/2010/main" val="11113944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18:22) “Have them serve as judges for the people at all times.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have them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bring every difficult case to you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simple cases they can decide themselves. That will make your load lighter, because they will share it with you.”</a:t>
            </a:r>
          </a:p>
        </p:txBody>
      </p:sp>
    </p:spTree>
    <p:extLst>
      <p:ext uri="{BB962C8B-B14F-4D97-AF65-F5344CB8AC3E}">
        <p14:creationId xmlns:p14="http://schemas.microsoft.com/office/powerpoint/2010/main" val="12640746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17:8) The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Amalekites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came and attacked the Israelites at Rephidim.</a:t>
            </a:r>
          </a:p>
        </p:txBody>
      </p:sp>
    </p:spTree>
    <p:extLst>
      <p:ext uri="{BB962C8B-B14F-4D97-AF65-F5344CB8AC3E}">
        <p14:creationId xmlns:p14="http://schemas.microsoft.com/office/powerpoint/2010/main" val="6218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18:23) “If you do this and God so commands, you will be able to stand the strain, and all these people will go home satisfied.”</a:t>
            </a:r>
          </a:p>
        </p:txBody>
      </p:sp>
    </p:spTree>
    <p:extLst>
      <p:ext uri="{BB962C8B-B14F-4D97-AF65-F5344CB8AC3E}">
        <p14:creationId xmlns:p14="http://schemas.microsoft.com/office/powerpoint/2010/main" val="826692360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18:24)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Moses listened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his father-in-law,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Moses did everything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 said.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chose capable men from all Israel and made them leaders of the people, officials over thousands, hundreds, fifties and tens.</a:t>
            </a:r>
          </a:p>
        </p:txBody>
      </p:sp>
    </p:spTree>
    <p:extLst>
      <p:ext uri="{BB962C8B-B14F-4D97-AF65-F5344CB8AC3E}">
        <p14:creationId xmlns:p14="http://schemas.microsoft.com/office/powerpoint/2010/main" val="2269123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18:26) They served as judges for the people at all times. The difficult cases they brought to Moses, but the simple ones they decided themselves.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Moses sent his father-in-law on his way, and Jethro returned to his own country.</a:t>
            </a:r>
          </a:p>
        </p:txBody>
      </p:sp>
    </p:spTree>
    <p:extLst>
      <p:ext uri="{BB962C8B-B14F-4D97-AF65-F5344CB8AC3E}">
        <p14:creationId xmlns:p14="http://schemas.microsoft.com/office/powerpoint/2010/main" val="13388500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18:26) They served as judges for the people at all times. The difficult cases they brought to Moses, but the simple ones they decided themselves.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Moses sent his father-in-law on his way, and Jethro returned to his own country.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BCE47F2-1B34-6267-1CAA-C77D87C664AC}"/>
              </a:ext>
            </a:extLst>
          </p:cNvPr>
          <p:cNvSpPr/>
          <p:nvPr/>
        </p:nvSpPr>
        <p:spPr>
          <a:xfrm>
            <a:off x="3810000" y="228600"/>
            <a:ext cx="8077200" cy="40545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we learn about leadership from Moses?</a:t>
            </a:r>
          </a:p>
          <a:p>
            <a:pPr marL="228600"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Moses learned to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delegate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0">
              <a:defRPr/>
            </a:pP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defRPr/>
            </a:pP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92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18:26) They served as judges for the people at all times. The difficult cases they brought to Moses, but the simple ones they decided themselves.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Moses sent his father-in-law on his way, and Jethro returned to his own country.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BCE47F2-1B34-6267-1CAA-C77D87C664AC}"/>
              </a:ext>
            </a:extLst>
          </p:cNvPr>
          <p:cNvSpPr/>
          <p:nvPr/>
        </p:nvSpPr>
        <p:spPr>
          <a:xfrm>
            <a:off x="3657600" y="441215"/>
            <a:ext cx="8077200" cy="40545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we learn about leadership from Moses?</a:t>
            </a:r>
          </a:p>
          <a:p>
            <a:pPr marL="228600"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Moses learned to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delegate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0">
              <a:defRPr/>
            </a:pP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defRPr/>
            </a:pP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D108FF9-3DF7-7F8C-7087-A4A9D6C8CF89}"/>
              </a:ext>
            </a:extLst>
          </p:cNvPr>
          <p:cNvSpPr/>
          <p:nvPr/>
        </p:nvSpPr>
        <p:spPr>
          <a:xfrm>
            <a:off x="2638926" y="3326711"/>
            <a:ext cx="9525000" cy="350883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“not good” to burn yourself out from “morning till evening.”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18:14, 17</a:t>
            </a:r>
          </a:p>
          <a:p>
            <a:pPr algn="ctr"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gave 40 more years of effective service.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7:7; Deuteronomy 34:7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Jethro turned a problem into a solution.</a:t>
            </a:r>
          </a:p>
        </p:txBody>
      </p:sp>
    </p:spTree>
    <p:extLst>
      <p:ext uri="{BB962C8B-B14F-4D97-AF65-F5344CB8AC3E}">
        <p14:creationId xmlns:p14="http://schemas.microsoft.com/office/powerpoint/2010/main" val="22542834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18:26) They served as judges for the people at all times. The difficult cases they brought to Moses, but the simple ones they decided themselves.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Moses sent his father-in-law on his way, and Jethro returned to his own country.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BCE47F2-1B34-6267-1CAA-C77D87C664AC}"/>
              </a:ext>
            </a:extLst>
          </p:cNvPr>
          <p:cNvSpPr/>
          <p:nvPr/>
        </p:nvSpPr>
        <p:spPr>
          <a:xfrm>
            <a:off x="3657600" y="441215"/>
            <a:ext cx="8077200" cy="40545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we learn about leadership from Moses?</a:t>
            </a:r>
          </a:p>
          <a:p>
            <a:pPr marL="228600" lvl="0">
              <a:defRPr/>
            </a:pPr>
            <a:r>
              <a:rPr lang="en-US" sz="4400" b="1" spc="-150" dirty="0"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Moses learned to </a:t>
            </a:r>
            <a:r>
              <a:rPr lang="en-US" sz="4400" b="1" i="1" spc="-150" dirty="0"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delegate</a:t>
            </a:r>
            <a:r>
              <a:rPr lang="en-US" sz="4400" b="1" spc="-150" dirty="0"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Moses didn’t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delegate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D28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D70AF0FE-A094-A88D-E7DD-A715D260C9B7}"/>
              </a:ext>
            </a:extLst>
          </p:cNvPr>
          <p:cNvSpPr/>
          <p:nvPr/>
        </p:nvSpPr>
        <p:spPr>
          <a:xfrm>
            <a:off x="148733" y="3726359"/>
            <a:ext cx="8175716" cy="313164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Didn’t delegate prayer and teaching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18:19-20</a:t>
            </a:r>
          </a:p>
          <a:p>
            <a:pPr algn="ctr"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Chose quality leaders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18:21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Reserved the hardest cases for himself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18:22</a:t>
            </a:r>
          </a:p>
        </p:txBody>
      </p:sp>
    </p:spTree>
    <p:extLst>
      <p:ext uri="{BB962C8B-B14F-4D97-AF65-F5344CB8AC3E}">
        <p14:creationId xmlns:p14="http://schemas.microsoft.com/office/powerpoint/2010/main" val="15272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18:26) They served as judges for the people at all times. The difficult cases they brought to Moses, but the simple ones they decided themselves.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Moses sent his father-in-law on his way, and Jethro returned to his own country.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BCE47F2-1B34-6267-1CAA-C77D87C664AC}"/>
              </a:ext>
            </a:extLst>
          </p:cNvPr>
          <p:cNvSpPr/>
          <p:nvPr/>
        </p:nvSpPr>
        <p:spPr>
          <a:xfrm>
            <a:off x="3657600" y="441215"/>
            <a:ext cx="8077200" cy="40545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we learn about leadership from Moses?</a:t>
            </a:r>
          </a:p>
          <a:p>
            <a:pPr marL="228600" lvl="0">
              <a:defRPr/>
            </a:pPr>
            <a:r>
              <a:rPr lang="en-US" sz="4400" b="1" spc="-150" dirty="0"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Moses learned to </a:t>
            </a:r>
            <a:r>
              <a:rPr lang="en-US" sz="4400" b="1" i="1" spc="-150" dirty="0"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delegate</a:t>
            </a:r>
            <a:r>
              <a:rPr lang="en-US" sz="4400" b="1" spc="-150" dirty="0"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>
              <a:defRPr/>
            </a:pPr>
            <a:r>
              <a:rPr lang="en-US" sz="4400" b="1" spc="-150" dirty="0"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Moses didn’t </a:t>
            </a:r>
            <a:r>
              <a:rPr lang="en-US" sz="4400" b="1" i="1" spc="-150" dirty="0"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delegate</a:t>
            </a:r>
            <a:r>
              <a:rPr lang="en-US" sz="4400" b="1" spc="-150" dirty="0">
                <a:solidFill>
                  <a:srgbClr val="D28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Leadership requires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humility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60FDBED-76EF-0DE3-05A9-89461DB66EF7}"/>
              </a:ext>
            </a:extLst>
          </p:cNvPr>
          <p:cNvSpPr/>
          <p:nvPr/>
        </p:nvSpPr>
        <p:spPr>
          <a:xfrm>
            <a:off x="304800" y="87787"/>
            <a:ext cx="11430000" cy="351264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 needed to admit he “could not handle it alone.”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18:18</a:t>
            </a:r>
          </a:p>
          <a:p>
            <a:pPr algn="ctr"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 needed to ask many people for help.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18:21-22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great Moses listened to a brand-new believer!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18:24; Numbers 12:3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merits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advice are more important than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advice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86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28800"/>
            <a:ext cx="1188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okay to be weak. But are you </a:t>
            </a:r>
            <a:r>
              <a:rPr lang="en-US" sz="5400" b="1" i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trying?</a:t>
            </a:r>
          </a:p>
          <a:p>
            <a:pPr lvl="0" algn="ctr"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devalue your role?</a:t>
            </a:r>
          </a:p>
          <a:p>
            <a:pPr lvl="0" algn="ctr"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it hard for you to ask for help?</a:t>
            </a:r>
          </a:p>
          <a:p>
            <a:pPr lvl="0" algn="ctr"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the people who give you </a:t>
            </a:r>
            <a:r>
              <a:rPr lang="en-US" sz="5400" b="1" kern="0" spc="-15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advice?</a:t>
            </a:r>
          </a:p>
          <a:p>
            <a:pPr lvl="0" algn="ctr">
              <a:defRPr/>
            </a:pPr>
            <a:r>
              <a:rPr lang="en-US" sz="5400" b="1" kern="0" spc="-15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was the last time you listened?</a:t>
            </a:r>
            <a:endParaRPr kumimoji="0" lang="en-US" sz="36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2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xmlns="" id="{4F8C9661-D6E7-6351-1831-1F24C79863CA}"/>
              </a:ext>
            </a:extLst>
          </p:cNvPr>
          <p:cNvCxnSpPr>
            <a:cxnSpLocks/>
          </p:cNvCxnSpPr>
          <p:nvPr/>
        </p:nvCxnSpPr>
        <p:spPr>
          <a:xfrm flipV="1">
            <a:off x="4038600" y="4540827"/>
            <a:ext cx="574964" cy="198639"/>
          </a:xfrm>
          <a:prstGeom prst="straightConnector1">
            <a:avLst/>
          </a:prstGeom>
          <a:ln w="57150">
            <a:solidFill>
              <a:srgbClr val="FFFF9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D40ECC-3DFF-DBB3-DE8B-6D65D7F9FA7B}"/>
              </a:ext>
            </a:extLst>
          </p:cNvPr>
          <p:cNvSpPr/>
          <p:nvPr/>
        </p:nvSpPr>
        <p:spPr>
          <a:xfrm>
            <a:off x="4509135" y="4648200"/>
            <a:ext cx="609600" cy="152400"/>
          </a:xfrm>
          <a:prstGeom prst="rect">
            <a:avLst/>
          </a:prstGeom>
          <a:noFill/>
          <a:ln w="190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B1F68C-B14C-C40C-A621-DB77F5EFA75A}"/>
              </a:ext>
            </a:extLst>
          </p:cNvPr>
          <p:cNvSpPr/>
          <p:nvPr/>
        </p:nvSpPr>
        <p:spPr>
          <a:xfrm>
            <a:off x="4558665" y="4827270"/>
            <a:ext cx="523875" cy="152400"/>
          </a:xfrm>
          <a:prstGeom prst="rect">
            <a:avLst/>
          </a:prstGeom>
          <a:noFill/>
          <a:ln w="190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64E51D-AC45-A22F-6B1C-AD6DF5E4533D}"/>
              </a:ext>
            </a:extLst>
          </p:cNvPr>
          <p:cNvSpPr/>
          <p:nvPr/>
        </p:nvSpPr>
        <p:spPr>
          <a:xfrm>
            <a:off x="5048250" y="5191125"/>
            <a:ext cx="786765" cy="152400"/>
          </a:xfrm>
          <a:prstGeom prst="rect">
            <a:avLst/>
          </a:prstGeom>
          <a:noFill/>
          <a:ln w="190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0B84E89-1EEF-08A4-8755-B3255EA9406B}"/>
              </a:ext>
            </a:extLst>
          </p:cNvPr>
          <p:cNvCxnSpPr>
            <a:cxnSpLocks/>
          </p:cNvCxnSpPr>
          <p:nvPr/>
        </p:nvCxnSpPr>
        <p:spPr>
          <a:xfrm>
            <a:off x="3815715" y="4575463"/>
            <a:ext cx="299085" cy="328007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49E4E98-E967-F9E8-C46B-18C929629755}"/>
              </a:ext>
            </a:extLst>
          </p:cNvPr>
          <p:cNvCxnSpPr>
            <a:cxnSpLocks/>
          </p:cNvCxnSpPr>
          <p:nvPr/>
        </p:nvCxnSpPr>
        <p:spPr>
          <a:xfrm flipV="1">
            <a:off x="3815715" y="4572000"/>
            <a:ext cx="299085" cy="30480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ADDD6E19-1840-9E32-898C-5BE4F63F949F}"/>
              </a:ext>
            </a:extLst>
          </p:cNvPr>
          <p:cNvSpPr/>
          <p:nvPr/>
        </p:nvSpPr>
        <p:spPr>
          <a:xfrm>
            <a:off x="4343400" y="210398"/>
            <a:ext cx="7620000" cy="245007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Amalekites were relatives of the Israelites from Esau.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36:12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Generally lived in the southern region (Numbers 13:29)</a:t>
            </a:r>
          </a:p>
        </p:txBody>
      </p:sp>
    </p:spTree>
    <p:extLst>
      <p:ext uri="{BB962C8B-B14F-4D97-AF65-F5344CB8AC3E}">
        <p14:creationId xmlns:p14="http://schemas.microsoft.com/office/powerpoint/2010/main" val="34352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BF366942-AA06-E42B-2486-CE08D3839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0336"/>
            <a:ext cx="6658348" cy="609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xmlns="" id="{4F8C9661-D6E7-6351-1831-1F24C79863CA}"/>
              </a:ext>
            </a:extLst>
          </p:cNvPr>
          <p:cNvCxnSpPr>
            <a:cxnSpLocks/>
          </p:cNvCxnSpPr>
          <p:nvPr/>
        </p:nvCxnSpPr>
        <p:spPr>
          <a:xfrm flipV="1">
            <a:off x="4038600" y="4540827"/>
            <a:ext cx="574964" cy="198639"/>
          </a:xfrm>
          <a:prstGeom prst="straightConnector1">
            <a:avLst/>
          </a:prstGeom>
          <a:ln w="57150">
            <a:solidFill>
              <a:srgbClr val="FFFF9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D40ECC-3DFF-DBB3-DE8B-6D65D7F9FA7B}"/>
              </a:ext>
            </a:extLst>
          </p:cNvPr>
          <p:cNvSpPr/>
          <p:nvPr/>
        </p:nvSpPr>
        <p:spPr>
          <a:xfrm>
            <a:off x="4509135" y="4648200"/>
            <a:ext cx="609600" cy="152400"/>
          </a:xfrm>
          <a:prstGeom prst="rect">
            <a:avLst/>
          </a:prstGeom>
          <a:noFill/>
          <a:ln w="190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B1F68C-B14C-C40C-A621-DB77F5EFA75A}"/>
              </a:ext>
            </a:extLst>
          </p:cNvPr>
          <p:cNvSpPr/>
          <p:nvPr/>
        </p:nvSpPr>
        <p:spPr>
          <a:xfrm>
            <a:off x="4558665" y="4827270"/>
            <a:ext cx="523875" cy="152400"/>
          </a:xfrm>
          <a:prstGeom prst="rect">
            <a:avLst/>
          </a:prstGeom>
          <a:noFill/>
          <a:ln w="190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64E51D-AC45-A22F-6B1C-AD6DF5E4533D}"/>
              </a:ext>
            </a:extLst>
          </p:cNvPr>
          <p:cNvSpPr/>
          <p:nvPr/>
        </p:nvSpPr>
        <p:spPr>
          <a:xfrm>
            <a:off x="5048250" y="5191125"/>
            <a:ext cx="786765" cy="152400"/>
          </a:xfrm>
          <a:prstGeom prst="rect">
            <a:avLst/>
          </a:prstGeom>
          <a:noFill/>
          <a:ln w="190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0B84E89-1EEF-08A4-8755-B3255EA9406B}"/>
              </a:ext>
            </a:extLst>
          </p:cNvPr>
          <p:cNvCxnSpPr>
            <a:cxnSpLocks/>
          </p:cNvCxnSpPr>
          <p:nvPr/>
        </p:nvCxnSpPr>
        <p:spPr>
          <a:xfrm>
            <a:off x="3815715" y="4575463"/>
            <a:ext cx="299085" cy="328007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49E4E98-E967-F9E8-C46B-18C929629755}"/>
              </a:ext>
            </a:extLst>
          </p:cNvPr>
          <p:cNvCxnSpPr>
            <a:cxnSpLocks/>
          </p:cNvCxnSpPr>
          <p:nvPr/>
        </p:nvCxnSpPr>
        <p:spPr>
          <a:xfrm flipV="1">
            <a:off x="3815715" y="4572000"/>
            <a:ext cx="299085" cy="30480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ADDD6E19-1840-9E32-898C-5BE4F63F949F}"/>
              </a:ext>
            </a:extLst>
          </p:cNvPr>
          <p:cNvSpPr/>
          <p:nvPr/>
        </p:nvSpPr>
        <p:spPr>
          <a:xfrm>
            <a:off x="4343400" y="210398"/>
            <a:ext cx="7620000" cy="245007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Amalekites were relatives of the Israelites from Esau.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36:12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Generally lived in the southern region (Numbers 13:29)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7E53A5CC-F2B0-F343-8C22-6D25A923ED2C}"/>
              </a:ext>
            </a:extLst>
          </p:cNvPr>
          <p:cNvSpPr/>
          <p:nvPr/>
        </p:nvSpPr>
        <p:spPr>
          <a:xfrm>
            <a:off x="533400" y="1732598"/>
            <a:ext cx="10393136" cy="3352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(Deut. 25:17) Never forget what the Amalekites did to you as you came from Egypt. </a:t>
            </a:r>
          </a:p>
          <a:p>
            <a:pPr lvl="0">
              <a:defRPr/>
            </a:pPr>
            <a:r>
              <a:rPr lang="en-US" sz="40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attacked you when you were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exhausted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weary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they struck down those who were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straggling behind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They had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fear of God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34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17:8) The Amalekites came and attacked the Israelites at Rephidim.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Moses said to Joshua,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“Choose some of our men and go out to fight the Amalekites.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Tomorrow I will stand on top of the hill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the staff of God in my hands.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6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17:10) So Joshua fought the Amalekites as Moses had ordered,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Moses, Aaron and </a:t>
            </a:r>
            <a:r>
              <a:rPr lang="en-US" sz="4000" b="1" spc="-150" dirty="0" err="1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Hur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went to the top of the hill.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long as Moses held up his hands, the Israelites were winning,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whenever he lowered his hands, the Amalekites were winning.</a:t>
            </a:r>
          </a:p>
        </p:txBody>
      </p:sp>
    </p:spTree>
    <p:extLst>
      <p:ext uri="{BB962C8B-B14F-4D97-AF65-F5344CB8AC3E}">
        <p14:creationId xmlns:p14="http://schemas.microsoft.com/office/powerpoint/2010/main" val="29730372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17:12) Moses’ hands grew tired.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So, they took a stone and put it under him and he sat on it.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Aaron and </a:t>
            </a:r>
            <a:r>
              <a:rPr lang="en-US" sz="4000" b="1" spc="-150" dirty="0" err="1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Hur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held his hands up (one on one side, one on the other).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result, Moses’ hands remained steady till sunset.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Joshua overcame the Amalekite army with the sword.</a:t>
            </a:r>
          </a:p>
        </p:txBody>
      </p:sp>
    </p:spTree>
    <p:extLst>
      <p:ext uri="{BB962C8B-B14F-4D97-AF65-F5344CB8AC3E}">
        <p14:creationId xmlns:p14="http://schemas.microsoft.com/office/powerpoint/2010/main" val="32072918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17:14) The Lord said to Moses,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“Write this on a scroll as something to be remembered and make sure that Joshua hears it,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completely blot out the name of Amalek from under heaven.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92A6377B-AFF8-AE2D-BCE0-7AF6B7BF992F}"/>
              </a:ext>
            </a:extLst>
          </p:cNvPr>
          <p:cNvSpPr/>
          <p:nvPr/>
        </p:nvSpPr>
        <p:spPr>
          <a:xfrm>
            <a:off x="609600" y="3955972"/>
            <a:ext cx="10287000" cy="236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Amalekites wanted to “wipe out Israel.”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Psalm 83:4, 7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Today? They have ceased to exist.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Genesis 12:1-3</a:t>
            </a:r>
          </a:p>
        </p:txBody>
      </p:sp>
    </p:spTree>
    <p:extLst>
      <p:ext uri="{BB962C8B-B14F-4D97-AF65-F5344CB8AC3E}">
        <p14:creationId xmlns:p14="http://schemas.microsoft.com/office/powerpoint/2010/main" val="28374826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2321</Words>
  <Application>Microsoft Office PowerPoint</Application>
  <PresentationFormat>Widescreen</PresentationFormat>
  <Paragraphs>212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2023-02-24T22:41:24Z</dcterms:created>
  <dcterms:modified xsi:type="dcterms:W3CDTF">2023-02-24T22:41:35Z</dcterms:modified>
</cp:coreProperties>
</file>