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handoutMasterIdLst>
    <p:handoutMasterId r:id="rId64"/>
  </p:handoutMasterIdLst>
  <p:sldIdLst>
    <p:sldId id="1273" r:id="rId2"/>
    <p:sldId id="7609" r:id="rId3"/>
    <p:sldId id="7677" r:id="rId4"/>
    <p:sldId id="7678" r:id="rId5"/>
    <p:sldId id="7676" r:id="rId6"/>
    <p:sldId id="7679" r:id="rId7"/>
    <p:sldId id="7633" r:id="rId8"/>
    <p:sldId id="7684" r:id="rId9"/>
    <p:sldId id="7685" r:id="rId10"/>
    <p:sldId id="7681" r:id="rId11"/>
    <p:sldId id="7683" r:id="rId12"/>
    <p:sldId id="7686" r:id="rId13"/>
    <p:sldId id="7687" r:id="rId14"/>
    <p:sldId id="7692" r:id="rId15"/>
    <p:sldId id="7693" r:id="rId16"/>
    <p:sldId id="7691" r:id="rId17"/>
    <p:sldId id="7688" r:id="rId18"/>
    <p:sldId id="7689" r:id="rId19"/>
    <p:sldId id="7694" r:id="rId20"/>
    <p:sldId id="7708" r:id="rId21"/>
    <p:sldId id="7690" r:id="rId22"/>
    <p:sldId id="7646" r:id="rId23"/>
    <p:sldId id="7697" r:id="rId24"/>
    <p:sldId id="7699" r:id="rId25"/>
    <p:sldId id="7696" r:id="rId26"/>
    <p:sldId id="7645" r:id="rId27"/>
    <p:sldId id="7647" r:id="rId28"/>
    <p:sldId id="7648" r:id="rId29"/>
    <p:sldId id="7700" r:id="rId30"/>
    <p:sldId id="7649" r:id="rId31"/>
    <p:sldId id="7650" r:id="rId32"/>
    <p:sldId id="7651" r:id="rId33"/>
    <p:sldId id="7652" r:id="rId34"/>
    <p:sldId id="7653" r:id="rId35"/>
    <p:sldId id="7654" r:id="rId36"/>
    <p:sldId id="7655" r:id="rId37"/>
    <p:sldId id="7704" r:id="rId38"/>
    <p:sldId id="7705" r:id="rId39"/>
    <p:sldId id="7706" r:id="rId40"/>
    <p:sldId id="7707" r:id="rId41"/>
    <p:sldId id="7656" r:id="rId42"/>
    <p:sldId id="7701" r:id="rId43"/>
    <p:sldId id="7660" r:id="rId44"/>
    <p:sldId id="7661" r:id="rId45"/>
    <p:sldId id="7662" r:id="rId46"/>
    <p:sldId id="7663" r:id="rId47"/>
    <p:sldId id="7664" r:id="rId48"/>
    <p:sldId id="7665" r:id="rId49"/>
    <p:sldId id="7702" r:id="rId50"/>
    <p:sldId id="7709" r:id="rId51"/>
    <p:sldId id="7666" r:id="rId52"/>
    <p:sldId id="7667" r:id="rId53"/>
    <p:sldId id="7668" r:id="rId54"/>
    <p:sldId id="7673" r:id="rId55"/>
    <p:sldId id="7669" r:id="rId56"/>
    <p:sldId id="7671" r:id="rId57"/>
    <p:sldId id="7670" r:id="rId58"/>
    <p:sldId id="7634" r:id="rId59"/>
    <p:sldId id="7672" r:id="rId60"/>
    <p:sldId id="7674" r:id="rId61"/>
    <p:sldId id="6665" r:id="rId62"/>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00"/>
    <a:srgbClr val="A85400"/>
    <a:srgbClr val="B85C00"/>
    <a:srgbClr val="C06000"/>
    <a:srgbClr val="005AB4"/>
    <a:srgbClr val="4D4D4D"/>
    <a:srgbClr val="595959"/>
    <a:srgbClr val="000064"/>
    <a:srgbClr val="6400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3" autoAdjust="0"/>
    <p:restoredTop sz="90476" autoAdjust="0"/>
  </p:normalViewPr>
  <p:slideViewPr>
    <p:cSldViewPr>
      <p:cViewPr varScale="1">
        <p:scale>
          <a:sx n="79" d="100"/>
          <a:sy n="79" d="100"/>
        </p:scale>
        <p:origin x="88" y="272"/>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628C65-25F8-4598-8737-3072636E8BDE}" type="datetimeFigureOut">
              <a:rPr lang="en-US" smtClean="0"/>
              <a:t>7/22/2022</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7" tIns="46589" rIns="93177" bIns="46589" rtlCol="0" anchor="b"/>
          <a:lstStyle>
            <a:lvl1pPr algn="r">
              <a:defRPr sz="1200"/>
            </a:lvl1pPr>
          </a:lstStyle>
          <a:p>
            <a:fld id="{AC1C4305-AAEB-4C28-9BA6-D62E997BECAC}" type="slidenum">
              <a:rPr lang="en-US" smtClean="0"/>
              <a:t>‹#›</a:t>
            </a:fld>
            <a:endParaRPr lang="en-US"/>
          </a:p>
        </p:txBody>
      </p:sp>
    </p:spTree>
    <p:extLst>
      <p:ext uri="{BB962C8B-B14F-4D97-AF65-F5344CB8AC3E}">
        <p14:creationId xmlns:p14="http://schemas.microsoft.com/office/powerpoint/2010/main" val="144657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1429865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6560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5280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4292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1508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2147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3668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1843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8771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1422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5653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189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6353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3356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7839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2190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1192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5553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50368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23603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7557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68570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6686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78059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65615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59929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9638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06782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80937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81899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33623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1141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61</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182750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5361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914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125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8127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319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50513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extLst>
      <p:ext uri="{BB962C8B-B14F-4D97-AF65-F5344CB8AC3E}">
        <p14:creationId xmlns:p14="http://schemas.microsoft.com/office/powerpoint/2010/main" val="73423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hasCustomPrompt="1"/>
          </p:nvPr>
        </p:nvSpPr>
        <p:spPr>
          <a:xfrm>
            <a:off x="190500" y="99218"/>
            <a:ext cx="7768167" cy="624682"/>
          </a:xfrm>
        </p:spPr>
        <p:txBody>
          <a:bodyPr anchor="t"/>
          <a:lstStyle>
            <a:lvl1pPr algn="ctr">
              <a:defRPr sz="4000" b="0">
                <a:latin typeface="Calibri Light" panose="020F0302020204030204" pitchFamily="34" charset="0"/>
                <a:cs typeface="Calibri Light" panose="020F0302020204030204" pitchFamily="34" charset="0"/>
              </a:defRPr>
            </a:lvl1pPr>
          </a:lstStyle>
          <a:p>
            <a:r>
              <a:rPr lang="en-US" dirty="0"/>
              <a:t>Author</a:t>
            </a:r>
          </a:p>
        </p:txBody>
      </p:sp>
      <p:sp>
        <p:nvSpPr>
          <p:cNvPr id="3" name="Picture Placeholder 2"/>
          <p:cNvSpPr>
            <a:spLocks noGrp="1"/>
          </p:cNvSpPr>
          <p:nvPr>
            <p:ph type="pic" idx="1" hasCustomPrompt="1"/>
          </p:nvPr>
        </p:nvSpPr>
        <p:spPr>
          <a:xfrm>
            <a:off x="8128000" y="79376"/>
            <a:ext cx="1883833" cy="17875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1926169"/>
            <a:ext cx="9821333" cy="3674531"/>
          </a:xfrm>
        </p:spPr>
        <p:txBody>
          <a:bodyPr/>
          <a:lstStyle>
            <a:lvl1pPr marL="228600" indent="-228600">
              <a:lnSpc>
                <a:spcPct val="90000"/>
              </a:lnSpc>
              <a:buNone/>
              <a:defRPr sz="3600"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3"/>
            <a:ext cx="7792142" cy="723898"/>
          </a:xfrm>
        </p:spPr>
        <p:txBody>
          <a:bodyPr/>
          <a:lstStyle>
            <a:lvl1pPr marL="0" indent="0" algn="ctr">
              <a:lnSpc>
                <a:spcPct val="90000"/>
              </a:lnSpc>
              <a:buNone/>
              <a:defRPr sz="1800" i="1"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 id="2147484870" r:id="rId22"/>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ref.ly/logosres/nlt?ref=BibleNLT.Mt8.11&amp;off=3&amp;ctx=+in+all+%E2%80%A2Israel!+11%C2%A0~And+I+tell+you+thi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ref.ly/logosres/nlt?ref=BibleNLT.Mt8.11&amp;off=3&amp;ctx=+in+all+%E2%80%A2Israel!+11%C2%A0~And+I+tell+you+thi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hyperlink" Target="https://ref.ly/logosres/nlt?ref=BibleNLT.Mt8.11&amp;off=3&amp;ctx=+in+all+%E2%80%A2Israel!+11%C2%A0~And+I+tell+you+thi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ref.ly/logosres/nlt?ref=BibleNLT.Mt8.11&amp;off=3&amp;ctx=+in+all+%E2%80%A2Israel!+11%C2%A0~And+I+tell+you+thi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Spiritual Resiliency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Ruth </a:t>
            </a:r>
            <a:r>
              <a:rPr lang="en-US" sz="1100" dirty="0" err="1"/>
              <a:t>Whippman</a:t>
            </a:r>
            <a:r>
              <a:rPr lang="en-US" sz="1100" dirty="0"/>
              <a:t>. America the Anxious, p10.</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According to the World Health Organization, as well as being one of the least-happy developed countries in the world, </a:t>
            </a:r>
          </a:p>
          <a:p>
            <a:r>
              <a:rPr lang="en-US" dirty="0"/>
              <a:t>the United States is, by a wide margin, </a:t>
            </a:r>
          </a:p>
          <a:p>
            <a:r>
              <a:rPr lang="en-US" dirty="0"/>
              <a:t>also the most anxious.</a:t>
            </a:r>
          </a:p>
        </p:txBody>
      </p:sp>
      <p:pic>
        <p:nvPicPr>
          <p:cNvPr id="1028" name="Picture 4" descr="https://pictures.abebooks.com/isbn/9781250071521-us.jpg">
            <a:extLst>
              <a:ext uri="{FF2B5EF4-FFF2-40B4-BE49-F238E27FC236}">
                <a16:creationId xmlns="" xmlns:a16="http://schemas.microsoft.com/office/drawing/2014/main" id="{A2790AFC-00CA-44A2-9812-3DFD6FA1A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058" y="94629"/>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21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dirty="0"/>
              <a:t>From the NYT Coronavirus Briefing email (2022.07.11): In 2019, the C.D.C. estimated that 15.8 percent of American adults took prescription pills for mental health. Now, nearly a quarter do so. </a:t>
            </a:r>
          </a:p>
        </p:txBody>
      </p:sp>
    </p:spTree>
    <p:extLst>
      <p:ext uri="{BB962C8B-B14F-4D97-AF65-F5344CB8AC3E}">
        <p14:creationId xmlns:p14="http://schemas.microsoft.com/office/powerpoint/2010/main" val="375565452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0" indent="0" algn="ctr"/>
            <a:r>
              <a:rPr lang="en-US" sz="4800" dirty="0"/>
              <a:t>NOTHING can block my ability to grow in my love for God and my love for other people</a:t>
            </a:r>
          </a:p>
        </p:txBody>
      </p:sp>
      <p:sp>
        <p:nvSpPr>
          <p:cNvPr id="4" name="Rounded Rectangle 8">
            <a:extLst>
              <a:ext uri="{FF2B5EF4-FFF2-40B4-BE49-F238E27FC236}">
                <a16:creationId xmlns="" xmlns:a16="http://schemas.microsoft.com/office/drawing/2014/main" id="{6799E561-FD85-44D0-A8E2-D9EA0913AECF}"/>
              </a:ext>
            </a:extLst>
          </p:cNvPr>
          <p:cNvSpPr/>
          <p:nvPr/>
        </p:nvSpPr>
        <p:spPr bwMode="auto">
          <a:xfrm>
            <a:off x="279400" y="3238500"/>
            <a:ext cx="9448800" cy="16435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We’re don’t have to work this up from within ourselves.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a:t>
            </a:r>
            <a:r>
              <a:rPr lang="en-US" sz="3600" i="1" dirty="0">
                <a:solidFill>
                  <a:schemeClr val="bg1"/>
                </a:solidFill>
                <a:latin typeface="Calibri Light" panose="020F0302020204030204" pitchFamily="34" charset="0"/>
                <a:cs typeface="Calibri Light" panose="020F0302020204030204" pitchFamily="34" charset="0"/>
              </a:rPr>
              <a:t>can’t</a:t>
            </a:r>
            <a:r>
              <a:rPr lang="en-US" sz="3600" dirty="0">
                <a:solidFill>
                  <a:schemeClr val="bg1"/>
                </a:solidFill>
                <a:latin typeface="Calibri Light" panose="020F0302020204030204" pitchFamily="34" charset="0"/>
                <a:cs typeface="Calibri Light" panose="020F0302020204030204" pitchFamily="34" charset="0"/>
              </a:rPr>
              <a:t> work this up from within ourselves.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220706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0" indent="0"/>
            <a:endParaRPr lang="en-US" dirty="0"/>
          </a:p>
        </p:txBody>
      </p:sp>
      <p:sp>
        <p:nvSpPr>
          <p:cNvPr id="6" name="Rounded Rectangle 8">
            <a:extLst>
              <a:ext uri="{FF2B5EF4-FFF2-40B4-BE49-F238E27FC236}">
                <a16:creationId xmlns="" xmlns:a16="http://schemas.microsoft.com/office/drawing/2014/main" id="{C7798B97-CFA4-4F76-8B9D-8D1AFA1C4041}"/>
              </a:ext>
            </a:extLst>
          </p:cNvPr>
          <p:cNvSpPr/>
          <p:nvPr/>
        </p:nvSpPr>
        <p:spPr bwMode="auto">
          <a:xfrm>
            <a:off x="279400" y="3382208"/>
            <a:ext cx="8686800" cy="2086725"/>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John 2:15, 17 – Do not love the world nor the things in the world…the world is passing away, and also its lusts; but the one who does the will of God lives forever.</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03900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0" indent="0"/>
            <a:endParaRPr lang="en-US" dirty="0"/>
          </a:p>
        </p:txBody>
      </p:sp>
      <p:sp>
        <p:nvSpPr>
          <p:cNvPr id="6" name="Rounded Rectangle 8">
            <a:extLst>
              <a:ext uri="{FF2B5EF4-FFF2-40B4-BE49-F238E27FC236}">
                <a16:creationId xmlns="" xmlns:a16="http://schemas.microsoft.com/office/drawing/2014/main" id="{C7798B97-CFA4-4F76-8B9D-8D1AFA1C4041}"/>
              </a:ext>
            </a:extLst>
          </p:cNvPr>
          <p:cNvSpPr/>
          <p:nvPr/>
        </p:nvSpPr>
        <p:spPr bwMode="auto">
          <a:xfrm>
            <a:off x="279400" y="3382208"/>
            <a:ext cx="8686800" cy="1588127"/>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Cor 15:19 – If we have hoped in Christ in this life only, we are of all men most to be pitied.</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12510861"/>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571500" indent="-571500">
              <a:buFontTx/>
              <a:buChar char="-"/>
            </a:pPr>
            <a:r>
              <a:rPr lang="en-US" dirty="0"/>
              <a:t>How do I think life is supposed to work?</a:t>
            </a:r>
          </a:p>
          <a:p>
            <a:pPr marL="0" indent="0"/>
            <a:endParaRPr lang="en-US" dirty="0"/>
          </a:p>
        </p:txBody>
      </p:sp>
      <p:sp>
        <p:nvSpPr>
          <p:cNvPr id="4" name="Rounded Rectangle 8">
            <a:extLst>
              <a:ext uri="{FF2B5EF4-FFF2-40B4-BE49-F238E27FC236}">
                <a16:creationId xmlns="" xmlns:a16="http://schemas.microsoft.com/office/drawing/2014/main" id="{E01075B7-BAF0-426C-A7FB-AB742B5AB897}"/>
              </a:ext>
            </a:extLst>
          </p:cNvPr>
          <p:cNvSpPr/>
          <p:nvPr/>
        </p:nvSpPr>
        <p:spPr bwMode="auto">
          <a:xfrm>
            <a:off x="279400" y="3965120"/>
            <a:ext cx="8686800" cy="10895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2 Tim 1:8 – Join with me in suffering for the gospel according to the power of God</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84461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left)">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571500" indent="-571500">
              <a:buFontTx/>
              <a:buChar char="-"/>
            </a:pPr>
            <a:r>
              <a:rPr lang="en-US" dirty="0"/>
              <a:t>How do I think life is supposed to work?</a:t>
            </a:r>
          </a:p>
          <a:p>
            <a:pPr marL="0" indent="0"/>
            <a:endParaRPr lang="en-US" dirty="0"/>
          </a:p>
        </p:txBody>
      </p:sp>
      <p:sp>
        <p:nvSpPr>
          <p:cNvPr id="4" name="Rounded Rectangle 8">
            <a:extLst>
              <a:ext uri="{FF2B5EF4-FFF2-40B4-BE49-F238E27FC236}">
                <a16:creationId xmlns="" xmlns:a16="http://schemas.microsoft.com/office/drawing/2014/main" id="{E01075B7-BAF0-426C-A7FB-AB742B5AB897}"/>
              </a:ext>
            </a:extLst>
          </p:cNvPr>
          <p:cNvSpPr/>
          <p:nvPr/>
        </p:nvSpPr>
        <p:spPr bwMode="auto">
          <a:xfrm>
            <a:off x="203200" y="4012573"/>
            <a:ext cx="8686800" cy="10895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2 Tim 2:3 – Suffer hardship with me, as a good soldier of Christ Jesus.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9870580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Dr. Larry Crabb. Inside Out, p186.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Christians must remember we live in a fallen world. That truth has enormously important implications. </a:t>
            </a:r>
          </a:p>
          <a:p>
            <a:r>
              <a:rPr lang="en-US" dirty="0"/>
              <a:t>Something really is wrong with everything.</a:t>
            </a:r>
          </a:p>
        </p:txBody>
      </p:sp>
      <p:pic>
        <p:nvPicPr>
          <p:cNvPr id="2050" name="Picture 2" descr="Inside Out: Real Change Is Possible If You're Willing to Start from The...  by Larry Crabb">
            <a:extLst>
              <a:ext uri="{FF2B5EF4-FFF2-40B4-BE49-F238E27FC236}">
                <a16:creationId xmlns="" xmlns:a16="http://schemas.microsoft.com/office/drawing/2014/main" id="{24527BA7-43FE-4CA6-B7E8-B9CF322F935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34534" y="79377"/>
            <a:ext cx="3156131" cy="479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986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Dr. Larry Crabb. Inside Out, p94.</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We simply must get rid of the idea that the obedient Christian is supposed to feel good all the time…</a:t>
            </a:r>
          </a:p>
          <a:p>
            <a:r>
              <a:rPr lang="en-US" dirty="0"/>
              <a:t>We therefore should not measure the quality of our walk with the Lord by the absence of unhappy feelings.</a:t>
            </a:r>
          </a:p>
        </p:txBody>
      </p:sp>
      <p:pic>
        <p:nvPicPr>
          <p:cNvPr id="2050" name="Picture 2" descr="Inside Out: Real Change Is Possible If You're Willing to Start from The...  by Larry Crabb">
            <a:extLst>
              <a:ext uri="{FF2B5EF4-FFF2-40B4-BE49-F238E27FC236}">
                <a16:creationId xmlns="" xmlns:a16="http://schemas.microsoft.com/office/drawing/2014/main" id="{24527BA7-43FE-4CA6-B7E8-B9CF322F935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34534" y="79377"/>
            <a:ext cx="3156131" cy="479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123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571500" indent="-571500">
              <a:buFontTx/>
              <a:buChar char="-"/>
            </a:pPr>
            <a:r>
              <a:rPr lang="en-US" dirty="0"/>
              <a:t>How do I think life is supposed to work?</a:t>
            </a:r>
          </a:p>
          <a:p>
            <a:pPr marL="571500" indent="-571500">
              <a:buFontTx/>
              <a:buChar char="-"/>
            </a:pPr>
            <a:r>
              <a:rPr lang="en-US" dirty="0"/>
              <a:t>Where is my hope?</a:t>
            </a:r>
          </a:p>
          <a:p>
            <a:pPr marL="0" indent="0"/>
            <a:endParaRPr lang="en-US" dirty="0"/>
          </a:p>
        </p:txBody>
      </p:sp>
    </p:spTree>
    <p:extLst>
      <p:ext uri="{BB962C8B-B14F-4D97-AF65-F5344CB8AC3E}">
        <p14:creationId xmlns:p14="http://schemas.microsoft.com/office/powerpoint/2010/main" val="4216252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left)">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u="sng" dirty="0"/>
              <a:t>Introduction</a:t>
            </a:r>
            <a:endParaRPr lang="en-US" dirty="0"/>
          </a:p>
          <a:p>
            <a:r>
              <a:rPr lang="en-US" dirty="0"/>
              <a:t>The Christian life is described as a marathon:</a:t>
            </a:r>
          </a:p>
          <a:p>
            <a:endParaRPr lang="en-US" dirty="0"/>
          </a:p>
        </p:txBody>
      </p:sp>
      <p:sp>
        <p:nvSpPr>
          <p:cNvPr id="8" name="Rounded Rectangle 8">
            <a:extLst>
              <a:ext uri="{FF2B5EF4-FFF2-40B4-BE49-F238E27FC236}">
                <a16:creationId xmlns="" xmlns:a16="http://schemas.microsoft.com/office/drawing/2014/main" id="{E49520F3-AD2A-446B-AB86-A17B1CCBAD8C}"/>
              </a:ext>
            </a:extLst>
          </p:cNvPr>
          <p:cNvSpPr/>
          <p:nvPr/>
        </p:nvSpPr>
        <p:spPr bwMode="auto">
          <a:xfrm>
            <a:off x="279400" y="1333500"/>
            <a:ext cx="8686800" cy="10895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Hebrews 12:1 – …let us run with endurance the race that is set before us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581684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endParaRPr lang="en-US" dirty="0"/>
          </a:p>
          <a:p>
            <a:pPr marL="0" indent="0"/>
            <a:r>
              <a:rPr lang="en-US" dirty="0"/>
              <a:t>Joy is rooted in our expectations:</a:t>
            </a:r>
          </a:p>
          <a:p>
            <a:pPr marL="571500" indent="-571500">
              <a:buFontTx/>
              <a:buChar char="-"/>
            </a:pPr>
            <a:r>
              <a:rPr lang="en-US" dirty="0"/>
              <a:t>What do I believe will make me happy? </a:t>
            </a:r>
          </a:p>
          <a:p>
            <a:pPr marL="571500" indent="-571500">
              <a:buFontTx/>
              <a:buChar char="-"/>
            </a:pPr>
            <a:r>
              <a:rPr lang="en-US" dirty="0"/>
              <a:t>How do I think life is supposed to work?</a:t>
            </a:r>
          </a:p>
          <a:p>
            <a:pPr marL="571500" indent="-571500">
              <a:buFontTx/>
              <a:buChar char="-"/>
            </a:pPr>
            <a:r>
              <a:rPr lang="en-US" dirty="0"/>
              <a:t>Where is my hope?</a:t>
            </a:r>
          </a:p>
          <a:p>
            <a:pPr marL="0" indent="0"/>
            <a:endParaRPr lang="en-US" dirty="0"/>
          </a:p>
        </p:txBody>
      </p:sp>
      <p:sp>
        <p:nvSpPr>
          <p:cNvPr id="4" name="Rounded Rectangle 8">
            <a:extLst>
              <a:ext uri="{FF2B5EF4-FFF2-40B4-BE49-F238E27FC236}">
                <a16:creationId xmlns="" xmlns:a16="http://schemas.microsoft.com/office/drawing/2014/main" id="{E01075B7-BAF0-426C-A7FB-AB742B5AB897}"/>
              </a:ext>
            </a:extLst>
          </p:cNvPr>
          <p:cNvSpPr/>
          <p:nvPr/>
        </p:nvSpPr>
        <p:spPr bwMode="auto">
          <a:xfrm>
            <a:off x="169333" y="723900"/>
            <a:ext cx="8686800" cy="2585323"/>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Hebrews 11:13 – All these died in faith without receiving the promises, but having seen them and having welcomed them from a distance, and having confessed that they were strangers and exiles on the earth.</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5164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left)">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Flows from our joy</a:t>
            </a:r>
          </a:p>
          <a:p>
            <a:pPr marL="742950" indent="-742950">
              <a:buAutoNum type="arabicPeriod"/>
            </a:pPr>
            <a:r>
              <a:rPr lang="en-US" dirty="0"/>
              <a:t>Comes from knowing my purpose</a:t>
            </a:r>
          </a:p>
        </p:txBody>
      </p:sp>
      <p:sp>
        <p:nvSpPr>
          <p:cNvPr id="4" name="Rounded Rectangle 8">
            <a:extLst>
              <a:ext uri="{FF2B5EF4-FFF2-40B4-BE49-F238E27FC236}">
                <a16:creationId xmlns="" xmlns:a16="http://schemas.microsoft.com/office/drawing/2014/main" id="{0EE53276-5490-4236-AFF3-CDAA39CDC105}"/>
              </a:ext>
            </a:extLst>
          </p:cNvPr>
          <p:cNvSpPr/>
          <p:nvPr/>
        </p:nvSpPr>
        <p:spPr bwMode="auto">
          <a:xfrm>
            <a:off x="169333" y="2095500"/>
            <a:ext cx="86868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Am I here for something bigger than myself?</a:t>
            </a:r>
            <a:endParaRPr lang="en-US" dirty="0">
              <a:latin typeface="Calibri Light" panose="020F0302020204030204" pitchFamily="34" charset="0"/>
              <a:cs typeface="Calibri Light" panose="020F0302020204030204" pitchFamily="34" charset="0"/>
            </a:endParaRPr>
          </a:p>
        </p:txBody>
      </p:sp>
      <p:sp>
        <p:nvSpPr>
          <p:cNvPr id="6" name="Rounded Rectangle 8">
            <a:extLst>
              <a:ext uri="{FF2B5EF4-FFF2-40B4-BE49-F238E27FC236}">
                <a16:creationId xmlns="" xmlns:a16="http://schemas.microsoft.com/office/drawing/2014/main" id="{2C9E359A-EDA7-4D35-993C-919EAD5A7956}"/>
              </a:ext>
            </a:extLst>
          </p:cNvPr>
          <p:cNvSpPr/>
          <p:nvPr/>
        </p:nvSpPr>
        <p:spPr bwMode="auto">
          <a:xfrm>
            <a:off x="169333" y="2786777"/>
            <a:ext cx="8686800" cy="1588127"/>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Acts 20:24 – “But my life is worth nothing to me unless I use it for finishing the work assigned me by the Lord Jesus…”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45631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I am prepared to suffer</a:t>
            </a:r>
          </a:p>
          <a:p>
            <a:pPr marL="742950" indent="-742950">
              <a:buAutoNum type="arabicPeriod"/>
            </a:pPr>
            <a:endParaRPr lang="en-US" dirty="0"/>
          </a:p>
        </p:txBody>
      </p:sp>
      <p:sp>
        <p:nvSpPr>
          <p:cNvPr id="4" name="Rounded Rectangle 8">
            <a:extLst>
              <a:ext uri="{FF2B5EF4-FFF2-40B4-BE49-F238E27FC236}">
                <a16:creationId xmlns="" xmlns:a16="http://schemas.microsoft.com/office/drawing/2014/main" id="{B62534D7-0470-4FD0-9868-E31BF95155B3}"/>
              </a:ext>
            </a:extLst>
          </p:cNvPr>
          <p:cNvSpPr/>
          <p:nvPr/>
        </p:nvSpPr>
        <p:spPr bwMode="auto">
          <a:xfrm>
            <a:off x="279400" y="1397811"/>
            <a:ext cx="8686800" cy="10895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Acts 9:16 – “And I will show him how much he must suffer for my name’s sake.”</a:t>
            </a:r>
            <a:endParaRPr lang="en-US" dirty="0">
              <a:latin typeface="Calibri Light" panose="020F0302020204030204" pitchFamily="34" charset="0"/>
              <a:cs typeface="Calibri Light" panose="020F0302020204030204" pitchFamily="34" charset="0"/>
            </a:endParaRPr>
          </a:p>
        </p:txBody>
      </p:sp>
      <p:sp>
        <p:nvSpPr>
          <p:cNvPr id="6" name="Rounded Rectangle 8">
            <a:extLst>
              <a:ext uri="{FF2B5EF4-FFF2-40B4-BE49-F238E27FC236}">
                <a16:creationId xmlns="" xmlns:a16="http://schemas.microsoft.com/office/drawing/2014/main" id="{0CEDC002-DB9B-4D8F-9406-41D214933B13}"/>
              </a:ext>
            </a:extLst>
          </p:cNvPr>
          <p:cNvSpPr/>
          <p:nvPr/>
        </p:nvSpPr>
        <p:spPr bwMode="auto">
          <a:xfrm>
            <a:off x="328990" y="2682371"/>
            <a:ext cx="8686800" cy="2086725"/>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Peter 4:12 – Beloved, do not be surprised at the fiery ordeal among you, which comes upon you for your testing, as though some strange thing were happening to you</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343391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I am prepared to suffer</a:t>
            </a:r>
          </a:p>
          <a:p>
            <a:pPr marL="1143000" lvl="1" indent="-742950">
              <a:buFont typeface="+mj-lt"/>
              <a:buAutoNum type="alphaLcPeriod"/>
            </a:pPr>
            <a:r>
              <a:rPr lang="en-US" dirty="0"/>
              <a:t>I am prepared to fail</a:t>
            </a:r>
          </a:p>
          <a:p>
            <a:pPr marL="742950" indent="-742950">
              <a:buAutoNum type="arabicPeriod"/>
            </a:pPr>
            <a:endParaRPr lang="en-US" dirty="0"/>
          </a:p>
        </p:txBody>
      </p:sp>
      <p:sp>
        <p:nvSpPr>
          <p:cNvPr id="4" name="Rounded Rectangle 8">
            <a:extLst>
              <a:ext uri="{FF2B5EF4-FFF2-40B4-BE49-F238E27FC236}">
                <a16:creationId xmlns="" xmlns:a16="http://schemas.microsoft.com/office/drawing/2014/main" id="{B62534D7-0470-4FD0-9868-E31BF95155B3}"/>
              </a:ext>
            </a:extLst>
          </p:cNvPr>
          <p:cNvSpPr/>
          <p:nvPr/>
        </p:nvSpPr>
        <p:spPr bwMode="auto">
          <a:xfrm>
            <a:off x="279400" y="2366588"/>
            <a:ext cx="8686800" cy="1588127"/>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Prov 24:16 – The godly may trip seven times, but they will get up again. But one disaster is enough to overthrow the wicked.</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764879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AutoNum type="arabicPeriod"/>
            </a:pPr>
            <a:r>
              <a:rPr lang="en-US" dirty="0"/>
              <a:t>I am prepared to suffer</a:t>
            </a:r>
          </a:p>
          <a:p>
            <a:pPr marL="1143000" lvl="1" indent="-742950">
              <a:buFont typeface="+mj-lt"/>
              <a:buAutoNum type="alphaLcPeriod"/>
            </a:pPr>
            <a:r>
              <a:rPr lang="en-US" dirty="0"/>
              <a:t>I am prepared to fail</a:t>
            </a:r>
          </a:p>
          <a:p>
            <a:pPr marL="1143000" lvl="1" indent="-742950">
              <a:buFont typeface="+mj-lt"/>
              <a:buAutoNum type="alphaLcPeriod"/>
            </a:pPr>
            <a:r>
              <a:rPr lang="en-US" dirty="0"/>
              <a:t>I won’t just distract/numb myself (mostly)</a:t>
            </a:r>
          </a:p>
          <a:p>
            <a:pPr marL="742950" indent="-742950">
              <a:buAutoNum type="arabicPeriod"/>
            </a:pPr>
            <a:endParaRPr lang="en-US" dirty="0"/>
          </a:p>
        </p:txBody>
      </p:sp>
      <p:pic>
        <p:nvPicPr>
          <p:cNvPr id="2" name="Picture 1">
            <a:extLst>
              <a:ext uri="{FF2B5EF4-FFF2-40B4-BE49-F238E27FC236}">
                <a16:creationId xmlns="" xmlns:a16="http://schemas.microsoft.com/office/drawing/2014/main" id="{F804FFEC-6390-41D6-9986-9B89DDE8F29F}"/>
              </a:ext>
            </a:extLst>
          </p:cNvPr>
          <p:cNvPicPr>
            <a:picLocks noChangeAspect="1"/>
          </p:cNvPicPr>
          <p:nvPr/>
        </p:nvPicPr>
        <p:blipFill>
          <a:blip r:embed="rId3"/>
          <a:stretch>
            <a:fillRect/>
          </a:stretch>
        </p:blipFill>
        <p:spPr>
          <a:xfrm>
            <a:off x="1031667" y="2536916"/>
            <a:ext cx="8096666" cy="1447874"/>
          </a:xfrm>
          <a:prstGeom prst="rect">
            <a:avLst/>
          </a:prstGeom>
        </p:spPr>
      </p:pic>
    </p:spTree>
    <p:extLst>
      <p:ext uri="{BB962C8B-B14F-4D97-AF65-F5344CB8AC3E}">
        <p14:creationId xmlns:p14="http://schemas.microsoft.com/office/powerpoint/2010/main" val="1353768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2"/>
            </a:pPr>
            <a:r>
              <a:rPr lang="en-US" dirty="0"/>
              <a:t>I am always growing </a:t>
            </a:r>
          </a:p>
          <a:p>
            <a:pPr marL="742950" indent="-742950">
              <a:buAutoNum type="arabicPeriod" startAt="2"/>
            </a:pPr>
            <a:endParaRPr lang="en-US" dirty="0"/>
          </a:p>
        </p:txBody>
      </p:sp>
    </p:spTree>
    <p:extLst>
      <p:ext uri="{BB962C8B-B14F-4D97-AF65-F5344CB8AC3E}">
        <p14:creationId xmlns:p14="http://schemas.microsoft.com/office/powerpoint/2010/main" val="276398929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p23.</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The disciple himself is not one who has arrived. On the contrary, he is a learner, a pilgrim, one who is on a quest to make his life all that God would have it be.</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13462802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2"/>
            </a:pPr>
            <a:r>
              <a:rPr lang="en-US" dirty="0"/>
              <a:t>I am always growing</a:t>
            </a:r>
          </a:p>
          <a:p>
            <a:pPr marL="1143000" lvl="1" indent="-742950">
              <a:buFont typeface="+mj-lt"/>
              <a:buAutoNum type="alphaLcPeriod"/>
            </a:pPr>
            <a:r>
              <a:rPr lang="en-US" dirty="0"/>
              <a:t>I still have a lot of problems! </a:t>
            </a:r>
          </a:p>
          <a:p>
            <a:pPr marL="742950" indent="-742950">
              <a:buAutoNum type="arabicPeriod" startAt="2"/>
            </a:pPr>
            <a:endParaRPr lang="en-US" dirty="0"/>
          </a:p>
        </p:txBody>
      </p:sp>
      <p:sp>
        <p:nvSpPr>
          <p:cNvPr id="4" name="Rounded Rectangle 8">
            <a:extLst>
              <a:ext uri="{FF2B5EF4-FFF2-40B4-BE49-F238E27FC236}">
                <a16:creationId xmlns="" xmlns:a16="http://schemas.microsoft.com/office/drawing/2014/main" id="{FC8DF99A-4790-40E3-AD6D-EEB89D4AB328}"/>
              </a:ext>
            </a:extLst>
          </p:cNvPr>
          <p:cNvSpPr/>
          <p:nvPr/>
        </p:nvSpPr>
        <p:spPr bwMode="auto">
          <a:xfrm>
            <a:off x="740470" y="2095500"/>
            <a:ext cx="8454330" cy="2862322"/>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Matt 8:11 - </a:t>
            </a:r>
            <a:r>
              <a:rPr lang="en-US" sz="3600" dirty="0">
                <a:latin typeface="Calibri Light" panose="020F0302020204030204" pitchFamily="34" charset="0"/>
                <a:cs typeface="Calibri Light" panose="020F0302020204030204" pitchFamily="34" charset="0"/>
              </a:rPr>
              <a:t>And I tell you this, that many Gentiles will come from all over the world—from east and west—and sit down with Abraham, Isaac, and Jacob at the feast in the Kingdom of Heaven.</a:t>
            </a:r>
            <a:endParaRPr lang="en-US" sz="3600" dirty="0">
              <a:latin typeface="Calibri Light" panose="020F0302020204030204" pitchFamily="34" charset="0"/>
              <a:cs typeface="Calibri Light" panose="020F0302020204030204" pitchFamily="34" charset="0"/>
              <a:hlinkClick r:id="rId3"/>
            </a:endParaRPr>
          </a:p>
        </p:txBody>
      </p:sp>
    </p:spTree>
    <p:extLst>
      <p:ext uri="{BB962C8B-B14F-4D97-AF65-F5344CB8AC3E}">
        <p14:creationId xmlns:p14="http://schemas.microsoft.com/office/powerpoint/2010/main" val="19355497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2"/>
            </a:pPr>
            <a:r>
              <a:rPr lang="en-US" dirty="0"/>
              <a:t>I am always growing</a:t>
            </a:r>
          </a:p>
          <a:p>
            <a:pPr marL="1143000" lvl="1" indent="-742950">
              <a:buFont typeface="+mj-lt"/>
              <a:buAutoNum type="alphaLcPeriod"/>
            </a:pPr>
            <a:r>
              <a:rPr lang="en-US" dirty="0"/>
              <a:t>I still have a lot of problems! </a:t>
            </a:r>
          </a:p>
          <a:p>
            <a:pPr marL="742950" indent="-742950">
              <a:buAutoNum type="arabicPeriod" startAt="2"/>
            </a:pPr>
            <a:endParaRPr lang="en-US" dirty="0"/>
          </a:p>
        </p:txBody>
      </p:sp>
      <p:sp>
        <p:nvSpPr>
          <p:cNvPr id="4" name="Rounded Rectangle 8">
            <a:extLst>
              <a:ext uri="{FF2B5EF4-FFF2-40B4-BE49-F238E27FC236}">
                <a16:creationId xmlns="" xmlns:a16="http://schemas.microsoft.com/office/drawing/2014/main" id="{FC8DF99A-4790-40E3-AD6D-EEB89D4AB328}"/>
              </a:ext>
            </a:extLst>
          </p:cNvPr>
          <p:cNvSpPr/>
          <p:nvPr/>
        </p:nvSpPr>
        <p:spPr bwMode="auto">
          <a:xfrm>
            <a:off x="740470" y="2095500"/>
            <a:ext cx="8454330" cy="12003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2 Cor 4:12 - </a:t>
            </a:r>
            <a:r>
              <a:rPr lang="en-US" sz="3600" dirty="0">
                <a:latin typeface="Calibri Light" panose="020F0302020204030204" pitchFamily="34" charset="0"/>
                <a:cs typeface="Calibri Light" panose="020F0302020204030204" pitchFamily="34" charset="0"/>
              </a:rPr>
              <a:t>So death works in us but life works in you.</a:t>
            </a:r>
            <a:endParaRPr lang="en-US" sz="3600" dirty="0">
              <a:latin typeface="Calibri Light" panose="020F0302020204030204" pitchFamily="34" charset="0"/>
              <a:cs typeface="Calibri Light" panose="020F0302020204030204" pitchFamily="34" charset="0"/>
              <a:hlinkClick r:id="rId3"/>
            </a:endParaRPr>
          </a:p>
        </p:txBody>
      </p:sp>
    </p:spTree>
    <p:extLst>
      <p:ext uri="{BB962C8B-B14F-4D97-AF65-F5344CB8AC3E}">
        <p14:creationId xmlns:p14="http://schemas.microsoft.com/office/powerpoint/2010/main" val="1008943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a:xfrm>
            <a:off x="169334" y="114300"/>
            <a:ext cx="9821333" cy="4838700"/>
          </a:xfrm>
        </p:spPr>
        <p:txBody>
          <a:bodyPr/>
          <a:lstStyle/>
          <a:p>
            <a:pPr marL="0" indent="0"/>
            <a:r>
              <a:rPr lang="en-US" dirty="0"/>
              <a:t>Godly Resilience: </a:t>
            </a:r>
          </a:p>
          <a:p>
            <a:pPr marL="742950" indent="-742950">
              <a:buFont typeface="+mj-lt"/>
              <a:buAutoNum type="arabicPeriod" startAt="2"/>
            </a:pPr>
            <a:r>
              <a:rPr lang="en-US" dirty="0"/>
              <a:t>I am always growing</a:t>
            </a:r>
          </a:p>
          <a:p>
            <a:pPr marL="1143000" lvl="1" indent="-742950">
              <a:buFont typeface="+mj-lt"/>
              <a:buAutoNum type="alphaLcPeriod"/>
            </a:pPr>
            <a:r>
              <a:rPr lang="en-US" dirty="0"/>
              <a:t>I still have a lot of problems! </a:t>
            </a:r>
          </a:p>
          <a:p>
            <a:pPr marL="1143000" lvl="1" indent="-742950">
              <a:buFont typeface="+mj-lt"/>
              <a:buAutoNum type="alphaLcPeriod"/>
            </a:pPr>
            <a:r>
              <a:rPr lang="en-US" dirty="0"/>
              <a:t>Small changes lead to big changes</a:t>
            </a:r>
          </a:p>
          <a:p>
            <a:pPr marL="400050" lvl="1" indent="0">
              <a:buNone/>
            </a:pPr>
            <a:r>
              <a:rPr lang="en-US" sz="2000" dirty="0"/>
              <a:t>Healthy Habits: (https://www.youtube.com/playlist?list=PLVpJj1uYJv9vsP6o3xpzTJtKD5POpXKag)</a:t>
            </a:r>
          </a:p>
          <a:p>
            <a:pPr marL="742950" indent="-742950">
              <a:buAutoNum type="arabicPeriod" startAt="2"/>
            </a:pPr>
            <a:endParaRPr lang="en-US" dirty="0"/>
          </a:p>
        </p:txBody>
      </p:sp>
    </p:spTree>
    <p:extLst>
      <p:ext uri="{BB962C8B-B14F-4D97-AF65-F5344CB8AC3E}">
        <p14:creationId xmlns:p14="http://schemas.microsoft.com/office/powerpoint/2010/main" val="26525313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u="sng" dirty="0"/>
              <a:t>Introduction</a:t>
            </a:r>
            <a:endParaRPr lang="en-US" dirty="0"/>
          </a:p>
          <a:p>
            <a:r>
              <a:rPr lang="en-US" dirty="0"/>
              <a:t>The Christian life is described as a marathon:</a:t>
            </a:r>
          </a:p>
          <a:p>
            <a:endParaRPr lang="en-US" dirty="0"/>
          </a:p>
        </p:txBody>
      </p:sp>
      <p:sp>
        <p:nvSpPr>
          <p:cNvPr id="8" name="Rounded Rectangle 8">
            <a:extLst>
              <a:ext uri="{FF2B5EF4-FFF2-40B4-BE49-F238E27FC236}">
                <a16:creationId xmlns="" xmlns:a16="http://schemas.microsoft.com/office/drawing/2014/main" id="{E49520F3-AD2A-446B-AB86-A17B1CCBAD8C}"/>
              </a:ext>
            </a:extLst>
          </p:cNvPr>
          <p:cNvSpPr/>
          <p:nvPr/>
        </p:nvSpPr>
        <p:spPr bwMode="auto">
          <a:xfrm>
            <a:off x="279400" y="1333500"/>
            <a:ext cx="8686800" cy="1089529"/>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Hebrews 12:1 – …let us run with endurance the </a:t>
            </a:r>
            <a:r>
              <a:rPr lang="en-US" sz="3600" u="sng" dirty="0">
                <a:solidFill>
                  <a:schemeClr val="bg1"/>
                </a:solidFill>
                <a:latin typeface="Calibri Light" panose="020F0302020204030204" pitchFamily="34" charset="0"/>
                <a:cs typeface="Calibri Light" panose="020F0302020204030204" pitchFamily="34" charset="0"/>
              </a:rPr>
              <a:t>race</a:t>
            </a:r>
            <a:r>
              <a:rPr lang="en-US" sz="3600" dirty="0">
                <a:solidFill>
                  <a:schemeClr val="bg1"/>
                </a:solidFill>
                <a:latin typeface="Calibri Light" panose="020F0302020204030204" pitchFamily="34" charset="0"/>
                <a:cs typeface="Calibri Light" panose="020F0302020204030204" pitchFamily="34" charset="0"/>
              </a:rPr>
              <a:t> that is set before us</a:t>
            </a:r>
            <a:endParaRPr lang="en-US" dirty="0">
              <a:latin typeface="Calibri Light" panose="020F0302020204030204" pitchFamily="34" charset="0"/>
              <a:cs typeface="Calibri Light" panose="020F0302020204030204" pitchFamily="34" charset="0"/>
            </a:endParaRPr>
          </a:p>
        </p:txBody>
      </p:sp>
      <p:sp>
        <p:nvSpPr>
          <p:cNvPr id="9" name="Rounded Rectangle 8">
            <a:extLst>
              <a:ext uri="{FF2B5EF4-FFF2-40B4-BE49-F238E27FC236}">
                <a16:creationId xmlns="" xmlns:a16="http://schemas.microsoft.com/office/drawing/2014/main" id="{A6C85E73-0DE6-4A61-918B-CE02B758D757}"/>
              </a:ext>
            </a:extLst>
          </p:cNvPr>
          <p:cNvSpPr/>
          <p:nvPr/>
        </p:nvSpPr>
        <p:spPr bwMode="auto">
          <a:xfrm>
            <a:off x="660400" y="2747207"/>
            <a:ext cx="64770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word can also be translated ‘struggle’ or ‘fight’</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6312563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2"/>
            </a:pPr>
            <a:r>
              <a:rPr lang="en-US" dirty="0"/>
              <a:t>I am always growing</a:t>
            </a:r>
          </a:p>
          <a:p>
            <a:pPr marL="742950" indent="-742950">
              <a:buAutoNum type="arabicPeriod" startAt="2"/>
            </a:pPr>
            <a:r>
              <a:rPr lang="en-US" dirty="0"/>
              <a:t>I need other people</a:t>
            </a:r>
          </a:p>
          <a:p>
            <a:pPr marL="1143000" lvl="1" indent="-742950">
              <a:buFont typeface="+mj-lt"/>
              <a:buAutoNum type="alphaLcPeriod"/>
            </a:pPr>
            <a:r>
              <a:rPr lang="en-US" dirty="0"/>
              <a:t>To help me grow</a:t>
            </a:r>
          </a:p>
        </p:txBody>
      </p:sp>
    </p:spTree>
    <p:extLst>
      <p:ext uri="{BB962C8B-B14F-4D97-AF65-F5344CB8AC3E}">
        <p14:creationId xmlns:p14="http://schemas.microsoft.com/office/powerpoint/2010/main" val="5131651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Proverbs 9:8 – “So don’t bother correcting mockers; they will only hate you. But correct the wise, and they will love you.”</a:t>
            </a:r>
          </a:p>
          <a:p>
            <a:r>
              <a:rPr lang="en-US" dirty="0"/>
              <a:t>Quite often, the reason people do not rebuke us is that they are afraid of our response.</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40241738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They are afraid that we will take it in a negative way, and they do not want to have their friendship or relationship with us jeopardized.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267599256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So, when they see things amiss in our lives and want to help us, they are constrained to keep quiet because they suspect that we are “scorners” rather than “wise men.”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1904686519"/>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When was the last time somebody came up to you and pointed out something wrong in your life? If it has not been for quite a while, it is certainly not because your life is above reproach. </a:t>
            </a:r>
          </a:p>
          <a:p>
            <a:r>
              <a:rPr lang="en-US" dirty="0"/>
              <a:t>Things need correction in your life just as they do in mine.</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39958994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The only way people will call these areas to our attention is if they realize that we are truly wise people who will recognize that any rebuke they administer is done in love…</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2103749244"/>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p75-76.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Jesus cannot use people who feel sorry for themselves when corrected.</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1202854953"/>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2"/>
            </a:pPr>
            <a:r>
              <a:rPr lang="en-US" dirty="0"/>
              <a:t>I am always growing</a:t>
            </a:r>
          </a:p>
          <a:p>
            <a:pPr marL="742950" indent="-742950">
              <a:buAutoNum type="arabicPeriod" startAt="2"/>
            </a:pPr>
            <a:r>
              <a:rPr lang="en-US" dirty="0"/>
              <a:t>I need other people</a:t>
            </a:r>
          </a:p>
          <a:p>
            <a:pPr marL="1143000" lvl="1" indent="-742950">
              <a:buFont typeface="+mj-lt"/>
              <a:buAutoNum type="alphaLcPeriod"/>
            </a:pPr>
            <a:r>
              <a:rPr lang="en-US" dirty="0"/>
              <a:t>To help me grow</a:t>
            </a:r>
          </a:p>
          <a:p>
            <a:pPr marL="1143000" lvl="1" indent="-742950">
              <a:buFont typeface="+mj-lt"/>
              <a:buAutoNum type="alphaLcPeriod"/>
            </a:pPr>
            <a:r>
              <a:rPr lang="en-US" dirty="0"/>
              <a:t>Relationships bring joy</a:t>
            </a:r>
          </a:p>
        </p:txBody>
      </p:sp>
    </p:spTree>
    <p:extLst>
      <p:ext uri="{BB962C8B-B14F-4D97-AF65-F5344CB8AC3E}">
        <p14:creationId xmlns:p14="http://schemas.microsoft.com/office/powerpoint/2010/main" val="40356620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Ruth </a:t>
            </a:r>
            <a:r>
              <a:rPr lang="en-US" sz="1100" dirty="0" err="1"/>
              <a:t>Whippman</a:t>
            </a:r>
            <a:r>
              <a:rPr lang="en-US" sz="1100" dirty="0"/>
              <a:t>. America the Anxious, p27.</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Quite an extraordinary number of scientific studies have been done in recent years about what makes people happy.</a:t>
            </a:r>
          </a:p>
        </p:txBody>
      </p:sp>
      <p:pic>
        <p:nvPicPr>
          <p:cNvPr id="1028" name="Picture 4" descr="https://pictures.abebooks.com/isbn/9781250071521-us.jpg">
            <a:extLst>
              <a:ext uri="{FF2B5EF4-FFF2-40B4-BE49-F238E27FC236}">
                <a16:creationId xmlns="" xmlns:a16="http://schemas.microsoft.com/office/drawing/2014/main" id="{A2790AFC-00CA-44A2-9812-3DFD6FA1A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058" y="94629"/>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782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Ruth </a:t>
            </a:r>
            <a:r>
              <a:rPr lang="en-US" sz="1100" dirty="0" err="1"/>
              <a:t>Whippman</a:t>
            </a:r>
            <a:r>
              <a:rPr lang="en-US" sz="1100" dirty="0"/>
              <a:t>. America the Anxious, p27.</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Between them, they contain many anomalies and contradictions, </a:t>
            </a:r>
          </a:p>
          <a:p>
            <a:r>
              <a:rPr lang="en-US" dirty="0"/>
              <a:t>but if there’s one point on which practically every piece of research into the nature and causes of human happiness is consistent it is this:</a:t>
            </a:r>
          </a:p>
        </p:txBody>
      </p:sp>
      <p:pic>
        <p:nvPicPr>
          <p:cNvPr id="1028" name="Picture 4" descr="https://pictures.abebooks.com/isbn/9781250071521-us.jpg">
            <a:extLst>
              <a:ext uri="{FF2B5EF4-FFF2-40B4-BE49-F238E27FC236}">
                <a16:creationId xmlns="" xmlns:a16="http://schemas.microsoft.com/office/drawing/2014/main" id="{A2790AFC-00CA-44A2-9812-3DFD6FA1A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058" y="94629"/>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19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u="sng" dirty="0"/>
              <a:t>Introduction</a:t>
            </a:r>
            <a:endParaRPr lang="en-US" dirty="0"/>
          </a:p>
          <a:p>
            <a:r>
              <a:rPr lang="en-US" dirty="0"/>
              <a:t>The Christian life is described as a battle:</a:t>
            </a:r>
          </a:p>
          <a:p>
            <a:endParaRPr lang="en-US" dirty="0"/>
          </a:p>
        </p:txBody>
      </p:sp>
      <p:sp>
        <p:nvSpPr>
          <p:cNvPr id="8" name="Rounded Rectangle 8">
            <a:extLst>
              <a:ext uri="{FF2B5EF4-FFF2-40B4-BE49-F238E27FC236}">
                <a16:creationId xmlns="" xmlns:a16="http://schemas.microsoft.com/office/drawing/2014/main" id="{E49520F3-AD2A-446B-AB86-A17B1CCBAD8C}"/>
              </a:ext>
            </a:extLst>
          </p:cNvPr>
          <p:cNvSpPr/>
          <p:nvPr/>
        </p:nvSpPr>
        <p:spPr bwMode="auto">
          <a:xfrm>
            <a:off x="279400" y="1333500"/>
            <a:ext cx="8686800" cy="2086725"/>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Ephesians 6:13 – Therefore take up the full armor of God, so that you will be able to resist in the evil day, and having done everything, to stand firm.</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622934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Ruth </a:t>
            </a:r>
            <a:r>
              <a:rPr lang="en-US" sz="1100" dirty="0" err="1"/>
              <a:t>Whippman</a:t>
            </a:r>
            <a:r>
              <a:rPr lang="en-US" sz="1100" dirty="0"/>
              <a:t>. America the Anxious, p27.</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i="1" dirty="0"/>
              <a:t>our happiness depends on other people. </a:t>
            </a:r>
            <a:r>
              <a:rPr lang="en-US" dirty="0"/>
              <a:t> </a:t>
            </a:r>
          </a:p>
          <a:p>
            <a:r>
              <a:rPr lang="en-US" dirty="0"/>
              <a:t>Study after study shows that good social relationships are the strongest, most consistent predictor there is of a happy life.</a:t>
            </a:r>
          </a:p>
        </p:txBody>
      </p:sp>
      <p:pic>
        <p:nvPicPr>
          <p:cNvPr id="1028" name="Picture 4" descr="https://pictures.abebooks.com/isbn/9781250071521-us.jpg">
            <a:extLst>
              <a:ext uri="{FF2B5EF4-FFF2-40B4-BE49-F238E27FC236}">
                <a16:creationId xmlns="" xmlns:a16="http://schemas.microsoft.com/office/drawing/2014/main" id="{A2790AFC-00CA-44A2-9812-3DFD6FA1A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058" y="94629"/>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719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4"/>
            </a:pPr>
            <a:r>
              <a:rPr lang="en-US" dirty="0"/>
              <a:t>I am an emotional person – not suppressing/ignoring, not overrun</a:t>
            </a:r>
          </a:p>
        </p:txBody>
      </p:sp>
      <p:sp>
        <p:nvSpPr>
          <p:cNvPr id="4" name="Rounded Rectangle 8">
            <a:extLst>
              <a:ext uri="{FF2B5EF4-FFF2-40B4-BE49-F238E27FC236}">
                <a16:creationId xmlns="" xmlns:a16="http://schemas.microsoft.com/office/drawing/2014/main" id="{C066ACE3-B06C-4EFC-A798-58F7927A6A85}"/>
              </a:ext>
            </a:extLst>
          </p:cNvPr>
          <p:cNvSpPr/>
          <p:nvPr/>
        </p:nvSpPr>
        <p:spPr bwMode="auto">
          <a:xfrm>
            <a:off x="191230" y="1980337"/>
            <a:ext cx="8454330" cy="1754326"/>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Phil 3:18 - </a:t>
            </a:r>
            <a:r>
              <a:rPr lang="en-US" sz="3600" dirty="0">
                <a:latin typeface="Calibri Light" panose="020F0302020204030204" pitchFamily="34" charset="0"/>
                <a:cs typeface="Calibri Light" panose="020F0302020204030204" pitchFamily="34" charset="0"/>
              </a:rPr>
              <a:t>For many walk, of whom I often told you, and now tell you </a:t>
            </a:r>
            <a:r>
              <a:rPr lang="en-US" sz="3600" u="sng" dirty="0">
                <a:latin typeface="Calibri Light" panose="020F0302020204030204" pitchFamily="34" charset="0"/>
                <a:cs typeface="Calibri Light" panose="020F0302020204030204" pitchFamily="34" charset="0"/>
              </a:rPr>
              <a:t>even weeping, </a:t>
            </a:r>
            <a:r>
              <a:rPr lang="en-US" sz="3600" dirty="0">
                <a:latin typeface="Calibri Light" panose="020F0302020204030204" pitchFamily="34" charset="0"/>
                <a:cs typeface="Calibri Light" panose="020F0302020204030204" pitchFamily="34" charset="0"/>
              </a:rPr>
              <a:t>that they are enemies of the cross of Christ</a:t>
            </a:r>
            <a:endParaRPr lang="en-US" sz="3600" dirty="0">
              <a:latin typeface="Calibri Light" panose="020F0302020204030204" pitchFamily="34" charset="0"/>
              <a:cs typeface="Calibri Light" panose="020F0302020204030204" pitchFamily="34" charset="0"/>
              <a:hlinkClick r:id="rId3"/>
            </a:endParaRPr>
          </a:p>
        </p:txBody>
      </p:sp>
      <p:sp>
        <p:nvSpPr>
          <p:cNvPr id="6" name="Rounded Rectangle 8">
            <a:extLst>
              <a:ext uri="{FF2B5EF4-FFF2-40B4-BE49-F238E27FC236}">
                <a16:creationId xmlns="" xmlns:a16="http://schemas.microsoft.com/office/drawing/2014/main" id="{F78D2CCD-6DB5-42E8-B9A6-A7CCD854AE44}"/>
              </a:ext>
            </a:extLst>
          </p:cNvPr>
          <p:cNvSpPr/>
          <p:nvPr/>
        </p:nvSpPr>
        <p:spPr bwMode="auto">
          <a:xfrm>
            <a:off x="1117600" y="3653861"/>
            <a:ext cx="8454330" cy="1754326"/>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2 Tim 1:4 - </a:t>
            </a:r>
            <a:r>
              <a:rPr lang="en-US" sz="3600" dirty="0">
                <a:latin typeface="Calibri Light" panose="020F0302020204030204" pitchFamily="34" charset="0"/>
                <a:cs typeface="Calibri Light" panose="020F0302020204030204" pitchFamily="34" charset="0"/>
              </a:rPr>
              <a:t>longing to see you, even as I recall your tears, so that I may be filled with joy.</a:t>
            </a:r>
            <a:endParaRPr lang="en-US" sz="3600" dirty="0">
              <a:latin typeface="Calibri Light" panose="020F0302020204030204" pitchFamily="34" charset="0"/>
              <a:cs typeface="Calibri Light" panose="020F0302020204030204" pitchFamily="34" charset="0"/>
              <a:hlinkClick r:id="rId3"/>
            </a:endParaRPr>
          </a:p>
        </p:txBody>
      </p:sp>
    </p:spTree>
    <p:extLst>
      <p:ext uri="{BB962C8B-B14F-4D97-AF65-F5344CB8AC3E}">
        <p14:creationId xmlns:p14="http://schemas.microsoft.com/office/powerpoint/2010/main" val="40404976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Dr. Larry Crabb. Inside Out, p103.</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Why is it so hard to be honest about the disappointment we feel when others let us down?</a:t>
            </a:r>
          </a:p>
        </p:txBody>
      </p:sp>
      <p:pic>
        <p:nvPicPr>
          <p:cNvPr id="2050" name="Picture 2" descr="Inside Out: Real Change Is Possible If You're Willing to Start from The...  by Larry Crabb">
            <a:extLst>
              <a:ext uri="{FF2B5EF4-FFF2-40B4-BE49-F238E27FC236}">
                <a16:creationId xmlns="" xmlns:a16="http://schemas.microsoft.com/office/drawing/2014/main" id="{24527BA7-43FE-4CA6-B7E8-B9CF322F935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34534" y="79377"/>
            <a:ext cx="3156131" cy="479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3218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4"/>
            </a:pPr>
            <a:r>
              <a:rPr lang="en-US" dirty="0"/>
              <a:t>I am an emotional person – not suppressing/ignoring, not overrun</a:t>
            </a:r>
          </a:p>
        </p:txBody>
      </p:sp>
      <p:pic>
        <p:nvPicPr>
          <p:cNvPr id="10" name="Picture 9">
            <a:extLst>
              <a:ext uri="{FF2B5EF4-FFF2-40B4-BE49-F238E27FC236}">
                <a16:creationId xmlns="" xmlns:a16="http://schemas.microsoft.com/office/drawing/2014/main" id="{BD5312BA-40F7-4921-8F66-3D9F73322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33" y="1333500"/>
            <a:ext cx="2769141" cy="4152900"/>
          </a:xfrm>
          <a:prstGeom prst="rect">
            <a:avLst/>
          </a:prstGeom>
        </p:spPr>
      </p:pic>
      <p:pic>
        <p:nvPicPr>
          <p:cNvPr id="8" name="Picture 7">
            <a:extLst>
              <a:ext uri="{FF2B5EF4-FFF2-40B4-BE49-F238E27FC236}">
                <a16:creationId xmlns="" xmlns:a16="http://schemas.microsoft.com/office/drawing/2014/main" id="{FC10AB73-E187-470F-BF68-EF5DB2783223}"/>
              </a:ext>
            </a:extLst>
          </p:cNvPr>
          <p:cNvPicPr>
            <a:picLocks noChangeAspect="1"/>
          </p:cNvPicPr>
          <p:nvPr/>
        </p:nvPicPr>
        <p:blipFill>
          <a:blip r:embed="rId4"/>
          <a:stretch>
            <a:fillRect/>
          </a:stretch>
        </p:blipFill>
        <p:spPr>
          <a:xfrm>
            <a:off x="2419168" y="2765061"/>
            <a:ext cx="7556888" cy="2146410"/>
          </a:xfrm>
          <a:prstGeom prst="rect">
            <a:avLst/>
          </a:prstGeom>
        </p:spPr>
      </p:pic>
    </p:spTree>
    <p:extLst>
      <p:ext uri="{BB962C8B-B14F-4D97-AF65-F5344CB8AC3E}">
        <p14:creationId xmlns:p14="http://schemas.microsoft.com/office/powerpoint/2010/main" val="22032498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4"/>
            </a:pPr>
            <a:r>
              <a:rPr lang="en-US" dirty="0"/>
              <a:t>I am an emotional person – not suppressing/ignoring, not overrun</a:t>
            </a:r>
          </a:p>
          <a:p>
            <a:pPr marL="742950" indent="-742950">
              <a:buAutoNum type="arabicPeriod" startAt="4"/>
            </a:pPr>
            <a:r>
              <a:rPr lang="en-US" dirty="0"/>
              <a:t>I am growing in the Word</a:t>
            </a:r>
          </a:p>
        </p:txBody>
      </p:sp>
    </p:spTree>
    <p:extLst>
      <p:ext uri="{BB962C8B-B14F-4D97-AF65-F5344CB8AC3E}">
        <p14:creationId xmlns:p14="http://schemas.microsoft.com/office/powerpoint/2010/main" val="229022326"/>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p13.</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As Christ’s disciples we really only have one Book we must master – the Scriptures.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2013761280"/>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p13.</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Yet, when I talk to people about investing five hours each week in Bible study and memorizing a couple of verses a week, they look at me as though some monstrous demand is being made on them.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314467137"/>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p13.</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What is your Scripture intake? Do you have a regular Bible reading program? Are you systematically studying the Scriptures? </a:t>
            </a:r>
          </a:p>
          <a:p>
            <a:r>
              <a:rPr lang="en-US" dirty="0"/>
              <a:t>Is your craving for the Bible so great that it is impossible to satisfy?</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25673662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p86.</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For many new Christians, the task of learning how to feed themselves from the Word of God is laborious. It has a tendency to appear legalistic and unfruitful. </a:t>
            </a:r>
          </a:p>
          <a:p>
            <a:r>
              <a:rPr lang="en-US" dirty="0"/>
              <a:t>For this reason, the new Christian will often be tempted to quit trying.</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34887905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4"/>
            </a:pPr>
            <a:r>
              <a:rPr lang="en-US" dirty="0"/>
              <a:t>I am an emotional person – not suppressing/ignoring, not overrun</a:t>
            </a:r>
          </a:p>
          <a:p>
            <a:pPr marL="742950" indent="-742950">
              <a:buAutoNum type="arabicPeriod" startAt="4"/>
            </a:pPr>
            <a:r>
              <a:rPr lang="en-US" dirty="0"/>
              <a:t>I am growing in the Word</a:t>
            </a:r>
          </a:p>
          <a:p>
            <a:pPr marL="742950" indent="-742950">
              <a:buAutoNum type="arabicPeriod" startAt="4"/>
            </a:pPr>
            <a:r>
              <a:rPr lang="en-US" dirty="0"/>
              <a:t>I know how to counter Satan’s accusations</a:t>
            </a:r>
          </a:p>
        </p:txBody>
      </p:sp>
    </p:spTree>
    <p:extLst>
      <p:ext uri="{BB962C8B-B14F-4D97-AF65-F5344CB8AC3E}">
        <p14:creationId xmlns:p14="http://schemas.microsoft.com/office/powerpoint/2010/main" val="1908446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u="sng" dirty="0"/>
              <a:t>Resilience</a:t>
            </a:r>
            <a:endParaRPr lang="en-US" dirty="0"/>
          </a:p>
          <a:p>
            <a:r>
              <a:rPr lang="en-US" dirty="0"/>
              <a:t>Oxford dictionary: the capacity to recover quickly from difficulties; toughness</a:t>
            </a:r>
          </a:p>
          <a:p>
            <a:r>
              <a:rPr lang="en-US" dirty="0"/>
              <a:t>Antithesis: Fragility – the quality of being easily damaged; delicate, vulnerable</a:t>
            </a:r>
          </a:p>
          <a:p>
            <a:r>
              <a:rPr lang="en-US" dirty="0"/>
              <a:t>APA definition: successfully adapting to difficult or challenging life experiences, especially through mental, emotional, and behavioral flexibility</a:t>
            </a:r>
          </a:p>
        </p:txBody>
      </p:sp>
    </p:spTree>
    <p:extLst>
      <p:ext uri="{BB962C8B-B14F-4D97-AF65-F5344CB8AC3E}">
        <p14:creationId xmlns:p14="http://schemas.microsoft.com/office/powerpoint/2010/main" val="2181324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Practical Steps</a:t>
            </a:r>
          </a:p>
        </p:txBody>
      </p:sp>
      <p:sp>
        <p:nvSpPr>
          <p:cNvPr id="7" name="Content Placeholder 6"/>
          <p:cNvSpPr>
            <a:spLocks noGrp="1"/>
          </p:cNvSpPr>
          <p:nvPr>
            <p:ph idx="1"/>
          </p:nvPr>
        </p:nvSpPr>
        <p:spPr/>
        <p:txBody>
          <a:bodyPr/>
          <a:lstStyle/>
          <a:p>
            <a:pPr marL="0" indent="0"/>
            <a:r>
              <a:rPr lang="en-US" dirty="0"/>
              <a:t>Godly Resilience: </a:t>
            </a:r>
          </a:p>
          <a:p>
            <a:pPr marL="742950" indent="-742950">
              <a:buFont typeface="+mj-lt"/>
              <a:buAutoNum type="arabicPeriod" startAt="4"/>
            </a:pPr>
            <a:r>
              <a:rPr lang="en-US" dirty="0"/>
              <a:t>I am an emotional person – not suppressing/ignoring, not overrun</a:t>
            </a:r>
          </a:p>
          <a:p>
            <a:pPr marL="742950" indent="-742950">
              <a:buAutoNum type="arabicPeriod" startAt="4"/>
            </a:pPr>
            <a:r>
              <a:rPr lang="en-US" dirty="0"/>
              <a:t>I am growing in the Word</a:t>
            </a:r>
          </a:p>
          <a:p>
            <a:pPr marL="742950" indent="-742950">
              <a:buAutoNum type="arabicPeriod" startAt="4"/>
            </a:pPr>
            <a:r>
              <a:rPr lang="en-US" dirty="0"/>
              <a:t>I know how to counter Satan’s accusations</a:t>
            </a:r>
          </a:p>
        </p:txBody>
      </p:sp>
      <p:pic>
        <p:nvPicPr>
          <p:cNvPr id="5122" name="Picture 2" descr="Satan and His Kingdom: What the Bible Says and How It Matters to You -  Kindle edition by McCallum, Dennis. Religion &amp; Spirituality Kindle eBooks @  Amazon.com.">
            <a:extLst>
              <a:ext uri="{FF2B5EF4-FFF2-40B4-BE49-F238E27FC236}">
                <a16:creationId xmlns="" xmlns:a16="http://schemas.microsoft.com/office/drawing/2014/main" id="{202E1A34-71B1-4165-8E51-7103AC09D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476250"/>
            <a:ext cx="31146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176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r>
              <a:rPr lang="en-US" dirty="0"/>
              <a:t>Are you here because you want to be here?</a:t>
            </a:r>
          </a:p>
        </p:txBody>
      </p:sp>
    </p:spTree>
    <p:extLst>
      <p:ext uri="{BB962C8B-B14F-4D97-AF65-F5344CB8AC3E}">
        <p14:creationId xmlns:p14="http://schemas.microsoft.com/office/powerpoint/2010/main" val="13237624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p67-68.</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Do not create the impression that people are doing you or God a favor by being faithful to the cause of Christ.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3500008238"/>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p67-68.</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John 6:66-67 - From this time many of his disciples turned back and no longer followed him. “You do not want to leave too, do you?” Jesus asked the Twelve.</a:t>
            </a:r>
          </a:p>
          <a:p>
            <a:r>
              <a:rPr lang="en-US" dirty="0"/>
              <a:t> – I do not believe that the Lord Jesus was feeling sorry for Himself.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845451005"/>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p67-68.</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No, our Lord Jesus was once again underlining the cost involved in being His disciple…</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139415313"/>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p67-68.</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Getting involved with God has always been on a volunteer basis. Irrespective of how great the need – and the need is great – </a:t>
            </a:r>
          </a:p>
          <a:p>
            <a:r>
              <a:rPr lang="en-US" dirty="0"/>
              <a:t>Christ will not sacrifice quality in order to gain quantity.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24401710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r>
              <a:rPr lang="en-US" dirty="0"/>
              <a:t>Are you here because you want to be here?</a:t>
            </a:r>
          </a:p>
          <a:p>
            <a:r>
              <a:rPr lang="en-US" dirty="0"/>
              <a:t>This is not the easy life.</a:t>
            </a:r>
          </a:p>
        </p:txBody>
      </p:sp>
    </p:spTree>
    <p:extLst>
      <p:ext uri="{BB962C8B-B14F-4D97-AF65-F5344CB8AC3E}">
        <p14:creationId xmlns:p14="http://schemas.microsoft.com/office/powerpoint/2010/main" val="40869703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1E2106-7449-4947-AAD3-BB2CA7D07E8E}"/>
              </a:ext>
            </a:extLst>
          </p:cNvPr>
          <p:cNvSpPr>
            <a:spLocks noGrp="1"/>
          </p:cNvSpPr>
          <p:nvPr>
            <p:ph type="title"/>
          </p:nvPr>
        </p:nvSpPr>
        <p:spPr/>
        <p:txBody>
          <a:bodyPr/>
          <a:lstStyle/>
          <a:p>
            <a:r>
              <a:rPr lang="en-US" sz="1100" dirty="0"/>
              <a:t>Walter </a:t>
            </a:r>
            <a:r>
              <a:rPr lang="en-US" sz="1100" dirty="0" err="1"/>
              <a:t>Henrichsen</a:t>
            </a:r>
            <a:r>
              <a:rPr lang="en-US" sz="1100" dirty="0"/>
              <a:t>. Disciples are Made – Not Born, p128.</a:t>
            </a:r>
            <a:br>
              <a:rPr lang="en-US" sz="1100" dirty="0"/>
            </a:br>
            <a:endParaRPr lang="en-US" sz="1100" dirty="0"/>
          </a:p>
        </p:txBody>
      </p:sp>
      <p:sp>
        <p:nvSpPr>
          <p:cNvPr id="7" name="Text Placeholder 6">
            <a:extLst>
              <a:ext uri="{FF2B5EF4-FFF2-40B4-BE49-F238E27FC236}">
                <a16:creationId xmlns="" xmlns:a16="http://schemas.microsoft.com/office/drawing/2014/main" id="{62D077B9-8969-4C96-B5D1-ACD6F955C199}"/>
              </a:ext>
            </a:extLst>
          </p:cNvPr>
          <p:cNvSpPr>
            <a:spLocks noGrp="1"/>
          </p:cNvSpPr>
          <p:nvPr>
            <p:ph type="body" sz="half" idx="2"/>
          </p:nvPr>
        </p:nvSpPr>
        <p:spPr/>
        <p:txBody>
          <a:bodyPr/>
          <a:lstStyle/>
          <a:p>
            <a:r>
              <a:rPr lang="en-US" dirty="0"/>
              <a:t>Growing is so painful a process that the first chance we get, we want to stop. </a:t>
            </a:r>
          </a:p>
        </p:txBody>
      </p:sp>
      <p:pic>
        <p:nvPicPr>
          <p:cNvPr id="4" name="Picture 3">
            <a:extLst>
              <a:ext uri="{FF2B5EF4-FFF2-40B4-BE49-F238E27FC236}">
                <a16:creationId xmlns="" xmlns:a16="http://schemas.microsoft.com/office/drawing/2014/main" id="{A69890E4-AB1F-42C8-B3B0-5B7152401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79377"/>
            <a:ext cx="3048000" cy="5003132"/>
          </a:xfrm>
          <a:prstGeom prst="rect">
            <a:avLst/>
          </a:prstGeom>
        </p:spPr>
      </p:pic>
    </p:spTree>
    <p:extLst>
      <p:ext uri="{BB962C8B-B14F-4D97-AF65-F5344CB8AC3E}">
        <p14:creationId xmlns:p14="http://schemas.microsoft.com/office/powerpoint/2010/main" val="4192984553"/>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dirty="0"/>
              <a:t>Hebrews 12:11-13</a:t>
            </a:r>
          </a:p>
          <a:p>
            <a:r>
              <a:rPr lang="en-US" dirty="0"/>
              <a:t>All discipline for the moment seems not to be joyful, but sorrowful; yet to those who have been trained by it, afterwards it yields the peaceful fruit of righteousness. </a:t>
            </a:r>
          </a:p>
          <a:p>
            <a:r>
              <a:rPr lang="en-US" dirty="0"/>
              <a:t>Therefore, strengthen the hands that are weak and the knees that are feeble, and make straight paths for your feet, so that the limb which is lame may not be put out of joint, but rather be healed.</a:t>
            </a:r>
          </a:p>
        </p:txBody>
      </p:sp>
    </p:spTree>
    <p:extLst>
      <p:ext uri="{BB962C8B-B14F-4D97-AF65-F5344CB8AC3E}">
        <p14:creationId xmlns:p14="http://schemas.microsoft.com/office/powerpoint/2010/main" val="2047192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r>
              <a:rPr lang="en-US" dirty="0"/>
              <a:t>Are you here because you want to be here?</a:t>
            </a:r>
          </a:p>
          <a:p>
            <a:r>
              <a:rPr lang="en-US" dirty="0"/>
              <a:t>This is not the easy life.</a:t>
            </a:r>
          </a:p>
          <a:p>
            <a:r>
              <a:rPr lang="en-US" dirty="0"/>
              <a:t>You are going to fail – A LOT.</a:t>
            </a:r>
          </a:p>
        </p:txBody>
      </p:sp>
      <p:sp>
        <p:nvSpPr>
          <p:cNvPr id="4" name="Rounded Rectangle 8">
            <a:extLst>
              <a:ext uri="{FF2B5EF4-FFF2-40B4-BE49-F238E27FC236}">
                <a16:creationId xmlns="" xmlns:a16="http://schemas.microsoft.com/office/drawing/2014/main" id="{8D68C05B-F84E-44DD-89F9-18394688406B}"/>
              </a:ext>
            </a:extLst>
          </p:cNvPr>
          <p:cNvSpPr/>
          <p:nvPr/>
        </p:nvSpPr>
        <p:spPr bwMode="auto">
          <a:xfrm>
            <a:off x="508000" y="2933700"/>
            <a:ext cx="8454330" cy="2308324"/>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2 Cor 4:7 - </a:t>
            </a:r>
            <a:r>
              <a:rPr lang="en-US" sz="3600" dirty="0">
                <a:latin typeface="Calibri Light" panose="020F0302020204030204" pitchFamily="34" charset="0"/>
                <a:cs typeface="Calibri Light" panose="020F0302020204030204" pitchFamily="34" charset="0"/>
              </a:rPr>
              <a:t>But we have this treasure in earthen vessels, so that the surpassing greatness of the power will be of God and not from ourselves.</a:t>
            </a:r>
            <a:endParaRPr lang="en-US" sz="3600" dirty="0">
              <a:latin typeface="Calibri Light" panose="020F0302020204030204" pitchFamily="34" charset="0"/>
              <a:cs typeface="Calibri Light" panose="020F0302020204030204" pitchFamily="34" charset="0"/>
              <a:hlinkClick r:id="rId3"/>
            </a:endParaRPr>
          </a:p>
        </p:txBody>
      </p:sp>
    </p:spTree>
    <p:extLst>
      <p:ext uri="{BB962C8B-B14F-4D97-AF65-F5344CB8AC3E}">
        <p14:creationId xmlns:p14="http://schemas.microsoft.com/office/powerpoint/2010/main" val="3178439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r>
              <a:rPr lang="en-US" u="sng" dirty="0"/>
              <a:t>Resilience</a:t>
            </a:r>
            <a:endParaRPr lang="en-US" dirty="0"/>
          </a:p>
          <a:p>
            <a:r>
              <a:rPr lang="en-US" dirty="0"/>
              <a:t>Paul in Lystra (Acts 14): They stoned Paul and dragged him out of town, thinking he was dead.</a:t>
            </a:r>
          </a:p>
          <a:p>
            <a:r>
              <a:rPr lang="en-US" dirty="0"/>
              <a:t>But as the believers gathered around him, he got up and went back into the town.</a:t>
            </a:r>
          </a:p>
        </p:txBody>
      </p:sp>
      <p:sp>
        <p:nvSpPr>
          <p:cNvPr id="4" name="Rounded Rectangle 8">
            <a:extLst>
              <a:ext uri="{FF2B5EF4-FFF2-40B4-BE49-F238E27FC236}">
                <a16:creationId xmlns="" xmlns:a16="http://schemas.microsoft.com/office/drawing/2014/main" id="{27579203-DF2D-47CB-B27D-A814FE012194}"/>
              </a:ext>
            </a:extLst>
          </p:cNvPr>
          <p:cNvSpPr/>
          <p:nvPr/>
        </p:nvSpPr>
        <p:spPr bwMode="auto">
          <a:xfrm>
            <a:off x="279400" y="3238500"/>
            <a:ext cx="9448800" cy="21421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Now that’s tough!</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admire that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But do you ever think, “I could never be like that”?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not?</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15049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Godly Resilience: </a:t>
            </a:r>
          </a:p>
          <a:p>
            <a:r>
              <a:rPr lang="en-US" dirty="0"/>
              <a:t>It will be worth it.</a:t>
            </a:r>
          </a:p>
        </p:txBody>
      </p:sp>
      <p:sp>
        <p:nvSpPr>
          <p:cNvPr id="4" name="Rounded Rectangle 8">
            <a:extLst>
              <a:ext uri="{FF2B5EF4-FFF2-40B4-BE49-F238E27FC236}">
                <a16:creationId xmlns="" xmlns:a16="http://schemas.microsoft.com/office/drawing/2014/main" id="{8D68C05B-F84E-44DD-89F9-18394688406B}"/>
              </a:ext>
            </a:extLst>
          </p:cNvPr>
          <p:cNvSpPr/>
          <p:nvPr/>
        </p:nvSpPr>
        <p:spPr bwMode="auto">
          <a:xfrm>
            <a:off x="127000" y="1485900"/>
            <a:ext cx="9863666" cy="3416320"/>
          </a:xfrm>
          <a:prstGeom prst="roundRect">
            <a:avLst>
              <a:gd name="adj" fmla="val 0"/>
            </a:avLst>
          </a:prstGeom>
          <a:solidFill>
            <a:srgbClr val="0076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2 Tim 4:7-8 </a:t>
            </a:r>
            <a:r>
              <a:rPr lang="en-US" sz="3600" dirty="0">
                <a:latin typeface="Calibri Light" panose="020F0302020204030204" pitchFamily="34" charset="0"/>
                <a:cs typeface="Calibri Light" panose="020F0302020204030204" pitchFamily="34" charset="0"/>
              </a:rPr>
              <a:t>I have fought the good fight, I have finished the course, I have kept the faith; in the future there is laid up for me the crown of righteousness, which the Lord, the righteous Judge, will award to me on that day; and not only to me, but also to all who have loved His appearing.</a:t>
            </a:r>
          </a:p>
        </p:txBody>
      </p:sp>
    </p:spTree>
    <p:extLst>
      <p:ext uri="{BB962C8B-B14F-4D97-AF65-F5344CB8AC3E}">
        <p14:creationId xmlns:p14="http://schemas.microsoft.com/office/powerpoint/2010/main" val="31900895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risleyc@dwellcc.org</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Spiritual Resiliency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Why do so many Christians give up?</a:t>
            </a:r>
          </a:p>
          <a:p>
            <a:pPr marL="571500" indent="-571500">
              <a:buFontTx/>
              <a:buChar char="-"/>
            </a:pPr>
            <a:r>
              <a:rPr lang="en-US" dirty="0"/>
              <a:t>The worries and cares of this world (Mark 4:19)</a:t>
            </a:r>
          </a:p>
          <a:p>
            <a:pPr marL="571500" indent="-571500">
              <a:buFontTx/>
              <a:buChar char="-"/>
            </a:pPr>
            <a:r>
              <a:rPr lang="en-US" dirty="0"/>
              <a:t>Suffering</a:t>
            </a:r>
          </a:p>
          <a:p>
            <a:pPr marL="971550" lvl="1" indent="-571500">
              <a:buFontTx/>
              <a:buChar char="-"/>
            </a:pPr>
            <a:r>
              <a:rPr lang="en-US" dirty="0"/>
              <a:t>Unexpected circumstances</a:t>
            </a:r>
          </a:p>
          <a:p>
            <a:pPr marL="971550" lvl="1" indent="-571500">
              <a:buFontTx/>
              <a:buChar char="-"/>
            </a:pPr>
            <a:r>
              <a:rPr lang="en-US" dirty="0"/>
              <a:t>Issues in our families</a:t>
            </a:r>
          </a:p>
        </p:txBody>
      </p:sp>
    </p:spTree>
    <p:extLst>
      <p:ext uri="{BB962C8B-B14F-4D97-AF65-F5344CB8AC3E}">
        <p14:creationId xmlns:p14="http://schemas.microsoft.com/office/powerpoint/2010/main" val="1184527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Why do so many Christians give up?</a:t>
            </a:r>
          </a:p>
          <a:p>
            <a:pPr marL="571500" indent="-571500">
              <a:buFontTx/>
              <a:buChar char="-"/>
            </a:pPr>
            <a:r>
              <a:rPr lang="en-US" dirty="0"/>
              <a:t>The worries and cares of this world (Mark 4:19)</a:t>
            </a:r>
          </a:p>
          <a:p>
            <a:pPr marL="571500" indent="-571500">
              <a:buFontTx/>
              <a:buChar char="-"/>
            </a:pPr>
            <a:r>
              <a:rPr lang="en-US" dirty="0"/>
              <a:t>Suffering</a:t>
            </a:r>
          </a:p>
          <a:p>
            <a:pPr marL="571500" indent="-571500">
              <a:buFontTx/>
              <a:buChar char="-"/>
            </a:pPr>
            <a:r>
              <a:rPr lang="en-US" dirty="0"/>
              <a:t>Bitterness</a:t>
            </a:r>
          </a:p>
          <a:p>
            <a:pPr marL="971550" lvl="1" indent="-571500">
              <a:buFontTx/>
              <a:buChar char="-"/>
            </a:pPr>
            <a:r>
              <a:rPr lang="en-US" dirty="0"/>
              <a:t>Towards people</a:t>
            </a:r>
          </a:p>
          <a:p>
            <a:pPr marL="971550" lvl="1" indent="-571500">
              <a:buFontTx/>
              <a:buChar char="-"/>
            </a:pPr>
            <a:r>
              <a:rPr lang="en-US" dirty="0"/>
              <a:t>Towards God</a:t>
            </a:r>
          </a:p>
        </p:txBody>
      </p:sp>
    </p:spTree>
    <p:extLst>
      <p:ext uri="{BB962C8B-B14F-4D97-AF65-F5344CB8AC3E}">
        <p14:creationId xmlns:p14="http://schemas.microsoft.com/office/powerpoint/2010/main" val="10060701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pPr marL="0" indent="0"/>
            <a:r>
              <a:rPr lang="en-US" dirty="0"/>
              <a:t>Why do so many Christians give up?</a:t>
            </a:r>
          </a:p>
          <a:p>
            <a:pPr marL="571500" indent="-571500">
              <a:buFontTx/>
              <a:buChar char="-"/>
            </a:pPr>
            <a:r>
              <a:rPr lang="en-US" dirty="0"/>
              <a:t>The worries and cares of this world (Mark 4:19)</a:t>
            </a:r>
          </a:p>
          <a:p>
            <a:pPr marL="571500" indent="-571500">
              <a:buFontTx/>
              <a:buChar char="-"/>
            </a:pPr>
            <a:r>
              <a:rPr lang="en-US" dirty="0"/>
              <a:t>Suffering</a:t>
            </a:r>
          </a:p>
          <a:p>
            <a:pPr marL="571500" indent="-571500">
              <a:buFontTx/>
              <a:buChar char="-"/>
            </a:pPr>
            <a:r>
              <a:rPr lang="en-US" dirty="0"/>
              <a:t>Bitterness</a:t>
            </a:r>
          </a:p>
          <a:p>
            <a:pPr marL="571500" indent="-571500">
              <a:buFontTx/>
              <a:buChar char="-"/>
            </a:pPr>
            <a:r>
              <a:rPr lang="en-US" dirty="0"/>
              <a:t>Satan’s attacks/accusations</a:t>
            </a:r>
          </a:p>
        </p:txBody>
      </p:sp>
      <p:sp>
        <p:nvSpPr>
          <p:cNvPr id="4" name="Rounded Rectangle 8">
            <a:extLst>
              <a:ext uri="{FF2B5EF4-FFF2-40B4-BE49-F238E27FC236}">
                <a16:creationId xmlns="" xmlns:a16="http://schemas.microsoft.com/office/drawing/2014/main" id="{5013BBD5-0A5B-43B0-8957-7CE01CDBEEF5}"/>
              </a:ext>
            </a:extLst>
          </p:cNvPr>
          <p:cNvSpPr/>
          <p:nvPr/>
        </p:nvSpPr>
        <p:spPr bwMode="auto">
          <a:xfrm>
            <a:off x="279400" y="3238500"/>
            <a:ext cx="94488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Underlying lie: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life is supposed to be easy/comfortable</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00575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0</TotalTime>
  <Words>2381</Words>
  <Application>Microsoft Office PowerPoint</Application>
  <PresentationFormat>Custom</PresentationFormat>
  <Paragraphs>279</Paragraphs>
  <Slides>61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MS PGothic</vt:lpstr>
      <vt:lpstr>MS PGothic</vt:lpstr>
      <vt:lpstr>Arial</vt:lpstr>
      <vt:lpstr>Calibri Light</vt:lpstr>
      <vt:lpstr>Georgia</vt:lpstr>
      <vt:lpstr>Papyrus</vt:lpstr>
      <vt:lpstr>Times New Roman</vt:lpstr>
      <vt:lpstr>Default Design</vt:lpstr>
      <vt:lpstr>Spiritual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Ruth Whippman. America the Anxious, p10. </vt:lpstr>
      <vt:lpstr>PowerPoint Presentation</vt:lpstr>
      <vt:lpstr>PowerPoint Presentation</vt:lpstr>
      <vt:lpstr>PowerPoint Presentation</vt:lpstr>
      <vt:lpstr>PowerPoint Presentation</vt:lpstr>
      <vt:lpstr>PowerPoint Presentation</vt:lpstr>
      <vt:lpstr>PowerPoint Presentation</vt:lpstr>
      <vt:lpstr>Dr. Larry Crabb. Inside Out, p186. </vt:lpstr>
      <vt:lpstr>Dr. Larry Crabb. Inside Out, p94. </vt:lpstr>
      <vt:lpstr>PowerPoint Presentation</vt:lpstr>
      <vt:lpstr>PowerPoint Presentation</vt:lpstr>
      <vt:lpstr>PowerPoint Presentation</vt:lpstr>
      <vt:lpstr>Practical Steps</vt:lpstr>
      <vt:lpstr>Practical Steps</vt:lpstr>
      <vt:lpstr>Practical Steps</vt:lpstr>
      <vt:lpstr>Practical Steps</vt:lpstr>
      <vt:lpstr>Walter Henrichsen. Disciples are Made – Not Born, p23. </vt:lpstr>
      <vt:lpstr>Practical Steps</vt:lpstr>
      <vt:lpstr>Practical Steps</vt:lpstr>
      <vt:lpstr>Practical Steps</vt:lpstr>
      <vt:lpstr>Practical Steps</vt:lpstr>
      <vt:lpstr>Walter Henrichsen. Disciples are Made – Not Born, p75-76. </vt:lpstr>
      <vt:lpstr>Walter Henrichsen. Disciples are Made – Not Born, p75-76. </vt:lpstr>
      <vt:lpstr>Walter Henrichsen. Disciples are Made – Not Born, p75-76.</vt:lpstr>
      <vt:lpstr>Walter Henrichsen. Disciples are Made – Not Born, p75-76. </vt:lpstr>
      <vt:lpstr>Walter Henrichsen. Disciples are Made – Not Born, p75-76. </vt:lpstr>
      <vt:lpstr>Walter Henrichsen. Disciples are Made – Not Born, p75-76. </vt:lpstr>
      <vt:lpstr>Practical Steps</vt:lpstr>
      <vt:lpstr>Ruth Whippman. America the Anxious, p27. </vt:lpstr>
      <vt:lpstr>Ruth Whippman. America the Anxious, p27. </vt:lpstr>
      <vt:lpstr>Ruth Whippman. America the Anxious, p27. </vt:lpstr>
      <vt:lpstr>Practical Steps</vt:lpstr>
      <vt:lpstr>Dr. Larry Crabb. Inside Out, p103. </vt:lpstr>
      <vt:lpstr>Practical Steps</vt:lpstr>
      <vt:lpstr>Practical Steps</vt:lpstr>
      <vt:lpstr>Walter Henrichsen. Disciples are Made – Not Born, p13. </vt:lpstr>
      <vt:lpstr>Walter Henrichsen. Disciples are Made – Not Born, p13. </vt:lpstr>
      <vt:lpstr>Walter Henrichsen. Disciples are Made – Not Born, p13. </vt:lpstr>
      <vt:lpstr>Walter Henrichsen. Disciples are Made – Not Born, p86. </vt:lpstr>
      <vt:lpstr>Practical Steps</vt:lpstr>
      <vt:lpstr>Practical Steps</vt:lpstr>
      <vt:lpstr>PowerPoint Presentation</vt:lpstr>
      <vt:lpstr>Walter Henrichsen. Disciples are Made – Not Born, p67-68. </vt:lpstr>
      <vt:lpstr>Walter Henrichsen. Disciples are Made – Not Born, p67-68. </vt:lpstr>
      <vt:lpstr>Walter Henrichsen. Disciples are Made – Not Born, p67-68. </vt:lpstr>
      <vt:lpstr>Walter Henrichsen. Disciples are Made – Not Born, p67-68. </vt:lpstr>
      <vt:lpstr>PowerPoint Presentation</vt:lpstr>
      <vt:lpstr>Walter Henrichsen. Disciples are Made – Not Born, p128. </vt:lpstr>
      <vt:lpstr>PowerPoint Presentation</vt:lpstr>
      <vt:lpstr>PowerPoint Presentation</vt:lpstr>
      <vt:lpstr>PowerPoint Presentation</vt:lpstr>
      <vt:lpstr>Spiritual Resiliency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2022-07-22T20:55:04Z</dcterms:modified>
</cp:coreProperties>
</file>