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86"/>
  </p:notesMasterIdLst>
  <p:sldIdLst>
    <p:sldId id="261" r:id="rId2"/>
    <p:sldId id="256" r:id="rId3"/>
    <p:sldId id="277" r:id="rId4"/>
    <p:sldId id="417" r:id="rId5"/>
    <p:sldId id="278" r:id="rId6"/>
    <p:sldId id="320" r:id="rId7"/>
    <p:sldId id="308" r:id="rId8"/>
    <p:sldId id="280" r:id="rId9"/>
    <p:sldId id="282" r:id="rId10"/>
    <p:sldId id="283" r:id="rId11"/>
    <p:sldId id="309" r:id="rId12"/>
    <p:sldId id="284" r:id="rId13"/>
    <p:sldId id="286" r:id="rId14"/>
    <p:sldId id="293" r:id="rId15"/>
    <p:sldId id="328" r:id="rId16"/>
    <p:sldId id="409" r:id="rId17"/>
    <p:sldId id="418" r:id="rId18"/>
    <p:sldId id="419" r:id="rId19"/>
    <p:sldId id="420" r:id="rId20"/>
    <p:sldId id="289" r:id="rId21"/>
    <p:sldId id="340" r:id="rId22"/>
    <p:sldId id="295" r:id="rId23"/>
    <p:sldId id="342" r:id="rId24"/>
    <p:sldId id="414" r:id="rId25"/>
    <p:sldId id="343" r:id="rId26"/>
    <p:sldId id="352" r:id="rId27"/>
    <p:sldId id="339" r:id="rId28"/>
    <p:sldId id="354" r:id="rId29"/>
    <p:sldId id="415" r:id="rId30"/>
    <p:sldId id="396" r:id="rId31"/>
    <p:sldId id="348" r:id="rId32"/>
    <p:sldId id="349" r:id="rId33"/>
    <p:sldId id="351" r:id="rId34"/>
    <p:sldId id="362" r:id="rId35"/>
    <p:sldId id="413" r:id="rId36"/>
    <p:sldId id="397" r:id="rId37"/>
    <p:sldId id="421" r:id="rId38"/>
    <p:sldId id="422" r:id="rId39"/>
    <p:sldId id="361" r:id="rId40"/>
    <p:sldId id="265" r:id="rId41"/>
    <p:sldId id="426" r:id="rId42"/>
    <p:sldId id="424" r:id="rId43"/>
    <p:sldId id="327" r:id="rId44"/>
    <p:sldId id="425" r:id="rId45"/>
    <p:sldId id="428" r:id="rId46"/>
    <p:sldId id="430" r:id="rId47"/>
    <p:sldId id="429" r:id="rId48"/>
    <p:sldId id="378" r:id="rId49"/>
    <p:sldId id="266" r:id="rId50"/>
    <p:sldId id="331" r:id="rId51"/>
    <p:sldId id="336" r:id="rId52"/>
    <p:sldId id="333" r:id="rId53"/>
    <p:sldId id="410" r:id="rId54"/>
    <p:sldId id="411" r:id="rId55"/>
    <p:sldId id="412" r:id="rId56"/>
    <p:sldId id="432" r:id="rId57"/>
    <p:sldId id="433" r:id="rId58"/>
    <p:sldId id="434" r:id="rId59"/>
    <p:sldId id="435" r:id="rId60"/>
    <p:sldId id="436" r:id="rId61"/>
    <p:sldId id="267" r:id="rId62"/>
    <p:sldId id="406" r:id="rId63"/>
    <p:sldId id="326" r:id="rId64"/>
    <p:sldId id="437" r:id="rId65"/>
    <p:sldId id="390" r:id="rId66"/>
    <p:sldId id="323" r:id="rId67"/>
    <p:sldId id="391" r:id="rId68"/>
    <p:sldId id="392" r:id="rId69"/>
    <p:sldId id="393" r:id="rId70"/>
    <p:sldId id="268" r:id="rId71"/>
    <p:sldId id="442" r:id="rId72"/>
    <p:sldId id="443" r:id="rId73"/>
    <p:sldId id="444" r:id="rId74"/>
    <p:sldId id="446" r:id="rId75"/>
    <p:sldId id="449" r:id="rId76"/>
    <p:sldId id="452" r:id="rId77"/>
    <p:sldId id="451" r:id="rId78"/>
    <p:sldId id="370" r:id="rId79"/>
    <p:sldId id="371" r:id="rId80"/>
    <p:sldId id="439" r:id="rId81"/>
    <p:sldId id="453" r:id="rId82"/>
    <p:sldId id="438" r:id="rId83"/>
    <p:sldId id="395" r:id="rId84"/>
    <p:sldId id="407"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9ED2"/>
    <a:srgbClr val="252842"/>
    <a:srgbClr val="313455"/>
    <a:srgbClr val="4E485C"/>
    <a:srgbClr val="313456"/>
    <a:srgbClr val="333346"/>
    <a:srgbClr val="403D3D"/>
    <a:srgbClr val="3E3B3D"/>
    <a:srgbClr val="3A38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0961" autoAdjust="0"/>
    <p:restoredTop sz="94504" autoAdjust="0"/>
  </p:normalViewPr>
  <p:slideViewPr>
    <p:cSldViewPr snapToGrid="0">
      <p:cViewPr varScale="1">
        <p:scale>
          <a:sx n="56" d="100"/>
          <a:sy n="56" d="100"/>
        </p:scale>
        <p:origin x="76" y="4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6696B8-A433-4D44-9B8A-3491162B2CC3}" type="datetimeFigureOut">
              <a:rPr lang="en-US" smtClean="0"/>
              <a:t>7/28/2024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9DA4A2-E47B-7947-BB10-44BEAFF3C946}" type="slidenum">
              <a:rPr lang="en-US" smtClean="0"/>
              <a:t>‹#›</a:t>
            </a:fld>
            <a:endParaRPr lang="en-US"/>
          </a:p>
        </p:txBody>
      </p:sp>
    </p:spTree>
    <p:extLst>
      <p:ext uri="{BB962C8B-B14F-4D97-AF65-F5344CB8AC3E}">
        <p14:creationId xmlns:p14="http://schemas.microsoft.com/office/powerpoint/2010/main" val="1697527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3</a:t>
            </a:fld>
            <a:endParaRPr lang="en-US"/>
          </a:p>
        </p:txBody>
      </p:sp>
    </p:spTree>
    <p:extLst>
      <p:ext uri="{BB962C8B-B14F-4D97-AF65-F5344CB8AC3E}">
        <p14:creationId xmlns:p14="http://schemas.microsoft.com/office/powerpoint/2010/main" val="2080530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12</a:t>
            </a:fld>
            <a:endParaRPr lang="en-US"/>
          </a:p>
        </p:txBody>
      </p:sp>
    </p:spTree>
    <p:extLst>
      <p:ext uri="{BB962C8B-B14F-4D97-AF65-F5344CB8AC3E}">
        <p14:creationId xmlns:p14="http://schemas.microsoft.com/office/powerpoint/2010/main" val="4277313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13</a:t>
            </a:fld>
            <a:endParaRPr lang="en-US"/>
          </a:p>
        </p:txBody>
      </p:sp>
    </p:spTree>
    <p:extLst>
      <p:ext uri="{BB962C8B-B14F-4D97-AF65-F5344CB8AC3E}">
        <p14:creationId xmlns:p14="http://schemas.microsoft.com/office/powerpoint/2010/main" val="4181958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14</a:t>
            </a:fld>
            <a:endParaRPr lang="en-US"/>
          </a:p>
        </p:txBody>
      </p:sp>
    </p:spTree>
    <p:extLst>
      <p:ext uri="{BB962C8B-B14F-4D97-AF65-F5344CB8AC3E}">
        <p14:creationId xmlns:p14="http://schemas.microsoft.com/office/powerpoint/2010/main" val="3407029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15</a:t>
            </a:fld>
            <a:endParaRPr lang="en-US"/>
          </a:p>
        </p:txBody>
      </p:sp>
    </p:spTree>
    <p:extLst>
      <p:ext uri="{BB962C8B-B14F-4D97-AF65-F5344CB8AC3E}">
        <p14:creationId xmlns:p14="http://schemas.microsoft.com/office/powerpoint/2010/main" val="1146489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16</a:t>
            </a:fld>
            <a:endParaRPr lang="en-US"/>
          </a:p>
        </p:txBody>
      </p:sp>
    </p:spTree>
    <p:extLst>
      <p:ext uri="{BB962C8B-B14F-4D97-AF65-F5344CB8AC3E}">
        <p14:creationId xmlns:p14="http://schemas.microsoft.com/office/powerpoint/2010/main" val="1279637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17</a:t>
            </a:fld>
            <a:endParaRPr lang="en-US"/>
          </a:p>
        </p:txBody>
      </p:sp>
    </p:spTree>
    <p:extLst>
      <p:ext uri="{BB962C8B-B14F-4D97-AF65-F5344CB8AC3E}">
        <p14:creationId xmlns:p14="http://schemas.microsoft.com/office/powerpoint/2010/main" val="3391224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18</a:t>
            </a:fld>
            <a:endParaRPr lang="en-US"/>
          </a:p>
        </p:txBody>
      </p:sp>
    </p:spTree>
    <p:extLst>
      <p:ext uri="{BB962C8B-B14F-4D97-AF65-F5344CB8AC3E}">
        <p14:creationId xmlns:p14="http://schemas.microsoft.com/office/powerpoint/2010/main" val="2781158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19</a:t>
            </a:fld>
            <a:endParaRPr lang="en-US"/>
          </a:p>
        </p:txBody>
      </p:sp>
    </p:spTree>
    <p:extLst>
      <p:ext uri="{BB962C8B-B14F-4D97-AF65-F5344CB8AC3E}">
        <p14:creationId xmlns:p14="http://schemas.microsoft.com/office/powerpoint/2010/main" val="3353611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20</a:t>
            </a:fld>
            <a:endParaRPr lang="en-US"/>
          </a:p>
        </p:txBody>
      </p:sp>
    </p:spTree>
    <p:extLst>
      <p:ext uri="{BB962C8B-B14F-4D97-AF65-F5344CB8AC3E}">
        <p14:creationId xmlns:p14="http://schemas.microsoft.com/office/powerpoint/2010/main" val="2313135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21</a:t>
            </a:fld>
            <a:endParaRPr lang="en-US"/>
          </a:p>
        </p:txBody>
      </p:sp>
    </p:spTree>
    <p:extLst>
      <p:ext uri="{BB962C8B-B14F-4D97-AF65-F5344CB8AC3E}">
        <p14:creationId xmlns:p14="http://schemas.microsoft.com/office/powerpoint/2010/main" val="1423091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4</a:t>
            </a:fld>
            <a:endParaRPr lang="en-US"/>
          </a:p>
        </p:txBody>
      </p:sp>
    </p:spTree>
    <p:extLst>
      <p:ext uri="{BB962C8B-B14F-4D97-AF65-F5344CB8AC3E}">
        <p14:creationId xmlns:p14="http://schemas.microsoft.com/office/powerpoint/2010/main" val="1929066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22</a:t>
            </a:fld>
            <a:endParaRPr lang="en-US"/>
          </a:p>
        </p:txBody>
      </p:sp>
    </p:spTree>
    <p:extLst>
      <p:ext uri="{BB962C8B-B14F-4D97-AF65-F5344CB8AC3E}">
        <p14:creationId xmlns:p14="http://schemas.microsoft.com/office/powerpoint/2010/main" val="255119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23</a:t>
            </a:fld>
            <a:endParaRPr lang="en-US"/>
          </a:p>
        </p:txBody>
      </p:sp>
    </p:spTree>
    <p:extLst>
      <p:ext uri="{BB962C8B-B14F-4D97-AF65-F5344CB8AC3E}">
        <p14:creationId xmlns:p14="http://schemas.microsoft.com/office/powerpoint/2010/main" val="2396164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24</a:t>
            </a:fld>
            <a:endParaRPr lang="en-US"/>
          </a:p>
        </p:txBody>
      </p:sp>
    </p:spTree>
    <p:extLst>
      <p:ext uri="{BB962C8B-B14F-4D97-AF65-F5344CB8AC3E}">
        <p14:creationId xmlns:p14="http://schemas.microsoft.com/office/powerpoint/2010/main" val="2355464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25</a:t>
            </a:fld>
            <a:endParaRPr lang="en-US"/>
          </a:p>
        </p:txBody>
      </p:sp>
    </p:spTree>
    <p:extLst>
      <p:ext uri="{BB962C8B-B14F-4D97-AF65-F5344CB8AC3E}">
        <p14:creationId xmlns:p14="http://schemas.microsoft.com/office/powerpoint/2010/main" val="58565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26</a:t>
            </a:fld>
            <a:endParaRPr lang="en-US"/>
          </a:p>
        </p:txBody>
      </p:sp>
    </p:spTree>
    <p:extLst>
      <p:ext uri="{BB962C8B-B14F-4D97-AF65-F5344CB8AC3E}">
        <p14:creationId xmlns:p14="http://schemas.microsoft.com/office/powerpoint/2010/main" val="2187930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27</a:t>
            </a:fld>
            <a:endParaRPr lang="en-US"/>
          </a:p>
        </p:txBody>
      </p:sp>
    </p:spTree>
    <p:extLst>
      <p:ext uri="{BB962C8B-B14F-4D97-AF65-F5344CB8AC3E}">
        <p14:creationId xmlns:p14="http://schemas.microsoft.com/office/powerpoint/2010/main" val="4126693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28</a:t>
            </a:fld>
            <a:endParaRPr lang="en-US"/>
          </a:p>
        </p:txBody>
      </p:sp>
    </p:spTree>
    <p:extLst>
      <p:ext uri="{BB962C8B-B14F-4D97-AF65-F5344CB8AC3E}">
        <p14:creationId xmlns:p14="http://schemas.microsoft.com/office/powerpoint/2010/main" val="3312788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29</a:t>
            </a:fld>
            <a:endParaRPr lang="en-US"/>
          </a:p>
        </p:txBody>
      </p:sp>
    </p:spTree>
    <p:extLst>
      <p:ext uri="{BB962C8B-B14F-4D97-AF65-F5344CB8AC3E}">
        <p14:creationId xmlns:p14="http://schemas.microsoft.com/office/powerpoint/2010/main" val="658151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30</a:t>
            </a:fld>
            <a:endParaRPr lang="en-US"/>
          </a:p>
        </p:txBody>
      </p:sp>
    </p:spTree>
    <p:extLst>
      <p:ext uri="{BB962C8B-B14F-4D97-AF65-F5344CB8AC3E}">
        <p14:creationId xmlns:p14="http://schemas.microsoft.com/office/powerpoint/2010/main" val="2745308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31</a:t>
            </a:fld>
            <a:endParaRPr lang="en-US"/>
          </a:p>
        </p:txBody>
      </p:sp>
    </p:spTree>
    <p:extLst>
      <p:ext uri="{BB962C8B-B14F-4D97-AF65-F5344CB8AC3E}">
        <p14:creationId xmlns:p14="http://schemas.microsoft.com/office/powerpoint/2010/main" val="534400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5</a:t>
            </a:fld>
            <a:endParaRPr lang="en-US"/>
          </a:p>
        </p:txBody>
      </p:sp>
    </p:spTree>
    <p:extLst>
      <p:ext uri="{BB962C8B-B14F-4D97-AF65-F5344CB8AC3E}">
        <p14:creationId xmlns:p14="http://schemas.microsoft.com/office/powerpoint/2010/main" val="2414022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32</a:t>
            </a:fld>
            <a:endParaRPr lang="en-US"/>
          </a:p>
        </p:txBody>
      </p:sp>
    </p:spTree>
    <p:extLst>
      <p:ext uri="{BB962C8B-B14F-4D97-AF65-F5344CB8AC3E}">
        <p14:creationId xmlns:p14="http://schemas.microsoft.com/office/powerpoint/2010/main" val="3975964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33</a:t>
            </a:fld>
            <a:endParaRPr lang="en-US"/>
          </a:p>
        </p:txBody>
      </p:sp>
    </p:spTree>
    <p:extLst>
      <p:ext uri="{BB962C8B-B14F-4D97-AF65-F5344CB8AC3E}">
        <p14:creationId xmlns:p14="http://schemas.microsoft.com/office/powerpoint/2010/main" val="2479389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34</a:t>
            </a:fld>
            <a:endParaRPr lang="en-US"/>
          </a:p>
        </p:txBody>
      </p:sp>
    </p:spTree>
    <p:extLst>
      <p:ext uri="{BB962C8B-B14F-4D97-AF65-F5344CB8AC3E}">
        <p14:creationId xmlns:p14="http://schemas.microsoft.com/office/powerpoint/2010/main" val="3128504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35</a:t>
            </a:fld>
            <a:endParaRPr lang="en-US"/>
          </a:p>
        </p:txBody>
      </p:sp>
    </p:spTree>
    <p:extLst>
      <p:ext uri="{BB962C8B-B14F-4D97-AF65-F5344CB8AC3E}">
        <p14:creationId xmlns:p14="http://schemas.microsoft.com/office/powerpoint/2010/main" val="357667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36</a:t>
            </a:fld>
            <a:endParaRPr lang="en-US"/>
          </a:p>
        </p:txBody>
      </p:sp>
    </p:spTree>
    <p:extLst>
      <p:ext uri="{BB962C8B-B14F-4D97-AF65-F5344CB8AC3E}">
        <p14:creationId xmlns:p14="http://schemas.microsoft.com/office/powerpoint/2010/main" val="3563889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37</a:t>
            </a:fld>
            <a:endParaRPr lang="en-US"/>
          </a:p>
        </p:txBody>
      </p:sp>
    </p:spTree>
    <p:extLst>
      <p:ext uri="{BB962C8B-B14F-4D97-AF65-F5344CB8AC3E}">
        <p14:creationId xmlns:p14="http://schemas.microsoft.com/office/powerpoint/2010/main" val="3204917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38</a:t>
            </a:fld>
            <a:endParaRPr lang="en-US"/>
          </a:p>
        </p:txBody>
      </p:sp>
    </p:spTree>
    <p:extLst>
      <p:ext uri="{BB962C8B-B14F-4D97-AF65-F5344CB8AC3E}">
        <p14:creationId xmlns:p14="http://schemas.microsoft.com/office/powerpoint/2010/main" val="3408093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39</a:t>
            </a:fld>
            <a:endParaRPr lang="en-US"/>
          </a:p>
        </p:txBody>
      </p:sp>
    </p:spTree>
    <p:extLst>
      <p:ext uri="{BB962C8B-B14F-4D97-AF65-F5344CB8AC3E}">
        <p14:creationId xmlns:p14="http://schemas.microsoft.com/office/powerpoint/2010/main" val="3197932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40</a:t>
            </a:fld>
            <a:endParaRPr lang="en-US"/>
          </a:p>
        </p:txBody>
      </p:sp>
    </p:spTree>
    <p:extLst>
      <p:ext uri="{BB962C8B-B14F-4D97-AF65-F5344CB8AC3E}">
        <p14:creationId xmlns:p14="http://schemas.microsoft.com/office/powerpoint/2010/main" val="4153812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41</a:t>
            </a:fld>
            <a:endParaRPr lang="en-US"/>
          </a:p>
        </p:txBody>
      </p:sp>
    </p:spTree>
    <p:extLst>
      <p:ext uri="{BB962C8B-B14F-4D97-AF65-F5344CB8AC3E}">
        <p14:creationId xmlns:p14="http://schemas.microsoft.com/office/powerpoint/2010/main" val="487897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6</a:t>
            </a:fld>
            <a:endParaRPr lang="en-US"/>
          </a:p>
        </p:txBody>
      </p:sp>
    </p:spTree>
    <p:extLst>
      <p:ext uri="{BB962C8B-B14F-4D97-AF65-F5344CB8AC3E}">
        <p14:creationId xmlns:p14="http://schemas.microsoft.com/office/powerpoint/2010/main" val="3253644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42</a:t>
            </a:fld>
            <a:endParaRPr lang="en-US"/>
          </a:p>
        </p:txBody>
      </p:sp>
    </p:spTree>
    <p:extLst>
      <p:ext uri="{BB962C8B-B14F-4D97-AF65-F5344CB8AC3E}">
        <p14:creationId xmlns:p14="http://schemas.microsoft.com/office/powerpoint/2010/main" val="3064766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43</a:t>
            </a:fld>
            <a:endParaRPr lang="en-US"/>
          </a:p>
        </p:txBody>
      </p:sp>
    </p:spTree>
    <p:extLst>
      <p:ext uri="{BB962C8B-B14F-4D97-AF65-F5344CB8AC3E}">
        <p14:creationId xmlns:p14="http://schemas.microsoft.com/office/powerpoint/2010/main" val="3833088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44</a:t>
            </a:fld>
            <a:endParaRPr lang="en-US"/>
          </a:p>
        </p:txBody>
      </p:sp>
    </p:spTree>
    <p:extLst>
      <p:ext uri="{BB962C8B-B14F-4D97-AF65-F5344CB8AC3E}">
        <p14:creationId xmlns:p14="http://schemas.microsoft.com/office/powerpoint/2010/main" val="10029846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45</a:t>
            </a:fld>
            <a:endParaRPr lang="en-US"/>
          </a:p>
        </p:txBody>
      </p:sp>
    </p:spTree>
    <p:extLst>
      <p:ext uri="{BB962C8B-B14F-4D97-AF65-F5344CB8AC3E}">
        <p14:creationId xmlns:p14="http://schemas.microsoft.com/office/powerpoint/2010/main" val="33514046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46</a:t>
            </a:fld>
            <a:endParaRPr lang="en-US"/>
          </a:p>
        </p:txBody>
      </p:sp>
    </p:spTree>
    <p:extLst>
      <p:ext uri="{BB962C8B-B14F-4D97-AF65-F5344CB8AC3E}">
        <p14:creationId xmlns:p14="http://schemas.microsoft.com/office/powerpoint/2010/main" val="40616739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47</a:t>
            </a:fld>
            <a:endParaRPr lang="en-US"/>
          </a:p>
        </p:txBody>
      </p:sp>
    </p:spTree>
    <p:extLst>
      <p:ext uri="{BB962C8B-B14F-4D97-AF65-F5344CB8AC3E}">
        <p14:creationId xmlns:p14="http://schemas.microsoft.com/office/powerpoint/2010/main" val="40215282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48</a:t>
            </a:fld>
            <a:endParaRPr lang="en-US"/>
          </a:p>
        </p:txBody>
      </p:sp>
    </p:spTree>
    <p:extLst>
      <p:ext uri="{BB962C8B-B14F-4D97-AF65-F5344CB8AC3E}">
        <p14:creationId xmlns:p14="http://schemas.microsoft.com/office/powerpoint/2010/main" val="317508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49</a:t>
            </a:fld>
            <a:endParaRPr lang="en-US"/>
          </a:p>
        </p:txBody>
      </p:sp>
    </p:spTree>
    <p:extLst>
      <p:ext uri="{BB962C8B-B14F-4D97-AF65-F5344CB8AC3E}">
        <p14:creationId xmlns:p14="http://schemas.microsoft.com/office/powerpoint/2010/main" val="4007317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50</a:t>
            </a:fld>
            <a:endParaRPr lang="en-US"/>
          </a:p>
        </p:txBody>
      </p:sp>
    </p:spTree>
    <p:extLst>
      <p:ext uri="{BB962C8B-B14F-4D97-AF65-F5344CB8AC3E}">
        <p14:creationId xmlns:p14="http://schemas.microsoft.com/office/powerpoint/2010/main" val="17287681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51</a:t>
            </a:fld>
            <a:endParaRPr lang="en-US"/>
          </a:p>
        </p:txBody>
      </p:sp>
    </p:spTree>
    <p:extLst>
      <p:ext uri="{BB962C8B-B14F-4D97-AF65-F5344CB8AC3E}">
        <p14:creationId xmlns:p14="http://schemas.microsoft.com/office/powerpoint/2010/main" val="1505270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7</a:t>
            </a:fld>
            <a:endParaRPr lang="en-US"/>
          </a:p>
        </p:txBody>
      </p:sp>
    </p:spTree>
    <p:extLst>
      <p:ext uri="{BB962C8B-B14F-4D97-AF65-F5344CB8AC3E}">
        <p14:creationId xmlns:p14="http://schemas.microsoft.com/office/powerpoint/2010/main" val="39315507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52</a:t>
            </a:fld>
            <a:endParaRPr lang="en-US"/>
          </a:p>
        </p:txBody>
      </p:sp>
    </p:spTree>
    <p:extLst>
      <p:ext uri="{BB962C8B-B14F-4D97-AF65-F5344CB8AC3E}">
        <p14:creationId xmlns:p14="http://schemas.microsoft.com/office/powerpoint/2010/main" val="28393092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53</a:t>
            </a:fld>
            <a:endParaRPr lang="en-US"/>
          </a:p>
        </p:txBody>
      </p:sp>
    </p:spTree>
    <p:extLst>
      <p:ext uri="{BB962C8B-B14F-4D97-AF65-F5344CB8AC3E}">
        <p14:creationId xmlns:p14="http://schemas.microsoft.com/office/powerpoint/2010/main" val="6195399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54</a:t>
            </a:fld>
            <a:endParaRPr lang="en-US"/>
          </a:p>
        </p:txBody>
      </p:sp>
    </p:spTree>
    <p:extLst>
      <p:ext uri="{BB962C8B-B14F-4D97-AF65-F5344CB8AC3E}">
        <p14:creationId xmlns:p14="http://schemas.microsoft.com/office/powerpoint/2010/main" val="30542044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55</a:t>
            </a:fld>
            <a:endParaRPr lang="en-US"/>
          </a:p>
        </p:txBody>
      </p:sp>
    </p:spTree>
    <p:extLst>
      <p:ext uri="{BB962C8B-B14F-4D97-AF65-F5344CB8AC3E}">
        <p14:creationId xmlns:p14="http://schemas.microsoft.com/office/powerpoint/2010/main" val="18997491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56</a:t>
            </a:fld>
            <a:endParaRPr lang="en-US"/>
          </a:p>
        </p:txBody>
      </p:sp>
    </p:spTree>
    <p:extLst>
      <p:ext uri="{BB962C8B-B14F-4D97-AF65-F5344CB8AC3E}">
        <p14:creationId xmlns:p14="http://schemas.microsoft.com/office/powerpoint/2010/main" val="30835096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57</a:t>
            </a:fld>
            <a:endParaRPr lang="en-US"/>
          </a:p>
        </p:txBody>
      </p:sp>
    </p:spTree>
    <p:extLst>
      <p:ext uri="{BB962C8B-B14F-4D97-AF65-F5344CB8AC3E}">
        <p14:creationId xmlns:p14="http://schemas.microsoft.com/office/powerpoint/2010/main" val="28287199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58</a:t>
            </a:fld>
            <a:endParaRPr lang="en-US"/>
          </a:p>
        </p:txBody>
      </p:sp>
    </p:spTree>
    <p:extLst>
      <p:ext uri="{BB962C8B-B14F-4D97-AF65-F5344CB8AC3E}">
        <p14:creationId xmlns:p14="http://schemas.microsoft.com/office/powerpoint/2010/main" val="40345809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59</a:t>
            </a:fld>
            <a:endParaRPr lang="en-US"/>
          </a:p>
        </p:txBody>
      </p:sp>
    </p:spTree>
    <p:extLst>
      <p:ext uri="{BB962C8B-B14F-4D97-AF65-F5344CB8AC3E}">
        <p14:creationId xmlns:p14="http://schemas.microsoft.com/office/powerpoint/2010/main" val="16782208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60</a:t>
            </a:fld>
            <a:endParaRPr lang="en-US"/>
          </a:p>
        </p:txBody>
      </p:sp>
    </p:spTree>
    <p:extLst>
      <p:ext uri="{BB962C8B-B14F-4D97-AF65-F5344CB8AC3E}">
        <p14:creationId xmlns:p14="http://schemas.microsoft.com/office/powerpoint/2010/main" val="8824425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61</a:t>
            </a:fld>
            <a:endParaRPr lang="en-US"/>
          </a:p>
        </p:txBody>
      </p:sp>
    </p:spTree>
    <p:extLst>
      <p:ext uri="{BB962C8B-B14F-4D97-AF65-F5344CB8AC3E}">
        <p14:creationId xmlns:p14="http://schemas.microsoft.com/office/powerpoint/2010/main" val="646266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8</a:t>
            </a:fld>
            <a:endParaRPr lang="en-US"/>
          </a:p>
        </p:txBody>
      </p:sp>
    </p:spTree>
    <p:extLst>
      <p:ext uri="{BB962C8B-B14F-4D97-AF65-F5344CB8AC3E}">
        <p14:creationId xmlns:p14="http://schemas.microsoft.com/office/powerpoint/2010/main" val="6440659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62</a:t>
            </a:fld>
            <a:endParaRPr lang="en-US"/>
          </a:p>
        </p:txBody>
      </p:sp>
    </p:spTree>
    <p:extLst>
      <p:ext uri="{BB962C8B-B14F-4D97-AF65-F5344CB8AC3E}">
        <p14:creationId xmlns:p14="http://schemas.microsoft.com/office/powerpoint/2010/main" val="38592645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63</a:t>
            </a:fld>
            <a:endParaRPr lang="en-US"/>
          </a:p>
        </p:txBody>
      </p:sp>
    </p:spTree>
    <p:extLst>
      <p:ext uri="{BB962C8B-B14F-4D97-AF65-F5344CB8AC3E}">
        <p14:creationId xmlns:p14="http://schemas.microsoft.com/office/powerpoint/2010/main" val="12446379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64</a:t>
            </a:fld>
            <a:endParaRPr lang="en-US"/>
          </a:p>
        </p:txBody>
      </p:sp>
    </p:spTree>
    <p:extLst>
      <p:ext uri="{BB962C8B-B14F-4D97-AF65-F5344CB8AC3E}">
        <p14:creationId xmlns:p14="http://schemas.microsoft.com/office/powerpoint/2010/main" val="39262061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65</a:t>
            </a:fld>
            <a:endParaRPr lang="en-US"/>
          </a:p>
        </p:txBody>
      </p:sp>
    </p:spTree>
    <p:extLst>
      <p:ext uri="{BB962C8B-B14F-4D97-AF65-F5344CB8AC3E}">
        <p14:creationId xmlns:p14="http://schemas.microsoft.com/office/powerpoint/2010/main" val="23032579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66</a:t>
            </a:fld>
            <a:endParaRPr lang="en-US"/>
          </a:p>
        </p:txBody>
      </p:sp>
    </p:spTree>
    <p:extLst>
      <p:ext uri="{BB962C8B-B14F-4D97-AF65-F5344CB8AC3E}">
        <p14:creationId xmlns:p14="http://schemas.microsoft.com/office/powerpoint/2010/main" val="8693070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67</a:t>
            </a:fld>
            <a:endParaRPr lang="en-US"/>
          </a:p>
        </p:txBody>
      </p:sp>
    </p:spTree>
    <p:extLst>
      <p:ext uri="{BB962C8B-B14F-4D97-AF65-F5344CB8AC3E}">
        <p14:creationId xmlns:p14="http://schemas.microsoft.com/office/powerpoint/2010/main" val="42362640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68</a:t>
            </a:fld>
            <a:endParaRPr lang="en-US"/>
          </a:p>
        </p:txBody>
      </p:sp>
    </p:spTree>
    <p:extLst>
      <p:ext uri="{BB962C8B-B14F-4D97-AF65-F5344CB8AC3E}">
        <p14:creationId xmlns:p14="http://schemas.microsoft.com/office/powerpoint/2010/main" val="32010739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69</a:t>
            </a:fld>
            <a:endParaRPr lang="en-US"/>
          </a:p>
        </p:txBody>
      </p:sp>
    </p:spTree>
    <p:extLst>
      <p:ext uri="{BB962C8B-B14F-4D97-AF65-F5344CB8AC3E}">
        <p14:creationId xmlns:p14="http://schemas.microsoft.com/office/powerpoint/2010/main" val="13722581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70</a:t>
            </a:fld>
            <a:endParaRPr lang="en-US"/>
          </a:p>
        </p:txBody>
      </p:sp>
    </p:spTree>
    <p:extLst>
      <p:ext uri="{BB962C8B-B14F-4D97-AF65-F5344CB8AC3E}">
        <p14:creationId xmlns:p14="http://schemas.microsoft.com/office/powerpoint/2010/main" val="13552952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71</a:t>
            </a:fld>
            <a:endParaRPr lang="en-US"/>
          </a:p>
        </p:txBody>
      </p:sp>
    </p:spTree>
    <p:extLst>
      <p:ext uri="{BB962C8B-B14F-4D97-AF65-F5344CB8AC3E}">
        <p14:creationId xmlns:p14="http://schemas.microsoft.com/office/powerpoint/2010/main" val="1947525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9</a:t>
            </a:fld>
            <a:endParaRPr lang="en-US"/>
          </a:p>
        </p:txBody>
      </p:sp>
    </p:spTree>
    <p:extLst>
      <p:ext uri="{BB962C8B-B14F-4D97-AF65-F5344CB8AC3E}">
        <p14:creationId xmlns:p14="http://schemas.microsoft.com/office/powerpoint/2010/main" val="41312897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72</a:t>
            </a:fld>
            <a:endParaRPr lang="en-US"/>
          </a:p>
        </p:txBody>
      </p:sp>
    </p:spTree>
    <p:extLst>
      <p:ext uri="{BB962C8B-B14F-4D97-AF65-F5344CB8AC3E}">
        <p14:creationId xmlns:p14="http://schemas.microsoft.com/office/powerpoint/2010/main" val="7866696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73</a:t>
            </a:fld>
            <a:endParaRPr lang="en-US"/>
          </a:p>
        </p:txBody>
      </p:sp>
    </p:spTree>
    <p:extLst>
      <p:ext uri="{BB962C8B-B14F-4D97-AF65-F5344CB8AC3E}">
        <p14:creationId xmlns:p14="http://schemas.microsoft.com/office/powerpoint/2010/main" val="27827108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74</a:t>
            </a:fld>
            <a:endParaRPr lang="en-US"/>
          </a:p>
        </p:txBody>
      </p:sp>
    </p:spTree>
    <p:extLst>
      <p:ext uri="{BB962C8B-B14F-4D97-AF65-F5344CB8AC3E}">
        <p14:creationId xmlns:p14="http://schemas.microsoft.com/office/powerpoint/2010/main" val="5925057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75</a:t>
            </a:fld>
            <a:endParaRPr lang="en-US"/>
          </a:p>
        </p:txBody>
      </p:sp>
    </p:spTree>
    <p:extLst>
      <p:ext uri="{BB962C8B-B14F-4D97-AF65-F5344CB8AC3E}">
        <p14:creationId xmlns:p14="http://schemas.microsoft.com/office/powerpoint/2010/main" val="12265336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76</a:t>
            </a:fld>
            <a:endParaRPr lang="en-US"/>
          </a:p>
        </p:txBody>
      </p:sp>
    </p:spTree>
    <p:extLst>
      <p:ext uri="{BB962C8B-B14F-4D97-AF65-F5344CB8AC3E}">
        <p14:creationId xmlns:p14="http://schemas.microsoft.com/office/powerpoint/2010/main" val="5621007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77</a:t>
            </a:fld>
            <a:endParaRPr lang="en-US"/>
          </a:p>
        </p:txBody>
      </p:sp>
    </p:spTree>
    <p:extLst>
      <p:ext uri="{BB962C8B-B14F-4D97-AF65-F5344CB8AC3E}">
        <p14:creationId xmlns:p14="http://schemas.microsoft.com/office/powerpoint/2010/main" val="15063171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78</a:t>
            </a:fld>
            <a:endParaRPr lang="en-US"/>
          </a:p>
        </p:txBody>
      </p:sp>
    </p:spTree>
    <p:extLst>
      <p:ext uri="{BB962C8B-B14F-4D97-AF65-F5344CB8AC3E}">
        <p14:creationId xmlns:p14="http://schemas.microsoft.com/office/powerpoint/2010/main" val="15937298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79</a:t>
            </a:fld>
            <a:endParaRPr lang="en-US"/>
          </a:p>
        </p:txBody>
      </p:sp>
    </p:spTree>
    <p:extLst>
      <p:ext uri="{BB962C8B-B14F-4D97-AF65-F5344CB8AC3E}">
        <p14:creationId xmlns:p14="http://schemas.microsoft.com/office/powerpoint/2010/main" val="24519050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80</a:t>
            </a:fld>
            <a:endParaRPr lang="en-US"/>
          </a:p>
        </p:txBody>
      </p:sp>
    </p:spTree>
    <p:extLst>
      <p:ext uri="{BB962C8B-B14F-4D97-AF65-F5344CB8AC3E}">
        <p14:creationId xmlns:p14="http://schemas.microsoft.com/office/powerpoint/2010/main" val="38306278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81</a:t>
            </a:fld>
            <a:endParaRPr lang="en-US"/>
          </a:p>
        </p:txBody>
      </p:sp>
    </p:spTree>
    <p:extLst>
      <p:ext uri="{BB962C8B-B14F-4D97-AF65-F5344CB8AC3E}">
        <p14:creationId xmlns:p14="http://schemas.microsoft.com/office/powerpoint/2010/main" val="4094201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10</a:t>
            </a:fld>
            <a:endParaRPr lang="en-US"/>
          </a:p>
        </p:txBody>
      </p:sp>
    </p:spTree>
    <p:extLst>
      <p:ext uri="{BB962C8B-B14F-4D97-AF65-F5344CB8AC3E}">
        <p14:creationId xmlns:p14="http://schemas.microsoft.com/office/powerpoint/2010/main" val="41979670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82</a:t>
            </a:fld>
            <a:endParaRPr lang="en-US"/>
          </a:p>
        </p:txBody>
      </p:sp>
    </p:spTree>
    <p:extLst>
      <p:ext uri="{BB962C8B-B14F-4D97-AF65-F5344CB8AC3E}">
        <p14:creationId xmlns:p14="http://schemas.microsoft.com/office/powerpoint/2010/main" val="39078263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83</a:t>
            </a:fld>
            <a:endParaRPr lang="en-US"/>
          </a:p>
        </p:txBody>
      </p:sp>
    </p:spTree>
    <p:extLst>
      <p:ext uri="{BB962C8B-B14F-4D97-AF65-F5344CB8AC3E}">
        <p14:creationId xmlns:p14="http://schemas.microsoft.com/office/powerpoint/2010/main" val="3428735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84</a:t>
            </a:fld>
            <a:endParaRPr lang="en-US"/>
          </a:p>
        </p:txBody>
      </p:sp>
    </p:spTree>
    <p:extLst>
      <p:ext uri="{BB962C8B-B14F-4D97-AF65-F5344CB8AC3E}">
        <p14:creationId xmlns:p14="http://schemas.microsoft.com/office/powerpoint/2010/main" val="534316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DA4A2-E47B-7947-BB10-44BEAFF3C946}" type="slidenum">
              <a:rPr lang="en-US" smtClean="0"/>
              <a:t>11</a:t>
            </a:fld>
            <a:endParaRPr lang="en-US"/>
          </a:p>
        </p:txBody>
      </p:sp>
    </p:spTree>
    <p:extLst>
      <p:ext uri="{BB962C8B-B14F-4D97-AF65-F5344CB8AC3E}">
        <p14:creationId xmlns:p14="http://schemas.microsoft.com/office/powerpoint/2010/main" val="2860429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latin typeface="Avenir Next" panose="020B0503020202020204" pitchFamily="34" charset="0"/>
              </a:defRPr>
            </a:lvl1pPr>
          </a:lstStyle>
          <a:p>
            <a:r>
              <a:rPr lang="en-US" dirty="0"/>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p:cNvSpPr>
            <a:spLocks noGrp="1"/>
          </p:cNvSpPr>
          <p:nvPr>
            <p:ph type="dt" sz="half" idx="10"/>
          </p:nvPr>
        </p:nvSpPr>
        <p:spPr/>
        <p:txBody>
          <a:bodyPr/>
          <a:lstStyle/>
          <a:p>
            <a:fld id="{C9DD84DE-346D-0B46-8508-41B0CD166090}" type="datetimeFigureOut">
              <a:rPr lang="en-US" smtClean="0"/>
              <a:t>7/28/2024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6012CC-4386-1947-86A3-19B7DEEACB94}" type="slidenum">
              <a:rPr lang="en-US" smtClean="0"/>
              <a:t>‹#›</a:t>
            </a:fld>
            <a:endParaRPr lang="en-US"/>
          </a:p>
        </p:txBody>
      </p:sp>
    </p:spTree>
    <p:extLst>
      <p:ext uri="{BB962C8B-B14F-4D97-AF65-F5344CB8AC3E}">
        <p14:creationId xmlns:p14="http://schemas.microsoft.com/office/powerpoint/2010/main" val="2927784310"/>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DD84DE-346D-0B46-8508-41B0CD166090}"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012CC-4386-1947-86A3-19B7DEEACB94}" type="slidenum">
              <a:rPr lang="en-US" smtClean="0"/>
              <a:t>‹#›</a:t>
            </a:fld>
            <a:endParaRPr lang="en-US"/>
          </a:p>
        </p:txBody>
      </p:sp>
    </p:spTree>
    <p:extLst>
      <p:ext uri="{BB962C8B-B14F-4D97-AF65-F5344CB8AC3E}">
        <p14:creationId xmlns:p14="http://schemas.microsoft.com/office/powerpoint/2010/main" val="1156327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DD84DE-346D-0B46-8508-41B0CD166090}"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012CC-4386-1947-86A3-19B7DEEACB94}" type="slidenum">
              <a:rPr lang="en-US" smtClean="0"/>
              <a:t>‹#›</a:t>
            </a:fld>
            <a:endParaRPr lang="en-US"/>
          </a:p>
        </p:txBody>
      </p:sp>
    </p:spTree>
    <p:extLst>
      <p:ext uri="{BB962C8B-B14F-4D97-AF65-F5344CB8AC3E}">
        <p14:creationId xmlns:p14="http://schemas.microsoft.com/office/powerpoint/2010/main" val="1131936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000">
                <a:solidFill>
                  <a:schemeClr val="tx1"/>
                </a:solidFill>
                <a:latin typeface=""/>
              </a:defRPr>
            </a:lvl1pPr>
            <a:lvl2pPr>
              <a:defRPr sz="3000">
                <a:solidFill>
                  <a:schemeClr val="tx1"/>
                </a:solidFill>
                <a:latin typeface=""/>
              </a:defRPr>
            </a:lvl2pPr>
            <a:lvl3pPr>
              <a:defRPr sz="3000">
                <a:solidFill>
                  <a:schemeClr val="tx1"/>
                </a:solidFill>
                <a:latin typeface=""/>
              </a:defRPr>
            </a:lvl3pPr>
            <a:lvl4pPr>
              <a:defRPr sz="3000">
                <a:solidFill>
                  <a:schemeClr val="tx1"/>
                </a:solidFill>
                <a:latin typeface=""/>
              </a:defRPr>
            </a:lvl4pPr>
            <a:lvl5pPr>
              <a:defRPr sz="3000">
                <a:solidFill>
                  <a:schemeClr val="tx1"/>
                </a:solidFill>
                <a:latin typefac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9DD84DE-346D-0B46-8508-41B0CD166090}" type="datetimeFigureOut">
              <a:rPr lang="en-US" smtClean="0"/>
              <a:t>7/28/2024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6012CC-4386-1947-86A3-19B7DEEACB94}" type="slidenum">
              <a:rPr lang="en-US" smtClean="0"/>
              <a:t>‹#›</a:t>
            </a:fld>
            <a:endParaRPr lang="en-US"/>
          </a:p>
        </p:txBody>
      </p:sp>
    </p:spTree>
    <p:extLst>
      <p:ext uri="{BB962C8B-B14F-4D97-AF65-F5344CB8AC3E}">
        <p14:creationId xmlns:p14="http://schemas.microsoft.com/office/powerpoint/2010/main" val="3646856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9DD84DE-346D-0B46-8508-41B0CD166090}" type="datetimeFigureOut">
              <a:rPr lang="en-US" smtClean="0"/>
              <a:t>7/28/2024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6012CC-4386-1947-86A3-19B7DEEACB94}" type="slidenum">
              <a:rPr lang="en-US" smtClean="0"/>
              <a:t>‹#›</a:t>
            </a:fld>
            <a:endParaRPr lang="en-US"/>
          </a:p>
        </p:txBody>
      </p:sp>
    </p:spTree>
    <p:extLst>
      <p:ext uri="{BB962C8B-B14F-4D97-AF65-F5344CB8AC3E}">
        <p14:creationId xmlns:p14="http://schemas.microsoft.com/office/powerpoint/2010/main" val="2596814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9DD84DE-346D-0B46-8508-41B0CD166090}" type="datetimeFigureOut">
              <a:rPr lang="en-US" smtClean="0"/>
              <a:t>7/28/2024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66012CC-4386-1947-86A3-19B7DEEACB94}" type="slidenum">
              <a:rPr lang="en-US" smtClean="0"/>
              <a:t>‹#›</a:t>
            </a:fld>
            <a:endParaRPr lang="en-US"/>
          </a:p>
        </p:txBody>
      </p:sp>
    </p:spTree>
    <p:extLst>
      <p:ext uri="{BB962C8B-B14F-4D97-AF65-F5344CB8AC3E}">
        <p14:creationId xmlns:p14="http://schemas.microsoft.com/office/powerpoint/2010/main" val="1814534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9DD84DE-346D-0B46-8508-41B0CD166090}" type="datetimeFigureOut">
              <a:rPr lang="en-US" smtClean="0"/>
              <a:t>7/28/2024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6012CC-4386-1947-86A3-19B7DEEACB94}"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34153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DD84DE-346D-0B46-8508-41B0CD166090}" type="datetimeFigureOut">
              <a:rPr lang="en-US" smtClean="0"/>
              <a:t>7/28/2024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6012CC-4386-1947-86A3-19B7DEEACB94}" type="slidenum">
              <a:rPr lang="en-US" smtClean="0"/>
              <a:t>‹#›</a:t>
            </a:fld>
            <a:endParaRPr lang="en-US"/>
          </a:p>
        </p:txBody>
      </p:sp>
    </p:spTree>
    <p:extLst>
      <p:ext uri="{BB962C8B-B14F-4D97-AF65-F5344CB8AC3E}">
        <p14:creationId xmlns:p14="http://schemas.microsoft.com/office/powerpoint/2010/main" val="1570893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DD84DE-346D-0B46-8508-41B0CD166090}" type="datetimeFigureOut">
              <a:rPr lang="en-US" smtClean="0"/>
              <a:t>7/28/2024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6012CC-4386-1947-86A3-19B7DEEACB94}" type="slidenum">
              <a:rPr lang="en-US" smtClean="0"/>
              <a:t>‹#›</a:t>
            </a:fld>
            <a:endParaRPr lang="en-US"/>
          </a:p>
        </p:txBody>
      </p:sp>
    </p:spTree>
    <p:extLst>
      <p:ext uri="{BB962C8B-B14F-4D97-AF65-F5344CB8AC3E}">
        <p14:creationId xmlns:p14="http://schemas.microsoft.com/office/powerpoint/2010/main" val="128186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C9DD84DE-346D-0B46-8508-41B0CD166090}" type="datetimeFigureOut">
              <a:rPr lang="en-US" smtClean="0"/>
              <a:t>7/28/2024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066012CC-4386-1947-86A3-19B7DEEACB94}" type="slidenum">
              <a:rPr lang="en-US" smtClean="0"/>
              <a:t>‹#›</a:t>
            </a:fld>
            <a:endParaRPr lang="en-US"/>
          </a:p>
        </p:txBody>
      </p:sp>
    </p:spTree>
    <p:extLst>
      <p:ext uri="{BB962C8B-B14F-4D97-AF65-F5344CB8AC3E}">
        <p14:creationId xmlns:p14="http://schemas.microsoft.com/office/powerpoint/2010/main" val="305361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C9DD84DE-346D-0B46-8508-41B0CD166090}" type="datetimeFigureOut">
              <a:rPr lang="en-US" smtClean="0"/>
              <a:t>7/28/2024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066012CC-4386-1947-86A3-19B7DEEACB94}" type="slidenum">
              <a:rPr lang="en-US" smtClean="0"/>
              <a:t>‹#›</a:t>
            </a:fld>
            <a:endParaRPr lang="en-US"/>
          </a:p>
        </p:txBody>
      </p:sp>
    </p:spTree>
    <p:extLst>
      <p:ext uri="{BB962C8B-B14F-4D97-AF65-F5344CB8AC3E}">
        <p14:creationId xmlns:p14="http://schemas.microsoft.com/office/powerpoint/2010/main" val="2410517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9DD84DE-346D-0B46-8508-41B0CD166090}" type="datetimeFigureOut">
              <a:rPr lang="en-US" smtClean="0"/>
              <a:t>7/28/2024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066012CC-4386-1947-86A3-19B7DEEACB94}" type="slidenum">
              <a:rPr lang="en-US" smtClean="0"/>
              <a:t>‹#›</a:t>
            </a:fld>
            <a:endParaRPr lang="en-US"/>
          </a:p>
        </p:txBody>
      </p:sp>
    </p:spTree>
    <p:extLst>
      <p:ext uri="{BB962C8B-B14F-4D97-AF65-F5344CB8AC3E}">
        <p14:creationId xmlns:p14="http://schemas.microsoft.com/office/powerpoint/2010/main" val="41214421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BE1F31-861C-F880-159C-EFB9248D3AA5}"/>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2628500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6364" y="263236"/>
            <a:ext cx="11568545" cy="6234546"/>
          </a:xfrm>
          <a:solidFill>
            <a:schemeClr val="bg2">
              <a:alpha val="0"/>
            </a:schemeClr>
          </a:solidFill>
          <a:ln>
            <a:solidFill>
              <a:schemeClr val="tx1"/>
            </a:solidFill>
          </a:ln>
        </p:spPr>
        <p:txBody>
          <a:bodyPr>
            <a:noAutofit/>
          </a:bodyPr>
          <a:lstStyle/>
          <a:p>
            <a:pPr marL="0" indent="0" rtl="0" fontAlgn="base">
              <a:spcBef>
                <a:spcPts val="0"/>
              </a:spcBef>
              <a:spcAft>
                <a:spcPts val="0"/>
              </a:spcAft>
              <a:buNone/>
            </a:pPr>
            <a:r>
              <a:rPr lang="en-US" sz="3600" u="none" strike="noStrike" dirty="0">
                <a:effectLst/>
                <a:latin typeface="Avenir Next" panose="020B0503020202020204" pitchFamily="34" charset="0"/>
              </a:rPr>
              <a:t>Acts 12:5 So Peter was kept in prison, but the church was earnestly praying to God for him… When this had dawned on him, he went to the house of Mary the mother of John, also called Mark, where many people had gathered and were praying.</a:t>
            </a:r>
          </a:p>
        </p:txBody>
      </p:sp>
    </p:spTree>
    <p:extLst>
      <p:ext uri="{BB962C8B-B14F-4D97-AF65-F5344CB8AC3E}">
        <p14:creationId xmlns:p14="http://schemas.microsoft.com/office/powerpoint/2010/main" val="3288491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6364" y="263236"/>
            <a:ext cx="11568545" cy="6234546"/>
          </a:xfrm>
          <a:solidFill>
            <a:schemeClr val="bg2">
              <a:alpha val="0"/>
            </a:schemeClr>
          </a:solidFill>
          <a:ln>
            <a:solidFill>
              <a:schemeClr val="tx1"/>
            </a:solidFill>
          </a:ln>
        </p:spPr>
        <p:txBody>
          <a:bodyPr>
            <a:noAutofit/>
          </a:bodyPr>
          <a:lstStyle/>
          <a:p>
            <a:pPr marL="0" indent="0">
              <a:buNone/>
            </a:pPr>
            <a:r>
              <a:rPr lang="en-US" sz="3600" u="none" strike="noStrike" dirty="0">
                <a:effectLst/>
                <a:latin typeface="Avenir Next" panose="020B0503020202020204" pitchFamily="34" charset="0"/>
              </a:rPr>
              <a:t>Acts 13:2 While they were worshiping the Lord and fasting, the Holy Spirit said, “Set apart for me Barnabas and Saul for the work to which I have called them.” 3 So after they had fasted and prayed, they placed their hands on them and sent them off.</a:t>
            </a:r>
          </a:p>
          <a:p>
            <a:pPr marL="0" indent="0">
              <a:buNone/>
            </a:pPr>
            <a:endParaRPr lang="en-US" sz="3200" u="none" strike="noStrike" dirty="0">
              <a:effectLst/>
              <a:latin typeface="Avenir Next" panose="020B0503020202020204" pitchFamily="34" charset="0"/>
            </a:endParaRPr>
          </a:p>
        </p:txBody>
      </p:sp>
    </p:spTree>
    <p:extLst>
      <p:ext uri="{BB962C8B-B14F-4D97-AF65-F5344CB8AC3E}">
        <p14:creationId xmlns:p14="http://schemas.microsoft.com/office/powerpoint/2010/main" val="3792260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6364" y="263236"/>
            <a:ext cx="11568545" cy="6234546"/>
          </a:xfrm>
          <a:solidFill>
            <a:schemeClr val="bg2">
              <a:alpha val="0"/>
            </a:schemeClr>
          </a:solidFill>
          <a:ln>
            <a:solidFill>
              <a:schemeClr val="tx1"/>
            </a:solidFill>
          </a:ln>
        </p:spPr>
        <p:txBody>
          <a:bodyPr>
            <a:noAutofit/>
          </a:bodyPr>
          <a:lstStyle/>
          <a:p>
            <a:pPr marL="0" indent="0" rtl="0" fontAlgn="base">
              <a:spcBef>
                <a:spcPts val="0"/>
              </a:spcBef>
              <a:spcAft>
                <a:spcPts val="0"/>
              </a:spcAft>
              <a:buNone/>
            </a:pPr>
            <a:r>
              <a:rPr lang="en-US" sz="3600" b="0" u="none" strike="noStrike" dirty="0">
                <a:effectLst/>
                <a:latin typeface="Avenir Next" panose="020B0503020202020204" pitchFamily="34" charset="0"/>
              </a:rPr>
              <a:t>Acts 20:36 When Paul had finished speaking, he knelt down with all of them and prayed. 37 They all wept as they embraced him and kissed him.</a:t>
            </a:r>
          </a:p>
        </p:txBody>
      </p:sp>
    </p:spTree>
    <p:extLst>
      <p:ext uri="{BB962C8B-B14F-4D97-AF65-F5344CB8AC3E}">
        <p14:creationId xmlns:p14="http://schemas.microsoft.com/office/powerpoint/2010/main" val="1530395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0B22DA1-286B-4D6B-78F1-15F4EDB222D6}"/>
              </a:ext>
            </a:extLst>
          </p:cNvPr>
          <p:cNvSpPr>
            <a:spLocks noGrp="1"/>
          </p:cNvSpPr>
          <p:nvPr>
            <p:ph idx="1"/>
          </p:nvPr>
        </p:nvSpPr>
        <p:spPr>
          <a:xfrm>
            <a:off x="0" y="2743200"/>
            <a:ext cx="12192000" cy="1371600"/>
          </a:xfrm>
          <a:solidFill>
            <a:schemeClr val="bg2">
              <a:alpha val="95000"/>
            </a:schemeClr>
          </a:solidFill>
          <a:ln>
            <a:noFill/>
          </a:ln>
        </p:spPr>
        <p:txBody>
          <a:bodyPr>
            <a:noAutofit/>
          </a:bodyPr>
          <a:lstStyle/>
          <a:p>
            <a:pPr marL="0" indent="0" algn="ctr">
              <a:buNone/>
            </a:pPr>
            <a:endParaRPr lang="en-US" sz="1400" dirty="0">
              <a:latin typeface="Avenir Next" panose="020B0503020202020204" pitchFamily="34" charset="0"/>
            </a:endParaRPr>
          </a:p>
          <a:p>
            <a:pPr marL="0" indent="0" algn="ctr">
              <a:buNone/>
            </a:pPr>
            <a:r>
              <a:rPr lang="en-US" sz="3600" b="0" u="none" strike="noStrike" dirty="0">
                <a:solidFill>
                  <a:schemeClr val="tx1"/>
                </a:solidFill>
                <a:effectLst/>
                <a:latin typeface="Avenir Next" panose="020B0503020202020204" pitchFamily="34" charset="0"/>
              </a:rPr>
              <a:t>Q:  WHAT DO YOU NOTICE? WHAT CAN WE LEARN?</a:t>
            </a:r>
            <a:endParaRPr lang="en-US" sz="3600" dirty="0">
              <a:solidFill>
                <a:schemeClr val="tx1"/>
              </a:solidFill>
              <a:latin typeface="Avenir Next" panose="020B0503020202020204" pitchFamily="34" charset="0"/>
            </a:endParaRPr>
          </a:p>
        </p:txBody>
      </p:sp>
    </p:spTree>
    <p:extLst>
      <p:ext uri="{BB962C8B-B14F-4D97-AF65-F5344CB8AC3E}">
        <p14:creationId xmlns:p14="http://schemas.microsoft.com/office/powerpoint/2010/main" val="565705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1367899"/>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a:t>
            </a:r>
            <a:r>
              <a:rPr lang="en-US" sz="4500" i="1" u="none" strike="noStrike" dirty="0">
                <a:solidFill>
                  <a:srgbClr val="619ED2"/>
                </a:solidFill>
                <a:effectLst/>
                <a:latin typeface="Avenir Next" panose="020B0503020202020204" pitchFamily="34" charset="0"/>
              </a:rPr>
              <a:t>prayed together</a:t>
            </a:r>
            <a:endParaRPr lang="en-US" sz="4500" dirty="0">
              <a:solidFill>
                <a:srgbClr val="619ED2"/>
              </a:solidFill>
              <a:latin typeface="Avenir Next" panose="020B0503020202020204" pitchFamily="34" charset="0"/>
            </a:endParaRPr>
          </a:p>
        </p:txBody>
      </p:sp>
    </p:spTree>
    <p:extLst>
      <p:ext uri="{BB962C8B-B14F-4D97-AF65-F5344CB8AC3E}">
        <p14:creationId xmlns:p14="http://schemas.microsoft.com/office/powerpoint/2010/main" val="371353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4344770"/>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a:t>
            </a:r>
            <a:r>
              <a:rPr lang="en-US" sz="4500" i="1" u="none" strike="noStrike" dirty="0">
                <a:solidFill>
                  <a:srgbClr val="619ED2"/>
                </a:solidFill>
                <a:effectLst/>
                <a:latin typeface="Avenir Next" panose="020B0503020202020204" pitchFamily="34" charset="0"/>
              </a:rPr>
              <a:t>prayed together</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EARLY CHURCH</a:t>
            </a:r>
          </a:p>
          <a:p>
            <a:r>
              <a:rPr lang="en-US" sz="3400" dirty="0">
                <a:latin typeface="Avenir Next" panose="020B0503020202020204" pitchFamily="34" charset="0"/>
              </a:rPr>
              <a:t>Specific prayer meetings</a:t>
            </a:r>
          </a:p>
          <a:p>
            <a:r>
              <a:rPr lang="en-US" sz="3400" dirty="0">
                <a:latin typeface="Avenir Next" panose="020B0503020202020204" pitchFamily="34" charset="0"/>
              </a:rPr>
              <a:t>Acts 1:14 They all joined together constantly in prayer</a:t>
            </a:r>
          </a:p>
          <a:p>
            <a:r>
              <a:rPr lang="en-US" sz="3400" dirty="0">
                <a:latin typeface="Avenir Next" panose="020B0503020202020204" pitchFamily="34" charset="0"/>
              </a:rPr>
              <a:t>Acts 2:42 They devoted themselves… to prayer</a:t>
            </a:r>
          </a:p>
          <a:p>
            <a:pPr marL="0" indent="0">
              <a:buNone/>
            </a:pPr>
            <a:r>
              <a:rPr lang="en-US" dirty="0">
                <a:solidFill>
                  <a:srgbClr val="619ED2"/>
                </a:solidFill>
                <a:latin typeface="Avenir Next" panose="020B0503020202020204" pitchFamily="34" charset="0"/>
              </a:rPr>
              <a:t>	</a:t>
            </a:r>
          </a:p>
        </p:txBody>
      </p:sp>
    </p:spTree>
    <p:extLst>
      <p:ext uri="{BB962C8B-B14F-4D97-AF65-F5344CB8AC3E}">
        <p14:creationId xmlns:p14="http://schemas.microsoft.com/office/powerpoint/2010/main" val="2215280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745516"/>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a:t>
            </a:r>
            <a:r>
              <a:rPr lang="en-US" sz="4500" i="1" u="none" strike="noStrike" dirty="0">
                <a:solidFill>
                  <a:srgbClr val="619ED2"/>
                </a:solidFill>
                <a:effectLst/>
                <a:latin typeface="Avenir Next" panose="020B0503020202020204" pitchFamily="34" charset="0"/>
              </a:rPr>
              <a:t>prayed together</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JESUS</a:t>
            </a:r>
          </a:p>
          <a:p>
            <a:r>
              <a:rPr lang="en-US" sz="3400" dirty="0">
                <a:latin typeface="Avenir Next" panose="020B0503020202020204" pitchFamily="34" charset="0"/>
              </a:rPr>
              <a:t>Luke 11:2-4 “Our Father” Prayer</a:t>
            </a:r>
          </a:p>
          <a:p>
            <a:r>
              <a:rPr lang="en-US" sz="3400" b="0" i="0" u="none" strike="noStrike" dirty="0">
                <a:effectLst/>
                <a:latin typeface="Avenir Next" panose="020B0503020202020204" pitchFamily="34" charset="0"/>
              </a:rPr>
              <a:t>Matt. 18:19 “Again, truly I tell you that if two of you on earth agree about anything they ask for, it will be done for them by my Father in heaven. 20 For where two or three gather in my name, there am I with them.”</a:t>
            </a:r>
          </a:p>
          <a:p>
            <a:pPr marL="0" indent="0">
              <a:buNone/>
            </a:pPr>
            <a:endParaRPr lang="en-US" sz="3400" dirty="0">
              <a:latin typeface="Avenir Next" panose="020B0503020202020204" pitchFamily="34" charset="0"/>
            </a:endParaRPr>
          </a:p>
          <a:p>
            <a:endParaRPr lang="en-US" sz="3400" dirty="0">
              <a:latin typeface="Avenir Next" panose="020B0503020202020204" pitchFamily="34" charset="0"/>
            </a:endParaRPr>
          </a:p>
          <a:p>
            <a:pPr marL="0" indent="0">
              <a:buNone/>
            </a:pPr>
            <a:r>
              <a:rPr lang="en-US" dirty="0">
                <a:solidFill>
                  <a:srgbClr val="619ED2"/>
                </a:solidFill>
                <a:latin typeface="Avenir Next" panose="020B0503020202020204" pitchFamily="34" charset="0"/>
              </a:rPr>
              <a:t>	</a:t>
            </a:r>
          </a:p>
        </p:txBody>
      </p:sp>
    </p:spTree>
    <p:extLst>
      <p:ext uri="{BB962C8B-B14F-4D97-AF65-F5344CB8AC3E}">
        <p14:creationId xmlns:p14="http://schemas.microsoft.com/office/powerpoint/2010/main" val="3810243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6111276"/>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a:t>
            </a:r>
            <a:r>
              <a:rPr lang="en-US" sz="4500" i="1" u="none" strike="noStrike" dirty="0">
                <a:solidFill>
                  <a:srgbClr val="619ED2"/>
                </a:solidFill>
                <a:effectLst/>
                <a:latin typeface="Avenir Next" panose="020B0503020202020204" pitchFamily="34" charset="0"/>
              </a:rPr>
              <a:t>prayed together</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WHAT HAPPENS:</a:t>
            </a:r>
          </a:p>
          <a:p>
            <a:r>
              <a:rPr lang="en-US" sz="3400" dirty="0">
                <a:latin typeface="Avenir Next" panose="020B0503020202020204" pitchFamily="34" charset="0"/>
              </a:rPr>
              <a:t>God is with us </a:t>
            </a:r>
            <a:r>
              <a:rPr lang="en-US" sz="2500" dirty="0">
                <a:latin typeface="Avenir Next" panose="020B0503020202020204" pitchFamily="34" charset="0"/>
              </a:rPr>
              <a:t>(</a:t>
            </a:r>
            <a:r>
              <a:rPr lang="en-US" sz="2500" b="0" i="0" u="none" strike="noStrike" dirty="0">
                <a:effectLst/>
                <a:latin typeface="Avenir Next" panose="020B0503020202020204" pitchFamily="34" charset="0"/>
              </a:rPr>
              <a:t>Matt. 18:19)</a:t>
            </a:r>
            <a:endParaRPr lang="en-US" sz="3400" dirty="0">
              <a:latin typeface="Avenir Next" panose="020B0503020202020204" pitchFamily="34" charset="0"/>
            </a:endParaRPr>
          </a:p>
          <a:p>
            <a:r>
              <a:rPr lang="en-US" sz="3400" dirty="0">
                <a:latin typeface="Avenir Next" panose="020B0503020202020204" pitchFamily="34" charset="0"/>
              </a:rPr>
              <a:t>God speaks </a:t>
            </a:r>
            <a:r>
              <a:rPr lang="en-US" sz="2500" dirty="0">
                <a:latin typeface="Avenir Next" panose="020B0503020202020204" pitchFamily="34" charset="0"/>
              </a:rPr>
              <a:t>(Acts 13:2)</a:t>
            </a:r>
          </a:p>
          <a:p>
            <a:r>
              <a:rPr lang="en-US" sz="3400" dirty="0">
                <a:latin typeface="Avenir Next" panose="020B0503020202020204" pitchFamily="34" charset="0"/>
              </a:rPr>
              <a:t>Wisdom and direction </a:t>
            </a:r>
            <a:r>
              <a:rPr lang="en-US" sz="2500" dirty="0">
                <a:latin typeface="Avenir Next" panose="020B0503020202020204" pitchFamily="34" charset="0"/>
              </a:rPr>
              <a:t>(Acts 1:15,Acts 13:2, Acts 6:3)</a:t>
            </a:r>
          </a:p>
          <a:p>
            <a:r>
              <a:rPr lang="en-US" sz="3400" dirty="0">
                <a:latin typeface="Avenir Next" panose="020B0503020202020204" pitchFamily="34" charset="0"/>
              </a:rPr>
              <a:t>Unity and in agreement </a:t>
            </a:r>
            <a:r>
              <a:rPr lang="en-US" sz="2500" dirty="0">
                <a:latin typeface="Avenir Next" panose="020B0503020202020204" pitchFamily="34" charset="0"/>
              </a:rPr>
              <a:t>(</a:t>
            </a:r>
            <a:r>
              <a:rPr lang="en-US" sz="2500" b="0" i="0" u="none" strike="noStrike" dirty="0">
                <a:effectLst/>
                <a:latin typeface="Avenir Next" panose="020B0503020202020204" pitchFamily="34" charset="0"/>
              </a:rPr>
              <a:t>Matt. 18:19, Acts 2:44)</a:t>
            </a:r>
          </a:p>
          <a:p>
            <a:r>
              <a:rPr lang="en-US" sz="3400" b="0" i="0" u="none" strike="noStrike" dirty="0">
                <a:effectLst/>
                <a:latin typeface="Avenir Next" panose="020B0503020202020204" pitchFamily="34" charset="0"/>
              </a:rPr>
              <a:t>Empowered to do ministry </a:t>
            </a:r>
            <a:r>
              <a:rPr lang="en-US" sz="2500" b="0" i="0" u="none" strike="noStrike" dirty="0">
                <a:effectLst/>
                <a:latin typeface="Avenir Next" panose="020B0503020202020204" pitchFamily="34" charset="0"/>
              </a:rPr>
              <a:t>(Acts 4:31)</a:t>
            </a:r>
          </a:p>
          <a:p>
            <a:r>
              <a:rPr lang="en-US" sz="3400" dirty="0">
                <a:latin typeface="Avenir Next" panose="020B0503020202020204" pitchFamily="34" charset="0"/>
              </a:rPr>
              <a:t>Answered prayers </a:t>
            </a:r>
            <a:r>
              <a:rPr lang="en-US" sz="2500" dirty="0">
                <a:latin typeface="Avenir Next" panose="020B0503020202020204" pitchFamily="34" charset="0"/>
              </a:rPr>
              <a:t>(</a:t>
            </a:r>
            <a:r>
              <a:rPr lang="en-US" sz="2500" b="0" i="0" u="none" strike="noStrike" dirty="0">
                <a:effectLst/>
                <a:latin typeface="Avenir Next" panose="020B0503020202020204" pitchFamily="34" charset="0"/>
              </a:rPr>
              <a:t>Matt. 18:19</a:t>
            </a:r>
            <a:r>
              <a:rPr lang="en-US" sz="2500" dirty="0">
                <a:latin typeface="Avenir Next" panose="020B0503020202020204" pitchFamily="34" charset="0"/>
              </a:rPr>
              <a:t>)</a:t>
            </a:r>
            <a:r>
              <a:rPr lang="en-US" sz="2500" b="0" i="0" u="none" strike="noStrike" dirty="0">
                <a:effectLst/>
                <a:latin typeface="Avenir Next" panose="020B0503020202020204" pitchFamily="34" charset="0"/>
              </a:rPr>
              <a:t> </a:t>
            </a:r>
          </a:p>
          <a:p>
            <a:r>
              <a:rPr lang="en-US" sz="3400" dirty="0">
                <a:latin typeface="Avenir Next" panose="020B0503020202020204" pitchFamily="34" charset="0"/>
              </a:rPr>
              <a:t>Conversations and discipleship </a:t>
            </a:r>
            <a:r>
              <a:rPr lang="en-US" sz="2500" dirty="0">
                <a:latin typeface="Avenir Next" panose="020B0503020202020204" pitchFamily="34" charset="0"/>
              </a:rPr>
              <a:t>(Acts 2:47, Acts 4:31, Acts 6:6-7)</a:t>
            </a:r>
            <a:endParaRPr lang="en-US" sz="2500" b="0" i="0" u="none" strike="noStrike" dirty="0">
              <a:effectLst/>
              <a:latin typeface="Avenir Next" panose="020B0503020202020204" pitchFamily="34" charset="0"/>
            </a:endParaRPr>
          </a:p>
          <a:p>
            <a:endParaRPr lang="en-US" sz="3400" dirty="0">
              <a:latin typeface="Avenir Next" panose="020B0503020202020204" pitchFamily="34" charset="0"/>
            </a:endParaRPr>
          </a:p>
          <a:p>
            <a:pPr marL="0" indent="0">
              <a:buNone/>
            </a:pPr>
            <a:r>
              <a:rPr lang="en-US" dirty="0">
                <a:solidFill>
                  <a:srgbClr val="619ED2"/>
                </a:solidFill>
                <a:latin typeface="Avenir Next" panose="020B0503020202020204" pitchFamily="34" charset="0"/>
              </a:rPr>
              <a:t>	</a:t>
            </a:r>
          </a:p>
        </p:txBody>
      </p:sp>
    </p:spTree>
    <p:extLst>
      <p:ext uri="{BB962C8B-B14F-4D97-AF65-F5344CB8AC3E}">
        <p14:creationId xmlns:p14="http://schemas.microsoft.com/office/powerpoint/2010/main" val="3530494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6111276"/>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a:t>
            </a:r>
            <a:r>
              <a:rPr lang="en-US" sz="4500" i="1" u="none" strike="noStrike" dirty="0">
                <a:solidFill>
                  <a:srgbClr val="619ED2"/>
                </a:solidFill>
                <a:effectLst/>
                <a:latin typeface="Avenir Next" panose="020B0503020202020204" pitchFamily="34" charset="0"/>
              </a:rPr>
              <a:t>prayed together</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WHAT HAPPENS:</a:t>
            </a:r>
          </a:p>
          <a:p>
            <a:r>
              <a:rPr lang="en-US" b="0" i="0" u="none" strike="noStrike" dirty="0">
                <a:effectLst/>
                <a:latin typeface="Avenir Next" panose="020B0503020202020204" pitchFamily="34" charset="0"/>
              </a:rPr>
              <a:t>Satan is bound -  God’s kingdom advances!</a:t>
            </a:r>
          </a:p>
          <a:p>
            <a:r>
              <a:rPr lang="en-US" b="0" i="0" u="none" strike="noStrike" dirty="0">
                <a:effectLst/>
                <a:latin typeface="Avenir Next" panose="020B0503020202020204" pitchFamily="34" charset="0"/>
              </a:rPr>
              <a:t>Luke 11:21, Matt. 12:29 “When a strong man, fully armed, guards his own house, his possessions are safe. 22 But when someone stronger attacks and overpowers him, he takes away the armor in which the man trusted and divides up his plunder... Or again, how can anyone enter a strong man’s house and carry off his possessions unless he first ties up the strong man? Then he can plunder his house."</a:t>
            </a:r>
            <a:endParaRPr lang="en-US" dirty="0">
              <a:latin typeface="Avenir Next" panose="020B0503020202020204" pitchFamily="34" charset="0"/>
            </a:endParaRPr>
          </a:p>
          <a:p>
            <a:pPr marL="0" indent="0">
              <a:buNone/>
            </a:pPr>
            <a:r>
              <a:rPr lang="en-US" dirty="0">
                <a:solidFill>
                  <a:srgbClr val="619ED2"/>
                </a:solidFill>
                <a:latin typeface="Avenir Next" panose="020B0503020202020204" pitchFamily="34" charset="0"/>
              </a:rPr>
              <a:t>	</a:t>
            </a:r>
          </a:p>
        </p:txBody>
      </p:sp>
    </p:spTree>
    <p:extLst>
      <p:ext uri="{BB962C8B-B14F-4D97-AF65-F5344CB8AC3E}">
        <p14:creationId xmlns:p14="http://schemas.microsoft.com/office/powerpoint/2010/main" val="1376835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6111276"/>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a:t>
            </a:r>
            <a:r>
              <a:rPr lang="en-US" sz="4500" i="1" u="none" strike="noStrike" dirty="0">
                <a:solidFill>
                  <a:srgbClr val="619ED2"/>
                </a:solidFill>
                <a:effectLst/>
                <a:latin typeface="Avenir Next" panose="020B0503020202020204" pitchFamily="34" charset="0"/>
              </a:rPr>
              <a:t>prayed together</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THE PRAYER MEETING:</a:t>
            </a:r>
          </a:p>
          <a:p>
            <a:r>
              <a:rPr lang="en-US" b="0" i="0" u="none" strike="noStrike" dirty="0">
                <a:effectLst/>
                <a:latin typeface="Avenir Next" panose="020B0503020202020204" pitchFamily="34" charset="0"/>
              </a:rPr>
              <a:t>Demonstration of God’s spirit and power</a:t>
            </a:r>
          </a:p>
          <a:p>
            <a:r>
              <a:rPr lang="en-US" dirty="0">
                <a:latin typeface="Avenir Next" panose="020B0503020202020204" pitchFamily="34" charset="0"/>
              </a:rPr>
              <a:t>Expression of and grows unity</a:t>
            </a:r>
          </a:p>
          <a:p>
            <a:r>
              <a:rPr lang="en-US" dirty="0">
                <a:latin typeface="Avenir Next" panose="020B0503020202020204" pitchFamily="34" charset="0"/>
              </a:rPr>
              <a:t>The method of waging spiritual warfare</a:t>
            </a:r>
          </a:p>
          <a:p>
            <a:pPr marL="0" indent="0">
              <a:buNone/>
            </a:pPr>
            <a:r>
              <a:rPr lang="en-US" dirty="0">
                <a:solidFill>
                  <a:srgbClr val="619ED2"/>
                </a:solidFill>
                <a:latin typeface="Avenir Next" panose="020B0503020202020204" pitchFamily="34" charset="0"/>
              </a:rPr>
              <a:t>	</a:t>
            </a:r>
          </a:p>
        </p:txBody>
      </p:sp>
    </p:spTree>
    <p:extLst>
      <p:ext uri="{BB962C8B-B14F-4D97-AF65-F5344CB8AC3E}">
        <p14:creationId xmlns:p14="http://schemas.microsoft.com/office/powerpoint/2010/main" val="3384841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68170-D7B5-D5D0-1904-91798EB0A793}"/>
              </a:ext>
            </a:extLst>
          </p:cNvPr>
          <p:cNvSpPr>
            <a:spLocks noGrp="1"/>
          </p:cNvSpPr>
          <p:nvPr>
            <p:ph type="ctrTitle"/>
          </p:nvPr>
        </p:nvSpPr>
        <p:spPr/>
        <p:txBody>
          <a:bodyPr/>
          <a:lstStyle/>
          <a:p>
            <a:r>
              <a:rPr lang="en-US" dirty="0">
                <a:latin typeface="Avenir Next" panose="020B0503020202020204" pitchFamily="34" charset="0"/>
              </a:rPr>
              <a:t>The Powerful Prayer Meeting</a:t>
            </a:r>
          </a:p>
        </p:txBody>
      </p:sp>
    </p:spTree>
    <p:extLst>
      <p:ext uri="{BB962C8B-B14F-4D97-AF65-F5344CB8AC3E}">
        <p14:creationId xmlns:p14="http://schemas.microsoft.com/office/powerpoint/2010/main" val="2064510544"/>
      </p:ext>
    </p:extLst>
  </p:cSld>
  <p:clrMapOvr>
    <a:masterClrMapping/>
  </p:clrMapOvr>
  <p:transition>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F5CFA4D-DC4A-12C3-890F-DDA3F0651693}"/>
              </a:ext>
            </a:extLst>
          </p:cNvPr>
          <p:cNvSpPr>
            <a:spLocks noGrp="1"/>
          </p:cNvSpPr>
          <p:nvPr>
            <p:ph idx="1"/>
          </p:nvPr>
        </p:nvSpPr>
        <p:spPr>
          <a:xfrm>
            <a:off x="0" y="2676741"/>
            <a:ext cx="12191999" cy="1368786"/>
          </a:xfrm>
          <a:solidFill>
            <a:schemeClr val="bg2">
              <a:alpha val="95000"/>
            </a:schemeClr>
          </a:solidFill>
          <a:ln>
            <a:noFill/>
          </a:ln>
        </p:spPr>
        <p:txBody>
          <a:bodyPr>
            <a:noAutofit/>
          </a:bodyPr>
          <a:lstStyle/>
          <a:p>
            <a:pPr marL="0" indent="0" algn="ctr">
              <a:buNone/>
            </a:pPr>
            <a:endParaRPr lang="en-US" sz="1400" i="1" dirty="0">
              <a:latin typeface="Avenir Next" panose="020B0503020202020204" pitchFamily="34" charset="0"/>
            </a:endParaRPr>
          </a:p>
          <a:p>
            <a:pPr marL="0" indent="0" algn="ctr">
              <a:buNone/>
            </a:pPr>
            <a:r>
              <a:rPr lang="en-US" sz="3600" b="0" u="none" strike="noStrike" dirty="0">
                <a:solidFill>
                  <a:schemeClr val="tx1"/>
                </a:solidFill>
                <a:effectLst/>
                <a:latin typeface="Avenir Next" panose="020B0503020202020204" pitchFamily="34" charset="0"/>
              </a:rPr>
              <a:t>Q:  WHAT DIFFICULTIES DO YOU ENCOUNTER?</a:t>
            </a:r>
            <a:endParaRPr lang="en-US" sz="3600" dirty="0">
              <a:solidFill>
                <a:schemeClr val="tx1"/>
              </a:solidFill>
              <a:latin typeface="Avenir Next" panose="020B0503020202020204" pitchFamily="34" charset="0"/>
            </a:endParaRPr>
          </a:p>
        </p:txBody>
      </p:sp>
    </p:spTree>
    <p:extLst>
      <p:ext uri="{BB962C8B-B14F-4D97-AF65-F5344CB8AC3E}">
        <p14:creationId xmlns:p14="http://schemas.microsoft.com/office/powerpoint/2010/main" val="4152610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7"/>
            <a:ext cx="11506200" cy="6129565"/>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a:t>
            </a:r>
            <a:r>
              <a:rPr lang="en-US" sz="4500" i="1" u="none" strike="noStrike" dirty="0">
                <a:solidFill>
                  <a:srgbClr val="619ED2"/>
                </a:solidFill>
                <a:effectLst/>
                <a:latin typeface="Avenir Next" panose="020B0503020202020204" pitchFamily="34" charset="0"/>
              </a:rPr>
              <a:t>prayed together</a:t>
            </a:r>
          </a:p>
          <a:p>
            <a:pPr marL="0" indent="0">
              <a:buNone/>
            </a:pPr>
            <a:endParaRPr lang="en-US" sz="1400" dirty="0">
              <a:solidFill>
                <a:srgbClr val="619ED2"/>
              </a:solidFill>
              <a:latin typeface="Avenir Next" panose="020B0503020202020204" pitchFamily="34" charset="0"/>
            </a:endParaRPr>
          </a:p>
          <a:p>
            <a:pPr marL="0" indent="0">
              <a:buNone/>
            </a:pPr>
            <a:r>
              <a:rPr lang="en-US" dirty="0">
                <a:latin typeface="Avenir Next" panose="020B0503020202020204" pitchFamily="34" charset="0"/>
              </a:rPr>
              <a:t>According to a recent </a:t>
            </a:r>
            <a:r>
              <a:rPr lang="en-US" dirty="0" err="1">
                <a:latin typeface="Avenir Next" panose="020B0503020202020204" pitchFamily="34" charset="0"/>
              </a:rPr>
              <a:t>Barna</a:t>
            </a:r>
            <a:r>
              <a:rPr lang="en-US" dirty="0">
                <a:latin typeface="Avenir Next" panose="020B0503020202020204" pitchFamily="34" charset="0"/>
              </a:rPr>
              <a:t> study, 94% of American adults who have prayed at least once in the last three months do so by themselves. </a:t>
            </a:r>
            <a:r>
              <a:rPr lang="en-US" dirty="0" err="1">
                <a:latin typeface="Avenir Next" panose="020B0503020202020204" pitchFamily="34" charset="0"/>
              </a:rPr>
              <a:t>Barna</a:t>
            </a:r>
            <a:r>
              <a:rPr lang="en-US" dirty="0">
                <a:latin typeface="Avenir Next" panose="020B0503020202020204" pitchFamily="34" charset="0"/>
              </a:rPr>
              <a:t> writes: People pray mostly alone- it is a solitary activity defined primarily by the immediate needs and concerns of the individual. Corporate prayer and corporate needs are less compelling drivers in people’s prayer lives</a:t>
            </a:r>
          </a:p>
          <a:p>
            <a:pPr marL="0" indent="0">
              <a:buNone/>
            </a:pPr>
            <a:r>
              <a:rPr lang="en-US" dirty="0">
                <a:latin typeface="Avenir Next" panose="020B0503020202020204" pitchFamily="34" charset="0"/>
              </a:rPr>
              <a:t> – A Praying Church</a:t>
            </a:r>
            <a:endParaRPr lang="en-US" dirty="0">
              <a:solidFill>
                <a:schemeClr val="tx1"/>
              </a:solidFill>
              <a:latin typeface="Avenir Next" panose="020B0503020202020204" pitchFamily="34" charset="0"/>
            </a:endParaRPr>
          </a:p>
          <a:p>
            <a:pPr marL="0" indent="0">
              <a:buNone/>
            </a:pPr>
            <a:endParaRPr lang="en-US" dirty="0">
              <a:latin typeface="Avenir Next" panose="020B0503020202020204" pitchFamily="34" charset="0"/>
            </a:endParaRPr>
          </a:p>
          <a:p>
            <a:pPr marL="0" indent="0">
              <a:buNone/>
            </a:pPr>
            <a:r>
              <a:rPr lang="en-US" dirty="0">
                <a:solidFill>
                  <a:srgbClr val="619ED2"/>
                </a:solidFill>
                <a:latin typeface="Avenir Next" panose="020B0503020202020204" pitchFamily="34" charset="0"/>
              </a:rPr>
              <a:t>	</a:t>
            </a:r>
          </a:p>
        </p:txBody>
      </p:sp>
    </p:spTree>
    <p:extLst>
      <p:ext uri="{BB962C8B-B14F-4D97-AF65-F5344CB8AC3E}">
        <p14:creationId xmlns:p14="http://schemas.microsoft.com/office/powerpoint/2010/main" val="76117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ifference Between Collectivism and Individualism | Difference Between">
            <a:extLst>
              <a:ext uri="{FF2B5EF4-FFF2-40B4-BE49-F238E27FC236}">
                <a16:creationId xmlns:a16="http://schemas.microsoft.com/office/drawing/2014/main" id="{8FD5E13B-30B5-4BE2-EF8E-19C3AB884837}"/>
              </a:ext>
            </a:extLst>
          </p:cNvPr>
          <p:cNvPicPr>
            <a:picLocks noChangeAspect="1" noChangeArrowheads="1"/>
          </p:cNvPicPr>
          <p:nvPr/>
        </p:nvPicPr>
        <p:blipFill rotWithShape="1">
          <a:blip r:embed="rId3">
            <a:alphaModFix amt="9000"/>
            <a:extLst>
              <a:ext uri="{28A0092B-C50C-407E-A947-70E740481C1C}">
                <a14:useLocalDpi xmlns:a14="http://schemas.microsoft.com/office/drawing/2010/main" val="0"/>
              </a:ext>
            </a:extLst>
          </a:blip>
          <a:srcRect/>
          <a:stretch/>
        </p:blipFill>
        <p:spPr bwMode="auto">
          <a:xfrm>
            <a:off x="0" y="0"/>
            <a:ext cx="6202060" cy="686602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DD7F4E70-A01A-AC7D-E9CC-EEBA283E8B4A}"/>
              </a:ext>
            </a:extLst>
          </p:cNvPr>
          <p:cNvSpPr>
            <a:spLocks noGrp="1"/>
          </p:cNvSpPr>
          <p:nvPr>
            <p:ph idx="1"/>
          </p:nvPr>
        </p:nvSpPr>
        <p:spPr>
          <a:xfrm>
            <a:off x="138112" y="2107406"/>
            <a:ext cx="5957888" cy="2643188"/>
          </a:xfrm>
          <a:noFill/>
          <a:ln>
            <a:noFill/>
          </a:ln>
        </p:spPr>
        <p:txBody>
          <a:bodyPr>
            <a:noAutofit/>
          </a:bodyPr>
          <a:lstStyle/>
          <a:p>
            <a:pPr marL="0" indent="0" algn="ctr">
              <a:buNone/>
            </a:pPr>
            <a:endParaRPr lang="en-US" sz="1400" i="1" dirty="0">
              <a:latin typeface="Avenir Next" panose="020B0503020202020204" pitchFamily="34" charset="0"/>
            </a:endParaRPr>
          </a:p>
          <a:p>
            <a:pPr marL="0" indent="0" algn="ctr">
              <a:buNone/>
            </a:pPr>
            <a:r>
              <a:rPr lang="en-US" sz="4000" strike="noStrike" dirty="0">
                <a:solidFill>
                  <a:srgbClr val="619ED2"/>
                </a:solidFill>
                <a:effectLst/>
                <a:latin typeface="Avenir Next" panose="020B0503020202020204" pitchFamily="34" charset="0"/>
              </a:rPr>
              <a:t>INDIVIDUALISM</a:t>
            </a:r>
          </a:p>
          <a:p>
            <a:r>
              <a:rPr lang="en-US" sz="3600" dirty="0">
                <a:latin typeface="Avenir Next" panose="020B0503020202020204" pitchFamily="34" charset="0"/>
              </a:rPr>
              <a:t>Independent from God</a:t>
            </a:r>
          </a:p>
          <a:p>
            <a:r>
              <a:rPr lang="en-US" sz="3600" dirty="0">
                <a:latin typeface="Avenir Next" panose="020B0503020202020204" pitchFamily="34" charset="0"/>
              </a:rPr>
              <a:t>Independent from people</a:t>
            </a:r>
          </a:p>
        </p:txBody>
      </p:sp>
      <p:pic>
        <p:nvPicPr>
          <p:cNvPr id="11" name="Picture 4" descr="Difference Between Collectivism and Individualism | Difference Between">
            <a:extLst>
              <a:ext uri="{FF2B5EF4-FFF2-40B4-BE49-F238E27FC236}">
                <a16:creationId xmlns:a16="http://schemas.microsoft.com/office/drawing/2014/main" id="{16518FDA-7A73-A13D-A43D-1C9011C9A19A}"/>
              </a:ext>
            </a:extLst>
          </p:cNvPr>
          <p:cNvPicPr>
            <a:picLocks noChangeAspect="1" noChangeArrowheads="1"/>
          </p:cNvPicPr>
          <p:nvPr/>
        </p:nvPicPr>
        <p:blipFill rotWithShape="1">
          <a:blip r:embed="rId4">
            <a:alphaModFix amt="9000"/>
            <a:extLst>
              <a:ext uri="{28A0092B-C50C-407E-A947-70E740481C1C}">
                <a14:useLocalDpi xmlns:a14="http://schemas.microsoft.com/office/drawing/2010/main" val="0"/>
              </a:ext>
            </a:extLst>
          </a:blip>
          <a:srcRect/>
          <a:stretch/>
        </p:blipFill>
        <p:spPr bwMode="auto">
          <a:xfrm>
            <a:off x="6096000" y="8020"/>
            <a:ext cx="59899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770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ifference Between Collectivism and Individualism | Difference Between">
            <a:extLst>
              <a:ext uri="{FF2B5EF4-FFF2-40B4-BE49-F238E27FC236}">
                <a16:creationId xmlns:a16="http://schemas.microsoft.com/office/drawing/2014/main" id="{8FD5E13B-30B5-4BE2-EF8E-19C3AB884837}"/>
              </a:ext>
            </a:extLst>
          </p:cNvPr>
          <p:cNvPicPr>
            <a:picLocks noChangeAspect="1" noChangeArrowheads="1"/>
          </p:cNvPicPr>
          <p:nvPr/>
        </p:nvPicPr>
        <p:blipFill rotWithShape="1">
          <a:blip r:embed="rId3">
            <a:alphaModFix amt="9000"/>
            <a:extLst>
              <a:ext uri="{28A0092B-C50C-407E-A947-70E740481C1C}">
                <a14:useLocalDpi xmlns:a14="http://schemas.microsoft.com/office/drawing/2010/main" val="0"/>
              </a:ext>
            </a:extLst>
          </a:blip>
          <a:srcRect/>
          <a:stretch/>
        </p:blipFill>
        <p:spPr bwMode="auto">
          <a:xfrm>
            <a:off x="0" y="0"/>
            <a:ext cx="6202060" cy="686602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DD7F4E70-A01A-AC7D-E9CC-EEBA283E8B4A}"/>
              </a:ext>
            </a:extLst>
          </p:cNvPr>
          <p:cNvSpPr>
            <a:spLocks noGrp="1"/>
          </p:cNvSpPr>
          <p:nvPr>
            <p:ph idx="1"/>
          </p:nvPr>
        </p:nvSpPr>
        <p:spPr>
          <a:xfrm>
            <a:off x="138112" y="2107406"/>
            <a:ext cx="5957888" cy="2643188"/>
          </a:xfrm>
          <a:noFill/>
          <a:ln>
            <a:noFill/>
          </a:ln>
        </p:spPr>
        <p:txBody>
          <a:bodyPr>
            <a:noAutofit/>
          </a:bodyPr>
          <a:lstStyle/>
          <a:p>
            <a:pPr marL="0" indent="0" algn="ctr">
              <a:buNone/>
            </a:pPr>
            <a:endParaRPr lang="en-US" sz="1400" i="1" dirty="0">
              <a:latin typeface="Avenir Next" panose="020B0503020202020204" pitchFamily="34" charset="0"/>
            </a:endParaRPr>
          </a:p>
          <a:p>
            <a:pPr marL="0" indent="0" algn="ctr">
              <a:buNone/>
            </a:pPr>
            <a:r>
              <a:rPr lang="en-US" sz="4000" strike="noStrike" dirty="0">
                <a:solidFill>
                  <a:srgbClr val="619ED2"/>
                </a:solidFill>
                <a:effectLst/>
                <a:latin typeface="Avenir Next" panose="020B0503020202020204" pitchFamily="34" charset="0"/>
              </a:rPr>
              <a:t>INDIVIDUALISM</a:t>
            </a:r>
          </a:p>
          <a:p>
            <a:r>
              <a:rPr lang="en-US" sz="3600" dirty="0">
                <a:latin typeface="Avenir Next" panose="020B0503020202020204" pitchFamily="34" charset="0"/>
              </a:rPr>
              <a:t>Independent from God</a:t>
            </a:r>
          </a:p>
          <a:p>
            <a:r>
              <a:rPr lang="en-US" sz="3600" dirty="0">
                <a:latin typeface="Avenir Next" panose="020B0503020202020204" pitchFamily="34" charset="0"/>
              </a:rPr>
              <a:t>Independent from people</a:t>
            </a:r>
          </a:p>
        </p:txBody>
      </p:sp>
      <p:pic>
        <p:nvPicPr>
          <p:cNvPr id="11" name="Picture 4" descr="Difference Between Collectivism and Individualism | Difference Between">
            <a:extLst>
              <a:ext uri="{FF2B5EF4-FFF2-40B4-BE49-F238E27FC236}">
                <a16:creationId xmlns:a16="http://schemas.microsoft.com/office/drawing/2014/main" id="{16518FDA-7A73-A13D-A43D-1C9011C9A19A}"/>
              </a:ext>
            </a:extLst>
          </p:cNvPr>
          <p:cNvPicPr>
            <a:picLocks noChangeAspect="1" noChangeArrowheads="1"/>
          </p:cNvPicPr>
          <p:nvPr/>
        </p:nvPicPr>
        <p:blipFill rotWithShape="1">
          <a:blip r:embed="rId4">
            <a:alphaModFix amt="9000"/>
            <a:extLst>
              <a:ext uri="{28A0092B-C50C-407E-A947-70E740481C1C}">
                <a14:useLocalDpi xmlns:a14="http://schemas.microsoft.com/office/drawing/2010/main" val="0"/>
              </a:ext>
            </a:extLst>
          </a:blip>
          <a:srcRect/>
          <a:stretch/>
        </p:blipFill>
        <p:spPr bwMode="auto">
          <a:xfrm>
            <a:off x="6202060" y="0"/>
            <a:ext cx="598994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889C96DE-9CFE-1FB6-05C1-CCDA2DDCD3A3}"/>
              </a:ext>
            </a:extLst>
          </p:cNvPr>
          <p:cNvSpPr txBox="1">
            <a:spLocks/>
          </p:cNvSpPr>
          <p:nvPr/>
        </p:nvSpPr>
        <p:spPr>
          <a:xfrm>
            <a:off x="6202060" y="2114549"/>
            <a:ext cx="5957888" cy="2643188"/>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endParaRPr lang="en-US" sz="1400" i="1" dirty="0">
              <a:latin typeface="Avenir Next" panose="020B0503020202020204" pitchFamily="34" charset="0"/>
            </a:endParaRPr>
          </a:p>
          <a:p>
            <a:pPr marL="0" indent="0" algn="ctr">
              <a:buFont typeface="Arial" panose="020B0604020202020204" pitchFamily="34" charset="0"/>
              <a:buNone/>
            </a:pPr>
            <a:r>
              <a:rPr lang="en-US" sz="4000" dirty="0">
                <a:solidFill>
                  <a:srgbClr val="619ED2"/>
                </a:solidFill>
                <a:latin typeface="Avenir Next" panose="020B0503020202020204" pitchFamily="34" charset="0"/>
              </a:rPr>
              <a:t>INTERDEPENDENT</a:t>
            </a:r>
          </a:p>
          <a:p>
            <a:r>
              <a:rPr lang="en-US" sz="3600" dirty="0">
                <a:latin typeface="Avenir Next" panose="020B0503020202020204" pitchFamily="34" charset="0"/>
              </a:rPr>
              <a:t>Dependent from God</a:t>
            </a:r>
          </a:p>
          <a:p>
            <a:r>
              <a:rPr lang="en-US" sz="3600" dirty="0">
                <a:latin typeface="Avenir Next" panose="020B0503020202020204" pitchFamily="34" charset="0"/>
              </a:rPr>
              <a:t>Dependent from people</a:t>
            </a:r>
          </a:p>
        </p:txBody>
      </p:sp>
    </p:spTree>
    <p:extLst>
      <p:ext uri="{BB962C8B-B14F-4D97-AF65-F5344CB8AC3E}">
        <p14:creationId xmlns:p14="http://schemas.microsoft.com/office/powerpoint/2010/main" val="2852554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ifference Between Collectivism and Individualism | Difference Between">
            <a:extLst>
              <a:ext uri="{FF2B5EF4-FFF2-40B4-BE49-F238E27FC236}">
                <a16:creationId xmlns:a16="http://schemas.microsoft.com/office/drawing/2014/main" id="{8FD5E13B-30B5-4BE2-EF8E-19C3AB884837}"/>
              </a:ext>
            </a:extLst>
          </p:cNvPr>
          <p:cNvPicPr>
            <a:picLocks noChangeAspect="1" noChangeArrowheads="1"/>
          </p:cNvPicPr>
          <p:nvPr/>
        </p:nvPicPr>
        <p:blipFill rotWithShape="1">
          <a:blip r:embed="rId3">
            <a:alphaModFix amt="9000"/>
            <a:extLst>
              <a:ext uri="{28A0092B-C50C-407E-A947-70E740481C1C}">
                <a14:useLocalDpi xmlns:a14="http://schemas.microsoft.com/office/drawing/2010/main" val="0"/>
              </a:ext>
            </a:extLst>
          </a:blip>
          <a:srcRect/>
          <a:stretch/>
        </p:blipFill>
        <p:spPr bwMode="auto">
          <a:xfrm>
            <a:off x="0" y="0"/>
            <a:ext cx="6202060" cy="6866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ifference Between Collectivism and Individualism | Difference Between">
            <a:extLst>
              <a:ext uri="{FF2B5EF4-FFF2-40B4-BE49-F238E27FC236}">
                <a16:creationId xmlns:a16="http://schemas.microsoft.com/office/drawing/2014/main" id="{16518FDA-7A73-A13D-A43D-1C9011C9A19A}"/>
              </a:ext>
            </a:extLst>
          </p:cNvPr>
          <p:cNvPicPr>
            <a:picLocks noChangeAspect="1" noChangeArrowheads="1"/>
          </p:cNvPicPr>
          <p:nvPr/>
        </p:nvPicPr>
        <p:blipFill rotWithShape="1">
          <a:blip r:embed="rId4">
            <a:alphaModFix amt="9000"/>
            <a:extLst>
              <a:ext uri="{28A0092B-C50C-407E-A947-70E740481C1C}">
                <a14:useLocalDpi xmlns:a14="http://schemas.microsoft.com/office/drawing/2010/main" val="0"/>
              </a:ext>
            </a:extLst>
          </a:blip>
          <a:srcRect/>
          <a:stretch/>
        </p:blipFill>
        <p:spPr bwMode="auto">
          <a:xfrm>
            <a:off x="6202060" y="0"/>
            <a:ext cx="59899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A14657D-1E40-3DB9-175E-A36554C43E9B}"/>
              </a:ext>
            </a:extLst>
          </p:cNvPr>
          <p:cNvPicPr>
            <a:picLocks noChangeAspect="1"/>
          </p:cNvPicPr>
          <p:nvPr/>
        </p:nvPicPr>
        <p:blipFill>
          <a:blip r:embed="rId5"/>
          <a:stretch>
            <a:fillRect/>
          </a:stretch>
        </p:blipFill>
        <p:spPr>
          <a:xfrm>
            <a:off x="249492" y="1240791"/>
            <a:ext cx="5846508" cy="4390704"/>
          </a:xfrm>
          <a:prstGeom prst="rect">
            <a:avLst/>
          </a:prstGeom>
        </p:spPr>
      </p:pic>
      <p:sp>
        <p:nvSpPr>
          <p:cNvPr id="6" name="Content Placeholder 2">
            <a:extLst>
              <a:ext uri="{FF2B5EF4-FFF2-40B4-BE49-F238E27FC236}">
                <a16:creationId xmlns:a16="http://schemas.microsoft.com/office/drawing/2014/main" id="{64342FCF-98AB-E3BB-35E9-912EB49AD2C3}"/>
              </a:ext>
            </a:extLst>
          </p:cNvPr>
          <p:cNvSpPr txBox="1">
            <a:spLocks/>
          </p:cNvSpPr>
          <p:nvPr/>
        </p:nvSpPr>
        <p:spPr>
          <a:xfrm>
            <a:off x="6202060" y="2114549"/>
            <a:ext cx="5957888" cy="2643188"/>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endParaRPr lang="en-US" sz="1400" i="1" dirty="0">
              <a:latin typeface="Avenir Next" panose="020B0503020202020204" pitchFamily="34" charset="0"/>
            </a:endParaRPr>
          </a:p>
          <a:p>
            <a:pPr marL="0" indent="0" algn="ctr">
              <a:buFont typeface="Arial" panose="020B0604020202020204" pitchFamily="34" charset="0"/>
              <a:buNone/>
            </a:pPr>
            <a:r>
              <a:rPr lang="en-US" sz="4000" dirty="0">
                <a:solidFill>
                  <a:srgbClr val="619ED2"/>
                </a:solidFill>
                <a:latin typeface="Avenir Next" panose="020B0503020202020204" pitchFamily="34" charset="0"/>
              </a:rPr>
              <a:t>INTERDEPENDENT</a:t>
            </a:r>
          </a:p>
          <a:p>
            <a:r>
              <a:rPr lang="en-US" sz="3600" dirty="0">
                <a:latin typeface="Avenir Next" panose="020B0503020202020204" pitchFamily="34" charset="0"/>
              </a:rPr>
              <a:t>Dependent from God</a:t>
            </a:r>
          </a:p>
          <a:p>
            <a:r>
              <a:rPr lang="en-US" sz="3600" dirty="0">
                <a:latin typeface="Avenir Next" panose="020B0503020202020204" pitchFamily="34" charset="0"/>
              </a:rPr>
              <a:t>Dependent from people</a:t>
            </a:r>
          </a:p>
        </p:txBody>
      </p:sp>
    </p:spTree>
    <p:extLst>
      <p:ext uri="{BB962C8B-B14F-4D97-AF65-F5344CB8AC3E}">
        <p14:creationId xmlns:p14="http://schemas.microsoft.com/office/powerpoint/2010/main" val="3247912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ifference Between Collectivism and Individualism | Difference Between">
            <a:extLst>
              <a:ext uri="{FF2B5EF4-FFF2-40B4-BE49-F238E27FC236}">
                <a16:creationId xmlns:a16="http://schemas.microsoft.com/office/drawing/2014/main" id="{8FD5E13B-30B5-4BE2-EF8E-19C3AB884837}"/>
              </a:ext>
            </a:extLst>
          </p:cNvPr>
          <p:cNvPicPr>
            <a:picLocks noChangeAspect="1" noChangeArrowheads="1"/>
          </p:cNvPicPr>
          <p:nvPr/>
        </p:nvPicPr>
        <p:blipFill rotWithShape="1">
          <a:blip r:embed="rId3">
            <a:alphaModFix amt="9000"/>
            <a:extLst>
              <a:ext uri="{28A0092B-C50C-407E-A947-70E740481C1C}">
                <a14:useLocalDpi xmlns:a14="http://schemas.microsoft.com/office/drawing/2010/main" val="0"/>
              </a:ext>
            </a:extLst>
          </a:blip>
          <a:srcRect/>
          <a:stretch/>
        </p:blipFill>
        <p:spPr bwMode="auto">
          <a:xfrm>
            <a:off x="0" y="0"/>
            <a:ext cx="6202060" cy="6866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ifference Between Collectivism and Individualism | Difference Between">
            <a:extLst>
              <a:ext uri="{FF2B5EF4-FFF2-40B4-BE49-F238E27FC236}">
                <a16:creationId xmlns:a16="http://schemas.microsoft.com/office/drawing/2014/main" id="{16518FDA-7A73-A13D-A43D-1C9011C9A19A}"/>
              </a:ext>
            </a:extLst>
          </p:cNvPr>
          <p:cNvPicPr>
            <a:picLocks noChangeAspect="1" noChangeArrowheads="1"/>
          </p:cNvPicPr>
          <p:nvPr/>
        </p:nvPicPr>
        <p:blipFill rotWithShape="1">
          <a:blip r:embed="rId4">
            <a:alphaModFix amt="9000"/>
            <a:extLst>
              <a:ext uri="{28A0092B-C50C-407E-A947-70E740481C1C}">
                <a14:useLocalDpi xmlns:a14="http://schemas.microsoft.com/office/drawing/2010/main" val="0"/>
              </a:ext>
            </a:extLst>
          </a:blip>
          <a:srcRect/>
          <a:stretch/>
        </p:blipFill>
        <p:spPr bwMode="auto">
          <a:xfrm>
            <a:off x="6202060" y="0"/>
            <a:ext cx="598994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5DB67977-1F07-8FE8-7EA4-1084E27A6D99}"/>
              </a:ext>
            </a:extLst>
          </p:cNvPr>
          <p:cNvSpPr>
            <a:spLocks noGrp="1"/>
          </p:cNvSpPr>
          <p:nvPr>
            <p:ph idx="1"/>
          </p:nvPr>
        </p:nvSpPr>
        <p:spPr>
          <a:xfrm>
            <a:off x="342900" y="527267"/>
            <a:ext cx="11506200" cy="6130708"/>
          </a:xfrm>
        </p:spPr>
        <p:txBody>
          <a:bodyPr>
            <a:noAutofit/>
          </a:bodyPr>
          <a:lstStyle/>
          <a:p>
            <a:pPr marL="0" indent="0">
              <a:buNone/>
            </a:pPr>
            <a:r>
              <a:rPr lang="en-US" dirty="0">
                <a:solidFill>
                  <a:srgbClr val="619ED2"/>
                </a:solidFill>
                <a:latin typeface="Avenir Next" panose="020B0503020202020204" pitchFamily="34" charset="0"/>
              </a:rPr>
              <a:t>John 15:5 </a:t>
            </a:r>
            <a:r>
              <a:rPr lang="en-US" dirty="0">
                <a:latin typeface="Avenir Next" panose="020B0503020202020204" pitchFamily="34" charset="0"/>
              </a:rPr>
              <a:t>a</a:t>
            </a:r>
            <a:r>
              <a:rPr lang="en-US" b="0" strike="noStrike" dirty="0">
                <a:solidFill>
                  <a:schemeClr val="tx1"/>
                </a:solidFill>
                <a:effectLst/>
                <a:latin typeface="Avenir Next" panose="020B0503020202020204" pitchFamily="34" charset="0"/>
              </a:rPr>
              <a:t>part from me you can do nothing</a:t>
            </a:r>
          </a:p>
          <a:p>
            <a:pPr marL="0" indent="0">
              <a:buNone/>
            </a:pPr>
            <a:r>
              <a:rPr lang="en-US" dirty="0">
                <a:solidFill>
                  <a:srgbClr val="619ED2"/>
                </a:solidFill>
                <a:latin typeface="Avenir Next" panose="020B0503020202020204" pitchFamily="34" charset="0"/>
              </a:rPr>
              <a:t>1 Cor. 3:7 </a:t>
            </a:r>
            <a:r>
              <a:rPr lang="en-US" dirty="0">
                <a:latin typeface="Avenir Next" panose="020B0503020202020204" pitchFamily="34" charset="0"/>
              </a:rPr>
              <a:t>So neither the one who plants nor the one who waters is anything, but only God, who makes things grow</a:t>
            </a:r>
          </a:p>
          <a:p>
            <a:pPr marL="0" indent="0">
              <a:buNone/>
            </a:pPr>
            <a:r>
              <a:rPr lang="en-US" dirty="0">
                <a:solidFill>
                  <a:srgbClr val="619ED2"/>
                </a:solidFill>
                <a:latin typeface="Avenir Next" panose="020B0503020202020204" pitchFamily="34" charset="0"/>
              </a:rPr>
              <a:t>Acts 2:47 </a:t>
            </a:r>
            <a:r>
              <a:rPr lang="en-US" dirty="0">
                <a:latin typeface="Avenir Next" panose="020B0503020202020204" pitchFamily="34" charset="0"/>
              </a:rPr>
              <a:t>The Lord added to their number daily those who were being saved</a:t>
            </a:r>
          </a:p>
          <a:p>
            <a:pPr marL="0" indent="0">
              <a:buNone/>
            </a:pPr>
            <a:r>
              <a:rPr lang="en-US" dirty="0">
                <a:solidFill>
                  <a:srgbClr val="619ED2"/>
                </a:solidFill>
                <a:latin typeface="Avenir Next" panose="020B0503020202020204" pitchFamily="34" charset="0"/>
              </a:rPr>
              <a:t>John 16:8 </a:t>
            </a:r>
            <a:r>
              <a:rPr lang="en-US" dirty="0">
                <a:latin typeface="Avenir Next" panose="020B0503020202020204" pitchFamily="34" charset="0"/>
              </a:rPr>
              <a:t>[</a:t>
            </a:r>
            <a:r>
              <a:rPr lang="en-US" b="0" strike="noStrike" dirty="0">
                <a:solidFill>
                  <a:schemeClr val="tx1"/>
                </a:solidFill>
                <a:effectLst/>
                <a:latin typeface="Avenir Next" panose="020B0503020202020204" pitchFamily="34" charset="0"/>
              </a:rPr>
              <a:t>Holy Spirit] will convict the world</a:t>
            </a:r>
          </a:p>
          <a:p>
            <a:pPr marL="0" indent="0">
              <a:buNone/>
            </a:pPr>
            <a:r>
              <a:rPr lang="en-US" dirty="0">
                <a:solidFill>
                  <a:srgbClr val="619ED2"/>
                </a:solidFill>
                <a:latin typeface="Avenir Next" panose="020B0503020202020204" pitchFamily="34" charset="0"/>
              </a:rPr>
              <a:t>Luke 12:2 </a:t>
            </a:r>
            <a:r>
              <a:rPr lang="en-US" dirty="0">
                <a:latin typeface="Avenir Next" panose="020B0503020202020204" pitchFamily="34" charset="0"/>
              </a:rPr>
              <a:t>[Holy Spirit] will teach you what to say</a:t>
            </a:r>
          </a:p>
          <a:p>
            <a:pPr marL="0" indent="0">
              <a:buNone/>
            </a:pPr>
            <a:r>
              <a:rPr lang="en-US" dirty="0">
                <a:solidFill>
                  <a:srgbClr val="619ED2"/>
                </a:solidFill>
                <a:latin typeface="Avenir Next" panose="020B0503020202020204" pitchFamily="34" charset="0"/>
              </a:rPr>
              <a:t>John 12:32 </a:t>
            </a:r>
            <a:r>
              <a:rPr lang="en-US" dirty="0">
                <a:latin typeface="Avenir Next" panose="020B0503020202020204" pitchFamily="34" charset="0"/>
              </a:rPr>
              <a:t>I will draw all men to myself</a:t>
            </a:r>
          </a:p>
          <a:p>
            <a:pPr marL="0" indent="0">
              <a:buNone/>
            </a:pPr>
            <a:r>
              <a:rPr lang="en-US" dirty="0">
                <a:solidFill>
                  <a:srgbClr val="619ED2"/>
                </a:solidFill>
                <a:latin typeface="Avenir Next" panose="020B0503020202020204" pitchFamily="34" charset="0"/>
              </a:rPr>
              <a:t>Matt 16:18 </a:t>
            </a:r>
            <a:r>
              <a:rPr lang="en-US" b="0" strike="noStrike" dirty="0">
                <a:solidFill>
                  <a:schemeClr val="tx1"/>
                </a:solidFill>
                <a:effectLst/>
                <a:latin typeface="Avenir Next" panose="020B0503020202020204" pitchFamily="34" charset="0"/>
              </a:rPr>
              <a:t>I will build my church</a:t>
            </a:r>
          </a:p>
          <a:p>
            <a:pPr marL="0" indent="0">
              <a:buNone/>
            </a:pPr>
            <a:r>
              <a:rPr lang="en-US" dirty="0">
                <a:solidFill>
                  <a:srgbClr val="619ED2"/>
                </a:solidFill>
                <a:latin typeface="Avenir Next" panose="020B0503020202020204" pitchFamily="34" charset="0"/>
              </a:rPr>
              <a:t>Psalm 127:1 </a:t>
            </a:r>
            <a:r>
              <a:rPr lang="en-US" b="0" i="0" dirty="0">
                <a:effectLst/>
                <a:latin typeface="Avenir Next" panose="020B0503020202020204" pitchFamily="34" charset="0"/>
              </a:rPr>
              <a:t>Unless the </a:t>
            </a:r>
            <a:r>
              <a:rPr lang="en-US" b="0" i="0" cap="small" dirty="0">
                <a:effectLst/>
                <a:latin typeface="Avenir Next" panose="020B0503020202020204" pitchFamily="34" charset="0"/>
              </a:rPr>
              <a:t>Lord</a:t>
            </a:r>
            <a:r>
              <a:rPr lang="en-US" b="0" i="0" dirty="0">
                <a:effectLst/>
                <a:latin typeface="Avenir Next" panose="020B0503020202020204" pitchFamily="34" charset="0"/>
              </a:rPr>
              <a:t> builds the house, the builders labor in vain</a:t>
            </a:r>
            <a:endParaRPr lang="en-US" dirty="0">
              <a:latin typeface="Avenir Next" panose="020B0503020202020204" pitchFamily="34" charset="0"/>
            </a:endParaRPr>
          </a:p>
        </p:txBody>
      </p:sp>
    </p:spTree>
    <p:extLst>
      <p:ext uri="{BB962C8B-B14F-4D97-AF65-F5344CB8AC3E}">
        <p14:creationId xmlns:p14="http://schemas.microsoft.com/office/powerpoint/2010/main" val="633256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ifference Between Collectivism and Individualism | Difference Between">
            <a:extLst>
              <a:ext uri="{FF2B5EF4-FFF2-40B4-BE49-F238E27FC236}">
                <a16:creationId xmlns:a16="http://schemas.microsoft.com/office/drawing/2014/main" id="{8FD5E13B-30B5-4BE2-EF8E-19C3AB884837}"/>
              </a:ext>
            </a:extLst>
          </p:cNvPr>
          <p:cNvPicPr>
            <a:picLocks noChangeAspect="1" noChangeArrowheads="1"/>
          </p:cNvPicPr>
          <p:nvPr/>
        </p:nvPicPr>
        <p:blipFill rotWithShape="1">
          <a:blip r:embed="rId3">
            <a:alphaModFix amt="9000"/>
            <a:extLst>
              <a:ext uri="{28A0092B-C50C-407E-A947-70E740481C1C}">
                <a14:useLocalDpi xmlns:a14="http://schemas.microsoft.com/office/drawing/2010/main" val="0"/>
              </a:ext>
            </a:extLst>
          </a:blip>
          <a:srcRect/>
          <a:stretch/>
        </p:blipFill>
        <p:spPr bwMode="auto">
          <a:xfrm>
            <a:off x="0" y="0"/>
            <a:ext cx="6202060" cy="6866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ifference Between Collectivism and Individualism | Difference Between">
            <a:extLst>
              <a:ext uri="{FF2B5EF4-FFF2-40B4-BE49-F238E27FC236}">
                <a16:creationId xmlns:a16="http://schemas.microsoft.com/office/drawing/2014/main" id="{16518FDA-7A73-A13D-A43D-1C9011C9A19A}"/>
              </a:ext>
            </a:extLst>
          </p:cNvPr>
          <p:cNvPicPr>
            <a:picLocks noChangeAspect="1" noChangeArrowheads="1"/>
          </p:cNvPicPr>
          <p:nvPr/>
        </p:nvPicPr>
        <p:blipFill rotWithShape="1">
          <a:blip r:embed="rId4">
            <a:alphaModFix amt="9000"/>
            <a:extLst>
              <a:ext uri="{28A0092B-C50C-407E-A947-70E740481C1C}">
                <a14:useLocalDpi xmlns:a14="http://schemas.microsoft.com/office/drawing/2010/main" val="0"/>
              </a:ext>
            </a:extLst>
          </a:blip>
          <a:srcRect/>
          <a:stretch/>
        </p:blipFill>
        <p:spPr bwMode="auto">
          <a:xfrm>
            <a:off x="6202060" y="0"/>
            <a:ext cx="598994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5DB67977-1F07-8FE8-7EA4-1084E27A6D99}"/>
              </a:ext>
            </a:extLst>
          </p:cNvPr>
          <p:cNvSpPr>
            <a:spLocks noGrp="1"/>
          </p:cNvSpPr>
          <p:nvPr>
            <p:ph idx="1"/>
          </p:nvPr>
        </p:nvSpPr>
        <p:spPr>
          <a:xfrm>
            <a:off x="342900" y="527267"/>
            <a:ext cx="11506200" cy="6130708"/>
          </a:xfrm>
        </p:spPr>
        <p:txBody>
          <a:bodyPr>
            <a:noAutofit/>
          </a:bodyPr>
          <a:lstStyle/>
          <a:p>
            <a:pPr marL="0" indent="0">
              <a:buNone/>
            </a:pPr>
            <a:r>
              <a:rPr lang="en-US" u="none" strike="noStrike" dirty="0">
                <a:solidFill>
                  <a:srgbClr val="619ED2"/>
                </a:solidFill>
                <a:latin typeface="Avenir Next" panose="020B0503020202020204" pitchFamily="34" charset="0"/>
              </a:rPr>
              <a:t>Eph</a:t>
            </a:r>
            <a:r>
              <a:rPr lang="en-US" dirty="0">
                <a:solidFill>
                  <a:srgbClr val="619ED2"/>
                </a:solidFill>
                <a:latin typeface="Avenir Next" panose="020B0503020202020204" pitchFamily="34" charset="0"/>
              </a:rPr>
              <a:t>. 4:3-6</a:t>
            </a:r>
            <a:r>
              <a:rPr lang="en-US" b="1" i="0" baseline="30000" dirty="0">
                <a:solidFill>
                  <a:srgbClr val="619ED2"/>
                </a:solidFill>
                <a:effectLst/>
                <a:latin typeface="Avenir Next" panose="020B0503020202020204" pitchFamily="34" charset="0"/>
              </a:rPr>
              <a:t> </a:t>
            </a:r>
            <a:r>
              <a:rPr lang="en-US" b="0" i="0" dirty="0">
                <a:effectLst/>
                <a:latin typeface="Avenir Next" panose="020B0503020202020204" pitchFamily="34" charset="0"/>
              </a:rPr>
              <a:t>Make every effort to keep the unity of the Spirit through the bond of peace. 4 There is one body and one Spirit, just as you were called to one hope when you were called; 5 one Lord, one faith, one baptism; 6 one God and Father of all, who is over all and through all and in all.</a:t>
            </a:r>
          </a:p>
          <a:p>
            <a:pPr marL="0" indent="0">
              <a:buNone/>
            </a:pPr>
            <a:r>
              <a:rPr lang="en-US" dirty="0">
                <a:solidFill>
                  <a:srgbClr val="619ED2"/>
                </a:solidFill>
                <a:latin typeface="Avenir Next" panose="020B0503020202020204" pitchFamily="34" charset="0"/>
              </a:rPr>
              <a:t>Rom.12, 1 Cor. 12 </a:t>
            </a:r>
            <a:r>
              <a:rPr lang="en-US" dirty="0">
                <a:latin typeface="Avenir Next" panose="020B0503020202020204" pitchFamily="34" charset="0"/>
              </a:rPr>
              <a:t>members of one another</a:t>
            </a:r>
          </a:p>
          <a:p>
            <a:pPr marL="0" indent="0">
              <a:buNone/>
            </a:pPr>
            <a:r>
              <a:rPr lang="en-US" b="0" i="0" dirty="0">
                <a:solidFill>
                  <a:srgbClr val="619ED2"/>
                </a:solidFill>
                <a:effectLst/>
                <a:latin typeface="Avenir Next" panose="020B0503020202020204" pitchFamily="34" charset="0"/>
              </a:rPr>
              <a:t>Phil. 1:27 </a:t>
            </a:r>
            <a:r>
              <a:rPr lang="en-US" b="0" i="0" dirty="0">
                <a:effectLst/>
                <a:latin typeface="Avenir Next" panose="020B0503020202020204" pitchFamily="34" charset="0"/>
              </a:rPr>
              <a:t>stand firm in the one Spirit, striving together as one for the faith of the gospel</a:t>
            </a:r>
            <a:endParaRPr lang="en-US" b="0" i="0" u="none" strike="noStrike" dirty="0">
              <a:effectLst/>
              <a:latin typeface="Avenir Next" panose="020B0503020202020204" pitchFamily="34" charset="0"/>
            </a:endParaRPr>
          </a:p>
          <a:p>
            <a:pPr marL="0" indent="0">
              <a:buNone/>
            </a:pPr>
            <a:r>
              <a:rPr lang="en-US" b="0" i="0" u="none" strike="noStrike" dirty="0">
                <a:solidFill>
                  <a:srgbClr val="619ED2"/>
                </a:solidFill>
                <a:effectLst/>
                <a:latin typeface="Avenir Next" panose="020B0503020202020204" pitchFamily="34" charset="0"/>
              </a:rPr>
              <a:t>Matt. 18:19 </a:t>
            </a:r>
            <a:r>
              <a:rPr lang="en-US" b="0" i="0" u="none" strike="noStrike" dirty="0">
                <a:effectLst/>
                <a:latin typeface="Avenir Next" panose="020B0503020202020204" pitchFamily="34" charset="0"/>
              </a:rPr>
              <a:t>Again, truly I tell you that if two of you on earth agree about anything they ask for, it will be done for them by my Father in heaven. 20 For where two or three gather in my name, there am I with them.</a:t>
            </a:r>
          </a:p>
        </p:txBody>
      </p:sp>
    </p:spTree>
    <p:extLst>
      <p:ext uri="{BB962C8B-B14F-4D97-AF65-F5344CB8AC3E}">
        <p14:creationId xmlns:p14="http://schemas.microsoft.com/office/powerpoint/2010/main" val="1670855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4344770"/>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a:t>
            </a:r>
            <a:r>
              <a:rPr lang="en-US" sz="4500" i="1" u="none" strike="noStrike" dirty="0">
                <a:solidFill>
                  <a:srgbClr val="619ED2"/>
                </a:solidFill>
                <a:effectLst/>
                <a:latin typeface="Avenir Next" panose="020B0503020202020204" pitchFamily="34" charset="0"/>
              </a:rPr>
              <a:t>prayed together</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NEW TESTAMENT LETTERS</a:t>
            </a:r>
          </a:p>
          <a:p>
            <a:r>
              <a:rPr lang="en-US" sz="3400" dirty="0">
                <a:latin typeface="Avenir Next" panose="020B0503020202020204" pitchFamily="34" charset="0"/>
              </a:rPr>
              <a:t>Commands to pray</a:t>
            </a:r>
          </a:p>
          <a:p>
            <a:pPr marL="0" indent="0">
              <a:buNone/>
            </a:pPr>
            <a:r>
              <a:rPr lang="en-US" sz="3400" dirty="0">
                <a:latin typeface="Avenir Next" panose="020B0503020202020204" pitchFamily="34" charset="0"/>
              </a:rPr>
              <a:t>	</a:t>
            </a:r>
            <a:r>
              <a:rPr lang="en-US" sz="2500" dirty="0">
                <a:latin typeface="Avenir Next" panose="020B0503020202020204" pitchFamily="34" charset="0"/>
              </a:rPr>
              <a:t>Eph. 6:18, 1 Thess. 5:16-18, Phil. 4:6, Rom. 12:12, 1 Peter 4:7, 1 Tim. 2:1</a:t>
            </a:r>
          </a:p>
          <a:p>
            <a:r>
              <a:rPr lang="en-US" sz="3400" dirty="0">
                <a:latin typeface="Avenir Next" panose="020B0503020202020204" pitchFamily="34" charset="0"/>
              </a:rPr>
              <a:t>Paul’s prayers for the churches</a:t>
            </a:r>
          </a:p>
          <a:p>
            <a:pPr marL="0" indent="0">
              <a:buNone/>
            </a:pPr>
            <a:r>
              <a:rPr lang="en-US" sz="3400" dirty="0">
                <a:latin typeface="Avenir Next" panose="020B0503020202020204" pitchFamily="34" charset="0"/>
              </a:rPr>
              <a:t>	</a:t>
            </a:r>
            <a:r>
              <a:rPr lang="en-US" sz="2500" dirty="0">
                <a:latin typeface="Avenir Next" panose="020B0503020202020204" pitchFamily="34" charset="0"/>
              </a:rPr>
              <a:t>Eph. 1:16-18, Eph. 3:14-18, Phil. 1:9-11, 2 Thess. 2:11-12, 2 Tim. 1:3</a:t>
            </a:r>
          </a:p>
          <a:p>
            <a:r>
              <a:rPr lang="en-US" sz="3400" dirty="0">
                <a:latin typeface="Avenir Next" panose="020B0503020202020204" pitchFamily="34" charset="0"/>
              </a:rPr>
              <a:t>Paul soliciting prayer from the churches</a:t>
            </a:r>
          </a:p>
          <a:p>
            <a:pPr marL="0" indent="0">
              <a:buNone/>
            </a:pPr>
            <a:r>
              <a:rPr lang="en-US" sz="2500" dirty="0">
                <a:latin typeface="Avenir Next" panose="020B0503020202020204" pitchFamily="34" charset="0"/>
              </a:rPr>
              <a:t>	Eph. 6:19, 1 Thess. 5:25, 2 Thess. 3:1, 2 Cor. 2:10, Col. 4:3-5, </a:t>
            </a:r>
          </a:p>
          <a:p>
            <a:endParaRPr lang="en-US" dirty="0">
              <a:latin typeface="Avenir Next" panose="020B0503020202020204" pitchFamily="34" charset="0"/>
            </a:endParaRPr>
          </a:p>
          <a:p>
            <a:pPr marL="0" indent="0">
              <a:buNone/>
            </a:pPr>
            <a:r>
              <a:rPr lang="en-US" dirty="0">
                <a:solidFill>
                  <a:srgbClr val="619ED2"/>
                </a:solidFill>
                <a:latin typeface="Avenir Next" panose="020B0503020202020204" pitchFamily="34" charset="0"/>
              </a:rPr>
              <a:t>	</a:t>
            </a:r>
          </a:p>
        </p:txBody>
      </p:sp>
    </p:spTree>
    <p:extLst>
      <p:ext uri="{BB962C8B-B14F-4D97-AF65-F5344CB8AC3E}">
        <p14:creationId xmlns:p14="http://schemas.microsoft.com/office/powerpoint/2010/main" val="2190895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ifference Between Collectivism and Individualism | Difference Between">
            <a:extLst>
              <a:ext uri="{FF2B5EF4-FFF2-40B4-BE49-F238E27FC236}">
                <a16:creationId xmlns:a16="http://schemas.microsoft.com/office/drawing/2014/main" id="{8FD5E13B-30B5-4BE2-EF8E-19C3AB884837}"/>
              </a:ext>
            </a:extLst>
          </p:cNvPr>
          <p:cNvPicPr>
            <a:picLocks noChangeAspect="1" noChangeArrowheads="1"/>
          </p:cNvPicPr>
          <p:nvPr/>
        </p:nvPicPr>
        <p:blipFill rotWithShape="1">
          <a:blip r:embed="rId3">
            <a:alphaModFix amt="9000"/>
            <a:extLst>
              <a:ext uri="{28A0092B-C50C-407E-A947-70E740481C1C}">
                <a14:useLocalDpi xmlns:a14="http://schemas.microsoft.com/office/drawing/2010/main" val="0"/>
              </a:ext>
            </a:extLst>
          </a:blip>
          <a:srcRect/>
          <a:stretch/>
        </p:blipFill>
        <p:spPr bwMode="auto">
          <a:xfrm>
            <a:off x="0" y="0"/>
            <a:ext cx="6202060" cy="686602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DD7F4E70-A01A-AC7D-E9CC-EEBA283E8B4A}"/>
              </a:ext>
            </a:extLst>
          </p:cNvPr>
          <p:cNvSpPr>
            <a:spLocks noGrp="1"/>
          </p:cNvSpPr>
          <p:nvPr>
            <p:ph idx="1"/>
          </p:nvPr>
        </p:nvSpPr>
        <p:spPr>
          <a:xfrm>
            <a:off x="138112" y="2107406"/>
            <a:ext cx="5957888" cy="2643188"/>
          </a:xfrm>
          <a:noFill/>
          <a:ln>
            <a:noFill/>
          </a:ln>
        </p:spPr>
        <p:txBody>
          <a:bodyPr>
            <a:noAutofit/>
          </a:bodyPr>
          <a:lstStyle/>
          <a:p>
            <a:pPr marL="0" indent="0" algn="ctr">
              <a:buNone/>
            </a:pPr>
            <a:endParaRPr lang="en-US" sz="1400" i="1" dirty="0">
              <a:latin typeface="Avenir Next" panose="020B0503020202020204" pitchFamily="34" charset="0"/>
            </a:endParaRPr>
          </a:p>
          <a:p>
            <a:pPr marL="0" indent="0" algn="ctr">
              <a:buNone/>
            </a:pPr>
            <a:r>
              <a:rPr lang="en-US" sz="4000" strike="noStrike" dirty="0">
                <a:solidFill>
                  <a:srgbClr val="619ED2"/>
                </a:solidFill>
                <a:effectLst/>
                <a:latin typeface="Avenir Next" panose="020B0503020202020204" pitchFamily="34" charset="0"/>
              </a:rPr>
              <a:t>INDIVIDUALISM</a:t>
            </a:r>
          </a:p>
        </p:txBody>
      </p:sp>
      <p:pic>
        <p:nvPicPr>
          <p:cNvPr id="11" name="Picture 4" descr="Difference Between Collectivism and Individualism | Difference Between">
            <a:extLst>
              <a:ext uri="{FF2B5EF4-FFF2-40B4-BE49-F238E27FC236}">
                <a16:creationId xmlns:a16="http://schemas.microsoft.com/office/drawing/2014/main" id="{16518FDA-7A73-A13D-A43D-1C9011C9A19A}"/>
              </a:ext>
            </a:extLst>
          </p:cNvPr>
          <p:cNvPicPr>
            <a:picLocks noChangeAspect="1" noChangeArrowheads="1"/>
          </p:cNvPicPr>
          <p:nvPr/>
        </p:nvPicPr>
        <p:blipFill rotWithShape="1">
          <a:blip r:embed="rId4">
            <a:alphaModFix amt="9000"/>
            <a:extLst>
              <a:ext uri="{28A0092B-C50C-407E-A947-70E740481C1C}">
                <a14:useLocalDpi xmlns:a14="http://schemas.microsoft.com/office/drawing/2010/main" val="0"/>
              </a:ext>
            </a:extLst>
          </a:blip>
          <a:srcRect/>
          <a:stretch/>
        </p:blipFill>
        <p:spPr bwMode="auto">
          <a:xfrm>
            <a:off x="6202060" y="0"/>
            <a:ext cx="598994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889C96DE-9CFE-1FB6-05C1-CCDA2DDCD3A3}"/>
              </a:ext>
            </a:extLst>
          </p:cNvPr>
          <p:cNvSpPr txBox="1">
            <a:spLocks/>
          </p:cNvSpPr>
          <p:nvPr/>
        </p:nvSpPr>
        <p:spPr>
          <a:xfrm>
            <a:off x="6202060" y="2114549"/>
            <a:ext cx="5957888" cy="2643188"/>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endParaRPr lang="en-US" sz="1400" i="1" dirty="0">
              <a:latin typeface="Avenir Next" panose="020B0503020202020204" pitchFamily="34" charset="0"/>
            </a:endParaRPr>
          </a:p>
          <a:p>
            <a:pPr marL="0" indent="0" algn="ctr">
              <a:buFont typeface="Arial" panose="020B0604020202020204" pitchFamily="34" charset="0"/>
              <a:buNone/>
            </a:pPr>
            <a:r>
              <a:rPr lang="en-US" sz="4000" dirty="0">
                <a:solidFill>
                  <a:srgbClr val="619ED2"/>
                </a:solidFill>
                <a:latin typeface="Avenir Next" panose="020B0503020202020204" pitchFamily="34" charset="0"/>
              </a:rPr>
              <a:t>INTERDEPENDENT</a:t>
            </a:r>
          </a:p>
        </p:txBody>
      </p:sp>
    </p:spTree>
    <p:extLst>
      <p:ext uri="{BB962C8B-B14F-4D97-AF65-F5344CB8AC3E}">
        <p14:creationId xmlns:p14="http://schemas.microsoft.com/office/powerpoint/2010/main" val="3350975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ifference Between Collectivism and Individualism | Difference Between">
            <a:extLst>
              <a:ext uri="{FF2B5EF4-FFF2-40B4-BE49-F238E27FC236}">
                <a16:creationId xmlns:a16="http://schemas.microsoft.com/office/drawing/2014/main" id="{8FD5E13B-30B5-4BE2-EF8E-19C3AB884837}"/>
              </a:ext>
            </a:extLst>
          </p:cNvPr>
          <p:cNvPicPr>
            <a:picLocks noChangeAspect="1" noChangeArrowheads="1"/>
          </p:cNvPicPr>
          <p:nvPr/>
        </p:nvPicPr>
        <p:blipFill rotWithShape="1">
          <a:blip r:embed="rId3">
            <a:alphaModFix amt="9000"/>
            <a:extLst>
              <a:ext uri="{28A0092B-C50C-407E-A947-70E740481C1C}">
                <a14:useLocalDpi xmlns:a14="http://schemas.microsoft.com/office/drawing/2010/main" val="0"/>
              </a:ext>
            </a:extLst>
          </a:blip>
          <a:srcRect/>
          <a:stretch/>
        </p:blipFill>
        <p:spPr bwMode="auto">
          <a:xfrm>
            <a:off x="0" y="0"/>
            <a:ext cx="6202060" cy="686602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DD7F4E70-A01A-AC7D-E9CC-EEBA283E8B4A}"/>
              </a:ext>
            </a:extLst>
          </p:cNvPr>
          <p:cNvSpPr>
            <a:spLocks noGrp="1"/>
          </p:cNvSpPr>
          <p:nvPr>
            <p:ph idx="1"/>
          </p:nvPr>
        </p:nvSpPr>
        <p:spPr>
          <a:xfrm>
            <a:off x="138112" y="2107406"/>
            <a:ext cx="5957888" cy="2643188"/>
          </a:xfrm>
          <a:noFill/>
          <a:ln>
            <a:noFill/>
          </a:ln>
        </p:spPr>
        <p:txBody>
          <a:bodyPr>
            <a:noAutofit/>
          </a:bodyPr>
          <a:lstStyle/>
          <a:p>
            <a:pPr marL="0" indent="0" algn="ctr">
              <a:buNone/>
            </a:pPr>
            <a:endParaRPr lang="en-US" sz="1400" i="1" dirty="0">
              <a:latin typeface="Avenir Next" panose="020B0503020202020204" pitchFamily="34" charset="0"/>
            </a:endParaRPr>
          </a:p>
          <a:p>
            <a:pPr marL="0" indent="0" algn="ctr">
              <a:buNone/>
            </a:pPr>
            <a:r>
              <a:rPr lang="en-US" sz="4000" strike="noStrike" dirty="0">
                <a:solidFill>
                  <a:srgbClr val="619ED2"/>
                </a:solidFill>
                <a:effectLst/>
                <a:latin typeface="Avenir Next" panose="020B0503020202020204" pitchFamily="34" charset="0"/>
              </a:rPr>
              <a:t>INDIVIDUALISM</a:t>
            </a:r>
          </a:p>
          <a:p>
            <a:r>
              <a:rPr lang="en-US" sz="3600" dirty="0">
                <a:latin typeface="Avenir Next" panose="020B0503020202020204" pitchFamily="34" charset="0"/>
              </a:rPr>
              <a:t>“nice” but not necessary</a:t>
            </a:r>
          </a:p>
        </p:txBody>
      </p:sp>
      <p:pic>
        <p:nvPicPr>
          <p:cNvPr id="11" name="Picture 4" descr="Difference Between Collectivism and Individualism | Difference Between">
            <a:extLst>
              <a:ext uri="{FF2B5EF4-FFF2-40B4-BE49-F238E27FC236}">
                <a16:creationId xmlns:a16="http://schemas.microsoft.com/office/drawing/2014/main" id="{16518FDA-7A73-A13D-A43D-1C9011C9A19A}"/>
              </a:ext>
            </a:extLst>
          </p:cNvPr>
          <p:cNvPicPr>
            <a:picLocks noChangeAspect="1" noChangeArrowheads="1"/>
          </p:cNvPicPr>
          <p:nvPr/>
        </p:nvPicPr>
        <p:blipFill rotWithShape="1">
          <a:blip r:embed="rId4">
            <a:alphaModFix amt="9000"/>
            <a:extLst>
              <a:ext uri="{28A0092B-C50C-407E-A947-70E740481C1C}">
                <a14:useLocalDpi xmlns:a14="http://schemas.microsoft.com/office/drawing/2010/main" val="0"/>
              </a:ext>
            </a:extLst>
          </a:blip>
          <a:srcRect/>
          <a:stretch/>
        </p:blipFill>
        <p:spPr bwMode="auto">
          <a:xfrm>
            <a:off x="6202060" y="0"/>
            <a:ext cx="59899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107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0B22DA1-286B-4D6B-78F1-15F4EDB222D6}"/>
              </a:ext>
            </a:extLst>
          </p:cNvPr>
          <p:cNvSpPr>
            <a:spLocks noGrp="1"/>
          </p:cNvSpPr>
          <p:nvPr>
            <p:ph idx="1"/>
          </p:nvPr>
        </p:nvSpPr>
        <p:spPr>
          <a:xfrm>
            <a:off x="1" y="5058183"/>
            <a:ext cx="12191999" cy="1914525"/>
          </a:xfrm>
          <a:solidFill>
            <a:schemeClr val="bg2">
              <a:alpha val="95000"/>
            </a:schemeClr>
          </a:solidFill>
          <a:ln>
            <a:noFill/>
          </a:ln>
        </p:spPr>
        <p:txBody>
          <a:bodyPr>
            <a:noAutofit/>
          </a:bodyPr>
          <a:lstStyle/>
          <a:p>
            <a:pPr marL="0" indent="0" algn="ctr">
              <a:buNone/>
            </a:pPr>
            <a:endParaRPr lang="en-US" sz="1400" i="1" dirty="0">
              <a:latin typeface="Avenir Next" panose="020B0503020202020204" pitchFamily="34" charset="0"/>
            </a:endParaRPr>
          </a:p>
          <a:p>
            <a:pPr marL="0" indent="0" algn="ctr">
              <a:buNone/>
            </a:pPr>
            <a:r>
              <a:rPr lang="en-US" sz="3600" b="0" i="1" u="none" strike="noStrike" dirty="0">
                <a:solidFill>
                  <a:schemeClr val="tx1"/>
                </a:solidFill>
                <a:effectLst/>
                <a:latin typeface="Avenir Next" panose="020B0503020202020204" pitchFamily="34" charset="0"/>
              </a:rPr>
              <a:t>Vibrant corporate prayer is not optional- but necessary for unlocking God’s promises and power in our ministry</a:t>
            </a:r>
            <a:endParaRPr lang="en-US" sz="3600" dirty="0">
              <a:solidFill>
                <a:schemeClr val="tx1"/>
              </a:solidFill>
              <a:latin typeface="Avenir Next" panose="020B0503020202020204" pitchFamily="34" charset="0"/>
            </a:endParaRPr>
          </a:p>
        </p:txBody>
      </p:sp>
    </p:spTree>
    <p:extLst>
      <p:ext uri="{BB962C8B-B14F-4D97-AF65-F5344CB8AC3E}">
        <p14:creationId xmlns:p14="http://schemas.microsoft.com/office/powerpoint/2010/main" val="3935948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ifference Between Collectivism and Individualism | Difference Between">
            <a:extLst>
              <a:ext uri="{FF2B5EF4-FFF2-40B4-BE49-F238E27FC236}">
                <a16:creationId xmlns:a16="http://schemas.microsoft.com/office/drawing/2014/main" id="{8FD5E13B-30B5-4BE2-EF8E-19C3AB884837}"/>
              </a:ext>
            </a:extLst>
          </p:cNvPr>
          <p:cNvPicPr>
            <a:picLocks noChangeAspect="1" noChangeArrowheads="1"/>
          </p:cNvPicPr>
          <p:nvPr/>
        </p:nvPicPr>
        <p:blipFill rotWithShape="1">
          <a:blip r:embed="rId3">
            <a:alphaModFix amt="9000"/>
            <a:extLst>
              <a:ext uri="{28A0092B-C50C-407E-A947-70E740481C1C}">
                <a14:useLocalDpi xmlns:a14="http://schemas.microsoft.com/office/drawing/2010/main" val="0"/>
              </a:ext>
            </a:extLst>
          </a:blip>
          <a:srcRect/>
          <a:stretch/>
        </p:blipFill>
        <p:spPr bwMode="auto">
          <a:xfrm>
            <a:off x="0" y="0"/>
            <a:ext cx="6202060" cy="686602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DD7F4E70-A01A-AC7D-E9CC-EEBA283E8B4A}"/>
              </a:ext>
            </a:extLst>
          </p:cNvPr>
          <p:cNvSpPr>
            <a:spLocks noGrp="1"/>
          </p:cNvSpPr>
          <p:nvPr>
            <p:ph idx="1"/>
          </p:nvPr>
        </p:nvSpPr>
        <p:spPr>
          <a:xfrm>
            <a:off x="138112" y="2107406"/>
            <a:ext cx="5957888" cy="2643188"/>
          </a:xfrm>
          <a:noFill/>
          <a:ln>
            <a:noFill/>
          </a:ln>
        </p:spPr>
        <p:txBody>
          <a:bodyPr>
            <a:noAutofit/>
          </a:bodyPr>
          <a:lstStyle/>
          <a:p>
            <a:pPr marL="0" indent="0" algn="ctr">
              <a:buNone/>
            </a:pPr>
            <a:endParaRPr lang="en-US" sz="1400" i="1" dirty="0">
              <a:latin typeface="Avenir Next" panose="020B0503020202020204" pitchFamily="34" charset="0"/>
            </a:endParaRPr>
          </a:p>
          <a:p>
            <a:pPr marL="0" indent="0" algn="ctr">
              <a:buNone/>
            </a:pPr>
            <a:r>
              <a:rPr lang="en-US" sz="4000" strike="noStrike" dirty="0">
                <a:solidFill>
                  <a:srgbClr val="619ED2"/>
                </a:solidFill>
                <a:effectLst/>
                <a:latin typeface="Avenir Next" panose="020B0503020202020204" pitchFamily="34" charset="0"/>
              </a:rPr>
              <a:t>INDIVIDUALISM</a:t>
            </a:r>
          </a:p>
          <a:p>
            <a:r>
              <a:rPr lang="en-US" sz="3600" dirty="0">
                <a:latin typeface="Avenir Next" panose="020B0503020202020204" pitchFamily="34" charset="0"/>
              </a:rPr>
              <a:t>“nice” but not necessary</a:t>
            </a:r>
          </a:p>
        </p:txBody>
      </p:sp>
      <p:pic>
        <p:nvPicPr>
          <p:cNvPr id="11" name="Picture 4" descr="Difference Between Collectivism and Individualism | Difference Between">
            <a:extLst>
              <a:ext uri="{FF2B5EF4-FFF2-40B4-BE49-F238E27FC236}">
                <a16:creationId xmlns:a16="http://schemas.microsoft.com/office/drawing/2014/main" id="{16518FDA-7A73-A13D-A43D-1C9011C9A19A}"/>
              </a:ext>
            </a:extLst>
          </p:cNvPr>
          <p:cNvPicPr>
            <a:picLocks noChangeAspect="1" noChangeArrowheads="1"/>
          </p:cNvPicPr>
          <p:nvPr/>
        </p:nvPicPr>
        <p:blipFill rotWithShape="1">
          <a:blip r:embed="rId4">
            <a:alphaModFix amt="9000"/>
            <a:extLst>
              <a:ext uri="{28A0092B-C50C-407E-A947-70E740481C1C}">
                <a14:useLocalDpi xmlns:a14="http://schemas.microsoft.com/office/drawing/2010/main" val="0"/>
              </a:ext>
            </a:extLst>
          </a:blip>
          <a:srcRect/>
          <a:stretch/>
        </p:blipFill>
        <p:spPr bwMode="auto">
          <a:xfrm>
            <a:off x="6202060" y="0"/>
            <a:ext cx="598994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3E04F94B-3E9A-CDE1-369D-BFE285B0E54E}"/>
              </a:ext>
            </a:extLst>
          </p:cNvPr>
          <p:cNvSpPr txBox="1">
            <a:spLocks/>
          </p:cNvSpPr>
          <p:nvPr/>
        </p:nvSpPr>
        <p:spPr>
          <a:xfrm>
            <a:off x="6202060" y="2114549"/>
            <a:ext cx="5957888" cy="2643188"/>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endParaRPr lang="en-US" sz="1400" i="1" dirty="0">
              <a:latin typeface="Avenir Next" panose="020B0503020202020204" pitchFamily="34" charset="0"/>
            </a:endParaRPr>
          </a:p>
          <a:p>
            <a:pPr marL="0" indent="0" algn="ctr">
              <a:buFont typeface="Arial" panose="020B0604020202020204" pitchFamily="34" charset="0"/>
              <a:buNone/>
            </a:pPr>
            <a:r>
              <a:rPr lang="en-US" sz="4000" dirty="0">
                <a:solidFill>
                  <a:srgbClr val="619ED2"/>
                </a:solidFill>
                <a:latin typeface="Avenir Next" panose="020B0503020202020204" pitchFamily="34" charset="0"/>
              </a:rPr>
              <a:t>INTERDEPENDENT</a:t>
            </a:r>
          </a:p>
          <a:p>
            <a:r>
              <a:rPr lang="en-US" sz="3600" dirty="0">
                <a:latin typeface="Avenir Next" panose="020B0503020202020204" pitchFamily="34" charset="0"/>
              </a:rPr>
              <a:t>Desperation</a:t>
            </a:r>
          </a:p>
        </p:txBody>
      </p:sp>
    </p:spTree>
    <p:extLst>
      <p:ext uri="{BB962C8B-B14F-4D97-AF65-F5344CB8AC3E}">
        <p14:creationId xmlns:p14="http://schemas.microsoft.com/office/powerpoint/2010/main" val="3283235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ifference Between Collectivism and Individualism | Difference Between">
            <a:extLst>
              <a:ext uri="{FF2B5EF4-FFF2-40B4-BE49-F238E27FC236}">
                <a16:creationId xmlns:a16="http://schemas.microsoft.com/office/drawing/2014/main" id="{8FD5E13B-30B5-4BE2-EF8E-19C3AB884837}"/>
              </a:ext>
            </a:extLst>
          </p:cNvPr>
          <p:cNvPicPr>
            <a:picLocks noChangeAspect="1" noChangeArrowheads="1"/>
          </p:cNvPicPr>
          <p:nvPr/>
        </p:nvPicPr>
        <p:blipFill rotWithShape="1">
          <a:blip r:embed="rId3">
            <a:alphaModFix amt="9000"/>
            <a:extLst>
              <a:ext uri="{28A0092B-C50C-407E-A947-70E740481C1C}">
                <a14:useLocalDpi xmlns:a14="http://schemas.microsoft.com/office/drawing/2010/main" val="0"/>
              </a:ext>
            </a:extLst>
          </a:blip>
          <a:srcRect/>
          <a:stretch/>
        </p:blipFill>
        <p:spPr bwMode="auto">
          <a:xfrm>
            <a:off x="0" y="0"/>
            <a:ext cx="6202060" cy="6866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ifference Between Collectivism and Individualism | Difference Between">
            <a:extLst>
              <a:ext uri="{FF2B5EF4-FFF2-40B4-BE49-F238E27FC236}">
                <a16:creationId xmlns:a16="http://schemas.microsoft.com/office/drawing/2014/main" id="{16518FDA-7A73-A13D-A43D-1C9011C9A19A}"/>
              </a:ext>
            </a:extLst>
          </p:cNvPr>
          <p:cNvPicPr>
            <a:picLocks noChangeAspect="1" noChangeArrowheads="1"/>
          </p:cNvPicPr>
          <p:nvPr/>
        </p:nvPicPr>
        <p:blipFill rotWithShape="1">
          <a:blip r:embed="rId4">
            <a:alphaModFix amt="9000"/>
            <a:extLst>
              <a:ext uri="{28A0092B-C50C-407E-A947-70E740481C1C}">
                <a14:useLocalDpi xmlns:a14="http://schemas.microsoft.com/office/drawing/2010/main" val="0"/>
              </a:ext>
            </a:extLst>
          </a:blip>
          <a:srcRect/>
          <a:stretch/>
        </p:blipFill>
        <p:spPr bwMode="auto">
          <a:xfrm>
            <a:off x="6202060" y="0"/>
            <a:ext cx="598994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DBB2B281-5A89-2814-0BE3-078D880CCE62}"/>
              </a:ext>
            </a:extLst>
          </p:cNvPr>
          <p:cNvSpPr>
            <a:spLocks noGrp="1"/>
          </p:cNvSpPr>
          <p:nvPr>
            <p:ph idx="1"/>
          </p:nvPr>
        </p:nvSpPr>
        <p:spPr>
          <a:xfrm>
            <a:off x="342900" y="2101120"/>
            <a:ext cx="11506200" cy="2655760"/>
          </a:xfrm>
        </p:spPr>
        <p:txBody>
          <a:bodyPr>
            <a:noAutofit/>
          </a:bodyPr>
          <a:lstStyle/>
          <a:p>
            <a:pPr marL="0" indent="0">
              <a:buNone/>
            </a:pPr>
            <a:r>
              <a:rPr lang="en-US" sz="3200" dirty="0">
                <a:latin typeface="Avenir Next" panose="020B0503020202020204" pitchFamily="34" charset="0"/>
              </a:rPr>
              <a:t>"...we may be sure that [Satan] will be working hard to discredit the value of united prayer. The Evil One has scored a great victory in getting sincere believers to waver in their conviction that prayer is necessary and powerful.”</a:t>
            </a:r>
          </a:p>
          <a:p>
            <a:pPr marL="0" indent="0">
              <a:buNone/>
            </a:pPr>
            <a:r>
              <a:rPr lang="en-US" sz="3200" dirty="0">
                <a:latin typeface="Avenir Next" panose="020B0503020202020204" pitchFamily="34" charset="0"/>
              </a:rPr>
              <a:t>- D.L. Moody</a:t>
            </a:r>
            <a:r>
              <a:rPr lang="en-US" sz="3200" dirty="0">
                <a:solidFill>
                  <a:srgbClr val="619ED2"/>
                </a:solidFill>
                <a:latin typeface="Avenir Next" panose="020B0503020202020204" pitchFamily="34" charset="0"/>
              </a:rPr>
              <a:t>	</a:t>
            </a:r>
          </a:p>
        </p:txBody>
      </p:sp>
    </p:spTree>
    <p:extLst>
      <p:ext uri="{BB962C8B-B14F-4D97-AF65-F5344CB8AC3E}">
        <p14:creationId xmlns:p14="http://schemas.microsoft.com/office/powerpoint/2010/main" val="2967761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ifference Between Collectivism and Individualism | Difference Between">
            <a:extLst>
              <a:ext uri="{FF2B5EF4-FFF2-40B4-BE49-F238E27FC236}">
                <a16:creationId xmlns:a16="http://schemas.microsoft.com/office/drawing/2014/main" id="{8FD5E13B-30B5-4BE2-EF8E-19C3AB884837}"/>
              </a:ext>
            </a:extLst>
          </p:cNvPr>
          <p:cNvPicPr>
            <a:picLocks noChangeAspect="1" noChangeArrowheads="1"/>
          </p:cNvPicPr>
          <p:nvPr/>
        </p:nvPicPr>
        <p:blipFill rotWithShape="1">
          <a:blip r:embed="rId3">
            <a:alphaModFix amt="9000"/>
            <a:extLst>
              <a:ext uri="{28A0092B-C50C-407E-A947-70E740481C1C}">
                <a14:useLocalDpi xmlns:a14="http://schemas.microsoft.com/office/drawing/2010/main" val="0"/>
              </a:ext>
            </a:extLst>
          </a:blip>
          <a:srcRect/>
          <a:stretch/>
        </p:blipFill>
        <p:spPr bwMode="auto">
          <a:xfrm>
            <a:off x="0" y="0"/>
            <a:ext cx="6202060" cy="686602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DD7F4E70-A01A-AC7D-E9CC-EEBA283E8B4A}"/>
              </a:ext>
            </a:extLst>
          </p:cNvPr>
          <p:cNvSpPr>
            <a:spLocks noGrp="1"/>
          </p:cNvSpPr>
          <p:nvPr>
            <p:ph idx="1"/>
          </p:nvPr>
        </p:nvSpPr>
        <p:spPr>
          <a:xfrm>
            <a:off x="2157412" y="2110978"/>
            <a:ext cx="7877176" cy="2636044"/>
          </a:xfrm>
          <a:noFill/>
          <a:ln>
            <a:noFill/>
          </a:ln>
        </p:spPr>
        <p:txBody>
          <a:bodyPr>
            <a:noAutofit/>
          </a:bodyPr>
          <a:lstStyle/>
          <a:p>
            <a:pPr marL="0" indent="0" algn="ctr">
              <a:buFont typeface="Arial" panose="020B0604020202020204" pitchFamily="34" charset="0"/>
              <a:buNone/>
            </a:pPr>
            <a:endParaRPr lang="en-US" sz="800" dirty="0">
              <a:latin typeface="Avenir Next" panose="020B0503020202020204" pitchFamily="34" charset="0"/>
            </a:endParaRPr>
          </a:p>
          <a:p>
            <a:pPr marL="0" indent="0" algn="ctr">
              <a:buFont typeface="Arial" panose="020B0604020202020204" pitchFamily="34" charset="0"/>
              <a:buNone/>
            </a:pPr>
            <a:r>
              <a:rPr lang="en-US" sz="4500" dirty="0">
                <a:latin typeface="Avenir Next" panose="020B0503020202020204" pitchFamily="34" charset="0"/>
              </a:rPr>
              <a:t>Who killed prayer meeting?</a:t>
            </a:r>
          </a:p>
        </p:txBody>
      </p:sp>
      <p:pic>
        <p:nvPicPr>
          <p:cNvPr id="11" name="Picture 4" descr="Difference Between Collectivism and Individualism | Difference Between">
            <a:extLst>
              <a:ext uri="{FF2B5EF4-FFF2-40B4-BE49-F238E27FC236}">
                <a16:creationId xmlns:a16="http://schemas.microsoft.com/office/drawing/2014/main" id="{16518FDA-7A73-A13D-A43D-1C9011C9A19A}"/>
              </a:ext>
            </a:extLst>
          </p:cNvPr>
          <p:cNvPicPr>
            <a:picLocks noChangeAspect="1" noChangeArrowheads="1"/>
          </p:cNvPicPr>
          <p:nvPr/>
        </p:nvPicPr>
        <p:blipFill rotWithShape="1">
          <a:blip r:embed="rId4">
            <a:alphaModFix amt="9000"/>
            <a:extLst>
              <a:ext uri="{28A0092B-C50C-407E-A947-70E740481C1C}">
                <a14:useLocalDpi xmlns:a14="http://schemas.microsoft.com/office/drawing/2010/main" val="0"/>
              </a:ext>
            </a:extLst>
          </a:blip>
          <a:srcRect/>
          <a:stretch/>
        </p:blipFill>
        <p:spPr bwMode="auto">
          <a:xfrm>
            <a:off x="6202060" y="0"/>
            <a:ext cx="59899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36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ifference Between Collectivism and Individualism | Difference Between">
            <a:extLst>
              <a:ext uri="{FF2B5EF4-FFF2-40B4-BE49-F238E27FC236}">
                <a16:creationId xmlns:a16="http://schemas.microsoft.com/office/drawing/2014/main" id="{8FD5E13B-30B5-4BE2-EF8E-19C3AB884837}"/>
              </a:ext>
            </a:extLst>
          </p:cNvPr>
          <p:cNvPicPr>
            <a:picLocks noChangeAspect="1" noChangeArrowheads="1"/>
          </p:cNvPicPr>
          <p:nvPr/>
        </p:nvPicPr>
        <p:blipFill rotWithShape="1">
          <a:blip r:embed="rId3">
            <a:alphaModFix amt="9000"/>
            <a:extLst>
              <a:ext uri="{28A0092B-C50C-407E-A947-70E740481C1C}">
                <a14:useLocalDpi xmlns:a14="http://schemas.microsoft.com/office/drawing/2010/main" val="0"/>
              </a:ext>
            </a:extLst>
          </a:blip>
          <a:srcRect/>
          <a:stretch/>
        </p:blipFill>
        <p:spPr bwMode="auto">
          <a:xfrm>
            <a:off x="0" y="0"/>
            <a:ext cx="6202060" cy="686602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DD7F4E70-A01A-AC7D-E9CC-EEBA283E8B4A}"/>
              </a:ext>
            </a:extLst>
          </p:cNvPr>
          <p:cNvSpPr>
            <a:spLocks noGrp="1"/>
          </p:cNvSpPr>
          <p:nvPr>
            <p:ph idx="1"/>
          </p:nvPr>
        </p:nvSpPr>
        <p:spPr>
          <a:xfrm>
            <a:off x="2157412" y="2110978"/>
            <a:ext cx="7877176" cy="2636044"/>
          </a:xfrm>
          <a:noFill/>
          <a:ln>
            <a:noFill/>
          </a:ln>
        </p:spPr>
        <p:txBody>
          <a:bodyPr>
            <a:noAutofit/>
          </a:bodyPr>
          <a:lstStyle/>
          <a:p>
            <a:pPr marL="0" indent="0" algn="ctr">
              <a:buFont typeface="Arial" panose="020B0604020202020204" pitchFamily="34" charset="0"/>
              <a:buNone/>
            </a:pPr>
            <a:endParaRPr lang="en-US" sz="800" dirty="0">
              <a:latin typeface="Avenir Next" panose="020B0503020202020204" pitchFamily="34" charset="0"/>
            </a:endParaRPr>
          </a:p>
          <a:p>
            <a:pPr marL="0" indent="0" algn="ctr">
              <a:buFont typeface="Arial" panose="020B0604020202020204" pitchFamily="34" charset="0"/>
              <a:buNone/>
            </a:pPr>
            <a:r>
              <a:rPr lang="en-US" sz="4500" dirty="0">
                <a:latin typeface="Avenir Next" panose="020B0503020202020204" pitchFamily="34" charset="0"/>
              </a:rPr>
              <a:t>Who killed prayer meeting?</a:t>
            </a:r>
          </a:p>
          <a:p>
            <a:pPr marL="0" indent="0" algn="ctr">
              <a:buFont typeface="Arial" panose="020B0604020202020204" pitchFamily="34" charset="0"/>
              <a:buNone/>
            </a:pPr>
            <a:r>
              <a:rPr lang="en-US" sz="10000" dirty="0">
                <a:latin typeface="Avenir Next" panose="020B0503020202020204" pitchFamily="34" charset="0"/>
              </a:rPr>
              <a:t> </a:t>
            </a:r>
            <a:r>
              <a:rPr lang="en-US" sz="10000" b="1" dirty="0">
                <a:solidFill>
                  <a:srgbClr val="619ED2"/>
                </a:solidFill>
                <a:latin typeface="Avenir Next" panose="020B0503020202020204" pitchFamily="34" charset="0"/>
              </a:rPr>
              <a:t>YOU!</a:t>
            </a:r>
          </a:p>
        </p:txBody>
      </p:sp>
      <p:pic>
        <p:nvPicPr>
          <p:cNvPr id="11" name="Picture 4" descr="Difference Between Collectivism and Individualism | Difference Between">
            <a:extLst>
              <a:ext uri="{FF2B5EF4-FFF2-40B4-BE49-F238E27FC236}">
                <a16:creationId xmlns:a16="http://schemas.microsoft.com/office/drawing/2014/main" id="{16518FDA-7A73-A13D-A43D-1C9011C9A19A}"/>
              </a:ext>
            </a:extLst>
          </p:cNvPr>
          <p:cNvPicPr>
            <a:picLocks noChangeAspect="1" noChangeArrowheads="1"/>
          </p:cNvPicPr>
          <p:nvPr/>
        </p:nvPicPr>
        <p:blipFill rotWithShape="1">
          <a:blip r:embed="rId4">
            <a:alphaModFix amt="9000"/>
            <a:extLst>
              <a:ext uri="{28A0092B-C50C-407E-A947-70E740481C1C}">
                <a14:useLocalDpi xmlns:a14="http://schemas.microsoft.com/office/drawing/2010/main" val="0"/>
              </a:ext>
            </a:extLst>
          </a:blip>
          <a:srcRect/>
          <a:stretch/>
        </p:blipFill>
        <p:spPr bwMode="auto">
          <a:xfrm>
            <a:off x="6202060" y="0"/>
            <a:ext cx="59899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192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544920"/>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a:t>
            </a:r>
            <a:r>
              <a:rPr lang="en-US" sz="4500" i="1" u="none" strike="noStrike" dirty="0">
                <a:solidFill>
                  <a:srgbClr val="619ED2"/>
                </a:solidFill>
                <a:effectLst/>
                <a:latin typeface="Avenir Next" panose="020B0503020202020204" pitchFamily="34" charset="0"/>
              </a:rPr>
              <a:t>prayed together</a:t>
            </a:r>
          </a:p>
          <a:p>
            <a:pPr marL="0" indent="0">
              <a:buNone/>
            </a:pPr>
            <a:endParaRPr lang="en-US" sz="1400" dirty="0">
              <a:solidFill>
                <a:srgbClr val="619ED2"/>
              </a:solidFill>
              <a:latin typeface="Avenir Next" panose="020B0503020202020204" pitchFamily="34" charset="0"/>
            </a:endParaRPr>
          </a:p>
          <a:p>
            <a:pPr marL="0" indent="0">
              <a:buNone/>
            </a:pPr>
            <a:r>
              <a:rPr lang="en-US" sz="3400" b="0" strike="noStrike" dirty="0">
                <a:solidFill>
                  <a:srgbClr val="619ED2"/>
                </a:solidFill>
                <a:effectLst/>
                <a:latin typeface="Avenir Next" panose="020B0503020202020204" pitchFamily="34" charset="0"/>
              </a:rPr>
              <a:t>ATTITUDE SHIFT:</a:t>
            </a:r>
          </a:p>
          <a:p>
            <a:pPr lvl="1"/>
            <a:r>
              <a:rPr lang="en-US" sz="3400" dirty="0">
                <a:latin typeface="Avenir Next" panose="020B0503020202020204" pitchFamily="34" charset="0"/>
              </a:rPr>
              <a:t>Pray for dependence on God and others</a:t>
            </a:r>
          </a:p>
          <a:p>
            <a:pPr marL="0" indent="0">
              <a:buNone/>
            </a:pPr>
            <a:r>
              <a:rPr lang="en-US" dirty="0">
                <a:solidFill>
                  <a:srgbClr val="619ED2"/>
                </a:solidFill>
                <a:latin typeface="Avenir Next" panose="020B0503020202020204" pitchFamily="34" charset="0"/>
              </a:rPr>
              <a:t>	</a:t>
            </a:r>
          </a:p>
        </p:txBody>
      </p:sp>
    </p:spTree>
    <p:extLst>
      <p:ext uri="{BB962C8B-B14F-4D97-AF65-F5344CB8AC3E}">
        <p14:creationId xmlns:p14="http://schemas.microsoft.com/office/powerpoint/2010/main" val="433085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7B271-486B-D17D-9B50-13532239986C}"/>
              </a:ext>
            </a:extLst>
          </p:cNvPr>
          <p:cNvPicPr>
            <a:picLocks noChangeAspect="1"/>
          </p:cNvPicPr>
          <p:nvPr/>
        </p:nvPicPr>
        <p:blipFill rotWithShape="1">
          <a:blip r:embed="rId3">
            <a:duotone>
              <a:prstClr val="black"/>
              <a:srgbClr val="D9C3A5">
                <a:tint val="50000"/>
                <a:satMod val="180000"/>
              </a:srgbClr>
            </a:duotone>
            <a:alphaModFix amt="8000"/>
          </a:blip>
          <a:srcRect b="15625"/>
          <a:stretch/>
        </p:blipFill>
        <p:spPr>
          <a:xfrm>
            <a:off x="0" y="0"/>
            <a:ext cx="12192000" cy="6858000"/>
          </a:xfrm>
          <a:prstGeom prst="rect">
            <a:avLst/>
          </a:prstGeom>
        </p:spPr>
      </p:pic>
      <p:pic>
        <p:nvPicPr>
          <p:cNvPr id="88066" name="Picture 2">
            <a:extLst>
              <a:ext uri="{FF2B5EF4-FFF2-40B4-BE49-F238E27FC236}">
                <a16:creationId xmlns:a16="http://schemas.microsoft.com/office/drawing/2014/main" id="{444A313E-2A56-F352-EFE8-60CB9C3BDD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525587" y="804672"/>
            <a:ext cx="9140825" cy="524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159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1520988"/>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a:t>
            </a:r>
            <a:r>
              <a:rPr lang="en-US" sz="4500" i="1" u="none" strike="noStrike" dirty="0">
                <a:solidFill>
                  <a:srgbClr val="619ED2"/>
                </a:solidFill>
                <a:effectLst/>
                <a:latin typeface="Avenir Next" panose="020B0503020202020204" pitchFamily="34" charset="0"/>
              </a:rPr>
              <a:t>prayed together</a:t>
            </a:r>
          </a:p>
          <a:p>
            <a:pPr marL="0" indent="0">
              <a:buNone/>
            </a:pPr>
            <a:endParaRPr lang="en-US" sz="1400" dirty="0">
              <a:solidFill>
                <a:srgbClr val="619ED2"/>
              </a:solidFill>
              <a:latin typeface="Avenir Next" panose="020B0503020202020204" pitchFamily="34" charset="0"/>
            </a:endParaRPr>
          </a:p>
        </p:txBody>
      </p:sp>
      <p:sp>
        <p:nvSpPr>
          <p:cNvPr id="4" name="Content Placeholder 2">
            <a:extLst>
              <a:ext uri="{FF2B5EF4-FFF2-40B4-BE49-F238E27FC236}">
                <a16:creationId xmlns:a16="http://schemas.microsoft.com/office/drawing/2014/main" id="{1A4580F2-CEBE-1058-D083-AE2BF6643563}"/>
              </a:ext>
            </a:extLst>
          </p:cNvPr>
          <p:cNvSpPr txBox="1">
            <a:spLocks/>
          </p:cNvSpPr>
          <p:nvPr/>
        </p:nvSpPr>
        <p:spPr>
          <a:xfrm>
            <a:off x="342900" y="1543508"/>
            <a:ext cx="11506200" cy="4970104"/>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dirty="0">
                <a:latin typeface="Avenir Next" panose="020B0503020202020204" pitchFamily="34" charset="0"/>
              </a:rPr>
              <a:t>To live without prayer being woven into every part of every day is stupid, foolish, senseless, and is an evidence that your belief in the existence of the Creator, who has said we are to call upon Him, is an unsure belief.</a:t>
            </a:r>
          </a:p>
          <a:p>
            <a:pPr marL="0" indent="0" algn="ctr">
              <a:buNone/>
            </a:pPr>
            <a:r>
              <a:rPr lang="en-US" dirty="0">
                <a:latin typeface="Avenir Next" panose="020B0503020202020204" pitchFamily="34" charset="0"/>
              </a:rPr>
              <a:t>Common sense Christian living takes place in an atmosphere where prayer is as natural as breathing, as necessary as oxygen, as real as talking to your favorite person with whom there is no strain, as sensible as reaching into the bag of flour for the proper supplies for making bread.</a:t>
            </a:r>
          </a:p>
          <a:p>
            <a:pPr marL="0" indent="0" algn="ctr">
              <a:buNone/>
            </a:pPr>
            <a:r>
              <a:rPr lang="en-US" dirty="0">
                <a:latin typeface="Avenir Next" panose="020B0503020202020204" pitchFamily="34" charset="0"/>
              </a:rPr>
              <a:t>– Edith Schaeffer</a:t>
            </a:r>
            <a:endParaRPr lang="en-US" dirty="0">
              <a:solidFill>
                <a:schemeClr val="tx1"/>
              </a:solidFill>
              <a:latin typeface="Avenir Next" panose="020B0503020202020204" pitchFamily="34" charset="0"/>
            </a:endParaRPr>
          </a:p>
          <a:p>
            <a:pPr marL="0" indent="0" algn="ctr">
              <a:buFont typeface="Arial" panose="020B0604020202020204" pitchFamily="34" charset="0"/>
              <a:buNone/>
            </a:pPr>
            <a:r>
              <a:rPr lang="en-US" dirty="0">
                <a:latin typeface="Avenir Next" panose="020B0503020202020204" pitchFamily="34" charset="0"/>
              </a:rPr>
              <a:t>	</a:t>
            </a:r>
          </a:p>
          <a:p>
            <a:pPr marL="0" indent="0" algn="ctr">
              <a:buFont typeface="Arial" panose="020B0604020202020204" pitchFamily="34" charset="0"/>
              <a:buNone/>
            </a:pPr>
            <a:r>
              <a:rPr lang="en-US" dirty="0">
                <a:solidFill>
                  <a:srgbClr val="619ED2"/>
                </a:solidFill>
                <a:latin typeface="Avenir Next" panose="020B0503020202020204" pitchFamily="34" charset="0"/>
              </a:rPr>
              <a:t>	</a:t>
            </a:r>
          </a:p>
        </p:txBody>
      </p:sp>
    </p:spTree>
    <p:extLst>
      <p:ext uri="{BB962C8B-B14F-4D97-AF65-F5344CB8AC3E}">
        <p14:creationId xmlns:p14="http://schemas.microsoft.com/office/powerpoint/2010/main" val="3450110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544920"/>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a:t>
            </a:r>
            <a:r>
              <a:rPr lang="en-US" sz="4500" i="1" u="none" strike="noStrike" dirty="0">
                <a:solidFill>
                  <a:srgbClr val="619ED2"/>
                </a:solidFill>
                <a:effectLst/>
                <a:latin typeface="Avenir Next" panose="020B0503020202020204" pitchFamily="34" charset="0"/>
              </a:rPr>
              <a:t>prayed together</a:t>
            </a:r>
          </a:p>
          <a:p>
            <a:pPr marL="0" indent="0">
              <a:buNone/>
            </a:pPr>
            <a:endParaRPr lang="en-US" sz="1400" dirty="0">
              <a:solidFill>
                <a:srgbClr val="619ED2"/>
              </a:solidFill>
              <a:latin typeface="Avenir Next" panose="020B0503020202020204" pitchFamily="34" charset="0"/>
            </a:endParaRPr>
          </a:p>
          <a:p>
            <a:pPr marL="0" indent="0">
              <a:buNone/>
            </a:pPr>
            <a:r>
              <a:rPr lang="en-US" sz="3400" b="0" strike="noStrike" dirty="0">
                <a:solidFill>
                  <a:srgbClr val="619ED2"/>
                </a:solidFill>
                <a:effectLst/>
                <a:latin typeface="Avenir Next" panose="020B0503020202020204" pitchFamily="34" charset="0"/>
              </a:rPr>
              <a:t>ATTITUDE SHIFT:</a:t>
            </a:r>
          </a:p>
          <a:p>
            <a:pPr lvl="1"/>
            <a:r>
              <a:rPr lang="en-US" sz="3400" dirty="0">
                <a:latin typeface="Avenir Next" panose="020B0503020202020204" pitchFamily="34" charset="0"/>
              </a:rPr>
              <a:t>Pray for dependence on God and others</a:t>
            </a:r>
          </a:p>
          <a:p>
            <a:pPr lvl="1"/>
            <a:r>
              <a:rPr lang="en-US" sz="3400" dirty="0">
                <a:latin typeface="Avenir Next" panose="020B0503020202020204" pitchFamily="34" charset="0"/>
              </a:rPr>
              <a:t>Exercise energy and creativity to go</a:t>
            </a:r>
          </a:p>
          <a:p>
            <a:pPr lvl="1"/>
            <a:endParaRPr lang="en-US" sz="3400" dirty="0">
              <a:latin typeface="Avenir Next" panose="020B0503020202020204" pitchFamily="34" charset="0"/>
            </a:endParaRPr>
          </a:p>
          <a:p>
            <a:pPr marL="0" indent="0">
              <a:buNone/>
            </a:pPr>
            <a:r>
              <a:rPr lang="en-US" dirty="0">
                <a:solidFill>
                  <a:srgbClr val="619ED2"/>
                </a:solidFill>
                <a:latin typeface="Avenir Next" panose="020B0503020202020204" pitchFamily="34" charset="0"/>
              </a:rPr>
              <a:t>	</a:t>
            </a:r>
          </a:p>
        </p:txBody>
      </p:sp>
    </p:spTree>
    <p:extLst>
      <p:ext uri="{BB962C8B-B14F-4D97-AF65-F5344CB8AC3E}">
        <p14:creationId xmlns:p14="http://schemas.microsoft.com/office/powerpoint/2010/main" val="2723128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544920"/>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a:t>
            </a:r>
            <a:r>
              <a:rPr lang="en-US" sz="4500" i="1" u="none" strike="noStrike" dirty="0">
                <a:solidFill>
                  <a:srgbClr val="619ED2"/>
                </a:solidFill>
                <a:effectLst/>
                <a:latin typeface="Avenir Next" panose="020B0503020202020204" pitchFamily="34" charset="0"/>
              </a:rPr>
              <a:t>prayed together</a:t>
            </a:r>
          </a:p>
          <a:p>
            <a:pPr marL="0" indent="0">
              <a:buNone/>
            </a:pPr>
            <a:endParaRPr lang="en-US" sz="1400" dirty="0">
              <a:solidFill>
                <a:srgbClr val="619ED2"/>
              </a:solidFill>
              <a:latin typeface="Avenir Next" panose="020B0503020202020204" pitchFamily="34" charset="0"/>
            </a:endParaRPr>
          </a:p>
          <a:p>
            <a:pPr marL="0" indent="0">
              <a:buNone/>
            </a:pPr>
            <a:r>
              <a:rPr lang="en-US" sz="3400" b="0" strike="noStrike" dirty="0">
                <a:solidFill>
                  <a:srgbClr val="619ED2"/>
                </a:solidFill>
                <a:effectLst/>
                <a:latin typeface="Avenir Next" panose="020B0503020202020204" pitchFamily="34" charset="0"/>
              </a:rPr>
              <a:t>ATTITUDE SHIFT:</a:t>
            </a:r>
          </a:p>
          <a:p>
            <a:pPr lvl="1"/>
            <a:r>
              <a:rPr lang="en-US" sz="3400" dirty="0">
                <a:latin typeface="Avenir Next" panose="020B0503020202020204" pitchFamily="34" charset="0"/>
              </a:rPr>
              <a:t>Pray for dependence on God and others</a:t>
            </a:r>
          </a:p>
          <a:p>
            <a:pPr lvl="1"/>
            <a:r>
              <a:rPr lang="en-US" sz="3400" dirty="0">
                <a:latin typeface="Avenir Next" panose="020B0503020202020204" pitchFamily="34" charset="0"/>
              </a:rPr>
              <a:t>Exercise energy and creativity to go</a:t>
            </a:r>
          </a:p>
          <a:p>
            <a:pPr lvl="1"/>
            <a:endParaRPr lang="en-US" sz="3400" dirty="0">
              <a:latin typeface="Avenir Next" panose="020B0503020202020204" pitchFamily="34" charset="0"/>
            </a:endParaRPr>
          </a:p>
          <a:p>
            <a:pPr marL="0" indent="0">
              <a:buNone/>
            </a:pPr>
            <a:r>
              <a:rPr lang="en-US" dirty="0">
                <a:solidFill>
                  <a:srgbClr val="619ED2"/>
                </a:solidFill>
                <a:latin typeface="Avenir Next" panose="020B0503020202020204" pitchFamily="34" charset="0"/>
              </a:rPr>
              <a:t>	</a:t>
            </a:r>
          </a:p>
        </p:txBody>
      </p:sp>
      <p:sp>
        <p:nvSpPr>
          <p:cNvPr id="4" name="Content Placeholder 2">
            <a:extLst>
              <a:ext uri="{FF2B5EF4-FFF2-40B4-BE49-F238E27FC236}">
                <a16:creationId xmlns:a16="http://schemas.microsoft.com/office/drawing/2014/main" id="{020DE650-41E3-6B14-14DF-571D53FCF418}"/>
              </a:ext>
            </a:extLst>
          </p:cNvPr>
          <p:cNvSpPr txBox="1">
            <a:spLocks/>
          </p:cNvSpPr>
          <p:nvPr/>
        </p:nvSpPr>
        <p:spPr>
          <a:xfrm>
            <a:off x="342900" y="3900940"/>
            <a:ext cx="11506200" cy="2429792"/>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dirty="0">
                <a:latin typeface="Avenir Next" panose="020B0503020202020204" pitchFamily="34" charset="0"/>
              </a:rPr>
              <a:t>"You may say, "I just don't have time to pray." Do you have time to watch television? We have time to do the things we really want to do... As far as time is concerned, we must discipline ourselves and take time for prayer. You'll never find time to pray. You must make time."  - Chuck Smith	</a:t>
            </a:r>
          </a:p>
          <a:p>
            <a:pPr marL="0" indent="0" algn="ctr">
              <a:buFont typeface="Arial" panose="020B0604020202020204" pitchFamily="34" charset="0"/>
              <a:buNone/>
            </a:pPr>
            <a:r>
              <a:rPr lang="en-US" dirty="0">
                <a:solidFill>
                  <a:srgbClr val="619ED2"/>
                </a:solidFill>
                <a:latin typeface="Avenir Next" panose="020B0503020202020204" pitchFamily="34" charset="0"/>
              </a:rPr>
              <a:t>	</a:t>
            </a:r>
          </a:p>
        </p:txBody>
      </p:sp>
    </p:spTree>
    <p:extLst>
      <p:ext uri="{BB962C8B-B14F-4D97-AF65-F5344CB8AC3E}">
        <p14:creationId xmlns:p14="http://schemas.microsoft.com/office/powerpoint/2010/main" val="2633794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544920"/>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a:t>
            </a:r>
            <a:r>
              <a:rPr lang="en-US" sz="4500" i="1" u="none" strike="noStrike" dirty="0">
                <a:solidFill>
                  <a:srgbClr val="619ED2"/>
                </a:solidFill>
                <a:effectLst/>
                <a:latin typeface="Avenir Next" panose="020B0503020202020204" pitchFamily="34" charset="0"/>
              </a:rPr>
              <a:t>prayed together</a:t>
            </a:r>
          </a:p>
          <a:p>
            <a:pPr marL="0" indent="0">
              <a:buNone/>
            </a:pPr>
            <a:endParaRPr lang="en-US" sz="1400" dirty="0">
              <a:solidFill>
                <a:srgbClr val="619ED2"/>
              </a:solidFill>
              <a:latin typeface="Avenir Next" panose="020B0503020202020204" pitchFamily="34" charset="0"/>
            </a:endParaRPr>
          </a:p>
          <a:p>
            <a:pPr marL="0" indent="0">
              <a:buNone/>
            </a:pPr>
            <a:r>
              <a:rPr lang="en-US" sz="3400" b="0" strike="noStrike" dirty="0">
                <a:solidFill>
                  <a:srgbClr val="619ED2"/>
                </a:solidFill>
                <a:effectLst/>
                <a:latin typeface="Avenir Next" panose="020B0503020202020204" pitchFamily="34" charset="0"/>
              </a:rPr>
              <a:t>ATTITUDE SHIFT:</a:t>
            </a:r>
          </a:p>
          <a:p>
            <a:pPr lvl="1"/>
            <a:r>
              <a:rPr lang="en-US" sz="3400" dirty="0">
                <a:latin typeface="Avenir Next" panose="020B0503020202020204" pitchFamily="34" charset="0"/>
              </a:rPr>
              <a:t>Pray for dependence on God and others</a:t>
            </a:r>
          </a:p>
          <a:p>
            <a:pPr lvl="1"/>
            <a:r>
              <a:rPr lang="en-US" sz="3400" dirty="0">
                <a:latin typeface="Avenir Next" panose="020B0503020202020204" pitchFamily="34" charset="0"/>
              </a:rPr>
              <a:t>Exercise energy and creativity to go</a:t>
            </a:r>
          </a:p>
          <a:p>
            <a:pPr lvl="1"/>
            <a:r>
              <a:rPr lang="en-US" sz="3400" dirty="0">
                <a:latin typeface="Avenir Next" panose="020B0503020202020204" pitchFamily="34" charset="0"/>
              </a:rPr>
              <a:t>Focus on God and others</a:t>
            </a:r>
            <a:endParaRPr lang="en-US" sz="3400" dirty="0">
              <a:solidFill>
                <a:schemeClr val="tx1"/>
              </a:solidFill>
              <a:latin typeface="Avenir Next" panose="020B0503020202020204" pitchFamily="34" charset="0"/>
            </a:endParaRPr>
          </a:p>
          <a:p>
            <a:pPr marL="0" indent="0">
              <a:buNone/>
            </a:pPr>
            <a:r>
              <a:rPr lang="en-US" dirty="0">
                <a:solidFill>
                  <a:srgbClr val="619ED2"/>
                </a:solidFill>
                <a:latin typeface="Avenir Next" panose="020B0503020202020204" pitchFamily="34" charset="0"/>
              </a:rPr>
              <a:t>	</a:t>
            </a:r>
          </a:p>
        </p:txBody>
      </p:sp>
    </p:spTree>
    <p:extLst>
      <p:ext uri="{BB962C8B-B14F-4D97-AF65-F5344CB8AC3E}">
        <p14:creationId xmlns:p14="http://schemas.microsoft.com/office/powerpoint/2010/main" val="3256366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F5CFA4D-DC4A-12C3-890F-DDA3F0651693}"/>
              </a:ext>
            </a:extLst>
          </p:cNvPr>
          <p:cNvSpPr>
            <a:spLocks noGrp="1"/>
          </p:cNvSpPr>
          <p:nvPr>
            <p:ph idx="1"/>
          </p:nvPr>
        </p:nvSpPr>
        <p:spPr>
          <a:xfrm>
            <a:off x="0" y="2676741"/>
            <a:ext cx="12191999" cy="1368786"/>
          </a:xfrm>
          <a:solidFill>
            <a:schemeClr val="bg2">
              <a:alpha val="95000"/>
            </a:schemeClr>
          </a:solidFill>
          <a:ln>
            <a:noFill/>
          </a:ln>
        </p:spPr>
        <p:txBody>
          <a:bodyPr>
            <a:noAutofit/>
          </a:bodyPr>
          <a:lstStyle/>
          <a:p>
            <a:pPr marL="0" indent="0" algn="ctr">
              <a:buNone/>
            </a:pPr>
            <a:endParaRPr lang="en-US" sz="1400" i="1" dirty="0">
              <a:latin typeface="Avenir Next" panose="020B0503020202020204" pitchFamily="34" charset="0"/>
            </a:endParaRPr>
          </a:p>
          <a:p>
            <a:pPr marL="0" indent="0" algn="ctr">
              <a:buNone/>
            </a:pPr>
            <a:r>
              <a:rPr lang="en-US" sz="3600" b="0" u="none" strike="noStrike" dirty="0">
                <a:solidFill>
                  <a:schemeClr val="tx1"/>
                </a:solidFill>
                <a:effectLst/>
                <a:latin typeface="Avenir Next" panose="020B0503020202020204" pitchFamily="34" charset="0"/>
              </a:rPr>
              <a:t>What did the early church do?</a:t>
            </a:r>
            <a:endParaRPr lang="en-US" sz="3600" dirty="0">
              <a:solidFill>
                <a:schemeClr val="tx1"/>
              </a:solidFill>
              <a:latin typeface="Avenir Next" panose="020B0503020202020204" pitchFamily="34" charset="0"/>
            </a:endParaRPr>
          </a:p>
        </p:txBody>
      </p:sp>
    </p:spTree>
    <p:extLst>
      <p:ext uri="{BB962C8B-B14F-4D97-AF65-F5344CB8AC3E}">
        <p14:creationId xmlns:p14="http://schemas.microsoft.com/office/powerpoint/2010/main" val="19621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1367899"/>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purpose</a:t>
            </a:r>
            <a:endParaRPr lang="en-US" sz="4500" dirty="0">
              <a:solidFill>
                <a:srgbClr val="619ED2"/>
              </a:solidFill>
              <a:latin typeface="Avenir Next" panose="020B0503020202020204" pitchFamily="34" charset="0"/>
            </a:endParaRPr>
          </a:p>
        </p:txBody>
      </p:sp>
    </p:spTree>
    <p:extLst>
      <p:ext uri="{BB962C8B-B14F-4D97-AF65-F5344CB8AC3E}">
        <p14:creationId xmlns:p14="http://schemas.microsoft.com/office/powerpoint/2010/main" val="1070944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887820"/>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purpose</a:t>
            </a:r>
            <a:endParaRPr lang="en-US" sz="7200" b="0" i="1" u="none" strike="noStrike" dirty="0">
              <a:solidFill>
                <a:srgbClr val="619ED2"/>
              </a:solidFill>
              <a:effectLst/>
              <a:latin typeface="Avenir Next" panose="020B0503020202020204" pitchFamily="34" charset="0"/>
            </a:endParaRP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AIMLESS</a:t>
            </a:r>
          </a:p>
          <a:p>
            <a:r>
              <a:rPr lang="en-US" sz="3400" dirty="0">
                <a:latin typeface="Avenir Next" panose="020B0503020202020204" pitchFamily="34" charset="0"/>
              </a:rPr>
              <a:t>Prov. 29:18 Where there is no vision the people perish</a:t>
            </a:r>
          </a:p>
        </p:txBody>
      </p:sp>
    </p:spTree>
    <p:extLst>
      <p:ext uri="{BB962C8B-B14F-4D97-AF65-F5344CB8AC3E}">
        <p14:creationId xmlns:p14="http://schemas.microsoft.com/office/powerpoint/2010/main" val="1474610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887820"/>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purpose</a:t>
            </a:r>
            <a:endParaRPr lang="en-US" sz="7200" b="0" i="1" u="none" strike="noStrike" dirty="0">
              <a:solidFill>
                <a:srgbClr val="619ED2"/>
              </a:solidFill>
              <a:effectLst/>
              <a:latin typeface="Avenir Next" panose="020B0503020202020204" pitchFamily="34" charset="0"/>
            </a:endParaRP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EARLY CHURCH</a:t>
            </a:r>
          </a:p>
          <a:p>
            <a:pPr lvl="1"/>
            <a:r>
              <a:rPr lang="en-US" sz="3400" dirty="0">
                <a:latin typeface="Avenir Next" panose="020B0503020202020204" pitchFamily="34" charset="0"/>
              </a:rPr>
              <a:t>Special prayer meetings: Peter in prison</a:t>
            </a:r>
          </a:p>
          <a:p>
            <a:pPr marL="228600" lvl="1" indent="0">
              <a:buNone/>
            </a:pPr>
            <a:r>
              <a:rPr lang="en-US" dirty="0">
                <a:latin typeface="Avenir Next" panose="020B0503020202020204" pitchFamily="34" charset="0"/>
              </a:rPr>
              <a:t>	</a:t>
            </a:r>
          </a:p>
        </p:txBody>
      </p:sp>
    </p:spTree>
    <p:extLst>
      <p:ext uri="{BB962C8B-B14F-4D97-AF65-F5344CB8AC3E}">
        <p14:creationId xmlns:p14="http://schemas.microsoft.com/office/powerpoint/2010/main" val="2304173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887820"/>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purpose</a:t>
            </a:r>
            <a:endParaRPr lang="en-US" sz="7200" b="0" i="1" u="none" strike="noStrike" dirty="0">
              <a:solidFill>
                <a:srgbClr val="619ED2"/>
              </a:solidFill>
              <a:effectLst/>
              <a:latin typeface="Avenir Next" panose="020B0503020202020204" pitchFamily="34" charset="0"/>
            </a:endParaRP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EARLY CHURCH</a:t>
            </a:r>
          </a:p>
          <a:p>
            <a:pPr lvl="1"/>
            <a:r>
              <a:rPr lang="en-US" sz="3400" dirty="0">
                <a:latin typeface="Avenir Next" panose="020B0503020202020204" pitchFamily="34" charset="0"/>
              </a:rPr>
              <a:t>Mission: make disciples of all nations </a:t>
            </a:r>
            <a:r>
              <a:rPr lang="en-US" sz="2500" dirty="0">
                <a:latin typeface="Avenir Next" panose="020B0503020202020204" pitchFamily="34" charset="0"/>
              </a:rPr>
              <a:t>(Matt. 28:19, Acts 1:8)</a:t>
            </a:r>
          </a:p>
          <a:p>
            <a:pPr lvl="1"/>
            <a:r>
              <a:rPr lang="en-US" sz="3400" dirty="0">
                <a:latin typeface="Avenir Next" panose="020B0503020202020204" pitchFamily="34" charset="0"/>
              </a:rPr>
              <a:t>The mission:</a:t>
            </a:r>
          </a:p>
          <a:p>
            <a:pPr lvl="4"/>
            <a:r>
              <a:rPr lang="en-US" sz="3400" dirty="0">
                <a:latin typeface="Avenir Next" panose="020B0503020202020204" pitchFamily="34" charset="0"/>
              </a:rPr>
              <a:t>Apostles, teachers, missionaries </a:t>
            </a:r>
            <a:r>
              <a:rPr lang="en-US" sz="2500" b="0" i="0" dirty="0">
                <a:effectLst/>
                <a:latin typeface="Avenir Next" panose="020B0503020202020204" pitchFamily="34" charset="0"/>
              </a:rPr>
              <a:t>(Acts 1:15, 6:3, 13:3)</a:t>
            </a:r>
            <a:r>
              <a:rPr lang="en-US" sz="2500" dirty="0">
                <a:latin typeface="Avenir Next" panose="020B0503020202020204" pitchFamily="34" charset="0"/>
              </a:rPr>
              <a:t>	</a:t>
            </a:r>
          </a:p>
          <a:p>
            <a:pPr lvl="4"/>
            <a:r>
              <a:rPr lang="en-US" sz="3400" dirty="0">
                <a:latin typeface="Avenir Next" panose="020B0503020202020204" pitchFamily="34" charset="0"/>
              </a:rPr>
              <a:t>Speak </a:t>
            </a:r>
            <a:r>
              <a:rPr lang="en-US" sz="3400" b="0" i="0" dirty="0">
                <a:effectLst/>
                <a:latin typeface="Avenir Next" panose="020B0503020202020204" pitchFamily="34" charset="0"/>
              </a:rPr>
              <a:t>with boldness, authentication </a:t>
            </a:r>
            <a:r>
              <a:rPr lang="en-US" sz="2500" b="0" i="0" dirty="0">
                <a:effectLst/>
                <a:latin typeface="Avenir Next" panose="020B0503020202020204" pitchFamily="34" charset="0"/>
              </a:rPr>
              <a:t>(Acts 4:29)</a:t>
            </a:r>
          </a:p>
          <a:p>
            <a:pPr lvl="4"/>
            <a:r>
              <a:rPr lang="en-US" sz="3400" dirty="0">
                <a:latin typeface="Avenir Next" panose="020B0503020202020204" pitchFamily="34" charset="0"/>
              </a:rPr>
              <a:t>Pray </a:t>
            </a:r>
            <a:r>
              <a:rPr lang="en-US" sz="3400" dirty="0">
                <a:latin typeface="Avenir Next" panose="020B0503020202020204" pitchFamily="34" charset="0"/>
                <a:sym typeface="Wingdings" pitchFamily="2" charset="2"/>
              </a:rPr>
              <a:t> Movement of God </a:t>
            </a:r>
            <a:r>
              <a:rPr lang="en-US" sz="2500" dirty="0">
                <a:latin typeface="Avenir Next" panose="020B0503020202020204" pitchFamily="34" charset="0"/>
                <a:sym typeface="Wingdings" pitchFamily="2" charset="2"/>
              </a:rPr>
              <a:t>(Acts 2:47, 4:31, 6:7)</a:t>
            </a:r>
            <a:endParaRPr lang="en-US" sz="2500" b="0" i="0" dirty="0">
              <a:effectLst/>
              <a:latin typeface="Avenir Next" panose="020B0503020202020204" pitchFamily="34" charset="0"/>
            </a:endParaRPr>
          </a:p>
          <a:p>
            <a:pPr marL="228600" lvl="1" indent="0">
              <a:buNone/>
            </a:pPr>
            <a:r>
              <a:rPr lang="en-US" dirty="0">
                <a:latin typeface="Avenir Next" panose="020B0503020202020204" pitchFamily="34" charset="0"/>
              </a:rPr>
              <a:t>	</a:t>
            </a:r>
          </a:p>
        </p:txBody>
      </p:sp>
    </p:spTree>
    <p:extLst>
      <p:ext uri="{BB962C8B-B14F-4D97-AF65-F5344CB8AC3E}">
        <p14:creationId xmlns:p14="http://schemas.microsoft.com/office/powerpoint/2010/main" val="2714774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887820"/>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purpose</a:t>
            </a:r>
            <a:endParaRPr lang="en-US" sz="7200" b="0" i="1" u="none" strike="noStrike" dirty="0">
              <a:solidFill>
                <a:srgbClr val="619ED2"/>
              </a:solidFill>
              <a:effectLst/>
              <a:latin typeface="Avenir Next" panose="020B0503020202020204" pitchFamily="34" charset="0"/>
            </a:endParaRP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ATTITUDE SHIFT:</a:t>
            </a:r>
          </a:p>
          <a:p>
            <a:pPr lvl="1"/>
            <a:r>
              <a:rPr lang="en-US" sz="3400" dirty="0">
                <a:latin typeface="Avenir Next" panose="020B0503020202020204" pitchFamily="34" charset="0"/>
              </a:rPr>
              <a:t>Prioritize the mission</a:t>
            </a:r>
          </a:p>
          <a:p>
            <a:pPr marL="228600" lvl="1" indent="0">
              <a:buNone/>
            </a:pPr>
            <a:r>
              <a:rPr lang="en-US" dirty="0">
                <a:latin typeface="Avenir Next" panose="020B0503020202020204" pitchFamily="34" charset="0"/>
              </a:rPr>
              <a:t>	</a:t>
            </a:r>
          </a:p>
        </p:txBody>
      </p:sp>
    </p:spTree>
    <p:extLst>
      <p:ext uri="{BB962C8B-B14F-4D97-AF65-F5344CB8AC3E}">
        <p14:creationId xmlns:p14="http://schemas.microsoft.com/office/powerpoint/2010/main" val="2220926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887820"/>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purpose</a:t>
            </a:r>
            <a:endParaRPr lang="en-US" sz="7200" b="0" i="1" u="none" strike="noStrike" dirty="0">
              <a:solidFill>
                <a:srgbClr val="619ED2"/>
              </a:solidFill>
              <a:effectLst/>
              <a:latin typeface="Avenir Next" panose="020B0503020202020204" pitchFamily="34" charset="0"/>
            </a:endParaRP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ATTITUDE SHIFT:</a:t>
            </a:r>
          </a:p>
          <a:p>
            <a:pPr lvl="1"/>
            <a:r>
              <a:rPr lang="en-US" sz="3400" dirty="0">
                <a:latin typeface="Avenir Next" panose="020B0503020202020204" pitchFamily="34" charset="0"/>
              </a:rPr>
              <a:t>Prioritize the mission</a:t>
            </a:r>
          </a:p>
          <a:p>
            <a:pPr lvl="4"/>
            <a:r>
              <a:rPr lang="en-US" sz="3400" dirty="0">
                <a:latin typeface="Avenir Next" panose="020B0503020202020204" pitchFamily="34" charset="0"/>
              </a:rPr>
              <a:t>80-90% mission focused</a:t>
            </a:r>
          </a:p>
          <a:p>
            <a:pPr lvl="4"/>
            <a:r>
              <a:rPr lang="en-US" sz="3400" dirty="0">
                <a:latin typeface="Avenir Next" panose="020B0503020202020204" pitchFamily="34" charset="0"/>
              </a:rPr>
              <a:t>Find other ways to pray for needs</a:t>
            </a:r>
          </a:p>
          <a:p>
            <a:pPr marL="228600" lvl="1" indent="0">
              <a:buNone/>
            </a:pPr>
            <a:r>
              <a:rPr lang="en-US" dirty="0">
                <a:latin typeface="Avenir Next" panose="020B0503020202020204" pitchFamily="34" charset="0"/>
              </a:rPr>
              <a:t>	</a:t>
            </a:r>
          </a:p>
        </p:txBody>
      </p:sp>
    </p:spTree>
    <p:extLst>
      <p:ext uri="{BB962C8B-B14F-4D97-AF65-F5344CB8AC3E}">
        <p14:creationId xmlns:p14="http://schemas.microsoft.com/office/powerpoint/2010/main" val="3100038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887820"/>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purpose</a:t>
            </a:r>
            <a:endParaRPr lang="en-US" sz="7200" b="0" i="1" u="none" strike="noStrike" dirty="0">
              <a:solidFill>
                <a:srgbClr val="619ED2"/>
              </a:solidFill>
              <a:effectLst/>
              <a:latin typeface="Avenir Next" panose="020B0503020202020204" pitchFamily="34" charset="0"/>
            </a:endParaRP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ATTITUDE SHIFT:</a:t>
            </a:r>
          </a:p>
          <a:p>
            <a:pPr lvl="1"/>
            <a:r>
              <a:rPr lang="en-US" sz="3400" dirty="0">
                <a:latin typeface="Avenir Next" panose="020B0503020202020204" pitchFamily="34" charset="0"/>
              </a:rPr>
              <a:t>Prioritize the mission</a:t>
            </a:r>
          </a:p>
          <a:p>
            <a:pPr lvl="4"/>
            <a:r>
              <a:rPr lang="en-US" sz="3400" dirty="0">
                <a:latin typeface="Avenir Next" panose="020B0503020202020204" pitchFamily="34" charset="0"/>
              </a:rPr>
              <a:t>80-90% mission focused</a:t>
            </a:r>
          </a:p>
          <a:p>
            <a:pPr lvl="4"/>
            <a:r>
              <a:rPr lang="en-US" sz="3400" dirty="0">
                <a:latin typeface="Avenir Next" panose="020B0503020202020204" pitchFamily="34" charset="0"/>
              </a:rPr>
              <a:t>Find other ways to pray for needs</a:t>
            </a:r>
          </a:p>
          <a:p>
            <a:pPr marL="228600" lvl="1" indent="0">
              <a:buNone/>
            </a:pPr>
            <a:r>
              <a:rPr lang="en-US" dirty="0">
                <a:latin typeface="Avenir Next" panose="020B0503020202020204" pitchFamily="34" charset="0"/>
              </a:rPr>
              <a:t>	</a:t>
            </a:r>
          </a:p>
        </p:txBody>
      </p:sp>
      <p:sp>
        <p:nvSpPr>
          <p:cNvPr id="4" name="Content Placeholder 2">
            <a:extLst>
              <a:ext uri="{FF2B5EF4-FFF2-40B4-BE49-F238E27FC236}">
                <a16:creationId xmlns:a16="http://schemas.microsoft.com/office/drawing/2014/main" id="{8DB8C8F9-02F1-6017-3112-95686AFA1F48}"/>
              </a:ext>
            </a:extLst>
          </p:cNvPr>
          <p:cNvSpPr txBox="1">
            <a:spLocks/>
          </p:cNvSpPr>
          <p:nvPr/>
        </p:nvSpPr>
        <p:spPr>
          <a:xfrm>
            <a:off x="1139952" y="4826032"/>
            <a:ext cx="9912096" cy="1207008"/>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sz="8000" b="0" u="none" strike="noStrike" dirty="0">
                <a:effectLst/>
                <a:latin typeface="Avenir Next" panose="020B0503020202020204" pitchFamily="34" charset="0"/>
              </a:rPr>
              <a:t>NO GREATER NEED</a:t>
            </a:r>
            <a:endParaRPr lang="en-US" sz="8000" dirty="0">
              <a:solidFill>
                <a:schemeClr val="tx1"/>
              </a:solidFill>
              <a:latin typeface="Avenir Next" panose="020B0503020202020204" pitchFamily="34" charset="0"/>
            </a:endParaRPr>
          </a:p>
          <a:p>
            <a:pPr marL="0" indent="0" algn="ctr">
              <a:buFont typeface="Arial" panose="020B0604020202020204" pitchFamily="34" charset="0"/>
              <a:buNone/>
            </a:pPr>
            <a:r>
              <a:rPr lang="en-US" sz="8000" dirty="0">
                <a:latin typeface="Avenir Next" panose="020B0503020202020204" pitchFamily="34" charset="0"/>
              </a:rPr>
              <a:t>	</a:t>
            </a:r>
          </a:p>
          <a:p>
            <a:pPr marL="0" indent="0" algn="ctr">
              <a:buFont typeface="Arial" panose="020B0604020202020204" pitchFamily="34" charset="0"/>
              <a:buNone/>
            </a:pPr>
            <a:r>
              <a:rPr lang="en-US" sz="8000" dirty="0">
                <a:solidFill>
                  <a:srgbClr val="619ED2"/>
                </a:solidFill>
                <a:latin typeface="Avenir Next" panose="020B0503020202020204" pitchFamily="34" charset="0"/>
              </a:rPr>
              <a:t>	</a:t>
            </a:r>
          </a:p>
        </p:txBody>
      </p:sp>
    </p:spTree>
    <p:extLst>
      <p:ext uri="{BB962C8B-B14F-4D97-AF65-F5344CB8AC3E}">
        <p14:creationId xmlns:p14="http://schemas.microsoft.com/office/powerpoint/2010/main" val="1625782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887820"/>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purpose</a:t>
            </a:r>
            <a:endParaRPr lang="en-US" sz="7200" b="0" i="1" u="none" strike="noStrike" dirty="0">
              <a:solidFill>
                <a:srgbClr val="619ED2"/>
              </a:solidFill>
              <a:effectLst/>
              <a:latin typeface="Avenir Next" panose="020B0503020202020204" pitchFamily="34" charset="0"/>
            </a:endParaRP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ATTITUDE SHIFT:</a:t>
            </a:r>
          </a:p>
          <a:p>
            <a:pPr lvl="1"/>
            <a:r>
              <a:rPr lang="en-US" sz="3400" dirty="0">
                <a:latin typeface="Avenir Next" panose="020B0503020202020204" pitchFamily="34" charset="0"/>
              </a:rPr>
              <a:t>Prioritize the mission</a:t>
            </a:r>
          </a:p>
          <a:p>
            <a:pPr lvl="1"/>
            <a:r>
              <a:rPr lang="en-US" sz="3400" dirty="0">
                <a:latin typeface="Avenir Next" panose="020B0503020202020204" pitchFamily="34" charset="0"/>
              </a:rPr>
              <a:t>Work hard</a:t>
            </a:r>
          </a:p>
          <a:p>
            <a:pPr marL="228600" lvl="1" indent="0">
              <a:buNone/>
            </a:pPr>
            <a:r>
              <a:rPr lang="en-US" dirty="0">
                <a:latin typeface="Avenir Next" panose="020B0503020202020204" pitchFamily="34" charset="0"/>
              </a:rPr>
              <a:t>	</a:t>
            </a:r>
          </a:p>
        </p:txBody>
      </p:sp>
      <p:sp>
        <p:nvSpPr>
          <p:cNvPr id="5" name="Content Placeholder 2">
            <a:extLst>
              <a:ext uri="{FF2B5EF4-FFF2-40B4-BE49-F238E27FC236}">
                <a16:creationId xmlns:a16="http://schemas.microsoft.com/office/drawing/2014/main" id="{ECED32A5-7221-3165-E74E-3B8264BFB131}"/>
              </a:ext>
            </a:extLst>
          </p:cNvPr>
          <p:cNvSpPr txBox="1">
            <a:spLocks/>
          </p:cNvSpPr>
          <p:nvPr/>
        </p:nvSpPr>
        <p:spPr>
          <a:xfrm>
            <a:off x="342900" y="3675888"/>
            <a:ext cx="11506200" cy="3015520"/>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b="0" u="none" strike="noStrike" dirty="0">
                <a:effectLst/>
                <a:latin typeface="Avenir Next" panose="020B0503020202020204" pitchFamily="34" charset="0"/>
              </a:rPr>
              <a:t>Wake up, man, wake up when you pray, for it is insulting to God to give him sleepy worship... No, no, prayer must be heart work, soul-work, spirit work. Prayer ought to be the sweat of the soul, it should sometimes be even as the bloody sweat of an agonizing heart, crying mightily unto the Lord, as Jesus did in the garden.</a:t>
            </a:r>
          </a:p>
          <a:p>
            <a:pPr marL="0" indent="0" algn="ctr">
              <a:buNone/>
            </a:pPr>
            <a:r>
              <a:rPr lang="en-US" i="1" dirty="0">
                <a:latin typeface="Avenir Next" panose="020B0503020202020204" pitchFamily="34" charset="0"/>
              </a:rPr>
              <a:t>- </a:t>
            </a:r>
            <a:r>
              <a:rPr lang="en-US" dirty="0">
                <a:latin typeface="Avenir Next" panose="020B0503020202020204" pitchFamily="34" charset="0"/>
              </a:rPr>
              <a:t>Charles Spurgeon</a:t>
            </a:r>
            <a:endParaRPr lang="en-US" dirty="0">
              <a:solidFill>
                <a:schemeClr val="tx1"/>
              </a:solidFill>
              <a:latin typeface="Avenir Next" panose="020B0503020202020204" pitchFamily="34" charset="0"/>
            </a:endParaRPr>
          </a:p>
          <a:p>
            <a:pPr marL="0" indent="0" algn="ctr">
              <a:buFont typeface="Arial" panose="020B0604020202020204" pitchFamily="34" charset="0"/>
              <a:buNone/>
            </a:pPr>
            <a:r>
              <a:rPr lang="en-US" dirty="0">
                <a:latin typeface="Avenir Next" panose="020B0503020202020204" pitchFamily="34" charset="0"/>
              </a:rPr>
              <a:t>	</a:t>
            </a:r>
          </a:p>
          <a:p>
            <a:pPr marL="0" indent="0" algn="ctr">
              <a:buFont typeface="Arial" panose="020B0604020202020204" pitchFamily="34" charset="0"/>
              <a:buNone/>
            </a:pPr>
            <a:r>
              <a:rPr lang="en-US" dirty="0">
                <a:solidFill>
                  <a:srgbClr val="619ED2"/>
                </a:solidFill>
                <a:latin typeface="Avenir Next" panose="020B0503020202020204" pitchFamily="34" charset="0"/>
              </a:rPr>
              <a:t>	</a:t>
            </a:r>
          </a:p>
        </p:txBody>
      </p:sp>
    </p:spTree>
    <p:extLst>
      <p:ext uri="{BB962C8B-B14F-4D97-AF65-F5344CB8AC3E}">
        <p14:creationId xmlns:p14="http://schemas.microsoft.com/office/powerpoint/2010/main" val="1540195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887820"/>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purpose</a:t>
            </a:r>
            <a:endParaRPr lang="en-US" sz="7200" b="0" i="1" u="none" strike="noStrike" dirty="0">
              <a:solidFill>
                <a:srgbClr val="619ED2"/>
              </a:solidFill>
              <a:effectLst/>
              <a:latin typeface="Avenir Next" panose="020B0503020202020204" pitchFamily="34" charset="0"/>
            </a:endParaRP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NEW TESTAMENT</a:t>
            </a:r>
          </a:p>
          <a:p>
            <a:pPr lvl="1"/>
            <a:r>
              <a:rPr lang="en-US" dirty="0">
                <a:latin typeface="Avenir Next" panose="020B0503020202020204" pitchFamily="34" charset="0"/>
              </a:rPr>
              <a:t>Col. 4:12 [</a:t>
            </a:r>
            <a:r>
              <a:rPr lang="en-US" b="0" i="0" dirty="0">
                <a:effectLst/>
                <a:latin typeface="Avenir Next" panose="020B0503020202020204" pitchFamily="34" charset="0"/>
              </a:rPr>
              <a:t>Epaphras] is always wrestling in prayer for you, that you may stand firm in all the will of God, mature and fully assured. 13 I vouch for him that he is working hard for you</a:t>
            </a:r>
          </a:p>
          <a:p>
            <a:pPr lvl="1"/>
            <a:r>
              <a:rPr lang="en-US" b="0" i="0" u="none" strike="noStrike" dirty="0">
                <a:effectLst/>
                <a:latin typeface="Avenir Next" panose="020B0503020202020204" pitchFamily="34" charset="0"/>
              </a:rPr>
              <a:t>Eph 6:18 And pray in the Spirit on all occasions with all kinds of prayers and requests. With this in mind, be alert and always keep on praying for all the Lord’s people.</a:t>
            </a:r>
          </a:p>
          <a:p>
            <a:pPr lvl="1"/>
            <a:r>
              <a:rPr lang="en-US" b="0" i="0" u="none" strike="noStrike" dirty="0">
                <a:effectLst/>
                <a:latin typeface="Avenir Next" panose="020B0503020202020204" pitchFamily="34" charset="0"/>
              </a:rPr>
              <a:t>1 Peter 4:7 The end of all things is near. Therefore be alert and of sober mind so that you may pray.</a:t>
            </a:r>
            <a:endParaRPr lang="en-US" dirty="0">
              <a:latin typeface="Avenir Next" panose="020B0503020202020204" pitchFamily="34" charset="0"/>
            </a:endParaRPr>
          </a:p>
        </p:txBody>
      </p:sp>
    </p:spTree>
    <p:extLst>
      <p:ext uri="{BB962C8B-B14F-4D97-AF65-F5344CB8AC3E}">
        <p14:creationId xmlns:p14="http://schemas.microsoft.com/office/powerpoint/2010/main" val="1067828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1367899"/>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faith</a:t>
            </a:r>
            <a:endParaRPr lang="en-US" sz="4500" dirty="0">
              <a:solidFill>
                <a:srgbClr val="619ED2"/>
              </a:solidFill>
              <a:latin typeface="Avenir Next" panose="020B0503020202020204" pitchFamily="34" charset="0"/>
            </a:endParaRPr>
          </a:p>
        </p:txBody>
      </p:sp>
    </p:spTree>
    <p:extLst>
      <p:ext uri="{BB962C8B-B14F-4D97-AF65-F5344CB8AC3E}">
        <p14:creationId xmlns:p14="http://schemas.microsoft.com/office/powerpoint/2010/main" val="1997764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417715" y="311727"/>
            <a:ext cx="11568545" cy="6234546"/>
          </a:xfrm>
          <a:solidFill>
            <a:schemeClr val="bg2">
              <a:alpha val="0"/>
            </a:schemeClr>
          </a:solidFill>
          <a:ln>
            <a:solidFill>
              <a:schemeClr val="tx1"/>
            </a:solidFill>
          </a:ln>
        </p:spPr>
        <p:txBody>
          <a:bodyPr>
            <a:noAutofit/>
          </a:bodyPr>
          <a:lstStyle/>
          <a:p>
            <a:pPr marL="0" indent="0">
              <a:buNone/>
            </a:pPr>
            <a:r>
              <a:rPr lang="en-US" sz="3600" u="none" strike="noStrike" dirty="0">
                <a:solidFill>
                  <a:schemeClr val="tx1"/>
                </a:solidFill>
                <a:effectLst/>
                <a:latin typeface="Avenir Next" panose="020B0503020202020204" pitchFamily="34" charset="0"/>
              </a:rPr>
              <a:t>Acts 1:14 They all joined together constantly in prayer, along with the women and Mary the mother of Jesus, and with his brothers.</a:t>
            </a:r>
          </a:p>
        </p:txBody>
      </p:sp>
    </p:spTree>
    <p:extLst>
      <p:ext uri="{BB962C8B-B14F-4D97-AF65-F5344CB8AC3E}">
        <p14:creationId xmlns:p14="http://schemas.microsoft.com/office/powerpoint/2010/main" val="4117968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587782"/>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faith</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CYNICISM</a:t>
            </a:r>
          </a:p>
        </p:txBody>
      </p:sp>
    </p:spTree>
    <p:extLst>
      <p:ext uri="{BB962C8B-B14F-4D97-AF65-F5344CB8AC3E}">
        <p14:creationId xmlns:p14="http://schemas.microsoft.com/office/powerpoint/2010/main" val="1550916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587782"/>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faith</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EARLY CHURCH</a:t>
            </a:r>
          </a:p>
          <a:p>
            <a:pPr lvl="1"/>
            <a:r>
              <a:rPr lang="en-US" sz="3400" dirty="0">
                <a:latin typeface="Avenir Next" panose="020B0503020202020204" pitchFamily="34" charset="0"/>
              </a:rPr>
              <a:t>Acts 4:24 </a:t>
            </a:r>
            <a:r>
              <a:rPr lang="en-US" sz="3400" b="0" u="none" strike="noStrike" dirty="0">
                <a:effectLst/>
                <a:latin typeface="Avenir Next" panose="020B0503020202020204" pitchFamily="34" charset="0"/>
              </a:rPr>
              <a:t>“</a:t>
            </a:r>
            <a:r>
              <a:rPr lang="en-US" sz="3400" b="0" u="none" strike="noStrike" dirty="0">
                <a:solidFill>
                  <a:srgbClr val="619ED2"/>
                </a:solidFill>
                <a:effectLst/>
                <a:latin typeface="Avenir Next" panose="020B0503020202020204" pitchFamily="34" charset="0"/>
              </a:rPr>
              <a:t>Sovereign Lord</a:t>
            </a:r>
            <a:r>
              <a:rPr lang="en-US" sz="3400" b="0" u="none" strike="noStrike" dirty="0">
                <a:effectLst/>
                <a:latin typeface="Avenir Next" panose="020B0503020202020204" pitchFamily="34" charset="0"/>
              </a:rPr>
              <a:t>,” they said, “</a:t>
            </a:r>
            <a:r>
              <a:rPr lang="en-US" sz="3400" b="0" u="none" strike="noStrike" dirty="0">
                <a:solidFill>
                  <a:srgbClr val="619ED2"/>
                </a:solidFill>
                <a:effectLst/>
                <a:latin typeface="Avenir Next" panose="020B0503020202020204" pitchFamily="34" charset="0"/>
              </a:rPr>
              <a:t>you made the heavens and the earth and the sea, and everything in them</a:t>
            </a:r>
            <a:r>
              <a:rPr lang="en-US" sz="3400" b="0" u="none" strike="noStrike" dirty="0">
                <a:effectLst/>
                <a:latin typeface="Avenir Next" panose="020B0503020202020204" pitchFamily="34" charset="0"/>
              </a:rPr>
              <a:t>. 25 </a:t>
            </a:r>
            <a:r>
              <a:rPr lang="en-US" sz="3400" b="0" u="none" strike="noStrike" dirty="0">
                <a:solidFill>
                  <a:srgbClr val="619ED2"/>
                </a:solidFill>
                <a:effectLst/>
                <a:latin typeface="Avenir Next" panose="020B0503020202020204" pitchFamily="34" charset="0"/>
              </a:rPr>
              <a:t>You spoke </a:t>
            </a:r>
            <a:r>
              <a:rPr lang="en-US" sz="3400" b="0" u="none" strike="noStrike" dirty="0">
                <a:effectLst/>
                <a:latin typeface="Avenir Next" panose="020B0503020202020204" pitchFamily="34" charset="0"/>
              </a:rPr>
              <a:t>by the Holy Spirit through the mouth of your servant, our father David… Now, Lord, consider their threats and enable your servants to </a:t>
            </a:r>
            <a:r>
              <a:rPr lang="en-US" sz="3400" b="0" u="none" strike="noStrike" dirty="0">
                <a:solidFill>
                  <a:srgbClr val="619ED2"/>
                </a:solidFill>
                <a:effectLst/>
                <a:latin typeface="Avenir Next" panose="020B0503020202020204" pitchFamily="34" charset="0"/>
              </a:rPr>
              <a:t>speak your word with great boldness</a:t>
            </a:r>
            <a:r>
              <a:rPr lang="en-US" sz="3400" b="0" u="none" strike="noStrike" dirty="0">
                <a:effectLst/>
                <a:latin typeface="Avenir Next" panose="020B0503020202020204" pitchFamily="34" charset="0"/>
              </a:rPr>
              <a:t>. 30 </a:t>
            </a:r>
            <a:r>
              <a:rPr lang="en-US" sz="3400" b="0" u="none" strike="noStrike" dirty="0">
                <a:solidFill>
                  <a:srgbClr val="619ED2"/>
                </a:solidFill>
                <a:effectLst/>
                <a:latin typeface="Avenir Next" panose="020B0503020202020204" pitchFamily="34" charset="0"/>
              </a:rPr>
              <a:t>Stretch out your hand </a:t>
            </a:r>
            <a:r>
              <a:rPr lang="en-US" sz="3400" b="0" u="none" strike="noStrike" dirty="0">
                <a:effectLst/>
                <a:latin typeface="Avenir Next" panose="020B0503020202020204" pitchFamily="34" charset="0"/>
              </a:rPr>
              <a:t>to heal and perform signs and wonders through the name of your holy servant Jesus.”</a:t>
            </a:r>
          </a:p>
        </p:txBody>
      </p:sp>
    </p:spTree>
    <p:extLst>
      <p:ext uri="{BB962C8B-B14F-4D97-AF65-F5344CB8AC3E}">
        <p14:creationId xmlns:p14="http://schemas.microsoft.com/office/powerpoint/2010/main" val="3063106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587782"/>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faith</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ATTITUDE SHIFT:</a:t>
            </a:r>
          </a:p>
          <a:p>
            <a:pPr lvl="1"/>
            <a:r>
              <a:rPr lang="en-US" sz="3400" dirty="0">
                <a:latin typeface="Avenir Next" panose="020B0503020202020204" pitchFamily="34" charset="0"/>
              </a:rPr>
              <a:t>God’s power and promises</a:t>
            </a:r>
          </a:p>
        </p:txBody>
      </p:sp>
    </p:spTree>
    <p:extLst>
      <p:ext uri="{BB962C8B-B14F-4D97-AF65-F5344CB8AC3E}">
        <p14:creationId xmlns:p14="http://schemas.microsoft.com/office/powerpoint/2010/main" val="3642009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145214B-87BF-69E0-0C66-07D0F968A23D}"/>
              </a:ext>
            </a:extLst>
          </p:cNvPr>
          <p:cNvSpPr>
            <a:spLocks noGrp="1"/>
          </p:cNvSpPr>
          <p:nvPr>
            <p:ph idx="1"/>
          </p:nvPr>
        </p:nvSpPr>
        <p:spPr>
          <a:xfrm>
            <a:off x="342900" y="527267"/>
            <a:ext cx="11506200" cy="6130708"/>
          </a:xfrm>
        </p:spPr>
        <p:txBody>
          <a:bodyPr>
            <a:noAutofit/>
          </a:bodyPr>
          <a:lstStyle/>
          <a:p>
            <a:pPr marL="0" indent="0">
              <a:buNone/>
            </a:pPr>
            <a:r>
              <a:rPr lang="en-US" b="0" i="0" u="none" strike="noStrike" dirty="0">
                <a:solidFill>
                  <a:srgbClr val="619ED2"/>
                </a:solidFill>
                <a:effectLst/>
                <a:latin typeface="Avenir Next" panose="020B0503020202020204" pitchFamily="34" charset="0"/>
              </a:rPr>
              <a:t>Luke 11:9 </a:t>
            </a:r>
            <a:r>
              <a:rPr lang="en-US" b="0" i="0" u="none" strike="noStrike" dirty="0">
                <a:effectLst/>
                <a:latin typeface="Avenir Next" panose="020B0503020202020204" pitchFamily="34" charset="0"/>
              </a:rPr>
              <a:t>“So I say to you: Ask and it will be given to you; seek and you will find; knock and the door will be opened to you. 10 For everyone who asks receives; the one who seeks finds; and to the one who knocks, the door will be opened.</a:t>
            </a:r>
          </a:p>
          <a:p>
            <a:pPr marL="0" indent="0">
              <a:buNone/>
            </a:pPr>
            <a:endParaRPr lang="en-US" sz="200" b="0" i="0" u="none" strike="noStrike" dirty="0">
              <a:effectLst/>
              <a:latin typeface="Avenir Next" panose="020B0503020202020204" pitchFamily="34" charset="0"/>
            </a:endParaRPr>
          </a:p>
          <a:p>
            <a:pPr marL="0" indent="0">
              <a:buNone/>
            </a:pPr>
            <a:r>
              <a:rPr lang="en-US" b="0" i="0" u="none" strike="noStrike" dirty="0">
                <a:solidFill>
                  <a:srgbClr val="619ED2"/>
                </a:solidFill>
                <a:effectLst/>
                <a:latin typeface="Avenir Next" panose="020B0503020202020204" pitchFamily="34" charset="0"/>
              </a:rPr>
              <a:t>Mark 11:22 </a:t>
            </a:r>
            <a:r>
              <a:rPr lang="en-US" b="0" i="0" u="none" strike="noStrike" dirty="0">
                <a:effectLst/>
                <a:latin typeface="Avenir Next" panose="020B0503020202020204" pitchFamily="34" charset="0"/>
              </a:rPr>
              <a:t>“Have faith in God,” Jesus answered. 23 “Truly I tell you, if anyone says to this mountain, ‘Go, throw yourself into the sea,’ and does not doubt in their heart but believes that what they say will happen, it will be done for them. 24 Therefore I tell you, whatever you ask for in prayer, believe that you have received it, and it will be yours.</a:t>
            </a:r>
          </a:p>
          <a:p>
            <a:pPr marL="0" indent="0">
              <a:buNone/>
            </a:pPr>
            <a:endParaRPr lang="en-US" sz="200" b="0" i="0" u="none" strike="noStrike" dirty="0">
              <a:effectLst/>
              <a:latin typeface="Avenir Next" panose="020B0503020202020204" pitchFamily="34" charset="0"/>
            </a:endParaRPr>
          </a:p>
          <a:p>
            <a:pPr marL="0" indent="0" fontAlgn="base">
              <a:spcBef>
                <a:spcPts val="0"/>
              </a:spcBef>
              <a:buNone/>
            </a:pPr>
            <a:r>
              <a:rPr lang="en-US" b="0" i="0" u="none" strike="noStrike" dirty="0">
                <a:solidFill>
                  <a:srgbClr val="619ED2"/>
                </a:solidFill>
                <a:effectLst/>
                <a:latin typeface="Avenir Next" panose="020B0503020202020204" pitchFamily="34" charset="0"/>
              </a:rPr>
              <a:t>1 Peter 3:12 </a:t>
            </a:r>
            <a:r>
              <a:rPr lang="en-US" b="0" i="0" u="none" strike="noStrike" dirty="0">
                <a:effectLst/>
                <a:latin typeface="Avenir Next" panose="020B0503020202020204" pitchFamily="34" charset="0"/>
              </a:rPr>
              <a:t>For the eyes of the Lord are on the righteous, and his ears are attentive to their prayer.</a:t>
            </a:r>
          </a:p>
        </p:txBody>
      </p:sp>
    </p:spTree>
    <p:extLst>
      <p:ext uri="{BB962C8B-B14F-4D97-AF65-F5344CB8AC3E}">
        <p14:creationId xmlns:p14="http://schemas.microsoft.com/office/powerpoint/2010/main" val="31078903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145214B-87BF-69E0-0C66-07D0F968A23D}"/>
              </a:ext>
            </a:extLst>
          </p:cNvPr>
          <p:cNvSpPr>
            <a:spLocks noGrp="1"/>
          </p:cNvSpPr>
          <p:nvPr>
            <p:ph idx="1"/>
          </p:nvPr>
        </p:nvSpPr>
        <p:spPr>
          <a:xfrm>
            <a:off x="342900" y="527267"/>
            <a:ext cx="11506200" cy="6130708"/>
          </a:xfrm>
        </p:spPr>
        <p:txBody>
          <a:bodyPr>
            <a:noAutofit/>
          </a:bodyPr>
          <a:lstStyle/>
          <a:p>
            <a:pPr marL="0" indent="0" rtl="0" fontAlgn="base">
              <a:spcBef>
                <a:spcPts val="0"/>
              </a:spcBef>
              <a:spcAft>
                <a:spcPts val="0"/>
              </a:spcAft>
              <a:buNone/>
            </a:pPr>
            <a:r>
              <a:rPr lang="en-US" b="0" i="0" u="none" strike="noStrike" dirty="0">
                <a:solidFill>
                  <a:srgbClr val="619ED2"/>
                </a:solidFill>
                <a:effectLst/>
                <a:latin typeface="Avenir Next" panose="020B0503020202020204" pitchFamily="34" charset="0"/>
              </a:rPr>
              <a:t>Isaiah 65:24 </a:t>
            </a:r>
            <a:r>
              <a:rPr lang="en-US" b="0" i="0" u="none" strike="noStrike" dirty="0">
                <a:effectLst/>
                <a:latin typeface="Avenir Next" panose="020B0503020202020204" pitchFamily="34" charset="0"/>
              </a:rPr>
              <a:t>I will answer them before they even call to me. While they are still talking about their needs, I will go ahead and answer their prayers!</a:t>
            </a:r>
          </a:p>
          <a:p>
            <a:pPr marL="0" indent="0" rtl="0" fontAlgn="base">
              <a:spcBef>
                <a:spcPts val="0"/>
              </a:spcBef>
              <a:spcAft>
                <a:spcPts val="0"/>
              </a:spcAft>
              <a:buNone/>
            </a:pPr>
            <a:endParaRPr lang="en-US" sz="1000" b="0" i="0" u="none" strike="noStrike" dirty="0">
              <a:effectLst/>
              <a:latin typeface="Avenir Next" panose="020B0503020202020204" pitchFamily="34" charset="0"/>
            </a:endParaRPr>
          </a:p>
          <a:p>
            <a:pPr marL="0" indent="0" rtl="0" fontAlgn="base">
              <a:spcBef>
                <a:spcPts val="0"/>
              </a:spcBef>
              <a:spcAft>
                <a:spcPts val="0"/>
              </a:spcAft>
              <a:buNone/>
            </a:pPr>
            <a:r>
              <a:rPr lang="en-US" b="0" i="0" u="none" strike="noStrike" dirty="0">
                <a:solidFill>
                  <a:srgbClr val="619ED2"/>
                </a:solidFill>
                <a:effectLst/>
                <a:latin typeface="Avenir Next" panose="020B0503020202020204" pitchFamily="34" charset="0"/>
              </a:rPr>
              <a:t>James 5:16 </a:t>
            </a:r>
            <a:r>
              <a:rPr lang="en-US" b="0" i="0" u="none" strike="noStrike" dirty="0">
                <a:effectLst/>
                <a:latin typeface="Avenir Next" panose="020B0503020202020204" pitchFamily="34" charset="0"/>
              </a:rPr>
              <a:t>The prayer of a righteous person is powerful and effective.</a:t>
            </a:r>
          </a:p>
          <a:p>
            <a:pPr marL="0" indent="0" rtl="0" fontAlgn="base">
              <a:spcBef>
                <a:spcPts val="0"/>
              </a:spcBef>
              <a:spcAft>
                <a:spcPts val="0"/>
              </a:spcAft>
              <a:buNone/>
            </a:pPr>
            <a:endParaRPr lang="en-US" sz="1000" b="0" i="0" u="none" strike="noStrike" dirty="0">
              <a:effectLst/>
              <a:latin typeface="Avenir Next" panose="020B0503020202020204" pitchFamily="34" charset="0"/>
            </a:endParaRPr>
          </a:p>
          <a:p>
            <a:pPr marL="0" indent="0" rtl="0" fontAlgn="base">
              <a:spcBef>
                <a:spcPts val="0"/>
              </a:spcBef>
              <a:spcAft>
                <a:spcPts val="0"/>
              </a:spcAft>
              <a:buNone/>
            </a:pPr>
            <a:r>
              <a:rPr lang="en-US" b="0" i="0" u="none" strike="noStrike" dirty="0">
                <a:solidFill>
                  <a:srgbClr val="619ED2"/>
                </a:solidFill>
                <a:effectLst/>
                <a:latin typeface="Avenir Next" panose="020B0503020202020204" pitchFamily="34" charset="0"/>
              </a:rPr>
              <a:t>Eph 3:20 </a:t>
            </a:r>
            <a:r>
              <a:rPr lang="en-US" b="0" i="0" u="none" strike="noStrike" dirty="0">
                <a:effectLst/>
                <a:latin typeface="Avenir Next" panose="020B0503020202020204" pitchFamily="34" charset="0"/>
              </a:rPr>
              <a:t>Now to him who is able to do immeasurably more than all we ask or imagine, according to his power that is at work within us, 21 to him be glory in the church and in Christ Jesus throughout all generations, for ever and ever! Amen.</a:t>
            </a:r>
          </a:p>
        </p:txBody>
      </p:sp>
    </p:spTree>
    <p:extLst>
      <p:ext uri="{BB962C8B-B14F-4D97-AF65-F5344CB8AC3E}">
        <p14:creationId xmlns:p14="http://schemas.microsoft.com/office/powerpoint/2010/main" val="149219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145214B-87BF-69E0-0C66-07D0F968A23D}"/>
              </a:ext>
            </a:extLst>
          </p:cNvPr>
          <p:cNvSpPr>
            <a:spLocks noGrp="1"/>
          </p:cNvSpPr>
          <p:nvPr>
            <p:ph idx="1"/>
          </p:nvPr>
        </p:nvSpPr>
        <p:spPr>
          <a:xfrm>
            <a:off x="342900" y="527267"/>
            <a:ext cx="11506200" cy="6130708"/>
          </a:xfrm>
        </p:spPr>
        <p:txBody>
          <a:bodyPr>
            <a:noAutofit/>
          </a:bodyPr>
          <a:lstStyle/>
          <a:p>
            <a:pPr marL="0" indent="0" rtl="0" fontAlgn="base">
              <a:spcBef>
                <a:spcPts val="0"/>
              </a:spcBef>
              <a:spcAft>
                <a:spcPts val="0"/>
              </a:spcAft>
              <a:buNone/>
            </a:pPr>
            <a:r>
              <a:rPr lang="en-US" b="0" i="0" u="none" strike="noStrike" dirty="0">
                <a:solidFill>
                  <a:srgbClr val="619ED2"/>
                </a:solidFill>
                <a:effectLst/>
                <a:latin typeface="Avenir Next" panose="020B0503020202020204" pitchFamily="34" charset="0"/>
              </a:rPr>
              <a:t>1 John 5:14 </a:t>
            </a:r>
            <a:r>
              <a:rPr lang="en-US" b="0" i="0" u="none" strike="noStrike" dirty="0">
                <a:effectLst/>
                <a:latin typeface="Avenir Next" panose="020B0503020202020204" pitchFamily="34" charset="0"/>
              </a:rPr>
              <a:t>This is the confidence we have in approaching God: that if we ask anything according to his will, he hears us. 15 And if we know that he hears us—whatever we ask—we know that we have what we asked of him.</a:t>
            </a:r>
          </a:p>
          <a:p>
            <a:pPr marL="0" indent="0" rtl="0" fontAlgn="base">
              <a:spcBef>
                <a:spcPts val="0"/>
              </a:spcBef>
              <a:spcAft>
                <a:spcPts val="0"/>
              </a:spcAft>
              <a:buNone/>
            </a:pPr>
            <a:endParaRPr lang="en-US" sz="1000" b="0" i="0" u="none" strike="noStrike" dirty="0">
              <a:effectLst/>
              <a:latin typeface="Avenir Next" panose="020B0503020202020204" pitchFamily="34" charset="0"/>
            </a:endParaRPr>
          </a:p>
          <a:p>
            <a:pPr marL="0" indent="0" rtl="0" fontAlgn="base">
              <a:spcBef>
                <a:spcPts val="0"/>
              </a:spcBef>
              <a:spcAft>
                <a:spcPts val="0"/>
              </a:spcAft>
              <a:buNone/>
            </a:pPr>
            <a:endParaRPr lang="en-US" sz="200" b="0" i="0" u="none" strike="noStrike" dirty="0">
              <a:effectLst/>
              <a:latin typeface="Avenir Next" panose="020B0503020202020204" pitchFamily="34" charset="0"/>
            </a:endParaRPr>
          </a:p>
          <a:p>
            <a:pPr marL="0" indent="0" rtl="0" fontAlgn="base">
              <a:spcBef>
                <a:spcPts val="0"/>
              </a:spcBef>
              <a:spcAft>
                <a:spcPts val="0"/>
              </a:spcAft>
              <a:buNone/>
            </a:pPr>
            <a:endParaRPr lang="en-US" sz="200" b="0" i="0" u="none" strike="noStrike" dirty="0">
              <a:effectLst/>
              <a:latin typeface="Avenir Next" panose="020B0503020202020204" pitchFamily="34" charset="0"/>
            </a:endParaRPr>
          </a:p>
          <a:p>
            <a:pPr marL="0" indent="0" rtl="0" fontAlgn="base">
              <a:spcBef>
                <a:spcPts val="0"/>
              </a:spcBef>
              <a:spcAft>
                <a:spcPts val="0"/>
              </a:spcAft>
              <a:buNone/>
            </a:pPr>
            <a:r>
              <a:rPr lang="en-US" b="0" i="0" u="none" strike="noStrike" dirty="0">
                <a:solidFill>
                  <a:srgbClr val="619ED2"/>
                </a:solidFill>
                <a:effectLst/>
                <a:latin typeface="Avenir Next" panose="020B0503020202020204" pitchFamily="34" charset="0"/>
              </a:rPr>
              <a:t>Numbers 23:19 </a:t>
            </a:r>
            <a:r>
              <a:rPr lang="en-US" b="0" i="0" u="none" strike="noStrike" dirty="0">
                <a:effectLst/>
                <a:latin typeface="Avenir Next" panose="020B0503020202020204" pitchFamily="34" charset="0"/>
              </a:rPr>
              <a:t>God is not human, that he should lie, not a human being, that he should change his mind. Does he speak and then not act? Does he promise and not fulfill?</a:t>
            </a:r>
          </a:p>
        </p:txBody>
      </p:sp>
    </p:spTree>
    <p:extLst>
      <p:ext uri="{BB962C8B-B14F-4D97-AF65-F5344CB8AC3E}">
        <p14:creationId xmlns:p14="http://schemas.microsoft.com/office/powerpoint/2010/main" val="3011890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587782"/>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faith</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ATTITUDE SHIFT:</a:t>
            </a:r>
          </a:p>
          <a:p>
            <a:pPr lvl="1"/>
            <a:r>
              <a:rPr lang="en-US" sz="3400" dirty="0">
                <a:latin typeface="Avenir Next" panose="020B0503020202020204" pitchFamily="34" charset="0"/>
              </a:rPr>
              <a:t>God’s power and promises</a:t>
            </a:r>
          </a:p>
        </p:txBody>
      </p:sp>
      <p:sp>
        <p:nvSpPr>
          <p:cNvPr id="4" name="Content Placeholder 2">
            <a:extLst>
              <a:ext uri="{FF2B5EF4-FFF2-40B4-BE49-F238E27FC236}">
                <a16:creationId xmlns:a16="http://schemas.microsoft.com/office/drawing/2014/main" id="{3A907648-21AF-E2DF-1F80-11C23C4CC850}"/>
              </a:ext>
            </a:extLst>
          </p:cNvPr>
          <p:cNvSpPr txBox="1">
            <a:spLocks/>
          </p:cNvSpPr>
          <p:nvPr/>
        </p:nvSpPr>
        <p:spPr>
          <a:xfrm>
            <a:off x="342900" y="4681728"/>
            <a:ext cx="11506200" cy="1649004"/>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b="0" u="none" strike="noStrike" dirty="0">
                <a:effectLst/>
                <a:latin typeface="Avenir Next" panose="020B0503020202020204" pitchFamily="34" charset="0"/>
              </a:rPr>
              <a:t>The secret is not in the phrases we utter but in coming to know ever more fully the One to whom we pray.</a:t>
            </a:r>
          </a:p>
          <a:p>
            <a:pPr marL="0" indent="0" algn="ctr">
              <a:buNone/>
            </a:pPr>
            <a:r>
              <a:rPr lang="en-US" dirty="0">
                <a:latin typeface="Avenir Next" panose="020B0503020202020204" pitchFamily="34" charset="0"/>
              </a:rPr>
              <a:t>- </a:t>
            </a:r>
            <a:r>
              <a:rPr lang="en-US" b="0" u="none" strike="noStrike" dirty="0">
                <a:effectLst/>
                <a:latin typeface="Avenir Next" panose="020B0503020202020204" pitchFamily="34" charset="0"/>
              </a:rPr>
              <a:t>Hank </a:t>
            </a:r>
            <a:r>
              <a:rPr lang="en-US" b="0" u="none" strike="noStrike" dirty="0" err="1">
                <a:effectLst/>
                <a:latin typeface="Avenir Next" panose="020B0503020202020204" pitchFamily="34" charset="0"/>
              </a:rPr>
              <a:t>Hanegraaff</a:t>
            </a:r>
            <a:endParaRPr lang="en-US" dirty="0">
              <a:solidFill>
                <a:srgbClr val="619ED2"/>
              </a:solidFill>
              <a:latin typeface="Avenir Next" panose="020B0503020202020204" pitchFamily="34" charset="0"/>
            </a:endParaRPr>
          </a:p>
        </p:txBody>
      </p:sp>
    </p:spTree>
    <p:extLst>
      <p:ext uri="{BB962C8B-B14F-4D97-AF65-F5344CB8AC3E}">
        <p14:creationId xmlns:p14="http://schemas.microsoft.com/office/powerpoint/2010/main" val="592814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587782"/>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faith</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ATTITUDE SHIFT:</a:t>
            </a:r>
          </a:p>
          <a:p>
            <a:pPr lvl="1"/>
            <a:r>
              <a:rPr lang="en-US" sz="3400" dirty="0">
                <a:latin typeface="Avenir Next" panose="020B0503020202020204" pitchFamily="34" charset="0"/>
              </a:rPr>
              <a:t>God’s power and promises</a:t>
            </a:r>
          </a:p>
          <a:p>
            <a:pPr lvl="1"/>
            <a:r>
              <a:rPr lang="en-US" sz="3400" dirty="0">
                <a:latin typeface="Avenir Next" panose="020B0503020202020204" pitchFamily="34" charset="0"/>
              </a:rPr>
              <a:t>Pray scripture</a:t>
            </a:r>
          </a:p>
        </p:txBody>
      </p:sp>
    </p:spTree>
    <p:extLst>
      <p:ext uri="{BB962C8B-B14F-4D97-AF65-F5344CB8AC3E}">
        <p14:creationId xmlns:p14="http://schemas.microsoft.com/office/powerpoint/2010/main" val="39936457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587782"/>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faith</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ATTITUDE SHIFT:</a:t>
            </a:r>
          </a:p>
          <a:p>
            <a:pPr lvl="1"/>
            <a:r>
              <a:rPr lang="en-US" sz="3400" dirty="0">
                <a:latin typeface="Avenir Next" panose="020B0503020202020204" pitchFamily="34" charset="0"/>
              </a:rPr>
              <a:t>God’s power and promises</a:t>
            </a:r>
          </a:p>
          <a:p>
            <a:pPr lvl="1"/>
            <a:r>
              <a:rPr lang="en-US" sz="3400" dirty="0">
                <a:latin typeface="Avenir Next" panose="020B0503020202020204" pitchFamily="34" charset="0"/>
              </a:rPr>
              <a:t>Pray scripture</a:t>
            </a:r>
          </a:p>
        </p:txBody>
      </p:sp>
      <p:sp>
        <p:nvSpPr>
          <p:cNvPr id="5" name="Content Placeholder 2">
            <a:extLst>
              <a:ext uri="{FF2B5EF4-FFF2-40B4-BE49-F238E27FC236}">
                <a16:creationId xmlns:a16="http://schemas.microsoft.com/office/drawing/2014/main" id="{C37C6335-87AA-DE05-A015-2D5EF81E9417}"/>
              </a:ext>
            </a:extLst>
          </p:cNvPr>
          <p:cNvSpPr txBox="1">
            <a:spLocks/>
          </p:cNvSpPr>
          <p:nvPr/>
        </p:nvSpPr>
        <p:spPr>
          <a:xfrm>
            <a:off x="342900" y="5303520"/>
            <a:ext cx="11506200" cy="1168432"/>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b="0" u="none" strike="noStrike" dirty="0">
                <a:effectLst/>
                <a:latin typeface="Avenir Next" panose="020B0503020202020204" pitchFamily="34" charset="0"/>
              </a:rPr>
              <a:t>John 15:7 </a:t>
            </a:r>
            <a:r>
              <a:rPr lang="en-US" b="0" i="0" dirty="0">
                <a:effectLst/>
                <a:latin typeface="Avenir Next" panose="020B0503020202020204" pitchFamily="34" charset="0"/>
              </a:rPr>
              <a:t>If you remain in me and </a:t>
            </a:r>
            <a:r>
              <a:rPr lang="en-US" b="0" i="0" dirty="0">
                <a:solidFill>
                  <a:srgbClr val="619ED2"/>
                </a:solidFill>
                <a:effectLst/>
                <a:latin typeface="Avenir Next" panose="020B0503020202020204" pitchFamily="34" charset="0"/>
              </a:rPr>
              <a:t>my words remain in you</a:t>
            </a:r>
            <a:r>
              <a:rPr lang="en-US" b="0" i="0" dirty="0">
                <a:effectLst/>
                <a:latin typeface="Avenir Next" panose="020B0503020202020204" pitchFamily="34" charset="0"/>
              </a:rPr>
              <a:t>, ask whatever you wish, and it will be done for you.</a:t>
            </a:r>
          </a:p>
        </p:txBody>
      </p:sp>
    </p:spTree>
    <p:extLst>
      <p:ext uri="{BB962C8B-B14F-4D97-AF65-F5344CB8AC3E}">
        <p14:creationId xmlns:p14="http://schemas.microsoft.com/office/powerpoint/2010/main" val="844587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587782"/>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faith</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ATTITUDE SHIFT:</a:t>
            </a:r>
          </a:p>
          <a:p>
            <a:pPr lvl="1"/>
            <a:r>
              <a:rPr lang="en-US" sz="3400" dirty="0">
                <a:latin typeface="Avenir Next" panose="020B0503020202020204" pitchFamily="34" charset="0"/>
              </a:rPr>
              <a:t>God’s power and promises</a:t>
            </a:r>
          </a:p>
          <a:p>
            <a:pPr lvl="1"/>
            <a:r>
              <a:rPr lang="en-US" sz="3400" dirty="0">
                <a:latin typeface="Avenir Next" panose="020B0503020202020204" pitchFamily="34" charset="0"/>
              </a:rPr>
              <a:t>Pray scripture</a:t>
            </a:r>
          </a:p>
        </p:txBody>
      </p:sp>
      <p:sp>
        <p:nvSpPr>
          <p:cNvPr id="4" name="Content Placeholder 2">
            <a:extLst>
              <a:ext uri="{FF2B5EF4-FFF2-40B4-BE49-F238E27FC236}">
                <a16:creationId xmlns:a16="http://schemas.microsoft.com/office/drawing/2014/main" id="{64153A89-23D5-1AFA-E93E-76BADCEF3F82}"/>
              </a:ext>
            </a:extLst>
          </p:cNvPr>
          <p:cNvSpPr txBox="1">
            <a:spLocks/>
          </p:cNvSpPr>
          <p:nvPr/>
        </p:nvSpPr>
        <p:spPr>
          <a:xfrm>
            <a:off x="342900" y="5321808"/>
            <a:ext cx="11506200" cy="1150144"/>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b="0" u="none" strike="noStrike" dirty="0">
                <a:effectLst/>
                <a:latin typeface="Avenir Next" panose="020B0503020202020204" pitchFamily="34" charset="0"/>
              </a:rPr>
              <a:t>Nothing pleases him more than seeing his own word pleaded by his own children.  </a:t>
            </a:r>
            <a:r>
              <a:rPr lang="en-US" dirty="0">
                <a:latin typeface="Avenir Next" panose="020B0503020202020204" pitchFamily="34" charset="0"/>
              </a:rPr>
              <a:t>- Charles Spurgeon</a:t>
            </a:r>
          </a:p>
        </p:txBody>
      </p:sp>
    </p:spTree>
    <p:extLst>
      <p:ext uri="{BB962C8B-B14F-4D97-AF65-F5344CB8AC3E}">
        <p14:creationId xmlns:p14="http://schemas.microsoft.com/office/powerpoint/2010/main" val="828901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6364" y="263236"/>
            <a:ext cx="11568545" cy="6234546"/>
          </a:xfrm>
          <a:solidFill>
            <a:schemeClr val="bg2">
              <a:alpha val="0"/>
            </a:schemeClr>
          </a:solidFill>
          <a:ln>
            <a:solidFill>
              <a:schemeClr val="tx1"/>
            </a:solidFill>
          </a:ln>
        </p:spPr>
        <p:txBody>
          <a:bodyPr>
            <a:noAutofit/>
          </a:bodyPr>
          <a:lstStyle/>
          <a:p>
            <a:pPr marL="0" indent="0">
              <a:buNone/>
            </a:pPr>
            <a:r>
              <a:rPr lang="en-US" sz="3600" u="none" strike="noStrike" dirty="0">
                <a:solidFill>
                  <a:schemeClr val="tx1"/>
                </a:solidFill>
                <a:effectLst/>
                <a:latin typeface="Avenir Next" panose="020B0503020202020204" pitchFamily="34" charset="0"/>
              </a:rPr>
              <a:t>Acts 2:42 They devoted themselves to the apostles’ teaching and to fellowship, to the breaking of bread and to prayer. 43 </a:t>
            </a:r>
            <a:r>
              <a:rPr lang="en-US" sz="3600" b="0" i="0" dirty="0">
                <a:effectLst/>
                <a:latin typeface="Avenir Next" panose="020B0503020202020204" pitchFamily="34" charset="0"/>
              </a:rPr>
              <a:t>Everyone was filled with awe… </a:t>
            </a:r>
            <a:r>
              <a:rPr lang="en-US" sz="3600" u="none" strike="noStrike" dirty="0">
                <a:solidFill>
                  <a:schemeClr val="tx1"/>
                </a:solidFill>
                <a:effectLst/>
                <a:latin typeface="Avenir Next" panose="020B0503020202020204" pitchFamily="34" charset="0"/>
              </a:rPr>
              <a:t>44 </a:t>
            </a:r>
            <a:r>
              <a:rPr lang="en-US" sz="3600" dirty="0">
                <a:latin typeface="Avenir Next" panose="020B0503020202020204" pitchFamily="34" charset="0"/>
              </a:rPr>
              <a:t>All the believers were together and had everything in common… 46 with glad and sincere hearts, 47 praising God and enjoying the favor of all the people. And the Lord added to their number daily those who were being saved.</a:t>
            </a:r>
            <a:endParaRPr lang="en-US" sz="3600" u="none" strike="noStrike" dirty="0">
              <a:solidFill>
                <a:schemeClr val="tx1"/>
              </a:solidFill>
              <a:effectLst/>
              <a:latin typeface="Avenir Next" panose="020B0503020202020204" pitchFamily="34" charset="0"/>
            </a:endParaRPr>
          </a:p>
        </p:txBody>
      </p:sp>
    </p:spTree>
    <p:extLst>
      <p:ext uri="{BB962C8B-B14F-4D97-AF65-F5344CB8AC3E}">
        <p14:creationId xmlns:p14="http://schemas.microsoft.com/office/powerpoint/2010/main" val="14064857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587782"/>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faith</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ATTITUDE SHIFT:</a:t>
            </a:r>
          </a:p>
          <a:p>
            <a:pPr lvl="1"/>
            <a:r>
              <a:rPr lang="en-US" sz="3400" dirty="0">
                <a:latin typeface="Avenir Next" panose="020B0503020202020204" pitchFamily="34" charset="0"/>
              </a:rPr>
              <a:t>God’s power and promises</a:t>
            </a:r>
          </a:p>
          <a:p>
            <a:pPr lvl="1"/>
            <a:r>
              <a:rPr lang="en-US" sz="3400" dirty="0">
                <a:latin typeface="Avenir Next" panose="020B0503020202020204" pitchFamily="34" charset="0"/>
              </a:rPr>
              <a:t>Pray scripture</a:t>
            </a:r>
          </a:p>
          <a:p>
            <a:pPr lvl="1"/>
            <a:r>
              <a:rPr lang="en-US" sz="3400" dirty="0">
                <a:latin typeface="Avenir Next" panose="020B0503020202020204" pitchFamily="34" charset="0"/>
              </a:rPr>
              <a:t>Perseverance</a:t>
            </a:r>
          </a:p>
        </p:txBody>
      </p:sp>
    </p:spTree>
    <p:extLst>
      <p:ext uri="{BB962C8B-B14F-4D97-AF65-F5344CB8AC3E}">
        <p14:creationId xmlns:p14="http://schemas.microsoft.com/office/powerpoint/2010/main" val="32846893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1367899"/>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joy</a:t>
            </a:r>
            <a:endParaRPr lang="en-US" sz="4500" dirty="0">
              <a:solidFill>
                <a:srgbClr val="619ED2"/>
              </a:solidFill>
              <a:latin typeface="Avenir Next" panose="020B0503020202020204" pitchFamily="34" charset="0"/>
            </a:endParaRPr>
          </a:p>
        </p:txBody>
      </p:sp>
    </p:spTree>
    <p:extLst>
      <p:ext uri="{BB962C8B-B14F-4D97-AF65-F5344CB8AC3E}">
        <p14:creationId xmlns:p14="http://schemas.microsoft.com/office/powerpoint/2010/main" val="38632854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4930557"/>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joy</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BORED AND SLEEPY</a:t>
            </a:r>
          </a:p>
        </p:txBody>
      </p:sp>
      <p:sp>
        <p:nvSpPr>
          <p:cNvPr id="4" name="Content Placeholder 2">
            <a:extLst>
              <a:ext uri="{FF2B5EF4-FFF2-40B4-BE49-F238E27FC236}">
                <a16:creationId xmlns:a16="http://schemas.microsoft.com/office/drawing/2014/main" id="{DBC3495F-E747-E24A-3FC0-6DFB5D9CADA6}"/>
              </a:ext>
            </a:extLst>
          </p:cNvPr>
          <p:cNvSpPr txBox="1">
            <a:spLocks/>
          </p:cNvSpPr>
          <p:nvPr/>
        </p:nvSpPr>
        <p:spPr>
          <a:xfrm>
            <a:off x="342900" y="2487168"/>
            <a:ext cx="11506200" cy="4242816"/>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b="0" u="none" strike="noStrike" dirty="0">
                <a:effectLst/>
                <a:latin typeface="Avenir Next" panose="020B0503020202020204" pitchFamily="34" charset="0"/>
              </a:rPr>
              <a:t>Conversation with good friends runs the gamut of human experience: you laugh, you cry, you listen, you lament, you enjoy. It’s one of life’s greatest delights. Remarkably, you can have this same level of conversation with a two-year-old and an eighty-two-year-old. And yet, when God joins the conversation (prayer), everything stiffens up. It’s like your mom has just walked into a sleepover. The giggling stops and everyone gets quiet. Why do we shut down our hearts when we begin to pray together?</a:t>
            </a:r>
          </a:p>
          <a:p>
            <a:pPr marL="0" indent="0" algn="ctr">
              <a:buNone/>
            </a:pPr>
            <a:r>
              <a:rPr lang="en-US" b="0" u="none" strike="noStrike" dirty="0">
                <a:effectLst/>
                <a:latin typeface="Avenir Next" panose="020B0503020202020204" pitchFamily="34" charset="0"/>
              </a:rPr>
              <a:t>– Paul Miller</a:t>
            </a:r>
            <a:endParaRPr lang="en-US" dirty="0">
              <a:latin typeface="Avenir Next" panose="020B0503020202020204" pitchFamily="34" charset="0"/>
            </a:endParaRPr>
          </a:p>
        </p:txBody>
      </p:sp>
    </p:spTree>
    <p:extLst>
      <p:ext uri="{BB962C8B-B14F-4D97-AF65-F5344CB8AC3E}">
        <p14:creationId xmlns:p14="http://schemas.microsoft.com/office/powerpoint/2010/main" val="10817701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654076"/>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joy</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EARLY CHURCH</a:t>
            </a:r>
          </a:p>
          <a:p>
            <a:pPr lvl="1"/>
            <a:r>
              <a:rPr lang="en-US" sz="3400" b="0" u="none" strike="noStrike" dirty="0">
                <a:effectLst/>
                <a:latin typeface="Avenir Next" panose="020B0503020202020204" pitchFamily="34" charset="0"/>
              </a:rPr>
              <a:t>Acts 2:</a:t>
            </a:r>
            <a:r>
              <a:rPr lang="en-US" sz="3400" u="none" strike="noStrike" dirty="0">
                <a:solidFill>
                  <a:schemeClr val="tx1"/>
                </a:solidFill>
                <a:effectLst/>
                <a:latin typeface="Avenir Next" panose="020B0503020202020204" pitchFamily="34" charset="0"/>
              </a:rPr>
              <a:t>43 </a:t>
            </a:r>
            <a:r>
              <a:rPr lang="en-US" sz="3400" b="0" i="0" dirty="0">
                <a:effectLst/>
                <a:latin typeface="Avenir Next" panose="020B0503020202020204" pitchFamily="34" charset="0"/>
              </a:rPr>
              <a:t>Everyone was filled with awe… </a:t>
            </a:r>
            <a:r>
              <a:rPr lang="en-US" sz="3400" dirty="0">
                <a:latin typeface="Avenir Next" panose="020B0503020202020204" pitchFamily="34" charset="0"/>
              </a:rPr>
              <a:t>46 with glad and sincere hearts, 47 praising God and enjoying the favor of all the people. </a:t>
            </a:r>
          </a:p>
        </p:txBody>
      </p:sp>
    </p:spTree>
    <p:extLst>
      <p:ext uri="{BB962C8B-B14F-4D97-AF65-F5344CB8AC3E}">
        <p14:creationId xmlns:p14="http://schemas.microsoft.com/office/powerpoint/2010/main" val="4203798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654076"/>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joy</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EARLY CHURCH</a:t>
            </a:r>
          </a:p>
          <a:p>
            <a:pPr lvl="1"/>
            <a:r>
              <a:rPr lang="en-US" sz="3400" b="0" u="none" strike="noStrike" dirty="0">
                <a:effectLst/>
                <a:latin typeface="Avenir Next" panose="020B0503020202020204" pitchFamily="34" charset="0"/>
              </a:rPr>
              <a:t>Acts 2:</a:t>
            </a:r>
            <a:r>
              <a:rPr lang="en-US" sz="3400" u="none" strike="noStrike" dirty="0">
                <a:solidFill>
                  <a:schemeClr val="tx1"/>
                </a:solidFill>
                <a:effectLst/>
                <a:latin typeface="Avenir Next" panose="020B0503020202020204" pitchFamily="34" charset="0"/>
              </a:rPr>
              <a:t>43 </a:t>
            </a:r>
            <a:r>
              <a:rPr lang="en-US" sz="3400" b="0" i="0" dirty="0">
                <a:effectLst/>
                <a:latin typeface="Avenir Next" panose="020B0503020202020204" pitchFamily="34" charset="0"/>
              </a:rPr>
              <a:t>Everyone was filled with awe… </a:t>
            </a:r>
            <a:r>
              <a:rPr lang="en-US" sz="3400" dirty="0">
                <a:latin typeface="Avenir Next" panose="020B0503020202020204" pitchFamily="34" charset="0"/>
              </a:rPr>
              <a:t>46 with glad and sincere hearts, 47 praising God and enjoying the favor of all the people. </a:t>
            </a:r>
          </a:p>
        </p:txBody>
      </p:sp>
      <p:sp>
        <p:nvSpPr>
          <p:cNvPr id="4" name="Content Placeholder 2">
            <a:extLst>
              <a:ext uri="{FF2B5EF4-FFF2-40B4-BE49-F238E27FC236}">
                <a16:creationId xmlns:a16="http://schemas.microsoft.com/office/drawing/2014/main" id="{D0870A88-F3E5-6472-F725-AB421FB71E20}"/>
              </a:ext>
            </a:extLst>
          </p:cNvPr>
          <p:cNvSpPr txBox="1">
            <a:spLocks/>
          </p:cNvSpPr>
          <p:nvPr/>
        </p:nvSpPr>
        <p:spPr>
          <a:xfrm>
            <a:off x="342900" y="5029200"/>
            <a:ext cx="11506200" cy="1700784"/>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dirty="0">
                <a:latin typeface="Avenir Next" panose="020B0503020202020204" pitchFamily="34" charset="0"/>
              </a:rPr>
              <a:t>White- hot prayer… To be absorbed in God’s will, God’s purpose, God’s zeal, and God’s glory will set your heart and prayer aflame.</a:t>
            </a:r>
          </a:p>
          <a:p>
            <a:pPr marL="0" indent="0" algn="ctr">
              <a:buNone/>
            </a:pPr>
            <a:r>
              <a:rPr lang="en-US" dirty="0">
                <a:latin typeface="Avenir Next" panose="020B0503020202020204" pitchFamily="34" charset="0"/>
              </a:rPr>
              <a:t>- Wesley </a:t>
            </a:r>
            <a:r>
              <a:rPr lang="en-US" dirty="0" err="1">
                <a:latin typeface="Avenir Next" panose="020B0503020202020204" pitchFamily="34" charset="0"/>
              </a:rPr>
              <a:t>Duewell</a:t>
            </a:r>
            <a:endParaRPr lang="en-US" dirty="0">
              <a:latin typeface="Avenir Next" panose="020B0503020202020204" pitchFamily="34" charset="0"/>
            </a:endParaRPr>
          </a:p>
        </p:txBody>
      </p:sp>
    </p:spTree>
    <p:extLst>
      <p:ext uri="{BB962C8B-B14F-4D97-AF65-F5344CB8AC3E}">
        <p14:creationId xmlns:p14="http://schemas.microsoft.com/office/powerpoint/2010/main" val="18348716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654076"/>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joy</a:t>
            </a:r>
          </a:p>
          <a:p>
            <a:pPr marL="0" indent="0">
              <a:buNone/>
            </a:pPr>
            <a:endParaRPr lang="en-US" sz="1400" dirty="0">
              <a:solidFill>
                <a:srgbClr val="619ED2"/>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GOD’S PEOPLE</a:t>
            </a:r>
          </a:p>
          <a:p>
            <a:pPr lvl="1"/>
            <a:r>
              <a:rPr lang="en-US" sz="3400" dirty="0">
                <a:latin typeface="Avenir Next" panose="020B0503020202020204" pitchFamily="34" charset="0"/>
              </a:rPr>
              <a:t>Psalm 126:2 O</a:t>
            </a:r>
            <a:r>
              <a:rPr lang="en-US" sz="3400" b="0" i="0" dirty="0">
                <a:effectLst/>
                <a:latin typeface="Avenir Next" panose="020B0503020202020204" pitchFamily="34" charset="0"/>
              </a:rPr>
              <a:t>ur mouths were filled with laughter, our tongues with songs of joy. Then it was said among the nations, “The </a:t>
            </a:r>
            <a:r>
              <a:rPr lang="en-US" sz="3400" b="0" i="0" cap="small" dirty="0">
                <a:effectLst/>
                <a:latin typeface="Avenir Next" panose="020B0503020202020204" pitchFamily="34" charset="0"/>
              </a:rPr>
              <a:t>Lord</a:t>
            </a:r>
            <a:r>
              <a:rPr lang="en-US" sz="3400" b="0" i="0" dirty="0">
                <a:effectLst/>
                <a:latin typeface="Avenir Next" panose="020B0503020202020204" pitchFamily="34" charset="0"/>
              </a:rPr>
              <a:t> has done great things for them.” 3 The </a:t>
            </a:r>
            <a:r>
              <a:rPr lang="en-US" sz="3400" b="0" i="0" cap="small" dirty="0">
                <a:effectLst/>
                <a:latin typeface="Avenir Next" panose="020B0503020202020204" pitchFamily="34" charset="0"/>
              </a:rPr>
              <a:t>Lord</a:t>
            </a:r>
            <a:r>
              <a:rPr lang="en-US" sz="3400" b="0" i="0" dirty="0">
                <a:effectLst/>
                <a:latin typeface="Avenir Next" panose="020B0503020202020204" pitchFamily="34" charset="0"/>
              </a:rPr>
              <a:t> has done great things for us, and we are filled with joy.</a:t>
            </a:r>
            <a:endParaRPr lang="en-US" sz="3400" dirty="0">
              <a:latin typeface="Avenir Next" panose="020B0503020202020204" pitchFamily="34" charset="0"/>
            </a:endParaRPr>
          </a:p>
          <a:p>
            <a:pPr lvl="1"/>
            <a:endParaRPr lang="en-US" dirty="0">
              <a:solidFill>
                <a:srgbClr val="619ED2"/>
              </a:solidFill>
              <a:latin typeface="Avenir Next" panose="020B0503020202020204" pitchFamily="34" charset="0"/>
            </a:endParaRPr>
          </a:p>
        </p:txBody>
      </p:sp>
    </p:spTree>
    <p:extLst>
      <p:ext uri="{BB962C8B-B14F-4D97-AF65-F5344CB8AC3E}">
        <p14:creationId xmlns:p14="http://schemas.microsoft.com/office/powerpoint/2010/main" val="32968387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459195"/>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joy</a:t>
            </a:r>
          </a:p>
          <a:p>
            <a:pPr marL="0" indent="0">
              <a:buNone/>
            </a:pPr>
            <a:endParaRPr lang="en-US" sz="1400" i="1" dirty="0">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ATTITUDE SHIFT:</a:t>
            </a:r>
          </a:p>
          <a:p>
            <a:pPr lvl="1"/>
            <a:r>
              <a:rPr lang="en-US" sz="3400" dirty="0">
                <a:latin typeface="Avenir Next" panose="020B0503020202020204" pitchFamily="34" charset="0"/>
              </a:rPr>
              <a:t>Look for answered prayers</a:t>
            </a:r>
          </a:p>
          <a:p>
            <a:pPr marL="0" indent="0">
              <a:buNone/>
            </a:pPr>
            <a:endParaRPr lang="en-US" dirty="0">
              <a:latin typeface="Avenir Next" panose="020B0503020202020204" pitchFamily="34" charset="0"/>
            </a:endParaRPr>
          </a:p>
        </p:txBody>
      </p:sp>
    </p:spTree>
    <p:extLst>
      <p:ext uri="{BB962C8B-B14F-4D97-AF65-F5344CB8AC3E}">
        <p14:creationId xmlns:p14="http://schemas.microsoft.com/office/powerpoint/2010/main" val="29491198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459195"/>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joy</a:t>
            </a:r>
          </a:p>
          <a:p>
            <a:pPr marL="0" indent="0">
              <a:buNone/>
            </a:pPr>
            <a:endParaRPr lang="en-US" sz="1400" i="1" dirty="0">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ATTITUDE SHIFT:</a:t>
            </a:r>
          </a:p>
          <a:p>
            <a:pPr lvl="1"/>
            <a:r>
              <a:rPr lang="en-US" sz="3400" dirty="0">
                <a:latin typeface="Avenir Next" panose="020B0503020202020204" pitchFamily="34" charset="0"/>
              </a:rPr>
              <a:t>Track answered prayers</a:t>
            </a:r>
          </a:p>
          <a:p>
            <a:pPr lvl="1"/>
            <a:r>
              <a:rPr lang="en-US" sz="3400" dirty="0">
                <a:latin typeface="Avenir Next" panose="020B0503020202020204" pitchFamily="34" charset="0"/>
              </a:rPr>
              <a:t>“Where is God moving?”</a:t>
            </a:r>
          </a:p>
          <a:p>
            <a:pPr marL="0" indent="0">
              <a:buNone/>
            </a:pPr>
            <a:endParaRPr lang="en-US" dirty="0">
              <a:latin typeface="Avenir Next" panose="020B0503020202020204" pitchFamily="34" charset="0"/>
            </a:endParaRPr>
          </a:p>
        </p:txBody>
      </p:sp>
    </p:spTree>
    <p:extLst>
      <p:ext uri="{BB962C8B-B14F-4D97-AF65-F5344CB8AC3E}">
        <p14:creationId xmlns:p14="http://schemas.microsoft.com/office/powerpoint/2010/main" val="12694117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459195"/>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joy</a:t>
            </a:r>
          </a:p>
          <a:p>
            <a:pPr marL="0" indent="0">
              <a:buNone/>
            </a:pPr>
            <a:endParaRPr lang="en-US" sz="1400" i="1" dirty="0">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ATTITUDE SHIFT:</a:t>
            </a:r>
          </a:p>
          <a:p>
            <a:pPr lvl="1"/>
            <a:r>
              <a:rPr lang="en-US" sz="3400" dirty="0">
                <a:latin typeface="Avenir Next" panose="020B0503020202020204" pitchFamily="34" charset="0"/>
              </a:rPr>
              <a:t>Track answered prayers</a:t>
            </a:r>
          </a:p>
          <a:p>
            <a:pPr lvl="1"/>
            <a:r>
              <a:rPr lang="en-US" sz="3400" dirty="0">
                <a:latin typeface="Avenir Next" panose="020B0503020202020204" pitchFamily="34" charset="0"/>
              </a:rPr>
              <a:t>“Where is God moving?”</a:t>
            </a:r>
          </a:p>
          <a:p>
            <a:pPr lvl="1"/>
            <a:r>
              <a:rPr lang="en-US" sz="3400" dirty="0">
                <a:latin typeface="Avenir Next" panose="020B0503020202020204" pitchFamily="34" charset="0"/>
              </a:rPr>
              <a:t>CELEBRATE</a:t>
            </a:r>
          </a:p>
          <a:p>
            <a:pPr marL="0" indent="0">
              <a:buNone/>
            </a:pPr>
            <a:endParaRPr lang="en-US" dirty="0">
              <a:latin typeface="Avenir Next" panose="020B0503020202020204" pitchFamily="34" charset="0"/>
            </a:endParaRPr>
          </a:p>
        </p:txBody>
      </p:sp>
    </p:spTree>
    <p:extLst>
      <p:ext uri="{BB962C8B-B14F-4D97-AF65-F5344CB8AC3E}">
        <p14:creationId xmlns:p14="http://schemas.microsoft.com/office/powerpoint/2010/main" val="768873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459195"/>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a:t>
            </a:r>
            <a:r>
              <a:rPr lang="en-US" sz="4500" b="0" i="1" u="none" strike="noStrike" dirty="0">
                <a:solidFill>
                  <a:srgbClr val="619ED2"/>
                </a:solidFill>
                <a:effectLst/>
                <a:latin typeface="Avenir Next" panose="020B0503020202020204" pitchFamily="34" charset="0"/>
              </a:rPr>
              <a:t>joy</a:t>
            </a:r>
          </a:p>
          <a:p>
            <a:pPr marL="0" indent="0">
              <a:buNone/>
            </a:pPr>
            <a:endParaRPr lang="en-US" sz="1400" i="1" dirty="0">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ATTITUDE SHIFT:</a:t>
            </a:r>
          </a:p>
          <a:p>
            <a:pPr lvl="1"/>
            <a:r>
              <a:rPr lang="en-US" sz="3400" dirty="0">
                <a:latin typeface="Avenir Next" panose="020B0503020202020204" pitchFamily="34" charset="0"/>
              </a:rPr>
              <a:t>Track answered prayers</a:t>
            </a:r>
          </a:p>
          <a:p>
            <a:pPr lvl="1"/>
            <a:r>
              <a:rPr lang="en-US" sz="3400" dirty="0">
                <a:latin typeface="Avenir Next" panose="020B0503020202020204" pitchFamily="34" charset="0"/>
              </a:rPr>
              <a:t>“Where is God moving?”</a:t>
            </a:r>
          </a:p>
          <a:p>
            <a:pPr lvl="1"/>
            <a:r>
              <a:rPr lang="en-US" sz="3400" dirty="0">
                <a:latin typeface="Avenir Next" panose="020B0503020202020204" pitchFamily="34" charset="0"/>
              </a:rPr>
              <a:t>CELEBRATE</a:t>
            </a:r>
          </a:p>
          <a:p>
            <a:pPr lvl="1"/>
            <a:r>
              <a:rPr lang="en-US" sz="3400" dirty="0">
                <a:latin typeface="Avenir Next" panose="020B0503020202020204" pitchFamily="34" charset="0"/>
              </a:rPr>
              <a:t>Give God the glory!</a:t>
            </a:r>
          </a:p>
          <a:p>
            <a:pPr marL="0" indent="0">
              <a:buNone/>
            </a:pPr>
            <a:endParaRPr lang="en-US" dirty="0">
              <a:latin typeface="Avenir Next" panose="020B0503020202020204" pitchFamily="34" charset="0"/>
            </a:endParaRPr>
          </a:p>
        </p:txBody>
      </p:sp>
    </p:spTree>
    <p:extLst>
      <p:ext uri="{BB962C8B-B14F-4D97-AF65-F5344CB8AC3E}">
        <p14:creationId xmlns:p14="http://schemas.microsoft.com/office/powerpoint/2010/main" val="2007696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6364" y="263236"/>
            <a:ext cx="11568545" cy="6234546"/>
          </a:xfrm>
          <a:solidFill>
            <a:schemeClr val="bg2">
              <a:alpha val="0"/>
            </a:schemeClr>
          </a:solidFill>
          <a:ln>
            <a:solidFill>
              <a:schemeClr val="tx1"/>
            </a:solidFill>
          </a:ln>
        </p:spPr>
        <p:txBody>
          <a:bodyPr>
            <a:noAutofit/>
          </a:bodyPr>
          <a:lstStyle/>
          <a:p>
            <a:pPr marL="0" indent="0">
              <a:buNone/>
            </a:pPr>
            <a:r>
              <a:rPr lang="en-US" sz="3600" dirty="0">
                <a:latin typeface="Avenir Next" panose="020B0503020202020204" pitchFamily="34" charset="0"/>
              </a:rPr>
              <a:t>Acts 4:24 When they heard this, they raised their voices together in prayer to God.</a:t>
            </a:r>
          </a:p>
          <a:p>
            <a:pPr marL="0" indent="0">
              <a:buNone/>
            </a:pPr>
            <a:endParaRPr lang="en-US" sz="1400" dirty="0">
              <a:latin typeface="Avenir Next" panose="020B0503020202020204" pitchFamily="34" charset="0"/>
            </a:endParaRPr>
          </a:p>
          <a:p>
            <a:pPr marL="0" indent="0">
              <a:buNone/>
            </a:pPr>
            <a:r>
              <a:rPr lang="en-US" sz="3600" b="0" u="none" strike="noStrike" dirty="0">
                <a:effectLst/>
                <a:latin typeface="Avenir Next" panose="020B0503020202020204" pitchFamily="34" charset="0"/>
              </a:rPr>
              <a:t>“Sovereign Lord,” they said, “you made the heavens and the earth and the sea, and everything in them. 25 You spoke by the Holy Spirit through the mouth of your servant, our father David:</a:t>
            </a:r>
          </a:p>
          <a:p>
            <a:pPr marL="0" indent="0">
              <a:buNone/>
            </a:pPr>
            <a:r>
              <a:rPr lang="en-US" sz="3600" b="0" u="none" strike="noStrike" dirty="0">
                <a:effectLst/>
                <a:latin typeface="Avenir Next" panose="020B0503020202020204" pitchFamily="34" charset="0"/>
              </a:rPr>
              <a:t>“‘Why do the nations rage and the peoples plot in vain? 26 The kings of the earth rise up and the rulers band together against the Lord and against his anointed one.’</a:t>
            </a:r>
          </a:p>
          <a:p>
            <a:pPr marL="0" indent="0">
              <a:buNone/>
            </a:pPr>
            <a:endParaRPr lang="en-US" sz="3200" b="0" u="none" strike="noStrike" dirty="0">
              <a:effectLst/>
              <a:latin typeface="Avenir Next" panose="020B0503020202020204" pitchFamily="34" charset="0"/>
            </a:endParaRPr>
          </a:p>
          <a:p>
            <a:pPr marL="0" indent="0">
              <a:buNone/>
            </a:pPr>
            <a:endParaRPr lang="en-US" sz="3200" dirty="0">
              <a:latin typeface="Avenir Next" panose="020B0503020202020204" pitchFamily="34" charset="0"/>
            </a:endParaRPr>
          </a:p>
          <a:p>
            <a:pPr marL="0" indent="0">
              <a:buNone/>
            </a:pPr>
            <a:endParaRPr lang="en-US" sz="3200" u="none" strike="noStrike" dirty="0">
              <a:solidFill>
                <a:schemeClr val="tx1"/>
              </a:solidFill>
              <a:effectLst/>
              <a:latin typeface="Avenir Next" panose="020B0503020202020204" pitchFamily="34" charset="0"/>
            </a:endParaRPr>
          </a:p>
        </p:txBody>
      </p:sp>
    </p:spTree>
    <p:extLst>
      <p:ext uri="{BB962C8B-B14F-4D97-AF65-F5344CB8AC3E}">
        <p14:creationId xmlns:p14="http://schemas.microsoft.com/office/powerpoint/2010/main" val="42632899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487770"/>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purpose, faith, and joy</a:t>
            </a:r>
          </a:p>
        </p:txBody>
      </p:sp>
    </p:spTree>
    <p:extLst>
      <p:ext uri="{BB962C8B-B14F-4D97-AF65-F5344CB8AC3E}">
        <p14:creationId xmlns:p14="http://schemas.microsoft.com/office/powerpoint/2010/main" val="327544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836956"/>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purpose, faith, and joy</a:t>
            </a:r>
          </a:p>
          <a:p>
            <a:pPr marL="0" indent="0">
              <a:buNone/>
            </a:pPr>
            <a:endParaRPr lang="en-US" sz="1400" dirty="0">
              <a:solidFill>
                <a:schemeClr val="tx1"/>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PRO TIPS:</a:t>
            </a:r>
          </a:p>
          <a:p>
            <a:pPr lvl="1"/>
            <a:r>
              <a:rPr lang="en-US" sz="3400" b="0" i="0" dirty="0">
                <a:effectLst/>
                <a:latin typeface="Avenir Next" panose="020B0503020202020204" pitchFamily="34" charset="0"/>
              </a:rPr>
              <a:t>Loose structure</a:t>
            </a:r>
          </a:p>
          <a:p>
            <a:endParaRPr lang="en-US" sz="3400" dirty="0">
              <a:solidFill>
                <a:srgbClr val="619ED2"/>
              </a:solidFill>
              <a:latin typeface="Avenir Next" panose="020B0503020202020204" pitchFamily="34" charset="0"/>
            </a:endParaRPr>
          </a:p>
        </p:txBody>
      </p:sp>
      <p:sp>
        <p:nvSpPr>
          <p:cNvPr id="4" name="Content Placeholder 2">
            <a:extLst>
              <a:ext uri="{FF2B5EF4-FFF2-40B4-BE49-F238E27FC236}">
                <a16:creationId xmlns:a16="http://schemas.microsoft.com/office/drawing/2014/main" id="{6563A42B-0380-41B7-0DFB-61ADCDDB7262}"/>
              </a:ext>
            </a:extLst>
          </p:cNvPr>
          <p:cNvSpPr txBox="1">
            <a:spLocks/>
          </p:cNvSpPr>
          <p:nvPr/>
        </p:nvSpPr>
        <p:spPr>
          <a:xfrm>
            <a:off x="342900" y="5175504"/>
            <a:ext cx="11506200" cy="1188720"/>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lvl="1" indent="0" algn="ctr">
              <a:buNone/>
            </a:pPr>
            <a:r>
              <a:rPr lang="en-US" sz="3200" dirty="0">
                <a:latin typeface="Avenir Next" panose="020B0503020202020204" pitchFamily="34" charset="0"/>
              </a:rPr>
              <a:t>1 Cor. 14:33 </a:t>
            </a:r>
            <a:r>
              <a:rPr lang="en-US" sz="3200" b="0" i="0" dirty="0">
                <a:effectLst/>
                <a:latin typeface="Avenir Next" panose="020B0503020202020204" pitchFamily="34" charset="0"/>
              </a:rPr>
              <a:t>For God is not a God of disorder but of peace …30 everything should be done in a fitting and orderly way.</a:t>
            </a:r>
            <a:endParaRPr lang="en-US" sz="3200" dirty="0">
              <a:latin typeface="Avenir Next" panose="020B0503020202020204" pitchFamily="34" charset="0"/>
            </a:endParaRPr>
          </a:p>
        </p:txBody>
      </p:sp>
    </p:spTree>
    <p:extLst>
      <p:ext uri="{BB962C8B-B14F-4D97-AF65-F5344CB8AC3E}">
        <p14:creationId xmlns:p14="http://schemas.microsoft.com/office/powerpoint/2010/main" val="35860560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836956"/>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purpose, faith, and joy</a:t>
            </a:r>
          </a:p>
          <a:p>
            <a:pPr marL="0" indent="0">
              <a:buNone/>
            </a:pPr>
            <a:endParaRPr lang="en-US" sz="1400" dirty="0">
              <a:solidFill>
                <a:schemeClr val="tx1"/>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PRO TIPS:</a:t>
            </a:r>
          </a:p>
          <a:p>
            <a:pPr lvl="1"/>
            <a:r>
              <a:rPr lang="en-US" sz="3400" b="0" i="0" dirty="0">
                <a:effectLst/>
                <a:latin typeface="Avenir Next" panose="020B0503020202020204" pitchFamily="34" charset="0"/>
              </a:rPr>
              <a:t>Loose structure</a:t>
            </a:r>
          </a:p>
          <a:p>
            <a:endParaRPr lang="en-US" sz="3400" dirty="0">
              <a:solidFill>
                <a:srgbClr val="619ED2"/>
              </a:solidFill>
              <a:latin typeface="Avenir Next" panose="020B0503020202020204" pitchFamily="34" charset="0"/>
            </a:endParaRPr>
          </a:p>
        </p:txBody>
      </p:sp>
      <p:sp>
        <p:nvSpPr>
          <p:cNvPr id="4" name="Content Placeholder 2">
            <a:extLst>
              <a:ext uri="{FF2B5EF4-FFF2-40B4-BE49-F238E27FC236}">
                <a16:creationId xmlns:a16="http://schemas.microsoft.com/office/drawing/2014/main" id="{6563A42B-0380-41B7-0DFB-61ADCDDB7262}"/>
              </a:ext>
            </a:extLst>
          </p:cNvPr>
          <p:cNvSpPr txBox="1">
            <a:spLocks/>
          </p:cNvSpPr>
          <p:nvPr/>
        </p:nvSpPr>
        <p:spPr>
          <a:xfrm>
            <a:off x="5522976" y="2761488"/>
            <a:ext cx="5961888" cy="3602736"/>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lvl="1" indent="0" algn="ctr">
              <a:buNone/>
            </a:pPr>
            <a:r>
              <a:rPr lang="en-US" sz="3200" dirty="0">
                <a:solidFill>
                  <a:srgbClr val="619ED2"/>
                </a:solidFill>
                <a:latin typeface="Avenir Next" panose="020B0503020202020204" pitchFamily="34" charset="0"/>
              </a:rPr>
              <a:t>MEETING</a:t>
            </a:r>
          </a:p>
          <a:p>
            <a:pPr marL="742950" lvl="1" indent="-514350">
              <a:buFont typeface="+mj-lt"/>
              <a:buAutoNum type="arabicPeriod"/>
            </a:pPr>
            <a:r>
              <a:rPr lang="en-US" sz="3200" dirty="0">
                <a:latin typeface="Avenir Next" panose="020B0503020202020204" pitchFamily="34" charset="0"/>
              </a:rPr>
              <a:t>Share a word, verse, quote</a:t>
            </a:r>
          </a:p>
          <a:p>
            <a:pPr marL="742950" lvl="1" indent="-514350">
              <a:buFont typeface="+mj-lt"/>
              <a:buAutoNum type="arabicPeriod"/>
            </a:pPr>
            <a:r>
              <a:rPr lang="en-US" sz="3200" dirty="0">
                <a:latin typeface="Avenir Next" panose="020B0503020202020204" pitchFamily="34" charset="0"/>
              </a:rPr>
              <a:t>Share requests for the mission</a:t>
            </a:r>
          </a:p>
          <a:p>
            <a:pPr marL="742950" lvl="1" indent="-514350">
              <a:buFont typeface="+mj-lt"/>
              <a:buAutoNum type="arabicPeriod"/>
            </a:pPr>
            <a:r>
              <a:rPr lang="en-US" sz="3200" dirty="0">
                <a:latin typeface="Avenir Next" panose="020B0503020202020204" pitchFamily="34" charset="0"/>
              </a:rPr>
              <a:t>Share additional requests</a:t>
            </a:r>
          </a:p>
          <a:p>
            <a:pPr marL="742950" lvl="1" indent="-514350">
              <a:buFont typeface="+mj-lt"/>
              <a:buAutoNum type="arabicPeriod"/>
            </a:pPr>
            <a:r>
              <a:rPr lang="en-US" sz="3200" dirty="0">
                <a:latin typeface="Avenir Next" panose="020B0503020202020204" pitchFamily="34" charset="0"/>
              </a:rPr>
              <a:t>Pray together</a:t>
            </a:r>
          </a:p>
        </p:txBody>
      </p:sp>
    </p:spTree>
    <p:extLst>
      <p:ext uri="{BB962C8B-B14F-4D97-AF65-F5344CB8AC3E}">
        <p14:creationId xmlns:p14="http://schemas.microsoft.com/office/powerpoint/2010/main" val="26641796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836956"/>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purpose, faith, and joy</a:t>
            </a:r>
          </a:p>
          <a:p>
            <a:pPr marL="0" indent="0">
              <a:buNone/>
            </a:pPr>
            <a:endParaRPr lang="en-US" sz="1400" dirty="0">
              <a:solidFill>
                <a:schemeClr val="tx1"/>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PRO TIPS:</a:t>
            </a:r>
          </a:p>
          <a:p>
            <a:pPr lvl="1"/>
            <a:r>
              <a:rPr lang="en-US" sz="3400" b="0" i="0" dirty="0">
                <a:effectLst/>
                <a:latin typeface="Avenir Next" panose="020B0503020202020204" pitchFamily="34" charset="0"/>
              </a:rPr>
              <a:t>Loose structure</a:t>
            </a:r>
          </a:p>
          <a:p>
            <a:endParaRPr lang="en-US" sz="3400" dirty="0">
              <a:solidFill>
                <a:srgbClr val="619ED2"/>
              </a:solidFill>
              <a:latin typeface="Avenir Next" panose="020B0503020202020204" pitchFamily="34" charset="0"/>
            </a:endParaRPr>
          </a:p>
        </p:txBody>
      </p:sp>
      <p:sp>
        <p:nvSpPr>
          <p:cNvPr id="4" name="Content Placeholder 2">
            <a:extLst>
              <a:ext uri="{FF2B5EF4-FFF2-40B4-BE49-F238E27FC236}">
                <a16:creationId xmlns:a16="http://schemas.microsoft.com/office/drawing/2014/main" id="{6563A42B-0380-41B7-0DFB-61ADCDDB7262}"/>
              </a:ext>
            </a:extLst>
          </p:cNvPr>
          <p:cNvSpPr txBox="1">
            <a:spLocks/>
          </p:cNvSpPr>
          <p:nvPr/>
        </p:nvSpPr>
        <p:spPr>
          <a:xfrm>
            <a:off x="5157216" y="2636556"/>
            <a:ext cx="6454140" cy="3694176"/>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lvl="1" indent="0" algn="ctr">
              <a:buNone/>
            </a:pPr>
            <a:r>
              <a:rPr lang="en-US" sz="3200" dirty="0">
                <a:solidFill>
                  <a:srgbClr val="619ED2"/>
                </a:solidFill>
                <a:latin typeface="Avenir Next" panose="020B0503020202020204" pitchFamily="34" charset="0"/>
              </a:rPr>
              <a:t>ACTS 4</a:t>
            </a:r>
          </a:p>
          <a:p>
            <a:pPr marL="742950" lvl="1" indent="-514350">
              <a:buFont typeface="+mj-lt"/>
              <a:buAutoNum type="arabicPeriod"/>
            </a:pPr>
            <a:r>
              <a:rPr lang="en-US" sz="3200" dirty="0">
                <a:latin typeface="Avenir Next" panose="020B0503020202020204" pitchFamily="34" charset="0"/>
              </a:rPr>
              <a:t>Praise God for His character</a:t>
            </a:r>
          </a:p>
          <a:p>
            <a:pPr marL="742950" lvl="1" indent="-514350">
              <a:buFont typeface="+mj-lt"/>
              <a:buAutoNum type="arabicPeriod"/>
            </a:pPr>
            <a:r>
              <a:rPr lang="en-US" sz="3200" dirty="0">
                <a:latin typeface="Avenir Next" panose="020B0503020202020204" pitchFamily="34" charset="0"/>
              </a:rPr>
              <a:t>Thank him for what He’s done</a:t>
            </a:r>
          </a:p>
          <a:p>
            <a:pPr marL="742950" lvl="1" indent="-514350">
              <a:buFont typeface="+mj-lt"/>
              <a:buAutoNum type="arabicPeriod"/>
            </a:pPr>
            <a:r>
              <a:rPr lang="en-US" sz="3200" dirty="0">
                <a:latin typeface="Avenir Next" panose="020B0503020202020204" pitchFamily="34" charset="0"/>
              </a:rPr>
              <a:t>Remind themselves of God’s promises in scripture</a:t>
            </a:r>
          </a:p>
          <a:p>
            <a:pPr marL="742950" lvl="1" indent="-514350">
              <a:buFont typeface="+mj-lt"/>
              <a:buAutoNum type="arabicPeriod"/>
            </a:pPr>
            <a:r>
              <a:rPr lang="en-US" sz="3200" dirty="0">
                <a:latin typeface="Avenir Next" panose="020B0503020202020204" pitchFamily="34" charset="0"/>
              </a:rPr>
              <a:t>Prayed boldly</a:t>
            </a:r>
          </a:p>
        </p:txBody>
      </p:sp>
    </p:spTree>
    <p:extLst>
      <p:ext uri="{BB962C8B-B14F-4D97-AF65-F5344CB8AC3E}">
        <p14:creationId xmlns:p14="http://schemas.microsoft.com/office/powerpoint/2010/main" val="34759165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836956"/>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purpose, faith, and joy</a:t>
            </a:r>
          </a:p>
          <a:p>
            <a:pPr marL="0" indent="0">
              <a:buNone/>
            </a:pPr>
            <a:endParaRPr lang="en-US" sz="1400" dirty="0">
              <a:solidFill>
                <a:schemeClr val="tx1"/>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PRO TIPS:</a:t>
            </a:r>
          </a:p>
          <a:p>
            <a:pPr lvl="1"/>
            <a:r>
              <a:rPr lang="en-US" sz="3400" b="0" i="0" dirty="0">
                <a:effectLst/>
                <a:latin typeface="Avenir Next" panose="020B0503020202020204" pitchFamily="34" charset="0"/>
              </a:rPr>
              <a:t>Loose structure</a:t>
            </a:r>
          </a:p>
          <a:p>
            <a:pPr lvl="1"/>
            <a:r>
              <a:rPr lang="en-US" sz="3400" dirty="0">
                <a:latin typeface="Avenir Next" panose="020B0503020202020204" pitchFamily="34" charset="0"/>
              </a:rPr>
              <a:t>Time limit</a:t>
            </a:r>
            <a:endParaRPr lang="en-US" sz="3400" b="0" i="0" dirty="0">
              <a:effectLst/>
              <a:latin typeface="Avenir Next" panose="020B0503020202020204" pitchFamily="34" charset="0"/>
            </a:endParaRPr>
          </a:p>
          <a:p>
            <a:endParaRPr lang="en-US" sz="3400" dirty="0">
              <a:solidFill>
                <a:srgbClr val="619ED2"/>
              </a:solidFill>
              <a:latin typeface="Avenir Next" panose="020B0503020202020204" pitchFamily="34" charset="0"/>
            </a:endParaRPr>
          </a:p>
        </p:txBody>
      </p:sp>
    </p:spTree>
    <p:extLst>
      <p:ext uri="{BB962C8B-B14F-4D97-AF65-F5344CB8AC3E}">
        <p14:creationId xmlns:p14="http://schemas.microsoft.com/office/powerpoint/2010/main" val="9289068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836956"/>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purpose, faith, and joy</a:t>
            </a:r>
          </a:p>
          <a:p>
            <a:pPr marL="0" indent="0">
              <a:buNone/>
            </a:pPr>
            <a:endParaRPr lang="en-US" sz="1400" dirty="0">
              <a:solidFill>
                <a:schemeClr val="tx1"/>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PRO TIPS:</a:t>
            </a:r>
          </a:p>
          <a:p>
            <a:pPr lvl="1"/>
            <a:r>
              <a:rPr lang="en-US" sz="3400" b="0" i="0" dirty="0">
                <a:effectLst/>
                <a:latin typeface="Avenir Next" panose="020B0503020202020204" pitchFamily="34" charset="0"/>
              </a:rPr>
              <a:t>Loose structure</a:t>
            </a:r>
          </a:p>
          <a:p>
            <a:pPr lvl="1"/>
            <a:r>
              <a:rPr lang="en-US" sz="3400" dirty="0">
                <a:latin typeface="Avenir Next" panose="020B0503020202020204" pitchFamily="34" charset="0"/>
              </a:rPr>
              <a:t>Time limit</a:t>
            </a:r>
            <a:endParaRPr lang="en-US" sz="3400" dirty="0">
              <a:solidFill>
                <a:srgbClr val="619ED2"/>
              </a:solidFill>
              <a:latin typeface="Avenir Next" panose="020B0503020202020204" pitchFamily="34" charset="0"/>
            </a:endParaRPr>
          </a:p>
          <a:p>
            <a:pPr lvl="1"/>
            <a:r>
              <a:rPr lang="en-US" sz="3400" b="0" i="0" dirty="0">
                <a:effectLst/>
                <a:latin typeface="Avenir Next" panose="020B0503020202020204" pitchFamily="34" charset="0"/>
              </a:rPr>
              <a:t>Short updates, short prayers</a:t>
            </a:r>
          </a:p>
        </p:txBody>
      </p:sp>
      <p:sp>
        <p:nvSpPr>
          <p:cNvPr id="4" name="Content Placeholder 2">
            <a:extLst>
              <a:ext uri="{FF2B5EF4-FFF2-40B4-BE49-F238E27FC236}">
                <a16:creationId xmlns:a16="http://schemas.microsoft.com/office/drawing/2014/main" id="{20058171-E81C-4EE6-4677-7D58FDB90C75}"/>
              </a:ext>
            </a:extLst>
          </p:cNvPr>
          <p:cNvSpPr txBox="1">
            <a:spLocks/>
          </p:cNvSpPr>
          <p:nvPr/>
        </p:nvSpPr>
        <p:spPr>
          <a:xfrm>
            <a:off x="342900" y="5047488"/>
            <a:ext cx="11506200" cy="1645920"/>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rtl="0">
              <a:spcBef>
                <a:spcPts val="0"/>
              </a:spcBef>
              <a:spcAft>
                <a:spcPts val="0"/>
              </a:spcAft>
              <a:buNone/>
            </a:pPr>
            <a:r>
              <a:rPr lang="en-US" b="0" i="0" u="none" strike="noStrike" dirty="0">
                <a:solidFill>
                  <a:srgbClr val="FFFFFF"/>
                </a:solidFill>
                <a:effectLst/>
                <a:latin typeface="Arial" panose="020B0604020202020204" pitchFamily="34" charset="0"/>
              </a:rPr>
              <a:t>“Long prayers</a:t>
            </a:r>
            <a:r>
              <a:rPr lang="en-US" dirty="0">
                <a:solidFill>
                  <a:srgbClr val="FFFFFF"/>
                </a:solidFill>
                <a:latin typeface="Arial" panose="020B0604020202020204" pitchFamily="34" charset="0"/>
              </a:rPr>
              <a:t> hinder the prayer meeting.</a:t>
            </a:r>
            <a:r>
              <a:rPr lang="en-US" b="0" i="0" u="none" strike="noStrike" dirty="0">
                <a:solidFill>
                  <a:srgbClr val="FFFFFF"/>
                </a:solidFill>
                <a:effectLst/>
                <a:latin typeface="Arial" panose="020B0604020202020204" pitchFamily="34" charset="0"/>
              </a:rPr>
              <a:t> It is dreadful</a:t>
            </a:r>
            <a:r>
              <a:rPr lang="en-US" dirty="0"/>
              <a:t> </a:t>
            </a:r>
            <a:r>
              <a:rPr lang="en-US" b="0" i="0" u="none" strike="noStrike" dirty="0">
                <a:solidFill>
                  <a:srgbClr val="FFFFFF"/>
                </a:solidFill>
                <a:effectLst/>
                <a:latin typeface="Arial" panose="020B0604020202020204" pitchFamily="34" charset="0"/>
              </a:rPr>
              <a:t>to hear a brother or sister</a:t>
            </a:r>
            <a:r>
              <a:rPr lang="en-US" dirty="0"/>
              <a:t> </a:t>
            </a:r>
            <a:r>
              <a:rPr lang="en-US" b="0" i="0" u="none" strike="noStrike" dirty="0">
                <a:solidFill>
                  <a:srgbClr val="FFFFFF"/>
                </a:solidFill>
                <a:effectLst/>
                <a:latin typeface="Arial" panose="020B0604020202020204" pitchFamily="34" charset="0"/>
              </a:rPr>
              <a:t>pray us into a good frame of</a:t>
            </a:r>
            <a:r>
              <a:rPr lang="en-US" dirty="0"/>
              <a:t> </a:t>
            </a:r>
            <a:r>
              <a:rPr lang="en-US" b="0" i="0" u="none" strike="noStrike" dirty="0">
                <a:solidFill>
                  <a:srgbClr val="FFFFFF"/>
                </a:solidFill>
                <a:effectLst/>
                <a:latin typeface="Arial" panose="020B0604020202020204" pitchFamily="34" charset="0"/>
              </a:rPr>
              <a:t>mind and heart and then, by their long prayer, pray us out of it again.”  - </a:t>
            </a:r>
            <a:r>
              <a:rPr lang="en-US" b="0" i="1" u="none" strike="noStrike" dirty="0">
                <a:solidFill>
                  <a:srgbClr val="FFFFFF"/>
                </a:solidFill>
                <a:effectLst/>
                <a:latin typeface="Arial" panose="020B0604020202020204" pitchFamily="34" charset="0"/>
              </a:rPr>
              <a:t>Spurgeon</a:t>
            </a:r>
            <a:endParaRPr lang="en-US" b="0" i="0" dirty="0">
              <a:effectLst/>
              <a:latin typeface="Avenir Next" panose="020B0503020202020204" pitchFamily="34" charset="0"/>
            </a:endParaRPr>
          </a:p>
        </p:txBody>
      </p:sp>
    </p:spTree>
    <p:extLst>
      <p:ext uri="{BB962C8B-B14F-4D97-AF65-F5344CB8AC3E}">
        <p14:creationId xmlns:p14="http://schemas.microsoft.com/office/powerpoint/2010/main" val="4811715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836956"/>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purpose, faith, and joy</a:t>
            </a:r>
          </a:p>
          <a:p>
            <a:pPr marL="0" indent="0">
              <a:buNone/>
            </a:pPr>
            <a:endParaRPr lang="en-US" sz="1400" dirty="0">
              <a:solidFill>
                <a:schemeClr val="tx1"/>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PRO TIPS:</a:t>
            </a:r>
          </a:p>
          <a:p>
            <a:pPr lvl="1"/>
            <a:r>
              <a:rPr lang="en-US" sz="3400" b="0" i="0" dirty="0">
                <a:effectLst/>
                <a:latin typeface="Avenir Next" panose="020B0503020202020204" pitchFamily="34" charset="0"/>
              </a:rPr>
              <a:t>Loose structure</a:t>
            </a:r>
          </a:p>
          <a:p>
            <a:pPr lvl="1"/>
            <a:r>
              <a:rPr lang="en-US" sz="3400" dirty="0">
                <a:latin typeface="Avenir Next" panose="020B0503020202020204" pitchFamily="34" charset="0"/>
              </a:rPr>
              <a:t>Time limit, visual</a:t>
            </a:r>
            <a:endParaRPr lang="en-US" sz="3400" dirty="0">
              <a:solidFill>
                <a:srgbClr val="619ED2"/>
              </a:solidFill>
              <a:latin typeface="Avenir Next" panose="020B0503020202020204" pitchFamily="34" charset="0"/>
            </a:endParaRPr>
          </a:p>
          <a:p>
            <a:pPr lvl="1"/>
            <a:r>
              <a:rPr lang="en-US" sz="3400" b="0" i="0" dirty="0">
                <a:effectLst/>
                <a:latin typeface="Avenir Next" panose="020B0503020202020204" pitchFamily="34" charset="0"/>
              </a:rPr>
              <a:t>Short updates, short prayers</a:t>
            </a:r>
          </a:p>
          <a:p>
            <a:pPr lvl="1"/>
            <a:r>
              <a:rPr lang="en-US" sz="3400" dirty="0">
                <a:latin typeface="Avenir Next" panose="020B0503020202020204" pitchFamily="34" charset="0"/>
              </a:rPr>
              <a:t>Strong leader</a:t>
            </a:r>
            <a:endParaRPr lang="en-US" sz="3400" b="0" i="0" dirty="0">
              <a:effectLst/>
              <a:latin typeface="Avenir Next" panose="020B0503020202020204" pitchFamily="34" charset="0"/>
            </a:endParaRPr>
          </a:p>
        </p:txBody>
      </p:sp>
      <p:sp>
        <p:nvSpPr>
          <p:cNvPr id="5" name="Content Placeholder 2">
            <a:extLst>
              <a:ext uri="{FF2B5EF4-FFF2-40B4-BE49-F238E27FC236}">
                <a16:creationId xmlns:a16="http://schemas.microsoft.com/office/drawing/2014/main" id="{7B17727C-50D2-D163-98FD-2851B84F76F6}"/>
              </a:ext>
            </a:extLst>
          </p:cNvPr>
          <p:cNvSpPr txBox="1">
            <a:spLocks/>
          </p:cNvSpPr>
          <p:nvPr/>
        </p:nvSpPr>
        <p:spPr>
          <a:xfrm>
            <a:off x="6803137" y="5138928"/>
            <a:ext cx="5045964" cy="1276160"/>
          </a:xfrm>
          <a:prstGeom prst="rect">
            <a:avLst/>
          </a:prstGeom>
          <a:noFill/>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619ED2"/>
                </a:solidFill>
                <a:latin typeface="Avenir Next" panose="020B0503020202020204" pitchFamily="34" charset="0"/>
              </a:rPr>
              <a:t>Joey Francisco’s 2017 XSI</a:t>
            </a:r>
          </a:p>
          <a:p>
            <a:pPr marL="0" indent="0" algn="ctr">
              <a:buFont typeface="Arial" panose="020B0604020202020204" pitchFamily="34" charset="0"/>
              <a:buNone/>
            </a:pPr>
            <a:r>
              <a:rPr lang="en-US" dirty="0">
                <a:latin typeface="Avenir Next" panose="020B0503020202020204" pitchFamily="34" charset="0"/>
              </a:rPr>
              <a:t>“Leading Corporate Prayer”</a:t>
            </a:r>
          </a:p>
        </p:txBody>
      </p:sp>
    </p:spTree>
    <p:extLst>
      <p:ext uri="{BB962C8B-B14F-4D97-AF65-F5344CB8AC3E}">
        <p14:creationId xmlns:p14="http://schemas.microsoft.com/office/powerpoint/2010/main" val="1339822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5836956"/>
          </a:xfrm>
        </p:spPr>
        <p:txBody>
          <a:bodyPr>
            <a:noAutofit/>
          </a:bodyPr>
          <a:lstStyle/>
          <a:p>
            <a:pPr marL="0" indent="0">
              <a:buNone/>
            </a:pPr>
            <a:r>
              <a:rPr lang="en-US" sz="4500" b="0" i="1" u="none" strike="noStrike" dirty="0">
                <a:solidFill>
                  <a:schemeClr val="tx1"/>
                </a:solidFill>
                <a:effectLst/>
                <a:latin typeface="Avenir Next" panose="020B0503020202020204" pitchFamily="34" charset="0"/>
              </a:rPr>
              <a:t>They prayed together with purpose, faith, and joy</a:t>
            </a:r>
          </a:p>
          <a:p>
            <a:pPr marL="0" indent="0">
              <a:buNone/>
            </a:pPr>
            <a:endParaRPr lang="en-US" sz="1400" dirty="0">
              <a:solidFill>
                <a:schemeClr val="tx1"/>
              </a:solidFill>
              <a:latin typeface="Avenir Next" panose="020B0503020202020204" pitchFamily="34" charset="0"/>
            </a:endParaRPr>
          </a:p>
          <a:p>
            <a:pPr marL="0" indent="0">
              <a:buNone/>
            </a:pPr>
            <a:r>
              <a:rPr lang="en-US" sz="3400" dirty="0">
                <a:solidFill>
                  <a:srgbClr val="619ED2"/>
                </a:solidFill>
                <a:latin typeface="Avenir Next" panose="020B0503020202020204" pitchFamily="34" charset="0"/>
              </a:rPr>
              <a:t>PRO TIPS:</a:t>
            </a:r>
          </a:p>
          <a:p>
            <a:pPr lvl="1"/>
            <a:r>
              <a:rPr lang="en-US" sz="3400" b="0" i="0" dirty="0">
                <a:effectLst/>
                <a:latin typeface="Avenir Next" panose="020B0503020202020204" pitchFamily="34" charset="0"/>
              </a:rPr>
              <a:t>Loose structure</a:t>
            </a:r>
          </a:p>
          <a:p>
            <a:pPr lvl="1"/>
            <a:r>
              <a:rPr lang="en-US" sz="3400" dirty="0">
                <a:latin typeface="Avenir Next" panose="020B0503020202020204" pitchFamily="34" charset="0"/>
              </a:rPr>
              <a:t>Time limit</a:t>
            </a:r>
            <a:endParaRPr lang="en-US" sz="3400" dirty="0">
              <a:solidFill>
                <a:srgbClr val="619ED2"/>
              </a:solidFill>
              <a:latin typeface="Avenir Next" panose="020B0503020202020204" pitchFamily="34" charset="0"/>
            </a:endParaRPr>
          </a:p>
          <a:p>
            <a:pPr lvl="1"/>
            <a:r>
              <a:rPr lang="en-US" sz="3400" b="0" i="0" dirty="0">
                <a:effectLst/>
                <a:latin typeface="Avenir Next" panose="020B0503020202020204" pitchFamily="34" charset="0"/>
              </a:rPr>
              <a:t>Short updates, short prayers</a:t>
            </a:r>
          </a:p>
          <a:p>
            <a:pPr lvl="1"/>
            <a:r>
              <a:rPr lang="en-US" sz="3400" dirty="0">
                <a:latin typeface="Avenir Next" panose="020B0503020202020204" pitchFamily="34" charset="0"/>
              </a:rPr>
              <a:t>Strong leader</a:t>
            </a:r>
            <a:endParaRPr lang="en-US" sz="3400" b="0" i="0" dirty="0">
              <a:effectLst/>
              <a:latin typeface="Avenir Next" panose="020B0503020202020204" pitchFamily="34" charset="0"/>
            </a:endParaRPr>
          </a:p>
          <a:p>
            <a:pPr lvl="1"/>
            <a:r>
              <a:rPr lang="en-US" sz="3400" dirty="0">
                <a:latin typeface="Avenir Next" panose="020B0503020202020204" pitchFamily="34" charset="0"/>
              </a:rPr>
              <a:t>Every member taking responsibility</a:t>
            </a:r>
            <a:endParaRPr lang="en-US" sz="3400" b="0" i="0" dirty="0">
              <a:effectLst/>
              <a:latin typeface="Avenir Next" panose="020B0503020202020204" pitchFamily="34" charset="0"/>
            </a:endParaRPr>
          </a:p>
        </p:txBody>
      </p:sp>
    </p:spTree>
    <p:extLst>
      <p:ext uri="{BB962C8B-B14F-4D97-AF65-F5344CB8AC3E}">
        <p14:creationId xmlns:p14="http://schemas.microsoft.com/office/powerpoint/2010/main" val="10600099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1FA15D3-740A-A6C2-6486-1C9E712AF686}"/>
              </a:ext>
            </a:extLst>
          </p:cNvPr>
          <p:cNvSpPr txBox="1">
            <a:spLocks/>
          </p:cNvSpPr>
          <p:nvPr/>
        </p:nvSpPr>
        <p:spPr>
          <a:xfrm>
            <a:off x="227935" y="207666"/>
            <a:ext cx="3046894" cy="3981562"/>
          </a:xfrm>
          <a:prstGeom prst="rect">
            <a:avLst/>
          </a:prstGeom>
          <a:noFill/>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619ED2"/>
                </a:solidFill>
                <a:latin typeface="Avenir Next" panose="020B0503020202020204" pitchFamily="34" charset="0"/>
              </a:rPr>
              <a:t>NEW</a:t>
            </a:r>
          </a:p>
          <a:p>
            <a:pPr marL="0" indent="0">
              <a:buFont typeface="Arial" panose="020B0604020202020204" pitchFamily="34" charset="0"/>
              <a:buNone/>
            </a:pPr>
            <a:r>
              <a:rPr lang="en-US" dirty="0">
                <a:latin typeface="Avenir Next" panose="020B0503020202020204" pitchFamily="34" charset="0"/>
              </a:rPr>
              <a:t>Katie</a:t>
            </a:r>
          </a:p>
          <a:p>
            <a:pPr marL="0" indent="0">
              <a:buFont typeface="Arial" panose="020B0604020202020204" pitchFamily="34" charset="0"/>
              <a:buNone/>
            </a:pPr>
            <a:r>
              <a:rPr lang="en-US" dirty="0">
                <a:latin typeface="Avenir Next" panose="020B0503020202020204" pitchFamily="34" charset="0"/>
              </a:rPr>
              <a:t>John</a:t>
            </a:r>
          </a:p>
        </p:txBody>
      </p:sp>
      <p:sp>
        <p:nvSpPr>
          <p:cNvPr id="11" name="Content Placeholder 2">
            <a:extLst>
              <a:ext uri="{FF2B5EF4-FFF2-40B4-BE49-F238E27FC236}">
                <a16:creationId xmlns:a16="http://schemas.microsoft.com/office/drawing/2014/main" id="{98D2F244-F61E-FADB-20CC-96FE3B4486B4}"/>
              </a:ext>
            </a:extLst>
          </p:cNvPr>
          <p:cNvSpPr txBox="1">
            <a:spLocks/>
          </p:cNvSpPr>
          <p:nvPr/>
        </p:nvSpPr>
        <p:spPr>
          <a:xfrm>
            <a:off x="3274829" y="207666"/>
            <a:ext cx="3046894" cy="3981562"/>
          </a:xfrm>
          <a:prstGeom prst="rect">
            <a:avLst/>
          </a:prstGeom>
          <a:noFill/>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619ED2"/>
                </a:solidFill>
                <a:latin typeface="Avenir Next" panose="020B0503020202020204" pitchFamily="34" charset="0"/>
              </a:rPr>
              <a:t>RETURNING</a:t>
            </a:r>
          </a:p>
          <a:p>
            <a:pPr marL="0" indent="0">
              <a:buFont typeface="Arial" panose="020B0604020202020204" pitchFamily="34" charset="0"/>
              <a:buNone/>
            </a:pPr>
            <a:r>
              <a:rPr lang="en-US" dirty="0">
                <a:latin typeface="Avenir Next" panose="020B0503020202020204" pitchFamily="34" charset="0"/>
              </a:rPr>
              <a:t>Becky</a:t>
            </a:r>
          </a:p>
          <a:p>
            <a:pPr marL="0" indent="0">
              <a:buFont typeface="Arial" panose="020B0604020202020204" pitchFamily="34" charset="0"/>
              <a:buNone/>
            </a:pPr>
            <a:r>
              <a:rPr lang="en-US" dirty="0">
                <a:latin typeface="Avenir Next" panose="020B0503020202020204" pitchFamily="34" charset="0"/>
              </a:rPr>
              <a:t>Michael</a:t>
            </a:r>
          </a:p>
          <a:p>
            <a:pPr marL="0" indent="0" algn="ctr">
              <a:buFont typeface="Arial" panose="020B0604020202020204" pitchFamily="34" charset="0"/>
              <a:buNone/>
            </a:pPr>
            <a:endParaRPr lang="en-US" dirty="0">
              <a:latin typeface="Avenir Next" panose="020B0503020202020204" pitchFamily="34" charset="0"/>
            </a:endParaRPr>
          </a:p>
        </p:txBody>
      </p:sp>
      <p:sp>
        <p:nvSpPr>
          <p:cNvPr id="12" name="Content Placeholder 2">
            <a:extLst>
              <a:ext uri="{FF2B5EF4-FFF2-40B4-BE49-F238E27FC236}">
                <a16:creationId xmlns:a16="http://schemas.microsoft.com/office/drawing/2014/main" id="{49F106A9-24B2-DEEA-950E-3760292F428D}"/>
              </a:ext>
            </a:extLst>
          </p:cNvPr>
          <p:cNvSpPr txBox="1">
            <a:spLocks/>
          </p:cNvSpPr>
          <p:nvPr/>
        </p:nvSpPr>
        <p:spPr>
          <a:xfrm>
            <a:off x="6321722" y="207666"/>
            <a:ext cx="5642343" cy="6388006"/>
          </a:xfrm>
          <a:prstGeom prst="rect">
            <a:avLst/>
          </a:prstGeom>
          <a:noFill/>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619ED2"/>
                </a:solidFill>
                <a:latin typeface="Avenir Next" panose="020B0503020202020204" pitchFamily="34" charset="0"/>
              </a:rPr>
              <a:t>Invites/Convos</a:t>
            </a:r>
          </a:p>
          <a:p>
            <a:pPr marL="0" indent="0">
              <a:buFont typeface="Arial" panose="020B0604020202020204" pitchFamily="34" charset="0"/>
              <a:buNone/>
            </a:pPr>
            <a:r>
              <a:rPr lang="en-US" dirty="0">
                <a:latin typeface="Avenir Next" panose="020B0503020202020204" pitchFamily="34" charset="0"/>
              </a:rPr>
              <a:t>Jenny</a:t>
            </a:r>
          </a:p>
          <a:p>
            <a:pPr marL="0" indent="0">
              <a:buFont typeface="Arial" panose="020B0604020202020204" pitchFamily="34" charset="0"/>
              <a:buNone/>
            </a:pPr>
            <a:r>
              <a:rPr lang="en-US" dirty="0">
                <a:latin typeface="Avenir Next" panose="020B0503020202020204" pitchFamily="34" charset="0"/>
              </a:rPr>
              <a:t>Claire</a:t>
            </a:r>
          </a:p>
          <a:p>
            <a:pPr marL="0" indent="0">
              <a:buFont typeface="Arial" panose="020B0604020202020204" pitchFamily="34" charset="0"/>
              <a:buNone/>
            </a:pPr>
            <a:r>
              <a:rPr lang="en-US" dirty="0">
                <a:latin typeface="Avenir Next" panose="020B0503020202020204" pitchFamily="34" charset="0"/>
              </a:rPr>
              <a:t>Kayla</a:t>
            </a:r>
          </a:p>
          <a:p>
            <a:pPr marL="0" indent="0">
              <a:buFont typeface="Arial" panose="020B0604020202020204" pitchFamily="34" charset="0"/>
              <a:buNone/>
            </a:pPr>
            <a:r>
              <a:rPr lang="en-US" dirty="0">
                <a:latin typeface="Avenir Next" panose="020B0503020202020204" pitchFamily="34" charset="0"/>
              </a:rPr>
              <a:t>...</a:t>
            </a:r>
          </a:p>
          <a:p>
            <a:pPr marL="0" indent="0" algn="ctr">
              <a:buFont typeface="Arial" panose="020B0604020202020204" pitchFamily="34" charset="0"/>
              <a:buNone/>
            </a:pPr>
            <a:endParaRPr lang="en-US" dirty="0">
              <a:latin typeface="Avenir Next" panose="020B0503020202020204" pitchFamily="34" charset="0"/>
            </a:endParaRPr>
          </a:p>
        </p:txBody>
      </p:sp>
      <p:sp>
        <p:nvSpPr>
          <p:cNvPr id="13" name="Content Placeholder 2">
            <a:extLst>
              <a:ext uri="{FF2B5EF4-FFF2-40B4-BE49-F238E27FC236}">
                <a16:creationId xmlns:a16="http://schemas.microsoft.com/office/drawing/2014/main" id="{4FA256A6-53C2-078F-072C-BF43614428A0}"/>
              </a:ext>
            </a:extLst>
          </p:cNvPr>
          <p:cNvSpPr txBox="1">
            <a:spLocks/>
          </p:cNvSpPr>
          <p:nvPr/>
        </p:nvSpPr>
        <p:spPr>
          <a:xfrm>
            <a:off x="227935" y="4189228"/>
            <a:ext cx="6093786" cy="2461106"/>
          </a:xfrm>
          <a:prstGeom prst="rect">
            <a:avLst/>
          </a:prstGeom>
          <a:noFill/>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3000" kern="1200">
                <a:solidFill>
                  <a:schemeClr val="tx1"/>
                </a:solidFill>
                <a:latin typeface=""/>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619ED2"/>
                </a:solidFill>
                <a:latin typeface="Avenir Next" panose="020B0503020202020204" pitchFamily="34" charset="0"/>
              </a:rPr>
              <a:t>Group Requests</a:t>
            </a:r>
          </a:p>
          <a:p>
            <a:pPr marL="0" indent="0" algn="ctr">
              <a:buFont typeface="Arial" panose="020B0604020202020204" pitchFamily="34" charset="0"/>
              <a:buNone/>
            </a:pPr>
            <a:r>
              <a:rPr lang="en-US" sz="2500" dirty="0">
                <a:latin typeface="Avenir Next" panose="020B0503020202020204" pitchFamily="34" charset="0"/>
              </a:rPr>
              <a:t>Matt (Acts 2)</a:t>
            </a:r>
          </a:p>
          <a:p>
            <a:pPr marL="0" indent="0" algn="ctr">
              <a:buFont typeface="Arial" panose="020B0604020202020204" pitchFamily="34" charset="0"/>
              <a:buNone/>
            </a:pPr>
            <a:r>
              <a:rPr lang="en-US" sz="2500" dirty="0">
                <a:latin typeface="Avenir Next" panose="020B0503020202020204" pitchFamily="34" charset="0"/>
              </a:rPr>
              <a:t>Win ppl to Christ and new disciples (Matt 16:18)</a:t>
            </a:r>
          </a:p>
          <a:p>
            <a:pPr marL="0" indent="0" algn="ctr">
              <a:buFont typeface="Arial" panose="020B0604020202020204" pitchFamily="34" charset="0"/>
              <a:buNone/>
            </a:pPr>
            <a:r>
              <a:rPr lang="en-US" sz="2500" dirty="0">
                <a:latin typeface="Avenir Next" panose="020B0503020202020204" pitchFamily="34" charset="0"/>
              </a:rPr>
              <a:t>Summer evangelism</a:t>
            </a:r>
          </a:p>
        </p:txBody>
      </p:sp>
    </p:spTree>
    <p:extLst>
      <p:ext uri="{BB962C8B-B14F-4D97-AF65-F5344CB8AC3E}">
        <p14:creationId xmlns:p14="http://schemas.microsoft.com/office/powerpoint/2010/main" val="41596750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7EFCB1-6E08-0D6C-731B-0CE91ADB7B20}"/>
              </a:ext>
            </a:extLst>
          </p:cNvPr>
          <p:cNvPicPr>
            <a:picLocks noChangeAspect="1"/>
          </p:cNvPicPr>
          <p:nvPr/>
        </p:nvPicPr>
        <p:blipFill>
          <a:blip r:embed="rId3"/>
          <a:stretch>
            <a:fillRect/>
          </a:stretch>
        </p:blipFill>
        <p:spPr>
          <a:xfrm>
            <a:off x="1588008" y="0"/>
            <a:ext cx="9144000" cy="6858000"/>
          </a:xfrm>
          <a:prstGeom prst="rect">
            <a:avLst/>
          </a:prstGeom>
        </p:spPr>
      </p:pic>
    </p:spTree>
    <p:extLst>
      <p:ext uri="{BB962C8B-B14F-4D97-AF65-F5344CB8AC3E}">
        <p14:creationId xmlns:p14="http://schemas.microsoft.com/office/powerpoint/2010/main" val="3883634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6364" y="263236"/>
            <a:ext cx="11568545" cy="6234546"/>
          </a:xfrm>
          <a:solidFill>
            <a:schemeClr val="bg2">
              <a:alpha val="0"/>
            </a:schemeClr>
          </a:solidFill>
          <a:ln>
            <a:solidFill>
              <a:schemeClr val="tx1"/>
            </a:solidFill>
          </a:ln>
        </p:spPr>
        <p:txBody>
          <a:bodyPr>
            <a:noAutofit/>
          </a:bodyPr>
          <a:lstStyle/>
          <a:p>
            <a:pPr marL="0" indent="0">
              <a:buNone/>
            </a:pPr>
            <a:r>
              <a:rPr lang="en-US" sz="3600" b="0" u="none" strike="noStrike" dirty="0">
                <a:effectLst/>
                <a:latin typeface="Avenir Next" panose="020B0503020202020204" pitchFamily="34" charset="0"/>
              </a:rPr>
              <a:t>29 Now, Lord, consider their threats and enable your servants to speak your word with great boldness. 30 Stretch out your hand to heal and perform signs and wonders through the name of your holy servant Jesus.” </a:t>
            </a:r>
          </a:p>
          <a:p>
            <a:pPr marL="0" indent="0">
              <a:buNone/>
            </a:pPr>
            <a:endParaRPr lang="en-US" sz="1400" dirty="0">
              <a:latin typeface="Avenir Next" panose="020B0503020202020204" pitchFamily="34" charset="0"/>
            </a:endParaRPr>
          </a:p>
          <a:p>
            <a:pPr marL="0" indent="0">
              <a:buNone/>
            </a:pPr>
            <a:r>
              <a:rPr lang="en-US" sz="3600" b="0" u="none" strike="noStrike" dirty="0">
                <a:effectLst/>
                <a:latin typeface="Avenir Next" panose="020B0503020202020204" pitchFamily="34" charset="0"/>
              </a:rPr>
              <a:t>31 After they prayed, the place where they were meeting was shaken. And they were all filled with the Holy Spirit and spoke the word of God boldly.</a:t>
            </a:r>
          </a:p>
          <a:p>
            <a:pPr marL="0" indent="0">
              <a:buNone/>
            </a:pPr>
            <a:endParaRPr lang="en-US" sz="3200" b="0" u="none" strike="noStrike" dirty="0">
              <a:effectLst/>
              <a:latin typeface="Avenir Next" panose="020B0503020202020204" pitchFamily="34" charset="0"/>
            </a:endParaRPr>
          </a:p>
        </p:txBody>
      </p:sp>
    </p:spTree>
    <p:extLst>
      <p:ext uri="{BB962C8B-B14F-4D97-AF65-F5344CB8AC3E}">
        <p14:creationId xmlns:p14="http://schemas.microsoft.com/office/powerpoint/2010/main" val="32274896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6330732"/>
          </a:xfrm>
        </p:spPr>
        <p:txBody>
          <a:bodyPr>
            <a:noAutofit/>
          </a:bodyPr>
          <a:lstStyle/>
          <a:p>
            <a:pPr marL="0" indent="0">
              <a:buNone/>
            </a:pPr>
            <a:r>
              <a:rPr lang="en-US" sz="4500" b="0" i="1" u="none" strike="noStrike" dirty="0">
                <a:effectLst/>
                <a:latin typeface="Avenir Next" panose="020B0503020202020204" pitchFamily="34" charset="0"/>
              </a:rPr>
              <a:t>They prayed </a:t>
            </a:r>
            <a:r>
              <a:rPr lang="en-US" sz="4500" b="0" i="1" u="none" strike="noStrike" dirty="0">
                <a:solidFill>
                  <a:srgbClr val="619ED2"/>
                </a:solidFill>
                <a:effectLst/>
                <a:latin typeface="Avenir Next" panose="020B0503020202020204" pitchFamily="34" charset="0"/>
              </a:rPr>
              <a:t>together </a:t>
            </a:r>
            <a:r>
              <a:rPr lang="en-US" sz="4500" b="0" i="1" u="none" strike="noStrike" dirty="0">
                <a:effectLst/>
                <a:latin typeface="Avenir Next" panose="020B0503020202020204" pitchFamily="34" charset="0"/>
              </a:rPr>
              <a:t>with</a:t>
            </a:r>
            <a:r>
              <a:rPr lang="en-US" sz="4500" b="0" i="1" u="none" strike="noStrike" dirty="0">
                <a:solidFill>
                  <a:srgbClr val="619ED2"/>
                </a:solidFill>
                <a:effectLst/>
                <a:latin typeface="Avenir Next" panose="020B0503020202020204" pitchFamily="34" charset="0"/>
              </a:rPr>
              <a:t> purpose</a:t>
            </a:r>
            <a:r>
              <a:rPr lang="en-US" sz="4500" b="0" i="1" u="none" strike="noStrike" dirty="0">
                <a:effectLst/>
                <a:latin typeface="Avenir Next" panose="020B0503020202020204" pitchFamily="34" charset="0"/>
              </a:rPr>
              <a:t>,</a:t>
            </a:r>
            <a:r>
              <a:rPr lang="en-US" sz="4500" b="0" i="1" u="none" strike="noStrike" dirty="0">
                <a:solidFill>
                  <a:srgbClr val="619ED2"/>
                </a:solidFill>
                <a:effectLst/>
                <a:latin typeface="Avenir Next" panose="020B0503020202020204" pitchFamily="34" charset="0"/>
              </a:rPr>
              <a:t> faith</a:t>
            </a:r>
            <a:r>
              <a:rPr lang="en-US" sz="4500" b="0" i="1" u="none" strike="noStrike" dirty="0">
                <a:effectLst/>
                <a:latin typeface="Avenir Next" panose="020B0503020202020204" pitchFamily="34" charset="0"/>
              </a:rPr>
              <a:t>,</a:t>
            </a:r>
            <a:r>
              <a:rPr lang="en-US" sz="4500" b="0" i="1" u="none" strike="noStrike" dirty="0">
                <a:solidFill>
                  <a:srgbClr val="619ED2"/>
                </a:solidFill>
                <a:effectLst/>
                <a:latin typeface="Avenir Next" panose="020B0503020202020204" pitchFamily="34" charset="0"/>
              </a:rPr>
              <a:t> </a:t>
            </a:r>
            <a:r>
              <a:rPr lang="en-US" sz="4500" b="0" i="1" u="none" strike="noStrike" dirty="0">
                <a:effectLst/>
                <a:latin typeface="Avenir Next" panose="020B0503020202020204" pitchFamily="34" charset="0"/>
              </a:rPr>
              <a:t>and</a:t>
            </a:r>
            <a:r>
              <a:rPr lang="en-US" sz="4500" b="0" i="1" u="none" strike="noStrike" dirty="0">
                <a:solidFill>
                  <a:srgbClr val="619ED2"/>
                </a:solidFill>
                <a:effectLst/>
                <a:latin typeface="Avenir Next" panose="020B0503020202020204" pitchFamily="34" charset="0"/>
              </a:rPr>
              <a:t> joy</a:t>
            </a:r>
          </a:p>
          <a:p>
            <a:pPr marL="0" indent="0">
              <a:buNone/>
            </a:pPr>
            <a:endParaRPr lang="en-US" sz="1000" dirty="0">
              <a:solidFill>
                <a:srgbClr val="619ED2"/>
              </a:solidFill>
              <a:latin typeface="Avenir Next" panose="020B0503020202020204" pitchFamily="34" charset="0"/>
            </a:endParaRPr>
          </a:p>
        </p:txBody>
      </p:sp>
    </p:spTree>
    <p:extLst>
      <p:ext uri="{BB962C8B-B14F-4D97-AF65-F5344CB8AC3E}">
        <p14:creationId xmlns:p14="http://schemas.microsoft.com/office/powerpoint/2010/main" val="19843826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6330732"/>
          </a:xfrm>
        </p:spPr>
        <p:txBody>
          <a:bodyPr>
            <a:noAutofit/>
          </a:bodyPr>
          <a:lstStyle/>
          <a:p>
            <a:pPr marL="0" indent="0">
              <a:buNone/>
            </a:pPr>
            <a:r>
              <a:rPr lang="en-US" sz="4500" b="0" i="1" u="none" strike="noStrike" dirty="0">
                <a:effectLst/>
                <a:latin typeface="Avenir Next" panose="020B0503020202020204" pitchFamily="34" charset="0"/>
              </a:rPr>
              <a:t>They prayed </a:t>
            </a:r>
            <a:r>
              <a:rPr lang="en-US" sz="4500" b="0" i="1" u="none" strike="noStrike" dirty="0">
                <a:solidFill>
                  <a:srgbClr val="619ED2"/>
                </a:solidFill>
                <a:effectLst/>
                <a:latin typeface="Avenir Next" panose="020B0503020202020204" pitchFamily="34" charset="0"/>
              </a:rPr>
              <a:t>together </a:t>
            </a:r>
            <a:r>
              <a:rPr lang="en-US" sz="4500" b="0" i="1" u="none" strike="noStrike" dirty="0">
                <a:effectLst/>
                <a:latin typeface="Avenir Next" panose="020B0503020202020204" pitchFamily="34" charset="0"/>
              </a:rPr>
              <a:t>with</a:t>
            </a:r>
            <a:r>
              <a:rPr lang="en-US" sz="4500" b="0" i="1" u="none" strike="noStrike" dirty="0">
                <a:solidFill>
                  <a:srgbClr val="619ED2"/>
                </a:solidFill>
                <a:effectLst/>
                <a:latin typeface="Avenir Next" panose="020B0503020202020204" pitchFamily="34" charset="0"/>
              </a:rPr>
              <a:t> purpose</a:t>
            </a:r>
            <a:r>
              <a:rPr lang="en-US" sz="4500" b="0" i="1" u="none" strike="noStrike" dirty="0">
                <a:effectLst/>
                <a:latin typeface="Avenir Next" panose="020B0503020202020204" pitchFamily="34" charset="0"/>
              </a:rPr>
              <a:t>,</a:t>
            </a:r>
            <a:r>
              <a:rPr lang="en-US" sz="4500" b="0" i="1" u="none" strike="noStrike" dirty="0">
                <a:solidFill>
                  <a:srgbClr val="619ED2"/>
                </a:solidFill>
                <a:effectLst/>
                <a:latin typeface="Avenir Next" panose="020B0503020202020204" pitchFamily="34" charset="0"/>
              </a:rPr>
              <a:t> faith</a:t>
            </a:r>
            <a:r>
              <a:rPr lang="en-US" sz="4500" b="0" i="1" u="none" strike="noStrike" dirty="0">
                <a:effectLst/>
                <a:latin typeface="Avenir Next" panose="020B0503020202020204" pitchFamily="34" charset="0"/>
              </a:rPr>
              <a:t>,</a:t>
            </a:r>
            <a:r>
              <a:rPr lang="en-US" sz="4500" b="0" i="1" u="none" strike="noStrike" dirty="0">
                <a:solidFill>
                  <a:srgbClr val="619ED2"/>
                </a:solidFill>
                <a:effectLst/>
                <a:latin typeface="Avenir Next" panose="020B0503020202020204" pitchFamily="34" charset="0"/>
              </a:rPr>
              <a:t> </a:t>
            </a:r>
            <a:r>
              <a:rPr lang="en-US" sz="4500" b="0" i="1" u="none" strike="noStrike" dirty="0">
                <a:effectLst/>
                <a:latin typeface="Avenir Next" panose="020B0503020202020204" pitchFamily="34" charset="0"/>
              </a:rPr>
              <a:t>and</a:t>
            </a:r>
            <a:r>
              <a:rPr lang="en-US" sz="4500" b="0" i="1" u="none" strike="noStrike" dirty="0">
                <a:solidFill>
                  <a:srgbClr val="619ED2"/>
                </a:solidFill>
                <a:effectLst/>
                <a:latin typeface="Avenir Next" panose="020B0503020202020204" pitchFamily="34" charset="0"/>
              </a:rPr>
              <a:t> joy</a:t>
            </a:r>
          </a:p>
          <a:p>
            <a:pPr marL="0" indent="0">
              <a:buNone/>
            </a:pPr>
            <a:endParaRPr lang="en-US" sz="1000" dirty="0">
              <a:solidFill>
                <a:srgbClr val="619ED2"/>
              </a:solidFill>
              <a:latin typeface="Avenir Next" panose="020B0503020202020204" pitchFamily="34" charset="0"/>
            </a:endParaRPr>
          </a:p>
          <a:p>
            <a:pPr marL="0" indent="0">
              <a:buNone/>
            </a:pPr>
            <a:r>
              <a:rPr lang="en-US" sz="2500" dirty="0">
                <a:solidFill>
                  <a:srgbClr val="619ED2"/>
                </a:solidFill>
                <a:latin typeface="Avenir Next" panose="020B0503020202020204" pitchFamily="34" charset="0"/>
              </a:rPr>
              <a:t>AMAZING THINGS HAPPEN:</a:t>
            </a:r>
          </a:p>
          <a:p>
            <a:r>
              <a:rPr lang="en-US" sz="2500" dirty="0">
                <a:latin typeface="Avenir Next" panose="020B0503020202020204" pitchFamily="34" charset="0"/>
              </a:rPr>
              <a:t>God is with us (</a:t>
            </a:r>
            <a:r>
              <a:rPr lang="en-US" sz="2500" b="0" i="0" u="none" strike="noStrike" dirty="0">
                <a:effectLst/>
                <a:latin typeface="Avenir Next" panose="020B0503020202020204" pitchFamily="34" charset="0"/>
              </a:rPr>
              <a:t>Matt. 18:19)</a:t>
            </a:r>
            <a:endParaRPr lang="en-US" sz="2500" dirty="0">
              <a:latin typeface="Avenir Next" panose="020B0503020202020204" pitchFamily="34" charset="0"/>
            </a:endParaRPr>
          </a:p>
          <a:p>
            <a:r>
              <a:rPr lang="en-US" sz="2500" dirty="0">
                <a:latin typeface="Avenir Next" panose="020B0503020202020204" pitchFamily="34" charset="0"/>
              </a:rPr>
              <a:t>God speaks (Acts 13:2)</a:t>
            </a:r>
          </a:p>
          <a:p>
            <a:r>
              <a:rPr lang="en-US" sz="2500" dirty="0">
                <a:latin typeface="Avenir Next" panose="020B0503020202020204" pitchFamily="34" charset="0"/>
              </a:rPr>
              <a:t>Wisdom and direction (Acts 1:15,Acts 13:2, Acts 6:3)</a:t>
            </a:r>
          </a:p>
          <a:p>
            <a:r>
              <a:rPr lang="en-US" sz="2500" dirty="0">
                <a:latin typeface="Avenir Next" panose="020B0503020202020204" pitchFamily="34" charset="0"/>
              </a:rPr>
              <a:t>Unity and in agreement (</a:t>
            </a:r>
            <a:r>
              <a:rPr lang="en-US" sz="2500" b="0" i="0" u="none" strike="noStrike" dirty="0">
                <a:effectLst/>
                <a:latin typeface="Avenir Next" panose="020B0503020202020204" pitchFamily="34" charset="0"/>
              </a:rPr>
              <a:t>Matt. 18:19, Acts 2:44)</a:t>
            </a:r>
          </a:p>
          <a:p>
            <a:r>
              <a:rPr lang="en-US" sz="2500" b="0" i="0" u="none" strike="noStrike" dirty="0">
                <a:effectLst/>
                <a:latin typeface="Avenir Next" panose="020B0503020202020204" pitchFamily="34" charset="0"/>
              </a:rPr>
              <a:t>Empowered to do ministry (Acts 4:31)</a:t>
            </a:r>
          </a:p>
          <a:p>
            <a:r>
              <a:rPr lang="en-US" sz="2500" dirty="0">
                <a:latin typeface="Avenir Next" panose="020B0503020202020204" pitchFamily="34" charset="0"/>
              </a:rPr>
              <a:t>Answered prayers (</a:t>
            </a:r>
            <a:r>
              <a:rPr lang="en-US" sz="2500" b="0" i="0" u="none" strike="noStrike" dirty="0">
                <a:effectLst/>
                <a:latin typeface="Avenir Next" panose="020B0503020202020204" pitchFamily="34" charset="0"/>
              </a:rPr>
              <a:t>Matt. 18:19</a:t>
            </a:r>
            <a:r>
              <a:rPr lang="en-US" sz="2500" dirty="0">
                <a:latin typeface="Avenir Next" panose="020B0503020202020204" pitchFamily="34" charset="0"/>
              </a:rPr>
              <a:t>)</a:t>
            </a:r>
            <a:r>
              <a:rPr lang="en-US" sz="2500" b="0" i="0" u="none" strike="noStrike" dirty="0">
                <a:effectLst/>
                <a:latin typeface="Avenir Next" panose="020B0503020202020204" pitchFamily="34" charset="0"/>
              </a:rPr>
              <a:t> </a:t>
            </a:r>
          </a:p>
          <a:p>
            <a:r>
              <a:rPr lang="en-US" sz="2500" dirty="0">
                <a:latin typeface="Avenir Next" panose="020B0503020202020204" pitchFamily="34" charset="0"/>
              </a:rPr>
              <a:t>Conversations and discipleship (Acts 2:47, Acts 4:31, Acts 6:6-7)</a:t>
            </a:r>
          </a:p>
          <a:p>
            <a:r>
              <a:rPr lang="en-US" sz="2500" b="0" i="0" u="none" strike="noStrike" dirty="0">
                <a:effectLst/>
                <a:latin typeface="Avenir Next" panose="020B0503020202020204" pitchFamily="34" charset="0"/>
              </a:rPr>
              <a:t>Satan is bound – God’s kingdom advances (Luke 11:21, Matt. 12:29)</a:t>
            </a:r>
          </a:p>
        </p:txBody>
      </p:sp>
    </p:spTree>
    <p:extLst>
      <p:ext uri="{BB962C8B-B14F-4D97-AF65-F5344CB8AC3E}">
        <p14:creationId xmlns:p14="http://schemas.microsoft.com/office/powerpoint/2010/main" val="30977430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6147852"/>
          </a:xfrm>
        </p:spPr>
        <p:txBody>
          <a:bodyPr>
            <a:noAutofit/>
          </a:bodyPr>
          <a:lstStyle/>
          <a:p>
            <a:pPr marL="0" indent="0">
              <a:buNone/>
            </a:pPr>
            <a:r>
              <a:rPr lang="en-US" sz="4500" b="0" i="1" u="none" strike="noStrike" dirty="0">
                <a:solidFill>
                  <a:srgbClr val="619ED2"/>
                </a:solidFill>
                <a:effectLst/>
                <a:latin typeface="Avenir Next" panose="020B0503020202020204" pitchFamily="34" charset="0"/>
              </a:rPr>
              <a:t>They prayed together with purpose, faith, and joy</a:t>
            </a:r>
          </a:p>
          <a:p>
            <a:pPr marL="0" indent="0">
              <a:buNone/>
            </a:pPr>
            <a:endParaRPr lang="en-US" sz="1400" dirty="0">
              <a:solidFill>
                <a:schemeClr val="tx1"/>
              </a:solidFill>
              <a:latin typeface="Avenir Next" panose="020B0503020202020204" pitchFamily="34" charset="0"/>
            </a:endParaRPr>
          </a:p>
          <a:p>
            <a:pPr marL="0" indent="0">
              <a:buNone/>
            </a:pPr>
            <a:r>
              <a:rPr lang="en-US" sz="2800" b="0" u="none" strike="noStrike" dirty="0">
                <a:effectLst/>
                <a:latin typeface="Avenir Next" panose="020B0503020202020204" pitchFamily="34" charset="0"/>
              </a:rPr>
              <a:t>I will guarantee you that the best men who are of the right spirit, are those who will be found here tomorrow evening, at our special prayer-meeting… I am sure that the cream of the Christian Church will be found here among those who most commonly assemble for prayer. Oh! yes, this is the place to meet with the Holy Spirit, and this is the way to get his mighty power. If we would have the Holy Spirit, we must meet in greater numbers; we must pray with greater fervency, we must watch with greater earnestness, and believe with firmer determination.</a:t>
            </a:r>
          </a:p>
          <a:p>
            <a:pPr marL="0" indent="0">
              <a:buNone/>
            </a:pPr>
            <a:r>
              <a:rPr lang="en-US" sz="2800" b="0" u="none" strike="noStrike" dirty="0">
                <a:effectLst/>
                <a:latin typeface="Avenir Next" panose="020B0503020202020204" pitchFamily="34" charset="0"/>
              </a:rPr>
              <a:t>- Charles Spurgeon</a:t>
            </a:r>
            <a:endParaRPr lang="en-US" sz="2800" dirty="0">
              <a:latin typeface="Avenir Next" panose="020B0503020202020204" pitchFamily="34" charset="0"/>
            </a:endParaRPr>
          </a:p>
        </p:txBody>
      </p:sp>
    </p:spTree>
    <p:extLst>
      <p:ext uri="{BB962C8B-B14F-4D97-AF65-F5344CB8AC3E}">
        <p14:creationId xmlns:p14="http://schemas.microsoft.com/office/powerpoint/2010/main" val="27439979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6147852"/>
          </a:xfrm>
        </p:spPr>
        <p:txBody>
          <a:bodyPr>
            <a:noAutofit/>
          </a:bodyPr>
          <a:lstStyle/>
          <a:p>
            <a:pPr marL="0" indent="0">
              <a:buNone/>
            </a:pPr>
            <a:r>
              <a:rPr lang="en-US" sz="4500" b="0" i="1" u="none" strike="noStrike" dirty="0">
                <a:solidFill>
                  <a:srgbClr val="619ED2"/>
                </a:solidFill>
                <a:effectLst/>
                <a:latin typeface="Avenir Next" panose="020B0503020202020204" pitchFamily="34" charset="0"/>
              </a:rPr>
              <a:t>They prayed together with purpose, faith, and joy</a:t>
            </a:r>
          </a:p>
          <a:p>
            <a:pPr marL="0" indent="0">
              <a:buNone/>
            </a:pPr>
            <a:endParaRPr lang="en-US" sz="1400" dirty="0">
              <a:latin typeface="Avenir Next" panose="020B0503020202020204" pitchFamily="34" charset="0"/>
            </a:endParaRPr>
          </a:p>
          <a:p>
            <a:pPr marL="0" indent="0">
              <a:buNone/>
            </a:pPr>
            <a:r>
              <a:rPr lang="en-US" b="0" i="0" dirty="0">
                <a:effectLst/>
                <a:latin typeface="Avenir Next" panose="020B0503020202020204" pitchFamily="34" charset="0"/>
              </a:rPr>
              <a:t>Col. 4:2 Devote yourselves to prayer, being watchful and thankful.  3 And pray for us, too, that God may open a door for our message, so that we may proclaim the mystery of Christ.</a:t>
            </a:r>
            <a:endParaRPr lang="en-US" dirty="0">
              <a:latin typeface="Avenir Next" panose="020B0503020202020204" pitchFamily="34" charset="0"/>
            </a:endParaRPr>
          </a:p>
        </p:txBody>
      </p:sp>
    </p:spTree>
    <p:extLst>
      <p:ext uri="{BB962C8B-B14F-4D97-AF65-F5344CB8AC3E}">
        <p14:creationId xmlns:p14="http://schemas.microsoft.com/office/powerpoint/2010/main" val="5924050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2900" y="527268"/>
            <a:ext cx="11506200" cy="6147852"/>
          </a:xfrm>
        </p:spPr>
        <p:txBody>
          <a:bodyPr>
            <a:noAutofit/>
          </a:bodyPr>
          <a:lstStyle/>
          <a:p>
            <a:pPr marL="0" indent="0" algn="ctr">
              <a:buNone/>
            </a:pPr>
            <a:r>
              <a:rPr lang="en-US" sz="3600" b="0" i="1" u="none" strike="noStrike" dirty="0">
                <a:solidFill>
                  <a:srgbClr val="619ED2"/>
                </a:solidFill>
                <a:effectLst/>
                <a:latin typeface="Avenir Next" panose="020B0503020202020204" pitchFamily="34" charset="0"/>
              </a:rPr>
              <a:t>Vibrant corporate prayer is not optional- but necessary for unlocking God’s promises and power in our ministry</a:t>
            </a:r>
            <a:endParaRPr lang="en-US" sz="3600" dirty="0">
              <a:solidFill>
                <a:srgbClr val="619ED2"/>
              </a:solidFill>
              <a:latin typeface="Avenir Next" panose="020B0503020202020204" pitchFamily="34" charset="0"/>
            </a:endParaRPr>
          </a:p>
          <a:p>
            <a:pPr marL="0" indent="0">
              <a:buNone/>
            </a:pPr>
            <a:endParaRPr lang="en-US" sz="1400" dirty="0">
              <a:latin typeface="Avenir Next" panose="020B0503020202020204" pitchFamily="34" charset="0"/>
            </a:endParaRPr>
          </a:p>
          <a:p>
            <a:pPr marL="0" indent="0">
              <a:buNone/>
            </a:pPr>
            <a:endParaRPr lang="en-US" sz="1400" dirty="0">
              <a:latin typeface="Avenir Next" panose="020B0503020202020204" pitchFamily="34" charset="0"/>
            </a:endParaRPr>
          </a:p>
          <a:p>
            <a:pPr marL="0" indent="0">
              <a:buNone/>
            </a:pPr>
            <a:endParaRPr lang="en-US" sz="1400" dirty="0">
              <a:latin typeface="Avenir Next" panose="020B0503020202020204" pitchFamily="34" charset="0"/>
            </a:endParaRPr>
          </a:p>
          <a:p>
            <a:pPr marL="0" indent="0">
              <a:buNone/>
            </a:pPr>
            <a:endParaRPr lang="en-US" sz="1400" dirty="0">
              <a:latin typeface="Avenir Next" panose="020B0503020202020204" pitchFamily="34" charset="0"/>
            </a:endParaRPr>
          </a:p>
          <a:p>
            <a:pPr marL="0" indent="0">
              <a:buNone/>
            </a:pPr>
            <a:endParaRPr lang="en-US" sz="1400" dirty="0">
              <a:latin typeface="Avenir Next" panose="020B0503020202020204" pitchFamily="34" charset="0"/>
            </a:endParaRPr>
          </a:p>
          <a:p>
            <a:pPr marL="0" indent="0">
              <a:buNone/>
            </a:pPr>
            <a:endParaRPr lang="en-US" sz="1400" dirty="0">
              <a:latin typeface="Avenir Next" panose="020B0503020202020204" pitchFamily="34" charset="0"/>
            </a:endParaRPr>
          </a:p>
          <a:p>
            <a:pPr marL="0" indent="0">
              <a:buFont typeface="Arial" panose="020B0604020202020204" pitchFamily="34" charset="0"/>
              <a:buNone/>
            </a:pPr>
            <a:r>
              <a:rPr lang="en-US" sz="3200" i="1" dirty="0">
                <a:latin typeface="Avenir Next" panose="020B0503020202020204" pitchFamily="34" charset="0"/>
              </a:rPr>
              <a:t>Touch the World Through Prayer – </a:t>
            </a:r>
            <a:r>
              <a:rPr lang="en-US" sz="3200" dirty="0">
                <a:latin typeface="Avenir Next" panose="020B0503020202020204" pitchFamily="34" charset="0"/>
              </a:rPr>
              <a:t>Wesley </a:t>
            </a:r>
            <a:r>
              <a:rPr lang="en-US" sz="3200" dirty="0" err="1">
                <a:latin typeface="Avenir Next" panose="020B0503020202020204" pitchFamily="34" charset="0"/>
              </a:rPr>
              <a:t>Duewell</a:t>
            </a:r>
            <a:endParaRPr lang="en-US" sz="3200" i="1" dirty="0">
              <a:latin typeface="Avenir Next" panose="020B0503020202020204" pitchFamily="34" charset="0"/>
            </a:endParaRPr>
          </a:p>
          <a:p>
            <a:pPr marL="0" indent="0">
              <a:buFont typeface="Arial" panose="020B0604020202020204" pitchFamily="34" charset="0"/>
              <a:buNone/>
            </a:pPr>
            <a:r>
              <a:rPr lang="en-US" sz="3200" i="1" dirty="0">
                <a:latin typeface="Avenir Next" panose="020B0503020202020204" pitchFamily="34" charset="0"/>
              </a:rPr>
              <a:t>Effective Prayer Life – </a:t>
            </a:r>
            <a:r>
              <a:rPr lang="en-US" sz="3200" dirty="0">
                <a:latin typeface="Avenir Next" panose="020B0503020202020204" pitchFamily="34" charset="0"/>
              </a:rPr>
              <a:t>Chuck Smith</a:t>
            </a:r>
            <a:endParaRPr lang="en-US" sz="3200" i="1" dirty="0">
              <a:latin typeface="Avenir Next" panose="020B0503020202020204" pitchFamily="34" charset="0"/>
            </a:endParaRPr>
          </a:p>
          <a:p>
            <a:pPr marL="0" indent="0">
              <a:buFont typeface="Arial" panose="020B0604020202020204" pitchFamily="34" charset="0"/>
              <a:buNone/>
            </a:pPr>
            <a:r>
              <a:rPr lang="en-US" sz="3200" i="0" u="none" strike="noStrike" dirty="0">
                <a:effectLst/>
                <a:latin typeface="Avenir Next" panose="020B0503020202020204" pitchFamily="34" charset="0"/>
              </a:rPr>
              <a:t>“Constant, Instant, Expectant” Sermon - Charles </a:t>
            </a:r>
            <a:r>
              <a:rPr lang="en-US" sz="3200" dirty="0">
                <a:latin typeface="Avenir Next" panose="020B0503020202020204" pitchFamily="34" charset="0"/>
              </a:rPr>
              <a:t>Spurgeon</a:t>
            </a:r>
          </a:p>
          <a:p>
            <a:pPr marL="0" indent="0">
              <a:buFont typeface="Arial" panose="020B0604020202020204" pitchFamily="34" charset="0"/>
              <a:buNone/>
            </a:pPr>
            <a:r>
              <a:rPr lang="en-US" sz="3200" dirty="0">
                <a:latin typeface="Avenir Next" panose="020B0503020202020204" pitchFamily="34" charset="0"/>
              </a:rPr>
              <a:t>”Leading Corporate Prayer” – Joey Francisco (XSI 2017)</a:t>
            </a:r>
          </a:p>
        </p:txBody>
      </p:sp>
    </p:spTree>
    <p:extLst>
      <p:ext uri="{BB962C8B-B14F-4D97-AF65-F5344CB8AC3E}">
        <p14:creationId xmlns:p14="http://schemas.microsoft.com/office/powerpoint/2010/main" val="1696043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8BEB7-6EBC-FC97-1D27-C7755AD4AE9C}"/>
              </a:ext>
            </a:extLst>
          </p:cNvPr>
          <p:cNvSpPr>
            <a:spLocks noGrp="1"/>
          </p:cNvSpPr>
          <p:nvPr>
            <p:ph idx="1"/>
          </p:nvPr>
        </p:nvSpPr>
        <p:spPr>
          <a:xfrm>
            <a:off x="346364" y="263236"/>
            <a:ext cx="11568545" cy="6234546"/>
          </a:xfrm>
          <a:solidFill>
            <a:schemeClr val="bg2">
              <a:alpha val="0"/>
            </a:schemeClr>
          </a:solidFill>
          <a:ln>
            <a:solidFill>
              <a:schemeClr val="tx1"/>
            </a:solidFill>
          </a:ln>
        </p:spPr>
        <p:txBody>
          <a:bodyPr>
            <a:noAutofit/>
          </a:bodyPr>
          <a:lstStyle/>
          <a:p>
            <a:pPr marL="0" indent="0">
              <a:buNone/>
            </a:pPr>
            <a:r>
              <a:rPr lang="en-US" sz="3600" b="0" u="none" strike="noStrike" dirty="0">
                <a:effectLst/>
                <a:latin typeface="Avenir Next" panose="020B0503020202020204" pitchFamily="34" charset="0"/>
              </a:rPr>
              <a:t>Acts 6:3 “Brothers and sisters, choose seven men from among you who are known to be full of the Spirit and wisdom. We will turn this responsibility over to them 4 and will give our attention to prayer and the ministry of the word.”</a:t>
            </a:r>
          </a:p>
          <a:p>
            <a:pPr marL="0" indent="0">
              <a:buNone/>
            </a:pPr>
            <a:r>
              <a:rPr lang="en-US" sz="3600" b="0" u="none" strike="noStrike" dirty="0">
                <a:effectLst/>
                <a:latin typeface="Avenir Next" panose="020B0503020202020204" pitchFamily="34" charset="0"/>
              </a:rPr>
              <a:t>6 They presented these men to the apostles, who prayed and laid their hands on them. 7 So the word of God spread. The number of disciples in Jerusalem increased rapidly, and a large number of priests became obedient to the faith.</a:t>
            </a:r>
          </a:p>
          <a:p>
            <a:pPr marL="0" indent="0">
              <a:buNone/>
            </a:pPr>
            <a:endParaRPr lang="en-US" sz="3200" b="0" u="none" strike="noStrike" dirty="0">
              <a:effectLst/>
              <a:latin typeface="Avenir Next" panose="020B0503020202020204" pitchFamily="34" charset="0"/>
            </a:endParaRPr>
          </a:p>
        </p:txBody>
      </p:sp>
    </p:spTree>
    <p:extLst>
      <p:ext uri="{BB962C8B-B14F-4D97-AF65-F5344CB8AC3E}">
        <p14:creationId xmlns:p14="http://schemas.microsoft.com/office/powerpoint/2010/main" val="1439673401"/>
      </p:ext>
    </p:extLst>
  </p:cSld>
  <p:clrMapOvr>
    <a:masterClrMapping/>
  </p:clrMapOvr>
</p:sld>
</file>

<file path=ppt/theme/theme1.xml><?xml version="1.0" encoding="utf-8"?>
<a:theme xmlns:a="http://schemas.openxmlformats.org/drawingml/2006/main" name="Parce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{2B42EED7-19C8-7D4B-B797-1896E749EBB6}tf10001120</Template>
  <TotalTime>0</TotalTime>
  <Words>3701</Words>
  <Application>Microsoft Office PowerPoint</Application>
  <PresentationFormat>Widescreen</PresentationFormat>
  <Paragraphs>499</Paragraphs>
  <Slides>84</Slides>
  <Notes>82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Avenir Next</vt:lpstr>
      <vt:lpstr>Calibri</vt:lpstr>
      <vt:lpstr>Gill Sans MT</vt:lpstr>
      <vt:lpstr>Wingdings</vt:lpstr>
      <vt:lpstr>Parcel</vt:lpstr>
      <vt:lpstr>PowerPoint Presentation</vt:lpstr>
      <vt:lpstr>The Powerful Prayer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2024-07-28T14:28:54Z</dcterms:created>
  <dcterms:modified xsi:type="dcterms:W3CDTF">2024-07-28T14:29:01Z</dcterms:modified>
</cp:coreProperties>
</file>