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07" r:id="rId2"/>
  </p:sldMasterIdLst>
  <p:sldIdLst>
    <p:sldId id="256" r:id="rId3"/>
    <p:sldId id="262" r:id="rId4"/>
    <p:sldId id="260" r:id="rId5"/>
    <p:sldId id="263" r:id="rId6"/>
    <p:sldId id="264" r:id="rId7"/>
    <p:sldId id="265" r:id="rId8"/>
    <p:sldId id="266" r:id="rId9"/>
    <p:sldId id="267" r:id="rId10"/>
    <p:sldId id="268" r:id="rId11"/>
    <p:sldId id="301" r:id="rId12"/>
    <p:sldId id="302" r:id="rId13"/>
    <p:sldId id="261" r:id="rId14"/>
    <p:sldId id="258" r:id="rId15"/>
    <p:sldId id="270" r:id="rId16"/>
    <p:sldId id="281" r:id="rId17"/>
    <p:sldId id="294" r:id="rId18"/>
    <p:sldId id="295" r:id="rId19"/>
    <p:sldId id="296" r:id="rId20"/>
    <p:sldId id="282" r:id="rId21"/>
    <p:sldId id="271" r:id="rId22"/>
    <p:sldId id="273" r:id="rId23"/>
    <p:sldId id="274" r:id="rId24"/>
    <p:sldId id="275" r:id="rId25"/>
    <p:sldId id="299" r:id="rId26"/>
    <p:sldId id="277" r:id="rId27"/>
    <p:sldId id="278" r:id="rId28"/>
    <p:sldId id="279" r:id="rId29"/>
    <p:sldId id="280" r:id="rId30"/>
    <p:sldId id="283" r:id="rId31"/>
    <p:sldId id="291" r:id="rId32"/>
    <p:sldId id="303" r:id="rId33"/>
    <p:sldId id="284" r:id="rId34"/>
    <p:sldId id="259" r:id="rId35"/>
    <p:sldId id="285" r:id="rId36"/>
    <p:sldId id="286" r:id="rId37"/>
    <p:sldId id="288" r:id="rId38"/>
    <p:sldId id="287" r:id="rId39"/>
    <p:sldId id="289" r:id="rId40"/>
    <p:sldId id="300" r:id="rId41"/>
    <p:sldId id="290"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936"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normAutofit/>
          </a:bodyPr>
          <a:lstStyle>
            <a:lvl1pPr algn="l">
              <a:defRPr sz="3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normAutofit/>
          </a:bodyPr>
          <a:lstStyle>
            <a:lvl1pPr marL="0" indent="0" algn="l">
              <a:buNone/>
              <a:defRPr sz="2100" cap="all" baseline="0">
                <a:solidFill>
                  <a:srgbClr val="72DB2B"/>
                </a:solidFill>
                <a:latin typeface="Lao UI" panose="020B0502040204020203" pitchFamily="34" charset="0"/>
                <a:cs typeface="Lao UI" panose="020B0502040204020203" pitchFamily="34" charset="0"/>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1922797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20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687F826-E7B6-4151-937C-14FCD7871C7A}" type="datetimeFigureOut">
              <a:rPr lang="en-US" smtClean="0"/>
              <a:pPr>
                <a:defRPr/>
              </a:pPr>
              <a:t>5/24/2023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B7F01EE9-BE5F-4C88-B711-EA07E47A4190}" type="slidenum">
              <a:rPr lang="en-US" altLang="en-US" smtClean="0"/>
              <a:pPr/>
              <a:t>‹#›</a:t>
            </a:fld>
            <a:endParaRPr lang="en-US" altLang="en-US"/>
          </a:p>
        </p:txBody>
      </p:sp>
    </p:spTree>
    <p:extLst>
      <p:ext uri="{BB962C8B-B14F-4D97-AF65-F5344CB8AC3E}">
        <p14:creationId xmlns:p14="http://schemas.microsoft.com/office/powerpoint/2010/main" val="421921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687F826-E7B6-4151-937C-14FCD7871C7A}" type="datetimeFigureOut">
              <a:rPr lang="en-US" smtClean="0"/>
              <a:pPr>
                <a:defRPr/>
              </a:pPr>
              <a:t>5/24/2023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B7F01EE9-BE5F-4C88-B711-EA07E47A4190}" type="slidenum">
              <a:rPr lang="en-US" altLang="en-US" smtClean="0"/>
              <a:pPr/>
              <a:t>‹#›</a:t>
            </a:fld>
            <a:endParaRPr lang="en-US" altLang="en-US"/>
          </a:p>
        </p:txBody>
      </p:sp>
    </p:spTree>
    <p:extLst>
      <p:ext uri="{BB962C8B-B14F-4D97-AF65-F5344CB8AC3E}">
        <p14:creationId xmlns:p14="http://schemas.microsoft.com/office/powerpoint/2010/main" val="4153400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687F826-E7B6-4151-937C-14FCD7871C7A}" type="datetimeFigureOut">
              <a:rPr lang="en-US" smtClean="0"/>
              <a:pPr>
                <a:defRPr/>
              </a:pPr>
              <a:t>5/24/2023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B7F01EE9-BE5F-4C88-B711-EA07E47A4190}" type="slidenum">
              <a:rPr lang="en-US" altLang="en-US" smtClean="0"/>
              <a:pPr/>
              <a:t>‹#›</a:t>
            </a:fld>
            <a:endParaRPr lang="en-US" altLang="en-US"/>
          </a:p>
        </p:txBody>
      </p:sp>
      <p:sp>
        <p:nvSpPr>
          <p:cNvPr id="60" name="TextBox 59"/>
          <p:cNvSpPr txBox="1"/>
          <p:nvPr/>
        </p:nvSpPr>
        <p:spPr>
          <a:xfrm>
            <a:off x="903512" y="732394"/>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94284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35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687F826-E7B6-4151-937C-14FCD7871C7A}" type="datetimeFigureOut">
              <a:rPr lang="en-US" smtClean="0"/>
              <a:pPr>
                <a:defRPr/>
              </a:pPr>
              <a:t>5/24/2023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B7F01EE9-BE5F-4C88-B711-EA07E47A4190}" type="slidenum">
              <a:rPr lang="en-US" altLang="en-US" smtClean="0"/>
              <a:pPr/>
              <a:t>‹#›</a:t>
            </a:fld>
            <a:endParaRPr lang="en-US" altLang="en-US"/>
          </a:p>
        </p:txBody>
      </p:sp>
    </p:spTree>
    <p:extLst>
      <p:ext uri="{BB962C8B-B14F-4D97-AF65-F5344CB8AC3E}">
        <p14:creationId xmlns:p14="http://schemas.microsoft.com/office/powerpoint/2010/main" val="3839597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E687F826-E7B6-4151-937C-14FCD7871C7A}" type="datetimeFigureOut">
              <a:rPr lang="en-US" smtClean="0"/>
              <a:pPr>
                <a:defRPr/>
              </a:pPr>
              <a:t>5/24/2023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B7F01EE9-BE5F-4C88-B711-EA07E47A4190}" type="slidenum">
              <a:rPr lang="en-US" altLang="en-US" smtClean="0"/>
              <a:pPr/>
              <a:t>‹#›</a:t>
            </a:fld>
            <a:endParaRPr lang="en-US" altLang="en-US"/>
          </a:p>
        </p:txBody>
      </p:sp>
    </p:spTree>
    <p:extLst>
      <p:ext uri="{BB962C8B-B14F-4D97-AF65-F5344CB8AC3E}">
        <p14:creationId xmlns:p14="http://schemas.microsoft.com/office/powerpoint/2010/main" val="2330134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61"/>
            <a:ext cx="3195240" cy="817843"/>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E687F826-E7B6-4151-937C-14FCD7871C7A}" type="datetimeFigureOut">
              <a:rPr lang="en-US" smtClean="0"/>
              <a:pPr>
                <a:defRPr/>
              </a:pPr>
              <a:t>5/24/2023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B7F01EE9-BE5F-4C88-B711-EA07E47A4190}" type="slidenum">
              <a:rPr lang="en-US" altLang="en-US" smtClean="0"/>
              <a:pPr/>
              <a:t>‹#›</a:t>
            </a:fld>
            <a:endParaRPr lang="en-US" altLang="en-US"/>
          </a:p>
        </p:txBody>
      </p:sp>
    </p:spTree>
    <p:extLst>
      <p:ext uri="{BB962C8B-B14F-4D97-AF65-F5344CB8AC3E}">
        <p14:creationId xmlns:p14="http://schemas.microsoft.com/office/powerpoint/2010/main" val="2283104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38731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normAutofit/>
          </a:bodyPr>
          <a:lstStyle>
            <a:lvl1pPr marL="0" indent="0" algn="l">
              <a:buNone/>
              <a:defRPr sz="1500" cap="all" baseline="0">
                <a:solidFill>
                  <a:srgbClr val="03272D"/>
                </a:solidFill>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4"/>
            <a:ext cx="2743200" cy="365125"/>
          </a:xfrm>
        </p:spPr>
        <p:txBody>
          <a:bodyPr/>
          <a:lstStyle/>
          <a:p>
            <a:fld id="{1D8BD707-D9CF-40AE-B4C6-C98DA3205C09}" type="datetimeFigureOut">
              <a:rPr lang="en-US" smtClean="0"/>
              <a:pPr/>
              <a:t>5/24/2023</a:t>
            </a:fld>
            <a:endParaRPr lang="en-US"/>
          </a:p>
        </p:txBody>
      </p:sp>
      <p:sp>
        <p:nvSpPr>
          <p:cNvPr id="5" name="Footer Placeholder 4"/>
          <p:cNvSpPr>
            <a:spLocks noGrp="1"/>
          </p:cNvSpPr>
          <p:nvPr>
            <p:ph type="ftr" sz="quarter" idx="11"/>
          </p:nvPr>
        </p:nvSpPr>
        <p:spPr>
          <a:xfrm>
            <a:off x="1876425" y="5410204"/>
            <a:ext cx="5124887" cy="365125"/>
          </a:xfrm>
        </p:spPr>
        <p:txBody>
          <a:bodyPr/>
          <a:lstStyle/>
          <a:p>
            <a:endParaRPr lang="en-US"/>
          </a:p>
        </p:txBody>
      </p:sp>
      <p:sp>
        <p:nvSpPr>
          <p:cNvPr id="6" name="Slide Number Placeholder 5"/>
          <p:cNvSpPr>
            <a:spLocks noGrp="1"/>
          </p:cNvSpPr>
          <p:nvPr>
            <p:ph type="sldNum" sz="quarter" idx="12"/>
          </p:nvPr>
        </p:nvSpPr>
        <p:spPr>
          <a:xfrm>
            <a:off x="9896913" y="5410202"/>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287588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280583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350" cap="all" baseline="0">
                <a:solidFill>
                  <a:srgbClr val="03272D"/>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28187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3" y="618518"/>
            <a:ext cx="11798135" cy="1478570"/>
          </a:xfrm>
        </p:spPr>
        <p:txBody>
          <a:bodyPr>
            <a:normAutofit/>
          </a:bodyPr>
          <a:lstStyle>
            <a:lvl1pPr>
              <a:defRPr sz="405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3" y="2249488"/>
            <a:ext cx="11798135" cy="4466009"/>
          </a:xfrm>
        </p:spPr>
        <p:txBody>
          <a:bodyPr/>
          <a:lstStyle>
            <a:lvl1pPr>
              <a:defRPr sz="3300">
                <a:latin typeface="Lao UI" panose="020B0502040204020203" pitchFamily="34" charset="0"/>
                <a:cs typeface="Lao UI" panose="020B0502040204020203" pitchFamily="34" charset="0"/>
              </a:defRPr>
            </a:lvl1pPr>
            <a:lvl2pPr>
              <a:defRPr sz="2700">
                <a:latin typeface="Lao UI" panose="020B0502040204020203" pitchFamily="34" charset="0"/>
                <a:cs typeface="Lao UI" panose="020B0502040204020203" pitchFamily="34" charset="0"/>
              </a:defRPr>
            </a:lvl2pPr>
            <a:lvl3pPr>
              <a:defRPr sz="2400">
                <a:latin typeface="Lao UI" panose="020B0502040204020203" pitchFamily="34" charset="0"/>
                <a:cs typeface="Lao UI" panose="020B0502040204020203" pitchFamily="34" charset="0"/>
              </a:defRPr>
            </a:lvl3pPr>
            <a:lvl4pPr>
              <a:defRPr sz="2100">
                <a:latin typeface="Lao UI" panose="020B0502040204020203" pitchFamily="34" charset="0"/>
                <a:cs typeface="Lao UI" panose="020B0502040204020203" pitchFamily="34" charset="0"/>
              </a:defRPr>
            </a:lvl4pPr>
            <a:lvl5pPr>
              <a:defRPr sz="18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83462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121815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184003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5/24/2023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422488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582301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302194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629575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285689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825579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25648840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1318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350" cap="all" baseline="0">
                <a:solidFill>
                  <a:srgbClr val="72DB2B"/>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D032358-E7D8-4101-92C6-11EEF5169903}" type="datetimeFigureOut">
              <a:rPr lang="en-US" smtClean="0"/>
              <a:pPr>
                <a:defRPr/>
              </a:pPr>
              <a:t>5/24/2023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4CFD13C-325D-49B3-8DC6-5F7E021EB2AB}" type="slidenum">
              <a:rPr lang="en-US" altLang="en-US" smtClean="0"/>
              <a:pPr/>
              <a:t>‹#›</a:t>
            </a:fld>
            <a:endParaRPr lang="en-US" altLang="en-US"/>
          </a:p>
        </p:txBody>
      </p:sp>
    </p:spTree>
    <p:extLst>
      <p:ext uri="{BB962C8B-B14F-4D97-AF65-F5344CB8AC3E}">
        <p14:creationId xmlns:p14="http://schemas.microsoft.com/office/powerpoint/2010/main" val="40092480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5/24/2023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545740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61"/>
            <a:ext cx="3195240" cy="817843"/>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5/24/2023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40305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9331CF3E-7E62-46B5-839F-97AB521F0070}" type="datetimeFigureOut">
              <a:rPr lang="en-US" smtClean="0"/>
              <a:pPr>
                <a:defRPr/>
              </a:pPr>
              <a:t>5/24/2023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A638C237-68DF-44C5-9534-B3D1438FF6CF}" type="slidenum">
              <a:rPr lang="en-US" altLang="en-US" smtClean="0"/>
              <a:pPr/>
              <a:t>‹#›</a:t>
            </a:fld>
            <a:endParaRPr lang="en-US" altLang="en-US"/>
          </a:p>
        </p:txBody>
      </p:sp>
    </p:spTree>
    <p:extLst>
      <p:ext uri="{BB962C8B-B14F-4D97-AF65-F5344CB8AC3E}">
        <p14:creationId xmlns:p14="http://schemas.microsoft.com/office/powerpoint/2010/main" val="174403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6AC6B865-655F-4247-9034-84BC772708DE}" type="datetimeFigureOut">
              <a:rPr lang="en-US" smtClean="0"/>
              <a:pPr>
                <a:defRPr/>
              </a:pPr>
              <a:t>5/24/2023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6EAA27A5-1453-496B-A863-47B41F973F7F}" type="slidenum">
              <a:rPr lang="en-US" altLang="en-US" smtClean="0"/>
              <a:pPr/>
              <a:t>‹#›</a:t>
            </a:fld>
            <a:endParaRPr lang="en-US" altLang="en-US"/>
          </a:p>
        </p:txBody>
      </p:sp>
    </p:spTree>
    <p:extLst>
      <p:ext uri="{BB962C8B-B14F-4D97-AF65-F5344CB8AC3E}">
        <p14:creationId xmlns:p14="http://schemas.microsoft.com/office/powerpoint/2010/main" val="2611231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11D8D402-FA4E-48D0-A99E-4BFCB0B02F47}" type="datetimeFigureOut">
              <a:rPr lang="en-US" smtClean="0"/>
              <a:pPr>
                <a:defRPr/>
              </a:pPr>
              <a:t>5/24/2023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C91A1E65-2F7D-4BB5-ABFB-8E8E5B9FB80A}" type="slidenum">
              <a:rPr lang="en-US" altLang="en-US" smtClean="0"/>
              <a:pPr/>
              <a:t>‹#›</a:t>
            </a:fld>
            <a:endParaRPr lang="en-US" altLang="en-US"/>
          </a:p>
        </p:txBody>
      </p:sp>
    </p:spTree>
    <p:extLst>
      <p:ext uri="{BB962C8B-B14F-4D97-AF65-F5344CB8AC3E}">
        <p14:creationId xmlns:p14="http://schemas.microsoft.com/office/powerpoint/2010/main" val="1826472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C561ACC-719A-4815-991E-EE74814934A2}" type="datetimeFigureOut">
              <a:rPr lang="en-US" smtClean="0"/>
              <a:pPr>
                <a:defRPr/>
              </a:pPr>
              <a:t>5/24/2023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00FEDD2D-CE12-4194-9874-F040DB961AB2}" type="slidenum">
              <a:rPr lang="en-US" altLang="en-US" smtClean="0"/>
              <a:pPr/>
              <a:t>‹#›</a:t>
            </a:fld>
            <a:endParaRPr lang="en-US" altLang="en-US"/>
          </a:p>
        </p:txBody>
      </p:sp>
    </p:spTree>
    <p:extLst>
      <p:ext uri="{BB962C8B-B14F-4D97-AF65-F5344CB8AC3E}">
        <p14:creationId xmlns:p14="http://schemas.microsoft.com/office/powerpoint/2010/main" val="3331682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2395C5C-E84D-47A6-8A25-F90ECF9275E1}" type="datetimeFigureOut">
              <a:rPr lang="en-US" smtClean="0"/>
              <a:pPr>
                <a:defRPr/>
              </a:pPr>
              <a:t>5/24/2023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687AD903-1F08-40B4-A0E9-7AB77384B8BB}" type="slidenum">
              <a:rPr lang="en-US" altLang="en-US" smtClean="0"/>
              <a:pPr/>
              <a:t>‹#›</a:t>
            </a:fld>
            <a:endParaRPr lang="en-US" altLang="en-US"/>
          </a:p>
        </p:txBody>
      </p:sp>
    </p:spTree>
    <p:extLst>
      <p:ext uri="{BB962C8B-B14F-4D97-AF65-F5344CB8AC3E}">
        <p14:creationId xmlns:p14="http://schemas.microsoft.com/office/powerpoint/2010/main" val="1518599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64AF8E9-9AB9-43C7-9DF7-FB1FF56C25D9}" type="datetimeFigureOut">
              <a:rPr lang="en-US" smtClean="0"/>
              <a:pPr>
                <a:defRPr/>
              </a:pPr>
              <a:t>5/24/2023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014B454D-0D7F-43FD-9CF2-205EF33222EE}" type="slidenum">
              <a:rPr lang="en-US" altLang="en-US" smtClean="0"/>
              <a:pPr/>
              <a:t>‹#›</a:t>
            </a:fld>
            <a:endParaRPr lang="en-US" altLang="en-US"/>
          </a:p>
        </p:txBody>
      </p:sp>
    </p:spTree>
    <p:extLst>
      <p:ext uri="{BB962C8B-B14F-4D97-AF65-F5344CB8AC3E}">
        <p14:creationId xmlns:p14="http://schemas.microsoft.com/office/powerpoint/2010/main" val="1924093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9"/>
            <a:ext cx="2743200" cy="365125"/>
          </a:xfrm>
          <a:prstGeom prst="rect">
            <a:avLst/>
          </a:prstGeom>
        </p:spPr>
        <p:txBody>
          <a:bodyPr vert="horz" lIns="91440" tIns="45720" rIns="91440" bIns="45720" rtlCol="0" anchor="ctr"/>
          <a:lstStyle>
            <a:lvl1pPr algn="r">
              <a:defRPr sz="788">
                <a:solidFill>
                  <a:schemeClr val="tx1">
                    <a:tint val="75000"/>
                  </a:schemeClr>
                </a:solidFill>
              </a:defRPr>
            </a:lvl1pPr>
          </a:lstStyle>
          <a:p>
            <a:pPr>
              <a:defRPr/>
            </a:pPr>
            <a:fld id="{E687F826-E7B6-4151-937C-14FCD7871C7A}" type="datetimeFigureOut">
              <a:rPr lang="en-US" smtClean="0"/>
              <a:pPr>
                <a:defRPr/>
              </a:pPr>
              <a:t>5/24/2023</a:t>
            </a:fld>
            <a:endParaRPr lang="en-US"/>
          </a:p>
        </p:txBody>
      </p:sp>
      <p:sp>
        <p:nvSpPr>
          <p:cNvPr id="5" name="Footer Placeholder 4"/>
          <p:cNvSpPr>
            <a:spLocks noGrp="1"/>
          </p:cNvSpPr>
          <p:nvPr>
            <p:ph type="ftr" sz="quarter" idx="3"/>
          </p:nvPr>
        </p:nvSpPr>
        <p:spPr>
          <a:xfrm>
            <a:off x="1141412" y="5883278"/>
            <a:ext cx="6239309" cy="365125"/>
          </a:xfrm>
          <a:prstGeom prst="rect">
            <a:avLst/>
          </a:prstGeom>
        </p:spPr>
        <p:txBody>
          <a:bodyPr vert="horz" lIns="91440" tIns="45720" rIns="91440" bIns="45720" rtlCol="0" anchor="ctr"/>
          <a:lstStyle>
            <a:lvl1pPr algn="l">
              <a:defRPr sz="788" cap="all" baseline="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10276324" y="5883277"/>
            <a:ext cx="771089"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B7F01EE9-BE5F-4C88-B711-EA07E47A4190}" type="slidenum">
              <a:rPr lang="en-US" altLang="en-US" smtClean="0"/>
              <a:pPr/>
              <a:t>‹#›</a:t>
            </a:fld>
            <a:endParaRPr lang="en-US" altLang="en-US"/>
          </a:p>
        </p:txBody>
      </p:sp>
    </p:spTree>
    <p:extLst>
      <p:ext uri="{BB962C8B-B14F-4D97-AF65-F5344CB8AC3E}">
        <p14:creationId xmlns:p14="http://schemas.microsoft.com/office/powerpoint/2010/main" val="3166021373"/>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685835"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8" indent="-171458" algn="l" defTabSz="685835"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76" indent="-171458" algn="l" defTabSz="685835"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93" indent="-171458" algn="l" defTabSz="685835"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210" indent="-171458" algn="l" defTabSz="685835"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127" indent="-171458" algn="l" defTabSz="685835"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9"/>
            <a:ext cx="2743200" cy="365125"/>
          </a:xfrm>
          <a:prstGeom prst="rect">
            <a:avLst/>
          </a:prstGeom>
        </p:spPr>
        <p:txBody>
          <a:bodyPr vert="horz" lIns="91440" tIns="45720" rIns="91440" bIns="45720" rtlCol="0" anchor="ctr"/>
          <a:lstStyle>
            <a:lvl1pPr algn="r">
              <a:defRPr sz="788">
                <a:solidFill>
                  <a:srgbClr val="03272D"/>
                </a:solidFill>
              </a:defRPr>
            </a:lvl1pPr>
          </a:lstStyle>
          <a:p>
            <a:fld id="{1D8BD707-D9CF-40AE-B4C6-C98DA3205C09}" type="datetimeFigureOut">
              <a:rPr lang="en-US" smtClean="0"/>
              <a:pPr/>
              <a:t>5/24/2023</a:t>
            </a:fld>
            <a:endParaRPr lang="en-US"/>
          </a:p>
        </p:txBody>
      </p:sp>
      <p:sp>
        <p:nvSpPr>
          <p:cNvPr id="5" name="Footer Placeholder 4"/>
          <p:cNvSpPr>
            <a:spLocks noGrp="1"/>
          </p:cNvSpPr>
          <p:nvPr>
            <p:ph type="ftr" sz="quarter" idx="3"/>
          </p:nvPr>
        </p:nvSpPr>
        <p:spPr>
          <a:xfrm>
            <a:off x="1141412" y="5883278"/>
            <a:ext cx="6239309" cy="365125"/>
          </a:xfrm>
          <a:prstGeom prst="rect">
            <a:avLst/>
          </a:prstGeom>
        </p:spPr>
        <p:txBody>
          <a:bodyPr vert="horz" lIns="91440" tIns="45720" rIns="91440" bIns="45720" rtlCol="0" anchor="ctr"/>
          <a:lstStyle>
            <a:lvl1pPr algn="l">
              <a:defRPr sz="788"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4" y="5883277"/>
            <a:ext cx="771089" cy="365125"/>
          </a:xfrm>
          <a:prstGeom prst="rect">
            <a:avLst/>
          </a:prstGeom>
        </p:spPr>
        <p:txBody>
          <a:bodyPr vert="horz" lIns="91440" tIns="45720" rIns="91440" bIns="45720" rtlCol="0" anchor="ctr"/>
          <a:lstStyle>
            <a:lvl1pPr algn="r">
              <a:defRPr sz="788">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990224406"/>
      </p:ext>
    </p:extLst>
  </p:cSld>
  <p:clrMap bg1="dk1" tx1="lt1" bg2="dk2" tx2="lt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Lst>
  <p:txStyles>
    <p:titleStyle>
      <a:lvl1pPr algn="l" defTabSz="685835" rtl="0" eaLnBrk="1" latinLnBrk="0" hangingPunct="1">
        <a:lnSpc>
          <a:spcPct val="90000"/>
        </a:lnSpc>
        <a:spcBef>
          <a:spcPct val="0"/>
        </a:spcBef>
        <a:buNone/>
        <a:defRPr sz="2700" kern="1200" cap="all" baseline="0">
          <a:solidFill>
            <a:srgbClr val="03272D"/>
          </a:solidFill>
          <a:latin typeface="+mj-lt"/>
          <a:ea typeface="+mj-ea"/>
          <a:cs typeface="+mj-cs"/>
        </a:defRPr>
      </a:lvl1pPr>
    </p:titleStyle>
    <p:bodyStyle>
      <a:lvl1pPr marL="171458" indent="-171458" algn="l" defTabSz="685835" rtl="0" eaLnBrk="1" latinLnBrk="0" hangingPunct="1">
        <a:lnSpc>
          <a:spcPct val="120000"/>
        </a:lnSpc>
        <a:spcBef>
          <a:spcPts val="750"/>
        </a:spcBef>
        <a:buSzPct val="125000"/>
        <a:buFont typeface="Arial" panose="020B0604020202020204" pitchFamily="34" charset="0"/>
        <a:buChar char="•"/>
        <a:defRPr sz="1800" kern="1200">
          <a:solidFill>
            <a:srgbClr val="03272D"/>
          </a:solidFill>
          <a:latin typeface="+mn-lt"/>
          <a:ea typeface="+mn-ea"/>
          <a:cs typeface="+mn-cs"/>
        </a:defRPr>
      </a:lvl1pPr>
      <a:lvl2pPr marL="514376" indent="-171458" algn="l" defTabSz="685835" rtl="0" eaLnBrk="1" latinLnBrk="0" hangingPunct="1">
        <a:lnSpc>
          <a:spcPct val="120000"/>
        </a:lnSpc>
        <a:spcBef>
          <a:spcPts val="375"/>
        </a:spcBef>
        <a:buSzPct val="125000"/>
        <a:buFont typeface="Arial" panose="020B0604020202020204" pitchFamily="34" charset="0"/>
        <a:buChar char="•"/>
        <a:defRPr sz="1500" kern="1200">
          <a:solidFill>
            <a:srgbClr val="03272D"/>
          </a:solidFill>
          <a:latin typeface="+mn-lt"/>
          <a:ea typeface="+mn-ea"/>
          <a:cs typeface="+mn-cs"/>
        </a:defRPr>
      </a:lvl2pPr>
      <a:lvl3pPr marL="857293" indent="-171458" algn="l" defTabSz="685835" rtl="0" eaLnBrk="1" latinLnBrk="0" hangingPunct="1">
        <a:lnSpc>
          <a:spcPct val="120000"/>
        </a:lnSpc>
        <a:spcBef>
          <a:spcPts val="375"/>
        </a:spcBef>
        <a:buSzPct val="125000"/>
        <a:buFont typeface="Arial" panose="020B0604020202020204" pitchFamily="34" charset="0"/>
        <a:buChar char="•"/>
        <a:defRPr sz="1350" kern="1200">
          <a:solidFill>
            <a:srgbClr val="03272D"/>
          </a:solidFill>
          <a:latin typeface="+mn-lt"/>
          <a:ea typeface="+mn-ea"/>
          <a:cs typeface="+mn-cs"/>
        </a:defRPr>
      </a:lvl3pPr>
      <a:lvl4pPr marL="1200210" indent="-171458" algn="l" defTabSz="685835" rtl="0" eaLnBrk="1" latinLnBrk="0" hangingPunct="1">
        <a:lnSpc>
          <a:spcPct val="120000"/>
        </a:lnSpc>
        <a:spcBef>
          <a:spcPts val="375"/>
        </a:spcBef>
        <a:buSzPct val="125000"/>
        <a:buFont typeface="Arial" panose="020B0604020202020204" pitchFamily="34" charset="0"/>
        <a:buChar char="•"/>
        <a:defRPr sz="1200" kern="1200">
          <a:solidFill>
            <a:srgbClr val="03272D"/>
          </a:solidFill>
          <a:latin typeface="+mn-lt"/>
          <a:ea typeface="+mn-ea"/>
          <a:cs typeface="+mn-cs"/>
        </a:defRPr>
      </a:lvl4pPr>
      <a:lvl5pPr marL="1543127" indent="-171458" algn="l" defTabSz="685835" rtl="0" eaLnBrk="1" latinLnBrk="0" hangingPunct="1">
        <a:lnSpc>
          <a:spcPct val="120000"/>
        </a:lnSpc>
        <a:spcBef>
          <a:spcPts val="375"/>
        </a:spcBef>
        <a:buSzPct val="125000"/>
        <a:buFont typeface="Arial" panose="020B0604020202020204" pitchFamily="34" charset="0"/>
        <a:buChar char="•"/>
        <a:defRPr sz="1200" kern="1200">
          <a:solidFill>
            <a:srgbClr val="03272D"/>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EF2961-A27A-8BB3-86D2-89ED2F4DCC14}"/>
              </a:ext>
            </a:extLst>
          </p:cNvPr>
          <p:cNvSpPr>
            <a:spLocks noGrp="1"/>
          </p:cNvSpPr>
          <p:nvPr>
            <p:ph type="ctrTitle"/>
          </p:nvPr>
        </p:nvSpPr>
        <p:spPr/>
        <p:txBody>
          <a:bodyPr/>
          <a:lstStyle/>
          <a:p>
            <a:pPr>
              <a:defRPr/>
            </a:pPr>
            <a:r>
              <a:rPr lang="en-US" sz="6600" dirty="0"/>
              <a:t>1 Corinthians 9</a:t>
            </a:r>
          </a:p>
        </p:txBody>
      </p:sp>
      <p:sp>
        <p:nvSpPr>
          <p:cNvPr id="9219" name="Subtitle 2">
            <a:extLst>
              <a:ext uri="{FF2B5EF4-FFF2-40B4-BE49-F238E27FC236}">
                <a16:creationId xmlns:a16="http://schemas.microsoft.com/office/drawing/2014/main" xmlns="" id="{87EE5D31-DF5F-3F9C-4856-E1F0941803CC}"/>
              </a:ext>
            </a:extLst>
          </p:cNvPr>
          <p:cNvSpPr>
            <a:spLocks noGrp="1"/>
          </p:cNvSpPr>
          <p:nvPr>
            <p:ph type="subTitle" idx="1"/>
          </p:nvPr>
        </p:nvSpPr>
        <p:spPr/>
        <p:txBody>
          <a:bodyPr/>
          <a:lstStyle/>
          <a:p>
            <a:r>
              <a:rPr lang="en-US" altLang="en-US" sz="4400"/>
              <a:t>Spiritual Goals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xmlns="" id="{FE9D18FC-2EF8-2DE9-FBC7-059ACD1F8155}"/>
              </a:ext>
            </a:extLst>
          </p:cNvPr>
          <p:cNvSpPr>
            <a:spLocks noGrp="1"/>
          </p:cNvSpPr>
          <p:nvPr>
            <p:ph type="title"/>
          </p:nvPr>
        </p:nvSpPr>
        <p:spPr>
          <a:xfrm>
            <a:off x="196932" y="304800"/>
            <a:ext cx="11798135" cy="1478570"/>
          </a:xfrm>
        </p:spPr>
        <p:txBody>
          <a:bodyPr/>
          <a:lstStyle/>
          <a:p>
            <a:r>
              <a:rPr lang="en-US" altLang="en-US" sz="4000" dirty="0"/>
              <a:t>What do people devote their lives to?</a:t>
            </a:r>
          </a:p>
        </p:txBody>
      </p:sp>
      <p:sp>
        <p:nvSpPr>
          <p:cNvPr id="3" name="Content Placeholder 2">
            <a:extLst>
              <a:ext uri="{FF2B5EF4-FFF2-40B4-BE49-F238E27FC236}">
                <a16:creationId xmlns:a16="http://schemas.microsoft.com/office/drawing/2014/main" xmlns="" id="{A4476ACE-E4A8-EA30-D6CB-ACEC17296E15}"/>
              </a:ext>
            </a:extLst>
          </p:cNvPr>
          <p:cNvSpPr>
            <a:spLocks noGrp="1"/>
          </p:cNvSpPr>
          <p:nvPr>
            <p:ph idx="1"/>
          </p:nvPr>
        </p:nvSpPr>
        <p:spPr>
          <a:xfrm>
            <a:off x="381000" y="1676400"/>
            <a:ext cx="9829800" cy="4495800"/>
          </a:xfrm>
        </p:spPr>
        <p:txBody>
          <a:bodyPr>
            <a:normAutofit fontScale="92500" lnSpcReduction="10000"/>
          </a:bodyPr>
          <a:lstStyle/>
          <a:p>
            <a:r>
              <a:rPr lang="en-US" altLang="en-US" sz="4000" dirty="0"/>
              <a:t>Olympians and professional sports</a:t>
            </a:r>
          </a:p>
          <a:p>
            <a:pPr lvl="1"/>
            <a:r>
              <a:rPr lang="en-US" altLang="en-US" sz="3600" dirty="0"/>
              <a:t>Their whole lives are directed toward improving their skills</a:t>
            </a:r>
          </a:p>
          <a:p>
            <a:pPr lvl="1"/>
            <a:r>
              <a:rPr lang="en-US" altLang="en-US" sz="3600" dirty="0"/>
              <a:t>Shaping their bodies</a:t>
            </a:r>
          </a:p>
          <a:p>
            <a:pPr lvl="1"/>
            <a:r>
              <a:rPr lang="en-US" altLang="en-US" sz="3600" dirty="0"/>
              <a:t>Diet, training, competing </a:t>
            </a:r>
          </a:p>
          <a:p>
            <a:pPr lvl="1"/>
            <a:r>
              <a:rPr lang="en-US" altLang="en-US" sz="3600" dirty="0"/>
              <a:t>Willing to sacrifice anything for a gold medal or a super bowl ring</a:t>
            </a:r>
          </a:p>
        </p:txBody>
      </p:sp>
      <p:sp>
        <p:nvSpPr>
          <p:cNvPr id="2" name="TextBox 1">
            <a:extLst>
              <a:ext uri="{FF2B5EF4-FFF2-40B4-BE49-F238E27FC236}">
                <a16:creationId xmlns:a16="http://schemas.microsoft.com/office/drawing/2014/main" xmlns="" id="{A56CD116-441E-5DA5-446B-7DEA3DD5E584}"/>
              </a:ext>
            </a:extLst>
          </p:cNvPr>
          <p:cNvSpPr txBox="1"/>
          <p:nvPr/>
        </p:nvSpPr>
        <p:spPr>
          <a:xfrm>
            <a:off x="2209800" y="2328208"/>
            <a:ext cx="7620000" cy="1938992"/>
          </a:xfrm>
          <a:prstGeom prst="rect">
            <a:avLst/>
          </a:prstGeom>
          <a:ln/>
        </p:spPr>
        <p:style>
          <a:lnRef idx="0">
            <a:schemeClr val="accent2"/>
          </a:lnRef>
          <a:fillRef idx="3">
            <a:schemeClr val="accent2"/>
          </a:fillRef>
          <a:effectRef idx="3">
            <a:schemeClr val="accent2"/>
          </a:effectRef>
          <a:fontRef idx="minor">
            <a:schemeClr val="lt1"/>
          </a:fontRef>
        </p:style>
        <p:txBody>
          <a:bodyPr>
            <a:spAutoFit/>
          </a:bodyPr>
          <a:lstStyle/>
          <a:p>
            <a:pPr>
              <a:defRPr/>
            </a:pPr>
            <a:r>
              <a:rPr lang="en-US" sz="4000" dirty="0"/>
              <a:t>But this kind of devotion to God is often considered to be fanaticism or “going too far” </a:t>
            </a:r>
          </a:p>
        </p:txBody>
      </p:sp>
    </p:spTree>
    <p:extLst>
      <p:ext uri="{BB962C8B-B14F-4D97-AF65-F5344CB8AC3E}">
        <p14:creationId xmlns:p14="http://schemas.microsoft.com/office/powerpoint/2010/main" val="359842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xmlns="" id="{FE9D18FC-2EF8-2DE9-FBC7-059ACD1F8155}"/>
              </a:ext>
            </a:extLst>
          </p:cNvPr>
          <p:cNvSpPr>
            <a:spLocks noGrp="1"/>
          </p:cNvSpPr>
          <p:nvPr>
            <p:ph type="title"/>
          </p:nvPr>
        </p:nvSpPr>
        <p:spPr>
          <a:xfrm>
            <a:off x="196932" y="304800"/>
            <a:ext cx="11798135" cy="1478570"/>
          </a:xfrm>
        </p:spPr>
        <p:txBody>
          <a:bodyPr/>
          <a:lstStyle/>
          <a:p>
            <a:r>
              <a:rPr lang="en-US" altLang="en-US" sz="4000" dirty="0"/>
              <a:t>What do people devote their lives to?</a:t>
            </a:r>
          </a:p>
        </p:txBody>
      </p:sp>
      <p:sp>
        <p:nvSpPr>
          <p:cNvPr id="3" name="Content Placeholder 2">
            <a:extLst>
              <a:ext uri="{FF2B5EF4-FFF2-40B4-BE49-F238E27FC236}">
                <a16:creationId xmlns:a16="http://schemas.microsoft.com/office/drawing/2014/main" xmlns="" id="{A4476ACE-E4A8-EA30-D6CB-ACEC17296E15}"/>
              </a:ext>
            </a:extLst>
          </p:cNvPr>
          <p:cNvSpPr>
            <a:spLocks noGrp="1"/>
          </p:cNvSpPr>
          <p:nvPr>
            <p:ph idx="1"/>
          </p:nvPr>
        </p:nvSpPr>
        <p:spPr>
          <a:xfrm>
            <a:off x="381000" y="1676400"/>
            <a:ext cx="9829800" cy="4495800"/>
          </a:xfrm>
        </p:spPr>
        <p:txBody>
          <a:bodyPr>
            <a:normAutofit fontScale="92500" lnSpcReduction="10000"/>
          </a:bodyPr>
          <a:lstStyle/>
          <a:p>
            <a:r>
              <a:rPr lang="en-US" altLang="en-US" sz="4000" dirty="0"/>
              <a:t>Olympians and professional sports</a:t>
            </a:r>
          </a:p>
          <a:p>
            <a:pPr lvl="1"/>
            <a:r>
              <a:rPr lang="en-US" altLang="en-US" sz="3600" dirty="0"/>
              <a:t>Their whole lives are directed toward improving their skills</a:t>
            </a:r>
          </a:p>
          <a:p>
            <a:pPr lvl="1"/>
            <a:r>
              <a:rPr lang="en-US" altLang="en-US" sz="3600" dirty="0"/>
              <a:t>Shaping their bodies</a:t>
            </a:r>
          </a:p>
          <a:p>
            <a:pPr lvl="1"/>
            <a:r>
              <a:rPr lang="en-US" altLang="en-US" sz="3600" dirty="0"/>
              <a:t>Diet, training, competing </a:t>
            </a:r>
          </a:p>
          <a:p>
            <a:pPr lvl="1"/>
            <a:r>
              <a:rPr lang="en-US" altLang="en-US" sz="3600" dirty="0"/>
              <a:t>Willing to sacrifice anything for a gold medal or a super bowl ring</a:t>
            </a:r>
          </a:p>
        </p:txBody>
      </p:sp>
      <p:sp>
        <p:nvSpPr>
          <p:cNvPr id="2" name="TextBox 1">
            <a:extLst>
              <a:ext uri="{FF2B5EF4-FFF2-40B4-BE49-F238E27FC236}">
                <a16:creationId xmlns:a16="http://schemas.microsoft.com/office/drawing/2014/main" xmlns="" id="{A56CD116-441E-5DA5-446B-7DEA3DD5E584}"/>
              </a:ext>
            </a:extLst>
          </p:cNvPr>
          <p:cNvSpPr txBox="1"/>
          <p:nvPr/>
        </p:nvSpPr>
        <p:spPr>
          <a:xfrm>
            <a:off x="2209800" y="2328208"/>
            <a:ext cx="7620000" cy="1938992"/>
          </a:xfrm>
          <a:prstGeom prst="rect">
            <a:avLst/>
          </a:prstGeom>
          <a:ln/>
        </p:spPr>
        <p:style>
          <a:lnRef idx="0">
            <a:schemeClr val="accent2"/>
          </a:lnRef>
          <a:fillRef idx="3">
            <a:schemeClr val="accent2"/>
          </a:fillRef>
          <a:effectRef idx="3">
            <a:schemeClr val="accent2"/>
          </a:effectRef>
          <a:fontRef idx="minor">
            <a:schemeClr val="lt1"/>
          </a:fontRef>
        </p:style>
        <p:txBody>
          <a:bodyPr>
            <a:spAutoFit/>
          </a:bodyPr>
          <a:lstStyle/>
          <a:p>
            <a:pPr>
              <a:defRPr/>
            </a:pPr>
            <a:r>
              <a:rPr lang="en-US" sz="4000" dirty="0"/>
              <a:t>But this kind of devotion to God is often considered to be fanaticism or “going too far” </a:t>
            </a:r>
          </a:p>
        </p:txBody>
      </p:sp>
      <p:sp>
        <p:nvSpPr>
          <p:cNvPr id="4" name="TextBox 3">
            <a:extLst>
              <a:ext uri="{FF2B5EF4-FFF2-40B4-BE49-F238E27FC236}">
                <a16:creationId xmlns:a16="http://schemas.microsoft.com/office/drawing/2014/main" xmlns="" id="{077E2C49-DE4C-05F7-2EB4-579FEFDAE760}"/>
              </a:ext>
            </a:extLst>
          </p:cNvPr>
          <p:cNvSpPr txBox="1"/>
          <p:nvPr/>
        </p:nvSpPr>
        <p:spPr>
          <a:xfrm>
            <a:off x="2133600" y="4588014"/>
            <a:ext cx="7620000" cy="707886"/>
          </a:xfrm>
          <a:prstGeom prst="rect">
            <a:avLst/>
          </a:prstGeom>
          <a:ln/>
        </p:spPr>
        <p:style>
          <a:lnRef idx="2">
            <a:schemeClr val="dk1">
              <a:shade val="50000"/>
            </a:schemeClr>
          </a:lnRef>
          <a:fillRef idx="1">
            <a:schemeClr val="dk1"/>
          </a:fillRef>
          <a:effectRef idx="0">
            <a:schemeClr val="dk1"/>
          </a:effectRef>
          <a:fontRef idx="minor">
            <a:schemeClr val="lt1"/>
          </a:fontRef>
        </p:style>
        <p:txBody>
          <a:bodyPr>
            <a:spAutoFit/>
          </a:bodyPr>
          <a:lstStyle/>
          <a:p>
            <a:pPr>
              <a:defRPr/>
            </a:pPr>
            <a:r>
              <a:rPr lang="en-US" sz="4000" dirty="0"/>
              <a:t>Paul sees it very differently</a:t>
            </a:r>
          </a:p>
        </p:txBody>
      </p:sp>
    </p:spTree>
    <p:extLst>
      <p:ext uri="{BB962C8B-B14F-4D97-AF65-F5344CB8AC3E}">
        <p14:creationId xmlns:p14="http://schemas.microsoft.com/office/powerpoint/2010/main" val="1162930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xmlns="" id="{171C41F6-30DE-5523-FA9A-D70A9CB395BB}"/>
              </a:ext>
            </a:extLst>
          </p:cNvPr>
          <p:cNvSpPr>
            <a:spLocks noGrp="1"/>
          </p:cNvSpPr>
          <p:nvPr>
            <p:ph type="title"/>
          </p:nvPr>
        </p:nvSpPr>
        <p:spPr>
          <a:xfrm>
            <a:off x="225633" y="304800"/>
            <a:ext cx="11798135" cy="1478570"/>
          </a:xfrm>
        </p:spPr>
        <p:txBody>
          <a:bodyPr/>
          <a:lstStyle/>
          <a:p>
            <a:r>
              <a:rPr lang="en-US" altLang="en-US"/>
              <a:t>1 Corinthians 9</a:t>
            </a:r>
          </a:p>
        </p:txBody>
      </p:sp>
      <p:sp>
        <p:nvSpPr>
          <p:cNvPr id="20483" name="Content Placeholder 2">
            <a:extLst>
              <a:ext uri="{FF2B5EF4-FFF2-40B4-BE49-F238E27FC236}">
                <a16:creationId xmlns:a16="http://schemas.microsoft.com/office/drawing/2014/main" xmlns="" id="{7C6C8C70-7D75-B5E2-8C7E-4B795FA6F683}"/>
              </a:ext>
            </a:extLst>
          </p:cNvPr>
          <p:cNvSpPr>
            <a:spLocks noGrp="1"/>
          </p:cNvSpPr>
          <p:nvPr>
            <p:ph idx="1"/>
          </p:nvPr>
        </p:nvSpPr>
        <p:spPr/>
        <p:txBody>
          <a:bodyPr/>
          <a:lstStyle/>
          <a:p>
            <a:pPr>
              <a:buFont typeface="Wingdings" panose="05000000000000000000" pitchFamily="2" charset="2"/>
              <a:buNone/>
            </a:pPr>
            <a:r>
              <a:rPr lang="en-US" altLang="en-US" sz="4000"/>
              <a:t>24 Do you not know that those who run in a race all run, but only one receives the prize? Run in such a way that you may win </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xmlns="" id="{82FB31A0-E7F0-095B-D355-E177D5315C40}"/>
              </a:ext>
            </a:extLst>
          </p:cNvPr>
          <p:cNvSpPr>
            <a:spLocks noGrp="1"/>
          </p:cNvSpPr>
          <p:nvPr>
            <p:ph type="title"/>
          </p:nvPr>
        </p:nvSpPr>
        <p:spPr>
          <a:xfrm>
            <a:off x="225633" y="381000"/>
            <a:ext cx="11798135" cy="1478570"/>
          </a:xfrm>
        </p:spPr>
        <p:txBody>
          <a:bodyPr/>
          <a:lstStyle/>
          <a:p>
            <a:r>
              <a:rPr lang="en-US" altLang="en-US" dirty="0"/>
              <a:t>1 Corinthians 9</a:t>
            </a:r>
          </a:p>
        </p:txBody>
      </p:sp>
      <p:sp>
        <p:nvSpPr>
          <p:cNvPr id="3" name="Content Placeholder 2">
            <a:extLst>
              <a:ext uri="{FF2B5EF4-FFF2-40B4-BE49-F238E27FC236}">
                <a16:creationId xmlns:a16="http://schemas.microsoft.com/office/drawing/2014/main" xmlns="" id="{9EF69995-06FA-95E3-24CD-CB2C42ADEF37}"/>
              </a:ext>
            </a:extLst>
          </p:cNvPr>
          <p:cNvSpPr>
            <a:spLocks noGrp="1"/>
          </p:cNvSpPr>
          <p:nvPr>
            <p:ph idx="1"/>
          </p:nvPr>
        </p:nvSpPr>
        <p:spPr/>
        <p:txBody>
          <a:bodyPr/>
          <a:lstStyle/>
          <a:p>
            <a:pPr>
              <a:buFont typeface="Wingdings" panose="05000000000000000000" pitchFamily="2" charset="2"/>
              <a:buNone/>
            </a:pPr>
            <a:r>
              <a:rPr lang="en-US" altLang="en-US" sz="4000"/>
              <a:t>25 Everyone who competes in the games exercises self-control in all things. </a:t>
            </a:r>
          </a:p>
          <a:p>
            <a:r>
              <a:rPr lang="en-US" altLang="en-US" sz="4000"/>
              <a:t>The Isthmian games in Corinth</a:t>
            </a:r>
          </a:p>
          <a:p>
            <a:pPr lvl="1"/>
            <a:r>
              <a:rPr lang="en-US" altLang="en-US" sz="3700"/>
              <a:t>Held in the years the Olympics were not.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xmlns="" id="{B0029A96-4C81-248A-18D4-6664A58CD569}"/>
              </a:ext>
            </a:extLst>
          </p:cNvPr>
          <p:cNvSpPr>
            <a:spLocks noGrp="1"/>
          </p:cNvSpPr>
          <p:nvPr>
            <p:ph type="title"/>
          </p:nvPr>
        </p:nvSpPr>
        <p:spPr>
          <a:xfrm>
            <a:off x="225633" y="304800"/>
            <a:ext cx="11798135" cy="1478570"/>
          </a:xfrm>
        </p:spPr>
        <p:txBody>
          <a:bodyPr/>
          <a:lstStyle/>
          <a:p>
            <a:r>
              <a:rPr lang="en-US" altLang="en-US" dirty="0"/>
              <a:t>1 Corinthians 9</a:t>
            </a:r>
          </a:p>
        </p:txBody>
      </p:sp>
      <p:sp>
        <p:nvSpPr>
          <p:cNvPr id="22531" name="Content Placeholder 2">
            <a:extLst>
              <a:ext uri="{FF2B5EF4-FFF2-40B4-BE49-F238E27FC236}">
                <a16:creationId xmlns:a16="http://schemas.microsoft.com/office/drawing/2014/main" xmlns="" id="{EBA29921-84C5-D837-2EC4-B888F5DCD4E9}"/>
              </a:ext>
            </a:extLst>
          </p:cNvPr>
          <p:cNvSpPr>
            <a:spLocks noGrp="1"/>
          </p:cNvSpPr>
          <p:nvPr>
            <p:ph idx="1"/>
          </p:nvPr>
        </p:nvSpPr>
        <p:spPr/>
        <p:txBody>
          <a:bodyPr/>
          <a:lstStyle/>
          <a:p>
            <a:pPr>
              <a:buFont typeface="Wingdings" panose="05000000000000000000" pitchFamily="2" charset="2"/>
              <a:buNone/>
            </a:pPr>
            <a:r>
              <a:rPr lang="en-US" altLang="en-US" sz="4000" dirty="0"/>
              <a:t>25 Everyone who competes in the games exercises self-control in all things. They then do it to receive a perishable wreath, but we an imperishable.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xmlns="" id="{F3AFCF86-4917-EABF-3C81-6DA37D245B22}"/>
              </a:ext>
            </a:extLst>
          </p:cNvPr>
          <p:cNvSpPr>
            <a:spLocks noGrp="1"/>
          </p:cNvSpPr>
          <p:nvPr>
            <p:ph type="title"/>
          </p:nvPr>
        </p:nvSpPr>
        <p:spPr>
          <a:xfrm>
            <a:off x="233626" y="286100"/>
            <a:ext cx="11798135" cy="1478570"/>
          </a:xfrm>
        </p:spPr>
        <p:txBody>
          <a:bodyPr/>
          <a:lstStyle/>
          <a:p>
            <a:r>
              <a:rPr lang="en-US" altLang="en-US" dirty="0"/>
              <a:t>1 Corinthians 9</a:t>
            </a:r>
          </a:p>
        </p:txBody>
      </p:sp>
      <p:sp>
        <p:nvSpPr>
          <p:cNvPr id="23555" name="Content Placeholder 2">
            <a:extLst>
              <a:ext uri="{FF2B5EF4-FFF2-40B4-BE49-F238E27FC236}">
                <a16:creationId xmlns:a16="http://schemas.microsoft.com/office/drawing/2014/main" xmlns="" id="{1073CCA2-3D4F-6F2C-1878-FAEBFA01BF60}"/>
              </a:ext>
            </a:extLst>
          </p:cNvPr>
          <p:cNvSpPr>
            <a:spLocks noGrp="1"/>
          </p:cNvSpPr>
          <p:nvPr>
            <p:ph idx="1"/>
          </p:nvPr>
        </p:nvSpPr>
        <p:spPr/>
        <p:txBody>
          <a:bodyPr>
            <a:normAutofit/>
          </a:bodyPr>
          <a:lstStyle/>
          <a:p>
            <a:pPr>
              <a:buFont typeface="Wingdings" panose="05000000000000000000" pitchFamily="2" charset="2"/>
              <a:buNone/>
            </a:pPr>
            <a:r>
              <a:rPr lang="en-US" altLang="en-US" sz="4000"/>
              <a:t>25 Everyone who competes in the games exercises self-control in all things. They then do it to receive a perishable wreath, but we an imperishable. </a:t>
            </a:r>
          </a:p>
          <a:p>
            <a:r>
              <a:rPr lang="en-US" altLang="en-US" sz="4000"/>
              <a:t>These athletes dedicated their lives to winning the laurel crown. </a:t>
            </a:r>
          </a:p>
        </p:txBody>
      </p:sp>
      <p:sp>
        <p:nvSpPr>
          <p:cNvPr id="5" name="TextBox 4">
            <a:extLst>
              <a:ext uri="{FF2B5EF4-FFF2-40B4-BE49-F238E27FC236}">
                <a16:creationId xmlns:a16="http://schemas.microsoft.com/office/drawing/2014/main" xmlns="" id="{394C0206-9543-DE13-2ED8-8325655858AA}"/>
              </a:ext>
            </a:extLst>
          </p:cNvPr>
          <p:cNvSpPr txBox="1"/>
          <p:nvPr/>
        </p:nvSpPr>
        <p:spPr>
          <a:xfrm>
            <a:off x="5562600" y="304801"/>
            <a:ext cx="4419600" cy="6463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3600" dirty="0"/>
              <a:t>Their reward?</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xmlns="" id="{BCC295F2-1CE1-B68F-7532-0A79A09E4327}"/>
              </a:ext>
            </a:extLst>
          </p:cNvPr>
          <p:cNvSpPr>
            <a:spLocks noGrp="1"/>
          </p:cNvSpPr>
          <p:nvPr>
            <p:ph type="title"/>
          </p:nvPr>
        </p:nvSpPr>
        <p:spPr>
          <a:xfrm>
            <a:off x="225633" y="257391"/>
            <a:ext cx="11798135" cy="1478570"/>
          </a:xfrm>
        </p:spPr>
        <p:txBody>
          <a:bodyPr/>
          <a:lstStyle/>
          <a:p>
            <a:r>
              <a:rPr lang="en-US" altLang="en-US" dirty="0"/>
              <a:t>1 Corinthians 9</a:t>
            </a:r>
          </a:p>
        </p:txBody>
      </p:sp>
      <p:sp>
        <p:nvSpPr>
          <p:cNvPr id="24579" name="Content Placeholder 2">
            <a:extLst>
              <a:ext uri="{FF2B5EF4-FFF2-40B4-BE49-F238E27FC236}">
                <a16:creationId xmlns:a16="http://schemas.microsoft.com/office/drawing/2014/main" xmlns="" id="{F38F6BAD-112A-D786-03F2-B6870C9429F3}"/>
              </a:ext>
            </a:extLst>
          </p:cNvPr>
          <p:cNvSpPr>
            <a:spLocks noGrp="1"/>
          </p:cNvSpPr>
          <p:nvPr>
            <p:ph idx="1"/>
          </p:nvPr>
        </p:nvSpPr>
        <p:spPr/>
        <p:txBody>
          <a:bodyPr>
            <a:normAutofit/>
          </a:bodyPr>
          <a:lstStyle/>
          <a:p>
            <a:pPr>
              <a:buFont typeface="Wingdings" panose="05000000000000000000" pitchFamily="2" charset="2"/>
              <a:buNone/>
            </a:pPr>
            <a:r>
              <a:rPr lang="en-US" altLang="en-US" sz="4000"/>
              <a:t>25 Everyone who competes in the games exercises self-control in all things. They then do it to receive a perishable wreath, but we an imperishable. </a:t>
            </a:r>
          </a:p>
          <a:p>
            <a:r>
              <a:rPr lang="en-US" altLang="en-US" sz="4000"/>
              <a:t>These athletes dedicated their lives to winning the laurel crown. </a:t>
            </a:r>
          </a:p>
        </p:txBody>
      </p:sp>
      <p:sp>
        <p:nvSpPr>
          <p:cNvPr id="5" name="TextBox 4">
            <a:extLst>
              <a:ext uri="{FF2B5EF4-FFF2-40B4-BE49-F238E27FC236}">
                <a16:creationId xmlns:a16="http://schemas.microsoft.com/office/drawing/2014/main" xmlns="" id="{B6746B28-8E60-C6E9-364A-BE6A8AE5F696}"/>
              </a:ext>
            </a:extLst>
          </p:cNvPr>
          <p:cNvSpPr txBox="1"/>
          <p:nvPr/>
        </p:nvSpPr>
        <p:spPr>
          <a:xfrm>
            <a:off x="5562600" y="304800"/>
            <a:ext cx="4419600" cy="286232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3600" dirty="0"/>
              <a:t>Their reward?</a:t>
            </a:r>
          </a:p>
          <a:p>
            <a:pPr>
              <a:defRPr/>
            </a:pPr>
            <a:r>
              <a:rPr lang="en-US" sz="3600" dirty="0"/>
              <a:t>-Fame</a:t>
            </a:r>
          </a:p>
          <a:p>
            <a:pPr>
              <a:defRPr/>
            </a:pPr>
            <a:r>
              <a:rPr lang="en-US" sz="3600" dirty="0"/>
              <a:t>-Admiration</a:t>
            </a:r>
          </a:p>
          <a:p>
            <a:pPr>
              <a:defRPr/>
            </a:pPr>
            <a:r>
              <a:rPr lang="en-US" sz="3600" dirty="0"/>
              <a:t>-And a wreath that would wither and die</a:t>
            </a: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xmlns="" id="{855D2BEE-CBDA-E172-1D09-71FF45AFA5A3}"/>
              </a:ext>
            </a:extLst>
          </p:cNvPr>
          <p:cNvSpPr>
            <a:spLocks noGrp="1"/>
          </p:cNvSpPr>
          <p:nvPr>
            <p:ph type="title"/>
          </p:nvPr>
        </p:nvSpPr>
        <p:spPr>
          <a:xfrm>
            <a:off x="225633" y="241339"/>
            <a:ext cx="11798135" cy="1478570"/>
          </a:xfrm>
        </p:spPr>
        <p:txBody>
          <a:bodyPr/>
          <a:lstStyle/>
          <a:p>
            <a:r>
              <a:rPr lang="en-US" altLang="en-US" dirty="0"/>
              <a:t>1 Corinthians 9</a:t>
            </a:r>
          </a:p>
        </p:txBody>
      </p:sp>
      <p:sp>
        <p:nvSpPr>
          <p:cNvPr id="25603" name="Content Placeholder 2">
            <a:extLst>
              <a:ext uri="{FF2B5EF4-FFF2-40B4-BE49-F238E27FC236}">
                <a16:creationId xmlns:a16="http://schemas.microsoft.com/office/drawing/2014/main" xmlns="" id="{EF6EC2D7-66B8-9E17-531C-F5BB3DEDF755}"/>
              </a:ext>
            </a:extLst>
          </p:cNvPr>
          <p:cNvSpPr>
            <a:spLocks noGrp="1"/>
          </p:cNvSpPr>
          <p:nvPr>
            <p:ph idx="1"/>
          </p:nvPr>
        </p:nvSpPr>
        <p:spPr/>
        <p:txBody>
          <a:bodyPr>
            <a:normAutofit/>
          </a:bodyPr>
          <a:lstStyle/>
          <a:p>
            <a:pPr>
              <a:buFont typeface="Wingdings" panose="05000000000000000000" pitchFamily="2" charset="2"/>
              <a:buNone/>
            </a:pPr>
            <a:r>
              <a:rPr lang="en-US" altLang="en-US" sz="4000"/>
              <a:t>25 Everyone who competes in the games exercises self-control in all things. They then do it to receive a perishable wreath, but we an imperishable. </a:t>
            </a:r>
          </a:p>
          <a:p>
            <a:r>
              <a:rPr lang="en-US" altLang="en-US" sz="4000"/>
              <a:t>These athletes dedicated their lives to winning the laurel crown. </a:t>
            </a:r>
          </a:p>
        </p:txBody>
      </p:sp>
      <p:sp>
        <p:nvSpPr>
          <p:cNvPr id="5" name="TextBox 4">
            <a:extLst>
              <a:ext uri="{FF2B5EF4-FFF2-40B4-BE49-F238E27FC236}">
                <a16:creationId xmlns:a16="http://schemas.microsoft.com/office/drawing/2014/main" xmlns="" id="{9D60785C-7526-84CC-1846-EEDF51DFD083}"/>
              </a:ext>
            </a:extLst>
          </p:cNvPr>
          <p:cNvSpPr txBox="1"/>
          <p:nvPr/>
        </p:nvSpPr>
        <p:spPr>
          <a:xfrm>
            <a:off x="5562600" y="304800"/>
            <a:ext cx="4419600" cy="397031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3600" dirty="0"/>
              <a:t>Their reward?</a:t>
            </a:r>
          </a:p>
          <a:p>
            <a:pPr>
              <a:defRPr/>
            </a:pPr>
            <a:r>
              <a:rPr lang="en-US" sz="3600" dirty="0"/>
              <a:t>-Fame</a:t>
            </a:r>
          </a:p>
          <a:p>
            <a:pPr>
              <a:defRPr/>
            </a:pPr>
            <a:r>
              <a:rPr lang="en-US" sz="3600" dirty="0"/>
              <a:t>-Admiration</a:t>
            </a:r>
          </a:p>
          <a:p>
            <a:pPr>
              <a:defRPr/>
            </a:pPr>
            <a:r>
              <a:rPr lang="en-US" sz="3600" dirty="0"/>
              <a:t>-And a wreath that would wither and die</a:t>
            </a:r>
          </a:p>
          <a:p>
            <a:pPr>
              <a:defRPr/>
            </a:pPr>
            <a:endParaRPr lang="en-US" sz="3600" dirty="0"/>
          </a:p>
          <a:p>
            <a:pPr>
              <a:defRPr/>
            </a:pPr>
            <a:r>
              <a:rPr lang="en-US" sz="3600" dirty="0"/>
              <a:t>Paul’s argument?</a:t>
            </a: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xmlns="" id="{57EBDA36-7896-6635-DD78-8401A5BA2637}"/>
              </a:ext>
            </a:extLst>
          </p:cNvPr>
          <p:cNvSpPr>
            <a:spLocks noGrp="1"/>
          </p:cNvSpPr>
          <p:nvPr>
            <p:ph type="title"/>
          </p:nvPr>
        </p:nvSpPr>
        <p:spPr>
          <a:xfrm>
            <a:off x="225632" y="179574"/>
            <a:ext cx="11798135" cy="1478570"/>
          </a:xfrm>
        </p:spPr>
        <p:txBody>
          <a:bodyPr/>
          <a:lstStyle/>
          <a:p>
            <a:r>
              <a:rPr lang="en-US" altLang="en-US" dirty="0"/>
              <a:t>1 Corinthians 9</a:t>
            </a:r>
          </a:p>
        </p:txBody>
      </p:sp>
      <p:sp>
        <p:nvSpPr>
          <p:cNvPr id="26627" name="Content Placeholder 2">
            <a:extLst>
              <a:ext uri="{FF2B5EF4-FFF2-40B4-BE49-F238E27FC236}">
                <a16:creationId xmlns:a16="http://schemas.microsoft.com/office/drawing/2014/main" xmlns="" id="{B6A21B5E-09DE-8023-E4F9-532A780A8FC5}"/>
              </a:ext>
            </a:extLst>
          </p:cNvPr>
          <p:cNvSpPr>
            <a:spLocks noGrp="1"/>
          </p:cNvSpPr>
          <p:nvPr>
            <p:ph idx="1"/>
          </p:nvPr>
        </p:nvSpPr>
        <p:spPr/>
        <p:txBody>
          <a:bodyPr>
            <a:normAutofit/>
          </a:bodyPr>
          <a:lstStyle/>
          <a:p>
            <a:pPr>
              <a:buFont typeface="Wingdings" panose="05000000000000000000" pitchFamily="2" charset="2"/>
              <a:buNone/>
            </a:pPr>
            <a:r>
              <a:rPr lang="en-US" altLang="en-US" sz="4000"/>
              <a:t>25 Everyone who competes in the games exercises self-control in all things. They then do it to receive a perishable wreath, but we an imperishable. </a:t>
            </a:r>
          </a:p>
          <a:p>
            <a:r>
              <a:rPr lang="en-US" altLang="en-US" sz="4000"/>
              <a:t>These athletes dedicated their lives to winning the laurel crown. </a:t>
            </a:r>
          </a:p>
        </p:txBody>
      </p:sp>
      <p:sp>
        <p:nvSpPr>
          <p:cNvPr id="5" name="TextBox 4">
            <a:extLst>
              <a:ext uri="{FF2B5EF4-FFF2-40B4-BE49-F238E27FC236}">
                <a16:creationId xmlns:a16="http://schemas.microsoft.com/office/drawing/2014/main" xmlns="" id="{C4D4FFC8-45DB-D1DC-EB3C-EC28FEC9B73C}"/>
              </a:ext>
            </a:extLst>
          </p:cNvPr>
          <p:cNvSpPr txBox="1"/>
          <p:nvPr/>
        </p:nvSpPr>
        <p:spPr>
          <a:xfrm>
            <a:off x="5562600" y="304801"/>
            <a:ext cx="4419600" cy="618630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3600" dirty="0"/>
              <a:t>Their reward?</a:t>
            </a:r>
          </a:p>
          <a:p>
            <a:pPr>
              <a:defRPr/>
            </a:pPr>
            <a:r>
              <a:rPr lang="en-US" sz="3600" dirty="0"/>
              <a:t>-Fame</a:t>
            </a:r>
          </a:p>
          <a:p>
            <a:pPr>
              <a:defRPr/>
            </a:pPr>
            <a:r>
              <a:rPr lang="en-US" sz="3600" dirty="0"/>
              <a:t>-Admiration</a:t>
            </a:r>
          </a:p>
          <a:p>
            <a:pPr>
              <a:defRPr/>
            </a:pPr>
            <a:r>
              <a:rPr lang="en-US" sz="3600" dirty="0"/>
              <a:t>-And a wreath that would wither and die</a:t>
            </a:r>
          </a:p>
          <a:p>
            <a:pPr>
              <a:defRPr/>
            </a:pPr>
            <a:endParaRPr lang="en-US" sz="3600" dirty="0"/>
          </a:p>
          <a:p>
            <a:pPr>
              <a:defRPr/>
            </a:pPr>
            <a:r>
              <a:rPr lang="en-US" sz="3600" dirty="0"/>
              <a:t>Paul’s argument?</a:t>
            </a:r>
          </a:p>
          <a:p>
            <a:pPr>
              <a:defRPr/>
            </a:pPr>
            <a:r>
              <a:rPr lang="en-US" sz="3600" dirty="0"/>
              <a:t>-How much more we should be dedicated to a prize that will never parish!</a:t>
            </a: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xmlns="" id="{50E405D8-B3B8-F4DC-57C9-E2E592FE4655}"/>
              </a:ext>
            </a:extLst>
          </p:cNvPr>
          <p:cNvSpPr>
            <a:spLocks noGrp="1"/>
          </p:cNvSpPr>
          <p:nvPr>
            <p:ph type="title"/>
          </p:nvPr>
        </p:nvSpPr>
        <p:spPr>
          <a:xfrm>
            <a:off x="225633" y="228600"/>
            <a:ext cx="11798135" cy="1478570"/>
          </a:xfrm>
        </p:spPr>
        <p:txBody>
          <a:bodyPr/>
          <a:lstStyle/>
          <a:p>
            <a:r>
              <a:rPr lang="en-US" altLang="en-US" dirty="0"/>
              <a:t>1 Corinthians 9</a:t>
            </a:r>
          </a:p>
        </p:txBody>
      </p:sp>
      <p:sp>
        <p:nvSpPr>
          <p:cNvPr id="3" name="Content Placeholder 2">
            <a:extLst>
              <a:ext uri="{FF2B5EF4-FFF2-40B4-BE49-F238E27FC236}">
                <a16:creationId xmlns:a16="http://schemas.microsoft.com/office/drawing/2014/main" xmlns="" id="{EF43B0BD-28E4-A728-77DA-36A04419C6F5}"/>
              </a:ext>
            </a:extLst>
          </p:cNvPr>
          <p:cNvSpPr>
            <a:spLocks noGrp="1"/>
          </p:cNvSpPr>
          <p:nvPr>
            <p:ph idx="1"/>
          </p:nvPr>
        </p:nvSpPr>
        <p:spPr/>
        <p:txBody>
          <a:bodyPr>
            <a:normAutofit lnSpcReduction="10000"/>
          </a:bodyPr>
          <a:lstStyle/>
          <a:p>
            <a:pPr>
              <a:buFont typeface="Wingdings" panose="05000000000000000000" pitchFamily="2" charset="2"/>
              <a:buNone/>
            </a:pPr>
            <a:r>
              <a:rPr lang="en-US" altLang="en-US" sz="4000" dirty="0"/>
              <a:t>26 Therefore I run in such a way, as not without aim; I box in such a way, as not beating the air;</a:t>
            </a:r>
          </a:p>
          <a:p>
            <a:r>
              <a:rPr lang="en-US" altLang="en-US" sz="4000" dirty="0"/>
              <a:t>Paul had…</a:t>
            </a:r>
          </a:p>
          <a:p>
            <a:pPr lvl="1"/>
            <a:r>
              <a:rPr lang="en-US" altLang="en-US" sz="3700" dirty="0"/>
              <a:t>Purpose</a:t>
            </a:r>
          </a:p>
          <a:p>
            <a:pPr lvl="1"/>
            <a:r>
              <a:rPr lang="en-US" altLang="en-US" sz="3700" dirty="0"/>
              <a:t>Strategy</a:t>
            </a:r>
          </a:p>
          <a:p>
            <a:pPr lvl="1"/>
            <a:r>
              <a:rPr lang="en-US" altLang="en-US" sz="3700" dirty="0"/>
              <a:t>And goals for his spiritual life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xmlns="" id="{7EB31A22-CD25-BE6C-9C24-9CCD81EBF2D3}"/>
              </a:ext>
            </a:extLst>
          </p:cNvPr>
          <p:cNvSpPr>
            <a:spLocks noGrp="1"/>
          </p:cNvSpPr>
          <p:nvPr>
            <p:ph type="title"/>
          </p:nvPr>
        </p:nvSpPr>
        <p:spPr>
          <a:xfrm>
            <a:off x="225633" y="350230"/>
            <a:ext cx="11798135" cy="1478570"/>
          </a:xfrm>
        </p:spPr>
        <p:txBody>
          <a:bodyPr/>
          <a:lstStyle/>
          <a:p>
            <a:r>
              <a:rPr lang="en-US" altLang="en-US"/>
              <a:t>Context</a:t>
            </a:r>
          </a:p>
        </p:txBody>
      </p:sp>
      <p:sp>
        <p:nvSpPr>
          <p:cNvPr id="3" name="Content Placeholder 2">
            <a:extLst>
              <a:ext uri="{FF2B5EF4-FFF2-40B4-BE49-F238E27FC236}">
                <a16:creationId xmlns:a16="http://schemas.microsoft.com/office/drawing/2014/main" xmlns="" id="{C6551E30-5CBA-0121-935A-E949433BC598}"/>
              </a:ext>
            </a:extLst>
          </p:cNvPr>
          <p:cNvSpPr>
            <a:spLocks noGrp="1"/>
          </p:cNvSpPr>
          <p:nvPr>
            <p:ph idx="1"/>
          </p:nvPr>
        </p:nvSpPr>
        <p:spPr>
          <a:xfrm>
            <a:off x="225633" y="1828800"/>
            <a:ext cx="11798135" cy="4466009"/>
          </a:xfrm>
        </p:spPr>
        <p:txBody>
          <a:bodyPr>
            <a:normAutofit/>
          </a:bodyPr>
          <a:lstStyle/>
          <a:p>
            <a:r>
              <a:rPr lang="en-US" altLang="en-US" sz="4800" dirty="0"/>
              <a:t>Practical ways to live for God</a:t>
            </a:r>
          </a:p>
          <a:p>
            <a:pPr lvl="1"/>
            <a:r>
              <a:rPr lang="en-US" altLang="en-US" sz="4400" dirty="0"/>
              <a:t>Using our freedom to benefit others</a:t>
            </a:r>
          </a:p>
          <a:p>
            <a:pPr lvl="2"/>
            <a:r>
              <a:rPr lang="en-US" altLang="en-US" sz="4000" dirty="0"/>
              <a:t>Being all things to all men</a:t>
            </a:r>
          </a:p>
          <a:p>
            <a:pPr lvl="2"/>
            <a:r>
              <a:rPr lang="en-US" altLang="en-US" sz="4000" dirty="0"/>
              <a:t>Prioritizing spiritual things</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xmlns="" id="{74AAE832-8328-98D7-B0BE-4C06DD51A9B9}"/>
              </a:ext>
            </a:extLst>
          </p:cNvPr>
          <p:cNvSpPr>
            <a:spLocks noGrp="1"/>
          </p:cNvSpPr>
          <p:nvPr>
            <p:ph type="title"/>
          </p:nvPr>
        </p:nvSpPr>
        <p:spPr>
          <a:xfrm>
            <a:off x="225633" y="304800"/>
            <a:ext cx="11798135" cy="1478570"/>
          </a:xfrm>
        </p:spPr>
        <p:txBody>
          <a:bodyPr/>
          <a:lstStyle/>
          <a:p>
            <a:r>
              <a:rPr lang="en-US" altLang="en-US" dirty="0"/>
              <a:t>Goals</a:t>
            </a:r>
          </a:p>
        </p:txBody>
      </p:sp>
      <p:sp>
        <p:nvSpPr>
          <p:cNvPr id="5" name="Content Placeholder 2">
            <a:extLst>
              <a:ext uri="{FF2B5EF4-FFF2-40B4-BE49-F238E27FC236}">
                <a16:creationId xmlns:a16="http://schemas.microsoft.com/office/drawing/2014/main" xmlns="" id="{C9DA2113-FF1F-9429-1969-9B1E6B2D71AE}"/>
              </a:ext>
            </a:extLst>
          </p:cNvPr>
          <p:cNvSpPr>
            <a:spLocks noGrp="1"/>
          </p:cNvSpPr>
          <p:nvPr>
            <p:ph idx="1"/>
          </p:nvPr>
        </p:nvSpPr>
        <p:spPr>
          <a:xfrm>
            <a:off x="225425" y="2249488"/>
            <a:ext cx="11798300" cy="4465637"/>
          </a:xfrm>
        </p:spPr>
        <p:txBody>
          <a:bodyPr/>
          <a:lstStyle/>
          <a:p>
            <a:r>
              <a:rPr lang="en-US" altLang="en-US" sz="4000" dirty="0"/>
              <a:t>Financial Goals</a:t>
            </a:r>
          </a:p>
          <a:p>
            <a:r>
              <a:rPr lang="en-US" altLang="en-US" sz="4000" dirty="0"/>
              <a:t>Career Goals</a:t>
            </a:r>
          </a:p>
          <a:p>
            <a:r>
              <a:rPr lang="en-US" altLang="en-US" sz="4000" dirty="0"/>
              <a:t>Fitness Goals</a:t>
            </a:r>
          </a:p>
          <a:p>
            <a:r>
              <a:rPr lang="en-US" altLang="en-US" sz="4000" dirty="0"/>
              <a:t>Relational Goals</a:t>
            </a:r>
          </a:p>
          <a:p>
            <a:r>
              <a:rPr lang="en-US" altLang="en-US" sz="4000" dirty="0"/>
              <a:t>Spiritual Goals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xmlns="" id="{56376EB6-F2E9-96BA-295B-E7488CA630E5}"/>
              </a:ext>
            </a:extLst>
          </p:cNvPr>
          <p:cNvSpPr>
            <a:spLocks noGrp="1"/>
          </p:cNvSpPr>
          <p:nvPr>
            <p:ph type="title"/>
          </p:nvPr>
        </p:nvSpPr>
        <p:spPr>
          <a:xfrm>
            <a:off x="225633" y="311184"/>
            <a:ext cx="11798135" cy="1478570"/>
          </a:xfrm>
        </p:spPr>
        <p:txBody>
          <a:bodyPr/>
          <a:lstStyle/>
          <a:p>
            <a:r>
              <a:rPr lang="en-US" altLang="en-US" dirty="0"/>
              <a:t>Goals</a:t>
            </a:r>
          </a:p>
        </p:txBody>
      </p:sp>
      <p:sp>
        <p:nvSpPr>
          <p:cNvPr id="29699" name="Content Placeholder 2">
            <a:extLst>
              <a:ext uri="{FF2B5EF4-FFF2-40B4-BE49-F238E27FC236}">
                <a16:creationId xmlns:a16="http://schemas.microsoft.com/office/drawing/2014/main" xmlns="" id="{CA8BFC47-ACAD-F971-715B-55B62A730190}"/>
              </a:ext>
            </a:extLst>
          </p:cNvPr>
          <p:cNvSpPr>
            <a:spLocks noGrp="1"/>
          </p:cNvSpPr>
          <p:nvPr>
            <p:ph idx="1"/>
          </p:nvPr>
        </p:nvSpPr>
        <p:spPr/>
        <p:txBody>
          <a:bodyPr/>
          <a:lstStyle/>
          <a:p>
            <a:r>
              <a:rPr lang="en-US" altLang="en-US" sz="4000" dirty="0"/>
              <a:t>Financial Goals</a:t>
            </a:r>
          </a:p>
          <a:p>
            <a:r>
              <a:rPr lang="en-US" altLang="en-US" sz="4000" dirty="0"/>
              <a:t>Career Goals</a:t>
            </a:r>
          </a:p>
          <a:p>
            <a:r>
              <a:rPr lang="en-US" altLang="en-US" sz="4000" dirty="0"/>
              <a:t>Fitness Goals</a:t>
            </a:r>
          </a:p>
          <a:p>
            <a:r>
              <a:rPr lang="en-US" altLang="en-US" sz="4000" dirty="0"/>
              <a:t>Relational Goals</a:t>
            </a:r>
          </a:p>
          <a:p>
            <a:r>
              <a:rPr lang="en-US" altLang="en-US" sz="4000" dirty="0"/>
              <a:t>Spiritual Goals</a:t>
            </a:r>
          </a:p>
        </p:txBody>
      </p:sp>
      <p:sp>
        <p:nvSpPr>
          <p:cNvPr id="4" name="Right Brace 3">
            <a:extLst>
              <a:ext uri="{FF2B5EF4-FFF2-40B4-BE49-F238E27FC236}">
                <a16:creationId xmlns:a16="http://schemas.microsoft.com/office/drawing/2014/main" xmlns="" id="{69CC83F2-47D5-00AA-4DF6-C53317FE6D87}"/>
              </a:ext>
            </a:extLst>
          </p:cNvPr>
          <p:cNvSpPr/>
          <p:nvPr/>
        </p:nvSpPr>
        <p:spPr>
          <a:xfrm>
            <a:off x="3749632" y="2438400"/>
            <a:ext cx="669968" cy="2209800"/>
          </a:xfrm>
          <a:prstGeom prst="rightBrace">
            <a:avLst/>
          </a:prstGeom>
          <a:ln w="762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 name="TextBox 4">
            <a:extLst>
              <a:ext uri="{FF2B5EF4-FFF2-40B4-BE49-F238E27FC236}">
                <a16:creationId xmlns:a16="http://schemas.microsoft.com/office/drawing/2014/main" xmlns="" id="{EABB3E09-CC88-8ACC-49F4-CE07A22791C9}"/>
              </a:ext>
            </a:extLst>
          </p:cNvPr>
          <p:cNvSpPr txBox="1"/>
          <p:nvPr/>
        </p:nvSpPr>
        <p:spPr>
          <a:xfrm>
            <a:off x="4572000" y="2389138"/>
            <a:ext cx="4953000" cy="2308324"/>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defRPr/>
            </a:pPr>
            <a:r>
              <a:rPr lang="en-US" sz="3600" dirty="0"/>
              <a:t>Temporal</a:t>
            </a:r>
          </a:p>
          <a:p>
            <a:pPr>
              <a:defRPr/>
            </a:pPr>
            <a:r>
              <a:rPr lang="en-US" sz="3600" dirty="0"/>
              <a:t>Less Important</a:t>
            </a:r>
          </a:p>
          <a:p>
            <a:pPr>
              <a:defRPr/>
            </a:pPr>
            <a:r>
              <a:rPr lang="en-US" sz="3600" dirty="0"/>
              <a:t>Yet most of us have goals in these areas</a:t>
            </a: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xmlns="" id="{09D0B2AE-6337-F6E7-794B-1D6604A45EDC}"/>
              </a:ext>
            </a:extLst>
          </p:cNvPr>
          <p:cNvSpPr>
            <a:spLocks noGrp="1"/>
          </p:cNvSpPr>
          <p:nvPr>
            <p:ph type="title"/>
          </p:nvPr>
        </p:nvSpPr>
        <p:spPr>
          <a:xfrm>
            <a:off x="225633" y="305952"/>
            <a:ext cx="11798135" cy="1478570"/>
          </a:xfrm>
        </p:spPr>
        <p:txBody>
          <a:bodyPr/>
          <a:lstStyle/>
          <a:p>
            <a:r>
              <a:rPr lang="en-US" altLang="en-US" dirty="0"/>
              <a:t>Goals</a:t>
            </a:r>
          </a:p>
        </p:txBody>
      </p:sp>
      <p:sp>
        <p:nvSpPr>
          <p:cNvPr id="30723" name="Content Placeholder 2">
            <a:extLst>
              <a:ext uri="{FF2B5EF4-FFF2-40B4-BE49-F238E27FC236}">
                <a16:creationId xmlns:a16="http://schemas.microsoft.com/office/drawing/2014/main" xmlns="" id="{B1BD720F-BE02-97E6-6433-5D232CC2F872}"/>
              </a:ext>
            </a:extLst>
          </p:cNvPr>
          <p:cNvSpPr>
            <a:spLocks noGrp="1"/>
          </p:cNvSpPr>
          <p:nvPr>
            <p:ph idx="1"/>
          </p:nvPr>
        </p:nvSpPr>
        <p:spPr/>
        <p:txBody>
          <a:bodyPr/>
          <a:lstStyle/>
          <a:p>
            <a:r>
              <a:rPr lang="en-US" altLang="en-US" sz="4000"/>
              <a:t>Financial Goals</a:t>
            </a:r>
          </a:p>
          <a:p>
            <a:r>
              <a:rPr lang="en-US" altLang="en-US" sz="4000"/>
              <a:t>Career Goals</a:t>
            </a:r>
          </a:p>
          <a:p>
            <a:r>
              <a:rPr lang="en-US" altLang="en-US" sz="4000"/>
              <a:t>Fitness Goals</a:t>
            </a:r>
          </a:p>
          <a:p>
            <a:r>
              <a:rPr lang="en-US" altLang="en-US" sz="4000"/>
              <a:t>Relational Goals</a:t>
            </a:r>
          </a:p>
          <a:p>
            <a:r>
              <a:rPr lang="en-US" altLang="en-US" sz="4000"/>
              <a:t>Spiritual Goals</a:t>
            </a:r>
          </a:p>
        </p:txBody>
      </p:sp>
      <p:sp>
        <p:nvSpPr>
          <p:cNvPr id="4" name="Right Brace 3">
            <a:extLst>
              <a:ext uri="{FF2B5EF4-FFF2-40B4-BE49-F238E27FC236}">
                <a16:creationId xmlns:a16="http://schemas.microsoft.com/office/drawing/2014/main" xmlns="" id="{41CDEEF1-977D-DE7A-DAEE-30B708F1B5CE}"/>
              </a:ext>
            </a:extLst>
          </p:cNvPr>
          <p:cNvSpPr/>
          <p:nvPr/>
        </p:nvSpPr>
        <p:spPr>
          <a:xfrm>
            <a:off x="4343400" y="4944082"/>
            <a:ext cx="609600" cy="1295400"/>
          </a:xfrm>
          <a:prstGeom prst="rightBrace">
            <a:avLst/>
          </a:prstGeom>
          <a:ln w="762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 name="TextBox 4">
            <a:extLst>
              <a:ext uri="{FF2B5EF4-FFF2-40B4-BE49-F238E27FC236}">
                <a16:creationId xmlns:a16="http://schemas.microsoft.com/office/drawing/2014/main" xmlns="" id="{93347700-5BDE-7965-95A9-7421B9AFDC4C}"/>
              </a:ext>
            </a:extLst>
          </p:cNvPr>
          <p:cNvSpPr txBox="1"/>
          <p:nvPr/>
        </p:nvSpPr>
        <p:spPr>
          <a:xfrm>
            <a:off x="5181600" y="4714619"/>
            <a:ext cx="3810000" cy="1754326"/>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defRPr/>
            </a:pPr>
            <a:r>
              <a:rPr lang="en-US" sz="3600" dirty="0"/>
              <a:t>Eternal</a:t>
            </a:r>
          </a:p>
          <a:p>
            <a:pPr>
              <a:defRPr/>
            </a:pPr>
            <a:r>
              <a:rPr lang="en-US" sz="3600" dirty="0"/>
              <a:t>The most important</a:t>
            </a:r>
          </a:p>
          <a:p>
            <a:pPr>
              <a:defRPr/>
            </a:pPr>
            <a:r>
              <a:rPr lang="en-US" sz="3600" dirty="0"/>
              <a:t>rarely set</a:t>
            </a: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xmlns="" id="{CAA5E6B6-95F2-DA84-C854-235162D5126A}"/>
              </a:ext>
            </a:extLst>
          </p:cNvPr>
          <p:cNvSpPr>
            <a:spLocks noGrp="1"/>
          </p:cNvSpPr>
          <p:nvPr>
            <p:ph type="title"/>
          </p:nvPr>
        </p:nvSpPr>
        <p:spPr>
          <a:xfrm>
            <a:off x="225633" y="228600"/>
            <a:ext cx="11798135" cy="1478570"/>
          </a:xfrm>
        </p:spPr>
        <p:txBody>
          <a:bodyPr/>
          <a:lstStyle/>
          <a:p>
            <a:r>
              <a:rPr lang="en-US" altLang="en-US" dirty="0"/>
              <a:t>Your life goals</a:t>
            </a:r>
          </a:p>
        </p:txBody>
      </p:sp>
      <p:sp>
        <p:nvSpPr>
          <p:cNvPr id="3" name="Content Placeholder 2">
            <a:extLst>
              <a:ext uri="{FF2B5EF4-FFF2-40B4-BE49-F238E27FC236}">
                <a16:creationId xmlns:a16="http://schemas.microsoft.com/office/drawing/2014/main" xmlns="" id="{22DAC10A-8785-2D7F-60B3-9A1996F6DB02}"/>
              </a:ext>
            </a:extLst>
          </p:cNvPr>
          <p:cNvSpPr>
            <a:spLocks noGrp="1"/>
          </p:cNvSpPr>
          <p:nvPr>
            <p:ph idx="1"/>
          </p:nvPr>
        </p:nvSpPr>
        <p:spPr/>
        <p:txBody>
          <a:bodyPr>
            <a:normAutofit lnSpcReduction="10000"/>
          </a:bodyPr>
          <a:lstStyle/>
          <a:p>
            <a:r>
              <a:rPr lang="en-US" altLang="en-US" sz="4000" dirty="0"/>
              <a:t>Will show you what you value most</a:t>
            </a:r>
          </a:p>
          <a:p>
            <a:r>
              <a:rPr lang="en-US" altLang="en-US" sz="4000" dirty="0"/>
              <a:t>What your life is oriented towards</a:t>
            </a:r>
          </a:p>
          <a:p>
            <a:pPr lvl="1"/>
            <a:r>
              <a:rPr lang="en-US" altLang="en-US" sz="3700" dirty="0"/>
              <a:t>Family, Career, and Financial goals are good.  But why is this all most of us have?</a:t>
            </a:r>
          </a:p>
          <a:p>
            <a:r>
              <a:rPr lang="en-US" altLang="en-US" sz="4300" dirty="0"/>
              <a:t>As we get older, we have fewer goals and focus more on maintaining the status quo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xmlns="" id="{5D6149E5-73DC-E21C-4A3E-A255D7B93BE6}"/>
              </a:ext>
            </a:extLst>
          </p:cNvPr>
          <p:cNvSpPr>
            <a:spLocks noGrp="1"/>
          </p:cNvSpPr>
          <p:nvPr>
            <p:ph type="title"/>
          </p:nvPr>
        </p:nvSpPr>
        <p:spPr>
          <a:xfrm>
            <a:off x="225633" y="177986"/>
            <a:ext cx="11798135" cy="1478570"/>
          </a:xfrm>
        </p:spPr>
        <p:txBody>
          <a:bodyPr/>
          <a:lstStyle/>
          <a:p>
            <a:r>
              <a:rPr lang="en-US" altLang="en-US" dirty="0"/>
              <a:t>Spiritual Goals</a:t>
            </a:r>
          </a:p>
        </p:txBody>
      </p:sp>
      <p:sp>
        <p:nvSpPr>
          <p:cNvPr id="3" name="Content Placeholder 2">
            <a:extLst>
              <a:ext uri="{FF2B5EF4-FFF2-40B4-BE49-F238E27FC236}">
                <a16:creationId xmlns:a16="http://schemas.microsoft.com/office/drawing/2014/main" xmlns="" id="{D68E1ED8-C0A2-0469-69B7-9338A1BF0ED7}"/>
              </a:ext>
            </a:extLst>
          </p:cNvPr>
          <p:cNvSpPr>
            <a:spLocks noGrp="1"/>
          </p:cNvSpPr>
          <p:nvPr>
            <p:ph idx="1"/>
          </p:nvPr>
        </p:nvSpPr>
        <p:spPr>
          <a:xfrm>
            <a:off x="225633" y="1981200"/>
            <a:ext cx="11798135" cy="4466009"/>
          </a:xfrm>
        </p:spPr>
        <p:txBody>
          <a:bodyPr/>
          <a:lstStyle/>
          <a:p>
            <a:r>
              <a:rPr lang="en-US" altLang="en-US" sz="4000" dirty="0"/>
              <a:t>A good rule of thumb</a:t>
            </a:r>
          </a:p>
          <a:p>
            <a:pPr lvl="1"/>
            <a:r>
              <a:rPr lang="en-US" altLang="en-US" sz="3600" dirty="0"/>
              <a:t>Specific</a:t>
            </a:r>
          </a:p>
          <a:p>
            <a:pPr lvl="1"/>
            <a:r>
              <a:rPr lang="en-US" altLang="en-US" sz="3600" dirty="0"/>
              <a:t>Measurable</a:t>
            </a:r>
          </a:p>
          <a:p>
            <a:pPr lvl="1"/>
            <a:r>
              <a:rPr lang="en-US" altLang="en-US" sz="3600" dirty="0"/>
              <a:t>Attainable</a:t>
            </a:r>
          </a:p>
          <a:p>
            <a:pPr lvl="1"/>
            <a:r>
              <a:rPr lang="en-US" altLang="en-US" sz="3600" dirty="0"/>
              <a:t>Results oriented</a:t>
            </a:r>
          </a:p>
          <a:p>
            <a:pPr lvl="1"/>
            <a:r>
              <a:rPr lang="en-US" altLang="en-US" sz="3600" dirty="0"/>
              <a:t>Time-specific</a:t>
            </a:r>
          </a:p>
        </p:txBody>
      </p:sp>
      <p:sp>
        <p:nvSpPr>
          <p:cNvPr id="4" name="Rectangle 3">
            <a:extLst>
              <a:ext uri="{FF2B5EF4-FFF2-40B4-BE49-F238E27FC236}">
                <a16:creationId xmlns:a16="http://schemas.microsoft.com/office/drawing/2014/main" xmlns="" id="{7CBEEE77-0946-1412-E983-69DE814BED36}"/>
              </a:ext>
            </a:extLst>
          </p:cNvPr>
          <p:cNvSpPr/>
          <p:nvPr/>
        </p:nvSpPr>
        <p:spPr>
          <a:xfrm>
            <a:off x="609600" y="2810482"/>
            <a:ext cx="685800" cy="3429000"/>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4578558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ox(ou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xmlns="" id="{6A018787-9C96-E569-1B28-07DAA00BB92C}"/>
              </a:ext>
            </a:extLst>
          </p:cNvPr>
          <p:cNvSpPr>
            <a:spLocks noGrp="1"/>
          </p:cNvSpPr>
          <p:nvPr>
            <p:ph type="title"/>
          </p:nvPr>
        </p:nvSpPr>
        <p:spPr>
          <a:xfrm>
            <a:off x="225633" y="228600"/>
            <a:ext cx="11798135" cy="1478570"/>
          </a:xfrm>
        </p:spPr>
        <p:txBody>
          <a:bodyPr/>
          <a:lstStyle/>
          <a:p>
            <a:r>
              <a:rPr lang="en-US" altLang="en-US" dirty="0"/>
              <a:t>Spiritual Goals</a:t>
            </a:r>
          </a:p>
        </p:txBody>
      </p:sp>
      <p:sp>
        <p:nvSpPr>
          <p:cNvPr id="3" name="Content Placeholder 2">
            <a:extLst>
              <a:ext uri="{FF2B5EF4-FFF2-40B4-BE49-F238E27FC236}">
                <a16:creationId xmlns:a16="http://schemas.microsoft.com/office/drawing/2014/main" xmlns="" id="{5CEB0C3D-B7B3-47A4-87E8-AB913E6A5524}"/>
              </a:ext>
            </a:extLst>
          </p:cNvPr>
          <p:cNvSpPr>
            <a:spLocks noGrp="1"/>
          </p:cNvSpPr>
          <p:nvPr>
            <p:ph idx="1"/>
          </p:nvPr>
        </p:nvSpPr>
        <p:spPr>
          <a:xfrm>
            <a:off x="225633" y="1981200"/>
            <a:ext cx="11798135" cy="4466009"/>
          </a:xfrm>
        </p:spPr>
        <p:txBody>
          <a:bodyPr>
            <a:normAutofit lnSpcReduction="10000"/>
          </a:bodyPr>
          <a:lstStyle/>
          <a:p>
            <a:r>
              <a:rPr lang="en-US" altLang="en-US" sz="4000" dirty="0"/>
              <a:t>Good goal or bad goal?</a:t>
            </a:r>
          </a:p>
          <a:p>
            <a:pPr lvl="1"/>
            <a:r>
              <a:rPr lang="en-US" altLang="en-US" sz="3700" dirty="0"/>
              <a:t>I want to be more loving</a:t>
            </a:r>
          </a:p>
          <a:p>
            <a:pPr lvl="2"/>
            <a:r>
              <a:rPr lang="en-US" altLang="en-US" sz="4400" dirty="0"/>
              <a:t>Good idea/BAD GOAL</a:t>
            </a:r>
          </a:p>
          <a:p>
            <a:pPr lvl="2"/>
            <a:r>
              <a:rPr lang="en-US" altLang="en-US" sz="3600" dirty="0"/>
              <a:t>What does it mean to be more loving?</a:t>
            </a:r>
          </a:p>
          <a:p>
            <a:pPr lvl="2"/>
            <a:r>
              <a:rPr lang="en-US" altLang="en-US" sz="3600" dirty="0"/>
              <a:t>How will you know when you attain it?</a:t>
            </a:r>
          </a:p>
          <a:p>
            <a:pPr lvl="2"/>
            <a:r>
              <a:rPr lang="en-US" altLang="en-US" sz="3600" dirty="0"/>
              <a:t>Well intended but this more like boxing the air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xmlns="" id="{A3FEFCE5-8787-430D-94B3-332B0E18E4D0}"/>
              </a:ext>
            </a:extLst>
          </p:cNvPr>
          <p:cNvSpPr>
            <a:spLocks noGrp="1"/>
          </p:cNvSpPr>
          <p:nvPr>
            <p:ph type="title"/>
          </p:nvPr>
        </p:nvSpPr>
        <p:spPr>
          <a:xfrm>
            <a:off x="231495" y="228600"/>
            <a:ext cx="11798135" cy="1478570"/>
          </a:xfrm>
        </p:spPr>
        <p:txBody>
          <a:bodyPr/>
          <a:lstStyle/>
          <a:p>
            <a:r>
              <a:rPr lang="en-US" altLang="en-US" dirty="0"/>
              <a:t>Spiritual Goals</a:t>
            </a:r>
          </a:p>
        </p:txBody>
      </p:sp>
      <p:sp>
        <p:nvSpPr>
          <p:cNvPr id="3" name="Content Placeholder 2">
            <a:extLst>
              <a:ext uri="{FF2B5EF4-FFF2-40B4-BE49-F238E27FC236}">
                <a16:creationId xmlns:a16="http://schemas.microsoft.com/office/drawing/2014/main" xmlns="" id="{0894C9DF-2225-1B86-4660-1C631B81DEDB}"/>
              </a:ext>
            </a:extLst>
          </p:cNvPr>
          <p:cNvSpPr>
            <a:spLocks noGrp="1"/>
          </p:cNvSpPr>
          <p:nvPr>
            <p:ph idx="1"/>
          </p:nvPr>
        </p:nvSpPr>
        <p:spPr>
          <a:xfrm>
            <a:off x="225633" y="1981200"/>
            <a:ext cx="11798135" cy="4466009"/>
          </a:xfrm>
        </p:spPr>
        <p:txBody>
          <a:bodyPr>
            <a:normAutofit/>
          </a:bodyPr>
          <a:lstStyle/>
          <a:p>
            <a:r>
              <a:rPr lang="en-US" altLang="en-US" sz="4000" dirty="0"/>
              <a:t>Good goal or bad goal?</a:t>
            </a:r>
          </a:p>
          <a:p>
            <a:pPr lvl="1"/>
            <a:r>
              <a:rPr lang="en-US" altLang="en-US" sz="3700" dirty="0"/>
              <a:t>I want to help lead more people to Christ</a:t>
            </a:r>
          </a:p>
          <a:p>
            <a:pPr lvl="2"/>
            <a:r>
              <a:rPr lang="en-US" altLang="en-US" sz="4400" dirty="0"/>
              <a:t>Good idea/BAD GOAL</a:t>
            </a:r>
          </a:p>
          <a:p>
            <a:pPr lvl="2"/>
            <a:r>
              <a:rPr lang="en-US" altLang="en-US" sz="3600" dirty="0"/>
              <a:t>But when is it reached?</a:t>
            </a:r>
          </a:p>
          <a:p>
            <a:pPr lvl="2"/>
            <a:r>
              <a:rPr lang="en-US" altLang="en-US" sz="3600" dirty="0"/>
              <a:t>Also, not within your control</a:t>
            </a:r>
            <a:endParaRPr lang="en-US" altLang="en-US" sz="4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xmlns="" id="{DB1B6B67-CA2B-74B9-D4A4-F04AC4566C4E}"/>
              </a:ext>
            </a:extLst>
          </p:cNvPr>
          <p:cNvSpPr>
            <a:spLocks noGrp="1"/>
          </p:cNvSpPr>
          <p:nvPr>
            <p:ph type="title"/>
          </p:nvPr>
        </p:nvSpPr>
        <p:spPr>
          <a:xfrm>
            <a:off x="225631" y="152400"/>
            <a:ext cx="11798135" cy="1478570"/>
          </a:xfrm>
        </p:spPr>
        <p:txBody>
          <a:bodyPr/>
          <a:lstStyle/>
          <a:p>
            <a:r>
              <a:rPr lang="en-US" altLang="en-US" dirty="0"/>
              <a:t>Spiritual Goals</a:t>
            </a:r>
          </a:p>
        </p:txBody>
      </p:sp>
      <p:sp>
        <p:nvSpPr>
          <p:cNvPr id="3" name="Content Placeholder 2">
            <a:extLst>
              <a:ext uri="{FF2B5EF4-FFF2-40B4-BE49-F238E27FC236}">
                <a16:creationId xmlns:a16="http://schemas.microsoft.com/office/drawing/2014/main" xmlns="" id="{380E8FEC-673F-6B55-92E6-1EE4E687E0D6}"/>
              </a:ext>
            </a:extLst>
          </p:cNvPr>
          <p:cNvSpPr>
            <a:spLocks noGrp="1"/>
          </p:cNvSpPr>
          <p:nvPr>
            <p:ph idx="1"/>
          </p:nvPr>
        </p:nvSpPr>
        <p:spPr>
          <a:xfrm>
            <a:off x="225632" y="1981200"/>
            <a:ext cx="11798135" cy="4466009"/>
          </a:xfrm>
        </p:spPr>
        <p:txBody>
          <a:bodyPr>
            <a:normAutofit fontScale="92500" lnSpcReduction="10000"/>
          </a:bodyPr>
          <a:lstStyle/>
          <a:p>
            <a:r>
              <a:rPr lang="en-US" altLang="en-US" sz="4000" dirty="0"/>
              <a:t>Good goal or bad goal?</a:t>
            </a:r>
          </a:p>
          <a:p>
            <a:pPr lvl="1"/>
            <a:r>
              <a:rPr lang="en-US" altLang="en-US" sz="3700" dirty="0"/>
              <a:t>I’m going to spend 10 minutes every morning studying the Bible before I go to work</a:t>
            </a:r>
          </a:p>
          <a:p>
            <a:pPr lvl="1"/>
            <a:r>
              <a:rPr lang="en-US" altLang="en-US" sz="3700" dirty="0"/>
              <a:t>GOOD GOAL!</a:t>
            </a:r>
          </a:p>
          <a:p>
            <a:pPr lvl="1"/>
            <a:r>
              <a:rPr lang="en-US" altLang="en-US" sz="3700" dirty="0"/>
              <a:t>You will clearly know whether you are achieving this goal or not</a:t>
            </a:r>
          </a:p>
          <a:p>
            <a:pPr lvl="1"/>
            <a:r>
              <a:rPr lang="en-US" altLang="en-US" sz="3700" dirty="0"/>
              <a:t>This is running with a purpose</a:t>
            </a:r>
            <a:endParaRPr lang="en-US" altLang="en-US" sz="4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xmlns="" id="{A4528B5D-25A9-60C2-9BAF-E3D3A2B88915}"/>
              </a:ext>
            </a:extLst>
          </p:cNvPr>
          <p:cNvSpPr>
            <a:spLocks noGrp="1"/>
          </p:cNvSpPr>
          <p:nvPr>
            <p:ph type="title"/>
          </p:nvPr>
        </p:nvSpPr>
        <p:spPr>
          <a:xfrm>
            <a:off x="225632" y="304800"/>
            <a:ext cx="11798135" cy="1478570"/>
          </a:xfrm>
        </p:spPr>
        <p:txBody>
          <a:bodyPr/>
          <a:lstStyle/>
          <a:p>
            <a:r>
              <a:rPr lang="en-US" altLang="en-US" dirty="0"/>
              <a:t>Spiritual Goals</a:t>
            </a:r>
          </a:p>
        </p:txBody>
      </p:sp>
      <p:sp>
        <p:nvSpPr>
          <p:cNvPr id="3" name="Content Placeholder 2">
            <a:extLst>
              <a:ext uri="{FF2B5EF4-FFF2-40B4-BE49-F238E27FC236}">
                <a16:creationId xmlns:a16="http://schemas.microsoft.com/office/drawing/2014/main" xmlns="" id="{EA40CF10-B1DF-FF95-4067-D06A90C06645}"/>
              </a:ext>
            </a:extLst>
          </p:cNvPr>
          <p:cNvSpPr>
            <a:spLocks noGrp="1"/>
          </p:cNvSpPr>
          <p:nvPr>
            <p:ph idx="1"/>
          </p:nvPr>
        </p:nvSpPr>
        <p:spPr>
          <a:xfrm>
            <a:off x="225633" y="1981200"/>
            <a:ext cx="11798135" cy="4466009"/>
          </a:xfrm>
        </p:spPr>
        <p:txBody>
          <a:bodyPr>
            <a:normAutofit fontScale="85000" lnSpcReduction="10000"/>
          </a:bodyPr>
          <a:lstStyle/>
          <a:p>
            <a:r>
              <a:rPr lang="en-US" altLang="en-US" sz="4000" dirty="0"/>
              <a:t>Good goal or bad goal?</a:t>
            </a:r>
          </a:p>
          <a:p>
            <a:pPr lvl="1"/>
            <a:r>
              <a:rPr lang="en-US" altLang="en-US" sz="3700" dirty="0"/>
              <a:t>Every week before home group I’m going to pray about opportunities to serve someone.</a:t>
            </a:r>
          </a:p>
          <a:p>
            <a:pPr lvl="1"/>
            <a:r>
              <a:rPr lang="en-US" altLang="en-US" sz="3700" dirty="0"/>
              <a:t>I’m going to make an effort to get into a meaningful conversation with at least one person about spiritual things</a:t>
            </a:r>
          </a:p>
          <a:p>
            <a:pPr lvl="1"/>
            <a:r>
              <a:rPr lang="en-US" altLang="en-US" sz="3700" dirty="0"/>
              <a:t>GOOD GOALS!</a:t>
            </a:r>
            <a:endParaRPr lang="en-US" altLang="en-US" sz="4000" dirty="0"/>
          </a:p>
          <a:p>
            <a:pPr lvl="1"/>
            <a:r>
              <a:rPr lang="en-US" altLang="en-US" sz="4000" dirty="0"/>
              <a:t>Meaningful, purposeful, and measurable</a:t>
            </a:r>
            <a:endParaRPr lang="en-US" altLang="en-US" sz="37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xmlns="" id="{4AC33681-75EC-EE80-2019-76AF3CFF749D}"/>
              </a:ext>
            </a:extLst>
          </p:cNvPr>
          <p:cNvSpPr>
            <a:spLocks noGrp="1"/>
          </p:cNvSpPr>
          <p:nvPr>
            <p:ph type="title"/>
          </p:nvPr>
        </p:nvSpPr>
        <p:spPr>
          <a:xfrm>
            <a:off x="228743" y="387878"/>
            <a:ext cx="11798135" cy="1478570"/>
          </a:xfrm>
        </p:spPr>
        <p:txBody>
          <a:bodyPr/>
          <a:lstStyle/>
          <a:p>
            <a:r>
              <a:rPr lang="en-US" altLang="en-US" dirty="0"/>
              <a:t>Spiritual Goals</a:t>
            </a:r>
          </a:p>
        </p:txBody>
      </p:sp>
      <p:sp>
        <p:nvSpPr>
          <p:cNvPr id="3" name="Content Placeholder 2">
            <a:extLst>
              <a:ext uri="{FF2B5EF4-FFF2-40B4-BE49-F238E27FC236}">
                <a16:creationId xmlns:a16="http://schemas.microsoft.com/office/drawing/2014/main" xmlns="" id="{CA518881-3D79-5CC8-7864-B9FD45BE85B2}"/>
              </a:ext>
            </a:extLst>
          </p:cNvPr>
          <p:cNvSpPr>
            <a:spLocks noGrp="1"/>
          </p:cNvSpPr>
          <p:nvPr>
            <p:ph idx="1"/>
          </p:nvPr>
        </p:nvSpPr>
        <p:spPr>
          <a:xfrm>
            <a:off x="228743" y="1981200"/>
            <a:ext cx="11798135" cy="4466009"/>
          </a:xfrm>
        </p:spPr>
        <p:txBody>
          <a:bodyPr>
            <a:normAutofit/>
          </a:bodyPr>
          <a:lstStyle/>
          <a:p>
            <a:r>
              <a:rPr lang="en-US" altLang="en-US" sz="4000" dirty="0"/>
              <a:t>Good goal or bad goal?</a:t>
            </a:r>
          </a:p>
          <a:p>
            <a:pPr lvl="1"/>
            <a:r>
              <a:rPr lang="en-US" altLang="en-US" sz="3700" dirty="0"/>
              <a:t>I’m going to share my faith with one person in my life who doesn’t know God once a month</a:t>
            </a:r>
          </a:p>
          <a:p>
            <a:pPr lvl="1"/>
            <a:r>
              <a:rPr lang="en-US" altLang="en-US" sz="3700" dirty="0"/>
              <a:t>GOOD GOAL</a:t>
            </a:r>
          </a:p>
          <a:p>
            <a:pPr lvl="1"/>
            <a:r>
              <a:rPr lang="en-US" altLang="en-US" sz="3700" dirty="0"/>
              <a:t>It’s on you to share, not them to respond</a:t>
            </a:r>
          </a:p>
          <a:p>
            <a:pPr lvl="1"/>
            <a:r>
              <a:rPr lang="en-US" altLang="en-US" sz="3700" dirty="0"/>
              <a:t>This is running the race to win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89A64126-FBC5-F3CC-F8FA-A67A67BCF9C1}"/>
              </a:ext>
            </a:extLst>
          </p:cNvPr>
          <p:cNvSpPr>
            <a:spLocks noGrp="1"/>
          </p:cNvSpPr>
          <p:nvPr>
            <p:ph type="title"/>
          </p:nvPr>
        </p:nvSpPr>
        <p:spPr>
          <a:xfrm>
            <a:off x="225632" y="304800"/>
            <a:ext cx="11798135" cy="1478570"/>
          </a:xfrm>
        </p:spPr>
        <p:txBody>
          <a:bodyPr/>
          <a:lstStyle/>
          <a:p>
            <a:r>
              <a:rPr lang="en-US" altLang="en-US"/>
              <a:t>1 Corinthians 9</a:t>
            </a:r>
          </a:p>
        </p:txBody>
      </p:sp>
      <p:sp>
        <p:nvSpPr>
          <p:cNvPr id="3" name="Content Placeholder 2">
            <a:extLst>
              <a:ext uri="{FF2B5EF4-FFF2-40B4-BE49-F238E27FC236}">
                <a16:creationId xmlns:a16="http://schemas.microsoft.com/office/drawing/2014/main" xmlns="" id="{5AF98B95-FF5C-2F14-ABA8-450BE92B3F40}"/>
              </a:ext>
            </a:extLst>
          </p:cNvPr>
          <p:cNvSpPr>
            <a:spLocks noGrp="1"/>
          </p:cNvSpPr>
          <p:nvPr>
            <p:ph idx="1"/>
          </p:nvPr>
        </p:nvSpPr>
        <p:spPr/>
        <p:txBody>
          <a:bodyPr>
            <a:normAutofit/>
          </a:bodyPr>
          <a:lstStyle/>
          <a:p>
            <a:pPr>
              <a:buFont typeface="Wingdings" panose="05000000000000000000" pitchFamily="2" charset="2"/>
              <a:buNone/>
            </a:pPr>
            <a:r>
              <a:rPr lang="en-US" altLang="en-US" sz="4000" dirty="0"/>
              <a:t>23 I do all things for the sake of the gospel, so that I may become a fellow partaker of it </a:t>
            </a:r>
          </a:p>
          <a:p>
            <a:r>
              <a:rPr lang="en-US" altLang="en-US" sz="4000" dirty="0"/>
              <a:t>Gospel = The good news of God’s victory over sin and death</a:t>
            </a:r>
          </a:p>
          <a:p>
            <a:pPr>
              <a:buFont typeface="Wingdings" panose="05000000000000000000" pitchFamily="2" charset="2"/>
              <a:buNone/>
            </a:pPr>
            <a:r>
              <a:rPr lang="en-US" altLang="en-US" sz="4000" dirty="0"/>
              <a:t>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xmlns="" id="{14A3710B-8A23-21D2-0C2D-9F62BAD6EE59}"/>
              </a:ext>
            </a:extLst>
          </p:cNvPr>
          <p:cNvSpPr>
            <a:spLocks noGrp="1"/>
          </p:cNvSpPr>
          <p:nvPr>
            <p:ph type="title"/>
          </p:nvPr>
        </p:nvSpPr>
        <p:spPr>
          <a:xfrm>
            <a:off x="248959" y="318230"/>
            <a:ext cx="11798135" cy="1478570"/>
          </a:xfrm>
        </p:spPr>
        <p:txBody>
          <a:bodyPr/>
          <a:lstStyle/>
          <a:p>
            <a:r>
              <a:rPr lang="en-US" altLang="en-US" dirty="0"/>
              <a:t>Short/term and long-term goals</a:t>
            </a:r>
          </a:p>
        </p:txBody>
      </p:sp>
      <p:sp>
        <p:nvSpPr>
          <p:cNvPr id="3" name="Content Placeholder 2">
            <a:extLst>
              <a:ext uri="{FF2B5EF4-FFF2-40B4-BE49-F238E27FC236}">
                <a16:creationId xmlns:a16="http://schemas.microsoft.com/office/drawing/2014/main" xmlns="" id="{8295EAFF-9558-53AC-E515-3E44B492A102}"/>
              </a:ext>
            </a:extLst>
          </p:cNvPr>
          <p:cNvSpPr>
            <a:spLocks noGrp="1"/>
          </p:cNvSpPr>
          <p:nvPr>
            <p:ph idx="1"/>
          </p:nvPr>
        </p:nvSpPr>
        <p:spPr>
          <a:xfrm>
            <a:off x="248960" y="2073761"/>
            <a:ext cx="11798135" cy="4466009"/>
          </a:xfrm>
        </p:spPr>
        <p:txBody>
          <a:bodyPr>
            <a:normAutofit fontScale="85000" lnSpcReduction="20000"/>
          </a:bodyPr>
          <a:lstStyle/>
          <a:p>
            <a:r>
              <a:rPr lang="en-US" altLang="en-US" sz="3600" dirty="0"/>
              <a:t>Short term – Within the next year</a:t>
            </a:r>
          </a:p>
          <a:p>
            <a:r>
              <a:rPr lang="en-US" altLang="en-US" sz="3600" dirty="0"/>
              <a:t>Long term- Where do you want to be spiritually in the next 5-20 years</a:t>
            </a:r>
          </a:p>
          <a:p>
            <a:pPr lvl="1"/>
            <a:r>
              <a:rPr lang="en-US" altLang="en-US" sz="3300" dirty="0"/>
              <a:t>Becoming a home church leader</a:t>
            </a:r>
          </a:p>
          <a:p>
            <a:pPr lvl="1"/>
            <a:r>
              <a:rPr lang="en-US" altLang="en-US" sz="3300" dirty="0"/>
              <a:t>Significantly contributing to service ministry (Akili, Harambee, Never Alone, YFC)</a:t>
            </a:r>
          </a:p>
          <a:p>
            <a:pPr lvl="1"/>
            <a:r>
              <a:rPr lang="en-US" altLang="en-US" sz="3300" dirty="0"/>
              <a:t>Going on the mission field</a:t>
            </a:r>
          </a:p>
          <a:p>
            <a:pPr lvl="1"/>
            <a:r>
              <a:rPr lang="en-US" altLang="en-US" sz="3300" dirty="0"/>
              <a:t>Teaching an equipping classes</a:t>
            </a:r>
          </a:p>
          <a:p>
            <a:pPr lvl="1"/>
            <a:r>
              <a:rPr lang="en-US" altLang="en-US" sz="3300" dirty="0"/>
              <a:t>Planting a church in another city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xmlns="" id="{14A3710B-8A23-21D2-0C2D-9F62BAD6EE59}"/>
              </a:ext>
            </a:extLst>
          </p:cNvPr>
          <p:cNvSpPr>
            <a:spLocks noGrp="1"/>
          </p:cNvSpPr>
          <p:nvPr>
            <p:ph type="title"/>
          </p:nvPr>
        </p:nvSpPr>
        <p:spPr>
          <a:xfrm>
            <a:off x="248959" y="318230"/>
            <a:ext cx="11798135" cy="1478570"/>
          </a:xfrm>
        </p:spPr>
        <p:txBody>
          <a:bodyPr/>
          <a:lstStyle/>
          <a:p>
            <a:r>
              <a:rPr lang="en-US" altLang="en-US" dirty="0"/>
              <a:t>Short/term and long-term goals</a:t>
            </a:r>
          </a:p>
        </p:txBody>
      </p:sp>
      <p:sp>
        <p:nvSpPr>
          <p:cNvPr id="3" name="Content Placeholder 2">
            <a:extLst>
              <a:ext uri="{FF2B5EF4-FFF2-40B4-BE49-F238E27FC236}">
                <a16:creationId xmlns:a16="http://schemas.microsoft.com/office/drawing/2014/main" xmlns="" id="{8295EAFF-9558-53AC-E515-3E44B492A102}"/>
              </a:ext>
            </a:extLst>
          </p:cNvPr>
          <p:cNvSpPr>
            <a:spLocks noGrp="1"/>
          </p:cNvSpPr>
          <p:nvPr>
            <p:ph idx="1"/>
          </p:nvPr>
        </p:nvSpPr>
        <p:spPr>
          <a:xfrm>
            <a:off x="248960" y="2073761"/>
            <a:ext cx="11798135" cy="4466009"/>
          </a:xfrm>
        </p:spPr>
        <p:txBody>
          <a:bodyPr>
            <a:normAutofit/>
          </a:bodyPr>
          <a:lstStyle/>
          <a:p>
            <a:pPr lvl="1"/>
            <a:r>
              <a:rPr lang="en-US" altLang="en-US" sz="3300" dirty="0"/>
              <a:t>Hosting a bible study</a:t>
            </a:r>
          </a:p>
          <a:p>
            <a:pPr lvl="1"/>
            <a:r>
              <a:rPr lang="en-US" altLang="en-US" sz="3300" dirty="0"/>
              <a:t>Mentoring</a:t>
            </a:r>
          </a:p>
          <a:p>
            <a:pPr lvl="1"/>
            <a:r>
              <a:rPr lang="en-US" altLang="en-US" sz="3300" dirty="0"/>
              <a:t>Giving to meaningful ministry</a:t>
            </a:r>
          </a:p>
          <a:p>
            <a:pPr lvl="1"/>
            <a:r>
              <a:rPr lang="en-US" altLang="en-US" sz="3300" dirty="0"/>
              <a:t>Volunteering in the community</a:t>
            </a:r>
          </a:p>
        </p:txBody>
      </p:sp>
    </p:spTree>
    <p:extLst>
      <p:ext uri="{BB962C8B-B14F-4D97-AF65-F5344CB8AC3E}">
        <p14:creationId xmlns:p14="http://schemas.microsoft.com/office/powerpoint/2010/main" val="20748644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xmlns="" id="{FADCB809-7C5F-17AD-3E1D-574091581BC4}"/>
              </a:ext>
            </a:extLst>
          </p:cNvPr>
          <p:cNvSpPr>
            <a:spLocks noGrp="1"/>
          </p:cNvSpPr>
          <p:nvPr>
            <p:ph type="title"/>
          </p:nvPr>
        </p:nvSpPr>
        <p:spPr/>
        <p:txBody>
          <a:bodyPr/>
          <a:lstStyle/>
          <a:p>
            <a:r>
              <a:rPr lang="en-US" altLang="en-US"/>
              <a:t>Spiritual Goals</a:t>
            </a:r>
          </a:p>
        </p:txBody>
      </p:sp>
      <p:sp>
        <p:nvSpPr>
          <p:cNvPr id="39939" name="Content Placeholder 2">
            <a:extLst>
              <a:ext uri="{FF2B5EF4-FFF2-40B4-BE49-F238E27FC236}">
                <a16:creationId xmlns:a16="http://schemas.microsoft.com/office/drawing/2014/main" xmlns="" id="{A3AF9D65-C418-DCCD-8492-60D85ACEED1C}"/>
              </a:ext>
            </a:extLst>
          </p:cNvPr>
          <p:cNvSpPr>
            <a:spLocks noGrp="1"/>
          </p:cNvSpPr>
          <p:nvPr>
            <p:ph idx="1"/>
          </p:nvPr>
        </p:nvSpPr>
        <p:spPr>
          <a:xfrm>
            <a:off x="225633" y="1773473"/>
            <a:ext cx="11798135" cy="4466009"/>
          </a:xfrm>
        </p:spPr>
        <p:txBody>
          <a:bodyPr>
            <a:normAutofit/>
          </a:bodyPr>
          <a:lstStyle/>
          <a:p>
            <a:r>
              <a:rPr lang="en-US" altLang="en-US" sz="4000" dirty="0"/>
              <a:t>Good goal or bad goal?</a:t>
            </a:r>
          </a:p>
          <a:p>
            <a:pPr lvl="1"/>
            <a:r>
              <a:rPr lang="en-US" altLang="en-US" sz="3700" dirty="0"/>
              <a:t>I’m going to share my faith with one person in my life who doesn’t know God once a month</a:t>
            </a:r>
          </a:p>
          <a:p>
            <a:pPr lvl="1"/>
            <a:r>
              <a:rPr lang="en-US" altLang="en-US" sz="3700" dirty="0"/>
              <a:t>GOOD GOAL</a:t>
            </a:r>
          </a:p>
          <a:p>
            <a:pPr lvl="1"/>
            <a:r>
              <a:rPr lang="en-US" altLang="en-US" sz="3700" dirty="0"/>
              <a:t>It’s on you to share, not them to respond</a:t>
            </a:r>
          </a:p>
          <a:p>
            <a:pPr lvl="1"/>
            <a:r>
              <a:rPr lang="en-US" altLang="en-US" sz="3700" dirty="0"/>
              <a:t>This is running the race to win</a:t>
            </a:r>
          </a:p>
        </p:txBody>
      </p:sp>
      <p:sp>
        <p:nvSpPr>
          <p:cNvPr id="4" name="Rectangle 2">
            <a:extLst>
              <a:ext uri="{FF2B5EF4-FFF2-40B4-BE49-F238E27FC236}">
                <a16:creationId xmlns:a16="http://schemas.microsoft.com/office/drawing/2014/main" xmlns="" id="{1918A819-FBFC-AEE4-374D-A64C4E75280E}"/>
              </a:ext>
            </a:extLst>
          </p:cNvPr>
          <p:cNvSpPr>
            <a:spLocks noChangeArrowheads="1"/>
          </p:cNvSpPr>
          <p:nvPr/>
        </p:nvSpPr>
        <p:spPr bwMode="auto">
          <a:xfrm>
            <a:off x="304800" y="801449"/>
            <a:ext cx="11049000" cy="5255102"/>
          </a:xfrm>
          <a:prstGeom prst="rect">
            <a:avLst/>
          </a:prstGeom>
          <a:ln>
            <a:headEnd type="none" w="sm" len="sm"/>
            <a:tailEnd type="none" w="sm" len="sm"/>
          </a:ln>
        </p:spPr>
        <p:style>
          <a:lnRef idx="0">
            <a:schemeClr val="accent2"/>
          </a:lnRef>
          <a:fillRef idx="3">
            <a:schemeClr val="accent2"/>
          </a:fillRef>
          <a:effectRef idx="3">
            <a:schemeClr val="accent2"/>
          </a:effectRef>
          <a:fontRef idx="minor">
            <a:schemeClr val="lt1"/>
          </a:fontRef>
        </p:style>
        <p:txBody>
          <a:bodyPr/>
          <a:lstStyle/>
          <a:p>
            <a:pPr>
              <a:lnSpc>
                <a:spcPct val="70000"/>
              </a:lnSpc>
              <a:spcBef>
                <a:spcPct val="5000"/>
              </a:spcBef>
              <a:defRPr/>
            </a:pPr>
            <a:r>
              <a:rPr lang="en-US" sz="4800" dirty="0">
                <a:effectLst>
                  <a:outerShdw blurRad="38100" dist="38100" dir="2700000" algn="tl">
                    <a:srgbClr val="000000"/>
                  </a:outerShdw>
                </a:effectLst>
              </a:rPr>
              <a:t>W. Nee “Oh that we might awaken to… the urgency of the need around us, and the fleeting nature of time! Our time is almost gone; the need is still desperate; our solemn obligation is still undischarged. Let us, as dying men, give our selves with all our powers to the dying around us. We dare not let general sloth trick us into procrastination, but this very day we must arise and bid our bodies serve us.</a:t>
            </a: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xmlns="" id="{7C933FD9-51AB-EAAA-315C-F55A2329E1BA}"/>
              </a:ext>
            </a:extLst>
          </p:cNvPr>
          <p:cNvSpPr>
            <a:spLocks noGrp="1"/>
          </p:cNvSpPr>
          <p:nvPr>
            <p:ph type="title"/>
          </p:nvPr>
        </p:nvSpPr>
        <p:spPr>
          <a:xfrm>
            <a:off x="197823" y="350230"/>
            <a:ext cx="11798135" cy="1478570"/>
          </a:xfrm>
        </p:spPr>
        <p:txBody>
          <a:bodyPr/>
          <a:lstStyle/>
          <a:p>
            <a:r>
              <a:rPr lang="en-US" altLang="en-US" dirty="0"/>
              <a:t>1 Corinthians 9</a:t>
            </a:r>
          </a:p>
        </p:txBody>
      </p:sp>
      <p:sp>
        <p:nvSpPr>
          <p:cNvPr id="3" name="Content Placeholder 2">
            <a:extLst>
              <a:ext uri="{FF2B5EF4-FFF2-40B4-BE49-F238E27FC236}">
                <a16:creationId xmlns:a16="http://schemas.microsoft.com/office/drawing/2014/main" xmlns="" id="{1AD4529F-1F96-FC1E-27A8-567B7B12E181}"/>
              </a:ext>
            </a:extLst>
          </p:cNvPr>
          <p:cNvSpPr>
            <a:spLocks noGrp="1"/>
          </p:cNvSpPr>
          <p:nvPr>
            <p:ph idx="1"/>
          </p:nvPr>
        </p:nvSpPr>
        <p:spPr>
          <a:xfrm>
            <a:off x="197641" y="1828800"/>
            <a:ext cx="11798135" cy="4466009"/>
          </a:xfrm>
        </p:spPr>
        <p:txBody>
          <a:bodyPr>
            <a:normAutofit lnSpcReduction="10000"/>
          </a:bodyPr>
          <a:lstStyle/>
          <a:p>
            <a:pPr>
              <a:buFont typeface="Wingdings" panose="05000000000000000000" pitchFamily="2" charset="2"/>
              <a:buNone/>
            </a:pPr>
            <a:r>
              <a:rPr lang="en-US" altLang="en-US" sz="4000" dirty="0"/>
              <a:t>27 but I discipline my body and make it my slave, so that, after I have preached to others, I myself will not be disqualified.</a:t>
            </a:r>
          </a:p>
          <a:p>
            <a:r>
              <a:rPr lang="en-US" altLang="en-US" sz="4000" dirty="0"/>
              <a:t>Be disciplined, and strategic so you can be powerfully used</a:t>
            </a:r>
          </a:p>
          <a:p>
            <a:r>
              <a:rPr lang="en-US" altLang="en-US" sz="4000" dirty="0"/>
              <a:t>And do not be disqualified from the race!</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xmlns="" id="{96CC6CC1-0C57-D587-07CA-F5E1546F1EE8}"/>
              </a:ext>
            </a:extLst>
          </p:cNvPr>
          <p:cNvSpPr>
            <a:spLocks noGrp="1"/>
          </p:cNvSpPr>
          <p:nvPr>
            <p:ph type="title"/>
          </p:nvPr>
        </p:nvSpPr>
        <p:spPr>
          <a:xfrm>
            <a:off x="225633" y="304800"/>
            <a:ext cx="11798135" cy="1478570"/>
          </a:xfrm>
        </p:spPr>
        <p:txBody>
          <a:bodyPr/>
          <a:lstStyle/>
          <a:p>
            <a:r>
              <a:rPr lang="en-US" altLang="en-US" dirty="0"/>
              <a:t>Disqualified from the race?</a:t>
            </a:r>
          </a:p>
        </p:txBody>
      </p:sp>
      <p:sp>
        <p:nvSpPr>
          <p:cNvPr id="3" name="Content Placeholder 2">
            <a:extLst>
              <a:ext uri="{FF2B5EF4-FFF2-40B4-BE49-F238E27FC236}">
                <a16:creationId xmlns:a16="http://schemas.microsoft.com/office/drawing/2014/main" xmlns="" id="{DF467963-9933-E4C2-99B3-8753A4A1E5C3}"/>
              </a:ext>
            </a:extLst>
          </p:cNvPr>
          <p:cNvSpPr>
            <a:spLocks noGrp="1"/>
          </p:cNvSpPr>
          <p:nvPr>
            <p:ph idx="1"/>
          </p:nvPr>
        </p:nvSpPr>
        <p:spPr/>
        <p:txBody>
          <a:bodyPr/>
          <a:lstStyle/>
          <a:p>
            <a:r>
              <a:rPr lang="en-US" altLang="en-US" sz="4000"/>
              <a:t>Not referring to salvation but to being effectively used by God in others lives.</a:t>
            </a:r>
          </a:p>
          <a:p>
            <a:r>
              <a:rPr lang="en-US" altLang="en-US" sz="4000"/>
              <a:t>With God’s help we strive to live consistently with what we teach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xmlns="" id="{4ED33F14-9E06-209A-BDBE-C5DD150B3C43}"/>
              </a:ext>
            </a:extLst>
          </p:cNvPr>
          <p:cNvSpPr>
            <a:spLocks noGrp="1"/>
          </p:cNvSpPr>
          <p:nvPr>
            <p:ph type="title"/>
          </p:nvPr>
        </p:nvSpPr>
        <p:spPr>
          <a:xfrm>
            <a:off x="225632" y="350230"/>
            <a:ext cx="11798135" cy="1478570"/>
          </a:xfrm>
        </p:spPr>
        <p:txBody>
          <a:bodyPr/>
          <a:lstStyle/>
          <a:p>
            <a:r>
              <a:rPr lang="en-US" altLang="en-US" dirty="0"/>
              <a:t>Disqualified from the race?</a:t>
            </a:r>
          </a:p>
        </p:txBody>
      </p:sp>
      <p:sp>
        <p:nvSpPr>
          <p:cNvPr id="43011" name="Content Placeholder 2">
            <a:extLst>
              <a:ext uri="{FF2B5EF4-FFF2-40B4-BE49-F238E27FC236}">
                <a16:creationId xmlns:a16="http://schemas.microsoft.com/office/drawing/2014/main" xmlns="" id="{C659C9F3-59C5-F45C-00B1-382097E57000}"/>
              </a:ext>
            </a:extLst>
          </p:cNvPr>
          <p:cNvSpPr>
            <a:spLocks noGrp="1"/>
          </p:cNvSpPr>
          <p:nvPr>
            <p:ph idx="1"/>
          </p:nvPr>
        </p:nvSpPr>
        <p:spPr/>
        <p:txBody>
          <a:bodyPr/>
          <a:lstStyle/>
          <a:p>
            <a:r>
              <a:rPr lang="en-US" altLang="en-US" sz="4000"/>
              <a:t>Not referring to salvation but to being effectively used by God in others lives.</a:t>
            </a:r>
          </a:p>
          <a:p>
            <a:r>
              <a:rPr lang="en-US" altLang="en-US" sz="4000"/>
              <a:t>With God’s help we strive to live consistently with what we teach</a:t>
            </a:r>
          </a:p>
        </p:txBody>
      </p:sp>
      <p:sp>
        <p:nvSpPr>
          <p:cNvPr id="4" name="TextBox 3">
            <a:extLst>
              <a:ext uri="{FF2B5EF4-FFF2-40B4-BE49-F238E27FC236}">
                <a16:creationId xmlns:a16="http://schemas.microsoft.com/office/drawing/2014/main" xmlns="" id="{289DD622-80B3-FB0C-2FC0-70A40E8BB9F8}"/>
              </a:ext>
            </a:extLst>
          </p:cNvPr>
          <p:cNvSpPr txBox="1"/>
          <p:nvPr/>
        </p:nvSpPr>
        <p:spPr>
          <a:xfrm>
            <a:off x="1905000" y="1828800"/>
            <a:ext cx="7467600" cy="1938992"/>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defRPr/>
            </a:pPr>
            <a:r>
              <a:rPr lang="en-US" sz="6000" dirty="0"/>
              <a:t>Where is the grace in all of this?</a:t>
            </a:r>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xmlns="" id="{E7BF28EF-01FE-1768-F629-DA4EB18BF5F9}"/>
              </a:ext>
            </a:extLst>
          </p:cNvPr>
          <p:cNvSpPr>
            <a:spLocks noGrp="1"/>
          </p:cNvSpPr>
          <p:nvPr>
            <p:ph type="title"/>
          </p:nvPr>
        </p:nvSpPr>
        <p:spPr/>
        <p:txBody>
          <a:bodyPr/>
          <a:lstStyle/>
          <a:p>
            <a:r>
              <a:rPr lang="en-US" altLang="en-US" dirty="0"/>
              <a:t>1 Corinthians 9</a:t>
            </a:r>
          </a:p>
        </p:txBody>
      </p:sp>
      <p:sp>
        <p:nvSpPr>
          <p:cNvPr id="45059" name="Content Placeholder 2">
            <a:extLst>
              <a:ext uri="{FF2B5EF4-FFF2-40B4-BE49-F238E27FC236}">
                <a16:creationId xmlns:a16="http://schemas.microsoft.com/office/drawing/2014/main" xmlns="" id="{9D6BAB00-9011-8BF7-1C66-FC9BE24A8766}"/>
              </a:ext>
            </a:extLst>
          </p:cNvPr>
          <p:cNvSpPr>
            <a:spLocks noGrp="1"/>
          </p:cNvSpPr>
          <p:nvPr>
            <p:ph idx="1"/>
          </p:nvPr>
        </p:nvSpPr>
        <p:spPr>
          <a:xfrm>
            <a:off x="225633" y="2097088"/>
            <a:ext cx="11798135" cy="3989994"/>
          </a:xfrm>
        </p:spPr>
        <p:txBody>
          <a:bodyPr/>
          <a:lstStyle/>
          <a:p>
            <a:r>
              <a:rPr lang="en-US" altLang="en-US" sz="3600" dirty="0"/>
              <a:t>Setting goals is good, beating yourself up for failure will accomplish nothing</a:t>
            </a:r>
          </a:p>
        </p:txBody>
      </p:sp>
      <p:sp>
        <p:nvSpPr>
          <p:cNvPr id="4" name="Rectangle 3">
            <a:extLst>
              <a:ext uri="{FF2B5EF4-FFF2-40B4-BE49-F238E27FC236}">
                <a16:creationId xmlns:a16="http://schemas.microsoft.com/office/drawing/2014/main" xmlns="" id="{5C1AF8FA-30A4-6EB6-BF93-195E77D942AC}"/>
              </a:ext>
            </a:extLst>
          </p:cNvPr>
          <p:cNvSpPr/>
          <p:nvPr/>
        </p:nvSpPr>
        <p:spPr>
          <a:xfrm>
            <a:off x="225633" y="618518"/>
            <a:ext cx="11509167" cy="5016758"/>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defRPr/>
            </a:pPr>
            <a:r>
              <a:rPr lang="en-US" sz="4000" dirty="0"/>
              <a:t>Phil 3:12	Not that I have already obtained it or have already become perfect, but I press on so that I may lay hold of that for which also I was laid hold of by Christ Jesus.13 Brethren, I do not regard myself as having laid hold of it yet; but one thing I do: forgetting what lies behind and reaching forward to what lies ahead, 14 I press on toward the goal for the prize of the upward call of God in Christ Jesus. </a:t>
            </a:r>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xmlns="" id="{5B83DFC4-571F-D5E1-1169-C27EEC021DF1}"/>
              </a:ext>
            </a:extLst>
          </p:cNvPr>
          <p:cNvSpPr>
            <a:spLocks noGrp="1"/>
          </p:cNvSpPr>
          <p:nvPr>
            <p:ph type="title"/>
          </p:nvPr>
        </p:nvSpPr>
        <p:spPr>
          <a:xfrm>
            <a:off x="225633" y="304335"/>
            <a:ext cx="11798135" cy="1478570"/>
          </a:xfrm>
        </p:spPr>
        <p:txBody>
          <a:bodyPr/>
          <a:lstStyle/>
          <a:p>
            <a:r>
              <a:rPr lang="en-US" altLang="en-US" dirty="0"/>
              <a:t>1 Corinthians 9</a:t>
            </a:r>
          </a:p>
        </p:txBody>
      </p:sp>
      <p:sp>
        <p:nvSpPr>
          <p:cNvPr id="44035" name="Content Placeholder 2">
            <a:extLst>
              <a:ext uri="{FF2B5EF4-FFF2-40B4-BE49-F238E27FC236}">
                <a16:creationId xmlns:a16="http://schemas.microsoft.com/office/drawing/2014/main" xmlns="" id="{50558298-8008-16F7-BF3A-A809FD5FE0CC}"/>
              </a:ext>
            </a:extLst>
          </p:cNvPr>
          <p:cNvSpPr>
            <a:spLocks noGrp="1"/>
          </p:cNvSpPr>
          <p:nvPr>
            <p:ph idx="1"/>
          </p:nvPr>
        </p:nvSpPr>
        <p:spPr>
          <a:xfrm>
            <a:off x="225633" y="2249489"/>
            <a:ext cx="11798135" cy="3989994"/>
          </a:xfrm>
        </p:spPr>
        <p:txBody>
          <a:bodyPr/>
          <a:lstStyle/>
          <a:p>
            <a:r>
              <a:rPr lang="en-US" altLang="en-US" sz="3600" dirty="0"/>
              <a:t>Is it unspiritual to have spiritual goals?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xmlns="" id="{5803643C-219A-8067-B32C-804683BB537B}"/>
              </a:ext>
            </a:extLst>
          </p:cNvPr>
          <p:cNvSpPr>
            <a:spLocks noGrp="1"/>
          </p:cNvSpPr>
          <p:nvPr>
            <p:ph type="title"/>
          </p:nvPr>
        </p:nvSpPr>
        <p:spPr>
          <a:xfrm>
            <a:off x="225633" y="228600"/>
            <a:ext cx="11798135" cy="1478570"/>
          </a:xfrm>
        </p:spPr>
        <p:txBody>
          <a:bodyPr/>
          <a:lstStyle/>
          <a:p>
            <a:r>
              <a:rPr lang="en-US" altLang="en-US" dirty="0"/>
              <a:t>1 Corinthians 9</a:t>
            </a:r>
          </a:p>
        </p:txBody>
      </p:sp>
      <p:sp>
        <p:nvSpPr>
          <p:cNvPr id="3" name="Content Placeholder 2">
            <a:extLst>
              <a:ext uri="{FF2B5EF4-FFF2-40B4-BE49-F238E27FC236}">
                <a16:creationId xmlns:a16="http://schemas.microsoft.com/office/drawing/2014/main" xmlns="" id="{EC57167A-F23B-499E-2B4E-E18621040090}"/>
              </a:ext>
            </a:extLst>
          </p:cNvPr>
          <p:cNvSpPr>
            <a:spLocks noGrp="1"/>
          </p:cNvSpPr>
          <p:nvPr>
            <p:ph idx="1"/>
          </p:nvPr>
        </p:nvSpPr>
        <p:spPr/>
        <p:txBody>
          <a:bodyPr/>
          <a:lstStyle/>
          <a:p>
            <a:r>
              <a:rPr lang="en-US" altLang="en-US" sz="3600" dirty="0"/>
              <a:t>Shouldn’t we just “let go and let God”</a:t>
            </a:r>
          </a:p>
          <a:p>
            <a:r>
              <a:rPr lang="en-US" altLang="en-US" sz="3600" dirty="0"/>
              <a:t>Anxiety and goals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xmlns="" id="{5803643C-219A-8067-B32C-804683BB537B}"/>
              </a:ext>
            </a:extLst>
          </p:cNvPr>
          <p:cNvSpPr>
            <a:spLocks noGrp="1"/>
          </p:cNvSpPr>
          <p:nvPr>
            <p:ph type="title"/>
          </p:nvPr>
        </p:nvSpPr>
        <p:spPr>
          <a:xfrm>
            <a:off x="225632" y="228600"/>
            <a:ext cx="11798135" cy="1478570"/>
          </a:xfrm>
        </p:spPr>
        <p:txBody>
          <a:bodyPr/>
          <a:lstStyle/>
          <a:p>
            <a:r>
              <a:rPr lang="en-US" altLang="en-US" dirty="0"/>
              <a:t>1 Corinthians 9</a:t>
            </a:r>
          </a:p>
        </p:txBody>
      </p:sp>
      <p:sp>
        <p:nvSpPr>
          <p:cNvPr id="3" name="Content Placeholder 2">
            <a:extLst>
              <a:ext uri="{FF2B5EF4-FFF2-40B4-BE49-F238E27FC236}">
                <a16:creationId xmlns:a16="http://schemas.microsoft.com/office/drawing/2014/main" xmlns="" id="{EC57167A-F23B-499E-2B4E-E18621040090}"/>
              </a:ext>
            </a:extLst>
          </p:cNvPr>
          <p:cNvSpPr>
            <a:spLocks noGrp="1"/>
          </p:cNvSpPr>
          <p:nvPr>
            <p:ph idx="1"/>
          </p:nvPr>
        </p:nvSpPr>
        <p:spPr/>
        <p:txBody>
          <a:bodyPr/>
          <a:lstStyle/>
          <a:p>
            <a:r>
              <a:rPr lang="en-US" altLang="en-US" sz="3600" dirty="0"/>
              <a:t>Setting goals is good, beating yourself up for failure will accomplish nothing</a:t>
            </a:r>
          </a:p>
          <a:p>
            <a:r>
              <a:rPr lang="en-US" altLang="en-US" sz="3600" dirty="0"/>
              <a:t>Quarterbacks have to forget about their last interception and finish the game </a:t>
            </a:r>
          </a:p>
          <a:p>
            <a:r>
              <a:rPr lang="en-US" altLang="en-US" sz="3600" dirty="0"/>
              <a:t>We will have setbacks, but we must strive to finish the race and finish it well!</a:t>
            </a:r>
          </a:p>
        </p:txBody>
      </p:sp>
    </p:spTree>
    <p:extLst>
      <p:ext uri="{BB962C8B-B14F-4D97-AF65-F5344CB8AC3E}">
        <p14:creationId xmlns:p14="http://schemas.microsoft.com/office/powerpoint/2010/main" val="10977850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xmlns="" id="{95DD050F-23B8-2F2E-FCEF-B8F897926009}"/>
              </a:ext>
            </a:extLst>
          </p:cNvPr>
          <p:cNvSpPr>
            <a:spLocks noGrp="1"/>
          </p:cNvSpPr>
          <p:nvPr>
            <p:ph type="title"/>
          </p:nvPr>
        </p:nvSpPr>
        <p:spPr>
          <a:xfrm>
            <a:off x="225632" y="304800"/>
            <a:ext cx="11798135" cy="1478570"/>
          </a:xfrm>
        </p:spPr>
        <p:txBody>
          <a:bodyPr/>
          <a:lstStyle/>
          <a:p>
            <a:r>
              <a:rPr lang="en-US" altLang="en-US" dirty="0"/>
              <a:t>The heart of Paul’s argument</a:t>
            </a:r>
          </a:p>
        </p:txBody>
      </p:sp>
      <p:sp>
        <p:nvSpPr>
          <p:cNvPr id="3" name="Content Placeholder 2">
            <a:extLst>
              <a:ext uri="{FF2B5EF4-FFF2-40B4-BE49-F238E27FC236}">
                <a16:creationId xmlns:a16="http://schemas.microsoft.com/office/drawing/2014/main" xmlns="" id="{236A9691-322F-85B1-4113-2EB9A792C1F8}"/>
              </a:ext>
            </a:extLst>
          </p:cNvPr>
          <p:cNvSpPr>
            <a:spLocks noGrp="1"/>
          </p:cNvSpPr>
          <p:nvPr>
            <p:ph idx="1"/>
          </p:nvPr>
        </p:nvSpPr>
        <p:spPr/>
        <p:txBody>
          <a:bodyPr/>
          <a:lstStyle/>
          <a:p>
            <a:r>
              <a:rPr lang="en-US" altLang="en-US" sz="4500" dirty="0"/>
              <a:t>There is nothing more important in life than being a part of God’s plan to rescue the human race.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xmlns="" id="{245DD469-1D86-1887-B676-20D27530E2B2}"/>
              </a:ext>
            </a:extLst>
          </p:cNvPr>
          <p:cNvSpPr>
            <a:spLocks noGrp="1"/>
          </p:cNvSpPr>
          <p:nvPr>
            <p:ph type="title"/>
          </p:nvPr>
        </p:nvSpPr>
        <p:spPr>
          <a:xfrm>
            <a:off x="225632" y="211227"/>
            <a:ext cx="11798135" cy="1478570"/>
          </a:xfrm>
        </p:spPr>
        <p:txBody>
          <a:bodyPr/>
          <a:lstStyle/>
          <a:p>
            <a:r>
              <a:rPr lang="en-US" altLang="en-US" dirty="0"/>
              <a:t>1 Corinthians 9</a:t>
            </a:r>
          </a:p>
        </p:txBody>
      </p:sp>
      <p:sp>
        <p:nvSpPr>
          <p:cNvPr id="47107" name="Content Placeholder 2">
            <a:extLst>
              <a:ext uri="{FF2B5EF4-FFF2-40B4-BE49-F238E27FC236}">
                <a16:creationId xmlns:a16="http://schemas.microsoft.com/office/drawing/2014/main" xmlns="" id="{4D7D90BC-0488-461E-893A-8FD092CADDF7}"/>
              </a:ext>
            </a:extLst>
          </p:cNvPr>
          <p:cNvSpPr>
            <a:spLocks noGrp="1"/>
          </p:cNvSpPr>
          <p:nvPr>
            <p:ph idx="1"/>
          </p:nvPr>
        </p:nvSpPr>
        <p:spPr/>
        <p:txBody>
          <a:bodyPr/>
          <a:lstStyle/>
          <a:p>
            <a:r>
              <a:rPr lang="en-US" altLang="en-US" sz="3600" dirty="0"/>
              <a:t>Setting goals is good, beating yourself up for failure will accomplish nothing</a:t>
            </a:r>
          </a:p>
          <a:p>
            <a:r>
              <a:rPr lang="en-US" altLang="en-US" sz="3600" dirty="0"/>
              <a:t>Quarterbacks have to forget about their last interception and finish the game </a:t>
            </a:r>
          </a:p>
          <a:p>
            <a:r>
              <a:rPr lang="en-US" altLang="en-US" sz="3600" dirty="0"/>
              <a:t>We will have setbacks, but we must strive to finish the race and finish it well!</a:t>
            </a:r>
          </a:p>
        </p:txBody>
      </p:sp>
      <p:sp>
        <p:nvSpPr>
          <p:cNvPr id="4" name="Rectangle 3">
            <a:extLst>
              <a:ext uri="{FF2B5EF4-FFF2-40B4-BE49-F238E27FC236}">
                <a16:creationId xmlns:a16="http://schemas.microsoft.com/office/drawing/2014/main" xmlns="" id="{B9FB931D-C472-8C05-FCBB-29168CABA293}"/>
              </a:ext>
            </a:extLst>
          </p:cNvPr>
          <p:cNvSpPr/>
          <p:nvPr/>
        </p:nvSpPr>
        <p:spPr>
          <a:xfrm>
            <a:off x="1524000" y="1219200"/>
            <a:ext cx="9144000" cy="3970318"/>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defRPr/>
            </a:pPr>
            <a:r>
              <a:rPr lang="en-US" sz="3600" dirty="0"/>
              <a:t>2 Tim 4:7	I have fought the good fight, I have finished the course, I have kept the faith;	8 in the future there is laid up for me the crown of righteousness, which the Lord, the righteous Judge, will award to me on that day; and not only to me, but also to all who have loved His appearing. </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xmlns="" id="{E2A22400-6566-6079-C0E2-50EEDD01E517}"/>
              </a:ext>
            </a:extLst>
          </p:cNvPr>
          <p:cNvSpPr>
            <a:spLocks noGrp="1"/>
          </p:cNvSpPr>
          <p:nvPr>
            <p:ph type="title"/>
          </p:nvPr>
        </p:nvSpPr>
        <p:spPr>
          <a:xfrm>
            <a:off x="225632" y="304800"/>
            <a:ext cx="11798135" cy="1478570"/>
          </a:xfrm>
        </p:spPr>
        <p:txBody>
          <a:bodyPr/>
          <a:lstStyle/>
          <a:p>
            <a:r>
              <a:rPr lang="en-US" altLang="en-US" dirty="0"/>
              <a:t>The heart of Paul’s argument</a:t>
            </a:r>
          </a:p>
        </p:txBody>
      </p:sp>
      <p:sp>
        <p:nvSpPr>
          <p:cNvPr id="13315" name="Content Placeholder 2">
            <a:extLst>
              <a:ext uri="{FF2B5EF4-FFF2-40B4-BE49-F238E27FC236}">
                <a16:creationId xmlns:a16="http://schemas.microsoft.com/office/drawing/2014/main" xmlns="" id="{34C5FA15-6F98-FE16-9A5E-6130104834D1}"/>
              </a:ext>
            </a:extLst>
          </p:cNvPr>
          <p:cNvSpPr>
            <a:spLocks noGrp="1"/>
          </p:cNvSpPr>
          <p:nvPr>
            <p:ph idx="1"/>
          </p:nvPr>
        </p:nvSpPr>
        <p:spPr/>
        <p:txBody>
          <a:bodyPr/>
          <a:lstStyle/>
          <a:p>
            <a:r>
              <a:rPr lang="en-US" altLang="en-US" sz="4500" dirty="0"/>
              <a:t>There is nothing more important in life than being a part of God’s plan to rescue the human race.</a:t>
            </a:r>
          </a:p>
        </p:txBody>
      </p:sp>
      <p:sp>
        <p:nvSpPr>
          <p:cNvPr id="5" name="Rectangle 4">
            <a:extLst>
              <a:ext uri="{FF2B5EF4-FFF2-40B4-BE49-F238E27FC236}">
                <a16:creationId xmlns:a16="http://schemas.microsoft.com/office/drawing/2014/main" xmlns="" id="{B22852D8-7CD7-B8F6-45A1-F589AF9C68F5}"/>
              </a:ext>
            </a:extLst>
          </p:cNvPr>
          <p:cNvSpPr/>
          <p:nvPr/>
        </p:nvSpPr>
        <p:spPr>
          <a:xfrm>
            <a:off x="1676400" y="4038600"/>
            <a:ext cx="7239000" cy="193899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defRPr/>
            </a:pPr>
            <a:r>
              <a:rPr lang="en-US" sz="4000" b="1" dirty="0"/>
              <a:t>1 Cor. 9:19 For though I am free from all </a:t>
            </a:r>
            <a:r>
              <a:rPr lang="en-US" sz="4000" b="1" i="1" dirty="0"/>
              <a:t>men, I have made myself a slave to all, so that I may win more. </a:t>
            </a:r>
            <a:endParaRPr lang="en-US" sz="4000"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xmlns="" id="{D7786513-6BD7-8DC1-ABD0-D9DC6CA9AA3B}"/>
              </a:ext>
            </a:extLst>
          </p:cNvPr>
          <p:cNvSpPr>
            <a:spLocks noGrp="1"/>
          </p:cNvSpPr>
          <p:nvPr>
            <p:ph type="title"/>
          </p:nvPr>
        </p:nvSpPr>
        <p:spPr>
          <a:xfrm>
            <a:off x="228600" y="222712"/>
            <a:ext cx="11798135" cy="1478570"/>
          </a:xfrm>
        </p:spPr>
        <p:txBody>
          <a:bodyPr/>
          <a:lstStyle/>
          <a:p>
            <a:r>
              <a:rPr lang="en-US" altLang="en-US" sz="4000" dirty="0"/>
              <a:t>What is worthy of our devotion?</a:t>
            </a:r>
          </a:p>
        </p:txBody>
      </p:sp>
      <p:sp>
        <p:nvSpPr>
          <p:cNvPr id="3" name="Content Placeholder 2">
            <a:extLst>
              <a:ext uri="{FF2B5EF4-FFF2-40B4-BE49-F238E27FC236}">
                <a16:creationId xmlns:a16="http://schemas.microsoft.com/office/drawing/2014/main" xmlns="" id="{68D1A9E7-2A5B-808E-6C4B-250328F8F7DD}"/>
              </a:ext>
            </a:extLst>
          </p:cNvPr>
          <p:cNvSpPr>
            <a:spLocks noGrp="1"/>
          </p:cNvSpPr>
          <p:nvPr>
            <p:ph idx="1"/>
          </p:nvPr>
        </p:nvSpPr>
        <p:spPr>
          <a:xfrm>
            <a:off x="457200" y="1447800"/>
            <a:ext cx="9753600" cy="5029200"/>
          </a:xfrm>
        </p:spPr>
        <p:txBody>
          <a:bodyPr>
            <a:normAutofit/>
          </a:bodyPr>
          <a:lstStyle/>
          <a:p>
            <a:r>
              <a:rPr lang="en-US" altLang="en-US" sz="4000" dirty="0"/>
              <a:t>Success in our professions?</a:t>
            </a:r>
          </a:p>
          <a:p>
            <a:pPr lvl="1"/>
            <a:r>
              <a:rPr lang="en-US" altLang="en-US" sz="3600" dirty="0"/>
              <a:t>60-70 hours a week</a:t>
            </a:r>
          </a:p>
          <a:p>
            <a:pPr lvl="1"/>
            <a:r>
              <a:rPr lang="en-US" altLang="en-US" sz="3600" dirty="0"/>
              <a:t>Willing to move our families multiple times</a:t>
            </a:r>
          </a:p>
          <a:p>
            <a:pPr lvl="1"/>
            <a:r>
              <a:rPr lang="en-US" altLang="en-US" sz="3600" dirty="0"/>
              <a:t>Willing to be away from our families for long periods</a:t>
            </a:r>
          </a:p>
          <a:p>
            <a:pPr lvl="1"/>
            <a:r>
              <a:rPr lang="en-US" altLang="en-US" sz="3600" dirty="0"/>
              <a:t>Marriages often sacrificed</a:t>
            </a:r>
          </a:p>
          <a:p>
            <a:pPr lvl="1"/>
            <a:r>
              <a:rPr lang="en-US" altLang="en-US" sz="3600" dirty="0"/>
              <a:t>Relationships with children often sacrificed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xmlns="" id="{A9251CCB-5217-8094-E587-7AE6DC84B20E}"/>
              </a:ext>
            </a:extLst>
          </p:cNvPr>
          <p:cNvSpPr>
            <a:spLocks noGrp="1"/>
          </p:cNvSpPr>
          <p:nvPr>
            <p:ph type="title"/>
          </p:nvPr>
        </p:nvSpPr>
        <p:spPr>
          <a:xfrm>
            <a:off x="196932" y="274030"/>
            <a:ext cx="11798135" cy="1478570"/>
          </a:xfrm>
        </p:spPr>
        <p:txBody>
          <a:bodyPr/>
          <a:lstStyle/>
          <a:p>
            <a:r>
              <a:rPr lang="en-US" altLang="en-US" sz="4000" dirty="0"/>
              <a:t>What do people devote their lives to?</a:t>
            </a:r>
          </a:p>
        </p:txBody>
      </p:sp>
      <p:sp>
        <p:nvSpPr>
          <p:cNvPr id="3" name="Content Placeholder 2">
            <a:extLst>
              <a:ext uri="{FF2B5EF4-FFF2-40B4-BE49-F238E27FC236}">
                <a16:creationId xmlns:a16="http://schemas.microsoft.com/office/drawing/2014/main" xmlns="" id="{52DBB47E-3972-26C4-8423-402352D7BDC7}"/>
              </a:ext>
            </a:extLst>
          </p:cNvPr>
          <p:cNvSpPr>
            <a:spLocks noGrp="1"/>
          </p:cNvSpPr>
          <p:nvPr>
            <p:ph idx="1"/>
          </p:nvPr>
        </p:nvSpPr>
        <p:spPr>
          <a:xfrm>
            <a:off x="381000" y="1743682"/>
            <a:ext cx="10896600" cy="4495800"/>
          </a:xfrm>
        </p:spPr>
        <p:txBody>
          <a:bodyPr>
            <a:normAutofit fontScale="92500" lnSpcReduction="10000"/>
          </a:bodyPr>
          <a:lstStyle/>
          <a:p>
            <a:r>
              <a:rPr lang="en-US" altLang="en-US" sz="4700" dirty="0"/>
              <a:t>Entertainment/comfort</a:t>
            </a:r>
          </a:p>
          <a:p>
            <a:pPr lvl="1"/>
            <a:r>
              <a:rPr lang="en-US" altLang="en-US" sz="3600" dirty="0"/>
              <a:t>Huge amounts of money and time on…</a:t>
            </a:r>
          </a:p>
          <a:p>
            <a:pPr lvl="2"/>
            <a:r>
              <a:rPr lang="en-US" altLang="en-US" sz="3600" dirty="0"/>
              <a:t>Television</a:t>
            </a:r>
          </a:p>
          <a:p>
            <a:pPr lvl="2"/>
            <a:r>
              <a:rPr lang="en-US" altLang="en-US" sz="3600" dirty="0"/>
              <a:t>Movies</a:t>
            </a:r>
          </a:p>
          <a:p>
            <a:pPr lvl="2"/>
            <a:r>
              <a:rPr lang="en-US" altLang="en-US" sz="3600" dirty="0"/>
              <a:t>Video games</a:t>
            </a:r>
          </a:p>
          <a:p>
            <a:pPr lvl="2"/>
            <a:r>
              <a:rPr lang="en-US" altLang="en-US" sz="3600" dirty="0"/>
              <a:t>Web Surfing</a:t>
            </a:r>
          </a:p>
          <a:p>
            <a:pPr lvl="2"/>
            <a:r>
              <a:rPr lang="en-US" altLang="en-US" sz="3600" dirty="0"/>
              <a:t>Sports</a:t>
            </a:r>
            <a:endParaRPr lang="en-US" altLang="en-US" sz="4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xmlns="" id="{6D117A33-B8C4-5597-CDA4-6AD8DDECFE29}"/>
              </a:ext>
            </a:extLst>
          </p:cNvPr>
          <p:cNvSpPr>
            <a:spLocks noGrp="1"/>
          </p:cNvSpPr>
          <p:nvPr>
            <p:ph type="title"/>
          </p:nvPr>
        </p:nvSpPr>
        <p:spPr>
          <a:xfrm>
            <a:off x="228600" y="280250"/>
            <a:ext cx="11798135" cy="1478570"/>
          </a:xfrm>
        </p:spPr>
        <p:txBody>
          <a:bodyPr/>
          <a:lstStyle/>
          <a:p>
            <a:r>
              <a:rPr lang="en-US" altLang="en-US" sz="4000" dirty="0"/>
              <a:t>What do people devote their lives to?</a:t>
            </a:r>
          </a:p>
        </p:txBody>
      </p:sp>
      <p:sp>
        <p:nvSpPr>
          <p:cNvPr id="3" name="Content Placeholder 2">
            <a:extLst>
              <a:ext uri="{FF2B5EF4-FFF2-40B4-BE49-F238E27FC236}">
                <a16:creationId xmlns:a16="http://schemas.microsoft.com/office/drawing/2014/main" xmlns="" id="{EB31C387-493A-EF91-F1BB-5B6352BCCC5E}"/>
              </a:ext>
            </a:extLst>
          </p:cNvPr>
          <p:cNvSpPr>
            <a:spLocks noGrp="1"/>
          </p:cNvSpPr>
          <p:nvPr>
            <p:ph idx="1"/>
          </p:nvPr>
        </p:nvSpPr>
        <p:spPr>
          <a:xfrm>
            <a:off x="457200" y="1742127"/>
            <a:ext cx="9753600" cy="4495800"/>
          </a:xfrm>
        </p:spPr>
        <p:txBody>
          <a:bodyPr>
            <a:normAutofit fontScale="92500" lnSpcReduction="10000"/>
          </a:bodyPr>
          <a:lstStyle/>
          <a:p>
            <a:r>
              <a:rPr lang="en-US" altLang="en-US" sz="4000" dirty="0"/>
              <a:t>Children</a:t>
            </a:r>
          </a:p>
          <a:p>
            <a:pPr lvl="1"/>
            <a:r>
              <a:rPr lang="en-US" altLang="en-US" sz="3600" dirty="0"/>
              <a:t>Helicopter parenting</a:t>
            </a:r>
          </a:p>
          <a:p>
            <a:pPr lvl="1"/>
            <a:r>
              <a:rPr lang="en-US" altLang="en-US" sz="3600" dirty="0"/>
              <a:t>Dozens of activities, and obligations</a:t>
            </a:r>
          </a:p>
          <a:p>
            <a:pPr lvl="1"/>
            <a:r>
              <a:rPr lang="en-US" altLang="en-US" sz="3600" dirty="0"/>
              <a:t>Driving them to academic success over all other considerations</a:t>
            </a:r>
          </a:p>
          <a:p>
            <a:pPr lvl="1"/>
            <a:r>
              <a:rPr lang="en-US" altLang="en-US" sz="3600" dirty="0"/>
              <a:t>Sending them to “The best” colleges </a:t>
            </a:r>
          </a:p>
          <a:p>
            <a:pPr lvl="1"/>
            <a:r>
              <a:rPr lang="en-US" altLang="en-US" sz="3600" dirty="0"/>
              <a:t>2</a:t>
            </a:r>
            <a:r>
              <a:rPr lang="en-US" altLang="en-US" sz="3600" baseline="30000" dirty="0"/>
              <a:t>nd</a:t>
            </a:r>
            <a:r>
              <a:rPr lang="en-US" altLang="en-US" sz="3600" dirty="0"/>
              <a:t> mortgages to pay for weddings</a:t>
            </a:r>
          </a:p>
          <a:p>
            <a:pPr lvl="1"/>
            <a:endParaRPr lang="en-US" altLang="en-US" sz="3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xmlns="" id="{FE9D18FC-2EF8-2DE9-FBC7-059ACD1F8155}"/>
              </a:ext>
            </a:extLst>
          </p:cNvPr>
          <p:cNvSpPr>
            <a:spLocks noGrp="1"/>
          </p:cNvSpPr>
          <p:nvPr>
            <p:ph type="title"/>
          </p:nvPr>
        </p:nvSpPr>
        <p:spPr>
          <a:xfrm>
            <a:off x="196932" y="304800"/>
            <a:ext cx="11798135" cy="1478570"/>
          </a:xfrm>
        </p:spPr>
        <p:txBody>
          <a:bodyPr/>
          <a:lstStyle/>
          <a:p>
            <a:r>
              <a:rPr lang="en-US" altLang="en-US" sz="4000" dirty="0"/>
              <a:t>What do people devote their lives to?</a:t>
            </a:r>
          </a:p>
        </p:txBody>
      </p:sp>
      <p:sp>
        <p:nvSpPr>
          <p:cNvPr id="3" name="Content Placeholder 2">
            <a:extLst>
              <a:ext uri="{FF2B5EF4-FFF2-40B4-BE49-F238E27FC236}">
                <a16:creationId xmlns:a16="http://schemas.microsoft.com/office/drawing/2014/main" xmlns="" id="{A4476ACE-E4A8-EA30-D6CB-ACEC17296E15}"/>
              </a:ext>
            </a:extLst>
          </p:cNvPr>
          <p:cNvSpPr>
            <a:spLocks noGrp="1"/>
          </p:cNvSpPr>
          <p:nvPr>
            <p:ph idx="1"/>
          </p:nvPr>
        </p:nvSpPr>
        <p:spPr>
          <a:xfrm>
            <a:off x="381000" y="1676400"/>
            <a:ext cx="9829800" cy="4495800"/>
          </a:xfrm>
        </p:spPr>
        <p:txBody>
          <a:bodyPr>
            <a:normAutofit fontScale="92500" lnSpcReduction="10000"/>
          </a:bodyPr>
          <a:lstStyle/>
          <a:p>
            <a:r>
              <a:rPr lang="en-US" altLang="en-US" sz="4000" dirty="0"/>
              <a:t>Olympians and professional sports</a:t>
            </a:r>
          </a:p>
          <a:p>
            <a:pPr lvl="1"/>
            <a:r>
              <a:rPr lang="en-US" altLang="en-US" sz="3600" dirty="0"/>
              <a:t>Their whole lives are directed toward improving their skills</a:t>
            </a:r>
          </a:p>
          <a:p>
            <a:pPr lvl="1"/>
            <a:r>
              <a:rPr lang="en-US" altLang="en-US" sz="3600" dirty="0"/>
              <a:t>Shaping their bodies</a:t>
            </a:r>
          </a:p>
          <a:p>
            <a:pPr lvl="1"/>
            <a:r>
              <a:rPr lang="en-US" altLang="en-US" sz="3600" dirty="0"/>
              <a:t>Diet, training, competing </a:t>
            </a:r>
          </a:p>
          <a:p>
            <a:pPr lvl="1"/>
            <a:r>
              <a:rPr lang="en-US" altLang="en-US" sz="3600" dirty="0"/>
              <a:t>Willing to sacrifice anything for a gold medal or a super bowl ring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Presentation1" id="{9ADF8B05-EAE8-4921-A314-FA6A15E56CEC}" vid="{0530C1E6-F8D8-4B61-A478-76B233D9ABC6}"/>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Presentation1" id="{9ADF8B05-EAE8-4921-A314-FA6A15E56CEC}" vid="{586AD5A8-CAD1-4A83-A9F4-732EBC0F50B9}"/>
    </a:ext>
  </a:extLst>
</a:theme>
</file>

<file path=docProps/app.xml><?xml version="1.0" encoding="utf-8"?>
<Properties xmlns="http://schemas.openxmlformats.org/officeDocument/2006/extended-properties" xmlns:vt="http://schemas.openxmlformats.org/officeDocument/2006/docPropsVTypes">
  <Template>new dwell</Template>
  <TotalTime>2679</TotalTime>
  <Words>1609</Words>
  <Application>Microsoft Office PowerPoint</Application>
  <PresentationFormat>Widescreen</PresentationFormat>
  <Paragraphs>218</Paragraphs>
  <Slides>40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40</vt:i4>
      </vt:variant>
    </vt:vector>
  </HeadingPairs>
  <TitlesOfParts>
    <vt:vector size="47" baseType="lpstr">
      <vt:lpstr>Arial</vt:lpstr>
      <vt:lpstr>Lao UI</vt:lpstr>
      <vt:lpstr>Trebuchet MS</vt:lpstr>
      <vt:lpstr>Tw Cen MT</vt:lpstr>
      <vt:lpstr>Wingdings</vt:lpstr>
      <vt:lpstr>Dwell-Theme</vt:lpstr>
      <vt:lpstr>Dwell-Light-Theme</vt:lpstr>
      <vt:lpstr>1 Corinthians 9</vt:lpstr>
      <vt:lpstr>Context</vt:lpstr>
      <vt:lpstr>1 Corinthians 9</vt:lpstr>
      <vt:lpstr>The heart of Paul’s argument</vt:lpstr>
      <vt:lpstr>The heart of Paul’s argument</vt:lpstr>
      <vt:lpstr>What is worthy of our devotion?</vt:lpstr>
      <vt:lpstr>What do people devote their lives to?</vt:lpstr>
      <vt:lpstr>What do people devote their lives to?</vt:lpstr>
      <vt:lpstr>What do people devote their lives to?</vt:lpstr>
      <vt:lpstr>What do people devote their lives to?</vt:lpstr>
      <vt:lpstr>What do people devote their lives to?</vt:lpstr>
      <vt:lpstr>1 Corinthians 9</vt:lpstr>
      <vt:lpstr>1 Corinthians 9</vt:lpstr>
      <vt:lpstr>1 Corinthians 9</vt:lpstr>
      <vt:lpstr>1 Corinthians 9</vt:lpstr>
      <vt:lpstr>1 Corinthians 9</vt:lpstr>
      <vt:lpstr>1 Corinthians 9</vt:lpstr>
      <vt:lpstr>1 Corinthians 9</vt:lpstr>
      <vt:lpstr>1 Corinthians 9</vt:lpstr>
      <vt:lpstr>Goals</vt:lpstr>
      <vt:lpstr>Goals</vt:lpstr>
      <vt:lpstr>Goals</vt:lpstr>
      <vt:lpstr>Your life goals</vt:lpstr>
      <vt:lpstr>Spiritual Goals</vt:lpstr>
      <vt:lpstr>Spiritual Goals</vt:lpstr>
      <vt:lpstr>Spiritual Goals</vt:lpstr>
      <vt:lpstr>Spiritual Goals</vt:lpstr>
      <vt:lpstr>Spiritual Goals</vt:lpstr>
      <vt:lpstr>Spiritual Goals</vt:lpstr>
      <vt:lpstr>Short/term and long-term goals</vt:lpstr>
      <vt:lpstr>Short/term and long-term goals</vt:lpstr>
      <vt:lpstr>Spiritual Goals</vt:lpstr>
      <vt:lpstr>1 Corinthians 9</vt:lpstr>
      <vt:lpstr>Disqualified from the race?</vt:lpstr>
      <vt:lpstr>Disqualified from the race?</vt:lpstr>
      <vt:lpstr>1 Corinthians 9</vt:lpstr>
      <vt:lpstr>1 Corinthians 9</vt:lpstr>
      <vt:lpstr>1 Corinthians 9</vt:lpstr>
      <vt:lpstr>1 Corinthians 9</vt:lpstr>
      <vt:lpstr>1 Corinthians 9</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Ryan Lowery</dc:creator>
  <cp:lastModifiedBy>DoddH</cp:lastModifiedBy>
  <cp:revision>76</cp:revision>
  <dcterms:created xsi:type="dcterms:W3CDTF">2010-04-30T18:04:27Z</dcterms:created>
  <dcterms:modified xsi:type="dcterms:W3CDTF">2023-05-24T16:33:49Z</dcterms:modified>
</cp:coreProperties>
</file>