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52"/>
  </p:notesMasterIdLst>
  <p:handoutMasterIdLst>
    <p:handoutMasterId r:id="rId53"/>
  </p:handoutMasterIdLst>
  <p:sldIdLst>
    <p:sldId id="257" r:id="rId2"/>
    <p:sldId id="1112" r:id="rId3"/>
    <p:sldId id="958" r:id="rId4"/>
    <p:sldId id="1118" r:id="rId5"/>
    <p:sldId id="1019" r:id="rId6"/>
    <p:sldId id="1065" r:id="rId7"/>
    <p:sldId id="1076" r:id="rId8"/>
    <p:sldId id="1102" r:id="rId9"/>
    <p:sldId id="1113" r:id="rId10"/>
    <p:sldId id="1103" r:id="rId11"/>
    <p:sldId id="1104" r:id="rId12"/>
    <p:sldId id="1121" r:id="rId13"/>
    <p:sldId id="1105" r:id="rId14"/>
    <p:sldId id="1109" r:id="rId15"/>
    <p:sldId id="1110" r:id="rId16"/>
    <p:sldId id="1115" r:id="rId17"/>
    <p:sldId id="1116" r:id="rId18"/>
    <p:sldId id="1068" r:id="rId19"/>
    <p:sldId id="1082" r:id="rId20"/>
    <p:sldId id="1107" r:id="rId21"/>
    <p:sldId id="1114" r:id="rId22"/>
    <p:sldId id="1111" r:id="rId23"/>
    <p:sldId id="1071" r:id="rId24"/>
    <p:sldId id="1022" r:id="rId25"/>
    <p:sldId id="1108" r:id="rId26"/>
    <p:sldId id="1027" r:id="rId27"/>
    <p:sldId id="1028" r:id="rId28"/>
    <p:sldId id="1048" r:id="rId29"/>
    <p:sldId id="1057" r:id="rId30"/>
    <p:sldId id="1049" r:id="rId31"/>
    <p:sldId id="1085" r:id="rId32"/>
    <p:sldId id="1047" r:id="rId33"/>
    <p:sldId id="1031" r:id="rId34"/>
    <p:sldId id="1032" r:id="rId35"/>
    <p:sldId id="1033" r:id="rId36"/>
    <p:sldId id="1099" r:id="rId37"/>
    <p:sldId id="1120" r:id="rId38"/>
    <p:sldId id="1035" r:id="rId39"/>
    <p:sldId id="1100" r:id="rId40"/>
    <p:sldId id="1037" r:id="rId41"/>
    <p:sldId id="1122" r:id="rId42"/>
    <p:sldId id="1123" r:id="rId43"/>
    <p:sldId id="1124" r:id="rId44"/>
    <p:sldId id="1127" r:id="rId45"/>
    <p:sldId id="1125" r:id="rId46"/>
    <p:sldId id="1126" r:id="rId47"/>
    <p:sldId id="1128" r:id="rId48"/>
    <p:sldId id="1130" r:id="rId49"/>
    <p:sldId id="1129" r:id="rId50"/>
    <p:sldId id="1092" r:id="rId51"/>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71" autoAdjust="0"/>
    <p:restoredTop sz="94660"/>
  </p:normalViewPr>
  <p:slideViewPr>
    <p:cSldViewPr>
      <p:cViewPr varScale="1">
        <p:scale>
          <a:sx n="83" d="100"/>
          <a:sy n="83" d="100"/>
        </p:scale>
        <p:origin x="47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9337F1F4-A4AE-45EA-9C03-C1F42E20FF97}" type="slidenum">
              <a:rPr lang="en-US" sz="1200" b="0">
                <a:latin typeface="Arial" charset="0"/>
              </a:rPr>
              <a:pPr defTabSz="868363">
                <a:lnSpc>
                  <a:spcPct val="90000"/>
                </a:lnSpc>
              </a:pPr>
              <a:t>‹#›</a:t>
            </a:fld>
            <a:endParaRPr lang="en-US" sz="1200" b="0">
              <a:latin typeface="Arial" charset="0"/>
            </a:endParaRPr>
          </a:p>
        </p:txBody>
      </p:sp>
    </p:spTree>
    <p:extLst>
      <p:ext uri="{BB962C8B-B14F-4D97-AF65-F5344CB8AC3E}">
        <p14:creationId xmlns:p14="http://schemas.microsoft.com/office/powerpoint/2010/main" val="1412692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2F6585B5-885E-481D-9FE3-2309B11E53A3}" type="slidenum">
              <a:rPr lang="en-US" sz="1200" b="0">
                <a:latin typeface="Arial" charset="0"/>
              </a:rPr>
              <a:pPr defTabSz="868363">
                <a:lnSpc>
                  <a:spcPct val="90000"/>
                </a:lnSpc>
              </a:pPr>
              <a:t>‹#›</a:t>
            </a:fld>
            <a:endParaRPr lang="en-US" sz="1200" b="0">
              <a:latin typeface="Arial" charset="0"/>
            </a:endParaRP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9922698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521597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91751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24751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23119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96232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83594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68772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59967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57229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057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84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06159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823026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73141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53258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819149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90324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92384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480010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26259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031325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763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76284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144120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145896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337174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646611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317994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106333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009450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294538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289930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8488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473265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767972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841266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057147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494264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949001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63553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181830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108682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655408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26664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94642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1930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74836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38971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96747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08340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8800"/>
              <a:t>1 Samuel</a:t>
            </a:r>
          </a:p>
        </p:txBody>
      </p:sp>
      <p:sp>
        <p:nvSpPr>
          <p:cNvPr id="5123" name="Rectangle 3"/>
          <p:cNvSpPr>
            <a:spLocks noGrp="1" noChangeArrowheads="1"/>
          </p:cNvSpPr>
          <p:nvPr>
            <p:ph type="body" idx="1"/>
          </p:nvPr>
        </p:nvSpPr>
        <p:spPr>
          <a:xfrm>
            <a:off x="381000" y="2743200"/>
            <a:ext cx="8077200" cy="3657600"/>
          </a:xfrm>
          <a:noFill/>
          <a:ln/>
        </p:spPr>
        <p:txBody>
          <a:bodyPr lIns="90488" tIns="44450" rIns="90488" bIns="44450"/>
          <a:lstStyle/>
          <a:p>
            <a:r>
              <a:rPr lang="en-US" sz="8000"/>
              <a:t>Give us a king</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3429000"/>
            <a:ext cx="6477000" cy="3276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Bad parenting sets the progress of the people of God back to 0. </a:t>
            </a:r>
          </a:p>
          <a:p>
            <a:pPr algn="l">
              <a:lnSpc>
                <a:spcPct val="77000"/>
              </a:lnSpc>
              <a:spcBef>
                <a:spcPct val="5000"/>
              </a:spcBef>
            </a:pPr>
            <a:r>
              <a:rPr lang="en-US" sz="5400" b="0" dirty="0" smtClean="0">
                <a:effectLst>
                  <a:outerShdw blurRad="38100" dist="38100" dir="2700000" algn="tl">
                    <a:srgbClr val="000000"/>
                  </a:outerShdw>
                </a:effectLst>
              </a:rPr>
              <a:t>Deep knowledge of God lost</a:t>
            </a:r>
            <a:endParaRPr lang="en-US" sz="5400" b="0" dirty="0">
              <a:effectLst>
                <a:outerShdw blurRad="38100" dist="38100" dir="2700000" algn="tl">
                  <a:srgbClr val="000000"/>
                </a:outerShdw>
              </a:effectLst>
            </a:endParaRPr>
          </a:p>
        </p:txBody>
      </p:sp>
      <p:sp>
        <p:nvSpPr>
          <p:cNvPr id="5" name="Rectangle 4"/>
          <p:cNvSpPr>
            <a:spLocks noChangeArrowheads="1"/>
          </p:cNvSpPr>
          <p:nvPr/>
        </p:nvSpPr>
        <p:spPr bwMode="auto">
          <a:xfrm>
            <a:off x="3886200" y="152400"/>
            <a:ext cx="51816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smtClean="0">
                <a:effectLst>
                  <a:outerShdw blurRad="38100" dist="38100" dir="2700000" algn="tl">
                    <a:srgbClr val="000000"/>
                  </a:outerShdw>
                </a:effectLst>
              </a:rPr>
              <a:t>Unspiritual parenting:</a:t>
            </a:r>
          </a:p>
          <a:p>
            <a:pPr algn="l">
              <a:lnSpc>
                <a:spcPct val="77000"/>
              </a:lnSpc>
              <a:spcBef>
                <a:spcPct val="5000"/>
              </a:spcBef>
              <a:buClr>
                <a:schemeClr val="accent2"/>
              </a:buClr>
              <a:buFont typeface="Wingdings" pitchFamily="2" charset="2"/>
              <a:buChar char="Ø"/>
            </a:pPr>
            <a:r>
              <a:rPr lang="en-US" sz="4400" b="0" dirty="0" smtClean="0">
                <a:effectLst>
                  <a:outerShdw blurRad="38100" dist="38100" dir="2700000" algn="tl">
                    <a:srgbClr val="000000"/>
                  </a:outerShdw>
                </a:effectLst>
              </a:rPr>
              <a:t>Don’t see parenting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as a stewardship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from God</a:t>
            </a:r>
          </a:p>
          <a:p>
            <a:pPr algn="l">
              <a:lnSpc>
                <a:spcPct val="77000"/>
              </a:lnSpc>
              <a:spcBef>
                <a:spcPct val="5000"/>
              </a:spcBef>
              <a:buClr>
                <a:schemeClr val="accent2"/>
              </a:buClr>
              <a:buFont typeface="Wingdings" pitchFamily="2" charset="2"/>
              <a:buChar char="Ø"/>
            </a:pPr>
            <a:r>
              <a:rPr lang="en-US" sz="4400" b="0" dirty="0" smtClean="0">
                <a:effectLst>
                  <a:outerShdw blurRad="38100" dist="38100" dir="2700000" algn="tl">
                    <a:srgbClr val="000000"/>
                  </a:outerShdw>
                </a:effectLst>
              </a:rPr>
              <a:t>Don’t even try to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develop spiritual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values</a:t>
            </a:r>
          </a:p>
          <a:p>
            <a:pPr algn="l">
              <a:lnSpc>
                <a:spcPct val="77000"/>
              </a:lnSpc>
              <a:spcBef>
                <a:spcPct val="5000"/>
              </a:spcBef>
              <a:buClr>
                <a:schemeClr val="accent2"/>
              </a:buClr>
              <a:buFont typeface="Wingdings" pitchFamily="2" charset="2"/>
              <a:buChar char="Ø"/>
            </a:pPr>
            <a:r>
              <a:rPr lang="en-US" sz="4400" b="0" dirty="0" smtClean="0">
                <a:effectLst>
                  <a:outerShdw blurRad="38100" dist="38100" dir="2700000" algn="tl">
                    <a:srgbClr val="000000"/>
                  </a:outerShdw>
                </a:effectLst>
              </a:rPr>
              <a:t>View kids as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possible champions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in the world system</a:t>
            </a:r>
          </a:p>
          <a:p>
            <a:pPr algn="l">
              <a:lnSpc>
                <a:spcPct val="77000"/>
              </a:lnSpc>
              <a:spcBef>
                <a:spcPct val="5000"/>
              </a:spcBef>
              <a:buClr>
                <a:schemeClr val="accent2"/>
              </a:buClr>
              <a:buFont typeface="Wingdings" pitchFamily="2" charset="2"/>
              <a:buChar char="Ø"/>
            </a:pPr>
            <a:r>
              <a:rPr lang="en-US" sz="4400" b="0" dirty="0" smtClean="0">
                <a:effectLst>
                  <a:outerShdw blurRad="38100" dist="38100" dir="2700000" algn="tl">
                    <a:srgbClr val="000000"/>
                  </a:outerShdw>
                </a:effectLst>
              </a:rPr>
              <a:t>Materialistic values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predominate</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3429000"/>
            <a:ext cx="6477000" cy="3276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Bad parenting sets the progress of the people of God back to 0. </a:t>
            </a:r>
          </a:p>
          <a:p>
            <a:pPr algn="l">
              <a:lnSpc>
                <a:spcPct val="77000"/>
              </a:lnSpc>
              <a:spcBef>
                <a:spcPct val="5000"/>
              </a:spcBef>
            </a:pPr>
            <a:r>
              <a:rPr lang="en-US" sz="5400" b="0" dirty="0" smtClean="0">
                <a:effectLst>
                  <a:outerShdw blurRad="38100" dist="38100" dir="2700000" algn="tl">
                    <a:srgbClr val="000000"/>
                  </a:outerShdw>
                </a:effectLst>
              </a:rPr>
              <a:t>Deep knowledge of God lost</a:t>
            </a:r>
            <a:endParaRPr lang="en-US" sz="5400" b="0" dirty="0">
              <a:effectLst>
                <a:outerShdw blurRad="38100" dist="38100" dir="2700000" algn="tl">
                  <a:srgbClr val="000000"/>
                </a:outerShdw>
              </a:effectLst>
            </a:endParaRPr>
          </a:p>
        </p:txBody>
      </p:sp>
      <p:sp>
        <p:nvSpPr>
          <p:cNvPr id="5" name="Rectangle 4"/>
          <p:cNvSpPr>
            <a:spLocks noChangeArrowheads="1"/>
          </p:cNvSpPr>
          <p:nvPr/>
        </p:nvSpPr>
        <p:spPr bwMode="auto">
          <a:xfrm>
            <a:off x="3886200" y="152400"/>
            <a:ext cx="51816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smtClean="0">
                <a:effectLst>
                  <a:outerShdw blurRad="38100" dist="38100" dir="2700000" algn="tl">
                    <a:srgbClr val="000000"/>
                  </a:outerShdw>
                </a:effectLst>
              </a:rPr>
              <a:t>Unspiritual parenting:</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Often can’t even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name what group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their kids are in</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Don’t know who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they read with</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Don’t read or pray</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Don’t know kids’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struggles</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Own spiritual lives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coming apart…</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left)">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left)">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3429000"/>
            <a:ext cx="6477000" cy="3276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Bad parenting sets the progress of the people of God back to 0. </a:t>
            </a:r>
          </a:p>
          <a:p>
            <a:pPr algn="l">
              <a:lnSpc>
                <a:spcPct val="77000"/>
              </a:lnSpc>
              <a:spcBef>
                <a:spcPct val="5000"/>
              </a:spcBef>
            </a:pPr>
            <a:r>
              <a:rPr lang="en-US" sz="5400" b="0" dirty="0" smtClean="0">
                <a:effectLst>
                  <a:outerShdw blurRad="38100" dist="38100" dir="2700000" algn="tl">
                    <a:srgbClr val="000000"/>
                  </a:outerShdw>
                </a:effectLst>
              </a:rPr>
              <a:t>Deep knowledge of God lost</a:t>
            </a:r>
            <a:endParaRPr lang="en-US" sz="5400" b="0" dirty="0">
              <a:effectLst>
                <a:outerShdw blurRad="38100" dist="38100" dir="2700000" algn="tl">
                  <a:srgbClr val="000000"/>
                </a:outerShdw>
              </a:effectLst>
            </a:endParaRPr>
          </a:p>
        </p:txBody>
      </p:sp>
      <p:sp>
        <p:nvSpPr>
          <p:cNvPr id="5" name="Rectangle 4"/>
          <p:cNvSpPr>
            <a:spLocks noChangeArrowheads="1"/>
          </p:cNvSpPr>
          <p:nvPr/>
        </p:nvSpPr>
        <p:spPr bwMode="auto">
          <a:xfrm>
            <a:off x="3886200" y="152400"/>
            <a:ext cx="51816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smtClean="0">
                <a:effectLst>
                  <a:outerShdw blurRad="38100" dist="38100" dir="2700000" algn="tl">
                    <a:srgbClr val="000000"/>
                  </a:outerShdw>
                </a:effectLst>
              </a:rPr>
              <a:t>Unspiritual parenting:</a:t>
            </a:r>
          </a:p>
          <a:p>
            <a:pPr algn="l">
              <a:lnSpc>
                <a:spcPct val="77000"/>
              </a:lnSpc>
              <a:spcBef>
                <a:spcPct val="5000"/>
              </a:spcBef>
              <a:buClr>
                <a:schemeClr val="tx2"/>
              </a:buClr>
              <a:buFont typeface="Wingdings" pitchFamily="2" charset="2"/>
              <a:buChar char="Ø"/>
            </a:pPr>
            <a:r>
              <a:rPr lang="en-US" sz="4400" b="0" dirty="0" smtClean="0">
                <a:effectLst>
                  <a:outerShdw blurRad="38100" dist="38100" dir="2700000" algn="tl">
                    <a:srgbClr val="000000"/>
                  </a:outerShdw>
                </a:effectLst>
              </a:rPr>
              <a:t>Wrongly assume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that the fellowship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will equip their </a:t>
            </a:r>
            <a:br>
              <a:rPr lang="en-US" sz="4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    kids</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8530" name="Rectangle 2"/>
          <p:cNvSpPr>
            <a:spLocks noGrp="1" noChangeArrowheads="1"/>
          </p:cNvSpPr>
          <p:nvPr>
            <p:ph type="title"/>
          </p:nvPr>
        </p:nvSpPr>
        <p:spPr/>
        <p:txBody>
          <a:bodyPr/>
          <a:lstStyle/>
          <a:p>
            <a:r>
              <a:rPr lang="en-US" sz="8800" dirty="0" smtClean="0"/>
              <a:t>1 Samuel 8</a:t>
            </a:r>
            <a:endParaRPr lang="en-US" sz="8800" dirty="0"/>
          </a:p>
        </p:txBody>
      </p:sp>
      <p:sp>
        <p:nvSpPr>
          <p:cNvPr id="91853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a:t>
            </a:r>
            <a:r>
              <a:rPr lang="en-US" sz="5400" u="sng"/>
              <a:t>Now appoint a king for us to judge us</a:t>
            </a:r>
            <a:r>
              <a:rPr lang="en-US" sz="5400"/>
              <a:t> like all the nations.” </a:t>
            </a:r>
          </a:p>
        </p:txBody>
      </p:sp>
      <p:sp>
        <p:nvSpPr>
          <p:cNvPr id="918532" name="Rectangle 4"/>
          <p:cNvSpPr>
            <a:spLocks noChangeArrowheads="1"/>
          </p:cNvSpPr>
          <p:nvPr/>
        </p:nvSpPr>
        <p:spPr bwMode="auto">
          <a:xfrm>
            <a:off x="304800" y="4876800"/>
            <a:ext cx="70866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Desiring a </a:t>
            </a:r>
            <a:r>
              <a:rPr lang="en-US" sz="5400" b="0" u="sng" dirty="0">
                <a:effectLst>
                  <a:outerShdw blurRad="38100" dist="38100" dir="2700000" algn="tl">
                    <a:srgbClr val="000000"/>
                  </a:outerShdw>
                </a:effectLst>
              </a:rPr>
              <a:t>predictable</a:t>
            </a:r>
            <a:r>
              <a:rPr lang="en-US" sz="5400" b="0" dirty="0">
                <a:effectLst>
                  <a:outerShdw blurRad="38100" dist="38100" dir="2700000" algn="tl">
                    <a:srgbClr val="000000"/>
                  </a:outerShdw>
                </a:effectLst>
              </a:rPr>
              <a:t> provision</a:t>
            </a:r>
          </a:p>
          <a:p>
            <a:pPr algn="l">
              <a:lnSpc>
                <a:spcPct val="70000"/>
              </a:lnSpc>
              <a:spcBef>
                <a:spcPct val="5000"/>
              </a:spcBef>
            </a:pPr>
            <a:r>
              <a:rPr lang="en-US" sz="5400" b="0" dirty="0">
                <a:effectLst>
                  <a:outerShdw blurRad="38100" dist="38100" dir="2700000" algn="tl">
                    <a:srgbClr val="000000"/>
                  </a:outerShdw>
                </a:effectLst>
              </a:rPr>
              <a:t>No need to wait on God</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02" name="Rectangle 2"/>
          <p:cNvSpPr>
            <a:spLocks noGrp="1" noChangeArrowheads="1"/>
          </p:cNvSpPr>
          <p:nvPr>
            <p:ph type="title"/>
          </p:nvPr>
        </p:nvSpPr>
        <p:spPr/>
        <p:txBody>
          <a:bodyPr/>
          <a:lstStyle/>
          <a:p>
            <a:r>
              <a:rPr lang="en-US" sz="8800" dirty="0" smtClean="0"/>
              <a:t>1 Samuel 8</a:t>
            </a:r>
            <a:endParaRPr lang="en-US" sz="8800" dirty="0"/>
          </a:p>
        </p:txBody>
      </p:sp>
      <p:sp>
        <p:nvSpPr>
          <p:cNvPr id="92160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1604" name="Rectangle 4"/>
          <p:cNvSpPr>
            <a:spLocks noChangeArrowheads="1"/>
          </p:cNvSpPr>
          <p:nvPr/>
        </p:nvSpPr>
        <p:spPr bwMode="auto">
          <a:xfrm>
            <a:off x="304800" y="4648200"/>
            <a:ext cx="72390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3000"/>
              </a:spcBef>
            </a:pPr>
            <a:r>
              <a:rPr lang="en-US" sz="5400" b="0" dirty="0">
                <a:effectLst>
                  <a:outerShdw blurRad="38100" dist="38100" dir="2700000" algn="tl">
                    <a:srgbClr val="000000"/>
                  </a:outerShdw>
                </a:effectLst>
              </a:rPr>
              <a:t>Desire to conform</a:t>
            </a:r>
          </a:p>
          <a:p>
            <a:pPr algn="l">
              <a:lnSpc>
                <a:spcPct val="70000"/>
              </a:lnSpc>
              <a:spcBef>
                <a:spcPct val="3000"/>
              </a:spcBef>
            </a:pPr>
            <a:r>
              <a:rPr lang="en-US" sz="5400" b="0" dirty="0">
                <a:effectLst>
                  <a:outerShdw blurRad="38100" dist="38100" dir="2700000" algn="tl">
                    <a:srgbClr val="000000"/>
                  </a:outerShdw>
                </a:effectLst>
              </a:rPr>
              <a:t>Uncomfortable </a:t>
            </a:r>
            <a:r>
              <a:rPr lang="en-US" sz="5400" b="0" dirty="0" smtClean="0">
                <a:effectLst>
                  <a:outerShdw blurRad="38100" dist="38100" dir="2700000" algn="tl">
                    <a:srgbClr val="000000"/>
                  </a:outerShdw>
                </a:effectLst>
              </a:rPr>
              <a:t>being </a:t>
            </a:r>
            <a:r>
              <a:rPr lang="en-US" sz="5400" b="0" dirty="0">
                <a:effectLst>
                  <a:outerShdw blurRad="38100" dist="38100" dir="2700000" algn="tl">
                    <a:srgbClr val="000000"/>
                  </a:outerShdw>
                </a:effectLst>
              </a:rPr>
              <a:t>the only ones with no king</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02" name="Rectangle 2"/>
          <p:cNvSpPr>
            <a:spLocks noGrp="1" noChangeArrowheads="1"/>
          </p:cNvSpPr>
          <p:nvPr>
            <p:ph type="title"/>
          </p:nvPr>
        </p:nvSpPr>
        <p:spPr/>
        <p:txBody>
          <a:bodyPr/>
          <a:lstStyle/>
          <a:p>
            <a:r>
              <a:rPr lang="en-US" sz="8800" dirty="0" smtClean="0"/>
              <a:t>1 Samuel 8</a:t>
            </a:r>
            <a:endParaRPr lang="en-US" sz="8800" dirty="0"/>
          </a:p>
        </p:txBody>
      </p:sp>
      <p:sp>
        <p:nvSpPr>
          <p:cNvPr id="92160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1604" name="Rectangle 4"/>
          <p:cNvSpPr>
            <a:spLocks noChangeArrowheads="1"/>
          </p:cNvSpPr>
          <p:nvPr/>
        </p:nvSpPr>
        <p:spPr bwMode="auto">
          <a:xfrm>
            <a:off x="304800" y="4648200"/>
            <a:ext cx="72390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3000"/>
              </a:spcBef>
            </a:pPr>
            <a:r>
              <a:rPr lang="en-US" sz="5400" b="0" dirty="0">
                <a:effectLst>
                  <a:outerShdw blurRad="38100" dist="38100" dir="2700000" algn="tl">
                    <a:srgbClr val="000000"/>
                  </a:outerShdw>
                </a:effectLst>
              </a:rPr>
              <a:t>Desire to conform</a:t>
            </a:r>
          </a:p>
          <a:p>
            <a:pPr algn="l">
              <a:lnSpc>
                <a:spcPct val="70000"/>
              </a:lnSpc>
              <a:spcBef>
                <a:spcPct val="3000"/>
              </a:spcBef>
            </a:pPr>
            <a:r>
              <a:rPr lang="en-US" sz="5400" b="0" dirty="0">
                <a:effectLst>
                  <a:outerShdw blurRad="38100" dist="38100" dir="2700000" algn="tl">
                    <a:srgbClr val="000000"/>
                  </a:outerShdw>
                </a:effectLst>
              </a:rPr>
              <a:t>Uncomfortable </a:t>
            </a:r>
            <a:r>
              <a:rPr lang="en-US" sz="5400" b="0" dirty="0" smtClean="0">
                <a:effectLst>
                  <a:outerShdw blurRad="38100" dist="38100" dir="2700000" algn="tl">
                    <a:srgbClr val="000000"/>
                  </a:outerShdw>
                </a:effectLst>
              </a:rPr>
              <a:t>being </a:t>
            </a:r>
            <a:r>
              <a:rPr lang="en-US" sz="5400" b="0" dirty="0">
                <a:effectLst>
                  <a:outerShdw blurRad="38100" dist="38100" dir="2700000" algn="tl">
                    <a:srgbClr val="000000"/>
                  </a:outerShdw>
                </a:effectLst>
              </a:rPr>
              <a:t>the only ones with no king</a:t>
            </a:r>
          </a:p>
        </p:txBody>
      </p:sp>
      <p:sp>
        <p:nvSpPr>
          <p:cNvPr id="5" name="Rectangle 4"/>
          <p:cNvSpPr>
            <a:spLocks noChangeArrowheads="1"/>
          </p:cNvSpPr>
          <p:nvPr/>
        </p:nvSpPr>
        <p:spPr bwMode="auto">
          <a:xfrm>
            <a:off x="1524000" y="4038600"/>
            <a:ext cx="74676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smtClean="0">
                <a:effectLst>
                  <a:outerShdw blurRad="38100" dist="38100" dir="2700000" algn="tl">
                    <a:srgbClr val="000000"/>
                  </a:outerShdw>
                </a:effectLst>
              </a:rPr>
              <a:t>Lev. 20:26 You must be </a:t>
            </a:r>
            <a:r>
              <a:rPr lang="en-US" sz="4400" b="0" u="sng" dirty="0" smtClean="0">
                <a:effectLst>
                  <a:outerShdw blurRad="38100" dist="38100" dir="2700000" algn="tl">
                    <a:srgbClr val="000000"/>
                  </a:outerShdw>
                </a:effectLst>
              </a:rPr>
              <a:t>different</a:t>
            </a:r>
            <a:r>
              <a:rPr lang="en-US" sz="4400" b="0" dirty="0" smtClean="0">
                <a:effectLst>
                  <a:outerShdw blurRad="38100" dist="38100" dir="2700000" algn="tl">
                    <a:srgbClr val="000000"/>
                  </a:outerShdw>
                </a:effectLst>
              </a:rPr>
              <a:t> because I, the Lord, am </a:t>
            </a:r>
            <a:r>
              <a:rPr lang="en-US" sz="4400" b="0" u="sng" dirty="0" smtClean="0">
                <a:effectLst>
                  <a:outerShdw blurRad="38100" dist="38100" dir="2700000" algn="tl">
                    <a:srgbClr val="000000"/>
                  </a:outerShdw>
                </a:effectLst>
              </a:rPr>
              <a:t>different</a:t>
            </a:r>
            <a:r>
              <a:rPr lang="en-US" sz="4400" b="0" dirty="0" smtClean="0">
                <a:effectLst>
                  <a:outerShdw blurRad="38100" dist="38100" dir="2700000" algn="tl">
                    <a:srgbClr val="000000"/>
                  </a:outerShdw>
                </a:effectLst>
              </a:rPr>
              <a:t>. I have set you apart from all other people to be mine.</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02" name="Rectangle 2"/>
          <p:cNvSpPr>
            <a:spLocks noGrp="1" noChangeArrowheads="1"/>
          </p:cNvSpPr>
          <p:nvPr>
            <p:ph type="title"/>
          </p:nvPr>
        </p:nvSpPr>
        <p:spPr/>
        <p:txBody>
          <a:bodyPr/>
          <a:lstStyle/>
          <a:p>
            <a:r>
              <a:rPr lang="en-US" sz="8800" dirty="0" smtClean="0"/>
              <a:t>1 Samuel 8</a:t>
            </a:r>
            <a:endParaRPr lang="en-US" sz="8800" dirty="0"/>
          </a:p>
        </p:txBody>
      </p:sp>
      <p:sp>
        <p:nvSpPr>
          <p:cNvPr id="92160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1604" name="Rectangle 4"/>
          <p:cNvSpPr>
            <a:spLocks noChangeArrowheads="1"/>
          </p:cNvSpPr>
          <p:nvPr/>
        </p:nvSpPr>
        <p:spPr bwMode="auto">
          <a:xfrm>
            <a:off x="304800" y="4648200"/>
            <a:ext cx="72390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3000"/>
              </a:spcBef>
            </a:pPr>
            <a:r>
              <a:rPr lang="en-US" sz="5400" b="0" dirty="0">
                <a:effectLst>
                  <a:outerShdw blurRad="38100" dist="38100" dir="2700000" algn="tl">
                    <a:srgbClr val="000000"/>
                  </a:outerShdw>
                </a:effectLst>
              </a:rPr>
              <a:t>Desire to conform</a:t>
            </a:r>
          </a:p>
          <a:p>
            <a:pPr algn="l">
              <a:lnSpc>
                <a:spcPct val="70000"/>
              </a:lnSpc>
              <a:spcBef>
                <a:spcPct val="3000"/>
              </a:spcBef>
            </a:pPr>
            <a:r>
              <a:rPr lang="en-US" sz="5400" b="0" dirty="0">
                <a:effectLst>
                  <a:outerShdw blurRad="38100" dist="38100" dir="2700000" algn="tl">
                    <a:srgbClr val="000000"/>
                  </a:outerShdw>
                </a:effectLst>
              </a:rPr>
              <a:t>Uncomfortable </a:t>
            </a:r>
            <a:r>
              <a:rPr lang="en-US" sz="5400" b="0" dirty="0" smtClean="0">
                <a:effectLst>
                  <a:outerShdw blurRad="38100" dist="38100" dir="2700000" algn="tl">
                    <a:srgbClr val="000000"/>
                  </a:outerShdw>
                </a:effectLst>
              </a:rPr>
              <a:t>being </a:t>
            </a:r>
            <a:r>
              <a:rPr lang="en-US" sz="5400" b="0" dirty="0">
                <a:effectLst>
                  <a:outerShdw blurRad="38100" dist="38100" dir="2700000" algn="tl">
                    <a:srgbClr val="000000"/>
                  </a:outerShdw>
                </a:effectLst>
              </a:rPr>
              <a:t>the only ones with no king</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8290" name="Rectangle 2"/>
          <p:cNvSpPr>
            <a:spLocks noGrp="1" noChangeArrowheads="1"/>
          </p:cNvSpPr>
          <p:nvPr>
            <p:ph type="title"/>
          </p:nvPr>
        </p:nvSpPr>
        <p:spPr/>
        <p:txBody>
          <a:bodyPr/>
          <a:lstStyle/>
          <a:p>
            <a:r>
              <a:rPr lang="en-US" sz="8800" dirty="0" smtClean="0"/>
              <a:t>1 Samuel 8</a:t>
            </a:r>
            <a:endParaRPr lang="en-US" sz="8800" dirty="0"/>
          </a:p>
        </p:txBody>
      </p:sp>
      <p:sp>
        <p:nvSpPr>
          <p:cNvPr id="90829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5" name="Rectangle 4"/>
          <p:cNvSpPr>
            <a:spLocks noChangeArrowheads="1"/>
          </p:cNvSpPr>
          <p:nvPr/>
        </p:nvSpPr>
        <p:spPr bwMode="auto">
          <a:xfrm>
            <a:off x="304800" y="4648200"/>
            <a:ext cx="64770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Desire to conform</a:t>
            </a:r>
          </a:p>
          <a:p>
            <a:pPr algn="l">
              <a:lnSpc>
                <a:spcPct val="70000"/>
              </a:lnSpc>
              <a:spcBef>
                <a:spcPct val="5000"/>
              </a:spcBef>
            </a:pPr>
            <a:r>
              <a:rPr lang="en-US" sz="5400" b="0" dirty="0">
                <a:effectLst>
                  <a:outerShdw blurRad="38100" dist="38100" dir="2700000" algn="tl">
                    <a:srgbClr val="000000"/>
                  </a:outerShdw>
                </a:effectLst>
              </a:rPr>
              <a:t>Taking their lead from secular sources</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4648200"/>
            <a:ext cx="64770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Desire to conform</a:t>
            </a:r>
          </a:p>
          <a:p>
            <a:pPr algn="l">
              <a:lnSpc>
                <a:spcPct val="70000"/>
              </a:lnSpc>
              <a:spcBef>
                <a:spcPct val="5000"/>
              </a:spcBef>
            </a:pPr>
            <a:r>
              <a:rPr lang="en-US" sz="5400" b="0" dirty="0">
                <a:effectLst>
                  <a:outerShdw blurRad="38100" dist="38100" dir="2700000" algn="tl">
                    <a:srgbClr val="000000"/>
                  </a:outerShdw>
                </a:effectLst>
              </a:rPr>
              <a:t>Taking their lead from secular sources</a:t>
            </a:r>
          </a:p>
        </p:txBody>
      </p:sp>
      <p:sp>
        <p:nvSpPr>
          <p:cNvPr id="923650" name="Rectangle 2"/>
          <p:cNvSpPr>
            <a:spLocks noGrp="1" noChangeArrowheads="1"/>
          </p:cNvSpPr>
          <p:nvPr>
            <p:ph type="title"/>
          </p:nvPr>
        </p:nvSpPr>
        <p:spPr/>
        <p:txBody>
          <a:bodyPr/>
          <a:lstStyle/>
          <a:p>
            <a:r>
              <a:rPr lang="en-US" sz="8800" b="1" dirty="0" smtClean="0"/>
              <a:t>1 Samuel 8</a:t>
            </a:r>
            <a:endParaRPr lang="en-US" sz="8800" b="1" dirty="0"/>
          </a:p>
        </p:txBody>
      </p:sp>
      <p:sp>
        <p:nvSpPr>
          <p:cNvPr id="92365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3653" name="Rectangle 5"/>
          <p:cNvSpPr>
            <a:spLocks noChangeArrowheads="1"/>
          </p:cNvSpPr>
          <p:nvPr/>
        </p:nvSpPr>
        <p:spPr bwMode="auto">
          <a:xfrm>
            <a:off x="2514600" y="381000"/>
            <a:ext cx="6400800" cy="6096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All these tendencies are seen in God’s people still </a:t>
            </a:r>
            <a:r>
              <a:rPr lang="en-US" sz="5400" b="0" dirty="0" smtClean="0">
                <a:effectLst>
                  <a:outerShdw blurRad="38100" dist="38100" dir="2700000" algn="tl">
                    <a:srgbClr val="000000"/>
                  </a:outerShdw>
                </a:effectLst>
              </a:rPr>
              <a:t>today:</a:t>
            </a:r>
            <a:endParaRPr lang="en-US" sz="54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Depending </a:t>
            </a:r>
            <a:r>
              <a:rPr lang="en-US" sz="5400" b="0" dirty="0">
                <a:effectLst>
                  <a:outerShdw blurRad="38100" dist="38100" dir="2700000" algn="tl">
                    <a:srgbClr val="000000"/>
                  </a:outerShdw>
                </a:effectLst>
              </a:rPr>
              <a:t>on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secular methods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for </a:t>
            </a:r>
            <a:r>
              <a:rPr lang="en-US" sz="5400" b="0" dirty="0">
                <a:effectLst>
                  <a:outerShdw blurRad="38100" dist="38100" dir="2700000" algn="tl">
                    <a:srgbClr val="000000"/>
                  </a:outerShdw>
                </a:effectLst>
              </a:rPr>
              <a:t>predictability</a:t>
            </a: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Imitating </a:t>
            </a:r>
            <a:r>
              <a:rPr lang="en-US" sz="5400" b="0" dirty="0">
                <a:effectLst>
                  <a:outerShdw blurRad="38100" dist="38100" dir="2700000" algn="tl">
                    <a:srgbClr val="000000"/>
                  </a:outerShdw>
                </a:effectLst>
              </a:rPr>
              <a:t>the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thinking </a:t>
            </a:r>
            <a:r>
              <a:rPr lang="en-US" sz="5400" b="0" dirty="0">
                <a:effectLst>
                  <a:outerShdw blurRad="38100" dist="38100" dir="2700000" algn="tl">
                    <a:srgbClr val="000000"/>
                  </a:outerShdw>
                </a:effectLst>
              </a:rPr>
              <a:t>and ethos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of </a:t>
            </a:r>
            <a:r>
              <a:rPr lang="en-US" sz="5400" b="0" dirty="0">
                <a:effectLst>
                  <a:outerShdw blurRad="38100" dist="38100" dir="2700000" algn="tl">
                    <a:srgbClr val="000000"/>
                  </a:outerShdw>
                </a:effectLst>
              </a:rPr>
              <a:t>secular culture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3653">
                                            <p:txEl>
                                              <p:pRg st="1" end="1"/>
                                            </p:txEl>
                                          </p:spTgt>
                                        </p:tgtEl>
                                        <p:attrNameLst>
                                          <p:attrName>style.visibility</p:attrName>
                                        </p:attrNameLst>
                                      </p:cBhvr>
                                      <p:to>
                                        <p:strVal val="visible"/>
                                      </p:to>
                                    </p:set>
                                    <p:animEffect transition="in" filter="wipe(left)">
                                      <p:cBhvr>
                                        <p:cTn id="7" dur="500"/>
                                        <p:tgtEl>
                                          <p:spTgt spid="92365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23653">
                                            <p:txEl>
                                              <p:pRg st="2" end="2"/>
                                            </p:txEl>
                                          </p:spTgt>
                                        </p:tgtEl>
                                        <p:attrNameLst>
                                          <p:attrName>style.visibility</p:attrName>
                                        </p:attrNameLst>
                                      </p:cBhvr>
                                      <p:to>
                                        <p:strVal val="visible"/>
                                      </p:to>
                                    </p:set>
                                    <p:animEffect transition="in" filter="wipe(left)">
                                      <p:cBhvr>
                                        <p:cTn id="12" dur="500"/>
                                        <p:tgtEl>
                                          <p:spTgt spid="9236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8800"/>
              <a:t>1 Samuel</a:t>
            </a:r>
          </a:p>
        </p:txBody>
      </p:sp>
      <p:sp>
        <p:nvSpPr>
          <p:cNvPr id="5123" name="Rectangle 3"/>
          <p:cNvSpPr>
            <a:spLocks noGrp="1" noChangeArrowheads="1"/>
          </p:cNvSpPr>
          <p:nvPr>
            <p:ph type="body" idx="1"/>
          </p:nvPr>
        </p:nvSpPr>
        <p:spPr>
          <a:xfrm>
            <a:off x="304800" y="2209800"/>
            <a:ext cx="8077200" cy="3657600"/>
          </a:xfrm>
          <a:noFill/>
          <a:ln/>
        </p:spPr>
        <p:txBody>
          <a:bodyPr lIns="90488" tIns="44450" rIns="90488" bIns="44450"/>
          <a:lstStyle/>
          <a:p>
            <a:r>
              <a:rPr lang="en-US" sz="6000" dirty="0" smtClean="0"/>
              <a:t>Paul: 1 Cor. 10:11	Now these things happened to them as an example, and they were written for our instruction…</a:t>
            </a:r>
            <a:endParaRPr lang="en-US" sz="600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3650" name="Rectangle 2"/>
          <p:cNvSpPr>
            <a:spLocks noGrp="1" noChangeArrowheads="1"/>
          </p:cNvSpPr>
          <p:nvPr>
            <p:ph type="title"/>
          </p:nvPr>
        </p:nvSpPr>
        <p:spPr/>
        <p:txBody>
          <a:bodyPr/>
          <a:lstStyle/>
          <a:p>
            <a:r>
              <a:rPr lang="en-US" sz="8800" b="1" dirty="0" smtClean="0"/>
              <a:t>1 Samuel 8</a:t>
            </a:r>
            <a:endParaRPr lang="en-US" sz="8800" b="1" dirty="0"/>
          </a:p>
        </p:txBody>
      </p:sp>
      <p:sp>
        <p:nvSpPr>
          <p:cNvPr id="92365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3652" name="Rectangle 4"/>
          <p:cNvSpPr>
            <a:spLocks noChangeArrowheads="1"/>
          </p:cNvSpPr>
          <p:nvPr/>
        </p:nvSpPr>
        <p:spPr bwMode="auto">
          <a:xfrm>
            <a:off x="304800" y="4648200"/>
            <a:ext cx="86106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Desire to conform</a:t>
            </a:r>
          </a:p>
          <a:p>
            <a:pPr algn="l">
              <a:lnSpc>
                <a:spcPct val="70000"/>
              </a:lnSpc>
              <a:spcBef>
                <a:spcPct val="5000"/>
              </a:spcBef>
            </a:pPr>
            <a:r>
              <a:rPr lang="en-US" sz="5400" b="0" dirty="0">
                <a:effectLst>
                  <a:outerShdw blurRad="38100" dist="38100" dir="2700000" algn="tl">
                    <a:srgbClr val="000000"/>
                  </a:outerShdw>
                </a:effectLst>
              </a:rPr>
              <a:t>Taking their lead from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secular </a:t>
            </a:r>
            <a:r>
              <a:rPr lang="en-US" sz="5400" b="0" dirty="0">
                <a:effectLst>
                  <a:outerShdw blurRad="38100" dist="38100" dir="2700000" algn="tl">
                    <a:srgbClr val="000000"/>
                  </a:outerShdw>
                </a:effectLst>
              </a:rPr>
              <a:t>sources</a:t>
            </a:r>
          </a:p>
        </p:txBody>
      </p:sp>
      <p:sp>
        <p:nvSpPr>
          <p:cNvPr id="923653" name="Rectangle 5"/>
          <p:cNvSpPr>
            <a:spLocks noChangeArrowheads="1"/>
          </p:cNvSpPr>
          <p:nvPr/>
        </p:nvSpPr>
        <p:spPr bwMode="auto">
          <a:xfrm>
            <a:off x="2514600" y="381000"/>
            <a:ext cx="6400800" cy="6096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All these tendencies are seen in God’s people still today</a:t>
            </a: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Desire for a king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was a confession of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their own spiritual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weakness…</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3650" name="Rectangle 2"/>
          <p:cNvSpPr>
            <a:spLocks noGrp="1" noChangeArrowheads="1"/>
          </p:cNvSpPr>
          <p:nvPr>
            <p:ph type="title"/>
          </p:nvPr>
        </p:nvSpPr>
        <p:spPr/>
        <p:txBody>
          <a:bodyPr/>
          <a:lstStyle/>
          <a:p>
            <a:r>
              <a:rPr lang="en-US" sz="8800" b="1" dirty="0" smtClean="0"/>
              <a:t>1 Samuel 8</a:t>
            </a:r>
            <a:endParaRPr lang="en-US" sz="8800" b="1" dirty="0"/>
          </a:p>
        </p:txBody>
      </p:sp>
      <p:sp>
        <p:nvSpPr>
          <p:cNvPr id="92365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your sons do not walk in your ways. Now appoint a king for us to judge us </a:t>
            </a:r>
            <a:r>
              <a:rPr lang="en-US" sz="5400" u="sng"/>
              <a:t>like all the nations</a:t>
            </a:r>
            <a:r>
              <a:rPr lang="en-US" sz="5400"/>
              <a:t>.” </a:t>
            </a:r>
          </a:p>
        </p:txBody>
      </p:sp>
      <p:sp>
        <p:nvSpPr>
          <p:cNvPr id="923652" name="Rectangle 4"/>
          <p:cNvSpPr>
            <a:spLocks noChangeArrowheads="1"/>
          </p:cNvSpPr>
          <p:nvPr/>
        </p:nvSpPr>
        <p:spPr bwMode="auto">
          <a:xfrm>
            <a:off x="304800" y="4648200"/>
            <a:ext cx="86106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Desire to conform</a:t>
            </a:r>
          </a:p>
          <a:p>
            <a:pPr algn="l">
              <a:lnSpc>
                <a:spcPct val="70000"/>
              </a:lnSpc>
              <a:spcBef>
                <a:spcPct val="5000"/>
              </a:spcBef>
            </a:pPr>
            <a:r>
              <a:rPr lang="en-US" sz="5400" b="0" dirty="0">
                <a:effectLst>
                  <a:outerShdw blurRad="38100" dist="38100" dir="2700000" algn="tl">
                    <a:srgbClr val="000000"/>
                  </a:outerShdw>
                </a:effectLst>
              </a:rPr>
              <a:t>Taking their lead from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secular </a:t>
            </a:r>
            <a:r>
              <a:rPr lang="en-US" sz="5400" b="0" dirty="0">
                <a:effectLst>
                  <a:outerShdw blurRad="38100" dist="38100" dir="2700000" algn="tl">
                    <a:srgbClr val="000000"/>
                  </a:outerShdw>
                </a:effectLst>
              </a:rPr>
              <a:t>sources</a:t>
            </a:r>
          </a:p>
        </p:txBody>
      </p:sp>
      <p:sp>
        <p:nvSpPr>
          <p:cNvPr id="923653" name="Rectangle 5"/>
          <p:cNvSpPr>
            <a:spLocks noChangeArrowheads="1"/>
          </p:cNvSpPr>
          <p:nvPr/>
        </p:nvSpPr>
        <p:spPr bwMode="auto">
          <a:xfrm>
            <a:off x="2514600" y="381000"/>
            <a:ext cx="6400800" cy="6096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All these tendencies are seen in God’s people still today</a:t>
            </a: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Desire for a king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was a confession of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their own spiritual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weakness…</a:t>
            </a: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Legalism is </a:t>
            </a:r>
            <a:r>
              <a:rPr lang="en-US" sz="5400" b="0" i="1" dirty="0" smtClean="0">
                <a:effectLst>
                  <a:outerShdw blurRad="38100" dist="38100" dir="2700000" algn="tl">
                    <a:srgbClr val="000000"/>
                  </a:outerShdw>
                </a:effectLst>
              </a:rPr>
              <a:t>easier</a:t>
            </a:r>
            <a:r>
              <a:rPr lang="en-US" sz="5400" b="0" dirty="0" smtClean="0">
                <a:effectLst>
                  <a:outerShdw blurRad="38100" dist="38100" dir="2700000" algn="tl">
                    <a:srgbClr val="000000"/>
                  </a:outerShdw>
                </a:effectLst>
              </a:rPr>
              <a:t>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than following God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by grace</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0098" name="Rectangle 2"/>
          <p:cNvSpPr>
            <a:spLocks noGrp="1" noChangeArrowheads="1"/>
          </p:cNvSpPr>
          <p:nvPr>
            <p:ph type="title"/>
          </p:nvPr>
        </p:nvSpPr>
        <p:spPr/>
        <p:txBody>
          <a:bodyPr/>
          <a:lstStyle/>
          <a:p>
            <a:r>
              <a:rPr lang="en-US" sz="8800" dirty="0" smtClean="0"/>
              <a:t>1 Samuel 8</a:t>
            </a:r>
            <a:endParaRPr lang="en-US" sz="8800" dirty="0"/>
          </a:p>
        </p:txBody>
      </p:sp>
      <p:sp>
        <p:nvSpPr>
          <p:cNvPr id="90009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6 But the thing was displeasing in the sight of Samuel when they said, “Give us a king to judge us.” </a:t>
            </a:r>
            <a:endParaRPr lang="en-US" sz="5400" dirty="0" smtClean="0"/>
          </a:p>
          <a:p>
            <a:pPr>
              <a:buFont typeface="Wingdings" pitchFamily="2" charset="2"/>
              <a:buNone/>
            </a:pPr>
            <a:r>
              <a:rPr lang="en-US" sz="5400" dirty="0" smtClean="0"/>
              <a:t>And </a:t>
            </a:r>
            <a:r>
              <a:rPr lang="en-US" sz="5400" dirty="0"/>
              <a:t>Samuel prayed to the Lord.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62" name="Rectangle 2"/>
          <p:cNvSpPr>
            <a:spLocks noGrp="1" noChangeArrowheads="1"/>
          </p:cNvSpPr>
          <p:nvPr>
            <p:ph type="title"/>
          </p:nvPr>
        </p:nvSpPr>
        <p:spPr/>
        <p:txBody>
          <a:bodyPr/>
          <a:lstStyle/>
          <a:p>
            <a:r>
              <a:rPr lang="en-US" sz="8800" dirty="0" smtClean="0"/>
              <a:t>1 Samuel 8</a:t>
            </a:r>
            <a:endParaRPr lang="en-US" sz="8800" dirty="0"/>
          </a:p>
        </p:txBody>
      </p:sp>
      <p:sp>
        <p:nvSpPr>
          <p:cNvPr id="911363"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7 The Lord said to Samuel, “Listen to the voice of the people in regard to all that they say to you, for they have not rejected you, but </a:t>
            </a:r>
            <a:r>
              <a:rPr lang="en-US" sz="5400" u="sng"/>
              <a:t>they have rejected Me from being king over them</a:t>
            </a:r>
            <a:r>
              <a:rPr lang="en-US" sz="5400"/>
              <a:t>.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p:txBody>
          <a:bodyPr/>
          <a:lstStyle/>
          <a:p>
            <a:r>
              <a:rPr lang="en-US" sz="8800" dirty="0" smtClean="0"/>
              <a:t>1 Samuel 8</a:t>
            </a:r>
            <a:endParaRPr lang="en-US" sz="8800" dirty="0"/>
          </a:p>
        </p:txBody>
      </p:sp>
      <p:sp>
        <p:nvSpPr>
          <p:cNvPr id="85913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8 Like all the deeds which they have done since the day that I brought them up from Egypt even to this day—in that they have forsaken Me and served other gods—so they are doing to you also.” </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3234" name="Rectangle 2"/>
          <p:cNvSpPr>
            <a:spLocks noGrp="1" noChangeArrowheads="1"/>
          </p:cNvSpPr>
          <p:nvPr>
            <p:ph type="title"/>
          </p:nvPr>
        </p:nvSpPr>
        <p:spPr/>
        <p:txBody>
          <a:bodyPr/>
          <a:lstStyle/>
          <a:p>
            <a:r>
              <a:rPr lang="en-US" sz="8800" dirty="0" smtClean="0"/>
              <a:t>1 Samuel 8</a:t>
            </a:r>
            <a:endParaRPr lang="en-US" sz="8800" dirty="0"/>
          </a:p>
        </p:txBody>
      </p:sp>
      <p:sp>
        <p:nvSpPr>
          <p:cNvPr id="863235"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a:t>9 “Now then, listen to their voice; however, you </a:t>
            </a:r>
            <a:r>
              <a:rPr lang="en-US" sz="5400" dirty="0" smtClean="0"/>
              <a:t>should solemnly </a:t>
            </a:r>
            <a:r>
              <a:rPr lang="en-US" sz="5400" dirty="0"/>
              <a:t>warn them and tell them of the procedure of the king who will reign </a:t>
            </a:r>
            <a:r>
              <a:rPr lang="en-US" sz="5400" dirty="0" smtClean="0"/>
              <a:t>over them.”</a:t>
            </a:r>
            <a:endParaRPr lang="en-US" sz="5400"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4258" name="Rectangle 2"/>
          <p:cNvSpPr>
            <a:spLocks noGrp="1" noChangeArrowheads="1"/>
          </p:cNvSpPr>
          <p:nvPr>
            <p:ph type="title"/>
          </p:nvPr>
        </p:nvSpPr>
        <p:spPr/>
        <p:txBody>
          <a:bodyPr/>
          <a:lstStyle/>
          <a:p>
            <a:r>
              <a:rPr lang="en-US" sz="8800" dirty="0" smtClean="0"/>
              <a:t>1 Samuel 8</a:t>
            </a:r>
            <a:endParaRPr lang="en-US" sz="8800" dirty="0"/>
          </a:p>
        </p:txBody>
      </p:sp>
      <p:sp>
        <p:nvSpPr>
          <p:cNvPr id="86425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9 “Now then, listen to their voice; however, you shall solemnly warn them and tell them of the procedure of the king who will reign over them.”</a:t>
            </a:r>
          </a:p>
        </p:txBody>
      </p:sp>
      <p:sp>
        <p:nvSpPr>
          <p:cNvPr id="864260" name="Rectangle 4"/>
          <p:cNvSpPr>
            <a:spLocks noChangeArrowheads="1"/>
          </p:cNvSpPr>
          <p:nvPr/>
        </p:nvSpPr>
        <p:spPr bwMode="auto">
          <a:xfrm>
            <a:off x="3962400" y="152400"/>
            <a:ext cx="50292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18 “When </a:t>
            </a:r>
            <a:r>
              <a:rPr lang="en-US" sz="4400" b="0" dirty="0" smtClean="0">
                <a:effectLst>
                  <a:outerShdw blurRad="38100" dist="38100" dir="2700000" algn="tl">
                    <a:srgbClr val="000000"/>
                  </a:outerShdw>
                </a:effectLst>
              </a:rPr>
              <a:t>he [your future king] </a:t>
            </a:r>
            <a:r>
              <a:rPr lang="en-US" sz="4400" b="0" dirty="0">
                <a:effectLst>
                  <a:outerShdw blurRad="38100" dist="38100" dir="2700000" algn="tl">
                    <a:srgbClr val="000000"/>
                  </a:outerShdw>
                </a:effectLst>
              </a:rPr>
              <a:t>sits on the throne as king, he must copy these laws on a scroll for himself in the presence of the Levitical priests</a:t>
            </a:r>
            <a:r>
              <a:rPr lang="en-US" sz="4400" b="0" dirty="0" smtClean="0">
                <a:effectLst>
                  <a:outerShdw blurRad="38100" dist="38100" dir="2700000" algn="tl">
                    <a:srgbClr val="000000"/>
                  </a:outerShdw>
                </a:effectLst>
              </a:rPr>
              <a:t>.” </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p:txBody>
          <a:bodyPr/>
          <a:lstStyle/>
          <a:p>
            <a:r>
              <a:rPr lang="en-US" sz="8800" dirty="0" smtClean="0"/>
              <a:t>1 Samuel 8</a:t>
            </a:r>
            <a:endParaRPr lang="en-US" sz="8800" dirty="0"/>
          </a:p>
        </p:txBody>
      </p:sp>
      <p:sp>
        <p:nvSpPr>
          <p:cNvPr id="865283"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9 “Now then, listen to their voice; however, you shall solemnly warn them and tell them of the procedure of the king who will reign over them.”</a:t>
            </a:r>
          </a:p>
        </p:txBody>
      </p:sp>
      <p:sp>
        <p:nvSpPr>
          <p:cNvPr id="865284" name="Rectangle 4"/>
          <p:cNvSpPr>
            <a:spLocks noChangeArrowheads="1"/>
          </p:cNvSpPr>
          <p:nvPr/>
        </p:nvSpPr>
        <p:spPr bwMode="auto">
          <a:xfrm>
            <a:off x="3962400" y="152400"/>
            <a:ext cx="50292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dirty="0">
                <a:effectLst>
                  <a:outerShdw blurRad="38100" dist="38100" dir="2700000" algn="tl">
                    <a:srgbClr val="000000"/>
                  </a:outerShdw>
                </a:effectLst>
              </a:rPr>
              <a:t>19 He must always keep this copy of the law with him and read it </a:t>
            </a:r>
            <a:r>
              <a:rPr lang="en-US" sz="4400" b="0" u="sng" dirty="0">
                <a:effectLst>
                  <a:outerShdw blurRad="38100" dist="38100" dir="2700000" algn="tl">
                    <a:srgbClr val="000000"/>
                  </a:outerShdw>
                </a:effectLst>
              </a:rPr>
              <a:t>daily</a:t>
            </a:r>
            <a:r>
              <a:rPr lang="en-US" sz="4400" b="0" dirty="0">
                <a:effectLst>
                  <a:outerShdw blurRad="38100" dist="38100" dir="2700000" algn="tl">
                    <a:srgbClr val="000000"/>
                  </a:outerShdw>
                </a:effectLst>
              </a:rPr>
              <a:t> as long as he lives. That way he will learn to </a:t>
            </a:r>
            <a:r>
              <a:rPr lang="en-US" sz="4400" b="0" dirty="0" smtClean="0">
                <a:effectLst>
                  <a:outerShdw blurRad="38100" dist="38100" dir="2700000" algn="tl">
                    <a:srgbClr val="000000"/>
                  </a:outerShdw>
                </a:effectLst>
              </a:rPr>
              <a:t>revere </a:t>
            </a:r>
            <a:r>
              <a:rPr lang="en-US" sz="4400" b="0" dirty="0">
                <a:effectLst>
                  <a:outerShdw blurRad="38100" dist="38100" dir="2700000" algn="tl">
                    <a:srgbClr val="000000"/>
                  </a:outerShdw>
                </a:effectLst>
              </a:rPr>
              <a:t>the Lord his God by obeying all the terms of this law.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7810" name="Rectangle 2"/>
          <p:cNvSpPr>
            <a:spLocks noGrp="1" noChangeArrowheads="1"/>
          </p:cNvSpPr>
          <p:nvPr>
            <p:ph type="title"/>
          </p:nvPr>
        </p:nvSpPr>
        <p:spPr/>
        <p:txBody>
          <a:bodyPr/>
          <a:lstStyle/>
          <a:p>
            <a:r>
              <a:rPr lang="en-US" sz="8800" dirty="0" smtClean="0"/>
              <a:t>1 Samuel 8</a:t>
            </a:r>
            <a:endParaRPr lang="en-US" sz="8800" dirty="0"/>
          </a:p>
        </p:txBody>
      </p:sp>
      <p:sp>
        <p:nvSpPr>
          <p:cNvPr id="887811"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9 “Now then, listen to their voice; however, you shall solemnly warn them and tell them of the procedure of the king who will reign over them.”</a:t>
            </a:r>
          </a:p>
        </p:txBody>
      </p:sp>
      <p:sp>
        <p:nvSpPr>
          <p:cNvPr id="887812" name="Rectangle 4"/>
          <p:cNvSpPr>
            <a:spLocks noChangeArrowheads="1"/>
          </p:cNvSpPr>
          <p:nvPr/>
        </p:nvSpPr>
        <p:spPr bwMode="auto">
          <a:xfrm>
            <a:off x="3962400" y="152400"/>
            <a:ext cx="50292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400" b="0">
                <a:effectLst>
                  <a:outerShdw blurRad="38100" dist="38100" dir="2700000" algn="tl">
                    <a:srgbClr val="000000"/>
                  </a:outerShdw>
                </a:effectLst>
              </a:rPr>
              <a:t>20 This regular reading will prevent him from becoming proud and acting as if he is above his fellow citizens.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6" name="Rectangle 2"/>
          <p:cNvSpPr>
            <a:spLocks noGrp="1" noChangeArrowheads="1"/>
          </p:cNvSpPr>
          <p:nvPr>
            <p:ph type="title"/>
          </p:nvPr>
        </p:nvSpPr>
        <p:spPr/>
        <p:txBody>
          <a:bodyPr/>
          <a:lstStyle/>
          <a:p>
            <a:r>
              <a:rPr lang="en-US" sz="8800" dirty="0" smtClean="0"/>
              <a:t>1 Samuel 8</a:t>
            </a:r>
            <a:endParaRPr lang="en-US" sz="8800" dirty="0"/>
          </a:p>
        </p:txBody>
      </p:sp>
      <p:sp>
        <p:nvSpPr>
          <p:cNvPr id="897027"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9 “Now then, listen to their voice; however, you shall solemnly warn them and tell them of the procedure of the king who will reign over them.”</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r>
              <a:rPr lang="en-US" sz="8800" dirty="0"/>
              <a:t>1 </a:t>
            </a:r>
            <a:r>
              <a:rPr lang="en-US" sz="8800" dirty="0" smtClean="0"/>
              <a:t>Samuel 8</a:t>
            </a:r>
            <a:endParaRPr lang="en-US" sz="8800" dirty="0"/>
          </a:p>
        </p:txBody>
      </p:sp>
      <p:sp>
        <p:nvSpPr>
          <p:cNvPr id="791555" name="Rectangle 3"/>
          <p:cNvSpPr>
            <a:spLocks noGrp="1" noChangeArrowheads="1"/>
          </p:cNvSpPr>
          <p:nvPr>
            <p:ph type="body" idx="1"/>
          </p:nvPr>
        </p:nvSpPr>
        <p:spPr>
          <a:xfrm>
            <a:off x="0" y="1371600"/>
            <a:ext cx="9144000" cy="4876800"/>
          </a:xfrm>
        </p:spPr>
        <p:txBody>
          <a:bodyPr/>
          <a:lstStyle/>
          <a:p>
            <a:pPr>
              <a:buFont typeface="Wingdings" pitchFamily="2" charset="2"/>
              <a:buNone/>
            </a:pPr>
            <a:endParaRPr lang="en-US" sz="540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8834" name="Rectangle 2"/>
          <p:cNvSpPr>
            <a:spLocks noGrp="1" noChangeArrowheads="1"/>
          </p:cNvSpPr>
          <p:nvPr>
            <p:ph type="title"/>
          </p:nvPr>
        </p:nvSpPr>
        <p:spPr/>
        <p:txBody>
          <a:bodyPr/>
          <a:lstStyle/>
          <a:p>
            <a:r>
              <a:rPr lang="en-US" sz="8800" dirty="0" smtClean="0"/>
              <a:t>1 Samuel 8</a:t>
            </a:r>
            <a:endParaRPr lang="en-US" sz="8800" dirty="0"/>
          </a:p>
        </p:txBody>
      </p:sp>
      <p:sp>
        <p:nvSpPr>
          <p:cNvPr id="888835" name="Rectangle 3"/>
          <p:cNvSpPr>
            <a:spLocks noGrp="1" noChangeArrowheads="1"/>
          </p:cNvSpPr>
          <p:nvPr>
            <p:ph type="body" idx="1"/>
          </p:nvPr>
        </p:nvSpPr>
        <p:spPr>
          <a:xfrm>
            <a:off x="0" y="1447800"/>
            <a:ext cx="9144000" cy="4876800"/>
          </a:xfrm>
        </p:spPr>
        <p:txBody>
          <a:bodyPr/>
          <a:lstStyle/>
          <a:p>
            <a:pPr>
              <a:spcBef>
                <a:spcPct val="5000"/>
              </a:spcBef>
              <a:buFont typeface="Wingdings" pitchFamily="2" charset="2"/>
              <a:buNone/>
            </a:pPr>
            <a:r>
              <a:rPr lang="en-US" sz="4800"/>
              <a:t>Bruce Waltke: The Results of Kingship </a:t>
            </a:r>
          </a:p>
          <a:p>
            <a:pPr>
              <a:spcBef>
                <a:spcPct val="5000"/>
              </a:spcBef>
              <a:buFont typeface="Wingdings" pitchFamily="2" charset="2"/>
              <a:buNone/>
            </a:pPr>
            <a:r>
              <a:rPr lang="en-US" sz="4800"/>
              <a:t>a. A permanent leadership based on the hereditary principle (dynastic succession) with a corresponding loss of charisma.</a:t>
            </a:r>
          </a:p>
          <a:p>
            <a:pPr>
              <a:spcBef>
                <a:spcPct val="5000"/>
              </a:spcBef>
              <a:buFont typeface="Wingdings" pitchFamily="2" charset="2"/>
              <a:buNone/>
            </a:pPr>
            <a:r>
              <a:rPr lang="en-US" sz="4800"/>
              <a:t>b. A centralization of power with a corresponding loss of individual freedom.  vv. 10-14.</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8835">
                                            <p:txEl>
                                              <p:pRg st="1" end="1"/>
                                            </p:txEl>
                                          </p:spTgt>
                                        </p:tgtEl>
                                        <p:attrNameLst>
                                          <p:attrName>style.visibility</p:attrName>
                                        </p:attrNameLst>
                                      </p:cBhvr>
                                      <p:to>
                                        <p:strVal val="visible"/>
                                      </p:to>
                                    </p:set>
                                    <p:animEffect transition="in" filter="wipe(left)">
                                      <p:cBhvr>
                                        <p:cTn id="7" dur="500"/>
                                        <p:tgtEl>
                                          <p:spTgt spid="8888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8835">
                                            <p:txEl>
                                              <p:pRg st="2" end="2"/>
                                            </p:txEl>
                                          </p:spTgt>
                                        </p:tgtEl>
                                        <p:attrNameLst>
                                          <p:attrName>style.visibility</p:attrName>
                                        </p:attrNameLst>
                                      </p:cBhvr>
                                      <p:to>
                                        <p:strVal val="visible"/>
                                      </p:to>
                                    </p:set>
                                    <p:animEffect transition="in" filter="wipe(left)">
                                      <p:cBhvr>
                                        <p:cTn id="12" dur="500"/>
                                        <p:tgtEl>
                                          <p:spTgt spid="888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883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6722" name="Rectangle 2"/>
          <p:cNvSpPr>
            <a:spLocks noGrp="1" noChangeArrowheads="1"/>
          </p:cNvSpPr>
          <p:nvPr>
            <p:ph type="title"/>
          </p:nvPr>
        </p:nvSpPr>
        <p:spPr/>
        <p:txBody>
          <a:bodyPr/>
          <a:lstStyle/>
          <a:p>
            <a:r>
              <a:rPr lang="en-US" sz="8800" dirty="0" smtClean="0"/>
              <a:t>1 Samuel 8</a:t>
            </a:r>
            <a:endParaRPr lang="en-US" sz="8800" dirty="0"/>
          </a:p>
        </p:txBody>
      </p:sp>
      <p:sp>
        <p:nvSpPr>
          <p:cNvPr id="926723" name="Rectangle 3"/>
          <p:cNvSpPr>
            <a:spLocks noGrp="1" noChangeArrowheads="1"/>
          </p:cNvSpPr>
          <p:nvPr>
            <p:ph type="body" idx="1"/>
          </p:nvPr>
        </p:nvSpPr>
        <p:spPr>
          <a:xfrm>
            <a:off x="0" y="1447800"/>
            <a:ext cx="9144000" cy="4876800"/>
          </a:xfrm>
        </p:spPr>
        <p:txBody>
          <a:bodyPr/>
          <a:lstStyle/>
          <a:p>
            <a:pPr>
              <a:spcBef>
                <a:spcPct val="5000"/>
              </a:spcBef>
              <a:buFont typeface="Wingdings" pitchFamily="2" charset="2"/>
              <a:buNone/>
            </a:pPr>
            <a:r>
              <a:rPr lang="en-US" sz="4800"/>
              <a:t>Bruce Waltke: The Results of Kingship </a:t>
            </a:r>
          </a:p>
          <a:p>
            <a:pPr>
              <a:spcBef>
                <a:spcPct val="5000"/>
              </a:spcBef>
              <a:buFont typeface="Wingdings" pitchFamily="2" charset="2"/>
              <a:buNone/>
            </a:pPr>
            <a:r>
              <a:rPr lang="en-US" sz="4800"/>
              <a:t>c. A developing aristocracy with a corresponding loss of equality of all the Israelites.  </a:t>
            </a:r>
          </a:p>
          <a:p>
            <a:pPr>
              <a:spcBef>
                <a:spcPct val="5000"/>
              </a:spcBef>
              <a:buFont typeface="Wingdings" pitchFamily="2" charset="2"/>
              <a:buNone/>
            </a:pPr>
            <a:r>
              <a:rPr lang="en-US" sz="4800"/>
              <a:t>  This led to gross social injustices and the prophetic outrage.  vs. 15.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en-US" sz="8800" dirty="0" smtClean="0"/>
              <a:t>1 Samuel 8</a:t>
            </a:r>
            <a:endParaRPr lang="en-US" sz="8800" dirty="0"/>
          </a:p>
        </p:txBody>
      </p:sp>
      <p:sp>
        <p:nvSpPr>
          <p:cNvPr id="886787"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10 So Samuel passed on the Lord’s warning to the people. </a:t>
            </a:r>
          </a:p>
          <a:p>
            <a:pPr>
              <a:buFont typeface="Wingdings" pitchFamily="2" charset="2"/>
              <a:buNone/>
            </a:pPr>
            <a:r>
              <a:rPr lang="en-US" sz="5400"/>
              <a:t>11 “This is how a king will treat you,” Samuel said. “The king will draft your sons into his army and make them run before his chariots.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6787">
                                            <p:txEl>
                                              <p:pRg st="1" end="1"/>
                                            </p:txEl>
                                          </p:spTgt>
                                        </p:tgtEl>
                                        <p:attrNameLst>
                                          <p:attrName>style.visibility</p:attrName>
                                        </p:attrNameLst>
                                      </p:cBhvr>
                                      <p:to>
                                        <p:strVal val="visible"/>
                                      </p:to>
                                    </p:set>
                                    <p:animEffect transition="in" filter="wipe(left)">
                                      <p:cBhvr>
                                        <p:cTn id="7" dur="500"/>
                                        <p:tgtEl>
                                          <p:spTgt spid="8867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87"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8354" name="Rectangle 2"/>
          <p:cNvSpPr>
            <a:spLocks noGrp="1" noChangeArrowheads="1"/>
          </p:cNvSpPr>
          <p:nvPr>
            <p:ph type="title"/>
          </p:nvPr>
        </p:nvSpPr>
        <p:spPr/>
        <p:txBody>
          <a:bodyPr/>
          <a:lstStyle/>
          <a:p>
            <a:r>
              <a:rPr lang="en-US" sz="8800" dirty="0" smtClean="0"/>
              <a:t>1 Samuel 8</a:t>
            </a:r>
            <a:endParaRPr lang="en-US" sz="8800" dirty="0"/>
          </a:p>
        </p:txBody>
      </p:sp>
      <p:sp>
        <p:nvSpPr>
          <p:cNvPr id="868355"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12 Some will be commanders of his troops, while others will be slave laborers. Some will be forced to plow in his fields and harvest his crops, while others will make his weapons and chariot equipment. </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p:txBody>
          <a:bodyPr/>
          <a:lstStyle/>
          <a:p>
            <a:r>
              <a:rPr lang="en-US" sz="8800" dirty="0" smtClean="0"/>
              <a:t>1 Samuel 8</a:t>
            </a:r>
            <a:endParaRPr lang="en-US" sz="8800" dirty="0"/>
          </a:p>
        </p:txBody>
      </p:sp>
      <p:sp>
        <p:nvSpPr>
          <p:cNvPr id="86937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a:t>13 The king will take your daughters from you and force them to cook and bake and make perfumes for him. </a:t>
            </a:r>
          </a:p>
          <a:p>
            <a:pPr>
              <a:buFont typeface="Wingdings" pitchFamily="2" charset="2"/>
              <a:buNone/>
            </a:pPr>
            <a:r>
              <a:rPr lang="en-US" sz="5400" dirty="0"/>
              <a:t>14 He will take away the best of your fields and vineyards and olive groves and give them to his own </a:t>
            </a:r>
            <a:r>
              <a:rPr lang="en-US" sz="5400" dirty="0" smtClean="0"/>
              <a:t>officials. </a:t>
            </a:r>
            <a:endParaRPr lang="en-US" sz="5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9379">
                                            <p:txEl>
                                              <p:pRg st="1" end="1"/>
                                            </p:txEl>
                                          </p:spTgt>
                                        </p:tgtEl>
                                        <p:attrNameLst>
                                          <p:attrName>style.visibility</p:attrName>
                                        </p:attrNameLst>
                                      </p:cBhvr>
                                      <p:to>
                                        <p:strVal val="visible"/>
                                      </p:to>
                                    </p:set>
                                    <p:animEffect transition="in" filter="wipe(left)">
                                      <p:cBhvr>
                                        <p:cTn id="7" dur="500"/>
                                        <p:tgtEl>
                                          <p:spTgt spid="8693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9379"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p:txBody>
          <a:bodyPr/>
          <a:lstStyle/>
          <a:p>
            <a:r>
              <a:rPr lang="en-US" sz="8800" dirty="0" smtClean="0"/>
              <a:t>1 Samuel 8</a:t>
            </a:r>
            <a:endParaRPr lang="en-US" sz="8800" dirty="0"/>
          </a:p>
        </p:txBody>
      </p:sp>
      <p:sp>
        <p:nvSpPr>
          <p:cNvPr id="870403"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15 He will take a tenth of your harvest and distribute it among his officers and attendants. </a:t>
            </a:r>
          </a:p>
          <a:p>
            <a:pPr>
              <a:buFont typeface="Wingdings" pitchFamily="2" charset="2"/>
              <a:buNone/>
            </a:pPr>
            <a:r>
              <a:rPr lang="en-US" sz="5400"/>
              <a:t>16 He will want your male and female servants and demand the finest of your cattle and donkeys for his own use.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03">
                                            <p:txEl>
                                              <p:pRg st="1" end="1"/>
                                            </p:txEl>
                                          </p:spTgt>
                                        </p:tgtEl>
                                        <p:attrNameLst>
                                          <p:attrName>style.visibility</p:attrName>
                                        </p:attrNameLst>
                                      </p:cBhvr>
                                      <p:to>
                                        <p:strVal val="visible"/>
                                      </p:to>
                                    </p:set>
                                    <p:animEffect transition="in" filter="wipe(left)">
                                      <p:cBhvr>
                                        <p:cTn id="7" dur="500"/>
                                        <p:tgtEl>
                                          <p:spTgt spid="8704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03"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1058" name="Rectangle 2"/>
          <p:cNvSpPr>
            <a:spLocks noGrp="1" noChangeArrowheads="1"/>
          </p:cNvSpPr>
          <p:nvPr>
            <p:ph type="title"/>
          </p:nvPr>
        </p:nvSpPr>
        <p:spPr/>
        <p:txBody>
          <a:bodyPr/>
          <a:lstStyle/>
          <a:p>
            <a:r>
              <a:rPr lang="en-US" sz="8800" dirty="0" smtClean="0"/>
              <a:t>1 Samuel 8</a:t>
            </a:r>
            <a:endParaRPr lang="en-US" sz="8800" dirty="0"/>
          </a:p>
        </p:txBody>
      </p:sp>
      <p:sp>
        <p:nvSpPr>
          <p:cNvPr id="94105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17 He will demand a tenth of your flocks, and you will be his slaves. </a:t>
            </a:r>
          </a:p>
          <a:p>
            <a:pPr>
              <a:buFont typeface="Wingdings" pitchFamily="2" charset="2"/>
              <a:buNone/>
            </a:pPr>
            <a:r>
              <a:rPr lang="en-US" sz="5400"/>
              <a:t>18 When that day comes, you will beg for relief from this king you are demanding, </a:t>
            </a:r>
            <a:r>
              <a:rPr lang="en-US" sz="5400" u="sng"/>
              <a:t>but the Lord will not help you</a:t>
            </a:r>
            <a:r>
              <a:rPr lang="en-US" sz="5400"/>
              <a:t>.”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1058" name="Rectangle 2"/>
          <p:cNvSpPr>
            <a:spLocks noGrp="1" noChangeArrowheads="1"/>
          </p:cNvSpPr>
          <p:nvPr>
            <p:ph type="title"/>
          </p:nvPr>
        </p:nvSpPr>
        <p:spPr/>
        <p:txBody>
          <a:bodyPr/>
          <a:lstStyle/>
          <a:p>
            <a:r>
              <a:rPr lang="en-US" sz="8800" dirty="0" smtClean="0"/>
              <a:t>1 Samuel 8</a:t>
            </a:r>
            <a:endParaRPr lang="en-US" sz="8800" dirty="0"/>
          </a:p>
        </p:txBody>
      </p:sp>
      <p:sp>
        <p:nvSpPr>
          <p:cNvPr id="94105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17 He will demand a tenth of your flocks, and you will be his slaves. </a:t>
            </a:r>
          </a:p>
          <a:p>
            <a:pPr>
              <a:buFont typeface="Wingdings" pitchFamily="2" charset="2"/>
              <a:buNone/>
            </a:pPr>
            <a:r>
              <a:rPr lang="en-US" sz="5400"/>
              <a:t>18 When that day comes, you will beg for relief from this king you are demanding, </a:t>
            </a:r>
            <a:r>
              <a:rPr lang="en-US" sz="5400" u="sng"/>
              <a:t>but the Lord will not help you</a:t>
            </a:r>
            <a:r>
              <a:rPr lang="en-US" sz="5400"/>
              <a:t>.” </a:t>
            </a:r>
          </a:p>
        </p:txBody>
      </p:sp>
      <p:sp>
        <p:nvSpPr>
          <p:cNvPr id="4" name="Rectangle 3"/>
          <p:cNvSpPr>
            <a:spLocks noChangeArrowheads="1"/>
          </p:cNvSpPr>
          <p:nvPr/>
        </p:nvSpPr>
        <p:spPr bwMode="auto">
          <a:xfrm>
            <a:off x="3733800" y="152400"/>
            <a:ext cx="5257800" cy="6553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pPr>
            <a:r>
              <a:rPr lang="en-US" sz="4000" b="0" dirty="0" smtClean="0">
                <a:effectLst>
                  <a:outerShdw blurRad="38100" dist="38100" dir="2700000" algn="tl">
                    <a:srgbClr val="000000"/>
                  </a:outerShdw>
                </a:effectLst>
              </a:rPr>
              <a:t>Demanding a King: </a:t>
            </a:r>
          </a:p>
          <a:p>
            <a:pPr algn="l">
              <a:lnSpc>
                <a:spcPct val="70000"/>
              </a:lnSpc>
              <a:spcBef>
                <a:spcPct val="5000"/>
              </a:spcBef>
            </a:pPr>
            <a:r>
              <a:rPr lang="en-US" sz="4000" b="0" dirty="0" smtClean="0">
                <a:effectLst>
                  <a:outerShdw blurRad="38100" dist="38100" dir="2700000" algn="tl">
                    <a:srgbClr val="000000"/>
                  </a:outerShdw>
                </a:effectLst>
              </a:rPr>
              <a:t>A political manifestation of a spiritual problem.</a:t>
            </a:r>
          </a:p>
          <a:p>
            <a:pPr algn="l">
              <a:lnSpc>
                <a:spcPct val="70000"/>
              </a:lnSpc>
              <a:spcBef>
                <a:spcPct val="5000"/>
              </a:spcBef>
            </a:pPr>
            <a:r>
              <a:rPr lang="en-US" sz="4000" b="0" dirty="0" smtClean="0">
                <a:effectLst>
                  <a:outerShdw blurRad="38100" dist="38100" dir="2700000" algn="tl">
                    <a:srgbClr val="000000"/>
                  </a:outerShdw>
                </a:effectLst>
              </a:rPr>
              <a:t>It entailed the establishment of a permanent, </a:t>
            </a:r>
            <a:r>
              <a:rPr lang="en-US" sz="4000" b="0" dirty="0" err="1" smtClean="0">
                <a:effectLst>
                  <a:outerShdw blurRad="38100" dist="38100" dir="2700000" algn="tl">
                    <a:srgbClr val="000000"/>
                  </a:outerShdw>
                </a:effectLst>
              </a:rPr>
              <a:t>multitiered</a:t>
            </a:r>
            <a:r>
              <a:rPr lang="en-US" sz="4000" b="0" dirty="0" smtClean="0">
                <a:effectLst>
                  <a:outerShdw blurRad="38100" dist="38100" dir="2700000" algn="tl">
                    <a:srgbClr val="000000"/>
                  </a:outerShdw>
                </a:effectLst>
              </a:rPr>
              <a:t> bureaucratic institution requiring the services of thousands of people. </a:t>
            </a:r>
          </a:p>
          <a:p>
            <a:pPr algn="l">
              <a:lnSpc>
                <a:spcPct val="70000"/>
              </a:lnSpc>
              <a:spcBef>
                <a:spcPct val="5000"/>
              </a:spcBef>
            </a:pPr>
            <a:r>
              <a:rPr lang="en-US" sz="4000" b="0" dirty="0" smtClean="0">
                <a:effectLst>
                  <a:outerShdw blurRad="38100" dist="38100" dir="2700000" algn="tl">
                    <a:srgbClr val="000000"/>
                  </a:outerShdw>
                </a:effectLst>
              </a:rPr>
              <a:t>To underwrite this form of government, vast quantities of personal and family resources would have to be given over to the king.</a:t>
            </a:r>
            <a:endParaRPr lang="en-US" sz="4000" b="0" dirty="0">
              <a:effectLst>
                <a:outerShdw blurRad="38100" dist="38100" dir="2700000" algn="tl">
                  <a:srgbClr val="000000"/>
                </a:outerShdw>
              </a:effectLst>
            </a:endParaRPr>
          </a:p>
        </p:txBody>
      </p:sp>
      <p:sp>
        <p:nvSpPr>
          <p:cNvPr id="5" name="Rectangle 4"/>
          <p:cNvSpPr>
            <a:spLocks noChangeArrowheads="1"/>
          </p:cNvSpPr>
          <p:nvPr/>
        </p:nvSpPr>
        <p:spPr bwMode="auto">
          <a:xfrm>
            <a:off x="838200" y="304800"/>
            <a:ext cx="2743200" cy="838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pPr>
            <a:r>
              <a:rPr lang="en-US" sz="6600" b="0" dirty="0" smtClean="0">
                <a:effectLst>
                  <a:outerShdw blurRad="38100" dist="38100" dir="2700000" algn="tl">
                    <a:srgbClr val="000000"/>
                  </a:outerShdw>
                </a:effectLst>
              </a:rPr>
              <a:t>Bergen</a:t>
            </a:r>
            <a:endParaRPr lang="en-US" sz="66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3474" name="Rectangle 2"/>
          <p:cNvSpPr>
            <a:spLocks noGrp="1" noChangeArrowheads="1"/>
          </p:cNvSpPr>
          <p:nvPr>
            <p:ph type="title"/>
          </p:nvPr>
        </p:nvSpPr>
        <p:spPr/>
        <p:txBody>
          <a:bodyPr/>
          <a:lstStyle/>
          <a:p>
            <a:r>
              <a:rPr lang="en-US" sz="8800" dirty="0" smtClean="0"/>
              <a:t>1 Samuel 8</a:t>
            </a:r>
            <a:endParaRPr lang="en-US" sz="8800" dirty="0"/>
          </a:p>
        </p:txBody>
      </p:sp>
      <p:sp>
        <p:nvSpPr>
          <p:cNvPr id="873475"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a:t>19 But the people refused to listen to Samuel’s warning. “Even so, we still want a king,” they said. </a:t>
            </a:r>
          </a:p>
          <a:p>
            <a:pPr>
              <a:buFont typeface="Wingdings" pitchFamily="2" charset="2"/>
              <a:buNone/>
            </a:pPr>
            <a:r>
              <a:rPr lang="en-US" sz="5400"/>
              <a:t>20 “We want to be like the nations around us. Our king will govern us and lead us into battle.”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3475">
                                            <p:txEl>
                                              <p:pRg st="1" end="1"/>
                                            </p:txEl>
                                          </p:spTgt>
                                        </p:tgtEl>
                                        <p:attrNameLst>
                                          <p:attrName>style.visibility</p:attrName>
                                        </p:attrNameLst>
                                      </p:cBhvr>
                                      <p:to>
                                        <p:strVal val="visible"/>
                                      </p:to>
                                    </p:set>
                                    <p:animEffect transition="in" filter="wipe(left)">
                                      <p:cBhvr>
                                        <p:cTn id="7" dur="500"/>
                                        <p:tgtEl>
                                          <p:spTgt spid="8734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3475"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082" name="Rectangle 2"/>
          <p:cNvSpPr>
            <a:spLocks noGrp="1" noChangeArrowheads="1"/>
          </p:cNvSpPr>
          <p:nvPr>
            <p:ph type="title"/>
          </p:nvPr>
        </p:nvSpPr>
        <p:spPr/>
        <p:txBody>
          <a:bodyPr/>
          <a:lstStyle/>
          <a:p>
            <a:r>
              <a:rPr lang="en-US" sz="8800" dirty="0"/>
              <a:t>1 </a:t>
            </a:r>
            <a:r>
              <a:rPr lang="en-US" sz="8800" dirty="0" smtClean="0"/>
              <a:t>Samuel 9</a:t>
            </a:r>
            <a:endParaRPr lang="en-US" sz="8800" dirty="0"/>
          </a:p>
        </p:txBody>
      </p:sp>
      <p:sp>
        <p:nvSpPr>
          <p:cNvPr id="942085" name="Rectangle 5"/>
          <p:cNvSpPr>
            <a:spLocks noChangeArrowheads="1"/>
          </p:cNvSpPr>
          <p:nvPr/>
        </p:nvSpPr>
        <p:spPr bwMode="auto">
          <a:xfrm>
            <a:off x="685800" y="2286000"/>
            <a:ext cx="5638800" cy="2057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8800" b="0">
                <a:effectLst>
                  <a:outerShdw blurRad="38100" dist="38100" dir="2700000" algn="tl">
                    <a:srgbClr val="000000"/>
                  </a:outerShdw>
                </a:effectLst>
              </a:rPr>
              <a:t>Introducing </a:t>
            </a:r>
          </a:p>
          <a:p>
            <a:pPr algn="l">
              <a:lnSpc>
                <a:spcPct val="77000"/>
              </a:lnSpc>
              <a:spcBef>
                <a:spcPct val="5000"/>
              </a:spcBef>
            </a:pPr>
            <a:r>
              <a:rPr lang="en-US" sz="8800" b="0">
                <a:effectLst>
                  <a:outerShdw blurRad="38100" dist="38100" dir="2700000" algn="tl">
                    <a:srgbClr val="000000"/>
                  </a:outerShdw>
                </a:effectLst>
              </a:rPr>
              <a:t>Saul</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r>
              <a:rPr lang="en-US" sz="8800" dirty="0"/>
              <a:t>1 </a:t>
            </a:r>
            <a:r>
              <a:rPr lang="en-US" sz="8800" dirty="0" smtClean="0"/>
              <a:t>Samuel 8</a:t>
            </a:r>
            <a:endParaRPr lang="en-US" sz="8800" dirty="0"/>
          </a:p>
        </p:txBody>
      </p:sp>
      <p:sp>
        <p:nvSpPr>
          <p:cNvPr id="79155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8:1 And it came about when Samuel was old that he appointed his sons judges over Israel…</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9</a:t>
            </a:r>
            <a:endParaRPr lang="en-US" sz="8800" dirty="0"/>
          </a:p>
        </p:txBody>
      </p:sp>
      <p:sp>
        <p:nvSpPr>
          <p:cNvPr id="875523" name="Rectangle 3"/>
          <p:cNvSpPr>
            <a:spLocks noGrp="1" noChangeArrowheads="1"/>
          </p:cNvSpPr>
          <p:nvPr>
            <p:ph type="body" idx="1"/>
          </p:nvPr>
        </p:nvSpPr>
        <p:spPr>
          <a:xfrm>
            <a:off x="0" y="1219200"/>
            <a:ext cx="9144000" cy="4876800"/>
          </a:xfrm>
        </p:spPr>
        <p:txBody>
          <a:bodyPr/>
          <a:lstStyle/>
          <a:p>
            <a:pPr>
              <a:buFont typeface="Wingdings" pitchFamily="2" charset="2"/>
              <a:buNone/>
            </a:pPr>
            <a:r>
              <a:rPr lang="en-US" sz="5400" dirty="0"/>
              <a:t>9:1 Kish was a man of standing from the tribe of Benjamin... </a:t>
            </a:r>
          </a:p>
          <a:p>
            <a:pPr>
              <a:buFont typeface="Wingdings" pitchFamily="2" charset="2"/>
              <a:buNone/>
            </a:pPr>
            <a:r>
              <a:rPr lang="en-US" sz="5400" dirty="0"/>
              <a:t>2 His son Saul was the most handsome man in Israel—head and shoulders taller than anyone else in the land</a:t>
            </a:r>
            <a:r>
              <a:rPr lang="en-US" sz="5400" dirty="0" smtClean="0"/>
              <a:t>.</a:t>
            </a:r>
          </a:p>
          <a:p>
            <a:pPr>
              <a:buFont typeface="Wingdings" pitchFamily="2" charset="2"/>
              <a:buNone/>
            </a:pPr>
            <a:r>
              <a:rPr lang="en-US" sz="5400" dirty="0" smtClean="0"/>
              <a:t>God brings Saul to Samuel’s home and Samuel took him aside the next morning</a:t>
            </a:r>
            <a:endParaRPr lang="en-US" sz="5400" dirty="0"/>
          </a:p>
          <a:p>
            <a:pPr>
              <a:buFont typeface="Wingdings" pitchFamily="2" charset="2"/>
              <a:buNone/>
            </a:pPr>
            <a:endParaRPr lang="en-US" sz="5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5523">
                                            <p:txEl>
                                              <p:pRg st="0" end="0"/>
                                            </p:txEl>
                                          </p:spTgt>
                                        </p:tgtEl>
                                        <p:attrNameLst>
                                          <p:attrName>style.visibility</p:attrName>
                                        </p:attrNameLst>
                                      </p:cBhvr>
                                      <p:to>
                                        <p:strVal val="visible"/>
                                      </p:to>
                                    </p:set>
                                    <p:animEffect transition="in" filter="wipe(left)">
                                      <p:cBhvr>
                                        <p:cTn id="7" dur="500"/>
                                        <p:tgtEl>
                                          <p:spTgt spid="87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5523">
                                            <p:txEl>
                                              <p:pRg st="1" end="1"/>
                                            </p:txEl>
                                          </p:spTgt>
                                        </p:tgtEl>
                                        <p:attrNameLst>
                                          <p:attrName>style.visibility</p:attrName>
                                        </p:attrNameLst>
                                      </p:cBhvr>
                                      <p:to>
                                        <p:strVal val="visible"/>
                                      </p:to>
                                    </p:set>
                                    <p:animEffect transition="in" filter="wipe(left)">
                                      <p:cBhvr>
                                        <p:cTn id="12" dur="500"/>
                                        <p:tgtEl>
                                          <p:spTgt spid="87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5523">
                                            <p:txEl>
                                              <p:pRg st="2" end="2"/>
                                            </p:txEl>
                                          </p:spTgt>
                                        </p:tgtEl>
                                        <p:attrNameLst>
                                          <p:attrName>style.visibility</p:attrName>
                                        </p:attrNameLst>
                                      </p:cBhvr>
                                      <p:to>
                                        <p:strVal val="visible"/>
                                      </p:to>
                                    </p:set>
                                    <p:animEffect transition="in" filter="wipe(left)">
                                      <p:cBhvr>
                                        <p:cTn id="17" dur="500"/>
                                        <p:tgtEl>
                                          <p:spTgt spid="875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552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447800"/>
            <a:ext cx="9144000" cy="4876800"/>
          </a:xfrm>
        </p:spPr>
        <p:txBody>
          <a:bodyPr/>
          <a:lstStyle/>
          <a:p>
            <a:pPr>
              <a:buNone/>
            </a:pPr>
            <a:r>
              <a:rPr lang="en-US" sz="5400" dirty="0" smtClean="0"/>
              <a:t>10:1 Then Samuel took a flask of olive oil and poured it over Saul’s head. He kissed Saul and said, “I am doing this because the Lord has appointed you to be the ruler over Israel, his inheritance.</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066800"/>
            <a:ext cx="9144000" cy="4876800"/>
          </a:xfrm>
        </p:spPr>
        <p:txBody>
          <a:bodyPr/>
          <a:lstStyle/>
          <a:p>
            <a:pPr>
              <a:buNone/>
            </a:pPr>
            <a:r>
              <a:rPr lang="en-US" sz="5400" dirty="0" smtClean="0"/>
              <a:t>10:2 When you leave me today, you will see two men beside Rachel’s tomb at </a:t>
            </a:r>
            <a:r>
              <a:rPr lang="en-US" sz="5400" dirty="0" err="1" smtClean="0"/>
              <a:t>Zelzah</a:t>
            </a:r>
            <a:r>
              <a:rPr lang="en-US" sz="5400" dirty="0" smtClean="0"/>
              <a:t>, on the border of Benjamin. They will tell you that the donkeys have been found and that your father has stopped worrying about them and is now worried about you. He is asking, ‘Have you seen my son?’</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066800"/>
            <a:ext cx="9144000" cy="4876800"/>
          </a:xfrm>
        </p:spPr>
        <p:txBody>
          <a:bodyPr/>
          <a:lstStyle/>
          <a:p>
            <a:pPr>
              <a:buNone/>
            </a:pPr>
            <a:r>
              <a:rPr lang="en-US" sz="5400" dirty="0" smtClean="0"/>
              <a:t>10:3 “When you get to the oak of Tabor, you will see three men coming toward you who are on their way to worship God at Bethel.</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066800"/>
            <a:ext cx="9144000" cy="4876800"/>
          </a:xfrm>
        </p:spPr>
        <p:txBody>
          <a:bodyPr/>
          <a:lstStyle/>
          <a:p>
            <a:pPr>
              <a:buNone/>
            </a:pPr>
            <a:r>
              <a:rPr lang="en-US" sz="5400" dirty="0" smtClean="0"/>
              <a:t>10:3 “When you get to the oak of Tabor, you will see three men coming toward you who are on their way to worship God at Bethel. One will be bringing three young goats, another will have three loaves of bread, and the third will be carrying a wineskin full of wine.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066800"/>
            <a:ext cx="9144000" cy="4876800"/>
          </a:xfrm>
        </p:spPr>
        <p:txBody>
          <a:bodyPr/>
          <a:lstStyle/>
          <a:p>
            <a:pPr>
              <a:buNone/>
            </a:pPr>
            <a:r>
              <a:rPr lang="en-US" sz="5400" dirty="0" smtClean="0"/>
              <a:t>10:4 They will greet you and offer you two of the loaves, which you are to accept.</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en-US" sz="8800" dirty="0" smtClean="0"/>
              <a:t>1 Samuel 10</a:t>
            </a:r>
            <a:endParaRPr lang="en-US" sz="8800" dirty="0"/>
          </a:p>
        </p:txBody>
      </p:sp>
      <p:sp>
        <p:nvSpPr>
          <p:cNvPr id="875523" name="Rectangle 3"/>
          <p:cNvSpPr>
            <a:spLocks noGrp="1" noChangeArrowheads="1"/>
          </p:cNvSpPr>
          <p:nvPr>
            <p:ph type="body" idx="1"/>
          </p:nvPr>
        </p:nvSpPr>
        <p:spPr>
          <a:xfrm>
            <a:off x="0" y="1066800"/>
            <a:ext cx="9144000" cy="4876800"/>
          </a:xfrm>
        </p:spPr>
        <p:txBody>
          <a:bodyPr/>
          <a:lstStyle/>
          <a:p>
            <a:pPr>
              <a:buNone/>
            </a:pPr>
            <a:r>
              <a:rPr lang="en-US" sz="5400" dirty="0" smtClean="0"/>
              <a:t>10:4 They will greet you and offer you two of the loaves, which you are to accept.</a:t>
            </a:r>
          </a:p>
          <a:p>
            <a:pPr>
              <a:buNone/>
            </a:pPr>
            <a:r>
              <a:rPr lang="en-US" sz="5400" dirty="0" smtClean="0"/>
              <a:t>5 “When you arrive at </a:t>
            </a:r>
            <a:r>
              <a:rPr lang="en-US" sz="5400" dirty="0" err="1" smtClean="0"/>
              <a:t>Gibeah</a:t>
            </a:r>
            <a:r>
              <a:rPr lang="en-US" sz="5400" dirty="0" smtClean="0"/>
              <a:t> of God, where the garrison of the Philistines is located, you will meet a band of prophets coming down from the place of worship… </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9618" name="Rectangle 2"/>
          <p:cNvSpPr>
            <a:spLocks noGrp="1" noChangeArrowheads="1"/>
          </p:cNvSpPr>
          <p:nvPr>
            <p:ph type="title"/>
          </p:nvPr>
        </p:nvSpPr>
        <p:spPr/>
        <p:txBody>
          <a:bodyPr/>
          <a:lstStyle/>
          <a:p>
            <a:r>
              <a:rPr lang="en-US" sz="8800" dirty="0" smtClean="0"/>
              <a:t>1 Samuel 10</a:t>
            </a:r>
            <a:endParaRPr lang="en-US" sz="8800" dirty="0"/>
          </a:p>
        </p:txBody>
      </p:sp>
      <p:sp>
        <p:nvSpPr>
          <p:cNvPr id="87961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a:t>9 Then it happened when Saul turned his back to leave Samuel, God changed his heart; and all those signs came about on that day.</a:t>
            </a:r>
          </a:p>
        </p:txBody>
      </p:sp>
      <p:sp>
        <p:nvSpPr>
          <p:cNvPr id="4" name="Rectangle 3"/>
          <p:cNvSpPr>
            <a:spLocks noChangeArrowheads="1"/>
          </p:cNvSpPr>
          <p:nvPr/>
        </p:nvSpPr>
        <p:spPr bwMode="auto">
          <a:xfrm>
            <a:off x="228600" y="4495800"/>
            <a:ext cx="7696200" cy="175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7200" b="0" dirty="0" smtClean="0">
                <a:effectLst>
                  <a:outerShdw blurRad="38100" dist="38100" dir="2700000" algn="tl">
                    <a:srgbClr val="000000"/>
                  </a:outerShdw>
                </a:effectLst>
              </a:rPr>
              <a:t>God’s way of confirming his word </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9618" name="Rectangle 2"/>
          <p:cNvSpPr>
            <a:spLocks noGrp="1" noChangeArrowheads="1"/>
          </p:cNvSpPr>
          <p:nvPr>
            <p:ph type="title"/>
          </p:nvPr>
        </p:nvSpPr>
        <p:spPr/>
        <p:txBody>
          <a:bodyPr/>
          <a:lstStyle/>
          <a:p>
            <a:r>
              <a:rPr lang="en-US" sz="8800" dirty="0" smtClean="0"/>
              <a:t>1 Samuel 10</a:t>
            </a:r>
            <a:endParaRPr lang="en-US" sz="8800" dirty="0"/>
          </a:p>
        </p:txBody>
      </p:sp>
      <p:sp>
        <p:nvSpPr>
          <p:cNvPr id="87961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a:t>9 Then it happened when Saul turned his back to leave Samuel, God changed his heart; and all those signs came about on that day.</a:t>
            </a:r>
          </a:p>
        </p:txBody>
      </p:sp>
      <p:sp>
        <p:nvSpPr>
          <p:cNvPr id="4" name="Rectangle 3"/>
          <p:cNvSpPr>
            <a:spLocks noChangeArrowheads="1"/>
          </p:cNvSpPr>
          <p:nvPr/>
        </p:nvSpPr>
        <p:spPr bwMode="auto">
          <a:xfrm>
            <a:off x="228600" y="4495800"/>
            <a:ext cx="6324600" cy="175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7200" b="0" dirty="0" smtClean="0">
                <a:effectLst>
                  <a:outerShdw blurRad="38100" dist="38100" dir="2700000" algn="tl">
                    <a:srgbClr val="000000"/>
                  </a:outerShdw>
                </a:effectLst>
              </a:rPr>
              <a:t>He did the same thing with Jesus</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9618" name="Rectangle 2"/>
          <p:cNvSpPr>
            <a:spLocks noGrp="1" noChangeArrowheads="1"/>
          </p:cNvSpPr>
          <p:nvPr>
            <p:ph type="title"/>
          </p:nvPr>
        </p:nvSpPr>
        <p:spPr/>
        <p:txBody>
          <a:bodyPr/>
          <a:lstStyle/>
          <a:p>
            <a:r>
              <a:rPr lang="en-US" sz="8800" dirty="0" smtClean="0"/>
              <a:t>1 Samuel 10</a:t>
            </a:r>
            <a:endParaRPr lang="en-US" sz="8800" dirty="0"/>
          </a:p>
        </p:txBody>
      </p:sp>
      <p:sp>
        <p:nvSpPr>
          <p:cNvPr id="879619"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a:t>9 Then it happened when Saul turned his back to leave Samuel, God changed his heart; and all those signs came about on that day.</a:t>
            </a:r>
          </a:p>
        </p:txBody>
      </p:sp>
      <p:sp>
        <p:nvSpPr>
          <p:cNvPr id="4" name="Rectangle 3"/>
          <p:cNvSpPr>
            <a:spLocks noChangeArrowheads="1"/>
          </p:cNvSpPr>
          <p:nvPr/>
        </p:nvSpPr>
        <p:spPr bwMode="auto">
          <a:xfrm>
            <a:off x="304800" y="3962400"/>
            <a:ext cx="6172200" cy="259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7200" b="0" dirty="0" smtClean="0">
                <a:effectLst>
                  <a:outerShdw blurRad="38100" dist="38100" dir="2700000" algn="tl">
                    <a:srgbClr val="000000"/>
                  </a:outerShdw>
                </a:effectLst>
              </a:rPr>
              <a:t>Saul now knows this is not just Samuel</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p:txBody>
          <a:bodyPr/>
          <a:lstStyle/>
          <a:p>
            <a:r>
              <a:rPr lang="en-US" sz="8800" dirty="0" smtClean="0"/>
              <a:t>1 Samuel 8</a:t>
            </a:r>
            <a:endParaRPr lang="en-US" sz="8800" dirty="0"/>
          </a:p>
        </p:txBody>
      </p:sp>
      <p:sp>
        <p:nvSpPr>
          <p:cNvPr id="856067" name="Rectangle 3"/>
          <p:cNvSpPr>
            <a:spLocks noGrp="1" noChangeArrowheads="1"/>
          </p:cNvSpPr>
          <p:nvPr>
            <p:ph type="body" idx="1"/>
          </p:nvPr>
        </p:nvSpPr>
        <p:spPr>
          <a:xfrm>
            <a:off x="0" y="1447800"/>
            <a:ext cx="9144000" cy="4876800"/>
          </a:xfrm>
        </p:spPr>
        <p:txBody>
          <a:bodyPr/>
          <a:lstStyle/>
          <a:p>
            <a:pPr>
              <a:buFont typeface="Wingdings" pitchFamily="2" charset="2"/>
              <a:buNone/>
            </a:pPr>
            <a:r>
              <a:rPr lang="en-US" sz="5400" dirty="0" smtClean="0"/>
              <a:t>3 </a:t>
            </a:r>
            <a:r>
              <a:rPr lang="en-US" sz="5400" dirty="0"/>
              <a:t>His sons, however, did not walk in his ways, but turned aside after dishonest gain and took bribes and perverted justice. </a:t>
            </a:r>
          </a:p>
          <a:p>
            <a:pPr>
              <a:buFont typeface="Wingdings" pitchFamily="2" charset="2"/>
              <a:buNone/>
            </a:pPr>
            <a:r>
              <a:rPr lang="en-US" sz="5400" dirty="0"/>
              <a:t>4 Then all the elders of Israel gathered together and came to Samuel at Ramah;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6067">
                                            <p:txEl>
                                              <p:pRg st="1" end="1"/>
                                            </p:txEl>
                                          </p:spTgt>
                                        </p:tgtEl>
                                        <p:attrNameLst>
                                          <p:attrName>style.visibility</p:attrName>
                                        </p:attrNameLst>
                                      </p:cBhvr>
                                      <p:to>
                                        <p:strVal val="visible"/>
                                      </p:to>
                                    </p:set>
                                    <p:animEffect transition="in" filter="wipe(left)">
                                      <p:cBhvr>
                                        <p:cTn id="7" dur="500"/>
                                        <p:tgtEl>
                                          <p:spTgt spid="856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6067"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9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933891" name="Rectangle 3"/>
          <p:cNvSpPr>
            <a:spLocks noGrp="1" noChangeArrowheads="1"/>
          </p:cNvSpPr>
          <p:nvPr>
            <p:ph type="title"/>
          </p:nvPr>
        </p:nvSpPr>
        <p:spPr>
          <a:noFill/>
          <a:ln/>
        </p:spPr>
        <p:txBody>
          <a:bodyPr lIns="90488" tIns="44450" rIns="90488" bIns="44450"/>
          <a:lstStyle/>
          <a:p>
            <a:r>
              <a:rPr lang="en-US" sz="8800"/>
              <a:t>Colossians 2</a:t>
            </a:r>
          </a:p>
        </p:txBody>
      </p:sp>
      <p:sp>
        <p:nvSpPr>
          <p:cNvPr id="933892"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At this point:</a:t>
            </a:r>
          </a:p>
          <a:p>
            <a:pPr marL="914400" indent="-914400" algn="l">
              <a:lnSpc>
                <a:spcPct val="70000"/>
              </a:lnSpc>
              <a:spcBef>
                <a:spcPct val="5000"/>
              </a:spcBef>
              <a:buClr>
                <a:schemeClr val="tx2"/>
              </a:buClr>
              <a:buFont typeface="Wingdings" pitchFamily="2" charset="2"/>
              <a:buChar char="Ø"/>
            </a:pPr>
            <a:r>
              <a:rPr lang="en-US" sz="5400" b="0" dirty="0">
                <a:effectLst>
                  <a:outerShdw blurRad="38100" dist="38100" dir="2700000" algn="tl">
                    <a:srgbClr val="000000"/>
                  </a:outerShdw>
                </a:effectLst>
              </a:rPr>
              <a:t>Although the people have </a:t>
            </a:r>
            <a:r>
              <a:rPr lang="en-US" sz="5400" b="0" dirty="0" smtClean="0">
                <a:effectLst>
                  <a:outerShdw blurRad="38100" dist="38100" dir="2700000" algn="tl">
                    <a:srgbClr val="000000"/>
                  </a:outerShdw>
                </a:effectLst>
              </a:rPr>
              <a:t>distrusted God in an important way</a:t>
            </a:r>
          </a:p>
          <a:p>
            <a:pPr marL="914400" indent="-914400" algn="l">
              <a:lnSpc>
                <a:spcPct val="70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God is prepared to use it for good…</a:t>
            </a:r>
          </a:p>
          <a:p>
            <a:pPr marL="914400" indent="-914400" algn="l">
              <a:lnSpc>
                <a:spcPct val="70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Saul has everything he needs to be a faithful and successful king</a:t>
            </a:r>
          </a:p>
          <a:p>
            <a:pPr marL="914400" indent="-914400" algn="l">
              <a:lnSpc>
                <a:spcPct val="70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This situation could still work out…</a:t>
            </a:r>
            <a:endParaRPr lang="en-US" sz="5400" b="0" dirty="0">
              <a:effectLst>
                <a:outerShdw blurRad="38100" dist="38100" dir="2700000" algn="tl">
                  <a:srgbClr val="000000"/>
                </a:outerShd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33892">
                                            <p:txEl>
                                              <p:pRg st="1" end="1"/>
                                            </p:txEl>
                                          </p:spTgt>
                                        </p:tgtEl>
                                        <p:attrNameLst>
                                          <p:attrName>style.visibility</p:attrName>
                                        </p:attrNameLst>
                                      </p:cBhvr>
                                      <p:to>
                                        <p:strVal val="visible"/>
                                      </p:to>
                                    </p:set>
                                    <p:animEffect transition="in" filter="wipe(left)">
                                      <p:cBhvr>
                                        <p:cTn id="7" dur="500"/>
                                        <p:tgtEl>
                                          <p:spTgt spid="93389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33892">
                                            <p:txEl>
                                              <p:pRg st="2" end="2"/>
                                            </p:txEl>
                                          </p:spTgt>
                                        </p:tgtEl>
                                        <p:attrNameLst>
                                          <p:attrName>style.visibility</p:attrName>
                                        </p:attrNameLst>
                                      </p:cBhvr>
                                      <p:to>
                                        <p:strVal val="visible"/>
                                      </p:to>
                                    </p:set>
                                    <p:animEffect transition="in" filter="wipe(left)">
                                      <p:cBhvr>
                                        <p:cTn id="12" dur="500"/>
                                        <p:tgtEl>
                                          <p:spTgt spid="93389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33892">
                                            <p:txEl>
                                              <p:pRg st="3" end="3"/>
                                            </p:txEl>
                                          </p:spTgt>
                                        </p:tgtEl>
                                        <p:attrNameLst>
                                          <p:attrName>style.visibility</p:attrName>
                                        </p:attrNameLst>
                                      </p:cBhvr>
                                      <p:to>
                                        <p:strVal val="visible"/>
                                      </p:to>
                                    </p:set>
                                    <p:animEffect transition="in" filter="wipe(left)">
                                      <p:cBhvr>
                                        <p:cTn id="17" dur="500"/>
                                        <p:tgtEl>
                                          <p:spTgt spid="93389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33892">
                                            <p:txEl>
                                              <p:pRg st="4" end="4"/>
                                            </p:txEl>
                                          </p:spTgt>
                                        </p:tgtEl>
                                        <p:attrNameLst>
                                          <p:attrName>style.visibility</p:attrName>
                                        </p:attrNameLst>
                                      </p:cBhvr>
                                      <p:to>
                                        <p:strVal val="visible"/>
                                      </p:to>
                                    </p:set>
                                    <p:animEffect transition="in" filter="wipe(left)">
                                      <p:cBhvr>
                                        <p:cTn id="22" dur="500"/>
                                        <p:tgtEl>
                                          <p:spTgt spid="93389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5218" name="Rectangle 2"/>
          <p:cNvSpPr>
            <a:spLocks noGrp="1" noChangeArrowheads="1"/>
          </p:cNvSpPr>
          <p:nvPr>
            <p:ph type="title"/>
          </p:nvPr>
        </p:nvSpPr>
        <p:spPr/>
        <p:txBody>
          <a:bodyPr/>
          <a:lstStyle/>
          <a:p>
            <a:r>
              <a:rPr lang="en-US" sz="8800" dirty="0" smtClean="0"/>
              <a:t>1 Samuel 8</a:t>
            </a:r>
            <a:endParaRPr lang="en-US" sz="8800" dirty="0"/>
          </a:p>
        </p:txBody>
      </p:sp>
      <p:sp>
        <p:nvSpPr>
          <p:cNvPr id="90521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4724400"/>
            <a:ext cx="69342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Once again, failure in </a:t>
            </a:r>
            <a:r>
              <a:rPr lang="en-US" sz="5400" b="0" dirty="0" smtClean="0">
                <a:effectLst>
                  <a:outerShdw blurRad="38100" dist="38100" dir="2700000" algn="tl">
                    <a:srgbClr val="000000"/>
                  </a:outerShdw>
                </a:effectLst>
              </a:rPr>
              <a:t>discipleship was discrediting </a:t>
            </a:r>
            <a:r>
              <a:rPr lang="en-US" sz="5400" b="0" dirty="0">
                <a:effectLst>
                  <a:outerShdw blurRad="38100" dist="38100" dir="2700000" algn="tl">
                    <a:srgbClr val="000000"/>
                  </a:outerShdw>
                </a:effectLst>
              </a:rPr>
              <a:t>the judges</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3429000"/>
            <a:ext cx="6477000" cy="3276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Bad parenting sets the progress of the people of God back to zero. </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en-US" sz="8800" dirty="0" smtClean="0"/>
              <a:t>1 Samuel 8</a:t>
            </a:r>
            <a:endParaRPr lang="en-US" sz="8800" dirty="0"/>
          </a:p>
        </p:txBody>
      </p:sp>
      <p:sp>
        <p:nvSpPr>
          <p:cNvPr id="91648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5 and they said to him, “Behold, you have grown old, and </a:t>
            </a:r>
            <a:r>
              <a:rPr lang="en-US" sz="5400" u="sng"/>
              <a:t>your sons do not walk in your ways</a:t>
            </a:r>
            <a:r>
              <a:rPr lang="en-US" sz="5400"/>
              <a:t>. Now appoint a king for us to judge us like all the nations.” </a:t>
            </a:r>
          </a:p>
        </p:txBody>
      </p:sp>
      <p:sp>
        <p:nvSpPr>
          <p:cNvPr id="916484" name="Rectangle 4"/>
          <p:cNvSpPr>
            <a:spLocks noChangeArrowheads="1"/>
          </p:cNvSpPr>
          <p:nvPr/>
        </p:nvSpPr>
        <p:spPr bwMode="auto">
          <a:xfrm>
            <a:off x="304800" y="3429000"/>
            <a:ext cx="6477000" cy="3276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smtClean="0">
                <a:effectLst>
                  <a:outerShdw blurRad="38100" dist="38100" dir="2700000" algn="tl">
                    <a:srgbClr val="000000"/>
                  </a:outerShdw>
                </a:effectLst>
              </a:rPr>
              <a:t>Bad parenting sets the progress of the people of God back to zero. </a:t>
            </a:r>
          </a:p>
          <a:p>
            <a:pPr algn="l">
              <a:lnSpc>
                <a:spcPct val="77000"/>
              </a:lnSpc>
              <a:spcBef>
                <a:spcPct val="5000"/>
              </a:spcBef>
            </a:pPr>
            <a:r>
              <a:rPr lang="en-US" sz="5400" b="0" dirty="0" smtClean="0">
                <a:effectLst>
                  <a:outerShdw blurRad="38100" dist="38100" dir="2700000" algn="tl">
                    <a:srgbClr val="000000"/>
                  </a:outerShdw>
                </a:effectLst>
              </a:rPr>
              <a:t>Deep knowledge of God lost</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2172</Words>
  <Application>Microsoft Office PowerPoint</Application>
  <PresentationFormat>Letter Paper (8.5x11 in)</PresentationFormat>
  <Paragraphs>179</Paragraphs>
  <Slides>50</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Times New Roman</vt:lpstr>
      <vt:lpstr>Wingdings</vt:lpstr>
      <vt:lpstr>denblue</vt:lpstr>
      <vt:lpstr>1 Samuel</vt:lpstr>
      <vt:lpstr>1 Samuel</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8</vt:lpstr>
      <vt:lpstr>1 Samuel 9</vt:lpstr>
      <vt:lpstr>1 Samuel 9</vt:lpstr>
      <vt:lpstr>1 Samuel 10</vt:lpstr>
      <vt:lpstr>1 Samuel 10</vt:lpstr>
      <vt:lpstr>1 Samuel 10</vt:lpstr>
      <vt:lpstr>1 Samuel 10</vt:lpstr>
      <vt:lpstr>1 Samuel 10</vt:lpstr>
      <vt:lpstr>1 Samuel 10</vt:lpstr>
      <vt:lpstr>1 Samuel 10</vt:lpstr>
      <vt:lpstr>1 Samuel 10</vt:lpstr>
      <vt:lpstr>1 Samuel 10</vt:lpstr>
      <vt:lpstr>Colossians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2023-08-29T14:55:31Z</dcterms:created>
  <dcterms:modified xsi:type="dcterms:W3CDTF">2023-08-29T14:55:38Z</dcterms:modified>
</cp:coreProperties>
</file>