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5683" r:id="rId4"/>
  </p:sldMasterIdLst>
  <p:notesMasterIdLst>
    <p:notesMasterId r:id="rId36"/>
  </p:notesMasterIdLst>
  <p:sldIdLst>
    <p:sldId id="8541" r:id="rId5"/>
    <p:sldId id="9720" r:id="rId6"/>
    <p:sldId id="9750" r:id="rId7"/>
    <p:sldId id="9741" r:id="rId8"/>
    <p:sldId id="9743" r:id="rId9"/>
    <p:sldId id="9744" r:id="rId10"/>
    <p:sldId id="9751" r:id="rId11"/>
    <p:sldId id="9746" r:id="rId12"/>
    <p:sldId id="9752" r:id="rId13"/>
    <p:sldId id="9747" r:id="rId14"/>
    <p:sldId id="9753" r:id="rId15"/>
    <p:sldId id="9754" r:id="rId16"/>
    <p:sldId id="9755" r:id="rId17"/>
    <p:sldId id="9757" r:id="rId18"/>
    <p:sldId id="9773" r:id="rId19"/>
    <p:sldId id="9760" r:id="rId20"/>
    <p:sldId id="9761" r:id="rId21"/>
    <p:sldId id="9762" r:id="rId22"/>
    <p:sldId id="9763" r:id="rId23"/>
    <p:sldId id="9764" r:id="rId24"/>
    <p:sldId id="9771" r:id="rId25"/>
    <p:sldId id="9765" r:id="rId26"/>
    <p:sldId id="9766" r:id="rId27"/>
    <p:sldId id="9767" r:id="rId28"/>
    <p:sldId id="9748" r:id="rId29"/>
    <p:sldId id="9768" r:id="rId30"/>
    <p:sldId id="9769" r:id="rId31"/>
    <p:sldId id="9749" r:id="rId32"/>
    <p:sldId id="382" r:id="rId33"/>
    <p:sldId id="8872" r:id="rId34"/>
    <p:sldId id="9551" r:id="rId3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332"/>
    <a:srgbClr val="5286C4"/>
    <a:srgbClr val="EF4038"/>
    <a:srgbClr val="586676"/>
    <a:srgbClr val="393939"/>
    <a:srgbClr val="254061"/>
    <a:srgbClr val="D3E6FF"/>
    <a:srgbClr val="B0E4CD"/>
    <a:srgbClr val="35A5C2"/>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938832-1C07-1643-A0BD-471FE6D37EE3}" v="735" dt="2024-03-14T23:41:21.454"/>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0"/>
    <p:restoredTop sz="58309"/>
  </p:normalViewPr>
  <p:slideViewPr>
    <p:cSldViewPr snapToGrid="0" snapToObjects="1">
      <p:cViewPr varScale="1">
        <p:scale>
          <a:sx n="39" d="100"/>
          <a:sy n="39" d="100"/>
        </p:scale>
        <p:origin x="172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07659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41869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b="1"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93581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89643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4081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3455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003641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122237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676427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5315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597465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018259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12329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945357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536180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0"/>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206434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202381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80368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lvl="1"/>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929663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014295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29</a:t>
            </a:fld>
            <a:endParaRPr lang="en-US"/>
          </a:p>
        </p:txBody>
      </p:sp>
    </p:spTree>
    <p:extLst>
      <p:ext uri="{BB962C8B-B14F-4D97-AF65-F5344CB8AC3E}">
        <p14:creationId xmlns:p14="http://schemas.microsoft.com/office/powerpoint/2010/main" val="35408536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461814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4683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31</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50756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6451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31958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315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67113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9604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3/21/2024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3/21/2024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3/21/2024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3/21/2024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3/21/2024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3/21/2024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3/21/2024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3/21/2024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3/21/2024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3/21/2024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3/21/2024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3/21/2024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3702552"/>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#1: Jesus was a historical figure, who was crucified by Pontius Pilate, the Roman governor of Judea.</a:t>
            </a:r>
          </a:p>
          <a:p>
            <a:pPr marL="1379538" lvl="5" indent="-452438">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Josephus (AD 37—100): “When Pilate, upon hearing him accused by men of the highest standing amongst us, had condemned him to be crucified.” </a:t>
            </a:r>
          </a:p>
        </p:txBody>
      </p:sp>
    </p:spTree>
    <p:extLst>
      <p:ext uri="{BB962C8B-B14F-4D97-AF65-F5344CB8AC3E}">
        <p14:creationId xmlns:p14="http://schemas.microsoft.com/office/powerpoint/2010/main" val="123025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417345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#1: Jesus was a historical figure, who was crucified by Pontius Pilate, the Roman governor of Judea.</a:t>
            </a:r>
          </a:p>
          <a:p>
            <a:pPr marL="1379538" lvl="5" indent="-452438">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Tacitus (AD 56—117): “Nero fastened the guilt [of the burning of Rome] and inflicted the most exquisite tortures on a class hated for their abominations, called Christians by the populace. </a:t>
            </a:r>
          </a:p>
        </p:txBody>
      </p:sp>
    </p:spTree>
    <p:extLst>
      <p:ext uri="{BB962C8B-B14F-4D97-AF65-F5344CB8AC3E}">
        <p14:creationId xmlns:p14="http://schemas.microsoft.com/office/powerpoint/2010/main" val="545979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4721292"/>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#1: Jesus was a historical figure, who was crucified by Pontius Pilate, the Roman governor of Judea.</a:t>
            </a:r>
          </a:p>
          <a:p>
            <a:pPr marL="1379538" lvl="5" indent="-452438">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Tacitus (AD 56—117): “Christus, from whom the name had its origin, suffered the extreme penalty [i.e. crucifixion] during the reign of Tiberius at the hands of one of our procurators, Pontius Pilatus.”</a:t>
            </a:r>
          </a:p>
          <a:p>
            <a:pPr marL="1379538" lvl="5" indent="-452438">
              <a:lnSpc>
                <a:spcPct val="90000"/>
              </a:lnSpc>
              <a:spcAft>
                <a:spcPts val="600"/>
              </a:spcAft>
              <a:buSzPct val="100000"/>
            </a:pP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249932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4522777"/>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#2: Empty Tomb</a:t>
            </a:r>
          </a:p>
          <a:p>
            <a:pPr marL="1371600" lvl="4" indent="-45720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 Veneration of Jesus’ Tomb</a:t>
            </a:r>
          </a:p>
          <a:p>
            <a:pPr marL="1371600" lvl="4" indent="-45720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Reference to Joseph of Arimathea</a:t>
            </a:r>
          </a:p>
          <a:p>
            <a:pPr marL="1371600" lvl="4" indent="-45720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Presence of Women</a:t>
            </a:r>
          </a:p>
          <a:p>
            <a:pPr marL="1371600" lvl="4" indent="-457200">
              <a:lnSpc>
                <a:spcPct val="90000"/>
              </a:lnSpc>
              <a:spcBef>
                <a:spcPts val="0"/>
              </a:spcBef>
              <a:spcAft>
                <a:spcPts val="600"/>
              </a:spcAft>
              <a:buSzPct val="100000"/>
              <a:buFont typeface="Arial" panose="020B0604020202020204" pitchFamily="34" charset="0"/>
              <a:buChar char="•"/>
            </a:pPr>
            <a:endPar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1379538" lvl="5" indent="-452438">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p>
        </p:txBody>
      </p:sp>
    </p:spTree>
    <p:extLst>
      <p:ext uri="{BB962C8B-B14F-4D97-AF65-F5344CB8AC3E}">
        <p14:creationId xmlns:p14="http://schemas.microsoft.com/office/powerpoint/2010/main" val="330296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3744102"/>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#3: Eyewitnesses Testimony of the Risen Christ</a:t>
            </a:r>
          </a:p>
          <a:p>
            <a:pPr marL="1371600" lvl="4" indent="-444500">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1 Corinthians 15:4-8. “</a:t>
            </a:r>
            <a:r>
              <a:rPr lang="en-US" sz="35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For what I received I passed on to you as of first importance: that Christ died for our sins according to the Scriptures, that he was buried, that he was raised on the third day according to the Scriptures…</a:t>
            </a:r>
            <a:r>
              <a:rPr lang="en-US" sz="3500" dirty="0">
                <a:solidFill>
                  <a:schemeClr val="bg1"/>
                </a:solidFill>
                <a:effectLst/>
                <a:latin typeface="Calibri Light" panose="020F0302020204030204" pitchFamily="34" charset="0"/>
                <a:cs typeface="Calibri Light" panose="020F0302020204030204" pitchFamily="34" charset="0"/>
              </a:rPr>
              <a:t> </a:t>
            </a:r>
            <a:endPar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104997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519834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#3: Eyewitnesses Testimony of the Risen Christ</a:t>
            </a:r>
          </a:p>
          <a:p>
            <a:pPr marL="1371600" lvl="4" indent="-444500">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1 Corinthians 15:4-8. “That he appeared to Peter, and then to the Twelve. After that, he appeared to more than five hundred of the brothers at the same time, most of whom are still living, though some have fallen asleep. Then he appeared to James, then to all the apostles, and last of all he appeared to me also, as to one abnormally born.” </a:t>
            </a:r>
          </a:p>
        </p:txBody>
      </p:sp>
    </p:spTree>
    <p:extLst>
      <p:ext uri="{BB962C8B-B14F-4D97-AF65-F5344CB8AC3E}">
        <p14:creationId xmlns:p14="http://schemas.microsoft.com/office/powerpoint/2010/main" val="343347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519834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#3: Eyewitnesses Testimony of the Risen Christ</a:t>
            </a:r>
          </a:p>
          <a:p>
            <a:pPr marL="1371600" lvl="4" indent="-444500">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1 Corinthians 15:4-8.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“That he appeared to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Peter</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and then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to the Twelve. After that, he appeared to more than five hundred of the brothers at the same time, most of whom are still living, though some have fallen asleep. Then he appeared to James, then to all the apostles, last of all, as though I had been born at the wrong time, he appeared to me.”</a:t>
            </a:r>
          </a:p>
        </p:txBody>
      </p:sp>
    </p:spTree>
    <p:extLst>
      <p:ext uri="{BB962C8B-B14F-4D97-AF65-F5344CB8AC3E}">
        <p14:creationId xmlns:p14="http://schemas.microsoft.com/office/powerpoint/2010/main" val="3796318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519834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#3: Eyewitnesses Testimony of the Risen Christ</a:t>
            </a:r>
          </a:p>
          <a:p>
            <a:pPr marL="1371600" lvl="4" indent="-444500">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1 Corinthians 15:4-8.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“That he appeared to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Peter</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and then to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Twelve</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After that, he appeared to more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than five hundred of the brothers at the same time, most of whom are still living, though some have fallen asleep. Then he appeared to James, then to all the apostles, last of all, as though I had been born at the wrong time, he appeared to me.”</a:t>
            </a:r>
          </a:p>
        </p:txBody>
      </p:sp>
    </p:spTree>
    <p:extLst>
      <p:ext uri="{BB962C8B-B14F-4D97-AF65-F5344CB8AC3E}">
        <p14:creationId xmlns:p14="http://schemas.microsoft.com/office/powerpoint/2010/main" val="4158900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519834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#3: Eyewitnesses Testimony of the Risen Christ</a:t>
            </a:r>
          </a:p>
          <a:p>
            <a:pPr marL="1371600" lvl="4" indent="-444500">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1 Corinthians 15:4-8.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“That he appear</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ed to Peter, and then to the Twelve.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After that, he appeared to more than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five hundred of the brothers at the same time</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most of whom are still living, though some have fallen asleep. Then he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appeared to James, then to all the apostles, last of all, as though I had been born at the wrong time, he appeared to me.”</a:t>
            </a:r>
          </a:p>
        </p:txBody>
      </p:sp>
    </p:spTree>
    <p:extLst>
      <p:ext uri="{BB962C8B-B14F-4D97-AF65-F5344CB8AC3E}">
        <p14:creationId xmlns:p14="http://schemas.microsoft.com/office/powerpoint/2010/main" val="3409944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519834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#3: Eyewitnesses Testimony of the Risen Christ</a:t>
            </a:r>
          </a:p>
          <a:p>
            <a:pPr marL="1371600" lvl="4" indent="-444500">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1 Corinthians 15:4-8.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“That he </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appeared to Peter, and then to the Twelve. After that, he appeared to more than five hundred of the brothers at the same time, most of whom are still living</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though some have fallen asleep. Then he appeared to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James</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 then to all the apostles, last of all, as though I had been born at the wrong time</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 he appeared to me.”</a:t>
            </a:r>
          </a:p>
        </p:txBody>
      </p:sp>
    </p:spTree>
    <p:extLst>
      <p:ext uri="{BB962C8B-B14F-4D97-AF65-F5344CB8AC3E}">
        <p14:creationId xmlns:p14="http://schemas.microsoft.com/office/powerpoint/2010/main" val="368878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24</a:t>
            </a:r>
            <a:r>
              <a:rPr lang="en-US" sz="3800" dirty="0">
                <a:solidFill>
                  <a:schemeClr val="bg1"/>
                </a:solidFill>
                <a:latin typeface="Calibri Light" panose="020F0302020204030204" pitchFamily="34" charset="0"/>
                <a:cs typeface="Calibri Light" panose="020F0302020204030204" pitchFamily="34" charset="0"/>
              </a:rPr>
              <a:t> “I tell you the truth, those who listen to my message and believe in God who sent me have eternal life. They will never be condemned for their sins, but they have already passed from death into life.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355780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519834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#3: Eyewitnesses Testimony of the Risen Christ</a:t>
            </a:r>
          </a:p>
          <a:p>
            <a:pPr marL="1371600" lvl="4" indent="-444500">
              <a:lnSpc>
                <a:spcPct val="90000"/>
              </a:lnSpc>
              <a:spcBef>
                <a:spcPts val="0"/>
              </a:spcBef>
              <a:spcAft>
                <a:spcPts val="600"/>
              </a:spcAft>
              <a:buSzPct val="100000"/>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1 Corinthians 15:4-8.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“That he</a:t>
            </a:r>
            <a:r>
              <a:rPr lang="en-US" sz="3500" dirty="0">
                <a:solidFill>
                  <a:srgbClr val="5286C4"/>
                </a:solidFill>
                <a:latin typeface="Calibri Light" panose="020F0302020204030204" pitchFamily="34" charset="0"/>
                <a:ea typeface="Cambria" panose="02040503050406030204" pitchFamily="18" charset="0"/>
                <a:cs typeface="Calibri Light" panose="020F0302020204030204" pitchFamily="34" charset="0"/>
              </a:rPr>
              <a:t> appeared to Peter, and then to the Twelve. After that, he appeared to more than five hundred of the brothers at the same time, most of whom are still living, though some have fallen asleep. Then he appeared to James, then to all the apostles, last of all, as though </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I had been born at the wrong time,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appeared to me</a:t>
            </a:r>
            <a:r>
              <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rPr>
              <a:t>.”</a:t>
            </a:r>
          </a:p>
        </p:txBody>
      </p:sp>
    </p:spTree>
    <p:extLst>
      <p:ext uri="{BB962C8B-B14F-4D97-AF65-F5344CB8AC3E}">
        <p14:creationId xmlns:p14="http://schemas.microsoft.com/office/powerpoint/2010/main" val="1930966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277460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Fact #3: Eyewitnesses Testimony of the Risen Christ</a:t>
            </a:r>
          </a:p>
          <a:p>
            <a:pPr marL="1384300" lvl="4" indent="-457200">
              <a:lnSpc>
                <a:spcPct val="90000"/>
              </a:lnSpc>
              <a:spcBef>
                <a:spcPts val="0"/>
              </a:spcBef>
              <a:spcAft>
                <a:spcPts val="600"/>
              </a:spcAft>
              <a:buSzPct val="100000"/>
              <a:buFont typeface="Arial" panose="020B0604020202020204" pitchFamily="34" charset="0"/>
              <a:buChar char="•"/>
            </a:pPr>
            <a:r>
              <a:rPr lang="en-US" sz="34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Most of what we know about the world comes from eyewitness testimony.</a:t>
            </a:r>
            <a:r>
              <a:rPr lang="en-US" sz="3400" dirty="0">
                <a:solidFill>
                  <a:schemeClr val="bg1"/>
                </a:solidFill>
                <a:effectLst/>
                <a:latin typeface="Calibri Light" panose="020F0302020204030204" pitchFamily="34" charset="0"/>
                <a:cs typeface="Calibri Light" panose="020F0302020204030204" pitchFamily="34" charset="0"/>
              </a:rPr>
              <a:t> </a:t>
            </a:r>
            <a:endParaRPr lang="en-US" sz="35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53036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277460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cs typeface="Calibri Light" panose="020F0302020204030204" pitchFamily="34" charset="0"/>
              </a:rPr>
              <a:t>“Maybe Jesus’ disciples stole his body.”</a:t>
            </a:r>
            <a:endPar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1384300" lvl="4" indent="-457200">
              <a:lnSpc>
                <a:spcPct val="90000"/>
              </a:lnSpc>
              <a:spcBef>
                <a:spcPts val="0"/>
              </a:spcBef>
              <a:spcAft>
                <a:spcPts val="600"/>
              </a:spcAft>
              <a:buSzPct val="100000"/>
              <a:buFont typeface="Arial" panose="020B0604020202020204" pitchFamily="34" charset="0"/>
              <a:buChar char="•"/>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disciples lacked a clear motive for stealing Jesus’ body and lying about it.</a:t>
            </a:r>
            <a:endParaRPr lang="en-US" sz="34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91987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417345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cs typeface="Calibri Light" panose="020F0302020204030204" pitchFamily="34" charset="0"/>
              </a:rPr>
              <a:t>“Anything is more likely than God raised Jesus from the dead.”</a:t>
            </a:r>
            <a:endPar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1384300" lvl="5">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 Oswald Sanders: “Attempts to explain away the physical resurrection of Christ or to deny its factuality have their rise more in unbelief of the supernatural than in an objective examination of the evidence for it.”</a:t>
            </a:r>
            <a:endParaRPr lang="en-US" sz="34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60888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But I have a greater witness than John—my teachings and my miracles. The Father gave me these works to accomplish, and they prove that he sent me.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39E6BC0-87A3-EDEF-F067-722DA2D971AA}"/>
              </a:ext>
            </a:extLst>
          </p:cNvPr>
          <p:cNvSpPr>
            <a:spLocks noChangeArrowheads="1"/>
          </p:cNvSpPr>
          <p:nvPr/>
        </p:nvSpPr>
        <p:spPr bwMode="auto">
          <a:xfrm>
            <a:off x="228600" y="1220458"/>
            <a:ext cx="11734799" cy="54724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B60C7C9-3640-19C2-B1BD-95BB76AF4427}"/>
              </a:ext>
            </a:extLst>
          </p:cNvPr>
          <p:cNvSpPr txBox="1">
            <a:spLocks noChangeArrowheads="1"/>
          </p:cNvSpPr>
          <p:nvPr/>
        </p:nvSpPr>
        <p:spPr bwMode="auto">
          <a:xfrm>
            <a:off x="271479" y="1373496"/>
            <a:ext cx="11634396" cy="4644348"/>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2. Miraculous Works</a:t>
            </a:r>
          </a:p>
          <a:p>
            <a:pPr marL="465138" lvl="3" indent="-452438">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Did Jesus rise from the dead? </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cs typeface="Calibri Light" panose="020F0302020204030204" pitchFamily="34" charset="0"/>
              </a:rPr>
              <a:t>The resurrection distinguishes a common criminal crucified in the 1st century from God savior.</a:t>
            </a:r>
            <a:endPar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1384300" lvl="5">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NT Wright: “After Jesus of Nazareth had been executed, anybody two days, three days, three weeks, or three years after that would never have said he was the Messiah, </a:t>
            </a:r>
            <a:r>
              <a:rPr lang="en-US" sz="3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unless</a:t>
            </a: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something extraordinary had happened to convince them that God had vindicated him ”</a:t>
            </a:r>
            <a:endParaRPr lang="en-US" sz="3400" dirty="0">
              <a:solidFill>
                <a:schemeClr val="tx2">
                  <a:lumMod val="60000"/>
                  <a:lumOff val="40000"/>
                </a:schemeClr>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982602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37 	</a:t>
            </a:r>
            <a:r>
              <a:rPr lang="en-US" sz="3800" dirty="0">
                <a:solidFill>
                  <a:schemeClr val="bg1"/>
                </a:solidFill>
                <a:latin typeface="Calibri Light" panose="020F0302020204030204" pitchFamily="34" charset="0"/>
                <a:cs typeface="Calibri Light" panose="020F0302020204030204" pitchFamily="34" charset="0"/>
              </a:rPr>
              <a:t>And the Father who sent me has testified about me himself. You have never heard his voice or seen him face to face,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38 	</a:t>
            </a:r>
            <a:r>
              <a:rPr lang="en-US" sz="3800" dirty="0">
                <a:solidFill>
                  <a:schemeClr val="bg1"/>
                </a:solidFill>
                <a:latin typeface="Calibri Light" panose="020F0302020204030204" pitchFamily="34" charset="0"/>
                <a:cs typeface="Calibri Light" panose="020F0302020204030204" pitchFamily="34" charset="0"/>
              </a:rPr>
              <a:t>and you do not have his message in your hearts, because you do not believe me—the one he sent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061767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a:t>
            </a:r>
            <a:r>
              <a:rPr lang="en-US" sz="3800" dirty="0">
                <a:solidFill>
                  <a:schemeClr val="bg1"/>
                </a:solidFill>
                <a:latin typeface="Calibri Light" panose="020F0302020204030204" pitchFamily="34" charset="0"/>
                <a:cs typeface="Calibri Light" panose="020F0302020204030204" pitchFamily="34" charset="0"/>
              </a:rPr>
              <a:t>the Father who sent me has testified about me himself. You have never heard his voice or seen him face to face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you do not have his message in your hearts, because you do not believe me—the one he sent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83388F2F-F03C-DD68-D780-4B57D68E3168}"/>
              </a:ext>
            </a:extLst>
          </p:cNvPr>
          <p:cNvSpPr>
            <a:spLocks noChangeArrowheads="1"/>
          </p:cNvSpPr>
          <p:nvPr/>
        </p:nvSpPr>
        <p:spPr bwMode="auto">
          <a:xfrm>
            <a:off x="381000" y="2922259"/>
            <a:ext cx="11537430" cy="35166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460E0D9-F734-10B0-EAA9-62169216AF67}"/>
              </a:ext>
            </a:extLst>
          </p:cNvPr>
          <p:cNvSpPr txBox="1">
            <a:spLocks noChangeArrowheads="1"/>
          </p:cNvSpPr>
          <p:nvPr/>
        </p:nvSpPr>
        <p:spPr bwMode="auto">
          <a:xfrm>
            <a:off x="423034" y="3075296"/>
            <a:ext cx="11438715" cy="309161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3. The Spirit’s Conviction</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1 John 5:9-10: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Since we believe human testimony, surely we can believe the greater testimony that comes from God. And God has testified about his Son. All who believe in the Son of God know in their hearts that this testimony is true.</a:t>
            </a:r>
          </a:p>
        </p:txBody>
      </p:sp>
    </p:spTree>
    <p:extLst>
      <p:ext uri="{BB962C8B-B14F-4D97-AF65-F5344CB8AC3E}">
        <p14:creationId xmlns:p14="http://schemas.microsoft.com/office/powerpoint/2010/main" val="354816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a:t>
            </a:r>
            <a:r>
              <a:rPr lang="en-US" sz="3800" dirty="0">
                <a:solidFill>
                  <a:schemeClr val="bg1"/>
                </a:solidFill>
                <a:latin typeface="Calibri Light" panose="020F0302020204030204" pitchFamily="34" charset="0"/>
                <a:cs typeface="Calibri Light" panose="020F0302020204030204" pitchFamily="34" charset="0"/>
              </a:rPr>
              <a:t>the Father who sent me has testified about me himself. You have never heard his voice or seen him face to face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you do not have his message in your hearts, because you do not believe me—the one he sent to you.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83388F2F-F03C-DD68-D780-4B57D68E3168}"/>
              </a:ext>
            </a:extLst>
          </p:cNvPr>
          <p:cNvSpPr>
            <a:spLocks noChangeArrowheads="1"/>
          </p:cNvSpPr>
          <p:nvPr/>
        </p:nvSpPr>
        <p:spPr bwMode="auto">
          <a:xfrm>
            <a:off x="381000" y="2922259"/>
            <a:ext cx="11537430" cy="35166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3460E0D9-F734-10B0-EAA9-62169216AF67}"/>
              </a:ext>
            </a:extLst>
          </p:cNvPr>
          <p:cNvSpPr txBox="1">
            <a:spLocks noChangeArrowheads="1"/>
          </p:cNvSpPr>
          <p:nvPr/>
        </p:nvSpPr>
        <p:spPr bwMode="auto">
          <a:xfrm>
            <a:off x="423034" y="3075296"/>
            <a:ext cx="11438715" cy="1637371"/>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3. The Spirit’s Conviction</a:t>
            </a:r>
          </a:p>
          <a:p>
            <a:pPr marL="927100" lvl="4" indent="-457200">
              <a:lnSpc>
                <a:spcPct val="90000"/>
              </a:lnSpc>
              <a:spcBef>
                <a:spcPts val="0"/>
              </a:spcBef>
              <a:spcAft>
                <a:spcPts val="600"/>
              </a:spcAft>
              <a:buSzPct val="100000"/>
              <a:buFont typeface="Arial" panose="020B0604020202020204" pitchFamily="34" charset="0"/>
              <a:buChar char="•"/>
            </a:pP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tells us God is personal and wants to have an encounter with us. </a:t>
            </a:r>
          </a:p>
        </p:txBody>
      </p:sp>
    </p:spTree>
    <p:extLst>
      <p:ext uri="{BB962C8B-B14F-4D97-AF65-F5344CB8AC3E}">
        <p14:creationId xmlns:p14="http://schemas.microsoft.com/office/powerpoint/2010/main" val="3868684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39 </a:t>
            </a:r>
            <a:r>
              <a:rPr lang="en-US" sz="3800" dirty="0">
                <a:solidFill>
                  <a:schemeClr val="bg1"/>
                </a:solidFill>
                <a:latin typeface="Calibri Light" panose="020F0302020204030204" pitchFamily="34" charset="0"/>
                <a:cs typeface="Calibri Light" panose="020F0302020204030204" pitchFamily="34" charset="0"/>
              </a:rPr>
              <a:t>“You search the Scriptures because you think they give you eternal life. But the Scriptures point to me!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40 	</a:t>
            </a:r>
            <a:r>
              <a:rPr lang="en-US" sz="3800" dirty="0">
                <a:solidFill>
                  <a:schemeClr val="bg1"/>
                </a:solidFill>
                <a:latin typeface="Calibri Light" panose="020F0302020204030204" pitchFamily="34" charset="0"/>
                <a:cs typeface="Calibri Light" panose="020F0302020204030204" pitchFamily="34" charset="0"/>
              </a:rPr>
              <a:t>Yet you refuse to come to me to receive this life.</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F1938381-7755-A0C4-B669-3A02B63A5CCF}"/>
              </a:ext>
            </a:extLst>
          </p:cNvPr>
          <p:cNvSpPr>
            <a:spLocks noChangeArrowheads="1"/>
          </p:cNvSpPr>
          <p:nvPr/>
        </p:nvSpPr>
        <p:spPr bwMode="auto">
          <a:xfrm>
            <a:off x="381000" y="1296658"/>
            <a:ext cx="11537430" cy="53073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8FC9FBA-6C00-22FC-A0A5-BFA4E949BED5}"/>
              </a:ext>
            </a:extLst>
          </p:cNvPr>
          <p:cNvSpPr txBox="1">
            <a:spLocks noChangeArrowheads="1"/>
          </p:cNvSpPr>
          <p:nvPr/>
        </p:nvSpPr>
        <p:spPr bwMode="auto">
          <a:xfrm>
            <a:off x="423034" y="1449696"/>
            <a:ext cx="11438715" cy="3091616"/>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4. Testimony of Scripture</a:t>
            </a:r>
          </a:p>
          <a:p>
            <a:pPr marL="922338" lvl="4"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Isaiah 42:8,9: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am the Lord; that is my name! I will not give my glory to anyone else, nor share my praise with carved idols. Everything I prophesied has come true, and now I will prophesy again. I will tell you the future before it happens.</a:t>
            </a:r>
          </a:p>
        </p:txBody>
      </p:sp>
      <p:grpSp>
        <p:nvGrpSpPr>
          <p:cNvPr id="5" name="Group 4">
            <a:extLst>
              <a:ext uri="{FF2B5EF4-FFF2-40B4-BE49-F238E27FC236}">
                <a16:creationId xmlns:a16="http://schemas.microsoft.com/office/drawing/2014/main" id="{0A5BB3B4-8455-7519-A5D2-A5B3B9B5293D}"/>
              </a:ext>
            </a:extLst>
          </p:cNvPr>
          <p:cNvGrpSpPr/>
          <p:nvPr/>
        </p:nvGrpSpPr>
        <p:grpSpPr>
          <a:xfrm>
            <a:off x="3118963" y="1449696"/>
            <a:ext cx="8519473" cy="5285385"/>
            <a:chOff x="1836263" y="1347192"/>
            <a:chExt cx="8519473" cy="5285385"/>
          </a:xfrm>
        </p:grpSpPr>
        <p:pic>
          <p:nvPicPr>
            <p:cNvPr id="6" name="Picture 4" descr="Mead Index Cards Ruled White 3x5&quot; | United Art &amp; Education">
              <a:extLst>
                <a:ext uri="{FF2B5EF4-FFF2-40B4-BE49-F238E27FC236}">
                  <a16:creationId xmlns:a16="http://schemas.microsoft.com/office/drawing/2014/main" id="{6A7C7418-8901-B8ED-FA0F-FB5EA6521B7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40" t="20581" r="2051" b="20166"/>
            <a:stretch/>
          </p:blipFill>
          <p:spPr bwMode="auto">
            <a:xfrm>
              <a:off x="1836263" y="1347192"/>
              <a:ext cx="8519473" cy="52853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1AD166D-94A6-F2AE-5775-E72151001133}"/>
                </a:ext>
              </a:extLst>
            </p:cNvPr>
            <p:cNvSpPr txBox="1"/>
            <p:nvPr/>
          </p:nvSpPr>
          <p:spPr>
            <a:xfrm>
              <a:off x="2853954" y="2377281"/>
              <a:ext cx="6781800" cy="3031023"/>
            </a:xfrm>
            <a:prstGeom prst="rect">
              <a:avLst/>
            </a:prstGeom>
            <a:noFill/>
          </p:spPr>
          <p:txBody>
            <a:bodyPr wrap="square">
              <a:spAutoFit/>
            </a:bodyPr>
            <a:lstStyle/>
            <a:p>
              <a:pPr>
                <a:lnSpc>
                  <a:spcPct val="110000"/>
                </a:lnSpc>
                <a:spcAft>
                  <a:spcPts val="0"/>
                </a:spcAft>
              </a:pPr>
              <a:r>
                <a:rPr lang="en-US" sz="2500" dirty="0">
                  <a:latin typeface="Calibri Light" panose="020F0302020204030204" pitchFamily="34" charset="0"/>
                  <a:cs typeface="Calibri Light" panose="020F0302020204030204" pitchFamily="34" charset="0"/>
                </a:rPr>
                <a:t>“He was pierced for our transgressions, he was crushed for our iniquities; the punishment that brought us peace was upon him, and by his wounds we are healed…He was oppressed and afflicted, yet he did not open his mouth; he was led like a lamb to the slaughter, and as a sheep before her shearers is silent, so he did not open his mouth.”</a:t>
              </a:r>
              <a:endParaRPr lang="en-US" sz="2500" dirty="0"/>
            </a:p>
          </p:txBody>
        </p:sp>
      </p:grpSp>
    </p:spTree>
    <p:extLst>
      <p:ext uri="{BB962C8B-B14F-4D97-AF65-F5344CB8AC3E}">
        <p14:creationId xmlns:p14="http://schemas.microsoft.com/office/powerpoint/2010/main" val="281638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E3327E-DA94-46CA-BE3D-2487BE8D7677}"/>
              </a:ext>
            </a:extLst>
          </p:cNvPr>
          <p:cNvSpPr/>
          <p:nvPr/>
        </p:nvSpPr>
        <p:spPr>
          <a:xfrm>
            <a:off x="0" y="0"/>
            <a:ext cx="12192000" cy="6858000"/>
          </a:xfrm>
          <a:prstGeom prst="rect">
            <a:avLst/>
          </a:prstGeom>
          <a:solidFill>
            <a:srgbClr val="323332"/>
          </a:solidFill>
          <a:ln>
            <a:solidFill>
              <a:srgbClr val="3133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6FA7D4F-C832-4FB3-A26C-13BD8AE7F805}"/>
              </a:ext>
            </a:extLst>
          </p:cNvPr>
          <p:cNvSpPr/>
          <p:nvPr/>
        </p:nvSpPr>
        <p:spPr>
          <a:xfrm>
            <a:off x="61913" y="0"/>
            <a:ext cx="6096000" cy="1323439"/>
          </a:xfrm>
          <a:prstGeom prst="rect">
            <a:avLst/>
          </a:prstGeom>
        </p:spPr>
        <p:txBody>
          <a:bodyPr>
            <a:spAutoFit/>
          </a:bodyPr>
          <a:lstStyle/>
          <a:p>
            <a:r>
              <a:rPr lang="en-US" altLang="en-US" sz="4400" dirty="0">
                <a:solidFill>
                  <a:schemeClr val="bg1"/>
                </a:solidFill>
                <a:latin typeface="Abadi Extra Light" panose="020B0204020104020204" pitchFamily="34" charset="0"/>
              </a:rPr>
              <a:t>Great Isaiah Scroll (DSS)</a:t>
            </a:r>
          </a:p>
          <a:p>
            <a:r>
              <a:rPr lang="en-US" altLang="en-US" sz="3600" dirty="0">
                <a:solidFill>
                  <a:schemeClr val="bg1"/>
                </a:solidFill>
                <a:latin typeface="Abadi Extra Light" panose="020B0204020104020204" pitchFamily="34" charset="0"/>
              </a:rPr>
              <a:t>335-107 BC</a:t>
            </a:r>
          </a:p>
        </p:txBody>
      </p:sp>
      <p:grpSp>
        <p:nvGrpSpPr>
          <p:cNvPr id="10" name="Group 9">
            <a:extLst>
              <a:ext uri="{FF2B5EF4-FFF2-40B4-BE49-F238E27FC236}">
                <a16:creationId xmlns:a16="http://schemas.microsoft.com/office/drawing/2014/main" id="{DE8A42B7-1B9B-40D1-BD4E-52A5EF33F205}"/>
              </a:ext>
            </a:extLst>
          </p:cNvPr>
          <p:cNvGrpSpPr/>
          <p:nvPr/>
        </p:nvGrpSpPr>
        <p:grpSpPr>
          <a:xfrm>
            <a:off x="5490730" y="3729038"/>
            <a:ext cx="3484201" cy="500062"/>
            <a:chOff x="5490730" y="3729038"/>
            <a:chExt cx="3484201" cy="500062"/>
          </a:xfrm>
        </p:grpSpPr>
        <p:sp>
          <p:nvSpPr>
            <p:cNvPr id="4" name="Rectangle 3">
              <a:extLst>
                <a:ext uri="{FF2B5EF4-FFF2-40B4-BE49-F238E27FC236}">
                  <a16:creationId xmlns:a16="http://schemas.microsoft.com/office/drawing/2014/main" id="{68A2EC7B-8290-471F-99A5-DEB5560ADCA1}"/>
                </a:ext>
              </a:extLst>
            </p:cNvPr>
            <p:cNvSpPr/>
            <p:nvPr/>
          </p:nvSpPr>
          <p:spPr>
            <a:xfrm>
              <a:off x="5490730" y="3729038"/>
              <a:ext cx="2967470" cy="250031"/>
            </a:xfrm>
            <a:prstGeom prst="rect">
              <a:avLst/>
            </a:prstGeom>
            <a:solidFill>
              <a:schemeClr val="bg2">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ADD029D-45F5-4A47-97D2-926BBA04D340}"/>
                </a:ext>
              </a:extLst>
            </p:cNvPr>
            <p:cNvSpPr/>
            <p:nvPr/>
          </p:nvSpPr>
          <p:spPr>
            <a:xfrm>
              <a:off x="7015163" y="3979069"/>
              <a:ext cx="1959768" cy="250031"/>
            </a:xfrm>
            <a:prstGeom prst="rect">
              <a:avLst/>
            </a:prstGeom>
            <a:solidFill>
              <a:schemeClr val="bg2">
                <a:lumMod val="50000"/>
                <a:alpha val="4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Rectangle 10">
            <a:extLst>
              <a:ext uri="{FF2B5EF4-FFF2-40B4-BE49-F238E27FC236}">
                <a16:creationId xmlns:a16="http://schemas.microsoft.com/office/drawing/2014/main" id="{AA1C9693-7884-46B1-AE5F-92074F6F2491}"/>
              </a:ext>
            </a:extLst>
          </p:cNvPr>
          <p:cNvSpPr>
            <a:spLocks noChangeArrowheads="1"/>
          </p:cNvSpPr>
          <p:nvPr/>
        </p:nvSpPr>
        <p:spPr bwMode="auto">
          <a:xfrm>
            <a:off x="2393156" y="4360411"/>
            <a:ext cx="8179593" cy="2108970"/>
          </a:xfrm>
          <a:prstGeom prst="rect">
            <a:avLst/>
          </a:prstGeom>
          <a:solidFill>
            <a:schemeClr val="tx1">
              <a:lumMod val="85000"/>
              <a:lumOff val="15000"/>
            </a:schemeClr>
          </a:solidFill>
          <a:ln w="12700">
            <a:solidFill>
              <a:schemeClr val="bg1"/>
            </a:solidFill>
            <a:round/>
            <a:headEnd/>
            <a:tailEnd/>
          </a:ln>
        </p:spPr>
        <p:txBody>
          <a:bodyPr/>
          <a:lstStyle/>
          <a:p>
            <a:pPr eaLnBrk="0" fontAlgn="auto" hangingPunct="0">
              <a:spcBef>
                <a:spcPts val="0"/>
              </a:spcBef>
              <a:spcAft>
                <a:spcPts val="0"/>
              </a:spcAft>
              <a:defRPr/>
            </a:pPr>
            <a:endParaRPr lang="en-US" sz="1800" kern="0">
              <a:solidFill>
                <a:sysClr val="windowText" lastClr="000000"/>
              </a:solidFill>
              <a:latin typeface="Calibri Light" panose="020F0302020204030204" pitchFamily="34" charset="0"/>
              <a:cs typeface="Arial" charset="0"/>
            </a:endParaRPr>
          </a:p>
        </p:txBody>
      </p:sp>
      <p:sp>
        <p:nvSpPr>
          <p:cNvPr id="12" name="TextBox 11">
            <a:extLst>
              <a:ext uri="{FF2B5EF4-FFF2-40B4-BE49-F238E27FC236}">
                <a16:creationId xmlns:a16="http://schemas.microsoft.com/office/drawing/2014/main" id="{9C70F168-FF36-4F3A-9182-F72125D8ED5A}"/>
              </a:ext>
            </a:extLst>
          </p:cNvPr>
          <p:cNvSpPr txBox="1">
            <a:spLocks noChangeArrowheads="1"/>
          </p:cNvSpPr>
          <p:nvPr/>
        </p:nvSpPr>
        <p:spPr bwMode="auto">
          <a:xfrm>
            <a:off x="2436794" y="4444461"/>
            <a:ext cx="8143432" cy="1962085"/>
          </a:xfrm>
          <a:prstGeom prst="rect">
            <a:avLst/>
          </a:prstGeom>
          <a:noFill/>
          <a:ln w="38100">
            <a:noFill/>
            <a:miter lim="800000"/>
            <a:headEnd/>
            <a:tailEnd/>
          </a:ln>
        </p:spPr>
        <p:txBody>
          <a:bodyPr wrap="square">
            <a:spAutoFit/>
          </a:bodyPr>
          <a:lstStyle/>
          <a:p>
            <a:pPr eaLnBrk="0" hangingPunct="0">
              <a:lnSpc>
                <a:spcPct val="90000"/>
              </a:lnSpc>
              <a:buSzPct val="85000"/>
            </a:pPr>
            <a:r>
              <a:rPr lang="en-US" sz="3400" dirty="0">
                <a:solidFill>
                  <a:srgbClr val="FFFFFF"/>
                </a:solidFill>
                <a:latin typeface="Abadi Extra Light" panose="020B0204020104020204" pitchFamily="34" charset="0"/>
                <a:ea typeface="Cambria" charset="0"/>
                <a:cs typeface="Cambria" charset="0"/>
              </a:rPr>
              <a:t>He was pierced for our transgressions, he was crushed for our iniquities; the punishment that brought us peace was on him, and by his wounds we are healed (v5).</a:t>
            </a:r>
          </a:p>
        </p:txBody>
      </p:sp>
    </p:spTree>
    <p:extLst>
      <p:ext uri="{BB962C8B-B14F-4D97-AF65-F5344CB8AC3E}">
        <p14:creationId xmlns:p14="http://schemas.microsoft.com/office/powerpoint/2010/main" val="133532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par>
                          <p:cTn id="13" fill="hold">
                            <p:stCondLst>
                              <p:cond delay="500"/>
                            </p:stCondLst>
                            <p:childTnLst>
                              <p:par>
                                <p:cTn id="14" presetID="1"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6263" indent="-576263">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24</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“I tell you the truth, </a:t>
            </a:r>
            <a:r>
              <a:rPr lang="en-US" sz="3800" dirty="0">
                <a:solidFill>
                  <a:schemeClr val="bg1"/>
                </a:solidFill>
                <a:latin typeface="Calibri Light" panose="020F0302020204030204" pitchFamily="34" charset="0"/>
                <a:cs typeface="Calibri Light" panose="020F0302020204030204" pitchFamily="34" charset="0"/>
              </a:rPr>
              <a:t>those who listen to my message and believe in God who sent me have eternal life. They will never be condemned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for their sins, but they have already passed from death into life.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id="{B6A28FCA-001A-9407-8A06-784A0D7F5766}"/>
              </a:ext>
            </a:extLst>
          </p:cNvPr>
          <p:cNvSpPr>
            <a:spLocks noChangeArrowheads="1"/>
          </p:cNvSpPr>
          <p:nvPr/>
        </p:nvSpPr>
        <p:spPr bwMode="auto">
          <a:xfrm>
            <a:off x="327285" y="2971261"/>
            <a:ext cx="11537430" cy="14523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BCC768E8-6735-5140-FB34-B2AF1232CB13}"/>
              </a:ext>
            </a:extLst>
          </p:cNvPr>
          <p:cNvSpPr txBox="1">
            <a:spLocks noChangeArrowheads="1"/>
          </p:cNvSpPr>
          <p:nvPr/>
        </p:nvSpPr>
        <p:spPr bwMode="auto">
          <a:xfrm>
            <a:off x="388369" y="3103205"/>
            <a:ext cx="11438715"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“There are so many competing voices out there. How can we tell which one comes from God?”</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99538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Conclusion</a:t>
            </a:r>
          </a:p>
        </p:txBody>
      </p:sp>
      <p:sp>
        <p:nvSpPr>
          <p:cNvPr id="7" name="Text Box 8">
            <a:extLst>
              <a:ext uri="{FF2B5EF4-FFF2-40B4-BE49-F238E27FC236}">
                <a16:creationId xmlns:a16="http://schemas.microsoft.com/office/drawing/2014/main" id="{03CF5EC4-E82D-156E-5F6D-7DD957C09ED5}"/>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God provides various lines of evidence for belief.</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Spend some time looking into the objective evidence.</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Ask God for subjective evidence. </a:t>
            </a:r>
          </a:p>
          <a:p>
            <a:pPr marL="465138" indent="-46513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a:p>
            <a:pPr marL="465138" indent="-465138">
              <a:lnSpc>
                <a:spcPct val="90000"/>
              </a:lnSpc>
            </a:pPr>
            <a:endParaRPr lang="en-US" sz="38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7552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25 	</a:t>
            </a:r>
            <a:r>
              <a:rPr lang="en-US" sz="3800" dirty="0">
                <a:solidFill>
                  <a:schemeClr val="bg1"/>
                </a:solidFill>
                <a:latin typeface="Calibri Light" panose="020F0302020204030204" pitchFamily="34" charset="0"/>
                <a:cs typeface="Calibri Light" panose="020F0302020204030204" pitchFamily="34" charset="0"/>
              </a:rPr>
              <a:t>“And I assure you that the time is coming, indeed it’s here now, when the dead will hear my voice—the voice of the Son of God. And those who listen will live.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26 	</a:t>
            </a:r>
            <a:r>
              <a:rPr lang="en-US" sz="3800" dirty="0">
                <a:solidFill>
                  <a:schemeClr val="bg1"/>
                </a:solidFill>
                <a:latin typeface="Calibri Light" panose="020F0302020204030204" pitchFamily="34" charset="0"/>
                <a:cs typeface="Calibri Light" panose="020F0302020204030204" pitchFamily="34" charset="0"/>
              </a:rPr>
              <a:t>The Father has life in himself, and he has granted that same life-giving power to his Son.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27 	</a:t>
            </a:r>
            <a:r>
              <a:rPr lang="en-US" sz="3800" dirty="0">
                <a:solidFill>
                  <a:schemeClr val="bg1"/>
                </a:solidFill>
                <a:latin typeface="Calibri Light" panose="020F0302020204030204" pitchFamily="34" charset="0"/>
                <a:cs typeface="Calibri Light" panose="020F0302020204030204" pitchFamily="34" charset="0"/>
              </a:rPr>
              <a:t>And he has given him authority to judge everyone because he is the Son of Man.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13117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28 	</a:t>
            </a:r>
            <a:r>
              <a:rPr lang="en-US" sz="3800" dirty="0">
                <a:solidFill>
                  <a:schemeClr val="bg1"/>
                </a:solidFill>
                <a:latin typeface="Calibri Light" panose="020F0302020204030204" pitchFamily="34" charset="0"/>
                <a:cs typeface="Calibri Light" panose="020F0302020204030204" pitchFamily="34" charset="0"/>
              </a:rPr>
              <a:t>Don’t be so surprised! Indeed, the time is coming when all the dead in their graves will hear the voice of God’s Son,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cs typeface="Calibri Light" panose="020F0302020204030204" pitchFamily="34" charset="0"/>
              </a:rPr>
              <a:t>and they will rise again. Those who have done good will rise to experience eternal life, and those who have continued in evil will rise to experience judgment.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E4951CB3-75C7-F81E-2F7A-2B3084A2D9DF}"/>
              </a:ext>
            </a:extLst>
          </p:cNvPr>
          <p:cNvSpPr>
            <a:spLocks noChangeArrowheads="1"/>
          </p:cNvSpPr>
          <p:nvPr/>
        </p:nvSpPr>
        <p:spPr bwMode="auto">
          <a:xfrm>
            <a:off x="311771" y="4601566"/>
            <a:ext cx="11568457" cy="1922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C13EDC0E-5FAB-4E5B-6576-C234A4FE3E3F}"/>
              </a:ext>
            </a:extLst>
          </p:cNvPr>
          <p:cNvSpPr txBox="1">
            <a:spLocks noChangeArrowheads="1"/>
          </p:cNvSpPr>
          <p:nvPr/>
        </p:nvSpPr>
        <p:spPr bwMode="auto">
          <a:xfrm>
            <a:off x="361743" y="4759365"/>
            <a:ext cx="11469476"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6:40: “For my Father’s will is that everyone who looks to the Son and believes in him shall have eternal life, and I will raise them up at the last day.” </a:t>
            </a:r>
          </a:p>
        </p:txBody>
      </p:sp>
    </p:spTree>
    <p:extLst>
      <p:ext uri="{BB962C8B-B14F-4D97-AF65-F5344CB8AC3E}">
        <p14:creationId xmlns:p14="http://schemas.microsoft.com/office/powerpoint/2010/main" val="325392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31 	</a:t>
            </a:r>
            <a:r>
              <a:rPr lang="en-US" sz="3800" dirty="0">
                <a:solidFill>
                  <a:schemeClr val="bg1"/>
                </a:solidFill>
                <a:latin typeface="Calibri Light" panose="020F0302020204030204" pitchFamily="34" charset="0"/>
                <a:cs typeface="Calibri Light" panose="020F0302020204030204" pitchFamily="34" charset="0"/>
              </a:rPr>
              <a:t>“If I were to testify on my own behalf, my testimony would not be valid.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32 	</a:t>
            </a:r>
            <a:r>
              <a:rPr lang="en-US" sz="3800" dirty="0">
                <a:solidFill>
                  <a:schemeClr val="bg1"/>
                </a:solidFill>
                <a:latin typeface="Calibri Light" panose="020F0302020204030204" pitchFamily="34" charset="0"/>
                <a:cs typeface="Calibri Light" panose="020F0302020204030204" pitchFamily="34" charset="0"/>
              </a:rPr>
              <a:t>But someone else is also testifying about me, and I assure you that everything he says about me is true.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104346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31 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If I were to testify on my own behalf, my testimony would not be valid.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someone else is also testifying about me, and I assure you that everything he says about me is true.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D3437FE7-8810-C44A-02C6-4301361F7572}"/>
              </a:ext>
            </a:extLst>
          </p:cNvPr>
          <p:cNvSpPr>
            <a:spLocks noChangeArrowheads="1"/>
          </p:cNvSpPr>
          <p:nvPr/>
        </p:nvSpPr>
        <p:spPr bwMode="auto">
          <a:xfrm>
            <a:off x="304800" y="2433803"/>
            <a:ext cx="11537430" cy="14523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0628BA9-47BF-FA55-F60C-26C83066038F}"/>
              </a:ext>
            </a:extLst>
          </p:cNvPr>
          <p:cNvSpPr txBox="1">
            <a:spLocks noChangeArrowheads="1"/>
          </p:cNvSpPr>
          <p:nvPr/>
        </p:nvSpPr>
        <p:spPr bwMode="auto">
          <a:xfrm>
            <a:off x="365884" y="2565747"/>
            <a:ext cx="11438715"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calls four witnesses to testify about the truthfulness of his claim.</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01344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33 	</a:t>
            </a:r>
            <a:r>
              <a:rPr lang="en-US" sz="3800" dirty="0">
                <a:solidFill>
                  <a:schemeClr val="bg1"/>
                </a:solidFill>
                <a:latin typeface="Calibri Light" panose="020F0302020204030204" pitchFamily="34" charset="0"/>
                <a:cs typeface="Calibri Light" panose="020F0302020204030204" pitchFamily="34" charset="0"/>
              </a:rPr>
              <a:t>In fact, you sent investigators to listen to John the Baptist, and his testimony about me was true.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34 	</a:t>
            </a:r>
            <a:r>
              <a:rPr lang="en-US" sz="3800" dirty="0">
                <a:solidFill>
                  <a:schemeClr val="bg1"/>
                </a:solidFill>
                <a:latin typeface="Calibri Light" panose="020F0302020204030204" pitchFamily="34" charset="0"/>
                <a:cs typeface="Calibri Light" panose="020F0302020204030204" pitchFamily="34" charset="0"/>
              </a:rPr>
              <a:t>Of course, I have no need of human witnesses, but I say these things so you might be saved. </a:t>
            </a:r>
          </a:p>
          <a:p>
            <a:pPr marL="571500" indent="-57150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35 	</a:t>
            </a:r>
            <a:r>
              <a:rPr lang="en-US" sz="3800" dirty="0">
                <a:solidFill>
                  <a:schemeClr val="bg1"/>
                </a:solidFill>
                <a:latin typeface="Calibri Light" panose="020F0302020204030204" pitchFamily="34" charset="0"/>
                <a:cs typeface="Calibri Light" panose="020F0302020204030204" pitchFamily="34" charset="0"/>
              </a:rPr>
              <a:t>John was like a burning and shining lamp, and you were excited for a while about his message.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231237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In fact, </a:t>
            </a:r>
            <a:r>
              <a:rPr lang="en-US" sz="3800" dirty="0">
                <a:solidFill>
                  <a:schemeClr val="bg1"/>
                </a:solidFill>
                <a:latin typeface="Calibri Light" panose="020F0302020204030204" pitchFamily="34" charset="0"/>
                <a:cs typeface="Calibri Light" panose="020F0302020204030204" pitchFamily="34" charset="0"/>
              </a:rPr>
              <a:t>you sent investigators to listen to John the Baptist, and his testimony about me was true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Of course, I have no need of human witnesses, but I say these things so you might be saved. </a:t>
            </a:r>
          </a:p>
          <a:p>
            <a:pPr marL="571500" indent="-57150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John was like a burning and shining lamp, and you were excited for a while about his message. </a:t>
            </a:r>
          </a:p>
        </p:txBody>
      </p:sp>
      <p:sp>
        <p:nvSpPr>
          <p:cNvPr id="8" name="TextBox 7">
            <a:extLst>
              <a:ext uri="{FF2B5EF4-FFF2-40B4-BE49-F238E27FC236}">
                <a16:creationId xmlns:a16="http://schemas.microsoft.com/office/drawing/2014/main"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5</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id="{12EAE4A9-3494-6BDA-39CF-34FC600F87A2}"/>
              </a:ext>
            </a:extLst>
          </p:cNvPr>
          <p:cNvSpPr>
            <a:spLocks noChangeArrowheads="1"/>
          </p:cNvSpPr>
          <p:nvPr/>
        </p:nvSpPr>
        <p:spPr bwMode="auto">
          <a:xfrm>
            <a:off x="381000" y="2426959"/>
            <a:ext cx="11537430" cy="351664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12B5D8B0-5B32-E0E4-6A60-60B5384E56D2}"/>
              </a:ext>
            </a:extLst>
          </p:cNvPr>
          <p:cNvSpPr txBox="1">
            <a:spLocks noChangeArrowheads="1"/>
          </p:cNvSpPr>
          <p:nvPr/>
        </p:nvSpPr>
        <p:spPr bwMode="auto">
          <a:xfrm>
            <a:off x="423034" y="2579996"/>
            <a:ext cx="11438715" cy="31824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600" dirty="0">
                <a:solidFill>
                  <a:prstClr val="white"/>
                </a:solidFill>
                <a:latin typeface="Century Gothic" panose="020B0502020202020204" pitchFamily="34" charset="0"/>
                <a:cs typeface="Calibri Light" panose="020F0302020204030204" pitchFamily="34" charset="0"/>
              </a:rPr>
              <a:t>1. John’s Testimony</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Since the religious leaders were willing to give John a hearing, they should give Jesus a hearing since John was pointing to him. </a:t>
            </a:r>
          </a:p>
          <a:p>
            <a:pPr marL="465138" lvl="3" indent="-452438">
              <a:lnSpc>
                <a:spcPct val="90000"/>
              </a:lnSpc>
              <a:spcBef>
                <a:spcPts val="0"/>
              </a:spcBef>
              <a:spcAft>
                <a:spcPts val="600"/>
              </a:spcAft>
              <a:buSzPct val="100000"/>
            </a:pPr>
            <a:r>
              <a:rPr lang="en-US" sz="3500" dirty="0">
                <a:solidFill>
                  <a:prstClr val="white"/>
                </a:solidFill>
                <a:latin typeface="Calibri Light" panose="020F0302020204030204" pitchFamily="34" charset="0"/>
                <a:cs typeface="Calibri Light" panose="020F0302020204030204" pitchFamily="34" charset="0"/>
              </a:rPr>
              <a:t>►	</a:t>
            </a:r>
            <a:r>
              <a:rPr lang="en-US" sz="3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Of course, John’s testimony doesn’t carry much weight today.</a:t>
            </a:r>
          </a:p>
        </p:txBody>
      </p:sp>
    </p:spTree>
    <p:extLst>
      <p:ext uri="{BB962C8B-B14F-4D97-AF65-F5344CB8AC3E}">
        <p14:creationId xmlns:p14="http://schemas.microsoft.com/office/powerpoint/2010/main" val="315731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581c0934c9164dd76d9082214434c48c">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e09e129f1aa0b73a08a9e58b1ff9de78"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100AA60-8A43-4548-B7E5-E21A21801B54}">
  <ds:schemaRefs>
    <ds:schemaRef ds:uri="369b7a70-faf7-49ad-93f7-50be65527ab7"/>
    <ds:schemaRef ds:uri="ff815424-4e70-49c6-b287-782c85bc6f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5325CAD-493D-4420-99CF-615174C39033}">
  <ds:schemaRefs>
    <ds:schemaRef ds:uri="http://schemas.microsoft.com/sharepoint/v3/contenttype/forms"/>
  </ds:schemaRefs>
</ds:datastoreItem>
</file>

<file path=customXml/itemProps3.xml><?xml version="1.0" encoding="utf-8"?>
<ds:datastoreItem xmlns:ds="http://schemas.openxmlformats.org/officeDocument/2006/customXml" ds:itemID="{512760A6-F761-4C5E-BD8C-9B89D0C666C6}">
  <ds:schemaRefs>
    <ds:schemaRef ds:uri="http://schemas.microsoft.com/office/infopath/2007/PartnerControls"/>
    <ds:schemaRef ds:uri="http://schemas.microsoft.com/office/2006/documentManagement/types"/>
    <ds:schemaRef ds:uri="http://schemas.microsoft.com/office/2006/metadata/properties"/>
    <ds:schemaRef ds:uri="http://purl.org/dc/terms/"/>
    <ds:schemaRef ds:uri="369b7a70-faf7-49ad-93f7-50be65527ab7"/>
    <ds:schemaRef ds:uri="http://www.w3.org/XML/1998/namespace"/>
    <ds:schemaRef ds:uri="http://purl.org/dc/elements/1.1/"/>
    <ds:schemaRef ds:uri="ff815424-4e70-49c6-b287-782c85bc6f8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6578</TotalTime>
  <Words>2834</Words>
  <Application>Microsoft Office PowerPoint</Application>
  <PresentationFormat>Widescreen</PresentationFormat>
  <Paragraphs>186</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Abadi Extra Light</vt:lpstr>
      <vt:lpstr>Arial</vt:lpstr>
      <vt:lpstr>Calibri</vt:lpstr>
      <vt:lpstr>Calibri Light</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Conrad Hilario</dc:creator>
  <cp:lastModifiedBy>Haley</cp:lastModifiedBy>
  <cp:revision>5</cp:revision>
  <dcterms:created xsi:type="dcterms:W3CDTF">2019-11-11T23:15:35Z</dcterms:created>
  <dcterms:modified xsi:type="dcterms:W3CDTF">2024-03-21T14:00:36Z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