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54"/>
  </p:notesMasterIdLst>
  <p:sldIdLst>
    <p:sldId id="6226" r:id="rId2"/>
    <p:sldId id="6371" r:id="rId3"/>
    <p:sldId id="6502" r:id="rId4"/>
    <p:sldId id="6503" r:id="rId5"/>
    <p:sldId id="6504" r:id="rId6"/>
    <p:sldId id="6462" r:id="rId7"/>
    <p:sldId id="6505" r:id="rId8"/>
    <p:sldId id="6508" r:id="rId9"/>
    <p:sldId id="6509" r:id="rId10"/>
    <p:sldId id="6463" r:id="rId11"/>
    <p:sldId id="6510" r:id="rId12"/>
    <p:sldId id="6511" r:id="rId13"/>
    <p:sldId id="6512" r:id="rId14"/>
    <p:sldId id="6513" r:id="rId15"/>
    <p:sldId id="6514" r:id="rId16"/>
    <p:sldId id="6515" r:id="rId17"/>
    <p:sldId id="6516" r:id="rId18"/>
    <p:sldId id="6517" r:id="rId19"/>
    <p:sldId id="6518" r:id="rId20"/>
    <p:sldId id="6519" r:id="rId21"/>
    <p:sldId id="6522" r:id="rId22"/>
    <p:sldId id="6523" r:id="rId23"/>
    <p:sldId id="6524" r:id="rId24"/>
    <p:sldId id="6525" r:id="rId25"/>
    <p:sldId id="6526" r:id="rId26"/>
    <p:sldId id="5994" r:id="rId27"/>
    <p:sldId id="6527" r:id="rId28"/>
    <p:sldId id="6528" r:id="rId29"/>
    <p:sldId id="6529" r:id="rId30"/>
    <p:sldId id="6530" r:id="rId31"/>
    <p:sldId id="6531" r:id="rId32"/>
    <p:sldId id="6532" r:id="rId33"/>
    <p:sldId id="6533" r:id="rId34"/>
    <p:sldId id="6534" r:id="rId35"/>
    <p:sldId id="6535" r:id="rId36"/>
    <p:sldId id="6536" r:id="rId37"/>
    <p:sldId id="6537" r:id="rId38"/>
    <p:sldId id="6539" r:id="rId39"/>
    <p:sldId id="6540" r:id="rId40"/>
    <p:sldId id="6541" r:id="rId41"/>
    <p:sldId id="6542" r:id="rId42"/>
    <p:sldId id="6543" r:id="rId43"/>
    <p:sldId id="6550" r:id="rId44"/>
    <p:sldId id="6544" r:id="rId45"/>
    <p:sldId id="6501" r:id="rId46"/>
    <p:sldId id="6489" r:id="rId47"/>
    <p:sldId id="6547" r:id="rId48"/>
    <p:sldId id="6548" r:id="rId49"/>
    <p:sldId id="6549" r:id="rId50"/>
    <p:sldId id="6546" r:id="rId51"/>
    <p:sldId id="6551" r:id="rId52"/>
    <p:sldId id="6545" r:id="rId5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060"/>
    <a:srgbClr val="004C22"/>
    <a:srgbClr val="6C2008"/>
    <a:srgbClr val="A7320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350BFD3-2F90-4DB9-A7DE-348C4D6AA756}" v="1720" dt="2024-08-08T21:47:15.87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41170" autoAdjust="0"/>
    <p:restoredTop sz="89165" autoAdjust="0"/>
  </p:normalViewPr>
  <p:slideViewPr>
    <p:cSldViewPr snapToGrid="0">
      <p:cViewPr varScale="1">
        <p:scale>
          <a:sx n="98" d="100"/>
          <a:sy n="98" d="100"/>
        </p:scale>
        <p:origin x="192" y="84"/>
      </p:cViewPr>
      <p:guideLst/>
    </p:cSldViewPr>
  </p:slideViewPr>
  <p:notesTextViewPr>
    <p:cViewPr>
      <p:scale>
        <a:sx n="3" d="2"/>
        <a:sy n="3" d="2"/>
      </p:scale>
      <p:origin x="0" y="0"/>
    </p:cViewPr>
  </p:notesTextViewPr>
  <p:notesViewPr>
    <p:cSldViewPr snapToGrid="0">
      <p:cViewPr varScale="1">
        <p:scale>
          <a:sx n="70" d="100"/>
          <a:sy n="70" d="100"/>
        </p:scale>
        <p:origin x="3240" y="6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commentAuthors" Target="commentAuthor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D0A0213-B28A-4CB2-812D-990230FA6FF3}" type="datetimeFigureOut">
              <a:rPr lang="en-US" smtClean="0"/>
              <a:t>8/15/2024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AC80140-4816-450C-AE2B-F5C59B1DC9D0}" type="slidenum">
              <a:rPr lang="en-US" smtClean="0"/>
              <a:t>‹#›</a:t>
            </a:fld>
            <a:endParaRPr lang="en-US"/>
          </a:p>
        </p:txBody>
      </p:sp>
    </p:spTree>
    <p:extLst>
      <p:ext uri="{BB962C8B-B14F-4D97-AF65-F5344CB8AC3E}">
        <p14:creationId xmlns:p14="http://schemas.microsoft.com/office/powerpoint/2010/main" val="30477848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51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56F864E-3332-406C-9257-B538C0213791}"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9917048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10</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41488587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11</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9061133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12</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6342165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13</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9382940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14</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8577318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15</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49156334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16</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90573025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17</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64234659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18</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73825533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19</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265871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0624897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20</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47554338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21</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31280070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22</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49126442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23</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60535230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24</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38924848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25</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82531792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27</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43909888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28</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83231996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29</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41366602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30</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7978338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13250978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31</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418889157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32</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14076783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33</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0574256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34</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0518187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35</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64602298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36</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43963221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37</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37517950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38</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74466317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39</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426605592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40</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6846327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71197951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41</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50020481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42</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32916024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43</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689318836"/>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44</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49954772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51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56F864E-3332-406C-9257-B538C0213791}"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52</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6004771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8439875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2812133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7238630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7737204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9</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6492396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C3BD256C-FC3C-4D68-A0FE-27C1396AD01D}" type="datetimeFigureOut">
              <a:rPr lang="en-US"/>
              <a:pPr>
                <a:defRPr/>
              </a:pPr>
              <a:t>8/15/2024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7F981A1-4845-4BB8-9D43-F6882A9DA1E3}" type="slidenum">
              <a:rPr lang="en-US" altLang="en-US"/>
              <a:pPr>
                <a:defRPr/>
              </a:pPr>
              <a:t>‹#›</a:t>
            </a:fld>
            <a:endParaRPr lang="en-US" altLang="en-US"/>
          </a:p>
        </p:txBody>
      </p:sp>
    </p:spTree>
    <p:extLst>
      <p:ext uri="{BB962C8B-B14F-4D97-AF65-F5344CB8AC3E}">
        <p14:creationId xmlns:p14="http://schemas.microsoft.com/office/powerpoint/2010/main" val="578038813"/>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CB930AB7-94FF-4A12-87B6-12BF6B060502}" type="datetimeFigureOut">
              <a:rPr lang="en-US"/>
              <a:pPr>
                <a:defRPr/>
              </a:pPr>
              <a:t>8/15/2024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3675A1C-5711-4518-9FD1-0737E439512F}" type="slidenum">
              <a:rPr lang="en-US" altLang="en-US"/>
              <a:pPr>
                <a:defRPr/>
              </a:pPr>
              <a:t>‹#›</a:t>
            </a:fld>
            <a:endParaRPr lang="en-US" altLang="en-US"/>
          </a:p>
        </p:txBody>
      </p:sp>
    </p:spTree>
    <p:extLst>
      <p:ext uri="{BB962C8B-B14F-4D97-AF65-F5344CB8AC3E}">
        <p14:creationId xmlns:p14="http://schemas.microsoft.com/office/powerpoint/2010/main" val="427855537"/>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39C0892F-64E3-4E4D-A779-4AC117A7042A}" type="datetimeFigureOut">
              <a:rPr lang="en-US"/>
              <a:pPr>
                <a:defRPr/>
              </a:pPr>
              <a:t>8/15/2024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CB55791-5D71-41CA-ADEF-30150793F3DB}" type="slidenum">
              <a:rPr lang="en-US" altLang="en-US"/>
              <a:pPr>
                <a:defRPr/>
              </a:pPr>
              <a:t>‹#›</a:t>
            </a:fld>
            <a:endParaRPr lang="en-US" altLang="en-US"/>
          </a:p>
        </p:txBody>
      </p:sp>
    </p:spTree>
    <p:extLst>
      <p:ext uri="{BB962C8B-B14F-4D97-AF65-F5344CB8AC3E}">
        <p14:creationId xmlns:p14="http://schemas.microsoft.com/office/powerpoint/2010/main" val="4015958070"/>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sz="7800" b="1">
                <a:latin typeface="Perpetua" panose="02020502060401020303" pitchFamily="18" charset="0"/>
              </a:defRPr>
            </a:lvl1pPr>
          </a:lstStyle>
          <a:p>
            <a:r>
              <a:rPr lang="en-US" dirty="0"/>
              <a:t>Click to edit Master title style</a:t>
            </a:r>
          </a:p>
        </p:txBody>
      </p:sp>
      <p:sp>
        <p:nvSpPr>
          <p:cNvPr id="3" name="Content Placeholder 2"/>
          <p:cNvSpPr>
            <a:spLocks noGrp="1"/>
          </p:cNvSpPr>
          <p:nvPr>
            <p:ph idx="1"/>
          </p:nvPr>
        </p:nvSpPr>
        <p:spPr/>
        <p:txBody>
          <a:bodyPr/>
          <a:lstStyle>
            <a:lvl1pPr>
              <a:defRPr sz="3800">
                <a:latin typeface="Perpetua" panose="02020502060401020303" pitchFamily="18" charset="0"/>
              </a:defRPr>
            </a:lvl1pPr>
            <a:lvl2pPr>
              <a:defRPr sz="3800">
                <a:latin typeface="Perpetua" panose="02020502060401020303" pitchFamily="18" charset="0"/>
              </a:defRPr>
            </a:lvl2pPr>
            <a:lvl3pPr>
              <a:defRPr sz="3500">
                <a:latin typeface="Perpetua" panose="02020502060401020303" pitchFamily="18" charset="0"/>
              </a:defRPr>
            </a:lvl3pPr>
            <a:lvl4pPr>
              <a:defRPr>
                <a:latin typeface="Perpetua" panose="02020502060401020303" pitchFamily="18" charset="0"/>
              </a:defRPr>
            </a:lvl4pPr>
            <a:lvl5pPr>
              <a:defRPr>
                <a:latin typeface="Perpetua" panose="02020502060401020303"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defRPr/>
            </a:lvl1pPr>
          </a:lstStyle>
          <a:p>
            <a:pPr>
              <a:defRPr/>
            </a:pPr>
            <a:fld id="{1CD21051-A16A-427C-8899-C35613957D83}" type="datetimeFigureOut">
              <a:rPr lang="en-US"/>
              <a:pPr>
                <a:defRPr/>
              </a:pPr>
              <a:t>8/15/2024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5BBD3AF-902B-469E-A6D9-B77733F4B5E1}" type="slidenum">
              <a:rPr lang="en-US" altLang="en-US"/>
              <a:pPr>
                <a:defRPr/>
              </a:pPr>
              <a:t>‹#›</a:t>
            </a:fld>
            <a:endParaRPr lang="en-US" altLang="en-US"/>
          </a:p>
        </p:txBody>
      </p:sp>
    </p:spTree>
    <p:extLst>
      <p:ext uri="{BB962C8B-B14F-4D97-AF65-F5344CB8AC3E}">
        <p14:creationId xmlns:p14="http://schemas.microsoft.com/office/powerpoint/2010/main" val="376465615"/>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CA59A3BB-9766-4096-8FE5-15E95B6C98DB}" type="datetimeFigureOut">
              <a:rPr lang="en-US"/>
              <a:pPr>
                <a:defRPr/>
              </a:pPr>
              <a:t>8/15/2024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DF3F273-6B82-4A41-B97F-88FABCE2BC35}" type="slidenum">
              <a:rPr lang="en-US" altLang="en-US"/>
              <a:pPr>
                <a:defRPr/>
              </a:pPr>
              <a:t>‹#›</a:t>
            </a:fld>
            <a:endParaRPr lang="en-US" altLang="en-US"/>
          </a:p>
        </p:txBody>
      </p:sp>
    </p:spTree>
    <p:extLst>
      <p:ext uri="{BB962C8B-B14F-4D97-AF65-F5344CB8AC3E}">
        <p14:creationId xmlns:p14="http://schemas.microsoft.com/office/powerpoint/2010/main" val="4184698951"/>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088D21A2-18DF-4662-B9EF-CDBC5477518B}" type="datetimeFigureOut">
              <a:rPr lang="en-US"/>
              <a:pPr>
                <a:defRPr/>
              </a:pPr>
              <a:t>8/15/2024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DA25FB5-0516-4E4D-B2B5-A7F094E378BF}" type="slidenum">
              <a:rPr lang="en-US" altLang="en-US"/>
              <a:pPr>
                <a:defRPr/>
              </a:pPr>
              <a:t>‹#›</a:t>
            </a:fld>
            <a:endParaRPr lang="en-US" altLang="en-US"/>
          </a:p>
        </p:txBody>
      </p:sp>
    </p:spTree>
    <p:extLst>
      <p:ext uri="{BB962C8B-B14F-4D97-AF65-F5344CB8AC3E}">
        <p14:creationId xmlns:p14="http://schemas.microsoft.com/office/powerpoint/2010/main" val="107313706"/>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7DDB6D34-BA4E-4F32-A7BA-3F0CFF91848E}" type="datetimeFigureOut">
              <a:rPr lang="en-US"/>
              <a:pPr>
                <a:defRPr/>
              </a:pPr>
              <a:t>8/15/2024</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F390A413-04E4-435A-9179-602D01E89ADE}" type="slidenum">
              <a:rPr lang="en-US" altLang="en-US"/>
              <a:pPr>
                <a:defRPr/>
              </a:pPr>
              <a:t>‹#›</a:t>
            </a:fld>
            <a:endParaRPr lang="en-US" altLang="en-US"/>
          </a:p>
        </p:txBody>
      </p:sp>
    </p:spTree>
    <p:extLst>
      <p:ext uri="{BB962C8B-B14F-4D97-AF65-F5344CB8AC3E}">
        <p14:creationId xmlns:p14="http://schemas.microsoft.com/office/powerpoint/2010/main" val="3011214134"/>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A541B3BF-C193-4091-8F7F-50CA82A7AE6A}" type="datetimeFigureOut">
              <a:rPr lang="en-US"/>
              <a:pPr>
                <a:defRPr/>
              </a:pPr>
              <a:t>8/15/2024</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45E46C55-15AA-40E2-96B8-644A4561C123}" type="slidenum">
              <a:rPr lang="en-US" altLang="en-US"/>
              <a:pPr>
                <a:defRPr/>
              </a:pPr>
              <a:t>‹#›</a:t>
            </a:fld>
            <a:endParaRPr lang="en-US" altLang="en-US"/>
          </a:p>
        </p:txBody>
      </p:sp>
    </p:spTree>
    <p:extLst>
      <p:ext uri="{BB962C8B-B14F-4D97-AF65-F5344CB8AC3E}">
        <p14:creationId xmlns:p14="http://schemas.microsoft.com/office/powerpoint/2010/main" val="2398546813"/>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19C2AF3-96BB-4DF7-BEED-8CA7EB7663EB}" type="datetimeFigureOut">
              <a:rPr lang="en-US"/>
              <a:pPr>
                <a:defRPr/>
              </a:pPr>
              <a:t>8/15/2024</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F94B0B05-6BB4-4AE0-BE15-7EF11E40A173}" type="slidenum">
              <a:rPr lang="en-US" altLang="en-US"/>
              <a:pPr>
                <a:defRPr/>
              </a:pPr>
              <a:t>‹#›</a:t>
            </a:fld>
            <a:endParaRPr lang="en-US" altLang="en-US"/>
          </a:p>
        </p:txBody>
      </p:sp>
    </p:spTree>
    <p:extLst>
      <p:ext uri="{BB962C8B-B14F-4D97-AF65-F5344CB8AC3E}">
        <p14:creationId xmlns:p14="http://schemas.microsoft.com/office/powerpoint/2010/main" val="3607625830"/>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E4EA64FA-08FF-4583-881C-E434C3AA3999}" type="datetimeFigureOut">
              <a:rPr lang="en-US"/>
              <a:pPr>
                <a:defRPr/>
              </a:pPr>
              <a:t>8/15/2024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84C1C39-2802-4575-9D6E-ECDBD10DC4E6}" type="slidenum">
              <a:rPr lang="en-US" altLang="en-US"/>
              <a:pPr>
                <a:defRPr/>
              </a:pPr>
              <a:t>‹#›</a:t>
            </a:fld>
            <a:endParaRPr lang="en-US" altLang="en-US"/>
          </a:p>
        </p:txBody>
      </p:sp>
    </p:spTree>
    <p:extLst>
      <p:ext uri="{BB962C8B-B14F-4D97-AF65-F5344CB8AC3E}">
        <p14:creationId xmlns:p14="http://schemas.microsoft.com/office/powerpoint/2010/main" val="1248024354"/>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6FDA91D-8149-4669-B53C-738122626FB4}" type="datetimeFigureOut">
              <a:rPr lang="en-US"/>
              <a:pPr>
                <a:defRPr/>
              </a:pPr>
              <a:t>8/15/2024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1798DB6-7A1E-4948-9F4F-7C73CA98C041}" type="slidenum">
              <a:rPr lang="en-US" altLang="en-US"/>
              <a:pPr>
                <a:defRPr/>
              </a:pPr>
              <a:t>‹#›</a:t>
            </a:fld>
            <a:endParaRPr lang="en-US" altLang="en-US"/>
          </a:p>
        </p:txBody>
      </p:sp>
    </p:spTree>
    <p:extLst>
      <p:ext uri="{BB962C8B-B14F-4D97-AF65-F5344CB8AC3E}">
        <p14:creationId xmlns:p14="http://schemas.microsoft.com/office/powerpoint/2010/main" val="127592388"/>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304EC063-737A-4011-A470-CDA529CC06EA}" type="datetimeFigureOut">
              <a:rPr lang="en-US"/>
              <a:pPr>
                <a:defRPr/>
              </a:pPr>
              <a:t>8/15/2024</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FFFFFF"/>
                </a:solidFill>
                <a:latin typeface="Calibri" panose="020F0502020204030204" pitchFamily="34" charset="0"/>
              </a:defRPr>
            </a:lvl1pPr>
          </a:lstStyle>
          <a:p>
            <a:pPr>
              <a:defRPr/>
            </a:pPr>
            <a:fld id="{2325029F-3199-43D2-869F-5577BEC1BC0C}" type="slidenum">
              <a:rPr lang="en-US" altLang="en-US"/>
              <a:pPr>
                <a:defRPr/>
              </a:pPr>
              <a:t>‹#›</a:t>
            </a:fld>
            <a:endParaRPr lang="en-US" altLang="en-US"/>
          </a:p>
        </p:txBody>
      </p:sp>
    </p:spTree>
    <p:extLst>
      <p:ext uri="{BB962C8B-B14F-4D97-AF65-F5344CB8AC3E}">
        <p14:creationId xmlns:p14="http://schemas.microsoft.com/office/powerpoint/2010/main" val="2197860766"/>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wipe dir="r"/>
  </p:transition>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ctrTitle"/>
          </p:nvPr>
        </p:nvSpPr>
        <p:spPr>
          <a:xfrm>
            <a:off x="721360" y="304800"/>
            <a:ext cx="10749280" cy="4419600"/>
          </a:xfrm>
        </p:spPr>
        <p:txBody>
          <a:bodyPr/>
          <a:lstStyle/>
          <a:p>
            <a:pPr eaLnBrk="1" hangingPunct="1"/>
            <a:r>
              <a:rPr lang="en-US" altLang="en-US" sz="19900" dirty="0">
                <a:latin typeface="Haettenschweiler" panose="020B0706040902060204" pitchFamily="34" charset="0"/>
              </a:rPr>
              <a:t>JOHN 15-16</a:t>
            </a:r>
            <a:endParaRPr lang="en-US" altLang="en-US" sz="8800" dirty="0">
              <a:latin typeface="Haettenschweiler" panose="020B0706040902060204" pitchFamily="34" charset="0"/>
            </a:endParaRPr>
          </a:p>
        </p:txBody>
      </p:sp>
      <p:sp>
        <p:nvSpPr>
          <p:cNvPr id="2" name="TextBox 1">
            <a:extLst>
              <a:ext uri="{FF2B5EF4-FFF2-40B4-BE49-F238E27FC236}">
                <a16:creationId xmlns:a16="http://schemas.microsoft.com/office/drawing/2014/main" id="{38880140-7AEB-80C9-15F1-E354BAACEB8E}"/>
              </a:ext>
            </a:extLst>
          </p:cNvPr>
          <p:cNvSpPr txBox="1">
            <a:spLocks noChangeArrowheads="1"/>
          </p:cNvSpPr>
          <p:nvPr/>
        </p:nvSpPr>
        <p:spPr bwMode="auto">
          <a:xfrm>
            <a:off x="1687229" y="4062680"/>
            <a:ext cx="8817543"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fontAlgn="base">
              <a:spcBef>
                <a:spcPct val="0"/>
              </a:spcBef>
              <a:spcAft>
                <a:spcPct val="0"/>
              </a:spcAft>
              <a:buNone/>
            </a:pPr>
            <a:r>
              <a:rPr lang="en-US" altLang="en-US" sz="8000" dirty="0">
                <a:solidFill>
                  <a:prstClr val="white"/>
                </a:solidFill>
                <a:latin typeface="Haettenschweiler" panose="020B0706040902060204" pitchFamily="34" charset="0"/>
                <a:cs typeface="AngsanaUPC" panose="020B0502040204020203" pitchFamily="18" charset="-34"/>
              </a:rPr>
              <a:t>Principles for Persecution</a:t>
            </a:r>
          </a:p>
        </p:txBody>
      </p:sp>
    </p:spTree>
    <p:extLst>
      <p:ext uri="{BB962C8B-B14F-4D97-AF65-F5344CB8AC3E}">
        <p14:creationId xmlns:p14="http://schemas.microsoft.com/office/powerpoint/2010/main" val="407644791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15</a:t>
            </a:r>
          </a:p>
        </p:txBody>
      </p:sp>
      <p:sp>
        <p:nvSpPr>
          <p:cNvPr id="3" name="Content Placeholder 2"/>
          <p:cNvSpPr>
            <a:spLocks noGrp="1"/>
          </p:cNvSpPr>
          <p:nvPr>
            <p:ph idx="1"/>
          </p:nvPr>
        </p:nvSpPr>
        <p:spPr>
          <a:xfrm>
            <a:off x="633663" y="1600201"/>
            <a:ext cx="10972800" cy="4525963"/>
          </a:xfrm>
        </p:spPr>
        <p:txBody>
          <a:bodyPr/>
          <a:lstStyle/>
          <a:p>
            <a:pPr marL="0" indent="0">
              <a:lnSpc>
                <a:spcPct val="107000"/>
              </a:lnSpc>
              <a:spcBef>
                <a:spcPts val="0"/>
              </a:spcBef>
              <a:spcAft>
                <a:spcPts val="800"/>
              </a:spcAft>
              <a:buNone/>
            </a:pPr>
            <a:r>
              <a:rPr lang="en-US" baseline="30000" dirty="0">
                <a:effectLst/>
                <a:ea typeface="Aptos" panose="020B0004020202020204" pitchFamily="34" charset="0"/>
                <a:cs typeface="Times New Roman" panose="02020603050405020304" pitchFamily="18" charset="0"/>
              </a:rPr>
              <a:t>20</a:t>
            </a:r>
            <a:r>
              <a:rPr lang="en-US" dirty="0">
                <a:effectLst/>
                <a:ea typeface="Aptos" panose="020B0004020202020204" pitchFamily="34" charset="0"/>
                <a:cs typeface="Times New Roman" panose="02020603050405020304" pitchFamily="18" charset="0"/>
              </a:rPr>
              <a:t>Remember what I told you: ‘A servant is not greater than his master.’ If they persecuted me, they will persecute you also. If they obeyed my teaching, they will obey yours also. </a:t>
            </a:r>
          </a:p>
          <a:p>
            <a:pPr marL="0" indent="0">
              <a:lnSpc>
                <a:spcPct val="107000"/>
              </a:lnSpc>
              <a:spcBef>
                <a:spcPts val="0"/>
              </a:spcBef>
              <a:spcAft>
                <a:spcPts val="800"/>
              </a:spcAft>
              <a:buNone/>
            </a:pPr>
            <a:r>
              <a:rPr lang="en-US" baseline="30000" dirty="0">
                <a:effectLst/>
                <a:ea typeface="Aptos" panose="020B0004020202020204" pitchFamily="34" charset="0"/>
                <a:cs typeface="Times New Roman" panose="02020603050405020304" pitchFamily="18" charset="0"/>
              </a:rPr>
              <a:t>21</a:t>
            </a:r>
            <a:r>
              <a:rPr lang="en-US" dirty="0">
                <a:effectLst/>
                <a:ea typeface="Aptos" panose="020B0004020202020204" pitchFamily="34" charset="0"/>
                <a:cs typeface="Times New Roman" panose="02020603050405020304" pitchFamily="18" charset="0"/>
              </a:rPr>
              <a:t>They will treat you this way because of my name, for they do not know the one who sent me. </a:t>
            </a:r>
            <a:endParaRPr lang="en-US" kern="100" dirty="0">
              <a:effectLst/>
              <a:ea typeface="Aptos" panose="020B000402020202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5793C10E-6154-FC60-7F07-920C05E02350}"/>
              </a:ext>
            </a:extLst>
          </p:cNvPr>
          <p:cNvSpPr txBox="1"/>
          <p:nvPr/>
        </p:nvSpPr>
        <p:spPr>
          <a:xfrm>
            <a:off x="7757961" y="6101783"/>
            <a:ext cx="4311391" cy="630942"/>
          </a:xfrm>
          <a:prstGeom prst="rect">
            <a:avLst/>
          </a:prstGeom>
          <a:solidFill>
            <a:schemeClr val="bg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l"/>
            <a:r>
              <a:rPr lang="en-US" sz="3500" b="1" dirty="0">
                <a:latin typeface="Avenir Next LT Pro" panose="020B0504020202020204" pitchFamily="34" charset="0"/>
              </a:rPr>
              <a:t>JESUS DID IT FIRST</a:t>
            </a:r>
          </a:p>
        </p:txBody>
      </p:sp>
      <p:grpSp>
        <p:nvGrpSpPr>
          <p:cNvPr id="4" name="Group 3">
            <a:extLst>
              <a:ext uri="{FF2B5EF4-FFF2-40B4-BE49-F238E27FC236}">
                <a16:creationId xmlns:a16="http://schemas.microsoft.com/office/drawing/2014/main" id="{4BE856DE-CE20-52F5-7B30-D820C7D07E66}"/>
              </a:ext>
            </a:extLst>
          </p:cNvPr>
          <p:cNvGrpSpPr/>
          <p:nvPr/>
        </p:nvGrpSpPr>
        <p:grpSpPr>
          <a:xfrm>
            <a:off x="6854434" y="5557140"/>
            <a:ext cx="844898" cy="777666"/>
            <a:chOff x="5338274" y="5472138"/>
            <a:chExt cx="844898" cy="777666"/>
          </a:xfrm>
        </p:grpSpPr>
        <p:sp>
          <p:nvSpPr>
            <p:cNvPr id="5" name="TextBox 4">
              <a:extLst>
                <a:ext uri="{FF2B5EF4-FFF2-40B4-BE49-F238E27FC236}">
                  <a16:creationId xmlns:a16="http://schemas.microsoft.com/office/drawing/2014/main" id="{9FD1F944-56C1-4A47-EA32-B2A0B9E1D504}"/>
                </a:ext>
              </a:extLst>
            </p:cNvPr>
            <p:cNvSpPr txBox="1"/>
            <p:nvPr/>
          </p:nvSpPr>
          <p:spPr>
            <a:xfrm>
              <a:off x="5387726" y="5545500"/>
              <a:ext cx="795446" cy="630942"/>
            </a:xfrm>
            <a:prstGeom prst="rect">
              <a:avLst/>
            </a:prstGeom>
            <a:solidFill>
              <a:schemeClr val="bg1"/>
            </a:solidFill>
            <a:ln w="25400">
              <a:noFill/>
            </a:ln>
            <a:effectLst>
              <a:outerShdw blurRad="107950" dist="12700" dir="5400000" algn="ctr">
                <a:srgbClr val="000000"/>
              </a:outerShdw>
            </a:effectLst>
          </p:spPr>
          <p:txBody>
            <a:bodyPr wrap="square" rtlCol="0">
              <a:spAutoFit/>
            </a:bodyPr>
            <a:lstStyle/>
            <a:p>
              <a:pPr algn="l"/>
              <a:r>
                <a:rPr lang="en-US" sz="3500" b="1" dirty="0">
                  <a:latin typeface="Avenir Next LT Pro" panose="020B0504020202020204" pitchFamily="34" charset="0"/>
                </a:rPr>
                <a:t>#1</a:t>
              </a:r>
            </a:p>
          </p:txBody>
        </p:sp>
        <p:sp>
          <p:nvSpPr>
            <p:cNvPr id="6" name="Oval 5">
              <a:extLst>
                <a:ext uri="{FF2B5EF4-FFF2-40B4-BE49-F238E27FC236}">
                  <a16:creationId xmlns:a16="http://schemas.microsoft.com/office/drawing/2014/main" id="{34DEBD73-214E-B683-FE56-BCA985FED825}"/>
                </a:ext>
              </a:extLst>
            </p:cNvPr>
            <p:cNvSpPr/>
            <p:nvPr/>
          </p:nvSpPr>
          <p:spPr>
            <a:xfrm>
              <a:off x="5338274" y="5472138"/>
              <a:ext cx="844898" cy="777666"/>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94266828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15</a:t>
            </a:r>
          </a:p>
        </p:txBody>
      </p:sp>
      <p:sp>
        <p:nvSpPr>
          <p:cNvPr id="3" name="Content Placeholder 2"/>
          <p:cNvSpPr>
            <a:spLocks noGrp="1"/>
          </p:cNvSpPr>
          <p:nvPr>
            <p:ph idx="1"/>
          </p:nvPr>
        </p:nvSpPr>
        <p:spPr>
          <a:xfrm>
            <a:off x="633663" y="1600201"/>
            <a:ext cx="10972800" cy="4525963"/>
          </a:xfrm>
        </p:spPr>
        <p:txBody>
          <a:bodyPr/>
          <a:lstStyle/>
          <a:p>
            <a:pPr marL="0" indent="0">
              <a:lnSpc>
                <a:spcPct val="107000"/>
              </a:lnSpc>
              <a:spcBef>
                <a:spcPts val="0"/>
              </a:spcBef>
              <a:spcAft>
                <a:spcPts val="800"/>
              </a:spcAft>
              <a:buNone/>
            </a:pPr>
            <a:r>
              <a:rPr lang="en-US" baseline="30000" dirty="0">
                <a:effectLst/>
                <a:ea typeface="Aptos" panose="020B0004020202020204" pitchFamily="34" charset="0"/>
                <a:cs typeface="Times New Roman" panose="02020603050405020304" pitchFamily="18" charset="0"/>
              </a:rPr>
              <a:t>22</a:t>
            </a:r>
            <a:r>
              <a:rPr lang="en-US" dirty="0">
                <a:effectLst/>
                <a:ea typeface="Aptos" panose="020B0004020202020204" pitchFamily="34" charset="0"/>
                <a:cs typeface="Times New Roman" panose="02020603050405020304" pitchFamily="18" charset="0"/>
              </a:rPr>
              <a:t>If I had not come and spoken to them, they would not be guilty of sin; but now they have no excuse for their sin. </a:t>
            </a:r>
          </a:p>
          <a:p>
            <a:pPr marL="0" indent="0">
              <a:lnSpc>
                <a:spcPct val="107000"/>
              </a:lnSpc>
              <a:spcBef>
                <a:spcPts val="0"/>
              </a:spcBef>
              <a:spcAft>
                <a:spcPts val="800"/>
              </a:spcAft>
              <a:buNone/>
            </a:pPr>
            <a:r>
              <a:rPr lang="en-US" baseline="30000" dirty="0">
                <a:effectLst/>
                <a:ea typeface="Aptos" panose="020B0004020202020204" pitchFamily="34" charset="0"/>
                <a:cs typeface="Times New Roman" panose="02020603050405020304" pitchFamily="18" charset="0"/>
              </a:rPr>
              <a:t>23</a:t>
            </a:r>
            <a:r>
              <a:rPr lang="en-US" dirty="0">
                <a:effectLst/>
                <a:ea typeface="Aptos" panose="020B0004020202020204" pitchFamily="34" charset="0"/>
                <a:cs typeface="Times New Roman" panose="02020603050405020304" pitchFamily="18" charset="0"/>
              </a:rPr>
              <a:t>Whoever hates me hates my Father as well.</a:t>
            </a:r>
            <a:endParaRPr lang="en-US" kern="100" dirty="0">
              <a:effectLst/>
              <a:ea typeface="Aptos" panose="020B000402020202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5793C10E-6154-FC60-7F07-920C05E02350}"/>
              </a:ext>
            </a:extLst>
          </p:cNvPr>
          <p:cNvSpPr txBox="1"/>
          <p:nvPr/>
        </p:nvSpPr>
        <p:spPr>
          <a:xfrm>
            <a:off x="7757961" y="6101783"/>
            <a:ext cx="4311391" cy="630942"/>
          </a:xfrm>
          <a:prstGeom prst="rect">
            <a:avLst/>
          </a:prstGeom>
          <a:solidFill>
            <a:schemeClr val="bg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l"/>
            <a:r>
              <a:rPr lang="en-US" sz="3500" b="1" dirty="0">
                <a:latin typeface="Avenir Next LT Pro" panose="020B0504020202020204" pitchFamily="34" charset="0"/>
              </a:rPr>
              <a:t>JESUS DID IT FIRST</a:t>
            </a:r>
          </a:p>
        </p:txBody>
      </p:sp>
      <p:grpSp>
        <p:nvGrpSpPr>
          <p:cNvPr id="4" name="Group 3">
            <a:extLst>
              <a:ext uri="{FF2B5EF4-FFF2-40B4-BE49-F238E27FC236}">
                <a16:creationId xmlns:a16="http://schemas.microsoft.com/office/drawing/2014/main" id="{4BE856DE-CE20-52F5-7B30-D820C7D07E66}"/>
              </a:ext>
            </a:extLst>
          </p:cNvPr>
          <p:cNvGrpSpPr/>
          <p:nvPr/>
        </p:nvGrpSpPr>
        <p:grpSpPr>
          <a:xfrm>
            <a:off x="6854434" y="5557140"/>
            <a:ext cx="844898" cy="777666"/>
            <a:chOff x="5338274" y="5472138"/>
            <a:chExt cx="844898" cy="777666"/>
          </a:xfrm>
        </p:grpSpPr>
        <p:sp>
          <p:nvSpPr>
            <p:cNvPr id="5" name="TextBox 4">
              <a:extLst>
                <a:ext uri="{FF2B5EF4-FFF2-40B4-BE49-F238E27FC236}">
                  <a16:creationId xmlns:a16="http://schemas.microsoft.com/office/drawing/2014/main" id="{9FD1F944-56C1-4A47-EA32-B2A0B9E1D504}"/>
                </a:ext>
              </a:extLst>
            </p:cNvPr>
            <p:cNvSpPr txBox="1"/>
            <p:nvPr/>
          </p:nvSpPr>
          <p:spPr>
            <a:xfrm>
              <a:off x="5387726" y="5545500"/>
              <a:ext cx="795446" cy="630942"/>
            </a:xfrm>
            <a:prstGeom prst="rect">
              <a:avLst/>
            </a:prstGeom>
            <a:solidFill>
              <a:schemeClr val="bg1"/>
            </a:solidFill>
            <a:ln w="25400">
              <a:noFill/>
            </a:ln>
            <a:effectLst>
              <a:outerShdw blurRad="107950" dist="12700" dir="5400000" algn="ctr">
                <a:srgbClr val="000000"/>
              </a:outerShdw>
            </a:effectLst>
          </p:spPr>
          <p:txBody>
            <a:bodyPr wrap="square" rtlCol="0">
              <a:spAutoFit/>
            </a:bodyPr>
            <a:lstStyle/>
            <a:p>
              <a:pPr algn="l"/>
              <a:r>
                <a:rPr lang="en-US" sz="3500" b="1" dirty="0">
                  <a:latin typeface="Avenir Next LT Pro" panose="020B0504020202020204" pitchFamily="34" charset="0"/>
                </a:rPr>
                <a:t>#1</a:t>
              </a:r>
            </a:p>
          </p:txBody>
        </p:sp>
        <p:sp>
          <p:nvSpPr>
            <p:cNvPr id="6" name="Oval 5">
              <a:extLst>
                <a:ext uri="{FF2B5EF4-FFF2-40B4-BE49-F238E27FC236}">
                  <a16:creationId xmlns:a16="http://schemas.microsoft.com/office/drawing/2014/main" id="{34DEBD73-214E-B683-FE56-BCA985FED825}"/>
                </a:ext>
              </a:extLst>
            </p:cNvPr>
            <p:cNvSpPr/>
            <p:nvPr/>
          </p:nvSpPr>
          <p:spPr>
            <a:xfrm>
              <a:off x="5338274" y="5472138"/>
              <a:ext cx="844898" cy="777666"/>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9308370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15</a:t>
            </a:r>
          </a:p>
        </p:txBody>
      </p:sp>
      <p:sp>
        <p:nvSpPr>
          <p:cNvPr id="3" name="Content Placeholder 2"/>
          <p:cNvSpPr>
            <a:spLocks noGrp="1"/>
          </p:cNvSpPr>
          <p:nvPr>
            <p:ph idx="1"/>
          </p:nvPr>
        </p:nvSpPr>
        <p:spPr>
          <a:xfrm>
            <a:off x="633663" y="1600201"/>
            <a:ext cx="10972800" cy="4525963"/>
          </a:xfrm>
        </p:spPr>
        <p:txBody>
          <a:bodyPr/>
          <a:lstStyle/>
          <a:p>
            <a:pPr marL="0" marR="0" indent="0">
              <a:lnSpc>
                <a:spcPct val="107000"/>
              </a:lnSpc>
              <a:spcBef>
                <a:spcPts val="0"/>
              </a:spcBef>
              <a:spcAft>
                <a:spcPts val="800"/>
              </a:spcAft>
              <a:buNone/>
            </a:pPr>
            <a:r>
              <a:rPr lang="en-US" kern="100" baseline="30000" dirty="0">
                <a:effectLst/>
                <a:ea typeface="Aptos" panose="020B0004020202020204" pitchFamily="34" charset="0"/>
                <a:cs typeface="Times New Roman" panose="02020603050405020304" pitchFamily="18" charset="0"/>
              </a:rPr>
              <a:t>24</a:t>
            </a:r>
            <a:r>
              <a:rPr lang="en-US" kern="100" dirty="0">
                <a:effectLst/>
                <a:ea typeface="Aptos" panose="020B0004020202020204" pitchFamily="34" charset="0"/>
                <a:cs typeface="Times New Roman" panose="02020603050405020304" pitchFamily="18" charset="0"/>
              </a:rPr>
              <a:t>If I had not done among them the works no one else did, they would not be guilty of sin. As it is, they have seen, and yet they have hated both me and my Father. </a:t>
            </a:r>
          </a:p>
          <a:p>
            <a:pPr marL="0" marR="0" indent="0">
              <a:lnSpc>
                <a:spcPct val="107000"/>
              </a:lnSpc>
              <a:spcBef>
                <a:spcPts val="0"/>
              </a:spcBef>
              <a:spcAft>
                <a:spcPts val="800"/>
              </a:spcAft>
              <a:buNone/>
            </a:pPr>
            <a:r>
              <a:rPr lang="en-US" kern="100" baseline="30000" dirty="0">
                <a:effectLst/>
                <a:ea typeface="Aptos" panose="020B0004020202020204" pitchFamily="34" charset="0"/>
                <a:cs typeface="Times New Roman" panose="02020603050405020304" pitchFamily="18" charset="0"/>
              </a:rPr>
              <a:t>25</a:t>
            </a:r>
            <a:r>
              <a:rPr lang="en-US" kern="100" dirty="0">
                <a:effectLst/>
                <a:ea typeface="Aptos" panose="020B0004020202020204" pitchFamily="34" charset="0"/>
                <a:cs typeface="Times New Roman" panose="02020603050405020304" pitchFamily="18" charset="0"/>
              </a:rPr>
              <a:t>But this is to fulfill what is written in their Law: ‘They hated me without reason.’</a:t>
            </a:r>
          </a:p>
        </p:txBody>
      </p:sp>
      <p:sp>
        <p:nvSpPr>
          <p:cNvPr id="2" name="TextBox 1">
            <a:extLst>
              <a:ext uri="{FF2B5EF4-FFF2-40B4-BE49-F238E27FC236}">
                <a16:creationId xmlns:a16="http://schemas.microsoft.com/office/drawing/2014/main" id="{5793C10E-6154-FC60-7F07-920C05E02350}"/>
              </a:ext>
            </a:extLst>
          </p:cNvPr>
          <p:cNvSpPr txBox="1"/>
          <p:nvPr/>
        </p:nvSpPr>
        <p:spPr>
          <a:xfrm>
            <a:off x="7757961" y="6101783"/>
            <a:ext cx="4311391" cy="630942"/>
          </a:xfrm>
          <a:prstGeom prst="rect">
            <a:avLst/>
          </a:prstGeom>
          <a:solidFill>
            <a:schemeClr val="bg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l"/>
            <a:r>
              <a:rPr lang="en-US" sz="3500" b="1" dirty="0">
                <a:latin typeface="Avenir Next LT Pro" panose="020B0504020202020204" pitchFamily="34" charset="0"/>
              </a:rPr>
              <a:t>JESUS DID IT FIRST</a:t>
            </a:r>
          </a:p>
        </p:txBody>
      </p:sp>
      <p:grpSp>
        <p:nvGrpSpPr>
          <p:cNvPr id="4" name="Group 3">
            <a:extLst>
              <a:ext uri="{FF2B5EF4-FFF2-40B4-BE49-F238E27FC236}">
                <a16:creationId xmlns:a16="http://schemas.microsoft.com/office/drawing/2014/main" id="{4BE856DE-CE20-52F5-7B30-D820C7D07E66}"/>
              </a:ext>
            </a:extLst>
          </p:cNvPr>
          <p:cNvGrpSpPr/>
          <p:nvPr/>
        </p:nvGrpSpPr>
        <p:grpSpPr>
          <a:xfrm>
            <a:off x="6854434" y="5557140"/>
            <a:ext cx="844898" cy="777666"/>
            <a:chOff x="5338274" y="5472138"/>
            <a:chExt cx="844898" cy="777666"/>
          </a:xfrm>
        </p:grpSpPr>
        <p:sp>
          <p:nvSpPr>
            <p:cNvPr id="5" name="TextBox 4">
              <a:extLst>
                <a:ext uri="{FF2B5EF4-FFF2-40B4-BE49-F238E27FC236}">
                  <a16:creationId xmlns:a16="http://schemas.microsoft.com/office/drawing/2014/main" id="{9FD1F944-56C1-4A47-EA32-B2A0B9E1D504}"/>
                </a:ext>
              </a:extLst>
            </p:cNvPr>
            <p:cNvSpPr txBox="1"/>
            <p:nvPr/>
          </p:nvSpPr>
          <p:spPr>
            <a:xfrm>
              <a:off x="5387726" y="5545500"/>
              <a:ext cx="795446" cy="630942"/>
            </a:xfrm>
            <a:prstGeom prst="rect">
              <a:avLst/>
            </a:prstGeom>
            <a:solidFill>
              <a:schemeClr val="bg1"/>
            </a:solidFill>
            <a:ln w="25400">
              <a:noFill/>
            </a:ln>
            <a:effectLst>
              <a:outerShdw blurRad="107950" dist="12700" dir="5400000" algn="ctr">
                <a:srgbClr val="000000"/>
              </a:outerShdw>
            </a:effectLst>
          </p:spPr>
          <p:txBody>
            <a:bodyPr wrap="square" rtlCol="0">
              <a:spAutoFit/>
            </a:bodyPr>
            <a:lstStyle/>
            <a:p>
              <a:pPr algn="l"/>
              <a:r>
                <a:rPr lang="en-US" sz="3500" b="1" dirty="0">
                  <a:latin typeface="Avenir Next LT Pro" panose="020B0504020202020204" pitchFamily="34" charset="0"/>
                </a:rPr>
                <a:t>#1</a:t>
              </a:r>
            </a:p>
          </p:txBody>
        </p:sp>
        <p:sp>
          <p:nvSpPr>
            <p:cNvPr id="6" name="Oval 5">
              <a:extLst>
                <a:ext uri="{FF2B5EF4-FFF2-40B4-BE49-F238E27FC236}">
                  <a16:creationId xmlns:a16="http://schemas.microsoft.com/office/drawing/2014/main" id="{34DEBD73-214E-B683-FE56-BCA985FED825}"/>
                </a:ext>
              </a:extLst>
            </p:cNvPr>
            <p:cNvSpPr/>
            <p:nvPr/>
          </p:nvSpPr>
          <p:spPr>
            <a:xfrm>
              <a:off x="5338274" y="5472138"/>
              <a:ext cx="844898" cy="777666"/>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 name="TextBox 6">
            <a:extLst>
              <a:ext uri="{FF2B5EF4-FFF2-40B4-BE49-F238E27FC236}">
                <a16:creationId xmlns:a16="http://schemas.microsoft.com/office/drawing/2014/main" id="{04E8D00E-CF80-4197-A78F-6F7BB0F8781A}"/>
              </a:ext>
            </a:extLst>
          </p:cNvPr>
          <p:cNvSpPr txBox="1"/>
          <p:nvPr/>
        </p:nvSpPr>
        <p:spPr>
          <a:xfrm>
            <a:off x="5255394" y="274638"/>
            <a:ext cx="6112042" cy="1846659"/>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Perpetua" panose="02020502060401020303" pitchFamily="18" charset="0"/>
              </a:rPr>
              <a:t>When people tell you what to do without doing it themselves, it feels discrediting</a:t>
            </a:r>
          </a:p>
        </p:txBody>
      </p:sp>
    </p:spTree>
    <p:extLst>
      <p:ext uri="{BB962C8B-B14F-4D97-AF65-F5344CB8AC3E}">
        <p14:creationId xmlns:p14="http://schemas.microsoft.com/office/powerpoint/2010/main" val="331722784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15</a:t>
            </a:r>
          </a:p>
        </p:txBody>
      </p:sp>
      <p:sp>
        <p:nvSpPr>
          <p:cNvPr id="3" name="Content Placeholder 2"/>
          <p:cNvSpPr>
            <a:spLocks noGrp="1"/>
          </p:cNvSpPr>
          <p:nvPr>
            <p:ph idx="1"/>
          </p:nvPr>
        </p:nvSpPr>
        <p:spPr>
          <a:xfrm>
            <a:off x="633663" y="1600201"/>
            <a:ext cx="10972800" cy="4525963"/>
          </a:xfrm>
        </p:spPr>
        <p:txBody>
          <a:bodyPr/>
          <a:lstStyle/>
          <a:p>
            <a:pPr marL="0" marR="0" indent="0">
              <a:lnSpc>
                <a:spcPct val="107000"/>
              </a:lnSpc>
              <a:spcBef>
                <a:spcPts val="0"/>
              </a:spcBef>
              <a:spcAft>
                <a:spcPts val="800"/>
              </a:spcAft>
              <a:buNone/>
            </a:pPr>
            <a:r>
              <a:rPr lang="en-US" kern="100" baseline="30000" dirty="0">
                <a:effectLst/>
                <a:ea typeface="Aptos" panose="020B0004020202020204" pitchFamily="34" charset="0"/>
                <a:cs typeface="Times New Roman" panose="02020603050405020304" pitchFamily="18" charset="0"/>
              </a:rPr>
              <a:t>24</a:t>
            </a:r>
            <a:r>
              <a:rPr lang="en-US" kern="100" dirty="0">
                <a:effectLst/>
                <a:ea typeface="Aptos" panose="020B0004020202020204" pitchFamily="34" charset="0"/>
                <a:cs typeface="Times New Roman" panose="02020603050405020304" pitchFamily="18" charset="0"/>
              </a:rPr>
              <a:t>If I had not done among them the works no one else did, they would not be guilty of sin. As it is, they have seen, and yet they have hated both me and my Father. </a:t>
            </a:r>
          </a:p>
          <a:p>
            <a:pPr marL="0" marR="0" indent="0">
              <a:lnSpc>
                <a:spcPct val="107000"/>
              </a:lnSpc>
              <a:spcBef>
                <a:spcPts val="0"/>
              </a:spcBef>
              <a:spcAft>
                <a:spcPts val="800"/>
              </a:spcAft>
              <a:buNone/>
            </a:pPr>
            <a:r>
              <a:rPr lang="en-US" kern="100" baseline="30000" dirty="0">
                <a:effectLst/>
                <a:ea typeface="Aptos" panose="020B0004020202020204" pitchFamily="34" charset="0"/>
                <a:cs typeface="Times New Roman" panose="02020603050405020304" pitchFamily="18" charset="0"/>
              </a:rPr>
              <a:t>25</a:t>
            </a:r>
            <a:r>
              <a:rPr lang="en-US" kern="100" dirty="0">
                <a:effectLst/>
                <a:ea typeface="Aptos" panose="020B0004020202020204" pitchFamily="34" charset="0"/>
                <a:cs typeface="Times New Roman" panose="02020603050405020304" pitchFamily="18" charset="0"/>
              </a:rPr>
              <a:t>But this is to fulfill what is written in their Law: ‘They hated me without reason.’</a:t>
            </a:r>
          </a:p>
        </p:txBody>
      </p:sp>
      <p:sp>
        <p:nvSpPr>
          <p:cNvPr id="2" name="TextBox 1">
            <a:extLst>
              <a:ext uri="{FF2B5EF4-FFF2-40B4-BE49-F238E27FC236}">
                <a16:creationId xmlns:a16="http://schemas.microsoft.com/office/drawing/2014/main" id="{5793C10E-6154-FC60-7F07-920C05E02350}"/>
              </a:ext>
            </a:extLst>
          </p:cNvPr>
          <p:cNvSpPr txBox="1"/>
          <p:nvPr/>
        </p:nvSpPr>
        <p:spPr>
          <a:xfrm>
            <a:off x="7757961" y="6101783"/>
            <a:ext cx="4311391" cy="630942"/>
          </a:xfrm>
          <a:prstGeom prst="rect">
            <a:avLst/>
          </a:prstGeom>
          <a:solidFill>
            <a:schemeClr val="bg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l"/>
            <a:r>
              <a:rPr lang="en-US" sz="3500" b="1" dirty="0">
                <a:latin typeface="Avenir Next LT Pro" panose="020B0504020202020204" pitchFamily="34" charset="0"/>
              </a:rPr>
              <a:t>JESUS DID IT FIRST</a:t>
            </a:r>
          </a:p>
        </p:txBody>
      </p:sp>
      <p:grpSp>
        <p:nvGrpSpPr>
          <p:cNvPr id="4" name="Group 3">
            <a:extLst>
              <a:ext uri="{FF2B5EF4-FFF2-40B4-BE49-F238E27FC236}">
                <a16:creationId xmlns:a16="http://schemas.microsoft.com/office/drawing/2014/main" id="{4BE856DE-CE20-52F5-7B30-D820C7D07E66}"/>
              </a:ext>
            </a:extLst>
          </p:cNvPr>
          <p:cNvGrpSpPr/>
          <p:nvPr/>
        </p:nvGrpSpPr>
        <p:grpSpPr>
          <a:xfrm>
            <a:off x="6854434" y="5557140"/>
            <a:ext cx="844898" cy="777666"/>
            <a:chOff x="5338274" y="5472138"/>
            <a:chExt cx="844898" cy="777666"/>
          </a:xfrm>
        </p:grpSpPr>
        <p:sp>
          <p:nvSpPr>
            <p:cNvPr id="5" name="TextBox 4">
              <a:extLst>
                <a:ext uri="{FF2B5EF4-FFF2-40B4-BE49-F238E27FC236}">
                  <a16:creationId xmlns:a16="http://schemas.microsoft.com/office/drawing/2014/main" id="{9FD1F944-56C1-4A47-EA32-B2A0B9E1D504}"/>
                </a:ext>
              </a:extLst>
            </p:cNvPr>
            <p:cNvSpPr txBox="1"/>
            <p:nvPr/>
          </p:nvSpPr>
          <p:spPr>
            <a:xfrm>
              <a:off x="5387726" y="5545500"/>
              <a:ext cx="795446" cy="630942"/>
            </a:xfrm>
            <a:prstGeom prst="rect">
              <a:avLst/>
            </a:prstGeom>
            <a:solidFill>
              <a:schemeClr val="bg1"/>
            </a:solidFill>
            <a:ln w="25400">
              <a:noFill/>
            </a:ln>
            <a:effectLst>
              <a:outerShdw blurRad="107950" dist="12700" dir="5400000" algn="ctr">
                <a:srgbClr val="000000"/>
              </a:outerShdw>
            </a:effectLst>
          </p:spPr>
          <p:txBody>
            <a:bodyPr wrap="square" rtlCol="0">
              <a:spAutoFit/>
            </a:bodyPr>
            <a:lstStyle/>
            <a:p>
              <a:pPr algn="l"/>
              <a:r>
                <a:rPr lang="en-US" sz="3500" b="1" dirty="0">
                  <a:latin typeface="Avenir Next LT Pro" panose="020B0504020202020204" pitchFamily="34" charset="0"/>
                </a:rPr>
                <a:t>#1</a:t>
              </a:r>
            </a:p>
          </p:txBody>
        </p:sp>
        <p:sp>
          <p:nvSpPr>
            <p:cNvPr id="6" name="Oval 5">
              <a:extLst>
                <a:ext uri="{FF2B5EF4-FFF2-40B4-BE49-F238E27FC236}">
                  <a16:creationId xmlns:a16="http://schemas.microsoft.com/office/drawing/2014/main" id="{34DEBD73-214E-B683-FE56-BCA985FED825}"/>
                </a:ext>
              </a:extLst>
            </p:cNvPr>
            <p:cNvSpPr/>
            <p:nvPr/>
          </p:nvSpPr>
          <p:spPr>
            <a:xfrm>
              <a:off x="5338274" y="5472138"/>
              <a:ext cx="844898" cy="777666"/>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 name="TextBox 6">
            <a:extLst>
              <a:ext uri="{FF2B5EF4-FFF2-40B4-BE49-F238E27FC236}">
                <a16:creationId xmlns:a16="http://schemas.microsoft.com/office/drawing/2014/main" id="{04E8D00E-CF80-4197-A78F-6F7BB0F8781A}"/>
              </a:ext>
            </a:extLst>
          </p:cNvPr>
          <p:cNvSpPr txBox="1"/>
          <p:nvPr/>
        </p:nvSpPr>
        <p:spPr>
          <a:xfrm>
            <a:off x="5255394" y="274638"/>
            <a:ext cx="6112042" cy="1846659"/>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Perpetua" panose="02020502060401020303" pitchFamily="18" charset="0"/>
              </a:rPr>
              <a:t>When we experience persecution, it identifies us with Jesus </a:t>
            </a:r>
            <a:r>
              <a:rPr lang="en-US" sz="3000" dirty="0">
                <a:latin typeface="Perpetua" panose="02020502060401020303" pitchFamily="18" charset="0"/>
              </a:rPr>
              <a:t>(v20)</a:t>
            </a:r>
          </a:p>
        </p:txBody>
      </p:sp>
    </p:spTree>
    <p:extLst>
      <p:ext uri="{BB962C8B-B14F-4D97-AF65-F5344CB8AC3E}">
        <p14:creationId xmlns:p14="http://schemas.microsoft.com/office/powerpoint/2010/main" val="2318741108"/>
      </p:ext>
    </p:extLst>
  </p:cSld>
  <p:clrMapOvr>
    <a:masterClrMapping/>
  </p:clrMapOvr>
  <p:transition>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Jesus’ Persecutions</a:t>
            </a:r>
          </a:p>
        </p:txBody>
      </p:sp>
      <p:sp>
        <p:nvSpPr>
          <p:cNvPr id="3" name="Content Placeholder 2"/>
          <p:cNvSpPr>
            <a:spLocks noGrp="1"/>
          </p:cNvSpPr>
          <p:nvPr>
            <p:ph idx="1"/>
          </p:nvPr>
        </p:nvSpPr>
        <p:spPr>
          <a:xfrm>
            <a:off x="633662" y="1600201"/>
            <a:ext cx="4361248" cy="4525963"/>
          </a:xfrm>
        </p:spPr>
        <p:txBody>
          <a:bodyPr/>
          <a:lstStyle/>
          <a:p>
            <a:pPr>
              <a:lnSpc>
                <a:spcPct val="107000"/>
              </a:lnSpc>
              <a:spcBef>
                <a:spcPts val="0"/>
              </a:spcBef>
              <a:spcAft>
                <a:spcPts val="800"/>
              </a:spcAft>
            </a:pPr>
            <a:r>
              <a:rPr lang="en-US" kern="100" dirty="0">
                <a:effectLst/>
                <a:ea typeface="Aptos" panose="020B0004020202020204" pitchFamily="34" charset="0"/>
                <a:cs typeface="Times New Roman" panose="02020603050405020304" pitchFamily="18" charset="0"/>
              </a:rPr>
              <a:t>Ostracized </a:t>
            </a:r>
            <a:r>
              <a:rPr lang="en-US" sz="3000" kern="100" dirty="0">
                <a:effectLst/>
                <a:ea typeface="Aptos" panose="020B0004020202020204" pitchFamily="34" charset="0"/>
                <a:cs typeface="Times New Roman" panose="02020603050405020304" pitchFamily="18" charset="0"/>
              </a:rPr>
              <a:t>(Mt. 13:57)</a:t>
            </a:r>
            <a:r>
              <a:rPr lang="en-US" kern="100" dirty="0">
                <a:effectLst/>
                <a:ea typeface="Aptos" panose="020B0004020202020204" pitchFamily="34" charset="0"/>
                <a:cs typeface="Times New Roman" panose="02020603050405020304" pitchFamily="18" charset="0"/>
              </a:rPr>
              <a:t> </a:t>
            </a:r>
          </a:p>
          <a:p>
            <a:pPr>
              <a:lnSpc>
                <a:spcPct val="107000"/>
              </a:lnSpc>
              <a:spcBef>
                <a:spcPts val="0"/>
              </a:spcBef>
              <a:spcAft>
                <a:spcPts val="800"/>
              </a:spcAft>
            </a:pPr>
            <a:r>
              <a:rPr lang="en-US" kern="100" dirty="0">
                <a:ea typeface="Aptos" panose="020B0004020202020204" pitchFamily="34" charset="0"/>
                <a:cs typeface="Times New Roman" panose="02020603050405020304" pitchFamily="18" charset="0"/>
              </a:rPr>
              <a:t>Chased </a:t>
            </a:r>
            <a:r>
              <a:rPr lang="en-US" sz="3000" kern="100" dirty="0">
                <a:ea typeface="Aptos" panose="020B0004020202020204" pitchFamily="34" charset="0"/>
                <a:cs typeface="Times New Roman" panose="02020603050405020304" pitchFamily="18" charset="0"/>
              </a:rPr>
              <a:t>(Lk. 4:29)</a:t>
            </a:r>
            <a:endParaRPr lang="en-US" kern="100" dirty="0">
              <a:ea typeface="Aptos" panose="020B0004020202020204" pitchFamily="34" charset="0"/>
              <a:cs typeface="Times New Roman" panose="02020603050405020304" pitchFamily="18" charset="0"/>
            </a:endParaRPr>
          </a:p>
          <a:p>
            <a:pPr>
              <a:lnSpc>
                <a:spcPct val="107000"/>
              </a:lnSpc>
              <a:spcBef>
                <a:spcPts val="0"/>
              </a:spcBef>
              <a:spcAft>
                <a:spcPts val="800"/>
              </a:spcAft>
            </a:pPr>
            <a:r>
              <a:rPr lang="en-US" kern="100" dirty="0">
                <a:effectLst/>
                <a:ea typeface="Aptos" panose="020B0004020202020204" pitchFamily="34" charset="0"/>
                <a:cs typeface="Times New Roman" panose="02020603050405020304" pitchFamily="18" charset="0"/>
              </a:rPr>
              <a:t>Homeless </a:t>
            </a:r>
            <a:r>
              <a:rPr lang="en-US" sz="3000" kern="100" dirty="0">
                <a:effectLst/>
                <a:ea typeface="Aptos" panose="020B0004020202020204" pitchFamily="34" charset="0"/>
                <a:cs typeface="Times New Roman" panose="02020603050405020304" pitchFamily="18" charset="0"/>
              </a:rPr>
              <a:t>(Mt. 8:20)</a:t>
            </a:r>
            <a:endParaRPr lang="en-US" kern="100" dirty="0">
              <a:effectLst/>
              <a:ea typeface="Aptos" panose="020B0004020202020204" pitchFamily="34" charset="0"/>
              <a:cs typeface="Times New Roman" panose="02020603050405020304" pitchFamily="18" charset="0"/>
            </a:endParaRPr>
          </a:p>
          <a:p>
            <a:pPr>
              <a:lnSpc>
                <a:spcPct val="107000"/>
              </a:lnSpc>
              <a:spcBef>
                <a:spcPts val="0"/>
              </a:spcBef>
              <a:spcAft>
                <a:spcPts val="800"/>
              </a:spcAft>
            </a:pPr>
            <a:r>
              <a:rPr lang="en-US" kern="100" dirty="0">
                <a:effectLst/>
                <a:ea typeface="Aptos" panose="020B0004020202020204" pitchFamily="34" charset="0"/>
                <a:cs typeface="Times New Roman" panose="02020603050405020304" pitchFamily="18" charset="0"/>
              </a:rPr>
              <a:t>Called names </a:t>
            </a:r>
            <a:r>
              <a:rPr lang="en-US" sz="3000" kern="100" dirty="0">
                <a:effectLst/>
                <a:ea typeface="Aptos" panose="020B0004020202020204" pitchFamily="34" charset="0"/>
                <a:cs typeface="Times New Roman" panose="02020603050405020304" pitchFamily="18" charset="0"/>
              </a:rPr>
              <a:t>(Jn. 8:41)</a:t>
            </a:r>
            <a:endParaRPr lang="en-US" kern="100" dirty="0">
              <a:effectLst/>
              <a:ea typeface="Aptos" panose="020B0004020202020204" pitchFamily="34" charset="0"/>
              <a:cs typeface="Times New Roman" panose="02020603050405020304" pitchFamily="18" charset="0"/>
            </a:endParaRPr>
          </a:p>
          <a:p>
            <a:pPr>
              <a:lnSpc>
                <a:spcPct val="107000"/>
              </a:lnSpc>
              <a:spcBef>
                <a:spcPts val="0"/>
              </a:spcBef>
              <a:spcAft>
                <a:spcPts val="800"/>
              </a:spcAft>
            </a:pPr>
            <a:r>
              <a:rPr lang="en-US" kern="100" dirty="0">
                <a:ea typeface="Aptos" panose="020B0004020202020204" pitchFamily="34" charset="0"/>
                <a:cs typeface="Times New Roman" panose="02020603050405020304" pitchFamily="18" charset="0"/>
              </a:rPr>
              <a:t>Mocked </a:t>
            </a:r>
            <a:r>
              <a:rPr lang="en-US" sz="3000" kern="100" dirty="0">
                <a:ea typeface="Aptos" panose="020B0004020202020204" pitchFamily="34" charset="0"/>
                <a:cs typeface="Times New Roman" panose="02020603050405020304" pitchFamily="18" charset="0"/>
              </a:rPr>
              <a:t>(Jn. 19:3)</a:t>
            </a:r>
            <a:endParaRPr lang="en-US" kern="100" dirty="0">
              <a:ea typeface="Aptos" panose="020B0004020202020204" pitchFamily="34" charset="0"/>
              <a:cs typeface="Times New Roman" panose="02020603050405020304" pitchFamily="18" charset="0"/>
            </a:endParaRPr>
          </a:p>
          <a:p>
            <a:pPr>
              <a:lnSpc>
                <a:spcPct val="107000"/>
              </a:lnSpc>
              <a:spcBef>
                <a:spcPts val="0"/>
              </a:spcBef>
              <a:spcAft>
                <a:spcPts val="800"/>
              </a:spcAft>
            </a:pPr>
            <a:r>
              <a:rPr lang="en-US" kern="100" dirty="0">
                <a:effectLst/>
                <a:ea typeface="Aptos" panose="020B0004020202020204" pitchFamily="34" charset="0"/>
                <a:cs typeface="Times New Roman" panose="02020603050405020304" pitchFamily="18" charset="0"/>
              </a:rPr>
              <a:t>Slandered </a:t>
            </a:r>
            <a:r>
              <a:rPr lang="en-US" sz="3000" kern="100" dirty="0">
                <a:effectLst/>
                <a:ea typeface="Aptos" panose="020B0004020202020204" pitchFamily="34" charset="0"/>
                <a:cs typeface="Times New Roman" panose="02020603050405020304" pitchFamily="18" charset="0"/>
              </a:rPr>
              <a:t>(Mt. 11:19)</a:t>
            </a:r>
            <a:endParaRPr lang="en-US" kern="100" dirty="0">
              <a:effectLst/>
              <a:ea typeface="Aptos" panose="020B000402020202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5793C10E-6154-FC60-7F07-920C05E02350}"/>
              </a:ext>
            </a:extLst>
          </p:cNvPr>
          <p:cNvSpPr txBox="1"/>
          <p:nvPr/>
        </p:nvSpPr>
        <p:spPr>
          <a:xfrm>
            <a:off x="7757961" y="6101783"/>
            <a:ext cx="4311391" cy="630942"/>
          </a:xfrm>
          <a:prstGeom prst="rect">
            <a:avLst/>
          </a:prstGeom>
          <a:solidFill>
            <a:schemeClr val="bg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l"/>
            <a:r>
              <a:rPr lang="en-US" sz="3500" b="1" dirty="0">
                <a:latin typeface="Avenir Next LT Pro" panose="020B0504020202020204" pitchFamily="34" charset="0"/>
              </a:rPr>
              <a:t>JESUS DID IT FIRST</a:t>
            </a:r>
          </a:p>
        </p:txBody>
      </p:sp>
      <p:grpSp>
        <p:nvGrpSpPr>
          <p:cNvPr id="4" name="Group 3">
            <a:extLst>
              <a:ext uri="{FF2B5EF4-FFF2-40B4-BE49-F238E27FC236}">
                <a16:creationId xmlns:a16="http://schemas.microsoft.com/office/drawing/2014/main" id="{4BE856DE-CE20-52F5-7B30-D820C7D07E66}"/>
              </a:ext>
            </a:extLst>
          </p:cNvPr>
          <p:cNvGrpSpPr/>
          <p:nvPr/>
        </p:nvGrpSpPr>
        <p:grpSpPr>
          <a:xfrm>
            <a:off x="6854434" y="5557140"/>
            <a:ext cx="844898" cy="777666"/>
            <a:chOff x="5338274" y="5472138"/>
            <a:chExt cx="844898" cy="777666"/>
          </a:xfrm>
        </p:grpSpPr>
        <p:sp>
          <p:nvSpPr>
            <p:cNvPr id="5" name="TextBox 4">
              <a:extLst>
                <a:ext uri="{FF2B5EF4-FFF2-40B4-BE49-F238E27FC236}">
                  <a16:creationId xmlns:a16="http://schemas.microsoft.com/office/drawing/2014/main" id="{9FD1F944-56C1-4A47-EA32-B2A0B9E1D504}"/>
                </a:ext>
              </a:extLst>
            </p:cNvPr>
            <p:cNvSpPr txBox="1"/>
            <p:nvPr/>
          </p:nvSpPr>
          <p:spPr>
            <a:xfrm>
              <a:off x="5387726" y="5545500"/>
              <a:ext cx="795446" cy="630942"/>
            </a:xfrm>
            <a:prstGeom prst="rect">
              <a:avLst/>
            </a:prstGeom>
            <a:solidFill>
              <a:schemeClr val="bg1"/>
            </a:solidFill>
            <a:ln w="25400">
              <a:noFill/>
            </a:ln>
            <a:effectLst>
              <a:outerShdw blurRad="107950" dist="12700" dir="5400000" algn="ctr">
                <a:srgbClr val="000000"/>
              </a:outerShdw>
            </a:effectLst>
          </p:spPr>
          <p:txBody>
            <a:bodyPr wrap="square" rtlCol="0">
              <a:spAutoFit/>
            </a:bodyPr>
            <a:lstStyle/>
            <a:p>
              <a:pPr algn="l"/>
              <a:r>
                <a:rPr lang="en-US" sz="3500" b="1" dirty="0">
                  <a:latin typeface="Avenir Next LT Pro" panose="020B0504020202020204" pitchFamily="34" charset="0"/>
                </a:rPr>
                <a:t>#1</a:t>
              </a:r>
            </a:p>
          </p:txBody>
        </p:sp>
        <p:sp>
          <p:nvSpPr>
            <p:cNvPr id="6" name="Oval 5">
              <a:extLst>
                <a:ext uri="{FF2B5EF4-FFF2-40B4-BE49-F238E27FC236}">
                  <a16:creationId xmlns:a16="http://schemas.microsoft.com/office/drawing/2014/main" id="{34DEBD73-214E-B683-FE56-BCA985FED825}"/>
                </a:ext>
              </a:extLst>
            </p:cNvPr>
            <p:cNvSpPr/>
            <p:nvPr/>
          </p:nvSpPr>
          <p:spPr>
            <a:xfrm>
              <a:off x="5338274" y="5472138"/>
              <a:ext cx="844898" cy="777666"/>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 name="Content Placeholder 2">
            <a:extLst>
              <a:ext uri="{FF2B5EF4-FFF2-40B4-BE49-F238E27FC236}">
                <a16:creationId xmlns:a16="http://schemas.microsoft.com/office/drawing/2014/main" id="{566C317B-685D-065C-BE52-C8D647305628}"/>
              </a:ext>
            </a:extLst>
          </p:cNvPr>
          <p:cNvSpPr txBox="1">
            <a:spLocks/>
          </p:cNvSpPr>
          <p:nvPr/>
        </p:nvSpPr>
        <p:spPr bwMode="auto">
          <a:xfrm>
            <a:off x="4880452" y="1600201"/>
            <a:ext cx="4606447"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panose="020B0604020202020204" pitchFamily="34" charset="0"/>
              <a:buChar char="•"/>
              <a:defRPr sz="3800" kern="1200">
                <a:solidFill>
                  <a:schemeClr val="tx1"/>
                </a:solidFill>
                <a:latin typeface="Perpetua" panose="02020502060401020303" pitchFamily="18" charset="0"/>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3800" kern="1200">
                <a:solidFill>
                  <a:schemeClr val="tx1"/>
                </a:solidFill>
                <a:latin typeface="Perpetua" panose="02020502060401020303" pitchFamily="18" charset="0"/>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3500" kern="1200">
                <a:solidFill>
                  <a:schemeClr val="tx1"/>
                </a:solidFill>
                <a:latin typeface="Perpetua" panose="02020502060401020303" pitchFamily="18" charset="0"/>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Perpetua" panose="02020502060401020303" pitchFamily="18" charset="0"/>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Perpetua" panose="02020502060401020303" pitchFamily="18"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107000"/>
              </a:lnSpc>
              <a:spcBef>
                <a:spcPts val="0"/>
              </a:spcBef>
              <a:spcAft>
                <a:spcPts val="800"/>
              </a:spcAft>
            </a:pPr>
            <a:r>
              <a:rPr lang="en-US" kern="100" dirty="0">
                <a:ea typeface="Aptos" panose="020B0004020202020204" pitchFamily="34" charset="0"/>
                <a:cs typeface="Times New Roman" panose="02020603050405020304" pitchFamily="18" charset="0"/>
              </a:rPr>
              <a:t>Lied about </a:t>
            </a:r>
            <a:r>
              <a:rPr lang="en-US" sz="3000" kern="100" dirty="0">
                <a:ea typeface="Aptos" panose="020B0004020202020204" pitchFamily="34" charset="0"/>
                <a:cs typeface="Times New Roman" panose="02020603050405020304" pitchFamily="18" charset="0"/>
              </a:rPr>
              <a:t>(Mk. 14:56)</a:t>
            </a:r>
            <a:endParaRPr lang="en-US" kern="100" dirty="0">
              <a:ea typeface="Aptos" panose="020B0004020202020204" pitchFamily="34" charset="0"/>
              <a:cs typeface="Times New Roman" panose="02020603050405020304" pitchFamily="18" charset="0"/>
            </a:endParaRPr>
          </a:p>
          <a:p>
            <a:pPr>
              <a:lnSpc>
                <a:spcPct val="107000"/>
              </a:lnSpc>
              <a:spcBef>
                <a:spcPts val="0"/>
              </a:spcBef>
              <a:spcAft>
                <a:spcPts val="800"/>
              </a:spcAft>
            </a:pPr>
            <a:r>
              <a:rPr lang="en-US" kern="100" dirty="0">
                <a:ea typeface="Aptos" panose="020B0004020202020204" pitchFamily="34" charset="0"/>
                <a:cs typeface="Times New Roman" panose="02020603050405020304" pitchFamily="18" charset="0"/>
              </a:rPr>
              <a:t>Betrayed </a:t>
            </a:r>
            <a:r>
              <a:rPr lang="en-US" sz="3000" kern="100" dirty="0">
                <a:ea typeface="Aptos" panose="020B0004020202020204" pitchFamily="34" charset="0"/>
                <a:cs typeface="Times New Roman" panose="02020603050405020304" pitchFamily="18" charset="0"/>
              </a:rPr>
              <a:t>(Jn. 18:2)</a:t>
            </a:r>
            <a:endParaRPr lang="en-US" kern="100" dirty="0">
              <a:ea typeface="Aptos" panose="020B0004020202020204" pitchFamily="34" charset="0"/>
              <a:cs typeface="Times New Roman" panose="02020603050405020304" pitchFamily="18" charset="0"/>
            </a:endParaRPr>
          </a:p>
          <a:p>
            <a:pPr>
              <a:lnSpc>
                <a:spcPct val="107000"/>
              </a:lnSpc>
              <a:spcBef>
                <a:spcPts val="0"/>
              </a:spcBef>
              <a:spcAft>
                <a:spcPts val="800"/>
              </a:spcAft>
            </a:pPr>
            <a:r>
              <a:rPr lang="en-US" kern="100" dirty="0">
                <a:ea typeface="Aptos" panose="020B0004020202020204" pitchFamily="34" charset="0"/>
                <a:cs typeface="Times New Roman" panose="02020603050405020304" pitchFamily="18" charset="0"/>
              </a:rPr>
              <a:t>Spit on </a:t>
            </a:r>
            <a:r>
              <a:rPr lang="en-US" sz="3000" kern="100" dirty="0">
                <a:ea typeface="Aptos" panose="020B0004020202020204" pitchFamily="34" charset="0"/>
                <a:cs typeface="Times New Roman" panose="02020603050405020304" pitchFamily="18" charset="0"/>
              </a:rPr>
              <a:t>(Mk. 14:19)</a:t>
            </a:r>
            <a:endParaRPr lang="en-US" kern="100" dirty="0">
              <a:ea typeface="Aptos" panose="020B0004020202020204" pitchFamily="34" charset="0"/>
              <a:cs typeface="Times New Roman" panose="02020603050405020304" pitchFamily="18" charset="0"/>
            </a:endParaRPr>
          </a:p>
          <a:p>
            <a:pPr>
              <a:lnSpc>
                <a:spcPct val="107000"/>
              </a:lnSpc>
              <a:spcBef>
                <a:spcPts val="0"/>
              </a:spcBef>
              <a:spcAft>
                <a:spcPts val="800"/>
              </a:spcAft>
            </a:pPr>
            <a:r>
              <a:rPr lang="en-US" kern="100" dirty="0">
                <a:ea typeface="Aptos" panose="020B0004020202020204" pitchFamily="34" charset="0"/>
                <a:cs typeface="Times New Roman" panose="02020603050405020304" pitchFamily="18" charset="0"/>
              </a:rPr>
              <a:t>Slapped </a:t>
            </a:r>
            <a:r>
              <a:rPr lang="en-US" sz="3000" kern="100" dirty="0">
                <a:ea typeface="Aptos" panose="020B0004020202020204" pitchFamily="34" charset="0"/>
                <a:cs typeface="Times New Roman" panose="02020603050405020304" pitchFamily="18" charset="0"/>
              </a:rPr>
              <a:t>(Jn. 19:1)</a:t>
            </a:r>
            <a:endParaRPr lang="en-US" kern="100" dirty="0">
              <a:ea typeface="Aptos" panose="020B0004020202020204" pitchFamily="34" charset="0"/>
              <a:cs typeface="Times New Roman" panose="02020603050405020304" pitchFamily="18" charset="0"/>
            </a:endParaRPr>
          </a:p>
          <a:p>
            <a:pPr>
              <a:lnSpc>
                <a:spcPct val="107000"/>
              </a:lnSpc>
              <a:spcBef>
                <a:spcPts val="0"/>
              </a:spcBef>
              <a:spcAft>
                <a:spcPts val="800"/>
              </a:spcAft>
            </a:pPr>
            <a:r>
              <a:rPr lang="en-US" kern="100" dirty="0">
                <a:ea typeface="Aptos" panose="020B0004020202020204" pitchFamily="34" charset="0"/>
                <a:cs typeface="Times New Roman" panose="02020603050405020304" pitchFamily="18" charset="0"/>
              </a:rPr>
              <a:t>Whipped </a:t>
            </a:r>
            <a:r>
              <a:rPr lang="en-US" sz="3000" kern="100" dirty="0">
                <a:ea typeface="Aptos" panose="020B0004020202020204" pitchFamily="34" charset="0"/>
                <a:cs typeface="Times New Roman" panose="02020603050405020304" pitchFamily="18" charset="0"/>
              </a:rPr>
              <a:t>(Jn. 19:1)</a:t>
            </a:r>
            <a:endParaRPr lang="en-US" kern="100" dirty="0">
              <a:ea typeface="Aptos" panose="020B0004020202020204" pitchFamily="34" charset="0"/>
              <a:cs typeface="Times New Roman" panose="02020603050405020304" pitchFamily="18" charset="0"/>
            </a:endParaRPr>
          </a:p>
        </p:txBody>
      </p:sp>
      <p:sp>
        <p:nvSpPr>
          <p:cNvPr id="10" name="Content Placeholder 2">
            <a:extLst>
              <a:ext uri="{FF2B5EF4-FFF2-40B4-BE49-F238E27FC236}">
                <a16:creationId xmlns:a16="http://schemas.microsoft.com/office/drawing/2014/main" id="{2E29CEA7-F639-FE74-D521-E708D0D992E1}"/>
              </a:ext>
            </a:extLst>
          </p:cNvPr>
          <p:cNvSpPr txBox="1">
            <a:spLocks/>
          </p:cNvSpPr>
          <p:nvPr/>
        </p:nvSpPr>
        <p:spPr bwMode="auto">
          <a:xfrm>
            <a:off x="9127243" y="1600201"/>
            <a:ext cx="3947962"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panose="020B0604020202020204" pitchFamily="34" charset="0"/>
              <a:buChar char="•"/>
              <a:defRPr sz="3800" kern="1200">
                <a:solidFill>
                  <a:schemeClr val="tx1"/>
                </a:solidFill>
                <a:latin typeface="Perpetua" panose="02020502060401020303" pitchFamily="18" charset="0"/>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3800" kern="1200">
                <a:solidFill>
                  <a:schemeClr val="tx1"/>
                </a:solidFill>
                <a:latin typeface="Perpetua" panose="02020502060401020303" pitchFamily="18" charset="0"/>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3500" kern="1200">
                <a:solidFill>
                  <a:schemeClr val="tx1"/>
                </a:solidFill>
                <a:latin typeface="Perpetua" panose="02020502060401020303" pitchFamily="18" charset="0"/>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Perpetua" panose="02020502060401020303" pitchFamily="18" charset="0"/>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Perpetua" panose="02020502060401020303" pitchFamily="18"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107000"/>
              </a:lnSpc>
              <a:spcBef>
                <a:spcPts val="0"/>
              </a:spcBef>
              <a:spcAft>
                <a:spcPts val="800"/>
              </a:spcAft>
            </a:pPr>
            <a:r>
              <a:rPr lang="en-US" kern="100" dirty="0">
                <a:ea typeface="Aptos" panose="020B0004020202020204" pitchFamily="34" charset="0"/>
                <a:cs typeface="Times New Roman" panose="02020603050405020304" pitchFamily="18" charset="0"/>
              </a:rPr>
              <a:t>Crucified </a:t>
            </a:r>
            <a:br>
              <a:rPr lang="en-US" kern="100" dirty="0">
                <a:ea typeface="Aptos" panose="020B0004020202020204" pitchFamily="34" charset="0"/>
                <a:cs typeface="Times New Roman" panose="02020603050405020304" pitchFamily="18" charset="0"/>
              </a:rPr>
            </a:br>
            <a:r>
              <a:rPr lang="en-US" sz="3000" kern="100" dirty="0">
                <a:ea typeface="Aptos" panose="020B0004020202020204" pitchFamily="34" charset="0"/>
                <a:cs typeface="Times New Roman" panose="02020603050405020304" pitchFamily="18" charset="0"/>
              </a:rPr>
              <a:t>(Jn. 19:18ff)</a:t>
            </a:r>
            <a:endParaRPr lang="en-US" kern="100" dirty="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2314411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9">
                                            <p:txEl>
                                              <p:pRg st="0" end="0"/>
                                            </p:txEl>
                                          </p:spTgt>
                                        </p:tgtEl>
                                        <p:attrNameLst>
                                          <p:attrName>style.visibility</p:attrName>
                                        </p:attrNameLst>
                                      </p:cBhvr>
                                      <p:to>
                                        <p:strVal val="visible"/>
                                      </p:to>
                                    </p:set>
                                    <p:animEffect transition="in" filter="wipe(left)">
                                      <p:cBhvr>
                                        <p:cTn id="37" dur="500"/>
                                        <p:tgtEl>
                                          <p:spTgt spid="9">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9">
                                            <p:txEl>
                                              <p:pRg st="1" end="1"/>
                                            </p:txEl>
                                          </p:spTgt>
                                        </p:tgtEl>
                                        <p:attrNameLst>
                                          <p:attrName>style.visibility</p:attrName>
                                        </p:attrNameLst>
                                      </p:cBhvr>
                                      <p:to>
                                        <p:strVal val="visible"/>
                                      </p:to>
                                    </p:set>
                                    <p:animEffect transition="in" filter="wipe(left)">
                                      <p:cBhvr>
                                        <p:cTn id="42" dur="500"/>
                                        <p:tgtEl>
                                          <p:spTgt spid="9">
                                            <p:txEl>
                                              <p:pRg st="1" end="1"/>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9">
                                            <p:txEl>
                                              <p:pRg st="2" end="2"/>
                                            </p:txEl>
                                          </p:spTgt>
                                        </p:tgtEl>
                                        <p:attrNameLst>
                                          <p:attrName>style.visibility</p:attrName>
                                        </p:attrNameLst>
                                      </p:cBhvr>
                                      <p:to>
                                        <p:strVal val="visible"/>
                                      </p:to>
                                    </p:set>
                                    <p:animEffect transition="in" filter="wipe(left)">
                                      <p:cBhvr>
                                        <p:cTn id="47" dur="500"/>
                                        <p:tgtEl>
                                          <p:spTgt spid="9">
                                            <p:txEl>
                                              <p:pRg st="2" end="2"/>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childTnLst>
                                    <p:set>
                                      <p:cBhvr>
                                        <p:cTn id="51" dur="1" fill="hold">
                                          <p:stCondLst>
                                            <p:cond delay="0"/>
                                          </p:stCondLst>
                                        </p:cTn>
                                        <p:tgtEl>
                                          <p:spTgt spid="9">
                                            <p:txEl>
                                              <p:pRg st="3" end="3"/>
                                            </p:txEl>
                                          </p:spTgt>
                                        </p:tgtEl>
                                        <p:attrNameLst>
                                          <p:attrName>style.visibility</p:attrName>
                                        </p:attrNameLst>
                                      </p:cBhvr>
                                      <p:to>
                                        <p:strVal val="visible"/>
                                      </p:to>
                                    </p:set>
                                    <p:animEffect transition="in" filter="wipe(left)">
                                      <p:cBhvr>
                                        <p:cTn id="52" dur="500"/>
                                        <p:tgtEl>
                                          <p:spTgt spid="9">
                                            <p:txEl>
                                              <p:pRg st="3" end="3"/>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nodeType="clickEffect">
                                  <p:stCondLst>
                                    <p:cond delay="0"/>
                                  </p:stCondLst>
                                  <p:childTnLst>
                                    <p:set>
                                      <p:cBhvr>
                                        <p:cTn id="56" dur="1" fill="hold">
                                          <p:stCondLst>
                                            <p:cond delay="0"/>
                                          </p:stCondLst>
                                        </p:cTn>
                                        <p:tgtEl>
                                          <p:spTgt spid="9">
                                            <p:txEl>
                                              <p:pRg st="4" end="4"/>
                                            </p:txEl>
                                          </p:spTgt>
                                        </p:tgtEl>
                                        <p:attrNameLst>
                                          <p:attrName>style.visibility</p:attrName>
                                        </p:attrNameLst>
                                      </p:cBhvr>
                                      <p:to>
                                        <p:strVal val="visible"/>
                                      </p:to>
                                    </p:set>
                                    <p:animEffect transition="in" filter="wipe(left)">
                                      <p:cBhvr>
                                        <p:cTn id="57" dur="500"/>
                                        <p:tgtEl>
                                          <p:spTgt spid="9">
                                            <p:txEl>
                                              <p:pRg st="4" end="4"/>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nodeType="clickEffect">
                                  <p:stCondLst>
                                    <p:cond delay="0"/>
                                  </p:stCondLst>
                                  <p:childTnLst>
                                    <p:set>
                                      <p:cBhvr>
                                        <p:cTn id="61" dur="1" fill="hold">
                                          <p:stCondLst>
                                            <p:cond delay="0"/>
                                          </p:stCondLst>
                                        </p:cTn>
                                        <p:tgtEl>
                                          <p:spTgt spid="10">
                                            <p:txEl>
                                              <p:pRg st="0" end="0"/>
                                            </p:txEl>
                                          </p:spTgt>
                                        </p:tgtEl>
                                        <p:attrNameLst>
                                          <p:attrName>style.visibility</p:attrName>
                                        </p:attrNameLst>
                                      </p:cBhvr>
                                      <p:to>
                                        <p:strVal val="visible"/>
                                      </p:to>
                                    </p:set>
                                    <p:animEffect transition="in" filter="wipe(left)">
                                      <p:cBhvr>
                                        <p:cTn id="62" dur="500"/>
                                        <p:tgtEl>
                                          <p:spTgt spid="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15</a:t>
            </a:r>
          </a:p>
        </p:txBody>
      </p:sp>
      <p:sp>
        <p:nvSpPr>
          <p:cNvPr id="3" name="Content Placeholder 2"/>
          <p:cNvSpPr>
            <a:spLocks noGrp="1"/>
          </p:cNvSpPr>
          <p:nvPr>
            <p:ph idx="1"/>
          </p:nvPr>
        </p:nvSpPr>
        <p:spPr>
          <a:xfrm>
            <a:off x="633663" y="1600201"/>
            <a:ext cx="10972800" cy="4525963"/>
          </a:xfrm>
        </p:spPr>
        <p:txBody>
          <a:bodyPr/>
          <a:lstStyle/>
          <a:p>
            <a:pPr marL="0" marR="0" indent="0">
              <a:lnSpc>
                <a:spcPct val="107000"/>
              </a:lnSpc>
              <a:spcBef>
                <a:spcPts val="0"/>
              </a:spcBef>
              <a:spcAft>
                <a:spcPts val="800"/>
              </a:spcAft>
              <a:buNone/>
            </a:pPr>
            <a:r>
              <a:rPr lang="en-US" baseline="30000" dirty="0">
                <a:effectLst/>
                <a:ea typeface="Aptos" panose="020B0004020202020204" pitchFamily="34" charset="0"/>
                <a:cs typeface="Times New Roman" panose="02020603050405020304" pitchFamily="18" charset="0"/>
              </a:rPr>
              <a:t>26</a:t>
            </a:r>
            <a:r>
              <a:rPr lang="en-US" dirty="0">
                <a:effectLst/>
                <a:ea typeface="Aptos" panose="020B0004020202020204" pitchFamily="34" charset="0"/>
                <a:cs typeface="Times New Roman" panose="02020603050405020304" pitchFamily="18" charset="0"/>
              </a:rPr>
              <a:t>When the Advocate comes, whom I will send to you from the Father – the Spirit of truth who goes out from the Father – he will testify about me. </a:t>
            </a:r>
          </a:p>
          <a:p>
            <a:pPr marL="0" marR="0" indent="0">
              <a:lnSpc>
                <a:spcPct val="107000"/>
              </a:lnSpc>
              <a:spcBef>
                <a:spcPts val="0"/>
              </a:spcBef>
              <a:spcAft>
                <a:spcPts val="800"/>
              </a:spcAft>
              <a:buNone/>
            </a:pPr>
            <a:r>
              <a:rPr lang="en-US" baseline="30000" dirty="0">
                <a:effectLst/>
                <a:ea typeface="Aptos" panose="020B0004020202020204" pitchFamily="34" charset="0"/>
                <a:cs typeface="Times New Roman" panose="02020603050405020304" pitchFamily="18" charset="0"/>
              </a:rPr>
              <a:t>27</a:t>
            </a:r>
            <a:r>
              <a:rPr lang="en-US" dirty="0">
                <a:effectLst/>
                <a:ea typeface="Aptos" panose="020B0004020202020204" pitchFamily="34" charset="0"/>
                <a:cs typeface="Times New Roman" panose="02020603050405020304" pitchFamily="18" charset="0"/>
              </a:rPr>
              <a:t>And you also must testify, for you have been with me from the beginning.</a:t>
            </a:r>
            <a:endParaRPr lang="en-US" kern="100" dirty="0">
              <a:effectLst/>
              <a:ea typeface="Aptos" panose="020B000402020202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5793C10E-6154-FC60-7F07-920C05E02350}"/>
              </a:ext>
            </a:extLst>
          </p:cNvPr>
          <p:cNvSpPr txBox="1"/>
          <p:nvPr/>
        </p:nvSpPr>
        <p:spPr>
          <a:xfrm>
            <a:off x="7748784" y="5609029"/>
            <a:ext cx="4311391" cy="1169551"/>
          </a:xfrm>
          <a:prstGeom prst="rect">
            <a:avLst/>
          </a:prstGeom>
          <a:solidFill>
            <a:schemeClr val="bg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l"/>
            <a:r>
              <a:rPr lang="en-US" sz="3500" b="1" dirty="0">
                <a:latin typeface="Avenir Next LT Pro" panose="020B0504020202020204" pitchFamily="34" charset="0"/>
              </a:rPr>
              <a:t>GOD’S PRESENCE IS WITH US</a:t>
            </a:r>
          </a:p>
        </p:txBody>
      </p:sp>
      <p:grpSp>
        <p:nvGrpSpPr>
          <p:cNvPr id="4" name="Group 3">
            <a:extLst>
              <a:ext uri="{FF2B5EF4-FFF2-40B4-BE49-F238E27FC236}">
                <a16:creationId xmlns:a16="http://schemas.microsoft.com/office/drawing/2014/main" id="{4BE856DE-CE20-52F5-7B30-D820C7D07E66}"/>
              </a:ext>
            </a:extLst>
          </p:cNvPr>
          <p:cNvGrpSpPr/>
          <p:nvPr/>
        </p:nvGrpSpPr>
        <p:grpSpPr>
          <a:xfrm>
            <a:off x="6767807" y="5220196"/>
            <a:ext cx="844898" cy="777666"/>
            <a:chOff x="5338274" y="5472138"/>
            <a:chExt cx="844898" cy="777666"/>
          </a:xfrm>
        </p:grpSpPr>
        <p:sp>
          <p:nvSpPr>
            <p:cNvPr id="5" name="TextBox 4">
              <a:extLst>
                <a:ext uri="{FF2B5EF4-FFF2-40B4-BE49-F238E27FC236}">
                  <a16:creationId xmlns:a16="http://schemas.microsoft.com/office/drawing/2014/main" id="{9FD1F944-56C1-4A47-EA32-B2A0B9E1D504}"/>
                </a:ext>
              </a:extLst>
            </p:cNvPr>
            <p:cNvSpPr txBox="1"/>
            <p:nvPr/>
          </p:nvSpPr>
          <p:spPr>
            <a:xfrm>
              <a:off x="5387726" y="5545500"/>
              <a:ext cx="795446" cy="630942"/>
            </a:xfrm>
            <a:prstGeom prst="rect">
              <a:avLst/>
            </a:prstGeom>
            <a:solidFill>
              <a:schemeClr val="bg1"/>
            </a:solidFill>
            <a:ln w="25400">
              <a:noFill/>
            </a:ln>
            <a:effectLst>
              <a:outerShdw blurRad="107950" dist="12700" dir="5400000" algn="ctr">
                <a:srgbClr val="000000"/>
              </a:outerShdw>
            </a:effectLst>
          </p:spPr>
          <p:txBody>
            <a:bodyPr wrap="square" rtlCol="0">
              <a:spAutoFit/>
            </a:bodyPr>
            <a:lstStyle/>
            <a:p>
              <a:pPr algn="l"/>
              <a:r>
                <a:rPr lang="en-US" sz="3500" b="1" dirty="0">
                  <a:latin typeface="Avenir Next LT Pro" panose="020B0504020202020204" pitchFamily="34" charset="0"/>
                </a:rPr>
                <a:t>#2</a:t>
              </a:r>
            </a:p>
          </p:txBody>
        </p:sp>
        <p:sp>
          <p:nvSpPr>
            <p:cNvPr id="6" name="Oval 5">
              <a:extLst>
                <a:ext uri="{FF2B5EF4-FFF2-40B4-BE49-F238E27FC236}">
                  <a16:creationId xmlns:a16="http://schemas.microsoft.com/office/drawing/2014/main" id="{34DEBD73-214E-B683-FE56-BCA985FED825}"/>
                </a:ext>
              </a:extLst>
            </p:cNvPr>
            <p:cNvSpPr/>
            <p:nvPr/>
          </p:nvSpPr>
          <p:spPr>
            <a:xfrm>
              <a:off x="5338274" y="5472138"/>
              <a:ext cx="844898" cy="777666"/>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75680792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a:t>
            </a:r>
            <a:r>
              <a:rPr lang="en-US" altLang="en-US" sz="7500" dirty="0"/>
              <a:t>6</a:t>
            </a:r>
            <a:endParaRPr lang="en-US" altLang="en-US" sz="7500" b="1" dirty="0">
              <a:latin typeface="Perpetua" panose="02020502060401020303" pitchFamily="18" charset="0"/>
            </a:endParaRPr>
          </a:p>
        </p:txBody>
      </p:sp>
      <p:sp>
        <p:nvSpPr>
          <p:cNvPr id="3" name="Content Placeholder 2"/>
          <p:cNvSpPr>
            <a:spLocks noGrp="1"/>
          </p:cNvSpPr>
          <p:nvPr>
            <p:ph idx="1"/>
          </p:nvPr>
        </p:nvSpPr>
        <p:spPr>
          <a:xfrm>
            <a:off x="633663" y="1600201"/>
            <a:ext cx="10972800" cy="4525963"/>
          </a:xfrm>
        </p:spPr>
        <p:txBody>
          <a:bodyPr/>
          <a:lstStyle/>
          <a:p>
            <a:pPr marL="0" marR="0" indent="0">
              <a:lnSpc>
                <a:spcPct val="107000"/>
              </a:lnSpc>
              <a:spcBef>
                <a:spcPts val="0"/>
              </a:spcBef>
              <a:spcAft>
                <a:spcPts val="800"/>
              </a:spcAft>
              <a:buNone/>
            </a:pPr>
            <a:r>
              <a:rPr lang="en-US" baseline="30000" dirty="0">
                <a:effectLst/>
                <a:ea typeface="Aptos" panose="020B0004020202020204" pitchFamily="34" charset="0"/>
                <a:cs typeface="Times New Roman" panose="02020603050405020304" pitchFamily="18" charset="0"/>
              </a:rPr>
              <a:t>1</a:t>
            </a:r>
            <a:r>
              <a:rPr lang="en-US" dirty="0">
                <a:effectLst/>
                <a:ea typeface="Aptos" panose="020B0004020202020204" pitchFamily="34" charset="0"/>
                <a:cs typeface="Times New Roman" panose="02020603050405020304" pitchFamily="18" charset="0"/>
              </a:rPr>
              <a:t>All this I have told you so that you will not fall away. </a:t>
            </a:r>
          </a:p>
          <a:p>
            <a:pPr marL="0" marR="0" indent="0">
              <a:lnSpc>
                <a:spcPct val="107000"/>
              </a:lnSpc>
              <a:spcBef>
                <a:spcPts val="0"/>
              </a:spcBef>
              <a:spcAft>
                <a:spcPts val="800"/>
              </a:spcAft>
              <a:buNone/>
            </a:pPr>
            <a:r>
              <a:rPr lang="en-US" baseline="30000" dirty="0">
                <a:effectLst/>
                <a:ea typeface="Aptos" panose="020B0004020202020204" pitchFamily="34" charset="0"/>
                <a:cs typeface="Times New Roman" panose="02020603050405020304" pitchFamily="18" charset="0"/>
              </a:rPr>
              <a:t>2</a:t>
            </a:r>
            <a:r>
              <a:rPr lang="en-US" dirty="0">
                <a:effectLst/>
                <a:ea typeface="Aptos" panose="020B0004020202020204" pitchFamily="34" charset="0"/>
                <a:cs typeface="Times New Roman" panose="02020603050405020304" pitchFamily="18" charset="0"/>
              </a:rPr>
              <a:t>They will put you out of the synagogue; in fact, the time is coming when anyone who kills you will think they are offering a service to God.</a:t>
            </a:r>
            <a:endParaRPr lang="en-US" kern="100" dirty="0">
              <a:effectLst/>
              <a:ea typeface="Aptos" panose="020B000402020202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5793C10E-6154-FC60-7F07-920C05E02350}"/>
              </a:ext>
            </a:extLst>
          </p:cNvPr>
          <p:cNvSpPr txBox="1"/>
          <p:nvPr/>
        </p:nvSpPr>
        <p:spPr>
          <a:xfrm>
            <a:off x="7748784" y="5609029"/>
            <a:ext cx="4311391" cy="1169551"/>
          </a:xfrm>
          <a:prstGeom prst="rect">
            <a:avLst/>
          </a:prstGeom>
          <a:solidFill>
            <a:schemeClr val="bg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l"/>
            <a:r>
              <a:rPr lang="en-US" sz="3500" b="1" dirty="0">
                <a:latin typeface="Avenir Next LT Pro" panose="020B0504020202020204" pitchFamily="34" charset="0"/>
              </a:rPr>
              <a:t>GOD’S PRESENCE IS WITH US</a:t>
            </a:r>
          </a:p>
        </p:txBody>
      </p:sp>
      <p:grpSp>
        <p:nvGrpSpPr>
          <p:cNvPr id="4" name="Group 3">
            <a:extLst>
              <a:ext uri="{FF2B5EF4-FFF2-40B4-BE49-F238E27FC236}">
                <a16:creationId xmlns:a16="http://schemas.microsoft.com/office/drawing/2014/main" id="{4BE856DE-CE20-52F5-7B30-D820C7D07E66}"/>
              </a:ext>
            </a:extLst>
          </p:cNvPr>
          <p:cNvGrpSpPr/>
          <p:nvPr/>
        </p:nvGrpSpPr>
        <p:grpSpPr>
          <a:xfrm>
            <a:off x="6767807" y="5220196"/>
            <a:ext cx="844898" cy="777666"/>
            <a:chOff x="5338274" y="5472138"/>
            <a:chExt cx="844898" cy="777666"/>
          </a:xfrm>
        </p:grpSpPr>
        <p:sp>
          <p:nvSpPr>
            <p:cNvPr id="5" name="TextBox 4">
              <a:extLst>
                <a:ext uri="{FF2B5EF4-FFF2-40B4-BE49-F238E27FC236}">
                  <a16:creationId xmlns:a16="http://schemas.microsoft.com/office/drawing/2014/main" id="{9FD1F944-56C1-4A47-EA32-B2A0B9E1D504}"/>
                </a:ext>
              </a:extLst>
            </p:cNvPr>
            <p:cNvSpPr txBox="1"/>
            <p:nvPr/>
          </p:nvSpPr>
          <p:spPr>
            <a:xfrm>
              <a:off x="5387726" y="5545500"/>
              <a:ext cx="795446" cy="630942"/>
            </a:xfrm>
            <a:prstGeom prst="rect">
              <a:avLst/>
            </a:prstGeom>
            <a:solidFill>
              <a:schemeClr val="bg1"/>
            </a:solidFill>
            <a:ln w="25400">
              <a:noFill/>
            </a:ln>
            <a:effectLst>
              <a:outerShdw blurRad="107950" dist="12700" dir="5400000" algn="ctr">
                <a:srgbClr val="000000"/>
              </a:outerShdw>
            </a:effectLst>
          </p:spPr>
          <p:txBody>
            <a:bodyPr wrap="square" rtlCol="0">
              <a:spAutoFit/>
            </a:bodyPr>
            <a:lstStyle/>
            <a:p>
              <a:pPr algn="l"/>
              <a:r>
                <a:rPr lang="en-US" sz="3500" b="1" dirty="0">
                  <a:latin typeface="Avenir Next LT Pro" panose="020B0504020202020204" pitchFamily="34" charset="0"/>
                </a:rPr>
                <a:t>#2</a:t>
              </a:r>
            </a:p>
          </p:txBody>
        </p:sp>
        <p:sp>
          <p:nvSpPr>
            <p:cNvPr id="6" name="Oval 5">
              <a:extLst>
                <a:ext uri="{FF2B5EF4-FFF2-40B4-BE49-F238E27FC236}">
                  <a16:creationId xmlns:a16="http://schemas.microsoft.com/office/drawing/2014/main" id="{34DEBD73-214E-B683-FE56-BCA985FED825}"/>
                </a:ext>
              </a:extLst>
            </p:cNvPr>
            <p:cNvSpPr/>
            <p:nvPr/>
          </p:nvSpPr>
          <p:spPr>
            <a:xfrm>
              <a:off x="5338274" y="5472138"/>
              <a:ext cx="844898" cy="777666"/>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83188708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a:t>
            </a:r>
            <a:r>
              <a:rPr lang="en-US" altLang="en-US" sz="7500" dirty="0"/>
              <a:t>6</a:t>
            </a:r>
            <a:endParaRPr lang="en-US" altLang="en-US" sz="7500" b="1" dirty="0">
              <a:latin typeface="Perpetua" panose="02020502060401020303" pitchFamily="18" charset="0"/>
            </a:endParaRPr>
          </a:p>
        </p:txBody>
      </p:sp>
      <p:sp>
        <p:nvSpPr>
          <p:cNvPr id="3" name="Content Placeholder 2"/>
          <p:cNvSpPr>
            <a:spLocks noGrp="1"/>
          </p:cNvSpPr>
          <p:nvPr>
            <p:ph idx="1"/>
          </p:nvPr>
        </p:nvSpPr>
        <p:spPr>
          <a:xfrm>
            <a:off x="633663" y="1600201"/>
            <a:ext cx="10972800" cy="4525963"/>
          </a:xfrm>
        </p:spPr>
        <p:txBody>
          <a:bodyPr/>
          <a:lstStyle/>
          <a:p>
            <a:pPr marL="0" marR="0" indent="0">
              <a:lnSpc>
                <a:spcPct val="107000"/>
              </a:lnSpc>
              <a:spcBef>
                <a:spcPts val="0"/>
              </a:spcBef>
              <a:spcAft>
                <a:spcPts val="800"/>
              </a:spcAft>
              <a:buNone/>
            </a:pPr>
            <a:r>
              <a:rPr lang="en-US" baseline="30000" dirty="0">
                <a:effectLst/>
                <a:ea typeface="Aptos" panose="020B0004020202020204" pitchFamily="34" charset="0"/>
                <a:cs typeface="Times New Roman" panose="02020603050405020304" pitchFamily="18" charset="0"/>
              </a:rPr>
              <a:t>3</a:t>
            </a:r>
            <a:r>
              <a:rPr lang="en-US" dirty="0">
                <a:effectLst/>
                <a:ea typeface="Aptos" panose="020B0004020202020204" pitchFamily="34" charset="0"/>
                <a:cs typeface="Times New Roman" panose="02020603050405020304" pitchFamily="18" charset="0"/>
              </a:rPr>
              <a:t>They will do such things because they have not known the Father or me. </a:t>
            </a:r>
          </a:p>
          <a:p>
            <a:pPr marL="0" marR="0" indent="0">
              <a:lnSpc>
                <a:spcPct val="107000"/>
              </a:lnSpc>
              <a:spcBef>
                <a:spcPts val="0"/>
              </a:spcBef>
              <a:spcAft>
                <a:spcPts val="800"/>
              </a:spcAft>
              <a:buNone/>
            </a:pPr>
            <a:r>
              <a:rPr lang="en-US" baseline="30000" dirty="0">
                <a:effectLst/>
                <a:ea typeface="Aptos" panose="020B0004020202020204" pitchFamily="34" charset="0"/>
                <a:cs typeface="Times New Roman" panose="02020603050405020304" pitchFamily="18" charset="0"/>
              </a:rPr>
              <a:t>4</a:t>
            </a:r>
            <a:r>
              <a:rPr lang="en-US" dirty="0">
                <a:effectLst/>
                <a:ea typeface="Aptos" panose="020B0004020202020204" pitchFamily="34" charset="0"/>
                <a:cs typeface="Times New Roman" panose="02020603050405020304" pitchFamily="18" charset="0"/>
              </a:rPr>
              <a:t>I have told you this, so that when their time comes you will remember that I warned you about them. I did not tell you this from the beginning because I was with you,</a:t>
            </a:r>
            <a:endParaRPr lang="en-US" kern="100" dirty="0">
              <a:effectLst/>
              <a:ea typeface="Aptos" panose="020B000402020202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5793C10E-6154-FC60-7F07-920C05E02350}"/>
              </a:ext>
            </a:extLst>
          </p:cNvPr>
          <p:cNvSpPr txBox="1"/>
          <p:nvPr/>
        </p:nvSpPr>
        <p:spPr>
          <a:xfrm>
            <a:off x="7748784" y="5609029"/>
            <a:ext cx="4311391" cy="1169551"/>
          </a:xfrm>
          <a:prstGeom prst="rect">
            <a:avLst/>
          </a:prstGeom>
          <a:solidFill>
            <a:schemeClr val="bg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l"/>
            <a:r>
              <a:rPr lang="en-US" sz="3500" b="1" dirty="0">
                <a:latin typeface="Avenir Next LT Pro" panose="020B0504020202020204" pitchFamily="34" charset="0"/>
              </a:rPr>
              <a:t>GOD’S PRESENCE IS WITH US</a:t>
            </a:r>
          </a:p>
        </p:txBody>
      </p:sp>
      <p:grpSp>
        <p:nvGrpSpPr>
          <p:cNvPr id="4" name="Group 3">
            <a:extLst>
              <a:ext uri="{FF2B5EF4-FFF2-40B4-BE49-F238E27FC236}">
                <a16:creationId xmlns:a16="http://schemas.microsoft.com/office/drawing/2014/main" id="{4BE856DE-CE20-52F5-7B30-D820C7D07E66}"/>
              </a:ext>
            </a:extLst>
          </p:cNvPr>
          <p:cNvGrpSpPr/>
          <p:nvPr/>
        </p:nvGrpSpPr>
        <p:grpSpPr>
          <a:xfrm>
            <a:off x="6767807" y="5220196"/>
            <a:ext cx="844898" cy="777666"/>
            <a:chOff x="5338274" y="5472138"/>
            <a:chExt cx="844898" cy="777666"/>
          </a:xfrm>
        </p:grpSpPr>
        <p:sp>
          <p:nvSpPr>
            <p:cNvPr id="5" name="TextBox 4">
              <a:extLst>
                <a:ext uri="{FF2B5EF4-FFF2-40B4-BE49-F238E27FC236}">
                  <a16:creationId xmlns:a16="http://schemas.microsoft.com/office/drawing/2014/main" id="{9FD1F944-56C1-4A47-EA32-B2A0B9E1D504}"/>
                </a:ext>
              </a:extLst>
            </p:cNvPr>
            <p:cNvSpPr txBox="1"/>
            <p:nvPr/>
          </p:nvSpPr>
          <p:spPr>
            <a:xfrm>
              <a:off x="5387726" y="5545500"/>
              <a:ext cx="795446" cy="630942"/>
            </a:xfrm>
            <a:prstGeom prst="rect">
              <a:avLst/>
            </a:prstGeom>
            <a:solidFill>
              <a:schemeClr val="bg1"/>
            </a:solidFill>
            <a:ln w="25400">
              <a:noFill/>
            </a:ln>
            <a:effectLst>
              <a:outerShdw blurRad="107950" dist="12700" dir="5400000" algn="ctr">
                <a:srgbClr val="000000"/>
              </a:outerShdw>
            </a:effectLst>
          </p:spPr>
          <p:txBody>
            <a:bodyPr wrap="square" rtlCol="0">
              <a:spAutoFit/>
            </a:bodyPr>
            <a:lstStyle/>
            <a:p>
              <a:pPr algn="l"/>
              <a:r>
                <a:rPr lang="en-US" sz="3500" b="1" dirty="0">
                  <a:latin typeface="Avenir Next LT Pro" panose="020B0504020202020204" pitchFamily="34" charset="0"/>
                </a:rPr>
                <a:t>#2</a:t>
              </a:r>
            </a:p>
          </p:txBody>
        </p:sp>
        <p:sp>
          <p:nvSpPr>
            <p:cNvPr id="6" name="Oval 5">
              <a:extLst>
                <a:ext uri="{FF2B5EF4-FFF2-40B4-BE49-F238E27FC236}">
                  <a16:creationId xmlns:a16="http://schemas.microsoft.com/office/drawing/2014/main" id="{34DEBD73-214E-B683-FE56-BCA985FED825}"/>
                </a:ext>
              </a:extLst>
            </p:cNvPr>
            <p:cNvSpPr/>
            <p:nvPr/>
          </p:nvSpPr>
          <p:spPr>
            <a:xfrm>
              <a:off x="5338274" y="5472138"/>
              <a:ext cx="844898" cy="777666"/>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12823337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a:t>
            </a:r>
            <a:r>
              <a:rPr lang="en-US" altLang="en-US" sz="7500" dirty="0"/>
              <a:t>6</a:t>
            </a:r>
            <a:endParaRPr lang="en-US" altLang="en-US" sz="7500" b="1" dirty="0">
              <a:latin typeface="Perpetua" panose="02020502060401020303" pitchFamily="18" charset="0"/>
            </a:endParaRPr>
          </a:p>
        </p:txBody>
      </p:sp>
      <p:sp>
        <p:nvSpPr>
          <p:cNvPr id="3" name="Content Placeholder 2"/>
          <p:cNvSpPr>
            <a:spLocks noGrp="1"/>
          </p:cNvSpPr>
          <p:nvPr>
            <p:ph idx="1"/>
          </p:nvPr>
        </p:nvSpPr>
        <p:spPr>
          <a:xfrm>
            <a:off x="633663" y="1600201"/>
            <a:ext cx="10972800" cy="4525963"/>
          </a:xfrm>
        </p:spPr>
        <p:txBody>
          <a:bodyPr/>
          <a:lstStyle/>
          <a:p>
            <a:pPr marL="0" marR="0" indent="0">
              <a:lnSpc>
                <a:spcPct val="107000"/>
              </a:lnSpc>
              <a:spcBef>
                <a:spcPts val="0"/>
              </a:spcBef>
              <a:spcAft>
                <a:spcPts val="800"/>
              </a:spcAft>
              <a:buNone/>
            </a:pPr>
            <a:r>
              <a:rPr lang="en-US" baseline="30000" dirty="0">
                <a:effectLst/>
                <a:ea typeface="Aptos" panose="020B0004020202020204" pitchFamily="34" charset="0"/>
                <a:cs typeface="Times New Roman" panose="02020603050405020304" pitchFamily="18" charset="0"/>
              </a:rPr>
              <a:t>5</a:t>
            </a:r>
            <a:r>
              <a:rPr lang="en-US" dirty="0">
                <a:effectLst/>
                <a:ea typeface="Aptos" panose="020B0004020202020204" pitchFamily="34" charset="0"/>
                <a:cs typeface="Times New Roman" panose="02020603050405020304" pitchFamily="18" charset="0"/>
              </a:rPr>
              <a:t>but now I am going to him who sent me. None of you asks me, ‘Where are you going?’ </a:t>
            </a:r>
          </a:p>
          <a:p>
            <a:pPr marL="0" marR="0" indent="0">
              <a:lnSpc>
                <a:spcPct val="107000"/>
              </a:lnSpc>
              <a:spcBef>
                <a:spcPts val="0"/>
              </a:spcBef>
              <a:spcAft>
                <a:spcPts val="800"/>
              </a:spcAft>
              <a:buNone/>
            </a:pPr>
            <a:r>
              <a:rPr lang="en-US" baseline="30000" dirty="0">
                <a:effectLst/>
                <a:ea typeface="Aptos" panose="020B0004020202020204" pitchFamily="34" charset="0"/>
                <a:cs typeface="Times New Roman" panose="02020603050405020304" pitchFamily="18" charset="0"/>
              </a:rPr>
              <a:t>6</a:t>
            </a:r>
            <a:r>
              <a:rPr lang="en-US" dirty="0">
                <a:effectLst/>
                <a:ea typeface="Aptos" panose="020B0004020202020204" pitchFamily="34" charset="0"/>
                <a:cs typeface="Times New Roman" panose="02020603050405020304" pitchFamily="18" charset="0"/>
              </a:rPr>
              <a:t>Rather, you are filled with grief because I have said these things.</a:t>
            </a:r>
          </a:p>
        </p:txBody>
      </p:sp>
      <p:sp>
        <p:nvSpPr>
          <p:cNvPr id="2" name="TextBox 1">
            <a:extLst>
              <a:ext uri="{FF2B5EF4-FFF2-40B4-BE49-F238E27FC236}">
                <a16:creationId xmlns:a16="http://schemas.microsoft.com/office/drawing/2014/main" id="{5793C10E-6154-FC60-7F07-920C05E02350}"/>
              </a:ext>
            </a:extLst>
          </p:cNvPr>
          <p:cNvSpPr txBox="1"/>
          <p:nvPr/>
        </p:nvSpPr>
        <p:spPr>
          <a:xfrm>
            <a:off x="7748784" y="5609029"/>
            <a:ext cx="4311391" cy="1169551"/>
          </a:xfrm>
          <a:prstGeom prst="rect">
            <a:avLst/>
          </a:prstGeom>
          <a:solidFill>
            <a:schemeClr val="bg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l"/>
            <a:r>
              <a:rPr lang="en-US" sz="3500" b="1" dirty="0">
                <a:latin typeface="Avenir Next LT Pro" panose="020B0504020202020204" pitchFamily="34" charset="0"/>
              </a:rPr>
              <a:t>GOD’S PRESENCE IS WITH US</a:t>
            </a:r>
          </a:p>
        </p:txBody>
      </p:sp>
      <p:grpSp>
        <p:nvGrpSpPr>
          <p:cNvPr id="4" name="Group 3">
            <a:extLst>
              <a:ext uri="{FF2B5EF4-FFF2-40B4-BE49-F238E27FC236}">
                <a16:creationId xmlns:a16="http://schemas.microsoft.com/office/drawing/2014/main" id="{4BE856DE-CE20-52F5-7B30-D820C7D07E66}"/>
              </a:ext>
            </a:extLst>
          </p:cNvPr>
          <p:cNvGrpSpPr/>
          <p:nvPr/>
        </p:nvGrpSpPr>
        <p:grpSpPr>
          <a:xfrm>
            <a:off x="6767807" y="5220196"/>
            <a:ext cx="844898" cy="777666"/>
            <a:chOff x="5338274" y="5472138"/>
            <a:chExt cx="844898" cy="777666"/>
          </a:xfrm>
        </p:grpSpPr>
        <p:sp>
          <p:nvSpPr>
            <p:cNvPr id="5" name="TextBox 4">
              <a:extLst>
                <a:ext uri="{FF2B5EF4-FFF2-40B4-BE49-F238E27FC236}">
                  <a16:creationId xmlns:a16="http://schemas.microsoft.com/office/drawing/2014/main" id="{9FD1F944-56C1-4A47-EA32-B2A0B9E1D504}"/>
                </a:ext>
              </a:extLst>
            </p:cNvPr>
            <p:cNvSpPr txBox="1"/>
            <p:nvPr/>
          </p:nvSpPr>
          <p:spPr>
            <a:xfrm>
              <a:off x="5387726" y="5545500"/>
              <a:ext cx="795446" cy="630942"/>
            </a:xfrm>
            <a:prstGeom prst="rect">
              <a:avLst/>
            </a:prstGeom>
            <a:solidFill>
              <a:schemeClr val="bg1"/>
            </a:solidFill>
            <a:ln w="25400">
              <a:noFill/>
            </a:ln>
            <a:effectLst>
              <a:outerShdw blurRad="107950" dist="12700" dir="5400000" algn="ctr">
                <a:srgbClr val="000000"/>
              </a:outerShdw>
            </a:effectLst>
          </p:spPr>
          <p:txBody>
            <a:bodyPr wrap="square" rtlCol="0">
              <a:spAutoFit/>
            </a:bodyPr>
            <a:lstStyle/>
            <a:p>
              <a:pPr algn="l"/>
              <a:r>
                <a:rPr lang="en-US" sz="3500" b="1" dirty="0">
                  <a:latin typeface="Avenir Next LT Pro" panose="020B0504020202020204" pitchFamily="34" charset="0"/>
                </a:rPr>
                <a:t>#2</a:t>
              </a:r>
            </a:p>
          </p:txBody>
        </p:sp>
        <p:sp>
          <p:nvSpPr>
            <p:cNvPr id="6" name="Oval 5">
              <a:extLst>
                <a:ext uri="{FF2B5EF4-FFF2-40B4-BE49-F238E27FC236}">
                  <a16:creationId xmlns:a16="http://schemas.microsoft.com/office/drawing/2014/main" id="{34DEBD73-214E-B683-FE56-BCA985FED825}"/>
                </a:ext>
              </a:extLst>
            </p:cNvPr>
            <p:cNvSpPr/>
            <p:nvPr/>
          </p:nvSpPr>
          <p:spPr>
            <a:xfrm>
              <a:off x="5338274" y="5472138"/>
              <a:ext cx="844898" cy="777666"/>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13106956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a:t>
            </a:r>
            <a:r>
              <a:rPr lang="en-US" altLang="en-US" sz="7500" dirty="0"/>
              <a:t>6</a:t>
            </a:r>
            <a:endParaRPr lang="en-US" altLang="en-US" sz="7500" b="1" dirty="0">
              <a:latin typeface="Perpetua" panose="02020502060401020303" pitchFamily="18" charset="0"/>
            </a:endParaRPr>
          </a:p>
        </p:txBody>
      </p:sp>
      <p:sp>
        <p:nvSpPr>
          <p:cNvPr id="3" name="Content Placeholder 2"/>
          <p:cNvSpPr>
            <a:spLocks noGrp="1"/>
          </p:cNvSpPr>
          <p:nvPr>
            <p:ph idx="1"/>
          </p:nvPr>
        </p:nvSpPr>
        <p:spPr>
          <a:xfrm>
            <a:off x="633663" y="1600201"/>
            <a:ext cx="10972800" cy="4525963"/>
          </a:xfrm>
        </p:spPr>
        <p:txBody>
          <a:bodyPr/>
          <a:lstStyle/>
          <a:p>
            <a:pPr marL="0" marR="0" indent="0">
              <a:lnSpc>
                <a:spcPct val="107000"/>
              </a:lnSpc>
              <a:spcBef>
                <a:spcPts val="0"/>
              </a:spcBef>
              <a:spcAft>
                <a:spcPts val="800"/>
              </a:spcAft>
              <a:buNone/>
            </a:pPr>
            <a:r>
              <a:rPr lang="en-US" baseline="30000" dirty="0">
                <a:effectLst/>
                <a:ea typeface="Aptos" panose="020B0004020202020204" pitchFamily="34" charset="0"/>
                <a:cs typeface="Times New Roman" panose="02020603050405020304" pitchFamily="18" charset="0"/>
              </a:rPr>
              <a:t>7</a:t>
            </a:r>
            <a:r>
              <a:rPr lang="en-US" dirty="0">
                <a:effectLst/>
                <a:ea typeface="Aptos" panose="020B0004020202020204" pitchFamily="34" charset="0"/>
                <a:cs typeface="Times New Roman" panose="02020603050405020304" pitchFamily="18" charset="0"/>
              </a:rPr>
              <a:t>But very truly I tell you, it is for your good that I am going away. Unless I go away, the Advocate will not come to you; but if I go, I will send him to you. </a:t>
            </a:r>
            <a:endParaRPr lang="en-US" kern="100" dirty="0">
              <a:effectLst/>
              <a:ea typeface="Aptos" panose="020B000402020202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5793C10E-6154-FC60-7F07-920C05E02350}"/>
              </a:ext>
            </a:extLst>
          </p:cNvPr>
          <p:cNvSpPr txBox="1"/>
          <p:nvPr/>
        </p:nvSpPr>
        <p:spPr>
          <a:xfrm>
            <a:off x="7748784" y="5609029"/>
            <a:ext cx="4311391" cy="1169551"/>
          </a:xfrm>
          <a:prstGeom prst="rect">
            <a:avLst/>
          </a:prstGeom>
          <a:solidFill>
            <a:schemeClr val="bg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l"/>
            <a:r>
              <a:rPr lang="en-US" sz="3500" b="1" dirty="0">
                <a:latin typeface="Avenir Next LT Pro" panose="020B0504020202020204" pitchFamily="34" charset="0"/>
              </a:rPr>
              <a:t>GOD’S PRESENCE IS WITH US</a:t>
            </a:r>
          </a:p>
        </p:txBody>
      </p:sp>
      <p:grpSp>
        <p:nvGrpSpPr>
          <p:cNvPr id="4" name="Group 3">
            <a:extLst>
              <a:ext uri="{FF2B5EF4-FFF2-40B4-BE49-F238E27FC236}">
                <a16:creationId xmlns:a16="http://schemas.microsoft.com/office/drawing/2014/main" id="{4BE856DE-CE20-52F5-7B30-D820C7D07E66}"/>
              </a:ext>
            </a:extLst>
          </p:cNvPr>
          <p:cNvGrpSpPr/>
          <p:nvPr/>
        </p:nvGrpSpPr>
        <p:grpSpPr>
          <a:xfrm>
            <a:off x="6767807" y="5220196"/>
            <a:ext cx="844898" cy="777666"/>
            <a:chOff x="5338274" y="5472138"/>
            <a:chExt cx="844898" cy="777666"/>
          </a:xfrm>
        </p:grpSpPr>
        <p:sp>
          <p:nvSpPr>
            <p:cNvPr id="5" name="TextBox 4">
              <a:extLst>
                <a:ext uri="{FF2B5EF4-FFF2-40B4-BE49-F238E27FC236}">
                  <a16:creationId xmlns:a16="http://schemas.microsoft.com/office/drawing/2014/main" id="{9FD1F944-56C1-4A47-EA32-B2A0B9E1D504}"/>
                </a:ext>
              </a:extLst>
            </p:cNvPr>
            <p:cNvSpPr txBox="1"/>
            <p:nvPr/>
          </p:nvSpPr>
          <p:spPr>
            <a:xfrm>
              <a:off x="5387726" y="5545500"/>
              <a:ext cx="795446" cy="630942"/>
            </a:xfrm>
            <a:prstGeom prst="rect">
              <a:avLst/>
            </a:prstGeom>
            <a:solidFill>
              <a:schemeClr val="bg1"/>
            </a:solidFill>
            <a:ln w="25400">
              <a:noFill/>
            </a:ln>
            <a:effectLst>
              <a:outerShdw blurRad="107950" dist="12700" dir="5400000" algn="ctr">
                <a:srgbClr val="000000"/>
              </a:outerShdw>
            </a:effectLst>
          </p:spPr>
          <p:txBody>
            <a:bodyPr wrap="square" rtlCol="0">
              <a:spAutoFit/>
            </a:bodyPr>
            <a:lstStyle/>
            <a:p>
              <a:pPr algn="l"/>
              <a:r>
                <a:rPr lang="en-US" sz="3500" b="1" dirty="0">
                  <a:latin typeface="Avenir Next LT Pro" panose="020B0504020202020204" pitchFamily="34" charset="0"/>
                </a:rPr>
                <a:t>#2</a:t>
              </a:r>
            </a:p>
          </p:txBody>
        </p:sp>
        <p:sp>
          <p:nvSpPr>
            <p:cNvPr id="6" name="Oval 5">
              <a:extLst>
                <a:ext uri="{FF2B5EF4-FFF2-40B4-BE49-F238E27FC236}">
                  <a16:creationId xmlns:a16="http://schemas.microsoft.com/office/drawing/2014/main" id="{34DEBD73-214E-B683-FE56-BCA985FED825}"/>
                </a:ext>
              </a:extLst>
            </p:cNvPr>
            <p:cNvSpPr/>
            <p:nvPr/>
          </p:nvSpPr>
          <p:spPr>
            <a:xfrm>
              <a:off x="5338274" y="5472138"/>
              <a:ext cx="844898" cy="777666"/>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 name="TextBox 6">
            <a:extLst>
              <a:ext uri="{FF2B5EF4-FFF2-40B4-BE49-F238E27FC236}">
                <a16:creationId xmlns:a16="http://schemas.microsoft.com/office/drawing/2014/main" id="{3B4A0DA2-D1DB-D2B4-4921-FA60C0ABA1DB}"/>
              </a:ext>
            </a:extLst>
          </p:cNvPr>
          <p:cNvSpPr txBox="1"/>
          <p:nvPr/>
        </p:nvSpPr>
        <p:spPr>
          <a:xfrm>
            <a:off x="356135" y="3599848"/>
            <a:ext cx="6275593" cy="1261884"/>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marL="571500" indent="-571500" algn="l">
              <a:buFont typeface="Arial" panose="020B0604020202020204" pitchFamily="34" charset="0"/>
              <a:buChar char="•"/>
            </a:pPr>
            <a:r>
              <a:rPr lang="en-US" sz="3800" dirty="0">
                <a:latin typeface="Perpetua" panose="02020502060401020303" pitchFamily="18" charset="0"/>
              </a:rPr>
              <a:t>God’s presence changes the picture of persecution</a:t>
            </a:r>
          </a:p>
        </p:txBody>
      </p:sp>
    </p:spTree>
    <p:extLst>
      <p:ext uri="{BB962C8B-B14F-4D97-AF65-F5344CB8AC3E}">
        <p14:creationId xmlns:p14="http://schemas.microsoft.com/office/powerpoint/2010/main" val="239070612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15</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baseline="30000" dirty="0"/>
              <a:t>18</a:t>
            </a:r>
            <a:r>
              <a:rPr lang="en-US" dirty="0"/>
              <a:t>If the world hates you, keep in mind that it hated me first.</a:t>
            </a:r>
          </a:p>
          <a:p>
            <a:pPr marL="0" indent="0">
              <a:buNone/>
            </a:pPr>
            <a:r>
              <a:rPr lang="en-US" baseline="30000" dirty="0"/>
              <a:t>19</a:t>
            </a:r>
            <a:r>
              <a:rPr lang="en-US" dirty="0"/>
              <a:t>If you belonged to the world, it would love you as its own. As it is, you do not belong to the world, but I have chosen you out of the world. That is why the world hates you. </a:t>
            </a:r>
          </a:p>
        </p:txBody>
      </p:sp>
      <p:sp>
        <p:nvSpPr>
          <p:cNvPr id="2" name="TextBox 1">
            <a:extLst>
              <a:ext uri="{FF2B5EF4-FFF2-40B4-BE49-F238E27FC236}">
                <a16:creationId xmlns:a16="http://schemas.microsoft.com/office/drawing/2014/main" id="{4E350DCB-FFDA-3EC1-D30E-C4652C225526}"/>
              </a:ext>
            </a:extLst>
          </p:cNvPr>
          <p:cNvSpPr txBox="1"/>
          <p:nvPr/>
        </p:nvSpPr>
        <p:spPr>
          <a:xfrm>
            <a:off x="779646" y="4023360"/>
            <a:ext cx="8354729" cy="1261884"/>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marL="571500" indent="-571500" algn="l">
              <a:buFont typeface="Arial" panose="020B0604020202020204" pitchFamily="34" charset="0"/>
              <a:buChar char="•"/>
            </a:pPr>
            <a:r>
              <a:rPr lang="en-US" sz="3800" dirty="0">
                <a:latin typeface="Perpetua" panose="02020502060401020303" pitchFamily="18" charset="0"/>
              </a:rPr>
              <a:t>“World” doesn’t mean the planet Earth</a:t>
            </a:r>
          </a:p>
          <a:p>
            <a:pPr marL="571500" indent="-571500" algn="l">
              <a:buFont typeface="Arial" panose="020B0604020202020204" pitchFamily="34" charset="0"/>
              <a:buChar char="•"/>
            </a:pPr>
            <a:r>
              <a:rPr lang="en-US" sz="3800" i="1" dirty="0">
                <a:latin typeface="Perpetua" panose="02020502060401020303" pitchFamily="18" charset="0"/>
              </a:rPr>
              <a:t>Kosmos</a:t>
            </a:r>
            <a:r>
              <a:rPr lang="en-US" sz="3800" dirty="0">
                <a:latin typeface="Perpetua" panose="02020502060401020303" pitchFamily="18" charset="0"/>
              </a:rPr>
              <a:t> is better translated “world system”</a:t>
            </a:r>
            <a:endParaRPr lang="en-US" sz="3800" i="1" dirty="0">
              <a:latin typeface="Perpetua" panose="02020502060401020303" pitchFamily="18" charset="0"/>
            </a:endParaRPr>
          </a:p>
        </p:txBody>
      </p:sp>
    </p:spTree>
    <p:extLst>
      <p:ext uri="{BB962C8B-B14F-4D97-AF65-F5344CB8AC3E}">
        <p14:creationId xmlns:p14="http://schemas.microsoft.com/office/powerpoint/2010/main" val="203443662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fade">
                                      <p:cBhvr>
                                        <p:cTn id="17" dur="500"/>
                                        <p:tgtEl>
                                          <p:spTgt spid="2"/>
                                        </p:tgtEl>
                                      </p:cBhvr>
                                    </p:animEffect>
                                  </p:childTnLst>
                                </p:cTn>
                              </p:par>
                              <p:par>
                                <p:cTn id="18" presetID="22" presetClass="entr" presetSubtype="8" fill="hold" nodeType="withEffect">
                                  <p:stCondLst>
                                    <p:cond delay="0"/>
                                  </p:stCondLst>
                                  <p:childTnLst>
                                    <p:set>
                                      <p:cBhvr>
                                        <p:cTn id="19" dur="1" fill="hold">
                                          <p:stCondLst>
                                            <p:cond delay="0"/>
                                          </p:stCondLst>
                                        </p:cTn>
                                        <p:tgtEl>
                                          <p:spTgt spid="2">
                                            <p:txEl>
                                              <p:pRg st="0" end="0"/>
                                            </p:txEl>
                                          </p:spTgt>
                                        </p:tgtEl>
                                        <p:attrNameLst>
                                          <p:attrName>style.visibility</p:attrName>
                                        </p:attrNameLst>
                                      </p:cBhvr>
                                      <p:to>
                                        <p:strVal val="visible"/>
                                      </p:to>
                                    </p:set>
                                    <p:animEffect transition="in" filter="wipe(left)">
                                      <p:cBhvr>
                                        <p:cTn id="20" dur="500"/>
                                        <p:tgtEl>
                                          <p:spTgt spid="2">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nodeType="clickEffect">
                                  <p:stCondLst>
                                    <p:cond delay="0"/>
                                  </p:stCondLst>
                                  <p:childTnLst>
                                    <p:set>
                                      <p:cBhvr>
                                        <p:cTn id="24" dur="1" fill="hold">
                                          <p:stCondLst>
                                            <p:cond delay="0"/>
                                          </p:stCondLst>
                                        </p:cTn>
                                        <p:tgtEl>
                                          <p:spTgt spid="2">
                                            <p:txEl>
                                              <p:pRg st="1" end="1"/>
                                            </p:txEl>
                                          </p:spTgt>
                                        </p:tgtEl>
                                        <p:attrNameLst>
                                          <p:attrName>style.visibility</p:attrName>
                                        </p:attrNameLst>
                                      </p:cBhvr>
                                      <p:to>
                                        <p:strVal val="visible"/>
                                      </p:to>
                                    </p:set>
                                    <p:animEffect transition="in" filter="wipe(left)">
                                      <p:cBhvr>
                                        <p:cTn id="25"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a:t>
            </a:r>
            <a:r>
              <a:rPr lang="en-US" altLang="en-US" sz="7500" dirty="0"/>
              <a:t>6</a:t>
            </a:r>
            <a:endParaRPr lang="en-US" altLang="en-US" sz="7500" b="1" dirty="0">
              <a:latin typeface="Perpetua" panose="02020502060401020303" pitchFamily="18" charset="0"/>
            </a:endParaRPr>
          </a:p>
        </p:txBody>
      </p:sp>
      <p:sp>
        <p:nvSpPr>
          <p:cNvPr id="3" name="Content Placeholder 2"/>
          <p:cNvSpPr>
            <a:spLocks noGrp="1"/>
          </p:cNvSpPr>
          <p:nvPr>
            <p:ph idx="1"/>
          </p:nvPr>
        </p:nvSpPr>
        <p:spPr>
          <a:xfrm>
            <a:off x="633663" y="1600201"/>
            <a:ext cx="10972800" cy="4525963"/>
          </a:xfrm>
        </p:spPr>
        <p:txBody>
          <a:bodyPr/>
          <a:lstStyle/>
          <a:p>
            <a:pPr marL="0" marR="0" indent="0">
              <a:lnSpc>
                <a:spcPct val="107000"/>
              </a:lnSpc>
              <a:spcBef>
                <a:spcPts val="0"/>
              </a:spcBef>
              <a:spcAft>
                <a:spcPts val="800"/>
              </a:spcAft>
              <a:buNone/>
            </a:pPr>
            <a:r>
              <a:rPr lang="en-US" baseline="30000" dirty="0">
                <a:effectLst/>
                <a:ea typeface="Aptos" panose="020B0004020202020204" pitchFamily="34" charset="0"/>
                <a:cs typeface="Times New Roman" panose="02020603050405020304" pitchFamily="18" charset="0"/>
              </a:rPr>
              <a:t>7</a:t>
            </a:r>
            <a:r>
              <a:rPr lang="en-US" dirty="0">
                <a:effectLst/>
                <a:ea typeface="Aptos" panose="020B0004020202020204" pitchFamily="34" charset="0"/>
                <a:cs typeface="Times New Roman" panose="02020603050405020304" pitchFamily="18" charset="0"/>
              </a:rPr>
              <a:t>But very truly I tell you, it is for your good that I am going away. Unless I go away, the Advocate will not come to you; but if I go, I will send him to you. </a:t>
            </a:r>
            <a:endParaRPr lang="en-US" kern="100" dirty="0">
              <a:effectLst/>
              <a:ea typeface="Aptos" panose="020B000402020202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5793C10E-6154-FC60-7F07-920C05E02350}"/>
              </a:ext>
            </a:extLst>
          </p:cNvPr>
          <p:cNvSpPr txBox="1"/>
          <p:nvPr/>
        </p:nvSpPr>
        <p:spPr>
          <a:xfrm>
            <a:off x="7748784" y="5609029"/>
            <a:ext cx="4311391" cy="1169551"/>
          </a:xfrm>
          <a:prstGeom prst="rect">
            <a:avLst/>
          </a:prstGeom>
          <a:solidFill>
            <a:schemeClr val="bg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l"/>
            <a:r>
              <a:rPr lang="en-US" sz="3500" b="1" dirty="0">
                <a:latin typeface="Avenir Next LT Pro" panose="020B0504020202020204" pitchFamily="34" charset="0"/>
              </a:rPr>
              <a:t>GOD’S PRESENCE IS WITH US</a:t>
            </a:r>
          </a:p>
        </p:txBody>
      </p:sp>
      <p:grpSp>
        <p:nvGrpSpPr>
          <p:cNvPr id="4" name="Group 3">
            <a:extLst>
              <a:ext uri="{FF2B5EF4-FFF2-40B4-BE49-F238E27FC236}">
                <a16:creationId xmlns:a16="http://schemas.microsoft.com/office/drawing/2014/main" id="{4BE856DE-CE20-52F5-7B30-D820C7D07E66}"/>
              </a:ext>
            </a:extLst>
          </p:cNvPr>
          <p:cNvGrpSpPr/>
          <p:nvPr/>
        </p:nvGrpSpPr>
        <p:grpSpPr>
          <a:xfrm>
            <a:off x="6767807" y="5220196"/>
            <a:ext cx="844898" cy="777666"/>
            <a:chOff x="5338274" y="5472138"/>
            <a:chExt cx="844898" cy="777666"/>
          </a:xfrm>
        </p:grpSpPr>
        <p:sp>
          <p:nvSpPr>
            <p:cNvPr id="5" name="TextBox 4">
              <a:extLst>
                <a:ext uri="{FF2B5EF4-FFF2-40B4-BE49-F238E27FC236}">
                  <a16:creationId xmlns:a16="http://schemas.microsoft.com/office/drawing/2014/main" id="{9FD1F944-56C1-4A47-EA32-B2A0B9E1D504}"/>
                </a:ext>
              </a:extLst>
            </p:cNvPr>
            <p:cNvSpPr txBox="1"/>
            <p:nvPr/>
          </p:nvSpPr>
          <p:spPr>
            <a:xfrm>
              <a:off x="5387726" y="5545500"/>
              <a:ext cx="795446" cy="630942"/>
            </a:xfrm>
            <a:prstGeom prst="rect">
              <a:avLst/>
            </a:prstGeom>
            <a:solidFill>
              <a:schemeClr val="bg1"/>
            </a:solidFill>
            <a:ln w="25400">
              <a:noFill/>
            </a:ln>
            <a:effectLst>
              <a:outerShdw blurRad="107950" dist="12700" dir="5400000" algn="ctr">
                <a:srgbClr val="000000"/>
              </a:outerShdw>
            </a:effectLst>
          </p:spPr>
          <p:txBody>
            <a:bodyPr wrap="square" rtlCol="0">
              <a:spAutoFit/>
            </a:bodyPr>
            <a:lstStyle/>
            <a:p>
              <a:pPr algn="l"/>
              <a:r>
                <a:rPr lang="en-US" sz="3500" b="1" dirty="0">
                  <a:latin typeface="Avenir Next LT Pro" panose="020B0504020202020204" pitchFamily="34" charset="0"/>
                </a:rPr>
                <a:t>#2</a:t>
              </a:r>
            </a:p>
          </p:txBody>
        </p:sp>
        <p:sp>
          <p:nvSpPr>
            <p:cNvPr id="6" name="Oval 5">
              <a:extLst>
                <a:ext uri="{FF2B5EF4-FFF2-40B4-BE49-F238E27FC236}">
                  <a16:creationId xmlns:a16="http://schemas.microsoft.com/office/drawing/2014/main" id="{34DEBD73-214E-B683-FE56-BCA985FED825}"/>
                </a:ext>
              </a:extLst>
            </p:cNvPr>
            <p:cNvSpPr/>
            <p:nvPr/>
          </p:nvSpPr>
          <p:spPr>
            <a:xfrm>
              <a:off x="5338274" y="5472138"/>
              <a:ext cx="844898" cy="777666"/>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 name="TextBox 6">
            <a:extLst>
              <a:ext uri="{FF2B5EF4-FFF2-40B4-BE49-F238E27FC236}">
                <a16:creationId xmlns:a16="http://schemas.microsoft.com/office/drawing/2014/main" id="{3B4A0DA2-D1DB-D2B4-4921-FA60C0ABA1DB}"/>
              </a:ext>
            </a:extLst>
          </p:cNvPr>
          <p:cNvSpPr txBox="1"/>
          <p:nvPr/>
        </p:nvSpPr>
        <p:spPr>
          <a:xfrm>
            <a:off x="356135" y="3599848"/>
            <a:ext cx="6275593" cy="2431435"/>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marL="571500" indent="-571500" algn="l">
              <a:buFont typeface="Arial" panose="020B0604020202020204" pitchFamily="34" charset="0"/>
              <a:buChar char="•"/>
            </a:pPr>
            <a:r>
              <a:rPr lang="en-US" sz="3800" dirty="0">
                <a:latin typeface="Perpetua" panose="02020502060401020303" pitchFamily="18" charset="0"/>
              </a:rPr>
              <a:t>Seemingly impossible tasks become much more reasonable when we realize who is alongside us</a:t>
            </a:r>
          </a:p>
        </p:txBody>
      </p:sp>
    </p:spTree>
    <p:extLst>
      <p:ext uri="{BB962C8B-B14F-4D97-AF65-F5344CB8AC3E}">
        <p14:creationId xmlns:p14="http://schemas.microsoft.com/office/powerpoint/2010/main" val="910245897"/>
      </p:ext>
    </p:extLst>
  </p:cSld>
  <p:clrMapOvr>
    <a:masterClrMapping/>
  </p:clrMapOvr>
  <p:transition>
    <p:wipe dir="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15</a:t>
            </a:r>
          </a:p>
        </p:txBody>
      </p:sp>
      <p:sp>
        <p:nvSpPr>
          <p:cNvPr id="3" name="Content Placeholder 2"/>
          <p:cNvSpPr>
            <a:spLocks noGrp="1"/>
          </p:cNvSpPr>
          <p:nvPr>
            <p:ph idx="1"/>
          </p:nvPr>
        </p:nvSpPr>
        <p:spPr>
          <a:xfrm>
            <a:off x="633663" y="1600201"/>
            <a:ext cx="10972800" cy="4525963"/>
          </a:xfrm>
        </p:spPr>
        <p:txBody>
          <a:bodyPr/>
          <a:lstStyle/>
          <a:p>
            <a:pPr marL="0" marR="0" indent="0">
              <a:lnSpc>
                <a:spcPct val="107000"/>
              </a:lnSpc>
              <a:spcBef>
                <a:spcPts val="0"/>
              </a:spcBef>
              <a:spcAft>
                <a:spcPts val="800"/>
              </a:spcAft>
              <a:buNone/>
            </a:pPr>
            <a:r>
              <a:rPr lang="en-US" baseline="30000" dirty="0">
                <a:effectLst/>
                <a:ea typeface="Aptos" panose="020B0004020202020204" pitchFamily="34" charset="0"/>
                <a:cs typeface="Times New Roman" panose="02020603050405020304" pitchFamily="18" charset="0"/>
              </a:rPr>
              <a:t>7</a:t>
            </a:r>
            <a:r>
              <a:rPr lang="en-US" dirty="0">
                <a:effectLst/>
                <a:ea typeface="Aptos" panose="020B0004020202020204" pitchFamily="34" charset="0"/>
                <a:cs typeface="Times New Roman" panose="02020603050405020304" pitchFamily="18" charset="0"/>
              </a:rPr>
              <a:t>But very truly I tell you, it is for your good that I am going away. Unless I go away, the Advocate will not come to you; but if I go, I will send him to you. </a:t>
            </a:r>
            <a:endParaRPr lang="en-US" kern="100" dirty="0">
              <a:effectLst/>
              <a:ea typeface="Aptos" panose="020B000402020202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5793C10E-6154-FC60-7F07-920C05E02350}"/>
              </a:ext>
            </a:extLst>
          </p:cNvPr>
          <p:cNvSpPr txBox="1"/>
          <p:nvPr/>
        </p:nvSpPr>
        <p:spPr>
          <a:xfrm>
            <a:off x="7748784" y="5609029"/>
            <a:ext cx="4311391" cy="1169551"/>
          </a:xfrm>
          <a:prstGeom prst="rect">
            <a:avLst/>
          </a:prstGeom>
          <a:solidFill>
            <a:schemeClr val="bg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l"/>
            <a:r>
              <a:rPr lang="en-US" sz="3500" b="1" dirty="0">
                <a:latin typeface="Avenir Next LT Pro" panose="020B0504020202020204" pitchFamily="34" charset="0"/>
              </a:rPr>
              <a:t>GOD’S PRESENCE IS WITH US</a:t>
            </a:r>
          </a:p>
        </p:txBody>
      </p:sp>
      <p:grpSp>
        <p:nvGrpSpPr>
          <p:cNvPr id="4" name="Group 3">
            <a:extLst>
              <a:ext uri="{FF2B5EF4-FFF2-40B4-BE49-F238E27FC236}">
                <a16:creationId xmlns:a16="http://schemas.microsoft.com/office/drawing/2014/main" id="{4BE856DE-CE20-52F5-7B30-D820C7D07E66}"/>
              </a:ext>
            </a:extLst>
          </p:cNvPr>
          <p:cNvGrpSpPr/>
          <p:nvPr/>
        </p:nvGrpSpPr>
        <p:grpSpPr>
          <a:xfrm>
            <a:off x="6767807" y="5220196"/>
            <a:ext cx="844898" cy="777666"/>
            <a:chOff x="5338274" y="5472138"/>
            <a:chExt cx="844898" cy="777666"/>
          </a:xfrm>
        </p:grpSpPr>
        <p:sp>
          <p:nvSpPr>
            <p:cNvPr id="5" name="TextBox 4">
              <a:extLst>
                <a:ext uri="{FF2B5EF4-FFF2-40B4-BE49-F238E27FC236}">
                  <a16:creationId xmlns:a16="http://schemas.microsoft.com/office/drawing/2014/main" id="{9FD1F944-56C1-4A47-EA32-B2A0B9E1D504}"/>
                </a:ext>
              </a:extLst>
            </p:cNvPr>
            <p:cNvSpPr txBox="1"/>
            <p:nvPr/>
          </p:nvSpPr>
          <p:spPr>
            <a:xfrm>
              <a:off x="5387726" y="5545500"/>
              <a:ext cx="795446" cy="630942"/>
            </a:xfrm>
            <a:prstGeom prst="rect">
              <a:avLst/>
            </a:prstGeom>
            <a:solidFill>
              <a:schemeClr val="bg1"/>
            </a:solidFill>
            <a:ln w="25400">
              <a:noFill/>
            </a:ln>
            <a:effectLst>
              <a:outerShdw blurRad="107950" dist="12700" dir="5400000" algn="ctr">
                <a:srgbClr val="000000"/>
              </a:outerShdw>
            </a:effectLst>
          </p:spPr>
          <p:txBody>
            <a:bodyPr wrap="square" rtlCol="0">
              <a:spAutoFit/>
            </a:bodyPr>
            <a:lstStyle/>
            <a:p>
              <a:pPr algn="l"/>
              <a:r>
                <a:rPr lang="en-US" sz="3500" b="1" dirty="0">
                  <a:latin typeface="Avenir Next LT Pro" panose="020B0504020202020204" pitchFamily="34" charset="0"/>
                </a:rPr>
                <a:t>#2</a:t>
              </a:r>
            </a:p>
          </p:txBody>
        </p:sp>
        <p:sp>
          <p:nvSpPr>
            <p:cNvPr id="6" name="Oval 5">
              <a:extLst>
                <a:ext uri="{FF2B5EF4-FFF2-40B4-BE49-F238E27FC236}">
                  <a16:creationId xmlns:a16="http://schemas.microsoft.com/office/drawing/2014/main" id="{34DEBD73-214E-B683-FE56-BCA985FED825}"/>
                </a:ext>
              </a:extLst>
            </p:cNvPr>
            <p:cNvSpPr/>
            <p:nvPr/>
          </p:nvSpPr>
          <p:spPr>
            <a:xfrm>
              <a:off x="5338274" y="5472138"/>
              <a:ext cx="844898" cy="777666"/>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 name="TextBox 6">
            <a:extLst>
              <a:ext uri="{FF2B5EF4-FFF2-40B4-BE49-F238E27FC236}">
                <a16:creationId xmlns:a16="http://schemas.microsoft.com/office/drawing/2014/main" id="{3B4A0DA2-D1DB-D2B4-4921-FA60C0ABA1DB}"/>
              </a:ext>
            </a:extLst>
          </p:cNvPr>
          <p:cNvSpPr txBox="1"/>
          <p:nvPr/>
        </p:nvSpPr>
        <p:spPr>
          <a:xfrm>
            <a:off x="346510" y="481962"/>
            <a:ext cx="10761043" cy="4185761"/>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l"/>
            <a:r>
              <a:rPr lang="en-US" sz="3800" u="sng" dirty="0">
                <a:latin typeface="Perpetua" panose="02020502060401020303" pitchFamily="18" charset="0"/>
              </a:rPr>
              <a:t>God’s presence changes the picture of persecution</a:t>
            </a:r>
          </a:p>
          <a:p>
            <a:pPr marL="571500" indent="-571500" algn="l">
              <a:buFont typeface="Arial" panose="020B0604020202020204" pitchFamily="34" charset="0"/>
              <a:buChar char="•"/>
            </a:pPr>
            <a:r>
              <a:rPr lang="en-US" sz="3800" i="1" dirty="0">
                <a:latin typeface="Perpetua" panose="02020502060401020303" pitchFamily="18" charset="0"/>
              </a:rPr>
              <a:t>First, </a:t>
            </a:r>
            <a:r>
              <a:rPr lang="en-US" sz="3800" dirty="0">
                <a:latin typeface="Perpetua" panose="02020502060401020303" pitchFamily="18" charset="0"/>
              </a:rPr>
              <a:t>God’s Spirit urges us to speak regardless of the possible outcome </a:t>
            </a:r>
            <a:r>
              <a:rPr lang="en-US" sz="3000" dirty="0">
                <a:latin typeface="Perpetua" panose="02020502060401020303" pitchFamily="18" charset="0"/>
              </a:rPr>
              <a:t>(vv26-27)</a:t>
            </a:r>
          </a:p>
          <a:p>
            <a:pPr marL="1485900" lvl="2" indent="-571500">
              <a:buFont typeface="Arial" panose="020B0604020202020204" pitchFamily="34" charset="0"/>
              <a:buChar char="•"/>
            </a:pPr>
            <a:r>
              <a:rPr lang="en-US" sz="3800" dirty="0">
                <a:latin typeface="Perpetua" panose="02020502060401020303" pitchFamily="18" charset="0"/>
              </a:rPr>
              <a:t>Not all outcomes are bad!</a:t>
            </a:r>
          </a:p>
          <a:p>
            <a:pPr marL="1485900" lvl="2" indent="-571500">
              <a:buFont typeface="Arial" panose="020B0604020202020204" pitchFamily="34" charset="0"/>
              <a:buChar char="•"/>
            </a:pPr>
            <a:r>
              <a:rPr lang="en-US" sz="3800" dirty="0">
                <a:latin typeface="Perpetua" panose="02020502060401020303" pitchFamily="18" charset="0"/>
              </a:rPr>
              <a:t>Our response to the world’s vitriol should not be anger</a:t>
            </a:r>
          </a:p>
          <a:p>
            <a:pPr marL="1485900" lvl="2" indent="-571500">
              <a:buFont typeface="Arial" panose="020B0604020202020204" pitchFamily="34" charset="0"/>
              <a:buChar char="•"/>
            </a:pPr>
            <a:r>
              <a:rPr lang="en-US" sz="3800" dirty="0">
                <a:latin typeface="Perpetua" panose="02020502060401020303" pitchFamily="18" charset="0"/>
              </a:rPr>
              <a:t>It should be compassion </a:t>
            </a:r>
            <a:r>
              <a:rPr lang="en-US" sz="3000" dirty="0">
                <a:latin typeface="Perpetua" panose="02020502060401020303" pitchFamily="18" charset="0"/>
              </a:rPr>
              <a:t>(vv2-3; Lk. 23:34)</a:t>
            </a:r>
            <a:endParaRPr lang="en-US" sz="3800" dirty="0">
              <a:latin typeface="Perpetua" panose="02020502060401020303" pitchFamily="18" charset="0"/>
            </a:endParaRPr>
          </a:p>
        </p:txBody>
      </p:sp>
    </p:spTree>
    <p:extLst>
      <p:ext uri="{BB962C8B-B14F-4D97-AF65-F5344CB8AC3E}">
        <p14:creationId xmlns:p14="http://schemas.microsoft.com/office/powerpoint/2010/main" val="349067041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wipe(left)">
                                      <p:cBhvr>
                                        <p:cTn id="7" dur="500"/>
                                        <p:tgtEl>
                                          <p:spTgt spid="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7">
                                            <p:txEl>
                                              <p:pRg st="2" end="2"/>
                                            </p:txEl>
                                          </p:spTgt>
                                        </p:tgtEl>
                                        <p:attrNameLst>
                                          <p:attrName>style.visibility</p:attrName>
                                        </p:attrNameLst>
                                      </p:cBhvr>
                                      <p:to>
                                        <p:strVal val="visible"/>
                                      </p:to>
                                    </p:set>
                                    <p:animEffect transition="in" filter="wipe(left)">
                                      <p:cBhvr>
                                        <p:cTn id="12" dur="500"/>
                                        <p:tgtEl>
                                          <p:spTgt spid="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7">
                                            <p:txEl>
                                              <p:pRg st="3" end="3"/>
                                            </p:txEl>
                                          </p:spTgt>
                                        </p:tgtEl>
                                        <p:attrNameLst>
                                          <p:attrName>style.visibility</p:attrName>
                                        </p:attrNameLst>
                                      </p:cBhvr>
                                      <p:to>
                                        <p:strVal val="visible"/>
                                      </p:to>
                                    </p:set>
                                    <p:animEffect transition="in" filter="wipe(left)">
                                      <p:cBhvr>
                                        <p:cTn id="17" dur="500"/>
                                        <p:tgtEl>
                                          <p:spTgt spid="7">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7">
                                            <p:txEl>
                                              <p:pRg st="4" end="4"/>
                                            </p:txEl>
                                          </p:spTgt>
                                        </p:tgtEl>
                                        <p:attrNameLst>
                                          <p:attrName>style.visibility</p:attrName>
                                        </p:attrNameLst>
                                      </p:cBhvr>
                                      <p:to>
                                        <p:strVal val="visible"/>
                                      </p:to>
                                    </p:set>
                                    <p:animEffect transition="in" filter="wipe(left)">
                                      <p:cBhvr>
                                        <p:cTn id="22" dur="500"/>
                                        <p:tgtEl>
                                          <p:spTgt spid="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15</a:t>
            </a:r>
          </a:p>
        </p:txBody>
      </p:sp>
      <p:sp>
        <p:nvSpPr>
          <p:cNvPr id="3" name="Content Placeholder 2"/>
          <p:cNvSpPr>
            <a:spLocks noGrp="1"/>
          </p:cNvSpPr>
          <p:nvPr>
            <p:ph idx="1"/>
          </p:nvPr>
        </p:nvSpPr>
        <p:spPr>
          <a:xfrm>
            <a:off x="633663" y="1600201"/>
            <a:ext cx="10972800" cy="4525963"/>
          </a:xfrm>
        </p:spPr>
        <p:txBody>
          <a:bodyPr/>
          <a:lstStyle/>
          <a:p>
            <a:pPr marL="0" marR="0" indent="0">
              <a:lnSpc>
                <a:spcPct val="107000"/>
              </a:lnSpc>
              <a:spcBef>
                <a:spcPts val="0"/>
              </a:spcBef>
              <a:spcAft>
                <a:spcPts val="800"/>
              </a:spcAft>
              <a:buNone/>
            </a:pPr>
            <a:r>
              <a:rPr lang="en-US" baseline="30000" dirty="0">
                <a:effectLst/>
                <a:ea typeface="Aptos" panose="020B0004020202020204" pitchFamily="34" charset="0"/>
                <a:cs typeface="Times New Roman" panose="02020603050405020304" pitchFamily="18" charset="0"/>
              </a:rPr>
              <a:t>7</a:t>
            </a:r>
            <a:r>
              <a:rPr lang="en-US" dirty="0">
                <a:effectLst/>
                <a:ea typeface="Aptos" panose="020B0004020202020204" pitchFamily="34" charset="0"/>
                <a:cs typeface="Times New Roman" panose="02020603050405020304" pitchFamily="18" charset="0"/>
              </a:rPr>
              <a:t>But very truly I tell you, it is for your good that I am going away. Unless I go away, the Advocate will not come to you; but if I go, I will send him to you. </a:t>
            </a:r>
            <a:endParaRPr lang="en-US" kern="100" dirty="0">
              <a:effectLst/>
              <a:ea typeface="Aptos" panose="020B000402020202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5793C10E-6154-FC60-7F07-920C05E02350}"/>
              </a:ext>
            </a:extLst>
          </p:cNvPr>
          <p:cNvSpPr txBox="1"/>
          <p:nvPr/>
        </p:nvSpPr>
        <p:spPr>
          <a:xfrm>
            <a:off x="7748784" y="5609029"/>
            <a:ext cx="4311391" cy="1169551"/>
          </a:xfrm>
          <a:prstGeom prst="rect">
            <a:avLst/>
          </a:prstGeom>
          <a:solidFill>
            <a:schemeClr val="bg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l"/>
            <a:r>
              <a:rPr lang="en-US" sz="3500" b="1" dirty="0">
                <a:latin typeface="Avenir Next LT Pro" panose="020B0504020202020204" pitchFamily="34" charset="0"/>
              </a:rPr>
              <a:t>GOD’S PRESENCE IS WITH US</a:t>
            </a:r>
          </a:p>
        </p:txBody>
      </p:sp>
      <p:grpSp>
        <p:nvGrpSpPr>
          <p:cNvPr id="4" name="Group 3">
            <a:extLst>
              <a:ext uri="{FF2B5EF4-FFF2-40B4-BE49-F238E27FC236}">
                <a16:creationId xmlns:a16="http://schemas.microsoft.com/office/drawing/2014/main" id="{4BE856DE-CE20-52F5-7B30-D820C7D07E66}"/>
              </a:ext>
            </a:extLst>
          </p:cNvPr>
          <p:cNvGrpSpPr/>
          <p:nvPr/>
        </p:nvGrpSpPr>
        <p:grpSpPr>
          <a:xfrm>
            <a:off x="6767807" y="5220196"/>
            <a:ext cx="844898" cy="777666"/>
            <a:chOff x="5338274" y="5472138"/>
            <a:chExt cx="844898" cy="777666"/>
          </a:xfrm>
        </p:grpSpPr>
        <p:sp>
          <p:nvSpPr>
            <p:cNvPr id="5" name="TextBox 4">
              <a:extLst>
                <a:ext uri="{FF2B5EF4-FFF2-40B4-BE49-F238E27FC236}">
                  <a16:creationId xmlns:a16="http://schemas.microsoft.com/office/drawing/2014/main" id="{9FD1F944-56C1-4A47-EA32-B2A0B9E1D504}"/>
                </a:ext>
              </a:extLst>
            </p:cNvPr>
            <p:cNvSpPr txBox="1"/>
            <p:nvPr/>
          </p:nvSpPr>
          <p:spPr>
            <a:xfrm>
              <a:off x="5387726" y="5545500"/>
              <a:ext cx="795446" cy="630942"/>
            </a:xfrm>
            <a:prstGeom prst="rect">
              <a:avLst/>
            </a:prstGeom>
            <a:solidFill>
              <a:schemeClr val="bg1"/>
            </a:solidFill>
            <a:ln w="25400">
              <a:noFill/>
            </a:ln>
            <a:effectLst>
              <a:outerShdw blurRad="107950" dist="12700" dir="5400000" algn="ctr">
                <a:srgbClr val="000000"/>
              </a:outerShdw>
            </a:effectLst>
          </p:spPr>
          <p:txBody>
            <a:bodyPr wrap="square" rtlCol="0">
              <a:spAutoFit/>
            </a:bodyPr>
            <a:lstStyle/>
            <a:p>
              <a:pPr algn="l"/>
              <a:r>
                <a:rPr lang="en-US" sz="3500" b="1" dirty="0">
                  <a:latin typeface="Avenir Next LT Pro" panose="020B0504020202020204" pitchFamily="34" charset="0"/>
                </a:rPr>
                <a:t>#2</a:t>
              </a:r>
            </a:p>
          </p:txBody>
        </p:sp>
        <p:sp>
          <p:nvSpPr>
            <p:cNvPr id="6" name="Oval 5">
              <a:extLst>
                <a:ext uri="{FF2B5EF4-FFF2-40B4-BE49-F238E27FC236}">
                  <a16:creationId xmlns:a16="http://schemas.microsoft.com/office/drawing/2014/main" id="{34DEBD73-214E-B683-FE56-BCA985FED825}"/>
                </a:ext>
              </a:extLst>
            </p:cNvPr>
            <p:cNvSpPr/>
            <p:nvPr/>
          </p:nvSpPr>
          <p:spPr>
            <a:xfrm>
              <a:off x="5338274" y="5472138"/>
              <a:ext cx="844898" cy="777666"/>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 name="TextBox 6">
            <a:extLst>
              <a:ext uri="{FF2B5EF4-FFF2-40B4-BE49-F238E27FC236}">
                <a16:creationId xmlns:a16="http://schemas.microsoft.com/office/drawing/2014/main" id="{3B4A0DA2-D1DB-D2B4-4921-FA60C0ABA1DB}"/>
              </a:ext>
            </a:extLst>
          </p:cNvPr>
          <p:cNvSpPr txBox="1"/>
          <p:nvPr/>
        </p:nvSpPr>
        <p:spPr>
          <a:xfrm>
            <a:off x="346510" y="481962"/>
            <a:ext cx="10761043" cy="3016210"/>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l"/>
            <a:r>
              <a:rPr lang="en-US" sz="3800" u="sng" dirty="0">
                <a:latin typeface="Perpetua" panose="02020502060401020303" pitchFamily="18" charset="0"/>
              </a:rPr>
              <a:t>God’s presence changes the picture of persecution</a:t>
            </a:r>
          </a:p>
          <a:p>
            <a:pPr marL="571500" indent="-571500" algn="l">
              <a:buFont typeface="Arial" panose="020B0604020202020204" pitchFamily="34" charset="0"/>
              <a:buChar char="•"/>
            </a:pPr>
            <a:r>
              <a:rPr lang="en-US" sz="3800" i="1" dirty="0">
                <a:latin typeface="Perpetua" panose="02020502060401020303" pitchFamily="18" charset="0"/>
              </a:rPr>
              <a:t>Second, </a:t>
            </a:r>
            <a:r>
              <a:rPr lang="en-US" sz="3800" dirty="0">
                <a:latin typeface="Perpetua" panose="02020502060401020303" pitchFamily="18" charset="0"/>
              </a:rPr>
              <a:t>knowing we have God’s approval reduces the sting of people’s rejection </a:t>
            </a:r>
            <a:r>
              <a:rPr lang="en-US" sz="3000" dirty="0">
                <a:latin typeface="Perpetua" panose="02020502060401020303" pitchFamily="18" charset="0"/>
              </a:rPr>
              <a:t>(Rom. 5:5; 8:16)</a:t>
            </a:r>
          </a:p>
          <a:p>
            <a:pPr marL="1485900" lvl="2" indent="-571500">
              <a:buFont typeface="Arial" panose="020B0604020202020204" pitchFamily="34" charset="0"/>
              <a:buChar char="•"/>
            </a:pPr>
            <a:r>
              <a:rPr lang="en-US" sz="3800" dirty="0">
                <a:latin typeface="Perpetua" panose="02020502060401020303" pitchFamily="18" charset="0"/>
              </a:rPr>
              <a:t>Being rejected hurts </a:t>
            </a:r>
          </a:p>
          <a:p>
            <a:pPr marL="1485900" lvl="2" indent="-571500">
              <a:buFont typeface="Arial" panose="020B0604020202020204" pitchFamily="34" charset="0"/>
              <a:buChar char="•"/>
            </a:pPr>
            <a:r>
              <a:rPr lang="en-US" sz="3800" dirty="0">
                <a:latin typeface="Perpetua" panose="02020502060401020303" pitchFamily="18" charset="0"/>
              </a:rPr>
              <a:t>Knowing you’re loved by God matters more </a:t>
            </a:r>
          </a:p>
        </p:txBody>
      </p:sp>
    </p:spTree>
    <p:extLst>
      <p:ext uri="{BB962C8B-B14F-4D97-AF65-F5344CB8AC3E}">
        <p14:creationId xmlns:p14="http://schemas.microsoft.com/office/powerpoint/2010/main" val="278582423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xEl>
                                              <p:pRg st="2" end="2"/>
                                            </p:txEl>
                                          </p:spTgt>
                                        </p:tgtEl>
                                        <p:attrNameLst>
                                          <p:attrName>style.visibility</p:attrName>
                                        </p:attrNameLst>
                                      </p:cBhvr>
                                      <p:to>
                                        <p:strVal val="visible"/>
                                      </p:to>
                                    </p:set>
                                    <p:animEffect transition="in" filter="wipe(left)">
                                      <p:cBhvr>
                                        <p:cTn id="7" dur="500"/>
                                        <p:tgtEl>
                                          <p:spTgt spid="7">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7">
                                            <p:txEl>
                                              <p:pRg st="3" end="3"/>
                                            </p:txEl>
                                          </p:spTgt>
                                        </p:tgtEl>
                                        <p:attrNameLst>
                                          <p:attrName>style.visibility</p:attrName>
                                        </p:attrNameLst>
                                      </p:cBhvr>
                                      <p:to>
                                        <p:strVal val="visible"/>
                                      </p:to>
                                    </p:set>
                                    <p:animEffect transition="in" filter="wipe(left)">
                                      <p:cBhvr>
                                        <p:cTn id="12" dur="500"/>
                                        <p:tgtEl>
                                          <p:spTgt spid="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a:t>
            </a:r>
            <a:r>
              <a:rPr lang="en-US" altLang="en-US" sz="7500" dirty="0"/>
              <a:t>6</a:t>
            </a:r>
            <a:endParaRPr lang="en-US" altLang="en-US" sz="7500" b="1" dirty="0">
              <a:latin typeface="Perpetua" panose="02020502060401020303" pitchFamily="18" charset="0"/>
            </a:endParaRPr>
          </a:p>
        </p:txBody>
      </p:sp>
      <p:sp>
        <p:nvSpPr>
          <p:cNvPr id="3" name="Content Placeholder 2"/>
          <p:cNvSpPr>
            <a:spLocks noGrp="1"/>
          </p:cNvSpPr>
          <p:nvPr>
            <p:ph idx="1"/>
          </p:nvPr>
        </p:nvSpPr>
        <p:spPr>
          <a:xfrm>
            <a:off x="633663" y="1600201"/>
            <a:ext cx="10972800" cy="4525963"/>
          </a:xfrm>
        </p:spPr>
        <p:txBody>
          <a:bodyPr/>
          <a:lstStyle/>
          <a:p>
            <a:pPr marL="0" marR="0" indent="0">
              <a:lnSpc>
                <a:spcPct val="107000"/>
              </a:lnSpc>
              <a:spcBef>
                <a:spcPts val="0"/>
              </a:spcBef>
              <a:spcAft>
                <a:spcPts val="800"/>
              </a:spcAft>
              <a:buNone/>
            </a:pPr>
            <a:r>
              <a:rPr lang="en-US" baseline="30000" dirty="0">
                <a:effectLst/>
                <a:ea typeface="Aptos" panose="020B0004020202020204" pitchFamily="34" charset="0"/>
                <a:cs typeface="Times New Roman" panose="02020603050405020304" pitchFamily="18" charset="0"/>
              </a:rPr>
              <a:t>8</a:t>
            </a:r>
            <a:r>
              <a:rPr lang="en-US" dirty="0">
                <a:effectLst/>
                <a:ea typeface="Aptos" panose="020B0004020202020204" pitchFamily="34" charset="0"/>
                <a:cs typeface="Times New Roman" panose="02020603050405020304" pitchFamily="18" charset="0"/>
              </a:rPr>
              <a:t>When he comes, he will prove the world to be in the wrong about sin and righteousness and judgment:</a:t>
            </a:r>
            <a:endParaRPr lang="en-US" kern="100" dirty="0">
              <a:effectLst/>
              <a:ea typeface="Aptos" panose="020B000402020202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5793C10E-6154-FC60-7F07-920C05E02350}"/>
              </a:ext>
            </a:extLst>
          </p:cNvPr>
          <p:cNvSpPr txBox="1"/>
          <p:nvPr/>
        </p:nvSpPr>
        <p:spPr>
          <a:xfrm>
            <a:off x="7748784" y="5609029"/>
            <a:ext cx="4311391" cy="1169551"/>
          </a:xfrm>
          <a:prstGeom prst="rect">
            <a:avLst/>
          </a:prstGeom>
          <a:solidFill>
            <a:schemeClr val="bg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l"/>
            <a:r>
              <a:rPr lang="en-US" sz="3500" b="1" dirty="0">
                <a:latin typeface="Avenir Next LT Pro" panose="020B0504020202020204" pitchFamily="34" charset="0"/>
              </a:rPr>
              <a:t>GOD’S PRESENCE IS IN THE WORLD</a:t>
            </a:r>
          </a:p>
        </p:txBody>
      </p:sp>
      <p:grpSp>
        <p:nvGrpSpPr>
          <p:cNvPr id="4" name="Group 3">
            <a:extLst>
              <a:ext uri="{FF2B5EF4-FFF2-40B4-BE49-F238E27FC236}">
                <a16:creationId xmlns:a16="http://schemas.microsoft.com/office/drawing/2014/main" id="{4BE856DE-CE20-52F5-7B30-D820C7D07E66}"/>
              </a:ext>
            </a:extLst>
          </p:cNvPr>
          <p:cNvGrpSpPr/>
          <p:nvPr/>
        </p:nvGrpSpPr>
        <p:grpSpPr>
          <a:xfrm>
            <a:off x="6767807" y="5220196"/>
            <a:ext cx="844898" cy="777666"/>
            <a:chOff x="5338274" y="5472138"/>
            <a:chExt cx="844898" cy="777666"/>
          </a:xfrm>
        </p:grpSpPr>
        <p:sp>
          <p:nvSpPr>
            <p:cNvPr id="5" name="TextBox 4">
              <a:extLst>
                <a:ext uri="{FF2B5EF4-FFF2-40B4-BE49-F238E27FC236}">
                  <a16:creationId xmlns:a16="http://schemas.microsoft.com/office/drawing/2014/main" id="{9FD1F944-56C1-4A47-EA32-B2A0B9E1D504}"/>
                </a:ext>
              </a:extLst>
            </p:cNvPr>
            <p:cNvSpPr txBox="1"/>
            <p:nvPr/>
          </p:nvSpPr>
          <p:spPr>
            <a:xfrm>
              <a:off x="5387726" y="5545500"/>
              <a:ext cx="795446" cy="630942"/>
            </a:xfrm>
            <a:prstGeom prst="rect">
              <a:avLst/>
            </a:prstGeom>
            <a:solidFill>
              <a:schemeClr val="bg1"/>
            </a:solidFill>
            <a:ln w="25400">
              <a:noFill/>
            </a:ln>
            <a:effectLst>
              <a:outerShdw blurRad="107950" dist="12700" dir="5400000" algn="ctr">
                <a:srgbClr val="000000"/>
              </a:outerShdw>
            </a:effectLst>
          </p:spPr>
          <p:txBody>
            <a:bodyPr wrap="square" rtlCol="0">
              <a:spAutoFit/>
            </a:bodyPr>
            <a:lstStyle/>
            <a:p>
              <a:pPr algn="l"/>
              <a:r>
                <a:rPr lang="en-US" sz="3500" b="1" dirty="0">
                  <a:latin typeface="Avenir Next LT Pro" panose="020B0504020202020204" pitchFamily="34" charset="0"/>
                </a:rPr>
                <a:t>#3</a:t>
              </a:r>
            </a:p>
          </p:txBody>
        </p:sp>
        <p:sp>
          <p:nvSpPr>
            <p:cNvPr id="6" name="Oval 5">
              <a:extLst>
                <a:ext uri="{FF2B5EF4-FFF2-40B4-BE49-F238E27FC236}">
                  <a16:creationId xmlns:a16="http://schemas.microsoft.com/office/drawing/2014/main" id="{34DEBD73-214E-B683-FE56-BCA985FED825}"/>
                </a:ext>
              </a:extLst>
            </p:cNvPr>
            <p:cNvSpPr/>
            <p:nvPr/>
          </p:nvSpPr>
          <p:spPr>
            <a:xfrm>
              <a:off x="5338274" y="5472138"/>
              <a:ext cx="844898" cy="777666"/>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39703505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a:t>
            </a:r>
            <a:r>
              <a:rPr lang="en-US" altLang="en-US" sz="7500" dirty="0"/>
              <a:t>6</a:t>
            </a:r>
            <a:endParaRPr lang="en-US" altLang="en-US" sz="7500" b="1" dirty="0">
              <a:latin typeface="Perpetua" panose="02020502060401020303" pitchFamily="18" charset="0"/>
            </a:endParaRPr>
          </a:p>
        </p:txBody>
      </p:sp>
      <p:sp>
        <p:nvSpPr>
          <p:cNvPr id="3" name="Content Placeholder 2"/>
          <p:cNvSpPr>
            <a:spLocks noGrp="1"/>
          </p:cNvSpPr>
          <p:nvPr>
            <p:ph idx="1"/>
          </p:nvPr>
        </p:nvSpPr>
        <p:spPr>
          <a:xfrm>
            <a:off x="633663" y="1600201"/>
            <a:ext cx="10972800" cy="4525963"/>
          </a:xfrm>
        </p:spPr>
        <p:txBody>
          <a:bodyPr/>
          <a:lstStyle/>
          <a:p>
            <a:pPr marL="0" marR="0" indent="0">
              <a:lnSpc>
                <a:spcPct val="107000"/>
              </a:lnSpc>
              <a:spcBef>
                <a:spcPts val="0"/>
              </a:spcBef>
              <a:spcAft>
                <a:spcPts val="800"/>
              </a:spcAft>
              <a:buNone/>
            </a:pPr>
            <a:r>
              <a:rPr lang="en-US" baseline="30000" dirty="0">
                <a:effectLst/>
                <a:ea typeface="Aptos" panose="020B0004020202020204" pitchFamily="34" charset="0"/>
                <a:cs typeface="Times New Roman" panose="02020603050405020304" pitchFamily="18" charset="0"/>
              </a:rPr>
              <a:t>9</a:t>
            </a:r>
            <a:r>
              <a:rPr lang="en-US" dirty="0">
                <a:effectLst/>
                <a:ea typeface="Aptos" panose="020B0004020202020204" pitchFamily="34" charset="0"/>
                <a:cs typeface="Times New Roman" panose="02020603050405020304" pitchFamily="18" charset="0"/>
              </a:rPr>
              <a:t>about sin, because people do not believe in me; </a:t>
            </a:r>
          </a:p>
          <a:p>
            <a:pPr marL="0" marR="0" indent="0">
              <a:lnSpc>
                <a:spcPct val="107000"/>
              </a:lnSpc>
              <a:spcBef>
                <a:spcPts val="0"/>
              </a:spcBef>
              <a:spcAft>
                <a:spcPts val="800"/>
              </a:spcAft>
              <a:buNone/>
            </a:pPr>
            <a:r>
              <a:rPr lang="en-US" baseline="30000" dirty="0">
                <a:effectLst/>
                <a:ea typeface="Aptos" panose="020B0004020202020204" pitchFamily="34" charset="0"/>
                <a:cs typeface="Times New Roman" panose="02020603050405020304" pitchFamily="18" charset="0"/>
              </a:rPr>
              <a:t>10</a:t>
            </a:r>
            <a:r>
              <a:rPr lang="en-US" dirty="0">
                <a:effectLst/>
                <a:ea typeface="Aptos" panose="020B0004020202020204" pitchFamily="34" charset="0"/>
                <a:cs typeface="Times New Roman" panose="02020603050405020304" pitchFamily="18" charset="0"/>
              </a:rPr>
              <a:t>about righteousness, because I am going to the Father, where you can see me no longer; </a:t>
            </a:r>
          </a:p>
          <a:p>
            <a:pPr marL="0" marR="0" indent="0">
              <a:lnSpc>
                <a:spcPct val="107000"/>
              </a:lnSpc>
              <a:spcBef>
                <a:spcPts val="0"/>
              </a:spcBef>
              <a:spcAft>
                <a:spcPts val="800"/>
              </a:spcAft>
              <a:buNone/>
            </a:pPr>
            <a:r>
              <a:rPr lang="en-US" baseline="30000" dirty="0">
                <a:effectLst/>
                <a:ea typeface="Aptos" panose="020B0004020202020204" pitchFamily="34" charset="0"/>
                <a:cs typeface="Times New Roman" panose="02020603050405020304" pitchFamily="18" charset="0"/>
              </a:rPr>
              <a:t>11</a:t>
            </a:r>
            <a:r>
              <a:rPr lang="en-US" dirty="0">
                <a:effectLst/>
                <a:ea typeface="Aptos" panose="020B0004020202020204" pitchFamily="34" charset="0"/>
                <a:cs typeface="Times New Roman" panose="02020603050405020304" pitchFamily="18" charset="0"/>
              </a:rPr>
              <a:t>and about judgment, because the prince of this world now stands condemned. </a:t>
            </a:r>
            <a:endParaRPr lang="en-US" kern="100" dirty="0">
              <a:effectLst/>
              <a:ea typeface="Aptos" panose="020B000402020202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5793C10E-6154-FC60-7F07-920C05E02350}"/>
              </a:ext>
            </a:extLst>
          </p:cNvPr>
          <p:cNvSpPr txBox="1"/>
          <p:nvPr/>
        </p:nvSpPr>
        <p:spPr>
          <a:xfrm>
            <a:off x="7748784" y="5609029"/>
            <a:ext cx="4311391" cy="1169551"/>
          </a:xfrm>
          <a:prstGeom prst="rect">
            <a:avLst/>
          </a:prstGeom>
          <a:solidFill>
            <a:schemeClr val="bg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l"/>
            <a:r>
              <a:rPr lang="en-US" sz="3500" b="1" dirty="0">
                <a:latin typeface="Avenir Next LT Pro" panose="020B0504020202020204" pitchFamily="34" charset="0"/>
              </a:rPr>
              <a:t>GOD’S PRESENCE IS IN THE WORLD</a:t>
            </a:r>
          </a:p>
        </p:txBody>
      </p:sp>
      <p:grpSp>
        <p:nvGrpSpPr>
          <p:cNvPr id="4" name="Group 3">
            <a:extLst>
              <a:ext uri="{FF2B5EF4-FFF2-40B4-BE49-F238E27FC236}">
                <a16:creationId xmlns:a16="http://schemas.microsoft.com/office/drawing/2014/main" id="{4BE856DE-CE20-52F5-7B30-D820C7D07E66}"/>
              </a:ext>
            </a:extLst>
          </p:cNvPr>
          <p:cNvGrpSpPr/>
          <p:nvPr/>
        </p:nvGrpSpPr>
        <p:grpSpPr>
          <a:xfrm>
            <a:off x="6767807" y="5220196"/>
            <a:ext cx="844898" cy="777666"/>
            <a:chOff x="5338274" y="5472138"/>
            <a:chExt cx="844898" cy="777666"/>
          </a:xfrm>
        </p:grpSpPr>
        <p:sp>
          <p:nvSpPr>
            <p:cNvPr id="5" name="TextBox 4">
              <a:extLst>
                <a:ext uri="{FF2B5EF4-FFF2-40B4-BE49-F238E27FC236}">
                  <a16:creationId xmlns:a16="http://schemas.microsoft.com/office/drawing/2014/main" id="{9FD1F944-56C1-4A47-EA32-B2A0B9E1D504}"/>
                </a:ext>
              </a:extLst>
            </p:cNvPr>
            <p:cNvSpPr txBox="1"/>
            <p:nvPr/>
          </p:nvSpPr>
          <p:spPr>
            <a:xfrm>
              <a:off x="5387726" y="5545500"/>
              <a:ext cx="795446" cy="630942"/>
            </a:xfrm>
            <a:prstGeom prst="rect">
              <a:avLst/>
            </a:prstGeom>
            <a:solidFill>
              <a:schemeClr val="bg1"/>
            </a:solidFill>
            <a:ln w="25400">
              <a:noFill/>
            </a:ln>
            <a:effectLst>
              <a:outerShdw blurRad="107950" dist="12700" dir="5400000" algn="ctr">
                <a:srgbClr val="000000"/>
              </a:outerShdw>
            </a:effectLst>
          </p:spPr>
          <p:txBody>
            <a:bodyPr wrap="square" rtlCol="0">
              <a:spAutoFit/>
            </a:bodyPr>
            <a:lstStyle/>
            <a:p>
              <a:pPr algn="l"/>
              <a:r>
                <a:rPr lang="en-US" sz="3500" b="1" dirty="0">
                  <a:latin typeface="Avenir Next LT Pro" panose="020B0504020202020204" pitchFamily="34" charset="0"/>
                </a:rPr>
                <a:t>#3</a:t>
              </a:r>
            </a:p>
          </p:txBody>
        </p:sp>
        <p:sp>
          <p:nvSpPr>
            <p:cNvPr id="6" name="Oval 5">
              <a:extLst>
                <a:ext uri="{FF2B5EF4-FFF2-40B4-BE49-F238E27FC236}">
                  <a16:creationId xmlns:a16="http://schemas.microsoft.com/office/drawing/2014/main" id="{34DEBD73-214E-B683-FE56-BCA985FED825}"/>
                </a:ext>
              </a:extLst>
            </p:cNvPr>
            <p:cNvSpPr/>
            <p:nvPr/>
          </p:nvSpPr>
          <p:spPr>
            <a:xfrm>
              <a:off x="5338274" y="5472138"/>
              <a:ext cx="844898" cy="777666"/>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0308737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a:t>
            </a:r>
            <a:r>
              <a:rPr lang="en-US" altLang="en-US" sz="7500" dirty="0"/>
              <a:t>6</a:t>
            </a:r>
            <a:endParaRPr lang="en-US" altLang="en-US" sz="7500" b="1" dirty="0">
              <a:latin typeface="Perpetua" panose="02020502060401020303" pitchFamily="18" charset="0"/>
            </a:endParaRPr>
          </a:p>
        </p:txBody>
      </p:sp>
      <p:sp>
        <p:nvSpPr>
          <p:cNvPr id="3" name="Content Placeholder 2"/>
          <p:cNvSpPr>
            <a:spLocks noGrp="1"/>
          </p:cNvSpPr>
          <p:nvPr>
            <p:ph idx="1"/>
          </p:nvPr>
        </p:nvSpPr>
        <p:spPr>
          <a:xfrm>
            <a:off x="633663" y="1600201"/>
            <a:ext cx="10972800" cy="4525963"/>
          </a:xfrm>
        </p:spPr>
        <p:txBody>
          <a:bodyPr/>
          <a:lstStyle/>
          <a:p>
            <a:pPr marL="0" marR="0" indent="0">
              <a:lnSpc>
                <a:spcPct val="107000"/>
              </a:lnSpc>
              <a:spcBef>
                <a:spcPts val="0"/>
              </a:spcBef>
              <a:spcAft>
                <a:spcPts val="800"/>
              </a:spcAft>
              <a:buNone/>
            </a:pPr>
            <a:r>
              <a:rPr lang="en-US" baseline="30000" dirty="0">
                <a:solidFill>
                  <a:schemeClr val="tx1">
                    <a:lumMod val="50000"/>
                  </a:schemeClr>
                </a:solidFill>
                <a:effectLst/>
                <a:ea typeface="Aptos" panose="020B0004020202020204" pitchFamily="34" charset="0"/>
                <a:cs typeface="Times New Roman" panose="02020603050405020304" pitchFamily="18" charset="0"/>
              </a:rPr>
              <a:t>8</a:t>
            </a:r>
            <a:r>
              <a:rPr lang="en-US" dirty="0">
                <a:solidFill>
                  <a:schemeClr val="tx1">
                    <a:lumMod val="50000"/>
                  </a:schemeClr>
                </a:solidFill>
                <a:effectLst/>
                <a:ea typeface="Aptos" panose="020B0004020202020204" pitchFamily="34" charset="0"/>
                <a:cs typeface="Times New Roman" panose="02020603050405020304" pitchFamily="18" charset="0"/>
              </a:rPr>
              <a:t>When he comes, </a:t>
            </a:r>
            <a:r>
              <a:rPr lang="en-US" dirty="0">
                <a:effectLst/>
                <a:ea typeface="Aptos" panose="020B0004020202020204" pitchFamily="34" charset="0"/>
                <a:cs typeface="Times New Roman" panose="02020603050405020304" pitchFamily="18" charset="0"/>
              </a:rPr>
              <a:t>he will prove the world to be in the wrong </a:t>
            </a:r>
            <a:r>
              <a:rPr lang="en-US" dirty="0">
                <a:solidFill>
                  <a:schemeClr val="tx1">
                    <a:lumMod val="50000"/>
                  </a:schemeClr>
                </a:solidFill>
                <a:effectLst/>
                <a:ea typeface="Aptos" panose="020B0004020202020204" pitchFamily="34" charset="0"/>
                <a:cs typeface="Times New Roman" panose="02020603050405020304" pitchFamily="18" charset="0"/>
              </a:rPr>
              <a:t>about sin and righteousness and judgment:</a:t>
            </a:r>
            <a:endParaRPr lang="en-US" kern="100" dirty="0">
              <a:solidFill>
                <a:schemeClr val="tx1">
                  <a:lumMod val="50000"/>
                </a:schemeClr>
              </a:solidFill>
              <a:effectLst/>
              <a:ea typeface="Aptos" panose="020B000402020202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5793C10E-6154-FC60-7F07-920C05E02350}"/>
              </a:ext>
            </a:extLst>
          </p:cNvPr>
          <p:cNvSpPr txBox="1"/>
          <p:nvPr/>
        </p:nvSpPr>
        <p:spPr>
          <a:xfrm>
            <a:off x="7748784" y="5609029"/>
            <a:ext cx="4311391" cy="1169551"/>
          </a:xfrm>
          <a:prstGeom prst="rect">
            <a:avLst/>
          </a:prstGeom>
          <a:solidFill>
            <a:schemeClr val="bg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l"/>
            <a:r>
              <a:rPr lang="en-US" sz="3500" b="1" dirty="0">
                <a:latin typeface="Avenir Next LT Pro" panose="020B0504020202020204" pitchFamily="34" charset="0"/>
              </a:rPr>
              <a:t>GOD’S PRESENCE IS IN THE WORLD</a:t>
            </a:r>
          </a:p>
        </p:txBody>
      </p:sp>
      <p:grpSp>
        <p:nvGrpSpPr>
          <p:cNvPr id="4" name="Group 3">
            <a:extLst>
              <a:ext uri="{FF2B5EF4-FFF2-40B4-BE49-F238E27FC236}">
                <a16:creationId xmlns:a16="http://schemas.microsoft.com/office/drawing/2014/main" id="{4BE856DE-CE20-52F5-7B30-D820C7D07E66}"/>
              </a:ext>
            </a:extLst>
          </p:cNvPr>
          <p:cNvGrpSpPr/>
          <p:nvPr/>
        </p:nvGrpSpPr>
        <p:grpSpPr>
          <a:xfrm>
            <a:off x="6767807" y="5220196"/>
            <a:ext cx="844898" cy="777666"/>
            <a:chOff x="5338274" y="5472138"/>
            <a:chExt cx="844898" cy="777666"/>
          </a:xfrm>
        </p:grpSpPr>
        <p:sp>
          <p:nvSpPr>
            <p:cNvPr id="5" name="TextBox 4">
              <a:extLst>
                <a:ext uri="{FF2B5EF4-FFF2-40B4-BE49-F238E27FC236}">
                  <a16:creationId xmlns:a16="http://schemas.microsoft.com/office/drawing/2014/main" id="{9FD1F944-56C1-4A47-EA32-B2A0B9E1D504}"/>
                </a:ext>
              </a:extLst>
            </p:cNvPr>
            <p:cNvSpPr txBox="1"/>
            <p:nvPr/>
          </p:nvSpPr>
          <p:spPr>
            <a:xfrm>
              <a:off x="5387726" y="5545500"/>
              <a:ext cx="795446" cy="630942"/>
            </a:xfrm>
            <a:prstGeom prst="rect">
              <a:avLst/>
            </a:prstGeom>
            <a:solidFill>
              <a:schemeClr val="bg1"/>
            </a:solidFill>
            <a:ln w="25400">
              <a:noFill/>
            </a:ln>
            <a:effectLst>
              <a:outerShdw blurRad="107950" dist="12700" dir="5400000" algn="ctr">
                <a:srgbClr val="000000"/>
              </a:outerShdw>
            </a:effectLst>
          </p:spPr>
          <p:txBody>
            <a:bodyPr wrap="square" rtlCol="0">
              <a:spAutoFit/>
            </a:bodyPr>
            <a:lstStyle/>
            <a:p>
              <a:pPr algn="l"/>
              <a:r>
                <a:rPr lang="en-US" sz="3500" b="1" dirty="0">
                  <a:latin typeface="Avenir Next LT Pro" panose="020B0504020202020204" pitchFamily="34" charset="0"/>
                </a:rPr>
                <a:t>#3</a:t>
              </a:r>
            </a:p>
          </p:txBody>
        </p:sp>
        <p:sp>
          <p:nvSpPr>
            <p:cNvPr id="6" name="Oval 5">
              <a:extLst>
                <a:ext uri="{FF2B5EF4-FFF2-40B4-BE49-F238E27FC236}">
                  <a16:creationId xmlns:a16="http://schemas.microsoft.com/office/drawing/2014/main" id="{34DEBD73-214E-B683-FE56-BCA985FED825}"/>
                </a:ext>
              </a:extLst>
            </p:cNvPr>
            <p:cNvSpPr/>
            <p:nvPr/>
          </p:nvSpPr>
          <p:spPr>
            <a:xfrm>
              <a:off x="5338274" y="5472138"/>
              <a:ext cx="844898" cy="777666"/>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 name="TextBox 6">
            <a:extLst>
              <a:ext uri="{FF2B5EF4-FFF2-40B4-BE49-F238E27FC236}">
                <a16:creationId xmlns:a16="http://schemas.microsoft.com/office/drawing/2014/main" id="{AC18021A-4E7D-9E75-2C28-62A3B147E623}"/>
              </a:ext>
            </a:extLst>
          </p:cNvPr>
          <p:cNvSpPr txBox="1"/>
          <p:nvPr/>
        </p:nvSpPr>
        <p:spPr>
          <a:xfrm>
            <a:off x="356135" y="2525178"/>
            <a:ext cx="11202202" cy="3600986"/>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l"/>
            <a:r>
              <a:rPr lang="en-US" sz="3800" dirty="0">
                <a:latin typeface="Perpetua" panose="02020502060401020303" pitchFamily="18" charset="0"/>
              </a:rPr>
              <a:t>“Prove” </a:t>
            </a:r>
            <a:r>
              <a:rPr lang="el-GR" sz="2800" dirty="0">
                <a:effectLst/>
                <a:latin typeface="Times New Roman" panose="02020603050405020304" pitchFamily="18" charset="0"/>
                <a:ea typeface="Aptos" panose="020B0004020202020204" pitchFamily="34" charset="0"/>
                <a:cs typeface="Times New Roman" panose="02020603050405020304" pitchFamily="18" charset="0"/>
              </a:rPr>
              <a:t>ἐλέγχω</a:t>
            </a:r>
            <a:r>
              <a:rPr lang="en-US" sz="2800" dirty="0">
                <a:effectLst/>
                <a:latin typeface="Perpetua" panose="02020502060401020303" pitchFamily="18" charset="0"/>
                <a:ea typeface="Aptos" panose="020B0004020202020204" pitchFamily="34" charset="0"/>
                <a:cs typeface="Times New Roman" panose="02020603050405020304" pitchFamily="18" charset="0"/>
              </a:rPr>
              <a:t> (</a:t>
            </a:r>
            <a:r>
              <a:rPr lang="en-US" sz="2800" dirty="0" err="1">
                <a:effectLst/>
                <a:latin typeface="Times New Roman" panose="02020603050405020304" pitchFamily="18" charset="0"/>
                <a:ea typeface="Aptos" panose="020B0004020202020204" pitchFamily="34" charset="0"/>
                <a:cs typeface="Times New Roman" panose="02020603050405020304" pitchFamily="18" charset="0"/>
              </a:rPr>
              <a:t>elegchō</a:t>
            </a:r>
            <a:r>
              <a:rPr lang="en-US" sz="2800" dirty="0">
                <a:effectLst/>
                <a:latin typeface="Perpetua" panose="02020502060401020303" pitchFamily="18" charset="0"/>
                <a:ea typeface="Aptos" panose="020B0004020202020204" pitchFamily="34" charset="0"/>
                <a:cs typeface="Times New Roman" panose="02020603050405020304" pitchFamily="18" charset="0"/>
              </a:rPr>
              <a:t>)</a:t>
            </a:r>
          </a:p>
          <a:p>
            <a:pPr marL="285750" indent="-285750" algn="l">
              <a:buFont typeface="Arial" panose="020B0604020202020204" pitchFamily="34" charset="0"/>
              <a:buChar char="•"/>
            </a:pPr>
            <a:r>
              <a:rPr lang="en-US" sz="3800" dirty="0">
                <a:effectLst/>
                <a:latin typeface="Perpetua" panose="02020502060401020303" pitchFamily="18" charset="0"/>
                <a:ea typeface="Aptos" panose="020B0004020202020204" pitchFamily="34" charset="0"/>
                <a:cs typeface="Times New Roman" panose="02020603050405020304" pitchFamily="18" charset="0"/>
              </a:rPr>
              <a:t>To scrutinize or examine carefully, bring to light, expose, set forth</a:t>
            </a:r>
          </a:p>
          <a:p>
            <a:pPr marL="285750" indent="-285750" algn="l">
              <a:buFont typeface="Arial" panose="020B0604020202020204" pitchFamily="34" charset="0"/>
              <a:buChar char="•"/>
            </a:pPr>
            <a:r>
              <a:rPr lang="en-US" sz="3800" dirty="0">
                <a:effectLst/>
                <a:latin typeface="Perpetua" panose="02020502060401020303" pitchFamily="18" charset="0"/>
                <a:ea typeface="Aptos" panose="020B0004020202020204" pitchFamily="34" charset="0"/>
                <a:cs typeface="Times New Roman" panose="02020603050405020304" pitchFamily="18" charset="0"/>
              </a:rPr>
              <a:t>To bring a person to the point of recognizing wrongdoing, convict, convince someone of something, point something out to someone</a:t>
            </a:r>
            <a:endParaRPr lang="en-US" sz="3800" dirty="0">
              <a:latin typeface="Perpetua" panose="02020502060401020303" pitchFamily="18" charset="0"/>
            </a:endParaRPr>
          </a:p>
        </p:txBody>
      </p:sp>
    </p:spTree>
    <p:extLst>
      <p:ext uri="{BB962C8B-B14F-4D97-AF65-F5344CB8AC3E}">
        <p14:creationId xmlns:p14="http://schemas.microsoft.com/office/powerpoint/2010/main" val="244056553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par>
                                <p:cTn id="8" presetID="22" presetClass="entr" presetSubtype="8" fill="hold" nodeType="withEffect">
                                  <p:stCondLst>
                                    <p:cond delay="0"/>
                                  </p:stCondLst>
                                  <p:childTnLst>
                                    <p:set>
                                      <p:cBhvr>
                                        <p:cTn id="9" dur="1" fill="hold">
                                          <p:stCondLst>
                                            <p:cond delay="0"/>
                                          </p:stCondLst>
                                        </p:cTn>
                                        <p:tgtEl>
                                          <p:spTgt spid="7">
                                            <p:txEl>
                                              <p:pRg st="0" end="0"/>
                                            </p:txEl>
                                          </p:spTgt>
                                        </p:tgtEl>
                                        <p:attrNameLst>
                                          <p:attrName>style.visibility</p:attrName>
                                        </p:attrNameLst>
                                      </p:cBhvr>
                                      <p:to>
                                        <p:strVal val="visible"/>
                                      </p:to>
                                    </p:set>
                                    <p:animEffect transition="in" filter="wipe(left)">
                                      <p:cBhvr>
                                        <p:cTn id="10" dur="500"/>
                                        <p:tgtEl>
                                          <p:spTgt spid="7">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nodeType="clickEffect">
                                  <p:stCondLst>
                                    <p:cond delay="0"/>
                                  </p:stCondLst>
                                  <p:childTnLst>
                                    <p:set>
                                      <p:cBhvr>
                                        <p:cTn id="14" dur="1" fill="hold">
                                          <p:stCondLst>
                                            <p:cond delay="0"/>
                                          </p:stCondLst>
                                        </p:cTn>
                                        <p:tgtEl>
                                          <p:spTgt spid="7">
                                            <p:txEl>
                                              <p:pRg st="1" end="1"/>
                                            </p:txEl>
                                          </p:spTgt>
                                        </p:tgtEl>
                                        <p:attrNameLst>
                                          <p:attrName>style.visibility</p:attrName>
                                        </p:attrNameLst>
                                      </p:cBhvr>
                                      <p:to>
                                        <p:strVal val="visible"/>
                                      </p:to>
                                    </p:set>
                                    <p:animEffect transition="in" filter="wipe(left)">
                                      <p:cBhvr>
                                        <p:cTn id="15" dur="500"/>
                                        <p:tgtEl>
                                          <p:spTgt spid="7">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nodeType="clickEffect">
                                  <p:stCondLst>
                                    <p:cond delay="0"/>
                                  </p:stCondLst>
                                  <p:childTnLst>
                                    <p:set>
                                      <p:cBhvr>
                                        <p:cTn id="19" dur="1" fill="hold">
                                          <p:stCondLst>
                                            <p:cond delay="0"/>
                                          </p:stCondLst>
                                        </p:cTn>
                                        <p:tgtEl>
                                          <p:spTgt spid="7">
                                            <p:txEl>
                                              <p:pRg st="2" end="2"/>
                                            </p:txEl>
                                          </p:spTgt>
                                        </p:tgtEl>
                                        <p:attrNameLst>
                                          <p:attrName>style.visibility</p:attrName>
                                        </p:attrNameLst>
                                      </p:cBhvr>
                                      <p:to>
                                        <p:strVal val="visible"/>
                                      </p:to>
                                    </p:set>
                                    <p:animEffect transition="in" filter="wipe(left)">
                                      <p:cBhvr>
                                        <p:cTn id="20" dur="500"/>
                                        <p:tgtEl>
                                          <p:spTgt spid="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3EAE04D5-5876-4665-AA5D-CBF383232E3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41665" y="1901810"/>
            <a:ext cx="8001411" cy="3378374"/>
          </a:xfrm>
        </p:spPr>
      </p:pic>
      <p:sp>
        <p:nvSpPr>
          <p:cNvPr id="2" name="Title 1">
            <a:extLst>
              <a:ext uri="{FF2B5EF4-FFF2-40B4-BE49-F238E27FC236}">
                <a16:creationId xmlns:a16="http://schemas.microsoft.com/office/drawing/2014/main" id="{83BCE51C-C016-471D-B763-0D9D84FDFDE5}"/>
              </a:ext>
            </a:extLst>
          </p:cNvPr>
          <p:cNvSpPr>
            <a:spLocks noGrp="1"/>
          </p:cNvSpPr>
          <p:nvPr>
            <p:ph type="title"/>
          </p:nvPr>
        </p:nvSpPr>
        <p:spPr/>
        <p:txBody>
          <a:bodyPr/>
          <a:lstStyle/>
          <a:p>
            <a:endParaRPr lang="en-US"/>
          </a:p>
        </p:txBody>
      </p:sp>
      <p:pic>
        <p:nvPicPr>
          <p:cNvPr id="7" name="Picture 6">
            <a:extLst>
              <a:ext uri="{FF2B5EF4-FFF2-40B4-BE49-F238E27FC236}">
                <a16:creationId xmlns:a16="http://schemas.microsoft.com/office/drawing/2014/main" id="{E97C2558-0E51-4282-849D-278FE668882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40377" y="450518"/>
            <a:ext cx="8090316" cy="2590933"/>
          </a:xfrm>
          <a:prstGeom prst="rect">
            <a:avLst/>
          </a:prstGeom>
        </p:spPr>
      </p:pic>
      <p:pic>
        <p:nvPicPr>
          <p:cNvPr id="11" name="Picture 10">
            <a:extLst>
              <a:ext uri="{FF2B5EF4-FFF2-40B4-BE49-F238E27FC236}">
                <a16:creationId xmlns:a16="http://schemas.microsoft.com/office/drawing/2014/main" id="{D418E047-4221-4C65-8C11-9E7AD01DF53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9575" y="3600813"/>
            <a:ext cx="7849003" cy="3048157"/>
          </a:xfrm>
          <a:prstGeom prst="rect">
            <a:avLst/>
          </a:prstGeom>
        </p:spPr>
      </p:pic>
      <p:pic>
        <p:nvPicPr>
          <p:cNvPr id="13" name="Picture 12">
            <a:extLst>
              <a:ext uri="{FF2B5EF4-FFF2-40B4-BE49-F238E27FC236}">
                <a16:creationId xmlns:a16="http://schemas.microsoft.com/office/drawing/2014/main" id="{8BFF95C6-430B-421F-9C8B-FD38AD26CCB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154077" y="3916922"/>
            <a:ext cx="7569589" cy="2883048"/>
          </a:xfrm>
          <a:prstGeom prst="rect">
            <a:avLst/>
          </a:prstGeom>
        </p:spPr>
      </p:pic>
      <p:pic>
        <p:nvPicPr>
          <p:cNvPr id="15" name="Picture 14">
            <a:extLst>
              <a:ext uri="{FF2B5EF4-FFF2-40B4-BE49-F238E27FC236}">
                <a16:creationId xmlns:a16="http://schemas.microsoft.com/office/drawing/2014/main" id="{20EFD981-D71D-4410-9013-C98D07D9EBDE}"/>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8430" y="404300"/>
            <a:ext cx="7887105" cy="2781443"/>
          </a:xfrm>
          <a:prstGeom prst="rect">
            <a:avLst/>
          </a:prstGeom>
        </p:spPr>
      </p:pic>
      <p:pic>
        <p:nvPicPr>
          <p:cNvPr id="17" name="Picture 16">
            <a:extLst>
              <a:ext uri="{FF2B5EF4-FFF2-40B4-BE49-F238E27FC236}">
                <a16:creationId xmlns:a16="http://schemas.microsoft.com/office/drawing/2014/main" id="{6A3AAF94-8C88-46C7-BDCF-96FBB3C122CD}"/>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232837" y="2776208"/>
            <a:ext cx="7734698" cy="2756042"/>
          </a:xfrm>
          <a:prstGeom prst="rect">
            <a:avLst/>
          </a:prstGeom>
        </p:spPr>
      </p:pic>
      <p:pic>
        <p:nvPicPr>
          <p:cNvPr id="9" name="Picture 8">
            <a:extLst>
              <a:ext uri="{FF2B5EF4-FFF2-40B4-BE49-F238E27FC236}">
                <a16:creationId xmlns:a16="http://schemas.microsoft.com/office/drawing/2014/main" id="{05B73012-A805-48C3-BACC-85CE09F64AC9}"/>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739015" y="404300"/>
            <a:ext cx="7760099" cy="3505380"/>
          </a:xfrm>
          <a:prstGeom prst="rect">
            <a:avLst/>
          </a:prstGeom>
        </p:spPr>
      </p:pic>
    </p:spTree>
    <p:extLst>
      <p:ext uri="{BB962C8B-B14F-4D97-AF65-F5344CB8AC3E}">
        <p14:creationId xmlns:p14="http://schemas.microsoft.com/office/powerpoint/2010/main" val="409005254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fade">
                                      <p:cBhvr>
                                        <p:cTn id="22" dur="500"/>
                                        <p:tgtEl>
                                          <p:spTgt spid="15"/>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fade">
                                      <p:cBhvr>
                                        <p:cTn id="27" dur="500"/>
                                        <p:tgtEl>
                                          <p:spTgt spid="13"/>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7"/>
                                        </p:tgtEl>
                                        <p:attrNameLst>
                                          <p:attrName>style.visibility</p:attrName>
                                        </p:attrNameLst>
                                      </p:cBhvr>
                                      <p:to>
                                        <p:strVal val="visible"/>
                                      </p:to>
                                    </p:set>
                                    <p:animEffect transition="in" filter="fade">
                                      <p:cBhvr>
                                        <p:cTn id="32" dur="500"/>
                                        <p:tgtEl>
                                          <p:spTgt spid="17"/>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fade">
                                      <p:cBhvr>
                                        <p:cTn id="3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a:t>
            </a:r>
            <a:r>
              <a:rPr lang="en-US" altLang="en-US" sz="7500" dirty="0"/>
              <a:t>6</a:t>
            </a:r>
            <a:endParaRPr lang="en-US" altLang="en-US" sz="7500" b="1" dirty="0">
              <a:latin typeface="Perpetua" panose="02020502060401020303" pitchFamily="18" charset="0"/>
            </a:endParaRPr>
          </a:p>
        </p:txBody>
      </p:sp>
      <p:sp>
        <p:nvSpPr>
          <p:cNvPr id="3" name="Content Placeholder 2"/>
          <p:cNvSpPr>
            <a:spLocks noGrp="1"/>
          </p:cNvSpPr>
          <p:nvPr>
            <p:ph idx="1"/>
          </p:nvPr>
        </p:nvSpPr>
        <p:spPr>
          <a:xfrm>
            <a:off x="633663" y="1600201"/>
            <a:ext cx="10972800" cy="4525963"/>
          </a:xfrm>
        </p:spPr>
        <p:txBody>
          <a:bodyPr/>
          <a:lstStyle/>
          <a:p>
            <a:pPr marL="0" marR="0" indent="0">
              <a:lnSpc>
                <a:spcPct val="107000"/>
              </a:lnSpc>
              <a:spcBef>
                <a:spcPts val="0"/>
              </a:spcBef>
              <a:spcAft>
                <a:spcPts val="800"/>
              </a:spcAft>
              <a:buNone/>
            </a:pPr>
            <a:r>
              <a:rPr lang="en-US" baseline="30000" dirty="0">
                <a:solidFill>
                  <a:schemeClr val="tx1">
                    <a:lumMod val="50000"/>
                  </a:schemeClr>
                </a:solidFill>
                <a:effectLst/>
                <a:ea typeface="Aptos" panose="020B0004020202020204" pitchFamily="34" charset="0"/>
                <a:cs typeface="Times New Roman" panose="02020603050405020304" pitchFamily="18" charset="0"/>
              </a:rPr>
              <a:t>8</a:t>
            </a:r>
            <a:r>
              <a:rPr lang="en-US" dirty="0">
                <a:solidFill>
                  <a:schemeClr val="tx1">
                    <a:lumMod val="50000"/>
                  </a:schemeClr>
                </a:solidFill>
                <a:effectLst/>
                <a:ea typeface="Aptos" panose="020B0004020202020204" pitchFamily="34" charset="0"/>
                <a:cs typeface="Times New Roman" panose="02020603050405020304" pitchFamily="18" charset="0"/>
              </a:rPr>
              <a:t>When he comes, </a:t>
            </a:r>
            <a:r>
              <a:rPr lang="en-US" dirty="0">
                <a:effectLst/>
                <a:ea typeface="Aptos" panose="020B0004020202020204" pitchFamily="34" charset="0"/>
                <a:cs typeface="Times New Roman" panose="02020603050405020304" pitchFamily="18" charset="0"/>
              </a:rPr>
              <a:t>he will prove the world to be in the wrong </a:t>
            </a:r>
            <a:r>
              <a:rPr lang="en-US" dirty="0">
                <a:solidFill>
                  <a:schemeClr val="tx1">
                    <a:lumMod val="50000"/>
                  </a:schemeClr>
                </a:solidFill>
                <a:effectLst/>
                <a:ea typeface="Aptos" panose="020B0004020202020204" pitchFamily="34" charset="0"/>
                <a:cs typeface="Times New Roman" panose="02020603050405020304" pitchFamily="18" charset="0"/>
              </a:rPr>
              <a:t>about sin and righteousness and judgment:</a:t>
            </a:r>
            <a:endParaRPr lang="en-US" kern="100" dirty="0">
              <a:solidFill>
                <a:schemeClr val="tx1">
                  <a:lumMod val="50000"/>
                </a:schemeClr>
              </a:solidFill>
              <a:effectLst/>
              <a:ea typeface="Aptos" panose="020B000402020202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5793C10E-6154-FC60-7F07-920C05E02350}"/>
              </a:ext>
            </a:extLst>
          </p:cNvPr>
          <p:cNvSpPr txBox="1"/>
          <p:nvPr/>
        </p:nvSpPr>
        <p:spPr>
          <a:xfrm>
            <a:off x="7748784" y="5609029"/>
            <a:ext cx="4311391" cy="1169551"/>
          </a:xfrm>
          <a:prstGeom prst="rect">
            <a:avLst/>
          </a:prstGeom>
          <a:solidFill>
            <a:schemeClr val="bg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l"/>
            <a:r>
              <a:rPr lang="en-US" sz="3500" b="1" dirty="0">
                <a:latin typeface="Avenir Next LT Pro" panose="020B0504020202020204" pitchFamily="34" charset="0"/>
              </a:rPr>
              <a:t>GOD’S PRESENCE IS IN THE WORLD</a:t>
            </a:r>
          </a:p>
        </p:txBody>
      </p:sp>
      <p:grpSp>
        <p:nvGrpSpPr>
          <p:cNvPr id="4" name="Group 3">
            <a:extLst>
              <a:ext uri="{FF2B5EF4-FFF2-40B4-BE49-F238E27FC236}">
                <a16:creationId xmlns:a16="http://schemas.microsoft.com/office/drawing/2014/main" id="{4BE856DE-CE20-52F5-7B30-D820C7D07E66}"/>
              </a:ext>
            </a:extLst>
          </p:cNvPr>
          <p:cNvGrpSpPr/>
          <p:nvPr/>
        </p:nvGrpSpPr>
        <p:grpSpPr>
          <a:xfrm>
            <a:off x="6767807" y="5220196"/>
            <a:ext cx="844898" cy="777666"/>
            <a:chOff x="5338274" y="5472138"/>
            <a:chExt cx="844898" cy="777666"/>
          </a:xfrm>
        </p:grpSpPr>
        <p:sp>
          <p:nvSpPr>
            <p:cNvPr id="5" name="TextBox 4">
              <a:extLst>
                <a:ext uri="{FF2B5EF4-FFF2-40B4-BE49-F238E27FC236}">
                  <a16:creationId xmlns:a16="http://schemas.microsoft.com/office/drawing/2014/main" id="{9FD1F944-56C1-4A47-EA32-B2A0B9E1D504}"/>
                </a:ext>
              </a:extLst>
            </p:cNvPr>
            <p:cNvSpPr txBox="1"/>
            <p:nvPr/>
          </p:nvSpPr>
          <p:spPr>
            <a:xfrm>
              <a:off x="5387726" y="5545500"/>
              <a:ext cx="795446" cy="630942"/>
            </a:xfrm>
            <a:prstGeom prst="rect">
              <a:avLst/>
            </a:prstGeom>
            <a:solidFill>
              <a:schemeClr val="bg1"/>
            </a:solidFill>
            <a:ln w="25400">
              <a:noFill/>
            </a:ln>
            <a:effectLst>
              <a:outerShdw blurRad="107950" dist="12700" dir="5400000" algn="ctr">
                <a:srgbClr val="000000"/>
              </a:outerShdw>
            </a:effectLst>
          </p:spPr>
          <p:txBody>
            <a:bodyPr wrap="square" rtlCol="0">
              <a:spAutoFit/>
            </a:bodyPr>
            <a:lstStyle/>
            <a:p>
              <a:pPr algn="l"/>
              <a:r>
                <a:rPr lang="en-US" sz="3500" b="1" dirty="0">
                  <a:latin typeface="Avenir Next LT Pro" panose="020B0504020202020204" pitchFamily="34" charset="0"/>
                </a:rPr>
                <a:t>#3</a:t>
              </a:r>
            </a:p>
          </p:txBody>
        </p:sp>
        <p:sp>
          <p:nvSpPr>
            <p:cNvPr id="6" name="Oval 5">
              <a:extLst>
                <a:ext uri="{FF2B5EF4-FFF2-40B4-BE49-F238E27FC236}">
                  <a16:creationId xmlns:a16="http://schemas.microsoft.com/office/drawing/2014/main" id="{34DEBD73-214E-B683-FE56-BCA985FED825}"/>
                </a:ext>
              </a:extLst>
            </p:cNvPr>
            <p:cNvSpPr/>
            <p:nvPr/>
          </p:nvSpPr>
          <p:spPr>
            <a:xfrm>
              <a:off x="5338274" y="5472138"/>
              <a:ext cx="844898" cy="777666"/>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 name="TextBox 6">
            <a:extLst>
              <a:ext uri="{FF2B5EF4-FFF2-40B4-BE49-F238E27FC236}">
                <a16:creationId xmlns:a16="http://schemas.microsoft.com/office/drawing/2014/main" id="{AC18021A-4E7D-9E75-2C28-62A3B147E623}"/>
              </a:ext>
            </a:extLst>
          </p:cNvPr>
          <p:cNvSpPr txBox="1"/>
          <p:nvPr/>
        </p:nvSpPr>
        <p:spPr>
          <a:xfrm>
            <a:off x="356135" y="2525178"/>
            <a:ext cx="11202202" cy="2431435"/>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l"/>
            <a:r>
              <a:rPr lang="en-US" sz="3800" dirty="0">
                <a:latin typeface="Perpetua" panose="02020502060401020303" pitchFamily="18" charset="0"/>
              </a:rPr>
              <a:t>“Prove” </a:t>
            </a:r>
            <a:r>
              <a:rPr lang="el-GR" sz="2800" dirty="0">
                <a:effectLst/>
                <a:latin typeface="Times New Roman" panose="02020603050405020304" pitchFamily="18" charset="0"/>
                <a:ea typeface="Aptos" panose="020B0004020202020204" pitchFamily="34" charset="0"/>
                <a:cs typeface="Times New Roman" panose="02020603050405020304" pitchFamily="18" charset="0"/>
              </a:rPr>
              <a:t>ἐλέγχω</a:t>
            </a:r>
            <a:r>
              <a:rPr lang="en-US" sz="2800" dirty="0">
                <a:effectLst/>
                <a:latin typeface="Perpetua" panose="02020502060401020303" pitchFamily="18" charset="0"/>
                <a:ea typeface="Aptos" panose="020B0004020202020204" pitchFamily="34" charset="0"/>
                <a:cs typeface="Times New Roman" panose="02020603050405020304" pitchFamily="18" charset="0"/>
              </a:rPr>
              <a:t> (</a:t>
            </a:r>
            <a:r>
              <a:rPr lang="en-US" sz="2800" dirty="0" err="1">
                <a:effectLst/>
                <a:latin typeface="Times New Roman" panose="02020603050405020304" pitchFamily="18" charset="0"/>
                <a:ea typeface="Aptos" panose="020B0004020202020204" pitchFamily="34" charset="0"/>
                <a:cs typeface="Times New Roman" panose="02020603050405020304" pitchFamily="18" charset="0"/>
              </a:rPr>
              <a:t>elegchō</a:t>
            </a:r>
            <a:r>
              <a:rPr lang="en-US" sz="2800" dirty="0">
                <a:effectLst/>
                <a:latin typeface="Perpetua" panose="02020502060401020303" pitchFamily="18" charset="0"/>
                <a:ea typeface="Aptos" panose="020B0004020202020204" pitchFamily="34" charset="0"/>
                <a:cs typeface="Times New Roman" panose="02020603050405020304" pitchFamily="18" charset="0"/>
              </a:rPr>
              <a:t>)</a:t>
            </a:r>
          </a:p>
          <a:p>
            <a:pPr marL="285750" indent="-285750" algn="l">
              <a:buFont typeface="Arial" panose="020B0604020202020204" pitchFamily="34" charset="0"/>
              <a:buChar char="•"/>
            </a:pPr>
            <a:r>
              <a:rPr lang="en-US" sz="3800" dirty="0">
                <a:latin typeface="Perpetua" panose="02020502060401020303" pitchFamily="18" charset="0"/>
                <a:cs typeface="Times New Roman" panose="02020603050405020304" pitchFamily="18" charset="0"/>
              </a:rPr>
              <a:t>“Exposing” has negative connotations today</a:t>
            </a:r>
          </a:p>
          <a:p>
            <a:pPr marL="285750" indent="-285750" algn="l">
              <a:buFont typeface="Arial" panose="020B0604020202020204" pitchFamily="34" charset="0"/>
              <a:buChar char="•"/>
            </a:pPr>
            <a:r>
              <a:rPr lang="en-US" sz="3800" dirty="0">
                <a:latin typeface="Perpetua" panose="02020502060401020303" pitchFamily="18" charset="0"/>
                <a:cs typeface="Times New Roman" panose="02020603050405020304" pitchFamily="18" charset="0"/>
              </a:rPr>
              <a:t>To God, exposing isn’t to shame. It’s to encourage a change of heart.</a:t>
            </a:r>
            <a:endParaRPr lang="en-US" sz="3800" dirty="0">
              <a:latin typeface="Perpetua" panose="02020502060401020303" pitchFamily="18" charset="0"/>
            </a:endParaRPr>
          </a:p>
        </p:txBody>
      </p:sp>
    </p:spTree>
    <p:extLst>
      <p:ext uri="{BB962C8B-B14F-4D97-AF65-F5344CB8AC3E}">
        <p14:creationId xmlns:p14="http://schemas.microsoft.com/office/powerpoint/2010/main" val="138456003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xEl>
                                              <p:pRg st="2" end="2"/>
                                            </p:txEl>
                                          </p:spTgt>
                                        </p:tgtEl>
                                        <p:attrNameLst>
                                          <p:attrName>style.visibility</p:attrName>
                                        </p:attrNameLst>
                                      </p:cBhvr>
                                      <p:to>
                                        <p:strVal val="visible"/>
                                      </p:to>
                                    </p:set>
                                    <p:animEffect transition="in" filter="wipe(left)">
                                      <p:cBhvr>
                                        <p:cTn id="7" dur="500"/>
                                        <p:tgtEl>
                                          <p:spTgt spid="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a:t>
            </a:r>
            <a:r>
              <a:rPr lang="en-US" altLang="en-US" sz="7500" dirty="0"/>
              <a:t>6</a:t>
            </a:r>
            <a:endParaRPr lang="en-US" altLang="en-US" sz="7500" b="1" dirty="0">
              <a:latin typeface="Perpetua" panose="02020502060401020303" pitchFamily="18" charset="0"/>
            </a:endParaRPr>
          </a:p>
        </p:txBody>
      </p:sp>
      <p:sp>
        <p:nvSpPr>
          <p:cNvPr id="3" name="Content Placeholder 2"/>
          <p:cNvSpPr>
            <a:spLocks noGrp="1"/>
          </p:cNvSpPr>
          <p:nvPr>
            <p:ph idx="1"/>
          </p:nvPr>
        </p:nvSpPr>
        <p:spPr>
          <a:xfrm>
            <a:off x="633663" y="1600201"/>
            <a:ext cx="10972800" cy="4525963"/>
          </a:xfrm>
        </p:spPr>
        <p:txBody>
          <a:bodyPr/>
          <a:lstStyle/>
          <a:p>
            <a:pPr marL="0" marR="0" indent="0">
              <a:lnSpc>
                <a:spcPct val="107000"/>
              </a:lnSpc>
              <a:spcBef>
                <a:spcPts val="0"/>
              </a:spcBef>
              <a:spcAft>
                <a:spcPts val="800"/>
              </a:spcAft>
              <a:buNone/>
            </a:pPr>
            <a:r>
              <a:rPr lang="en-US" baseline="30000" dirty="0">
                <a:effectLst/>
                <a:ea typeface="Aptos" panose="020B0004020202020204" pitchFamily="34" charset="0"/>
                <a:cs typeface="Times New Roman" panose="02020603050405020304" pitchFamily="18" charset="0"/>
              </a:rPr>
              <a:t>9</a:t>
            </a:r>
            <a:r>
              <a:rPr lang="en-US" dirty="0">
                <a:effectLst/>
                <a:ea typeface="Aptos" panose="020B0004020202020204" pitchFamily="34" charset="0"/>
                <a:cs typeface="Times New Roman" panose="02020603050405020304" pitchFamily="18" charset="0"/>
              </a:rPr>
              <a:t>about sin, because people do not believe in me; </a:t>
            </a:r>
          </a:p>
          <a:p>
            <a:pPr marL="0" marR="0" indent="0">
              <a:lnSpc>
                <a:spcPct val="107000"/>
              </a:lnSpc>
              <a:spcBef>
                <a:spcPts val="0"/>
              </a:spcBef>
              <a:spcAft>
                <a:spcPts val="800"/>
              </a:spcAft>
              <a:buNone/>
            </a:pPr>
            <a:r>
              <a:rPr lang="en-US" baseline="30000" dirty="0">
                <a:solidFill>
                  <a:schemeClr val="tx1">
                    <a:lumMod val="50000"/>
                  </a:schemeClr>
                </a:solidFill>
                <a:effectLst/>
                <a:ea typeface="Aptos" panose="020B0004020202020204" pitchFamily="34" charset="0"/>
                <a:cs typeface="Times New Roman" panose="02020603050405020304" pitchFamily="18" charset="0"/>
              </a:rPr>
              <a:t>10</a:t>
            </a:r>
            <a:r>
              <a:rPr lang="en-US" dirty="0">
                <a:solidFill>
                  <a:schemeClr val="tx1">
                    <a:lumMod val="50000"/>
                  </a:schemeClr>
                </a:solidFill>
                <a:effectLst/>
                <a:ea typeface="Aptos" panose="020B0004020202020204" pitchFamily="34" charset="0"/>
                <a:cs typeface="Times New Roman" panose="02020603050405020304" pitchFamily="18" charset="0"/>
              </a:rPr>
              <a:t>about righteousness, because I am going to the Father, where you can see me no longer; </a:t>
            </a:r>
          </a:p>
          <a:p>
            <a:pPr marL="0" marR="0" indent="0">
              <a:lnSpc>
                <a:spcPct val="107000"/>
              </a:lnSpc>
              <a:spcBef>
                <a:spcPts val="0"/>
              </a:spcBef>
              <a:spcAft>
                <a:spcPts val="800"/>
              </a:spcAft>
              <a:buNone/>
            </a:pPr>
            <a:r>
              <a:rPr lang="en-US" baseline="30000" dirty="0">
                <a:solidFill>
                  <a:schemeClr val="tx1">
                    <a:lumMod val="50000"/>
                  </a:schemeClr>
                </a:solidFill>
                <a:effectLst/>
                <a:ea typeface="Aptos" panose="020B0004020202020204" pitchFamily="34" charset="0"/>
                <a:cs typeface="Times New Roman" panose="02020603050405020304" pitchFamily="18" charset="0"/>
              </a:rPr>
              <a:t>11</a:t>
            </a:r>
            <a:r>
              <a:rPr lang="en-US" dirty="0">
                <a:solidFill>
                  <a:schemeClr val="tx1">
                    <a:lumMod val="50000"/>
                  </a:schemeClr>
                </a:solidFill>
                <a:effectLst/>
                <a:ea typeface="Aptos" panose="020B0004020202020204" pitchFamily="34" charset="0"/>
                <a:cs typeface="Times New Roman" panose="02020603050405020304" pitchFamily="18" charset="0"/>
              </a:rPr>
              <a:t>and about judgment, because the prince of this world now stands condemned. </a:t>
            </a:r>
            <a:endParaRPr lang="en-US" kern="100" dirty="0">
              <a:solidFill>
                <a:schemeClr val="tx1">
                  <a:lumMod val="50000"/>
                </a:schemeClr>
              </a:solidFill>
              <a:effectLst/>
              <a:ea typeface="Aptos" panose="020B000402020202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5793C10E-6154-FC60-7F07-920C05E02350}"/>
              </a:ext>
            </a:extLst>
          </p:cNvPr>
          <p:cNvSpPr txBox="1"/>
          <p:nvPr/>
        </p:nvSpPr>
        <p:spPr>
          <a:xfrm>
            <a:off x="7748784" y="5609029"/>
            <a:ext cx="4311391" cy="1169551"/>
          </a:xfrm>
          <a:prstGeom prst="rect">
            <a:avLst/>
          </a:prstGeom>
          <a:solidFill>
            <a:schemeClr val="bg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l"/>
            <a:r>
              <a:rPr lang="en-US" sz="3500" b="1" dirty="0">
                <a:latin typeface="Avenir Next LT Pro" panose="020B0504020202020204" pitchFamily="34" charset="0"/>
              </a:rPr>
              <a:t>GOD’S PRESENCE IS IN THE WORLD</a:t>
            </a:r>
          </a:p>
        </p:txBody>
      </p:sp>
      <p:grpSp>
        <p:nvGrpSpPr>
          <p:cNvPr id="4" name="Group 3">
            <a:extLst>
              <a:ext uri="{FF2B5EF4-FFF2-40B4-BE49-F238E27FC236}">
                <a16:creationId xmlns:a16="http://schemas.microsoft.com/office/drawing/2014/main" id="{4BE856DE-CE20-52F5-7B30-D820C7D07E66}"/>
              </a:ext>
            </a:extLst>
          </p:cNvPr>
          <p:cNvGrpSpPr/>
          <p:nvPr/>
        </p:nvGrpSpPr>
        <p:grpSpPr>
          <a:xfrm>
            <a:off x="6767807" y="5220196"/>
            <a:ext cx="844898" cy="777666"/>
            <a:chOff x="5338274" y="5472138"/>
            <a:chExt cx="844898" cy="777666"/>
          </a:xfrm>
        </p:grpSpPr>
        <p:sp>
          <p:nvSpPr>
            <p:cNvPr id="5" name="TextBox 4">
              <a:extLst>
                <a:ext uri="{FF2B5EF4-FFF2-40B4-BE49-F238E27FC236}">
                  <a16:creationId xmlns:a16="http://schemas.microsoft.com/office/drawing/2014/main" id="{9FD1F944-56C1-4A47-EA32-B2A0B9E1D504}"/>
                </a:ext>
              </a:extLst>
            </p:cNvPr>
            <p:cNvSpPr txBox="1"/>
            <p:nvPr/>
          </p:nvSpPr>
          <p:spPr>
            <a:xfrm>
              <a:off x="5387726" y="5545500"/>
              <a:ext cx="795446" cy="630942"/>
            </a:xfrm>
            <a:prstGeom prst="rect">
              <a:avLst/>
            </a:prstGeom>
            <a:solidFill>
              <a:schemeClr val="bg1"/>
            </a:solidFill>
            <a:ln w="25400">
              <a:noFill/>
            </a:ln>
            <a:effectLst>
              <a:outerShdw blurRad="107950" dist="12700" dir="5400000" algn="ctr">
                <a:srgbClr val="000000"/>
              </a:outerShdw>
            </a:effectLst>
          </p:spPr>
          <p:txBody>
            <a:bodyPr wrap="square" rtlCol="0">
              <a:spAutoFit/>
            </a:bodyPr>
            <a:lstStyle/>
            <a:p>
              <a:pPr algn="l"/>
              <a:r>
                <a:rPr lang="en-US" sz="3500" b="1" dirty="0">
                  <a:latin typeface="Avenir Next LT Pro" panose="020B0504020202020204" pitchFamily="34" charset="0"/>
                </a:rPr>
                <a:t>#3</a:t>
              </a:r>
            </a:p>
          </p:txBody>
        </p:sp>
        <p:sp>
          <p:nvSpPr>
            <p:cNvPr id="6" name="Oval 5">
              <a:extLst>
                <a:ext uri="{FF2B5EF4-FFF2-40B4-BE49-F238E27FC236}">
                  <a16:creationId xmlns:a16="http://schemas.microsoft.com/office/drawing/2014/main" id="{34DEBD73-214E-B683-FE56-BCA985FED825}"/>
                </a:ext>
              </a:extLst>
            </p:cNvPr>
            <p:cNvSpPr/>
            <p:nvPr/>
          </p:nvSpPr>
          <p:spPr>
            <a:xfrm>
              <a:off x="5338274" y="5472138"/>
              <a:ext cx="844898" cy="777666"/>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 name="TextBox 6">
            <a:extLst>
              <a:ext uri="{FF2B5EF4-FFF2-40B4-BE49-F238E27FC236}">
                <a16:creationId xmlns:a16="http://schemas.microsoft.com/office/drawing/2014/main" id="{DCD6908A-691E-507D-B99C-7B87A3ACA64A}"/>
              </a:ext>
            </a:extLst>
          </p:cNvPr>
          <p:cNvSpPr txBox="1"/>
          <p:nvPr/>
        </p:nvSpPr>
        <p:spPr>
          <a:xfrm>
            <a:off x="356134" y="2525178"/>
            <a:ext cx="6150544" cy="1261884"/>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marL="571500" indent="-571500" algn="l">
              <a:buFont typeface="Arial" panose="020B0604020202020204" pitchFamily="34" charset="0"/>
              <a:buChar char="•"/>
            </a:pPr>
            <a:r>
              <a:rPr lang="en-US" sz="3800" dirty="0">
                <a:latin typeface="Perpetua" panose="02020502060401020303" pitchFamily="18" charset="0"/>
              </a:rPr>
              <a:t>Exposing that the world’s sinfulness is rooted in unbelief</a:t>
            </a:r>
          </a:p>
        </p:txBody>
      </p:sp>
    </p:spTree>
    <p:extLst>
      <p:ext uri="{BB962C8B-B14F-4D97-AF65-F5344CB8AC3E}">
        <p14:creationId xmlns:p14="http://schemas.microsoft.com/office/powerpoint/2010/main" val="189934899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a:t>
            </a:r>
            <a:r>
              <a:rPr lang="en-US" altLang="en-US" sz="7500" dirty="0"/>
              <a:t>6</a:t>
            </a:r>
            <a:endParaRPr lang="en-US" altLang="en-US" sz="7500" b="1" dirty="0">
              <a:latin typeface="Perpetua" panose="02020502060401020303" pitchFamily="18" charset="0"/>
            </a:endParaRPr>
          </a:p>
        </p:txBody>
      </p:sp>
      <p:sp>
        <p:nvSpPr>
          <p:cNvPr id="3" name="Content Placeholder 2"/>
          <p:cNvSpPr>
            <a:spLocks noGrp="1"/>
          </p:cNvSpPr>
          <p:nvPr>
            <p:ph idx="1"/>
          </p:nvPr>
        </p:nvSpPr>
        <p:spPr>
          <a:xfrm>
            <a:off x="633663" y="1600201"/>
            <a:ext cx="10972800" cy="4525963"/>
          </a:xfrm>
        </p:spPr>
        <p:txBody>
          <a:bodyPr/>
          <a:lstStyle/>
          <a:p>
            <a:pPr marL="0" marR="0" indent="0">
              <a:lnSpc>
                <a:spcPct val="107000"/>
              </a:lnSpc>
              <a:spcBef>
                <a:spcPts val="0"/>
              </a:spcBef>
              <a:spcAft>
                <a:spcPts val="800"/>
              </a:spcAft>
              <a:buNone/>
            </a:pPr>
            <a:r>
              <a:rPr lang="en-US" baseline="30000" dirty="0">
                <a:solidFill>
                  <a:schemeClr val="tx1">
                    <a:lumMod val="50000"/>
                  </a:schemeClr>
                </a:solidFill>
                <a:effectLst/>
                <a:ea typeface="Aptos" panose="020B0004020202020204" pitchFamily="34" charset="0"/>
                <a:cs typeface="Times New Roman" panose="02020603050405020304" pitchFamily="18" charset="0"/>
              </a:rPr>
              <a:t>9</a:t>
            </a:r>
            <a:r>
              <a:rPr lang="en-US" dirty="0">
                <a:solidFill>
                  <a:schemeClr val="tx1">
                    <a:lumMod val="50000"/>
                  </a:schemeClr>
                </a:solidFill>
                <a:effectLst/>
                <a:ea typeface="Aptos" panose="020B0004020202020204" pitchFamily="34" charset="0"/>
                <a:cs typeface="Times New Roman" panose="02020603050405020304" pitchFamily="18" charset="0"/>
              </a:rPr>
              <a:t>about sin, because people do not believe in me; </a:t>
            </a:r>
          </a:p>
          <a:p>
            <a:pPr marL="0" marR="0" indent="0">
              <a:lnSpc>
                <a:spcPct val="107000"/>
              </a:lnSpc>
              <a:spcBef>
                <a:spcPts val="0"/>
              </a:spcBef>
              <a:spcAft>
                <a:spcPts val="800"/>
              </a:spcAft>
              <a:buNone/>
            </a:pPr>
            <a:r>
              <a:rPr lang="en-US" baseline="30000" dirty="0">
                <a:effectLst/>
                <a:ea typeface="Aptos" panose="020B0004020202020204" pitchFamily="34" charset="0"/>
                <a:cs typeface="Times New Roman" panose="02020603050405020304" pitchFamily="18" charset="0"/>
              </a:rPr>
              <a:t>10</a:t>
            </a:r>
            <a:r>
              <a:rPr lang="en-US" dirty="0">
                <a:effectLst/>
                <a:ea typeface="Aptos" panose="020B0004020202020204" pitchFamily="34" charset="0"/>
                <a:cs typeface="Times New Roman" panose="02020603050405020304" pitchFamily="18" charset="0"/>
              </a:rPr>
              <a:t>about righteousness, because I am going to the Father, where you can see me no longer; </a:t>
            </a:r>
          </a:p>
          <a:p>
            <a:pPr marL="0" marR="0" indent="0">
              <a:lnSpc>
                <a:spcPct val="107000"/>
              </a:lnSpc>
              <a:spcBef>
                <a:spcPts val="0"/>
              </a:spcBef>
              <a:spcAft>
                <a:spcPts val="800"/>
              </a:spcAft>
              <a:buNone/>
            </a:pPr>
            <a:r>
              <a:rPr lang="en-US" baseline="30000" dirty="0">
                <a:solidFill>
                  <a:schemeClr val="tx1">
                    <a:lumMod val="50000"/>
                  </a:schemeClr>
                </a:solidFill>
                <a:effectLst/>
                <a:ea typeface="Aptos" panose="020B0004020202020204" pitchFamily="34" charset="0"/>
                <a:cs typeface="Times New Roman" panose="02020603050405020304" pitchFamily="18" charset="0"/>
              </a:rPr>
              <a:t>11</a:t>
            </a:r>
            <a:r>
              <a:rPr lang="en-US" dirty="0">
                <a:solidFill>
                  <a:schemeClr val="tx1">
                    <a:lumMod val="50000"/>
                  </a:schemeClr>
                </a:solidFill>
                <a:effectLst/>
                <a:ea typeface="Aptos" panose="020B0004020202020204" pitchFamily="34" charset="0"/>
                <a:cs typeface="Times New Roman" panose="02020603050405020304" pitchFamily="18" charset="0"/>
              </a:rPr>
              <a:t>and about judgment, because the prince of this world now stands condemned. </a:t>
            </a:r>
            <a:endParaRPr lang="en-US" kern="100" dirty="0">
              <a:solidFill>
                <a:schemeClr val="tx1">
                  <a:lumMod val="50000"/>
                </a:schemeClr>
              </a:solidFill>
              <a:effectLst/>
              <a:ea typeface="Aptos" panose="020B000402020202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5793C10E-6154-FC60-7F07-920C05E02350}"/>
              </a:ext>
            </a:extLst>
          </p:cNvPr>
          <p:cNvSpPr txBox="1"/>
          <p:nvPr/>
        </p:nvSpPr>
        <p:spPr>
          <a:xfrm>
            <a:off x="7748784" y="5609029"/>
            <a:ext cx="4311391" cy="1169551"/>
          </a:xfrm>
          <a:prstGeom prst="rect">
            <a:avLst/>
          </a:prstGeom>
          <a:solidFill>
            <a:schemeClr val="bg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l"/>
            <a:r>
              <a:rPr lang="en-US" sz="3500" b="1" dirty="0">
                <a:latin typeface="Avenir Next LT Pro" panose="020B0504020202020204" pitchFamily="34" charset="0"/>
              </a:rPr>
              <a:t>GOD’S PRESENCE IS IN THE WORLD</a:t>
            </a:r>
          </a:p>
        </p:txBody>
      </p:sp>
      <p:grpSp>
        <p:nvGrpSpPr>
          <p:cNvPr id="4" name="Group 3">
            <a:extLst>
              <a:ext uri="{FF2B5EF4-FFF2-40B4-BE49-F238E27FC236}">
                <a16:creationId xmlns:a16="http://schemas.microsoft.com/office/drawing/2014/main" id="{4BE856DE-CE20-52F5-7B30-D820C7D07E66}"/>
              </a:ext>
            </a:extLst>
          </p:cNvPr>
          <p:cNvGrpSpPr/>
          <p:nvPr/>
        </p:nvGrpSpPr>
        <p:grpSpPr>
          <a:xfrm>
            <a:off x="6767807" y="5220196"/>
            <a:ext cx="844898" cy="777666"/>
            <a:chOff x="5338274" y="5472138"/>
            <a:chExt cx="844898" cy="777666"/>
          </a:xfrm>
        </p:grpSpPr>
        <p:sp>
          <p:nvSpPr>
            <p:cNvPr id="5" name="TextBox 4">
              <a:extLst>
                <a:ext uri="{FF2B5EF4-FFF2-40B4-BE49-F238E27FC236}">
                  <a16:creationId xmlns:a16="http://schemas.microsoft.com/office/drawing/2014/main" id="{9FD1F944-56C1-4A47-EA32-B2A0B9E1D504}"/>
                </a:ext>
              </a:extLst>
            </p:cNvPr>
            <p:cNvSpPr txBox="1"/>
            <p:nvPr/>
          </p:nvSpPr>
          <p:spPr>
            <a:xfrm>
              <a:off x="5387726" y="5545500"/>
              <a:ext cx="795446" cy="630942"/>
            </a:xfrm>
            <a:prstGeom prst="rect">
              <a:avLst/>
            </a:prstGeom>
            <a:solidFill>
              <a:schemeClr val="bg1"/>
            </a:solidFill>
            <a:ln w="25400">
              <a:noFill/>
            </a:ln>
            <a:effectLst>
              <a:outerShdw blurRad="107950" dist="12700" dir="5400000" algn="ctr">
                <a:srgbClr val="000000"/>
              </a:outerShdw>
            </a:effectLst>
          </p:spPr>
          <p:txBody>
            <a:bodyPr wrap="square" rtlCol="0">
              <a:spAutoFit/>
            </a:bodyPr>
            <a:lstStyle/>
            <a:p>
              <a:pPr algn="l"/>
              <a:r>
                <a:rPr lang="en-US" sz="3500" b="1" dirty="0">
                  <a:latin typeface="Avenir Next LT Pro" panose="020B0504020202020204" pitchFamily="34" charset="0"/>
                </a:rPr>
                <a:t>#3</a:t>
              </a:r>
            </a:p>
          </p:txBody>
        </p:sp>
        <p:sp>
          <p:nvSpPr>
            <p:cNvPr id="6" name="Oval 5">
              <a:extLst>
                <a:ext uri="{FF2B5EF4-FFF2-40B4-BE49-F238E27FC236}">
                  <a16:creationId xmlns:a16="http://schemas.microsoft.com/office/drawing/2014/main" id="{34DEBD73-214E-B683-FE56-BCA985FED825}"/>
                </a:ext>
              </a:extLst>
            </p:cNvPr>
            <p:cNvSpPr/>
            <p:nvPr/>
          </p:nvSpPr>
          <p:spPr>
            <a:xfrm>
              <a:off x="5338274" y="5472138"/>
              <a:ext cx="844898" cy="777666"/>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 name="TextBox 6">
            <a:extLst>
              <a:ext uri="{FF2B5EF4-FFF2-40B4-BE49-F238E27FC236}">
                <a16:creationId xmlns:a16="http://schemas.microsoft.com/office/drawing/2014/main" id="{DCD6908A-691E-507D-B99C-7B87A3ACA64A}"/>
              </a:ext>
            </a:extLst>
          </p:cNvPr>
          <p:cNvSpPr txBox="1"/>
          <p:nvPr/>
        </p:nvSpPr>
        <p:spPr>
          <a:xfrm>
            <a:off x="365759" y="3877141"/>
            <a:ext cx="8142974" cy="2431435"/>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marL="571500" indent="-571500" algn="l">
              <a:buFont typeface="Arial" panose="020B0604020202020204" pitchFamily="34" charset="0"/>
              <a:buChar char="•"/>
            </a:pPr>
            <a:r>
              <a:rPr lang="en-US" sz="3800" dirty="0">
                <a:latin typeface="Perpetua" panose="02020502060401020303" pitchFamily="18" charset="0"/>
              </a:rPr>
              <a:t>Exposing God’s standard of perfection and how far short we fall</a:t>
            </a:r>
          </a:p>
          <a:p>
            <a:pPr marL="571500" indent="-571500" algn="l">
              <a:buFont typeface="Arial" panose="020B0604020202020204" pitchFamily="34" charset="0"/>
              <a:buChar char="•"/>
            </a:pPr>
            <a:r>
              <a:rPr lang="en-US" sz="3800" dirty="0">
                <a:latin typeface="Perpetua" panose="02020502060401020303" pitchFamily="18" charset="0"/>
              </a:rPr>
              <a:t>Romans 3:23 – </a:t>
            </a:r>
            <a:r>
              <a:rPr lang="en-US" sz="3800" baseline="30000" dirty="0">
                <a:latin typeface="Perpetua" panose="02020502060401020303" pitchFamily="18" charset="0"/>
              </a:rPr>
              <a:t>23</a:t>
            </a:r>
            <a:r>
              <a:rPr lang="en-US" sz="3800" dirty="0">
                <a:latin typeface="Perpetua" panose="02020502060401020303" pitchFamily="18" charset="0"/>
              </a:rPr>
              <a:t>for all have sinned and fall short of the glory of God</a:t>
            </a:r>
          </a:p>
        </p:txBody>
      </p:sp>
    </p:spTree>
    <p:extLst>
      <p:ext uri="{BB962C8B-B14F-4D97-AF65-F5344CB8AC3E}">
        <p14:creationId xmlns:p14="http://schemas.microsoft.com/office/powerpoint/2010/main" val="374539847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par>
                                <p:cTn id="8" presetID="22" presetClass="entr" presetSubtype="8" fill="hold" nodeType="withEffect">
                                  <p:stCondLst>
                                    <p:cond delay="0"/>
                                  </p:stCondLst>
                                  <p:childTnLst>
                                    <p:set>
                                      <p:cBhvr>
                                        <p:cTn id="9" dur="1" fill="hold">
                                          <p:stCondLst>
                                            <p:cond delay="0"/>
                                          </p:stCondLst>
                                        </p:cTn>
                                        <p:tgtEl>
                                          <p:spTgt spid="7">
                                            <p:txEl>
                                              <p:pRg st="0" end="0"/>
                                            </p:txEl>
                                          </p:spTgt>
                                        </p:tgtEl>
                                        <p:attrNameLst>
                                          <p:attrName>style.visibility</p:attrName>
                                        </p:attrNameLst>
                                      </p:cBhvr>
                                      <p:to>
                                        <p:strVal val="visible"/>
                                      </p:to>
                                    </p:set>
                                    <p:animEffect transition="in" filter="wipe(left)">
                                      <p:cBhvr>
                                        <p:cTn id="10" dur="500"/>
                                        <p:tgtEl>
                                          <p:spTgt spid="7">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nodeType="clickEffect">
                                  <p:stCondLst>
                                    <p:cond delay="0"/>
                                  </p:stCondLst>
                                  <p:childTnLst>
                                    <p:set>
                                      <p:cBhvr>
                                        <p:cTn id="14" dur="1" fill="hold">
                                          <p:stCondLst>
                                            <p:cond delay="0"/>
                                          </p:stCondLst>
                                        </p:cTn>
                                        <p:tgtEl>
                                          <p:spTgt spid="7">
                                            <p:txEl>
                                              <p:pRg st="1" end="1"/>
                                            </p:txEl>
                                          </p:spTgt>
                                        </p:tgtEl>
                                        <p:attrNameLst>
                                          <p:attrName>style.visibility</p:attrName>
                                        </p:attrNameLst>
                                      </p:cBhvr>
                                      <p:to>
                                        <p:strVal val="visible"/>
                                      </p:to>
                                    </p:set>
                                    <p:animEffect transition="in" filter="wipe(left)">
                                      <p:cBhvr>
                                        <p:cTn id="15" dur="5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15</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baseline="30000" dirty="0"/>
              <a:t>18</a:t>
            </a:r>
            <a:r>
              <a:rPr lang="en-US" dirty="0"/>
              <a:t>If the world hates you, keep in mind that it hated me first. </a:t>
            </a:r>
            <a:r>
              <a:rPr lang="en-US" baseline="30000" dirty="0"/>
              <a:t>19</a:t>
            </a:r>
            <a:r>
              <a:rPr lang="en-US" dirty="0"/>
              <a:t>If you belonged to the world, it would love you as its own. As it is, you do not belong to the world, but I have chosen you out of the world. That is why the world hates you. </a:t>
            </a:r>
          </a:p>
        </p:txBody>
      </p:sp>
      <p:sp>
        <p:nvSpPr>
          <p:cNvPr id="2" name="TextBox 1">
            <a:extLst>
              <a:ext uri="{FF2B5EF4-FFF2-40B4-BE49-F238E27FC236}">
                <a16:creationId xmlns:a16="http://schemas.microsoft.com/office/drawing/2014/main" id="{4E350DCB-FFDA-3EC1-D30E-C4652C225526}"/>
              </a:ext>
            </a:extLst>
          </p:cNvPr>
          <p:cNvSpPr txBox="1"/>
          <p:nvPr/>
        </p:nvSpPr>
        <p:spPr>
          <a:xfrm>
            <a:off x="298383" y="3429000"/>
            <a:ext cx="11259954" cy="2877711"/>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l"/>
            <a:r>
              <a:rPr lang="en-US" sz="3800" b="1" dirty="0">
                <a:latin typeface="Perpetua" panose="02020502060401020303" pitchFamily="18" charset="0"/>
              </a:rPr>
              <a:t>The World System</a:t>
            </a:r>
            <a:r>
              <a:rPr lang="en-US" sz="3800" dirty="0">
                <a:latin typeface="Perpetua" panose="02020502060401020303" pitchFamily="18" charset="0"/>
              </a:rPr>
              <a:t> (</a:t>
            </a:r>
            <a:r>
              <a:rPr lang="en-US" sz="3800" i="1" dirty="0" err="1">
                <a:latin typeface="Perpetua" panose="02020502060401020303" pitchFamily="18" charset="0"/>
              </a:rPr>
              <a:t>kosmos</a:t>
            </a:r>
            <a:r>
              <a:rPr lang="en-US" sz="3800" dirty="0">
                <a:latin typeface="Perpetua" panose="02020502060401020303" pitchFamily="18" charset="0"/>
              </a:rPr>
              <a:t>) </a:t>
            </a:r>
            <a:endParaRPr lang="en-US" sz="3800" b="1" dirty="0">
              <a:latin typeface="Perpetua" panose="02020502060401020303" pitchFamily="18" charset="0"/>
            </a:endParaRPr>
          </a:p>
          <a:p>
            <a:pPr algn="l"/>
            <a:r>
              <a:rPr lang="en-US" sz="3800" dirty="0">
                <a:latin typeface="Perpetua" panose="02020502060401020303" pitchFamily="18" charset="0"/>
              </a:rPr>
              <a:t>1 John 2:16-17 - </a:t>
            </a:r>
            <a:r>
              <a:rPr lang="en-US" sz="3500" baseline="30000" dirty="0">
                <a:effectLst/>
                <a:latin typeface="Perpetua" panose="02020502060401020303" pitchFamily="18" charset="0"/>
                <a:ea typeface="Aptos" panose="020B0004020202020204" pitchFamily="34" charset="0"/>
                <a:cs typeface="Times New Roman" panose="02020603050405020304" pitchFamily="18" charset="0"/>
              </a:rPr>
              <a:t>16</a:t>
            </a:r>
            <a:r>
              <a:rPr lang="en-US" sz="3500" dirty="0">
                <a:effectLst/>
                <a:latin typeface="Perpetua" panose="02020502060401020303" pitchFamily="18" charset="0"/>
                <a:ea typeface="Aptos" panose="020B0004020202020204" pitchFamily="34" charset="0"/>
                <a:cs typeface="Times New Roman" panose="02020603050405020304" pitchFamily="18" charset="0"/>
              </a:rPr>
              <a:t>For everything in the world – the lust of the flesh, the lust of the eyes, and the pride of life – comes not from the Father but from the world. </a:t>
            </a:r>
            <a:r>
              <a:rPr lang="en-US" sz="3500" baseline="30000" dirty="0">
                <a:effectLst/>
                <a:latin typeface="Perpetua" panose="02020502060401020303" pitchFamily="18" charset="0"/>
                <a:ea typeface="Aptos" panose="020B0004020202020204" pitchFamily="34" charset="0"/>
                <a:cs typeface="Times New Roman" panose="02020603050405020304" pitchFamily="18" charset="0"/>
              </a:rPr>
              <a:t>17</a:t>
            </a:r>
            <a:r>
              <a:rPr lang="en-US" sz="3500" dirty="0">
                <a:effectLst/>
                <a:latin typeface="Perpetua" panose="02020502060401020303" pitchFamily="18" charset="0"/>
                <a:ea typeface="Aptos" panose="020B0004020202020204" pitchFamily="34" charset="0"/>
                <a:cs typeface="Times New Roman" panose="02020603050405020304" pitchFamily="18" charset="0"/>
              </a:rPr>
              <a:t>The world and its desires pass away, but whoever does the will of God lives forever.</a:t>
            </a:r>
            <a:endParaRPr lang="en-US" sz="3500" dirty="0">
              <a:latin typeface="Perpetua" panose="02020502060401020303" pitchFamily="18" charset="0"/>
            </a:endParaRPr>
          </a:p>
        </p:txBody>
      </p:sp>
    </p:spTree>
    <p:extLst>
      <p:ext uri="{BB962C8B-B14F-4D97-AF65-F5344CB8AC3E}">
        <p14:creationId xmlns:p14="http://schemas.microsoft.com/office/powerpoint/2010/main" val="270198477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wipe(left)">
                                      <p:cBhvr>
                                        <p:cTn id="7"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a:t>
            </a:r>
            <a:r>
              <a:rPr lang="en-US" altLang="en-US" sz="7500" dirty="0"/>
              <a:t>6</a:t>
            </a:r>
            <a:endParaRPr lang="en-US" altLang="en-US" sz="7500" b="1" dirty="0">
              <a:latin typeface="Perpetua" panose="02020502060401020303" pitchFamily="18" charset="0"/>
            </a:endParaRPr>
          </a:p>
        </p:txBody>
      </p:sp>
      <p:sp>
        <p:nvSpPr>
          <p:cNvPr id="3" name="Content Placeholder 2"/>
          <p:cNvSpPr>
            <a:spLocks noGrp="1"/>
          </p:cNvSpPr>
          <p:nvPr>
            <p:ph idx="1"/>
          </p:nvPr>
        </p:nvSpPr>
        <p:spPr>
          <a:xfrm>
            <a:off x="633663" y="1600201"/>
            <a:ext cx="10972800" cy="4525963"/>
          </a:xfrm>
        </p:spPr>
        <p:txBody>
          <a:bodyPr/>
          <a:lstStyle/>
          <a:p>
            <a:pPr marL="0" marR="0" indent="0">
              <a:lnSpc>
                <a:spcPct val="107000"/>
              </a:lnSpc>
              <a:spcBef>
                <a:spcPts val="0"/>
              </a:spcBef>
              <a:spcAft>
                <a:spcPts val="800"/>
              </a:spcAft>
              <a:buNone/>
            </a:pPr>
            <a:r>
              <a:rPr lang="en-US" baseline="30000" dirty="0">
                <a:solidFill>
                  <a:schemeClr val="tx1">
                    <a:lumMod val="50000"/>
                  </a:schemeClr>
                </a:solidFill>
                <a:effectLst/>
                <a:ea typeface="Aptos" panose="020B0004020202020204" pitchFamily="34" charset="0"/>
                <a:cs typeface="Times New Roman" panose="02020603050405020304" pitchFamily="18" charset="0"/>
              </a:rPr>
              <a:t>9</a:t>
            </a:r>
            <a:r>
              <a:rPr lang="en-US" dirty="0">
                <a:solidFill>
                  <a:schemeClr val="tx1">
                    <a:lumMod val="50000"/>
                  </a:schemeClr>
                </a:solidFill>
                <a:effectLst/>
                <a:ea typeface="Aptos" panose="020B0004020202020204" pitchFamily="34" charset="0"/>
                <a:cs typeface="Times New Roman" panose="02020603050405020304" pitchFamily="18" charset="0"/>
              </a:rPr>
              <a:t>about sin, because people do not believe in me; </a:t>
            </a:r>
          </a:p>
          <a:p>
            <a:pPr marL="0" marR="0" indent="0">
              <a:lnSpc>
                <a:spcPct val="107000"/>
              </a:lnSpc>
              <a:spcBef>
                <a:spcPts val="0"/>
              </a:spcBef>
              <a:spcAft>
                <a:spcPts val="800"/>
              </a:spcAft>
              <a:buNone/>
            </a:pPr>
            <a:r>
              <a:rPr lang="en-US" baseline="30000" dirty="0">
                <a:solidFill>
                  <a:schemeClr val="tx1">
                    <a:lumMod val="50000"/>
                  </a:schemeClr>
                </a:solidFill>
                <a:effectLst/>
                <a:ea typeface="Aptos" panose="020B0004020202020204" pitchFamily="34" charset="0"/>
                <a:cs typeface="Times New Roman" panose="02020603050405020304" pitchFamily="18" charset="0"/>
              </a:rPr>
              <a:t>10</a:t>
            </a:r>
            <a:r>
              <a:rPr lang="en-US" dirty="0">
                <a:solidFill>
                  <a:schemeClr val="tx1">
                    <a:lumMod val="50000"/>
                  </a:schemeClr>
                </a:solidFill>
                <a:effectLst/>
                <a:ea typeface="Aptos" panose="020B0004020202020204" pitchFamily="34" charset="0"/>
                <a:cs typeface="Times New Roman" panose="02020603050405020304" pitchFamily="18" charset="0"/>
              </a:rPr>
              <a:t>about righteousness, because I am going to the Father, where you can see me no longer; </a:t>
            </a:r>
          </a:p>
          <a:p>
            <a:pPr marL="0" marR="0" indent="0">
              <a:lnSpc>
                <a:spcPct val="107000"/>
              </a:lnSpc>
              <a:spcBef>
                <a:spcPts val="0"/>
              </a:spcBef>
              <a:spcAft>
                <a:spcPts val="800"/>
              </a:spcAft>
              <a:buNone/>
            </a:pPr>
            <a:r>
              <a:rPr lang="en-US" baseline="30000" dirty="0">
                <a:effectLst/>
                <a:ea typeface="Aptos" panose="020B0004020202020204" pitchFamily="34" charset="0"/>
                <a:cs typeface="Times New Roman" panose="02020603050405020304" pitchFamily="18" charset="0"/>
              </a:rPr>
              <a:t>11</a:t>
            </a:r>
            <a:r>
              <a:rPr lang="en-US" dirty="0">
                <a:effectLst/>
                <a:ea typeface="Aptos" panose="020B0004020202020204" pitchFamily="34" charset="0"/>
                <a:cs typeface="Times New Roman" panose="02020603050405020304" pitchFamily="18" charset="0"/>
              </a:rPr>
              <a:t>and about judgment, because the prince of this world now stands condemned. </a:t>
            </a:r>
            <a:endParaRPr lang="en-US" kern="100" dirty="0">
              <a:effectLst/>
              <a:ea typeface="Aptos" panose="020B000402020202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5793C10E-6154-FC60-7F07-920C05E02350}"/>
              </a:ext>
            </a:extLst>
          </p:cNvPr>
          <p:cNvSpPr txBox="1"/>
          <p:nvPr/>
        </p:nvSpPr>
        <p:spPr>
          <a:xfrm>
            <a:off x="7748784" y="5609029"/>
            <a:ext cx="4311391" cy="1169551"/>
          </a:xfrm>
          <a:prstGeom prst="rect">
            <a:avLst/>
          </a:prstGeom>
          <a:solidFill>
            <a:schemeClr val="bg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l"/>
            <a:r>
              <a:rPr lang="en-US" sz="3500" b="1" dirty="0">
                <a:latin typeface="Avenir Next LT Pro" panose="020B0504020202020204" pitchFamily="34" charset="0"/>
              </a:rPr>
              <a:t>GOD’S PRESENCE IS IN THE WORLD</a:t>
            </a:r>
          </a:p>
        </p:txBody>
      </p:sp>
      <p:grpSp>
        <p:nvGrpSpPr>
          <p:cNvPr id="4" name="Group 3">
            <a:extLst>
              <a:ext uri="{FF2B5EF4-FFF2-40B4-BE49-F238E27FC236}">
                <a16:creationId xmlns:a16="http://schemas.microsoft.com/office/drawing/2014/main" id="{4BE856DE-CE20-52F5-7B30-D820C7D07E66}"/>
              </a:ext>
            </a:extLst>
          </p:cNvPr>
          <p:cNvGrpSpPr/>
          <p:nvPr/>
        </p:nvGrpSpPr>
        <p:grpSpPr>
          <a:xfrm>
            <a:off x="6767807" y="5220196"/>
            <a:ext cx="844898" cy="777666"/>
            <a:chOff x="5338274" y="5472138"/>
            <a:chExt cx="844898" cy="777666"/>
          </a:xfrm>
        </p:grpSpPr>
        <p:sp>
          <p:nvSpPr>
            <p:cNvPr id="5" name="TextBox 4">
              <a:extLst>
                <a:ext uri="{FF2B5EF4-FFF2-40B4-BE49-F238E27FC236}">
                  <a16:creationId xmlns:a16="http://schemas.microsoft.com/office/drawing/2014/main" id="{9FD1F944-56C1-4A47-EA32-B2A0B9E1D504}"/>
                </a:ext>
              </a:extLst>
            </p:cNvPr>
            <p:cNvSpPr txBox="1"/>
            <p:nvPr/>
          </p:nvSpPr>
          <p:spPr>
            <a:xfrm>
              <a:off x="5387726" y="5545500"/>
              <a:ext cx="795446" cy="630942"/>
            </a:xfrm>
            <a:prstGeom prst="rect">
              <a:avLst/>
            </a:prstGeom>
            <a:solidFill>
              <a:schemeClr val="bg1"/>
            </a:solidFill>
            <a:ln w="25400">
              <a:noFill/>
            </a:ln>
            <a:effectLst>
              <a:outerShdw blurRad="107950" dist="12700" dir="5400000" algn="ctr">
                <a:srgbClr val="000000"/>
              </a:outerShdw>
            </a:effectLst>
          </p:spPr>
          <p:txBody>
            <a:bodyPr wrap="square" rtlCol="0">
              <a:spAutoFit/>
            </a:bodyPr>
            <a:lstStyle/>
            <a:p>
              <a:pPr algn="l"/>
              <a:r>
                <a:rPr lang="en-US" sz="3500" b="1" dirty="0">
                  <a:latin typeface="Avenir Next LT Pro" panose="020B0504020202020204" pitchFamily="34" charset="0"/>
                </a:rPr>
                <a:t>#3</a:t>
              </a:r>
            </a:p>
          </p:txBody>
        </p:sp>
        <p:sp>
          <p:nvSpPr>
            <p:cNvPr id="6" name="Oval 5">
              <a:extLst>
                <a:ext uri="{FF2B5EF4-FFF2-40B4-BE49-F238E27FC236}">
                  <a16:creationId xmlns:a16="http://schemas.microsoft.com/office/drawing/2014/main" id="{34DEBD73-214E-B683-FE56-BCA985FED825}"/>
                </a:ext>
              </a:extLst>
            </p:cNvPr>
            <p:cNvSpPr/>
            <p:nvPr/>
          </p:nvSpPr>
          <p:spPr>
            <a:xfrm>
              <a:off x="5338274" y="5472138"/>
              <a:ext cx="844898" cy="777666"/>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 name="TextBox 6">
            <a:extLst>
              <a:ext uri="{FF2B5EF4-FFF2-40B4-BE49-F238E27FC236}">
                <a16:creationId xmlns:a16="http://schemas.microsoft.com/office/drawing/2014/main" id="{DCD6908A-691E-507D-B99C-7B87A3ACA64A}"/>
              </a:ext>
            </a:extLst>
          </p:cNvPr>
          <p:cNvSpPr txBox="1"/>
          <p:nvPr/>
        </p:nvSpPr>
        <p:spPr>
          <a:xfrm>
            <a:off x="585537" y="384483"/>
            <a:ext cx="8142974" cy="2431435"/>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marL="571500" indent="-571500" algn="l">
              <a:buFont typeface="Arial" panose="020B0604020202020204" pitchFamily="34" charset="0"/>
              <a:buChar char="•"/>
            </a:pPr>
            <a:r>
              <a:rPr lang="en-US" sz="3800" dirty="0">
                <a:latin typeface="Perpetua" panose="02020502060401020303" pitchFamily="18" charset="0"/>
              </a:rPr>
              <a:t>Exposing that Satan and his system have been judged </a:t>
            </a:r>
            <a:r>
              <a:rPr lang="en-US" sz="3000" dirty="0">
                <a:latin typeface="Perpetua" panose="02020502060401020303" pitchFamily="18" charset="0"/>
              </a:rPr>
              <a:t>(Jn. 12:31)</a:t>
            </a:r>
          </a:p>
          <a:p>
            <a:pPr marL="571500" indent="-571500" algn="l">
              <a:buFont typeface="Arial" panose="020B0604020202020204" pitchFamily="34" charset="0"/>
              <a:buChar char="•"/>
            </a:pPr>
            <a:r>
              <a:rPr lang="en-US" sz="3800" dirty="0">
                <a:latin typeface="Perpetua" panose="02020502060401020303" pitchFamily="18" charset="0"/>
              </a:rPr>
              <a:t>Relevant for non-Christians </a:t>
            </a:r>
            <a:r>
              <a:rPr lang="en-US" sz="3000" dirty="0">
                <a:latin typeface="Perpetua" panose="02020502060401020303" pitchFamily="18" charset="0"/>
              </a:rPr>
              <a:t>(Jn. 3:36)</a:t>
            </a:r>
          </a:p>
          <a:p>
            <a:pPr marL="571500" indent="-571500" algn="l">
              <a:buFont typeface="Arial" panose="020B0604020202020204" pitchFamily="34" charset="0"/>
              <a:buChar char="•"/>
            </a:pPr>
            <a:r>
              <a:rPr lang="en-US" sz="3800" dirty="0">
                <a:latin typeface="Perpetua" panose="02020502060401020303" pitchFamily="18" charset="0"/>
              </a:rPr>
              <a:t>Relevant for Christians, too</a:t>
            </a:r>
          </a:p>
        </p:txBody>
      </p:sp>
      <p:sp>
        <p:nvSpPr>
          <p:cNvPr id="8" name="TextBox 7">
            <a:extLst>
              <a:ext uri="{FF2B5EF4-FFF2-40B4-BE49-F238E27FC236}">
                <a16:creationId xmlns:a16="http://schemas.microsoft.com/office/drawing/2014/main" id="{096C9C60-2B7E-AA3C-0175-5A2D20D9F700}"/>
              </a:ext>
            </a:extLst>
          </p:cNvPr>
          <p:cNvSpPr txBox="1"/>
          <p:nvPr/>
        </p:nvSpPr>
        <p:spPr>
          <a:xfrm>
            <a:off x="3605409" y="4931921"/>
            <a:ext cx="8286750" cy="1846659"/>
          </a:xfrm>
          <a:prstGeom prst="rect">
            <a:avLst/>
          </a:prstGeom>
          <a:gradFill>
            <a:gsLst>
              <a:gs pos="0">
                <a:srgbClr val="B27775"/>
              </a:gs>
              <a:gs pos="0">
                <a:schemeClr val="accent2">
                  <a:lumMod val="40000"/>
                  <a:lumOff val="60000"/>
                </a:schemeClr>
              </a:gs>
              <a:gs pos="0">
                <a:schemeClr val="accent2">
                  <a:lumMod val="95000"/>
                  <a:lumOff val="5000"/>
                </a:schemeClr>
              </a:gs>
              <a:gs pos="0">
                <a:schemeClr val="accent2">
                  <a:lumMod val="60000"/>
                </a:schemeClr>
              </a:gs>
            </a:gsLst>
            <a:path path="rect">
              <a:fillToRect l="100000" t="100000"/>
            </a:path>
          </a:gra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Perpetua" panose="02020502060401020303" pitchFamily="18" charset="0"/>
              </a:rPr>
              <a:t>John 3:36 </a:t>
            </a:r>
            <a:r>
              <a:rPr lang="en-US" sz="3800">
                <a:latin typeface="Perpetua" panose="02020502060401020303" pitchFamily="18" charset="0"/>
              </a:rPr>
              <a:t>– </a:t>
            </a:r>
            <a:r>
              <a:rPr lang="en-US" sz="3800" baseline="30000">
                <a:latin typeface="Perpetua" panose="02020502060401020303" pitchFamily="18" charset="0"/>
              </a:rPr>
              <a:t>36</a:t>
            </a:r>
            <a:r>
              <a:rPr lang="en-US" sz="3800">
                <a:latin typeface="Perpetua" panose="02020502060401020303" pitchFamily="18" charset="0"/>
              </a:rPr>
              <a:t>Whoever </a:t>
            </a:r>
            <a:r>
              <a:rPr lang="en-US" sz="3800" dirty="0">
                <a:latin typeface="Perpetua" panose="02020502060401020303" pitchFamily="18" charset="0"/>
              </a:rPr>
              <a:t>believes in the Son has eternal life, but whoever rejects the Son will not see life, for God’s wrath remains on them.</a:t>
            </a:r>
            <a:endParaRPr lang="en-US" sz="3800" b="1" u="sng" baseline="30000" dirty="0">
              <a:latin typeface="Perpetua" panose="02020502060401020303" pitchFamily="18" charset="0"/>
            </a:endParaRPr>
          </a:p>
        </p:txBody>
      </p:sp>
    </p:spTree>
    <p:extLst>
      <p:ext uri="{BB962C8B-B14F-4D97-AF65-F5344CB8AC3E}">
        <p14:creationId xmlns:p14="http://schemas.microsoft.com/office/powerpoint/2010/main" val="13251607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par>
                                <p:cTn id="8" presetID="22" presetClass="entr" presetSubtype="8" fill="hold" nodeType="withEffect">
                                  <p:stCondLst>
                                    <p:cond delay="0"/>
                                  </p:stCondLst>
                                  <p:childTnLst>
                                    <p:set>
                                      <p:cBhvr>
                                        <p:cTn id="9" dur="1" fill="hold">
                                          <p:stCondLst>
                                            <p:cond delay="0"/>
                                          </p:stCondLst>
                                        </p:cTn>
                                        <p:tgtEl>
                                          <p:spTgt spid="7">
                                            <p:txEl>
                                              <p:pRg st="0" end="0"/>
                                            </p:txEl>
                                          </p:spTgt>
                                        </p:tgtEl>
                                        <p:attrNameLst>
                                          <p:attrName>style.visibility</p:attrName>
                                        </p:attrNameLst>
                                      </p:cBhvr>
                                      <p:to>
                                        <p:strVal val="visible"/>
                                      </p:to>
                                    </p:set>
                                    <p:animEffect transition="in" filter="wipe(left)">
                                      <p:cBhvr>
                                        <p:cTn id="10" dur="500"/>
                                        <p:tgtEl>
                                          <p:spTgt spid="7">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nodeType="clickEffect">
                                  <p:stCondLst>
                                    <p:cond delay="0"/>
                                  </p:stCondLst>
                                  <p:childTnLst>
                                    <p:set>
                                      <p:cBhvr>
                                        <p:cTn id="14" dur="1" fill="hold">
                                          <p:stCondLst>
                                            <p:cond delay="0"/>
                                          </p:stCondLst>
                                        </p:cTn>
                                        <p:tgtEl>
                                          <p:spTgt spid="7">
                                            <p:txEl>
                                              <p:pRg st="1" end="1"/>
                                            </p:txEl>
                                          </p:spTgt>
                                        </p:tgtEl>
                                        <p:attrNameLst>
                                          <p:attrName>style.visibility</p:attrName>
                                        </p:attrNameLst>
                                      </p:cBhvr>
                                      <p:to>
                                        <p:strVal val="visible"/>
                                      </p:to>
                                    </p:set>
                                    <p:animEffect transition="in" filter="wipe(left)">
                                      <p:cBhvr>
                                        <p:cTn id="15" dur="500"/>
                                        <p:tgtEl>
                                          <p:spTgt spid="7">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fade">
                                      <p:cBhvr>
                                        <p:cTn id="20" dur="500"/>
                                        <p:tgtEl>
                                          <p:spTgt spid="8"/>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nodeType="clickEffect">
                                  <p:stCondLst>
                                    <p:cond delay="0"/>
                                  </p:stCondLst>
                                  <p:childTnLst>
                                    <p:set>
                                      <p:cBhvr>
                                        <p:cTn id="24" dur="1" fill="hold">
                                          <p:stCondLst>
                                            <p:cond delay="0"/>
                                          </p:stCondLst>
                                        </p:cTn>
                                        <p:tgtEl>
                                          <p:spTgt spid="7">
                                            <p:txEl>
                                              <p:pRg st="2" end="2"/>
                                            </p:txEl>
                                          </p:spTgt>
                                        </p:tgtEl>
                                        <p:attrNameLst>
                                          <p:attrName>style.visibility</p:attrName>
                                        </p:attrNameLst>
                                      </p:cBhvr>
                                      <p:to>
                                        <p:strVal val="visible"/>
                                      </p:to>
                                    </p:set>
                                    <p:animEffect transition="in" filter="wipe(left)">
                                      <p:cBhvr>
                                        <p:cTn id="25" dur="500"/>
                                        <p:tgtEl>
                                          <p:spTgt spid="7">
                                            <p:txEl>
                                              <p:pRg st="2" end="2"/>
                                            </p:txEl>
                                          </p:spTgt>
                                        </p:tgtEl>
                                      </p:cBhvr>
                                    </p:animEffect>
                                  </p:childTnLst>
                                </p:cTn>
                              </p:par>
                              <p:par>
                                <p:cTn id="26" presetID="10" presetClass="exit" presetSubtype="0" fill="hold" grpId="1" nodeType="withEffect">
                                  <p:stCondLst>
                                    <p:cond delay="0"/>
                                  </p:stCondLst>
                                  <p:childTnLst>
                                    <p:animEffect transition="out" filter="fade">
                                      <p:cBhvr>
                                        <p:cTn id="27" dur="500"/>
                                        <p:tgtEl>
                                          <p:spTgt spid="8"/>
                                        </p:tgtEl>
                                      </p:cBhvr>
                                    </p:animEffect>
                                    <p:set>
                                      <p:cBhvr>
                                        <p:cTn id="28" dur="1" fill="hold">
                                          <p:stCondLst>
                                            <p:cond delay="4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8" grpId="1"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a:t>
            </a:r>
            <a:r>
              <a:rPr lang="en-US" altLang="en-US" sz="7500" dirty="0"/>
              <a:t>6</a:t>
            </a:r>
            <a:endParaRPr lang="en-US" altLang="en-US" sz="7500" b="1" dirty="0">
              <a:latin typeface="Perpetua" panose="02020502060401020303" pitchFamily="18" charset="0"/>
            </a:endParaRPr>
          </a:p>
        </p:txBody>
      </p:sp>
      <p:sp>
        <p:nvSpPr>
          <p:cNvPr id="3" name="Content Placeholder 2"/>
          <p:cNvSpPr>
            <a:spLocks noGrp="1"/>
          </p:cNvSpPr>
          <p:nvPr>
            <p:ph idx="1"/>
          </p:nvPr>
        </p:nvSpPr>
        <p:spPr>
          <a:xfrm>
            <a:off x="633663" y="1600201"/>
            <a:ext cx="10972800" cy="4525963"/>
          </a:xfrm>
        </p:spPr>
        <p:txBody>
          <a:bodyPr/>
          <a:lstStyle/>
          <a:p>
            <a:pPr marL="0" marR="0" indent="0">
              <a:lnSpc>
                <a:spcPct val="107000"/>
              </a:lnSpc>
              <a:spcBef>
                <a:spcPts val="0"/>
              </a:spcBef>
              <a:spcAft>
                <a:spcPts val="800"/>
              </a:spcAft>
              <a:buNone/>
            </a:pPr>
            <a:r>
              <a:rPr lang="en-US" baseline="30000" dirty="0">
                <a:effectLst/>
                <a:ea typeface="Aptos" panose="020B0004020202020204" pitchFamily="34" charset="0"/>
                <a:cs typeface="Times New Roman" panose="02020603050405020304" pitchFamily="18" charset="0"/>
              </a:rPr>
              <a:t>9</a:t>
            </a:r>
            <a:r>
              <a:rPr lang="en-US" dirty="0">
                <a:effectLst/>
                <a:ea typeface="Aptos" panose="020B0004020202020204" pitchFamily="34" charset="0"/>
                <a:cs typeface="Times New Roman" panose="02020603050405020304" pitchFamily="18" charset="0"/>
              </a:rPr>
              <a:t>about sin, because people do not believe in me; </a:t>
            </a:r>
          </a:p>
          <a:p>
            <a:pPr marL="0" marR="0" indent="0">
              <a:lnSpc>
                <a:spcPct val="107000"/>
              </a:lnSpc>
              <a:spcBef>
                <a:spcPts val="0"/>
              </a:spcBef>
              <a:spcAft>
                <a:spcPts val="800"/>
              </a:spcAft>
              <a:buNone/>
            </a:pPr>
            <a:r>
              <a:rPr lang="en-US" baseline="30000" dirty="0">
                <a:effectLst/>
                <a:ea typeface="Aptos" panose="020B0004020202020204" pitchFamily="34" charset="0"/>
                <a:cs typeface="Times New Roman" panose="02020603050405020304" pitchFamily="18" charset="0"/>
              </a:rPr>
              <a:t>10</a:t>
            </a:r>
            <a:r>
              <a:rPr lang="en-US" dirty="0">
                <a:effectLst/>
                <a:ea typeface="Aptos" panose="020B0004020202020204" pitchFamily="34" charset="0"/>
                <a:cs typeface="Times New Roman" panose="02020603050405020304" pitchFamily="18" charset="0"/>
              </a:rPr>
              <a:t>about righteousness, because I am going to the Father, where you can see me no longer; </a:t>
            </a:r>
          </a:p>
          <a:p>
            <a:pPr marL="0" marR="0" indent="0">
              <a:lnSpc>
                <a:spcPct val="107000"/>
              </a:lnSpc>
              <a:spcBef>
                <a:spcPts val="0"/>
              </a:spcBef>
              <a:spcAft>
                <a:spcPts val="800"/>
              </a:spcAft>
              <a:buNone/>
            </a:pPr>
            <a:r>
              <a:rPr lang="en-US" baseline="30000" dirty="0">
                <a:effectLst/>
                <a:ea typeface="Aptos" panose="020B0004020202020204" pitchFamily="34" charset="0"/>
                <a:cs typeface="Times New Roman" panose="02020603050405020304" pitchFamily="18" charset="0"/>
              </a:rPr>
              <a:t>11</a:t>
            </a:r>
            <a:r>
              <a:rPr lang="en-US" dirty="0">
                <a:effectLst/>
                <a:ea typeface="Aptos" panose="020B0004020202020204" pitchFamily="34" charset="0"/>
                <a:cs typeface="Times New Roman" panose="02020603050405020304" pitchFamily="18" charset="0"/>
              </a:rPr>
              <a:t>and about judgment, because the prince of this world now stands condemned. </a:t>
            </a:r>
            <a:endParaRPr lang="en-US" kern="100" dirty="0">
              <a:effectLst/>
              <a:ea typeface="Aptos" panose="020B000402020202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5793C10E-6154-FC60-7F07-920C05E02350}"/>
              </a:ext>
            </a:extLst>
          </p:cNvPr>
          <p:cNvSpPr txBox="1"/>
          <p:nvPr/>
        </p:nvSpPr>
        <p:spPr>
          <a:xfrm>
            <a:off x="7748784" y="5609029"/>
            <a:ext cx="4311391" cy="1169551"/>
          </a:xfrm>
          <a:prstGeom prst="rect">
            <a:avLst/>
          </a:prstGeom>
          <a:solidFill>
            <a:schemeClr val="bg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l"/>
            <a:r>
              <a:rPr lang="en-US" sz="3500" b="1" dirty="0">
                <a:latin typeface="Avenir Next LT Pro" panose="020B0504020202020204" pitchFamily="34" charset="0"/>
              </a:rPr>
              <a:t>GOD’S PRESENCE IS IN THE WORLD</a:t>
            </a:r>
          </a:p>
        </p:txBody>
      </p:sp>
      <p:grpSp>
        <p:nvGrpSpPr>
          <p:cNvPr id="4" name="Group 3">
            <a:extLst>
              <a:ext uri="{FF2B5EF4-FFF2-40B4-BE49-F238E27FC236}">
                <a16:creationId xmlns:a16="http://schemas.microsoft.com/office/drawing/2014/main" id="{4BE856DE-CE20-52F5-7B30-D820C7D07E66}"/>
              </a:ext>
            </a:extLst>
          </p:cNvPr>
          <p:cNvGrpSpPr/>
          <p:nvPr/>
        </p:nvGrpSpPr>
        <p:grpSpPr>
          <a:xfrm>
            <a:off x="6767807" y="5220196"/>
            <a:ext cx="844898" cy="777666"/>
            <a:chOff x="5338274" y="5472138"/>
            <a:chExt cx="844898" cy="777666"/>
          </a:xfrm>
        </p:grpSpPr>
        <p:sp>
          <p:nvSpPr>
            <p:cNvPr id="5" name="TextBox 4">
              <a:extLst>
                <a:ext uri="{FF2B5EF4-FFF2-40B4-BE49-F238E27FC236}">
                  <a16:creationId xmlns:a16="http://schemas.microsoft.com/office/drawing/2014/main" id="{9FD1F944-56C1-4A47-EA32-B2A0B9E1D504}"/>
                </a:ext>
              </a:extLst>
            </p:cNvPr>
            <p:cNvSpPr txBox="1"/>
            <p:nvPr/>
          </p:nvSpPr>
          <p:spPr>
            <a:xfrm>
              <a:off x="5387726" y="5545500"/>
              <a:ext cx="795446" cy="630942"/>
            </a:xfrm>
            <a:prstGeom prst="rect">
              <a:avLst/>
            </a:prstGeom>
            <a:solidFill>
              <a:schemeClr val="bg1"/>
            </a:solidFill>
            <a:ln w="25400">
              <a:noFill/>
            </a:ln>
            <a:effectLst>
              <a:outerShdw blurRad="107950" dist="12700" dir="5400000" algn="ctr">
                <a:srgbClr val="000000"/>
              </a:outerShdw>
            </a:effectLst>
          </p:spPr>
          <p:txBody>
            <a:bodyPr wrap="square" rtlCol="0">
              <a:spAutoFit/>
            </a:bodyPr>
            <a:lstStyle/>
            <a:p>
              <a:pPr algn="l"/>
              <a:r>
                <a:rPr lang="en-US" sz="3500" b="1" dirty="0">
                  <a:latin typeface="Avenir Next LT Pro" panose="020B0504020202020204" pitchFamily="34" charset="0"/>
                </a:rPr>
                <a:t>#3</a:t>
              </a:r>
            </a:p>
          </p:txBody>
        </p:sp>
        <p:sp>
          <p:nvSpPr>
            <p:cNvPr id="6" name="Oval 5">
              <a:extLst>
                <a:ext uri="{FF2B5EF4-FFF2-40B4-BE49-F238E27FC236}">
                  <a16:creationId xmlns:a16="http://schemas.microsoft.com/office/drawing/2014/main" id="{34DEBD73-214E-B683-FE56-BCA985FED825}"/>
                </a:ext>
              </a:extLst>
            </p:cNvPr>
            <p:cNvSpPr/>
            <p:nvPr/>
          </p:nvSpPr>
          <p:spPr>
            <a:xfrm>
              <a:off x="5338274" y="5472138"/>
              <a:ext cx="844898" cy="777666"/>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 name="TextBox 6">
            <a:extLst>
              <a:ext uri="{FF2B5EF4-FFF2-40B4-BE49-F238E27FC236}">
                <a16:creationId xmlns:a16="http://schemas.microsoft.com/office/drawing/2014/main" id="{9486150F-DAC9-73E2-A771-C50309483D46}"/>
              </a:ext>
            </a:extLst>
          </p:cNvPr>
          <p:cNvSpPr txBox="1"/>
          <p:nvPr/>
        </p:nvSpPr>
        <p:spPr>
          <a:xfrm>
            <a:off x="4049026" y="4838858"/>
            <a:ext cx="8142974" cy="1938992"/>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6000" dirty="0">
                <a:latin typeface="Perpetua" panose="02020502060401020303" pitchFamily="18" charset="0"/>
              </a:rPr>
              <a:t>Have you been recognizing these realities?</a:t>
            </a:r>
          </a:p>
        </p:txBody>
      </p:sp>
    </p:spTree>
    <p:extLst>
      <p:ext uri="{BB962C8B-B14F-4D97-AF65-F5344CB8AC3E}">
        <p14:creationId xmlns:p14="http://schemas.microsoft.com/office/powerpoint/2010/main" val="3425448936"/>
      </p:ext>
    </p:extLst>
  </p:cSld>
  <p:clrMapOvr>
    <a:masterClrMapping/>
  </p:clrMapOvr>
  <p:transition>
    <p:wipe dir="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a:t>
            </a:r>
            <a:r>
              <a:rPr lang="en-US" altLang="en-US" sz="7500" dirty="0"/>
              <a:t>6</a:t>
            </a:r>
            <a:endParaRPr lang="en-US" altLang="en-US" sz="7500" b="1" dirty="0">
              <a:latin typeface="Perpetua" panose="02020502060401020303" pitchFamily="18" charset="0"/>
            </a:endParaRPr>
          </a:p>
        </p:txBody>
      </p:sp>
      <p:sp>
        <p:nvSpPr>
          <p:cNvPr id="3" name="Content Placeholder 2"/>
          <p:cNvSpPr>
            <a:spLocks noGrp="1"/>
          </p:cNvSpPr>
          <p:nvPr>
            <p:ph idx="1"/>
          </p:nvPr>
        </p:nvSpPr>
        <p:spPr>
          <a:xfrm>
            <a:off x="633663" y="1600201"/>
            <a:ext cx="10972800" cy="4525963"/>
          </a:xfrm>
        </p:spPr>
        <p:txBody>
          <a:bodyPr/>
          <a:lstStyle/>
          <a:p>
            <a:pPr marL="0" marR="0" indent="0">
              <a:lnSpc>
                <a:spcPct val="107000"/>
              </a:lnSpc>
              <a:spcBef>
                <a:spcPts val="0"/>
              </a:spcBef>
              <a:spcAft>
                <a:spcPts val="800"/>
              </a:spcAft>
              <a:buNone/>
            </a:pPr>
            <a:r>
              <a:rPr lang="en-US" baseline="30000" dirty="0">
                <a:effectLst/>
                <a:ea typeface="Aptos" panose="020B0004020202020204" pitchFamily="34" charset="0"/>
                <a:cs typeface="Times New Roman" panose="02020603050405020304" pitchFamily="18" charset="0"/>
              </a:rPr>
              <a:t>16</a:t>
            </a:r>
            <a:r>
              <a:rPr lang="en-US" dirty="0">
                <a:effectLst/>
                <a:ea typeface="Aptos" panose="020B0004020202020204" pitchFamily="34" charset="0"/>
                <a:cs typeface="Times New Roman" panose="02020603050405020304" pitchFamily="18" charset="0"/>
              </a:rPr>
              <a:t>Jesus went on to say, “In a little while you will see me no more, and then after a little while you will see me.” </a:t>
            </a:r>
          </a:p>
        </p:txBody>
      </p:sp>
      <p:sp>
        <p:nvSpPr>
          <p:cNvPr id="2" name="TextBox 1">
            <a:extLst>
              <a:ext uri="{FF2B5EF4-FFF2-40B4-BE49-F238E27FC236}">
                <a16:creationId xmlns:a16="http://schemas.microsoft.com/office/drawing/2014/main" id="{5793C10E-6154-FC60-7F07-920C05E02350}"/>
              </a:ext>
            </a:extLst>
          </p:cNvPr>
          <p:cNvSpPr txBox="1"/>
          <p:nvPr/>
        </p:nvSpPr>
        <p:spPr>
          <a:xfrm>
            <a:off x="6554804" y="5609029"/>
            <a:ext cx="5505371" cy="1169551"/>
          </a:xfrm>
          <a:prstGeom prst="rect">
            <a:avLst/>
          </a:prstGeom>
          <a:solidFill>
            <a:schemeClr val="bg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l"/>
            <a:r>
              <a:rPr lang="en-US" sz="3500" b="1" dirty="0">
                <a:latin typeface="Avenir Next LT Pro" panose="020B0504020202020204" pitchFamily="34" charset="0"/>
              </a:rPr>
              <a:t>RESURRECTION CHANGES EVERYTHING</a:t>
            </a:r>
          </a:p>
        </p:txBody>
      </p:sp>
      <p:grpSp>
        <p:nvGrpSpPr>
          <p:cNvPr id="4" name="Group 3">
            <a:extLst>
              <a:ext uri="{FF2B5EF4-FFF2-40B4-BE49-F238E27FC236}">
                <a16:creationId xmlns:a16="http://schemas.microsoft.com/office/drawing/2014/main" id="{4BE856DE-CE20-52F5-7B30-D820C7D07E66}"/>
              </a:ext>
            </a:extLst>
          </p:cNvPr>
          <p:cNvGrpSpPr/>
          <p:nvPr/>
        </p:nvGrpSpPr>
        <p:grpSpPr>
          <a:xfrm>
            <a:off x="5564648" y="5220196"/>
            <a:ext cx="844898" cy="777666"/>
            <a:chOff x="5338274" y="5472138"/>
            <a:chExt cx="844898" cy="777666"/>
          </a:xfrm>
        </p:grpSpPr>
        <p:sp>
          <p:nvSpPr>
            <p:cNvPr id="5" name="TextBox 4">
              <a:extLst>
                <a:ext uri="{FF2B5EF4-FFF2-40B4-BE49-F238E27FC236}">
                  <a16:creationId xmlns:a16="http://schemas.microsoft.com/office/drawing/2014/main" id="{9FD1F944-56C1-4A47-EA32-B2A0B9E1D504}"/>
                </a:ext>
              </a:extLst>
            </p:cNvPr>
            <p:cNvSpPr txBox="1"/>
            <p:nvPr/>
          </p:nvSpPr>
          <p:spPr>
            <a:xfrm>
              <a:off x="5387726" y="5545500"/>
              <a:ext cx="795446" cy="630942"/>
            </a:xfrm>
            <a:prstGeom prst="rect">
              <a:avLst/>
            </a:prstGeom>
            <a:solidFill>
              <a:schemeClr val="bg1"/>
            </a:solidFill>
            <a:ln w="25400">
              <a:noFill/>
            </a:ln>
            <a:effectLst>
              <a:outerShdw blurRad="107950" dist="12700" dir="5400000" algn="ctr">
                <a:srgbClr val="000000"/>
              </a:outerShdw>
            </a:effectLst>
          </p:spPr>
          <p:txBody>
            <a:bodyPr wrap="square" rtlCol="0">
              <a:spAutoFit/>
            </a:bodyPr>
            <a:lstStyle/>
            <a:p>
              <a:pPr algn="l"/>
              <a:r>
                <a:rPr lang="en-US" sz="3500" b="1" dirty="0">
                  <a:latin typeface="Avenir Next LT Pro" panose="020B0504020202020204" pitchFamily="34" charset="0"/>
                </a:rPr>
                <a:t>#4</a:t>
              </a:r>
            </a:p>
          </p:txBody>
        </p:sp>
        <p:sp>
          <p:nvSpPr>
            <p:cNvPr id="6" name="Oval 5">
              <a:extLst>
                <a:ext uri="{FF2B5EF4-FFF2-40B4-BE49-F238E27FC236}">
                  <a16:creationId xmlns:a16="http://schemas.microsoft.com/office/drawing/2014/main" id="{34DEBD73-214E-B683-FE56-BCA985FED825}"/>
                </a:ext>
              </a:extLst>
            </p:cNvPr>
            <p:cNvSpPr/>
            <p:nvPr/>
          </p:nvSpPr>
          <p:spPr>
            <a:xfrm>
              <a:off x="5338274" y="5472138"/>
              <a:ext cx="844898" cy="777666"/>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91979249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a:t>
            </a:r>
            <a:r>
              <a:rPr lang="en-US" altLang="en-US" sz="7500" dirty="0"/>
              <a:t>6</a:t>
            </a:r>
            <a:endParaRPr lang="en-US" altLang="en-US" sz="7500" b="1" dirty="0">
              <a:latin typeface="Perpetua" panose="02020502060401020303" pitchFamily="18" charset="0"/>
            </a:endParaRPr>
          </a:p>
        </p:txBody>
      </p:sp>
      <p:sp>
        <p:nvSpPr>
          <p:cNvPr id="3" name="Content Placeholder 2"/>
          <p:cNvSpPr>
            <a:spLocks noGrp="1"/>
          </p:cNvSpPr>
          <p:nvPr>
            <p:ph idx="1"/>
          </p:nvPr>
        </p:nvSpPr>
        <p:spPr>
          <a:xfrm>
            <a:off x="633663" y="1600201"/>
            <a:ext cx="10972800" cy="4525963"/>
          </a:xfrm>
        </p:spPr>
        <p:txBody>
          <a:bodyPr/>
          <a:lstStyle/>
          <a:p>
            <a:pPr marL="0" marR="0" indent="0">
              <a:lnSpc>
                <a:spcPct val="107000"/>
              </a:lnSpc>
              <a:spcBef>
                <a:spcPts val="0"/>
              </a:spcBef>
              <a:spcAft>
                <a:spcPts val="800"/>
              </a:spcAft>
              <a:buNone/>
            </a:pPr>
            <a:r>
              <a:rPr lang="en-US" baseline="30000" dirty="0">
                <a:effectLst/>
                <a:ea typeface="Aptos" panose="020B0004020202020204" pitchFamily="34" charset="0"/>
                <a:cs typeface="Times New Roman" panose="02020603050405020304" pitchFamily="18" charset="0"/>
              </a:rPr>
              <a:t>17</a:t>
            </a:r>
            <a:r>
              <a:rPr lang="en-US" dirty="0">
                <a:effectLst/>
                <a:ea typeface="Aptos" panose="020B0004020202020204" pitchFamily="34" charset="0"/>
                <a:cs typeface="Times New Roman" panose="02020603050405020304" pitchFamily="18" charset="0"/>
              </a:rPr>
              <a:t>At this, some of his disciples said to one another, “What does he mean by saying, ‘In a little while you will see me no more, and then after a little while you will see me,’ and ‘Because I am going to the Father’? </a:t>
            </a:r>
            <a:endParaRPr lang="en-US" kern="100" dirty="0">
              <a:effectLst/>
              <a:ea typeface="Aptos" panose="020B000402020202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5793C10E-6154-FC60-7F07-920C05E02350}"/>
              </a:ext>
            </a:extLst>
          </p:cNvPr>
          <p:cNvSpPr txBox="1"/>
          <p:nvPr/>
        </p:nvSpPr>
        <p:spPr>
          <a:xfrm>
            <a:off x="6554804" y="5609029"/>
            <a:ext cx="5505371" cy="1169551"/>
          </a:xfrm>
          <a:prstGeom prst="rect">
            <a:avLst/>
          </a:prstGeom>
          <a:solidFill>
            <a:schemeClr val="bg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l"/>
            <a:r>
              <a:rPr lang="en-US" sz="3500" b="1" dirty="0">
                <a:latin typeface="Avenir Next LT Pro" panose="020B0504020202020204" pitchFamily="34" charset="0"/>
              </a:rPr>
              <a:t>RESURRECTION CHANGES EVERYTHING</a:t>
            </a:r>
          </a:p>
        </p:txBody>
      </p:sp>
      <p:grpSp>
        <p:nvGrpSpPr>
          <p:cNvPr id="4" name="Group 3">
            <a:extLst>
              <a:ext uri="{FF2B5EF4-FFF2-40B4-BE49-F238E27FC236}">
                <a16:creationId xmlns:a16="http://schemas.microsoft.com/office/drawing/2014/main" id="{4BE856DE-CE20-52F5-7B30-D820C7D07E66}"/>
              </a:ext>
            </a:extLst>
          </p:cNvPr>
          <p:cNvGrpSpPr/>
          <p:nvPr/>
        </p:nvGrpSpPr>
        <p:grpSpPr>
          <a:xfrm>
            <a:off x="5564648" y="5220196"/>
            <a:ext cx="844898" cy="777666"/>
            <a:chOff x="5338274" y="5472138"/>
            <a:chExt cx="844898" cy="777666"/>
          </a:xfrm>
        </p:grpSpPr>
        <p:sp>
          <p:nvSpPr>
            <p:cNvPr id="5" name="TextBox 4">
              <a:extLst>
                <a:ext uri="{FF2B5EF4-FFF2-40B4-BE49-F238E27FC236}">
                  <a16:creationId xmlns:a16="http://schemas.microsoft.com/office/drawing/2014/main" id="{9FD1F944-56C1-4A47-EA32-B2A0B9E1D504}"/>
                </a:ext>
              </a:extLst>
            </p:cNvPr>
            <p:cNvSpPr txBox="1"/>
            <p:nvPr/>
          </p:nvSpPr>
          <p:spPr>
            <a:xfrm>
              <a:off x="5387726" y="5545500"/>
              <a:ext cx="795446" cy="630942"/>
            </a:xfrm>
            <a:prstGeom prst="rect">
              <a:avLst/>
            </a:prstGeom>
            <a:solidFill>
              <a:schemeClr val="bg1"/>
            </a:solidFill>
            <a:ln w="25400">
              <a:noFill/>
            </a:ln>
            <a:effectLst>
              <a:outerShdw blurRad="107950" dist="12700" dir="5400000" algn="ctr">
                <a:srgbClr val="000000"/>
              </a:outerShdw>
            </a:effectLst>
          </p:spPr>
          <p:txBody>
            <a:bodyPr wrap="square" rtlCol="0">
              <a:spAutoFit/>
            </a:bodyPr>
            <a:lstStyle/>
            <a:p>
              <a:pPr algn="l"/>
              <a:r>
                <a:rPr lang="en-US" sz="3500" b="1" dirty="0">
                  <a:latin typeface="Avenir Next LT Pro" panose="020B0504020202020204" pitchFamily="34" charset="0"/>
                </a:rPr>
                <a:t>#4</a:t>
              </a:r>
            </a:p>
          </p:txBody>
        </p:sp>
        <p:sp>
          <p:nvSpPr>
            <p:cNvPr id="6" name="Oval 5">
              <a:extLst>
                <a:ext uri="{FF2B5EF4-FFF2-40B4-BE49-F238E27FC236}">
                  <a16:creationId xmlns:a16="http://schemas.microsoft.com/office/drawing/2014/main" id="{34DEBD73-214E-B683-FE56-BCA985FED825}"/>
                </a:ext>
              </a:extLst>
            </p:cNvPr>
            <p:cNvSpPr/>
            <p:nvPr/>
          </p:nvSpPr>
          <p:spPr>
            <a:xfrm>
              <a:off x="5338274" y="5472138"/>
              <a:ext cx="844898" cy="777666"/>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156023233"/>
      </p:ext>
    </p:extLst>
  </p:cSld>
  <p:clrMapOvr>
    <a:masterClrMapping/>
  </p:clrMapOvr>
  <p:transition>
    <p:wipe dir="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a:t>
            </a:r>
            <a:r>
              <a:rPr lang="en-US" altLang="en-US" sz="7500" dirty="0"/>
              <a:t>6</a:t>
            </a:r>
            <a:endParaRPr lang="en-US" altLang="en-US" sz="7500" b="1" dirty="0">
              <a:latin typeface="Perpetua" panose="02020502060401020303" pitchFamily="18" charset="0"/>
            </a:endParaRPr>
          </a:p>
        </p:txBody>
      </p:sp>
      <p:sp>
        <p:nvSpPr>
          <p:cNvPr id="3" name="Content Placeholder 2"/>
          <p:cNvSpPr>
            <a:spLocks noGrp="1"/>
          </p:cNvSpPr>
          <p:nvPr>
            <p:ph idx="1"/>
          </p:nvPr>
        </p:nvSpPr>
        <p:spPr>
          <a:xfrm>
            <a:off x="633663" y="1600201"/>
            <a:ext cx="10972800" cy="4525963"/>
          </a:xfrm>
        </p:spPr>
        <p:txBody>
          <a:bodyPr/>
          <a:lstStyle/>
          <a:p>
            <a:pPr marL="0" marR="0" indent="0">
              <a:lnSpc>
                <a:spcPct val="107000"/>
              </a:lnSpc>
              <a:spcBef>
                <a:spcPts val="0"/>
              </a:spcBef>
              <a:spcAft>
                <a:spcPts val="800"/>
              </a:spcAft>
              <a:buNone/>
            </a:pPr>
            <a:r>
              <a:rPr lang="en-US" baseline="30000" dirty="0">
                <a:effectLst/>
                <a:ea typeface="Aptos" panose="020B0004020202020204" pitchFamily="34" charset="0"/>
                <a:cs typeface="Times New Roman" panose="02020603050405020304" pitchFamily="18" charset="0"/>
              </a:rPr>
              <a:t>18</a:t>
            </a:r>
            <a:r>
              <a:rPr lang="en-US" dirty="0">
                <a:effectLst/>
                <a:ea typeface="Aptos" panose="020B0004020202020204" pitchFamily="34" charset="0"/>
                <a:cs typeface="Times New Roman" panose="02020603050405020304" pitchFamily="18" charset="0"/>
              </a:rPr>
              <a:t>They kept asking, “What does he mean by ‘a little while’? We don’t understand what he is saying.” </a:t>
            </a:r>
            <a:endParaRPr lang="en-US" kern="100" dirty="0">
              <a:effectLst/>
              <a:ea typeface="Aptos" panose="020B000402020202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5793C10E-6154-FC60-7F07-920C05E02350}"/>
              </a:ext>
            </a:extLst>
          </p:cNvPr>
          <p:cNvSpPr txBox="1"/>
          <p:nvPr/>
        </p:nvSpPr>
        <p:spPr>
          <a:xfrm>
            <a:off x="6554804" y="5609029"/>
            <a:ext cx="5505371" cy="1169551"/>
          </a:xfrm>
          <a:prstGeom prst="rect">
            <a:avLst/>
          </a:prstGeom>
          <a:solidFill>
            <a:schemeClr val="bg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l"/>
            <a:r>
              <a:rPr lang="en-US" sz="3500" b="1" dirty="0">
                <a:latin typeface="Avenir Next LT Pro" panose="020B0504020202020204" pitchFamily="34" charset="0"/>
              </a:rPr>
              <a:t>RESURRECTION CHANGES EVERYTHING</a:t>
            </a:r>
          </a:p>
        </p:txBody>
      </p:sp>
      <p:grpSp>
        <p:nvGrpSpPr>
          <p:cNvPr id="4" name="Group 3">
            <a:extLst>
              <a:ext uri="{FF2B5EF4-FFF2-40B4-BE49-F238E27FC236}">
                <a16:creationId xmlns:a16="http://schemas.microsoft.com/office/drawing/2014/main" id="{4BE856DE-CE20-52F5-7B30-D820C7D07E66}"/>
              </a:ext>
            </a:extLst>
          </p:cNvPr>
          <p:cNvGrpSpPr/>
          <p:nvPr/>
        </p:nvGrpSpPr>
        <p:grpSpPr>
          <a:xfrm>
            <a:off x="5564648" y="5220196"/>
            <a:ext cx="844898" cy="777666"/>
            <a:chOff x="5338274" y="5472138"/>
            <a:chExt cx="844898" cy="777666"/>
          </a:xfrm>
        </p:grpSpPr>
        <p:sp>
          <p:nvSpPr>
            <p:cNvPr id="5" name="TextBox 4">
              <a:extLst>
                <a:ext uri="{FF2B5EF4-FFF2-40B4-BE49-F238E27FC236}">
                  <a16:creationId xmlns:a16="http://schemas.microsoft.com/office/drawing/2014/main" id="{9FD1F944-56C1-4A47-EA32-B2A0B9E1D504}"/>
                </a:ext>
              </a:extLst>
            </p:cNvPr>
            <p:cNvSpPr txBox="1"/>
            <p:nvPr/>
          </p:nvSpPr>
          <p:spPr>
            <a:xfrm>
              <a:off x="5387726" y="5545500"/>
              <a:ext cx="795446" cy="630942"/>
            </a:xfrm>
            <a:prstGeom prst="rect">
              <a:avLst/>
            </a:prstGeom>
            <a:solidFill>
              <a:schemeClr val="bg1"/>
            </a:solidFill>
            <a:ln w="25400">
              <a:noFill/>
            </a:ln>
            <a:effectLst>
              <a:outerShdw blurRad="107950" dist="12700" dir="5400000" algn="ctr">
                <a:srgbClr val="000000"/>
              </a:outerShdw>
            </a:effectLst>
          </p:spPr>
          <p:txBody>
            <a:bodyPr wrap="square" rtlCol="0">
              <a:spAutoFit/>
            </a:bodyPr>
            <a:lstStyle/>
            <a:p>
              <a:pPr algn="l"/>
              <a:r>
                <a:rPr lang="en-US" sz="3500" b="1" dirty="0">
                  <a:latin typeface="Avenir Next LT Pro" panose="020B0504020202020204" pitchFamily="34" charset="0"/>
                </a:rPr>
                <a:t>#4</a:t>
              </a:r>
            </a:p>
          </p:txBody>
        </p:sp>
        <p:sp>
          <p:nvSpPr>
            <p:cNvPr id="6" name="Oval 5">
              <a:extLst>
                <a:ext uri="{FF2B5EF4-FFF2-40B4-BE49-F238E27FC236}">
                  <a16:creationId xmlns:a16="http://schemas.microsoft.com/office/drawing/2014/main" id="{34DEBD73-214E-B683-FE56-BCA985FED825}"/>
                </a:ext>
              </a:extLst>
            </p:cNvPr>
            <p:cNvSpPr/>
            <p:nvPr/>
          </p:nvSpPr>
          <p:spPr>
            <a:xfrm>
              <a:off x="5338274" y="5472138"/>
              <a:ext cx="844898" cy="777666"/>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4095553275"/>
      </p:ext>
    </p:extLst>
  </p:cSld>
  <p:clrMapOvr>
    <a:masterClrMapping/>
  </p:clrMapOvr>
  <p:transition>
    <p:wipe dir="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a:t>
            </a:r>
            <a:r>
              <a:rPr lang="en-US" altLang="en-US" sz="7500" dirty="0"/>
              <a:t>6</a:t>
            </a:r>
            <a:endParaRPr lang="en-US" altLang="en-US" sz="7500" b="1" dirty="0">
              <a:latin typeface="Perpetua" panose="02020502060401020303" pitchFamily="18" charset="0"/>
            </a:endParaRPr>
          </a:p>
        </p:txBody>
      </p:sp>
      <p:sp>
        <p:nvSpPr>
          <p:cNvPr id="3" name="Content Placeholder 2"/>
          <p:cNvSpPr>
            <a:spLocks noGrp="1"/>
          </p:cNvSpPr>
          <p:nvPr>
            <p:ph idx="1"/>
          </p:nvPr>
        </p:nvSpPr>
        <p:spPr>
          <a:xfrm>
            <a:off x="633663" y="1600201"/>
            <a:ext cx="10972800" cy="4525963"/>
          </a:xfrm>
        </p:spPr>
        <p:txBody>
          <a:bodyPr/>
          <a:lstStyle/>
          <a:p>
            <a:pPr marL="0" marR="0" indent="0">
              <a:lnSpc>
                <a:spcPct val="107000"/>
              </a:lnSpc>
              <a:spcBef>
                <a:spcPts val="0"/>
              </a:spcBef>
              <a:spcAft>
                <a:spcPts val="800"/>
              </a:spcAft>
              <a:buNone/>
            </a:pPr>
            <a:r>
              <a:rPr lang="en-US" baseline="30000" dirty="0">
                <a:effectLst/>
                <a:ea typeface="Aptos" panose="020B0004020202020204" pitchFamily="34" charset="0"/>
                <a:cs typeface="Times New Roman" panose="02020603050405020304" pitchFamily="18" charset="0"/>
              </a:rPr>
              <a:t>19</a:t>
            </a:r>
            <a:r>
              <a:rPr lang="en-US" dirty="0">
                <a:effectLst/>
                <a:ea typeface="Aptos" panose="020B0004020202020204" pitchFamily="34" charset="0"/>
                <a:cs typeface="Times New Roman" panose="02020603050405020304" pitchFamily="18" charset="0"/>
              </a:rPr>
              <a:t>Jesus saw that they wanted to ask him about this, so he said to them, “Are you asking one another what I meant when I said, ‘In a little while you will see me no more, and then after a little while you will see me’? </a:t>
            </a:r>
            <a:endParaRPr lang="en-US" kern="100" dirty="0">
              <a:effectLst/>
              <a:ea typeface="Aptos" panose="020B000402020202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5793C10E-6154-FC60-7F07-920C05E02350}"/>
              </a:ext>
            </a:extLst>
          </p:cNvPr>
          <p:cNvSpPr txBox="1"/>
          <p:nvPr/>
        </p:nvSpPr>
        <p:spPr>
          <a:xfrm>
            <a:off x="6554804" y="5609029"/>
            <a:ext cx="5505371" cy="1169551"/>
          </a:xfrm>
          <a:prstGeom prst="rect">
            <a:avLst/>
          </a:prstGeom>
          <a:solidFill>
            <a:schemeClr val="bg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l"/>
            <a:r>
              <a:rPr lang="en-US" sz="3500" b="1" dirty="0">
                <a:latin typeface="Avenir Next LT Pro" panose="020B0504020202020204" pitchFamily="34" charset="0"/>
              </a:rPr>
              <a:t>RESURRECTION CHANGES EVERYTHING</a:t>
            </a:r>
          </a:p>
        </p:txBody>
      </p:sp>
      <p:grpSp>
        <p:nvGrpSpPr>
          <p:cNvPr id="4" name="Group 3">
            <a:extLst>
              <a:ext uri="{FF2B5EF4-FFF2-40B4-BE49-F238E27FC236}">
                <a16:creationId xmlns:a16="http://schemas.microsoft.com/office/drawing/2014/main" id="{4BE856DE-CE20-52F5-7B30-D820C7D07E66}"/>
              </a:ext>
            </a:extLst>
          </p:cNvPr>
          <p:cNvGrpSpPr/>
          <p:nvPr/>
        </p:nvGrpSpPr>
        <p:grpSpPr>
          <a:xfrm>
            <a:off x="5564648" y="5220196"/>
            <a:ext cx="844898" cy="777666"/>
            <a:chOff x="5338274" y="5472138"/>
            <a:chExt cx="844898" cy="777666"/>
          </a:xfrm>
        </p:grpSpPr>
        <p:sp>
          <p:nvSpPr>
            <p:cNvPr id="5" name="TextBox 4">
              <a:extLst>
                <a:ext uri="{FF2B5EF4-FFF2-40B4-BE49-F238E27FC236}">
                  <a16:creationId xmlns:a16="http://schemas.microsoft.com/office/drawing/2014/main" id="{9FD1F944-56C1-4A47-EA32-B2A0B9E1D504}"/>
                </a:ext>
              </a:extLst>
            </p:cNvPr>
            <p:cNvSpPr txBox="1"/>
            <p:nvPr/>
          </p:nvSpPr>
          <p:spPr>
            <a:xfrm>
              <a:off x="5387726" y="5545500"/>
              <a:ext cx="795446" cy="630942"/>
            </a:xfrm>
            <a:prstGeom prst="rect">
              <a:avLst/>
            </a:prstGeom>
            <a:solidFill>
              <a:schemeClr val="bg1"/>
            </a:solidFill>
            <a:ln w="25400">
              <a:noFill/>
            </a:ln>
            <a:effectLst>
              <a:outerShdw blurRad="107950" dist="12700" dir="5400000" algn="ctr">
                <a:srgbClr val="000000"/>
              </a:outerShdw>
            </a:effectLst>
          </p:spPr>
          <p:txBody>
            <a:bodyPr wrap="square" rtlCol="0">
              <a:spAutoFit/>
            </a:bodyPr>
            <a:lstStyle/>
            <a:p>
              <a:pPr algn="l"/>
              <a:r>
                <a:rPr lang="en-US" sz="3500" b="1" dirty="0">
                  <a:latin typeface="Avenir Next LT Pro" panose="020B0504020202020204" pitchFamily="34" charset="0"/>
                </a:rPr>
                <a:t>#4</a:t>
              </a:r>
            </a:p>
          </p:txBody>
        </p:sp>
        <p:sp>
          <p:nvSpPr>
            <p:cNvPr id="6" name="Oval 5">
              <a:extLst>
                <a:ext uri="{FF2B5EF4-FFF2-40B4-BE49-F238E27FC236}">
                  <a16:creationId xmlns:a16="http://schemas.microsoft.com/office/drawing/2014/main" id="{34DEBD73-214E-B683-FE56-BCA985FED825}"/>
                </a:ext>
              </a:extLst>
            </p:cNvPr>
            <p:cNvSpPr/>
            <p:nvPr/>
          </p:nvSpPr>
          <p:spPr>
            <a:xfrm>
              <a:off x="5338274" y="5472138"/>
              <a:ext cx="844898" cy="777666"/>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4186378700"/>
      </p:ext>
    </p:extLst>
  </p:cSld>
  <p:clrMapOvr>
    <a:masterClrMapping/>
  </p:clrMapOvr>
  <p:transition>
    <p:wipe dir="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a:t>
            </a:r>
            <a:r>
              <a:rPr lang="en-US" altLang="en-US" sz="7500" dirty="0"/>
              <a:t>6</a:t>
            </a:r>
            <a:endParaRPr lang="en-US" altLang="en-US" sz="7500" b="1" dirty="0">
              <a:latin typeface="Perpetua" panose="02020502060401020303" pitchFamily="18" charset="0"/>
            </a:endParaRPr>
          </a:p>
        </p:txBody>
      </p:sp>
      <p:sp>
        <p:nvSpPr>
          <p:cNvPr id="3" name="Content Placeholder 2"/>
          <p:cNvSpPr>
            <a:spLocks noGrp="1"/>
          </p:cNvSpPr>
          <p:nvPr>
            <p:ph idx="1"/>
          </p:nvPr>
        </p:nvSpPr>
        <p:spPr>
          <a:xfrm>
            <a:off x="633663" y="1600201"/>
            <a:ext cx="10972800" cy="4525963"/>
          </a:xfrm>
        </p:spPr>
        <p:txBody>
          <a:bodyPr/>
          <a:lstStyle/>
          <a:p>
            <a:pPr marL="0" marR="0" indent="0">
              <a:lnSpc>
                <a:spcPct val="107000"/>
              </a:lnSpc>
              <a:spcBef>
                <a:spcPts val="0"/>
              </a:spcBef>
              <a:spcAft>
                <a:spcPts val="800"/>
              </a:spcAft>
              <a:buNone/>
            </a:pPr>
            <a:r>
              <a:rPr lang="en-US" baseline="30000" dirty="0">
                <a:effectLst/>
                <a:ea typeface="Aptos" panose="020B0004020202020204" pitchFamily="34" charset="0"/>
                <a:cs typeface="Times New Roman" panose="02020603050405020304" pitchFamily="18" charset="0"/>
              </a:rPr>
              <a:t>20</a:t>
            </a:r>
            <a:r>
              <a:rPr lang="en-US" dirty="0">
                <a:effectLst/>
                <a:ea typeface="Aptos" panose="020B0004020202020204" pitchFamily="34" charset="0"/>
                <a:cs typeface="Times New Roman" panose="02020603050405020304" pitchFamily="18" charset="0"/>
              </a:rPr>
              <a:t>Very truly I tell you, you will weep and mourn while the world rejoices. You will grieve, but your grief will turn to joy. </a:t>
            </a:r>
          </a:p>
          <a:p>
            <a:pPr marL="0" marR="0" indent="0">
              <a:lnSpc>
                <a:spcPct val="107000"/>
              </a:lnSpc>
              <a:spcBef>
                <a:spcPts val="0"/>
              </a:spcBef>
              <a:spcAft>
                <a:spcPts val="800"/>
              </a:spcAft>
              <a:buNone/>
            </a:pPr>
            <a:r>
              <a:rPr lang="en-US" baseline="30000" dirty="0">
                <a:effectLst/>
                <a:ea typeface="Aptos" panose="020B0004020202020204" pitchFamily="34" charset="0"/>
                <a:cs typeface="Times New Roman" panose="02020603050405020304" pitchFamily="18" charset="0"/>
              </a:rPr>
              <a:t>21</a:t>
            </a:r>
            <a:r>
              <a:rPr lang="en-US" dirty="0">
                <a:effectLst/>
                <a:ea typeface="Aptos" panose="020B0004020202020204" pitchFamily="34" charset="0"/>
                <a:cs typeface="Times New Roman" panose="02020603050405020304" pitchFamily="18" charset="0"/>
              </a:rPr>
              <a:t>A woman giving birth to a child has pain because her time has come; but when her baby is born she forgets the anguish because of her joy that a child is born into the world.</a:t>
            </a:r>
            <a:endParaRPr lang="en-US" kern="100" dirty="0">
              <a:effectLst/>
              <a:ea typeface="Aptos" panose="020B000402020202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5793C10E-6154-FC60-7F07-920C05E02350}"/>
              </a:ext>
            </a:extLst>
          </p:cNvPr>
          <p:cNvSpPr txBox="1"/>
          <p:nvPr/>
        </p:nvSpPr>
        <p:spPr>
          <a:xfrm>
            <a:off x="6554804" y="5609029"/>
            <a:ext cx="5505371" cy="1169551"/>
          </a:xfrm>
          <a:prstGeom prst="rect">
            <a:avLst/>
          </a:prstGeom>
          <a:solidFill>
            <a:schemeClr val="bg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l"/>
            <a:r>
              <a:rPr lang="en-US" sz="3500" b="1" dirty="0">
                <a:latin typeface="Avenir Next LT Pro" panose="020B0504020202020204" pitchFamily="34" charset="0"/>
              </a:rPr>
              <a:t>RESURRECTION CHANGES EVERYTHING</a:t>
            </a:r>
          </a:p>
        </p:txBody>
      </p:sp>
      <p:grpSp>
        <p:nvGrpSpPr>
          <p:cNvPr id="4" name="Group 3">
            <a:extLst>
              <a:ext uri="{FF2B5EF4-FFF2-40B4-BE49-F238E27FC236}">
                <a16:creationId xmlns:a16="http://schemas.microsoft.com/office/drawing/2014/main" id="{4BE856DE-CE20-52F5-7B30-D820C7D07E66}"/>
              </a:ext>
            </a:extLst>
          </p:cNvPr>
          <p:cNvGrpSpPr/>
          <p:nvPr/>
        </p:nvGrpSpPr>
        <p:grpSpPr>
          <a:xfrm>
            <a:off x="5564648" y="5220196"/>
            <a:ext cx="844898" cy="777666"/>
            <a:chOff x="5338274" y="5472138"/>
            <a:chExt cx="844898" cy="777666"/>
          </a:xfrm>
        </p:grpSpPr>
        <p:sp>
          <p:nvSpPr>
            <p:cNvPr id="5" name="TextBox 4">
              <a:extLst>
                <a:ext uri="{FF2B5EF4-FFF2-40B4-BE49-F238E27FC236}">
                  <a16:creationId xmlns:a16="http://schemas.microsoft.com/office/drawing/2014/main" id="{9FD1F944-56C1-4A47-EA32-B2A0B9E1D504}"/>
                </a:ext>
              </a:extLst>
            </p:cNvPr>
            <p:cNvSpPr txBox="1"/>
            <p:nvPr/>
          </p:nvSpPr>
          <p:spPr>
            <a:xfrm>
              <a:off x="5387726" y="5545500"/>
              <a:ext cx="795446" cy="630942"/>
            </a:xfrm>
            <a:prstGeom prst="rect">
              <a:avLst/>
            </a:prstGeom>
            <a:solidFill>
              <a:schemeClr val="bg1"/>
            </a:solidFill>
            <a:ln w="25400">
              <a:noFill/>
            </a:ln>
            <a:effectLst>
              <a:outerShdw blurRad="107950" dist="12700" dir="5400000" algn="ctr">
                <a:srgbClr val="000000"/>
              </a:outerShdw>
            </a:effectLst>
          </p:spPr>
          <p:txBody>
            <a:bodyPr wrap="square" rtlCol="0">
              <a:spAutoFit/>
            </a:bodyPr>
            <a:lstStyle/>
            <a:p>
              <a:pPr algn="l"/>
              <a:r>
                <a:rPr lang="en-US" sz="3500" b="1" dirty="0">
                  <a:latin typeface="Avenir Next LT Pro" panose="020B0504020202020204" pitchFamily="34" charset="0"/>
                </a:rPr>
                <a:t>#4</a:t>
              </a:r>
            </a:p>
          </p:txBody>
        </p:sp>
        <p:sp>
          <p:nvSpPr>
            <p:cNvPr id="6" name="Oval 5">
              <a:extLst>
                <a:ext uri="{FF2B5EF4-FFF2-40B4-BE49-F238E27FC236}">
                  <a16:creationId xmlns:a16="http://schemas.microsoft.com/office/drawing/2014/main" id="{34DEBD73-214E-B683-FE56-BCA985FED825}"/>
                </a:ext>
              </a:extLst>
            </p:cNvPr>
            <p:cNvSpPr/>
            <p:nvPr/>
          </p:nvSpPr>
          <p:spPr>
            <a:xfrm>
              <a:off x="5338274" y="5472138"/>
              <a:ext cx="844898" cy="777666"/>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3346266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a:t>
            </a:r>
            <a:r>
              <a:rPr lang="en-US" altLang="en-US" sz="7500" dirty="0"/>
              <a:t>6</a:t>
            </a:r>
            <a:endParaRPr lang="en-US" altLang="en-US" sz="7500" b="1" dirty="0">
              <a:latin typeface="Perpetua" panose="02020502060401020303" pitchFamily="18" charset="0"/>
            </a:endParaRPr>
          </a:p>
        </p:txBody>
      </p:sp>
      <p:sp>
        <p:nvSpPr>
          <p:cNvPr id="3" name="Content Placeholder 2"/>
          <p:cNvSpPr>
            <a:spLocks noGrp="1"/>
          </p:cNvSpPr>
          <p:nvPr>
            <p:ph idx="1"/>
          </p:nvPr>
        </p:nvSpPr>
        <p:spPr>
          <a:xfrm>
            <a:off x="633663" y="1600201"/>
            <a:ext cx="10972800" cy="4525963"/>
          </a:xfrm>
        </p:spPr>
        <p:txBody>
          <a:bodyPr/>
          <a:lstStyle/>
          <a:p>
            <a:pPr marL="0" marR="0" indent="0">
              <a:lnSpc>
                <a:spcPct val="107000"/>
              </a:lnSpc>
              <a:spcBef>
                <a:spcPts val="0"/>
              </a:spcBef>
              <a:spcAft>
                <a:spcPts val="800"/>
              </a:spcAft>
              <a:buNone/>
            </a:pPr>
            <a:r>
              <a:rPr lang="en-US" baseline="30000" dirty="0">
                <a:effectLst/>
                <a:ea typeface="Aptos" panose="020B0004020202020204" pitchFamily="34" charset="0"/>
                <a:cs typeface="Times New Roman" panose="02020603050405020304" pitchFamily="18" charset="0"/>
              </a:rPr>
              <a:t>22</a:t>
            </a:r>
            <a:r>
              <a:rPr lang="en-US" dirty="0">
                <a:effectLst/>
                <a:ea typeface="Aptos" panose="020B0004020202020204" pitchFamily="34" charset="0"/>
                <a:cs typeface="Times New Roman" panose="02020603050405020304" pitchFamily="18" charset="0"/>
              </a:rPr>
              <a:t>So with you: Now is your time of grief, but I will see you again and you will rejoice, and no one will take away your joy. </a:t>
            </a:r>
            <a:endParaRPr lang="en-US" kern="100" dirty="0">
              <a:effectLst/>
              <a:ea typeface="Aptos" panose="020B000402020202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5793C10E-6154-FC60-7F07-920C05E02350}"/>
              </a:ext>
            </a:extLst>
          </p:cNvPr>
          <p:cNvSpPr txBox="1"/>
          <p:nvPr/>
        </p:nvSpPr>
        <p:spPr>
          <a:xfrm>
            <a:off x="6554804" y="5609029"/>
            <a:ext cx="5505371" cy="1169551"/>
          </a:xfrm>
          <a:prstGeom prst="rect">
            <a:avLst/>
          </a:prstGeom>
          <a:solidFill>
            <a:schemeClr val="bg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l"/>
            <a:r>
              <a:rPr lang="en-US" sz="3500" b="1" dirty="0">
                <a:latin typeface="Avenir Next LT Pro" panose="020B0504020202020204" pitchFamily="34" charset="0"/>
              </a:rPr>
              <a:t>RESURRECTION CHANGES EVERYTHING</a:t>
            </a:r>
          </a:p>
        </p:txBody>
      </p:sp>
      <p:grpSp>
        <p:nvGrpSpPr>
          <p:cNvPr id="4" name="Group 3">
            <a:extLst>
              <a:ext uri="{FF2B5EF4-FFF2-40B4-BE49-F238E27FC236}">
                <a16:creationId xmlns:a16="http://schemas.microsoft.com/office/drawing/2014/main" id="{4BE856DE-CE20-52F5-7B30-D820C7D07E66}"/>
              </a:ext>
            </a:extLst>
          </p:cNvPr>
          <p:cNvGrpSpPr/>
          <p:nvPr/>
        </p:nvGrpSpPr>
        <p:grpSpPr>
          <a:xfrm>
            <a:off x="5564648" y="5220196"/>
            <a:ext cx="844898" cy="777666"/>
            <a:chOff x="5338274" y="5472138"/>
            <a:chExt cx="844898" cy="777666"/>
          </a:xfrm>
        </p:grpSpPr>
        <p:sp>
          <p:nvSpPr>
            <p:cNvPr id="5" name="TextBox 4">
              <a:extLst>
                <a:ext uri="{FF2B5EF4-FFF2-40B4-BE49-F238E27FC236}">
                  <a16:creationId xmlns:a16="http://schemas.microsoft.com/office/drawing/2014/main" id="{9FD1F944-56C1-4A47-EA32-B2A0B9E1D504}"/>
                </a:ext>
              </a:extLst>
            </p:cNvPr>
            <p:cNvSpPr txBox="1"/>
            <p:nvPr/>
          </p:nvSpPr>
          <p:spPr>
            <a:xfrm>
              <a:off x="5387726" y="5545500"/>
              <a:ext cx="795446" cy="630942"/>
            </a:xfrm>
            <a:prstGeom prst="rect">
              <a:avLst/>
            </a:prstGeom>
            <a:solidFill>
              <a:schemeClr val="bg1"/>
            </a:solidFill>
            <a:ln w="25400">
              <a:noFill/>
            </a:ln>
            <a:effectLst>
              <a:outerShdw blurRad="107950" dist="12700" dir="5400000" algn="ctr">
                <a:srgbClr val="000000"/>
              </a:outerShdw>
            </a:effectLst>
          </p:spPr>
          <p:txBody>
            <a:bodyPr wrap="square" rtlCol="0">
              <a:spAutoFit/>
            </a:bodyPr>
            <a:lstStyle/>
            <a:p>
              <a:pPr algn="l"/>
              <a:r>
                <a:rPr lang="en-US" sz="3500" b="1" dirty="0">
                  <a:latin typeface="Avenir Next LT Pro" panose="020B0504020202020204" pitchFamily="34" charset="0"/>
                </a:rPr>
                <a:t>#4</a:t>
              </a:r>
            </a:p>
          </p:txBody>
        </p:sp>
        <p:sp>
          <p:nvSpPr>
            <p:cNvPr id="6" name="Oval 5">
              <a:extLst>
                <a:ext uri="{FF2B5EF4-FFF2-40B4-BE49-F238E27FC236}">
                  <a16:creationId xmlns:a16="http://schemas.microsoft.com/office/drawing/2014/main" id="{34DEBD73-214E-B683-FE56-BCA985FED825}"/>
                </a:ext>
              </a:extLst>
            </p:cNvPr>
            <p:cNvSpPr/>
            <p:nvPr/>
          </p:nvSpPr>
          <p:spPr>
            <a:xfrm>
              <a:off x="5338274" y="5472138"/>
              <a:ext cx="844898" cy="777666"/>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 name="TextBox 6">
            <a:extLst>
              <a:ext uri="{FF2B5EF4-FFF2-40B4-BE49-F238E27FC236}">
                <a16:creationId xmlns:a16="http://schemas.microsoft.com/office/drawing/2014/main" id="{D784FF9A-353F-3C86-7C61-20199B941424}"/>
              </a:ext>
            </a:extLst>
          </p:cNvPr>
          <p:cNvSpPr txBox="1"/>
          <p:nvPr/>
        </p:nvSpPr>
        <p:spPr>
          <a:xfrm>
            <a:off x="179951" y="2995031"/>
            <a:ext cx="6987941" cy="2431435"/>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marL="571500" indent="-571500" algn="l">
              <a:buFont typeface="Arial" panose="020B0604020202020204" pitchFamily="34" charset="0"/>
              <a:buChar char="•"/>
            </a:pPr>
            <a:r>
              <a:rPr lang="en-US" sz="3800" dirty="0">
                <a:latin typeface="Perpetua" panose="02020502060401020303" pitchFamily="18" charset="0"/>
              </a:rPr>
              <a:t>Nobody in their right mind would go through the pain of childbirth…</a:t>
            </a:r>
          </a:p>
          <a:p>
            <a:pPr marL="571500" indent="-571500" algn="l">
              <a:buFont typeface="Arial" panose="020B0604020202020204" pitchFamily="34" charset="0"/>
              <a:buChar char="•"/>
            </a:pPr>
            <a:r>
              <a:rPr lang="en-US" sz="3800" dirty="0">
                <a:latin typeface="Perpetua" panose="02020502060401020303" pitchFamily="18" charset="0"/>
              </a:rPr>
              <a:t>…Unless there’s something better on the other side</a:t>
            </a:r>
          </a:p>
        </p:txBody>
      </p:sp>
    </p:spTree>
    <p:extLst>
      <p:ext uri="{BB962C8B-B14F-4D97-AF65-F5344CB8AC3E}">
        <p14:creationId xmlns:p14="http://schemas.microsoft.com/office/powerpoint/2010/main" val="281996846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par>
                                <p:cTn id="8" presetID="22" presetClass="entr" presetSubtype="8" fill="hold" nodeType="withEffect">
                                  <p:stCondLst>
                                    <p:cond delay="0"/>
                                  </p:stCondLst>
                                  <p:childTnLst>
                                    <p:set>
                                      <p:cBhvr>
                                        <p:cTn id="9" dur="1" fill="hold">
                                          <p:stCondLst>
                                            <p:cond delay="0"/>
                                          </p:stCondLst>
                                        </p:cTn>
                                        <p:tgtEl>
                                          <p:spTgt spid="7">
                                            <p:txEl>
                                              <p:pRg st="0" end="0"/>
                                            </p:txEl>
                                          </p:spTgt>
                                        </p:tgtEl>
                                        <p:attrNameLst>
                                          <p:attrName>style.visibility</p:attrName>
                                        </p:attrNameLst>
                                      </p:cBhvr>
                                      <p:to>
                                        <p:strVal val="visible"/>
                                      </p:to>
                                    </p:set>
                                    <p:animEffect transition="in" filter="wipe(left)">
                                      <p:cBhvr>
                                        <p:cTn id="10" dur="500"/>
                                        <p:tgtEl>
                                          <p:spTgt spid="7">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nodeType="clickEffect">
                                  <p:stCondLst>
                                    <p:cond delay="0"/>
                                  </p:stCondLst>
                                  <p:childTnLst>
                                    <p:set>
                                      <p:cBhvr>
                                        <p:cTn id="14" dur="1" fill="hold">
                                          <p:stCondLst>
                                            <p:cond delay="0"/>
                                          </p:stCondLst>
                                        </p:cTn>
                                        <p:tgtEl>
                                          <p:spTgt spid="7">
                                            <p:txEl>
                                              <p:pRg st="1" end="1"/>
                                            </p:txEl>
                                          </p:spTgt>
                                        </p:tgtEl>
                                        <p:attrNameLst>
                                          <p:attrName>style.visibility</p:attrName>
                                        </p:attrNameLst>
                                      </p:cBhvr>
                                      <p:to>
                                        <p:strVal val="visible"/>
                                      </p:to>
                                    </p:set>
                                    <p:animEffect transition="in" filter="wipe(left)">
                                      <p:cBhvr>
                                        <p:cTn id="15" dur="5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a:t>
            </a:r>
            <a:r>
              <a:rPr lang="en-US" altLang="en-US" sz="7500" dirty="0"/>
              <a:t>6</a:t>
            </a:r>
            <a:endParaRPr lang="en-US" altLang="en-US" sz="7500" b="1" dirty="0">
              <a:latin typeface="Perpetua" panose="02020502060401020303" pitchFamily="18" charset="0"/>
            </a:endParaRPr>
          </a:p>
        </p:txBody>
      </p:sp>
      <p:sp>
        <p:nvSpPr>
          <p:cNvPr id="3" name="Content Placeholder 2"/>
          <p:cNvSpPr>
            <a:spLocks noGrp="1"/>
          </p:cNvSpPr>
          <p:nvPr>
            <p:ph idx="1"/>
          </p:nvPr>
        </p:nvSpPr>
        <p:spPr>
          <a:xfrm>
            <a:off x="633663" y="1600201"/>
            <a:ext cx="10972800" cy="4525963"/>
          </a:xfrm>
        </p:spPr>
        <p:txBody>
          <a:bodyPr/>
          <a:lstStyle/>
          <a:p>
            <a:pPr marL="0" marR="0" indent="0">
              <a:lnSpc>
                <a:spcPct val="107000"/>
              </a:lnSpc>
              <a:spcBef>
                <a:spcPts val="0"/>
              </a:spcBef>
              <a:spcAft>
                <a:spcPts val="800"/>
              </a:spcAft>
              <a:buNone/>
            </a:pPr>
            <a:r>
              <a:rPr lang="en-US" baseline="30000" dirty="0">
                <a:effectLst/>
                <a:ea typeface="Aptos" panose="020B0004020202020204" pitchFamily="34" charset="0"/>
                <a:cs typeface="Times New Roman" panose="02020603050405020304" pitchFamily="18" charset="0"/>
              </a:rPr>
              <a:t>22</a:t>
            </a:r>
            <a:r>
              <a:rPr lang="en-US" dirty="0">
                <a:effectLst/>
                <a:ea typeface="Aptos" panose="020B0004020202020204" pitchFamily="34" charset="0"/>
                <a:cs typeface="Times New Roman" panose="02020603050405020304" pitchFamily="18" charset="0"/>
              </a:rPr>
              <a:t>So with you: Now is your time of grief, but I will see you again and you will rejoice, and no one will take away your joy. </a:t>
            </a:r>
            <a:endParaRPr lang="en-US" kern="100" dirty="0">
              <a:effectLst/>
              <a:ea typeface="Aptos" panose="020B000402020202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5793C10E-6154-FC60-7F07-920C05E02350}"/>
              </a:ext>
            </a:extLst>
          </p:cNvPr>
          <p:cNvSpPr txBox="1"/>
          <p:nvPr/>
        </p:nvSpPr>
        <p:spPr>
          <a:xfrm>
            <a:off x="6554804" y="5609029"/>
            <a:ext cx="5505371" cy="1169551"/>
          </a:xfrm>
          <a:prstGeom prst="rect">
            <a:avLst/>
          </a:prstGeom>
          <a:solidFill>
            <a:schemeClr val="bg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l"/>
            <a:r>
              <a:rPr lang="en-US" sz="3500" b="1" dirty="0">
                <a:latin typeface="Avenir Next LT Pro" panose="020B0504020202020204" pitchFamily="34" charset="0"/>
              </a:rPr>
              <a:t>RESURRECTION CHANGES EVERYTHING</a:t>
            </a:r>
          </a:p>
        </p:txBody>
      </p:sp>
      <p:grpSp>
        <p:nvGrpSpPr>
          <p:cNvPr id="4" name="Group 3">
            <a:extLst>
              <a:ext uri="{FF2B5EF4-FFF2-40B4-BE49-F238E27FC236}">
                <a16:creationId xmlns:a16="http://schemas.microsoft.com/office/drawing/2014/main" id="{4BE856DE-CE20-52F5-7B30-D820C7D07E66}"/>
              </a:ext>
            </a:extLst>
          </p:cNvPr>
          <p:cNvGrpSpPr/>
          <p:nvPr/>
        </p:nvGrpSpPr>
        <p:grpSpPr>
          <a:xfrm>
            <a:off x="5564648" y="5220196"/>
            <a:ext cx="844898" cy="777666"/>
            <a:chOff x="5338274" y="5472138"/>
            <a:chExt cx="844898" cy="777666"/>
          </a:xfrm>
        </p:grpSpPr>
        <p:sp>
          <p:nvSpPr>
            <p:cNvPr id="5" name="TextBox 4">
              <a:extLst>
                <a:ext uri="{FF2B5EF4-FFF2-40B4-BE49-F238E27FC236}">
                  <a16:creationId xmlns:a16="http://schemas.microsoft.com/office/drawing/2014/main" id="{9FD1F944-56C1-4A47-EA32-B2A0B9E1D504}"/>
                </a:ext>
              </a:extLst>
            </p:cNvPr>
            <p:cNvSpPr txBox="1"/>
            <p:nvPr/>
          </p:nvSpPr>
          <p:spPr>
            <a:xfrm>
              <a:off x="5387726" y="5545500"/>
              <a:ext cx="795446" cy="630942"/>
            </a:xfrm>
            <a:prstGeom prst="rect">
              <a:avLst/>
            </a:prstGeom>
            <a:solidFill>
              <a:schemeClr val="bg1"/>
            </a:solidFill>
            <a:ln w="25400">
              <a:noFill/>
            </a:ln>
            <a:effectLst>
              <a:outerShdw blurRad="107950" dist="12700" dir="5400000" algn="ctr">
                <a:srgbClr val="000000"/>
              </a:outerShdw>
            </a:effectLst>
          </p:spPr>
          <p:txBody>
            <a:bodyPr wrap="square" rtlCol="0">
              <a:spAutoFit/>
            </a:bodyPr>
            <a:lstStyle/>
            <a:p>
              <a:pPr algn="l"/>
              <a:r>
                <a:rPr lang="en-US" sz="3500" b="1" dirty="0">
                  <a:latin typeface="Avenir Next LT Pro" panose="020B0504020202020204" pitchFamily="34" charset="0"/>
                </a:rPr>
                <a:t>#4</a:t>
              </a:r>
            </a:p>
          </p:txBody>
        </p:sp>
        <p:sp>
          <p:nvSpPr>
            <p:cNvPr id="6" name="Oval 5">
              <a:extLst>
                <a:ext uri="{FF2B5EF4-FFF2-40B4-BE49-F238E27FC236}">
                  <a16:creationId xmlns:a16="http://schemas.microsoft.com/office/drawing/2014/main" id="{34DEBD73-214E-B683-FE56-BCA985FED825}"/>
                </a:ext>
              </a:extLst>
            </p:cNvPr>
            <p:cNvSpPr/>
            <p:nvPr/>
          </p:nvSpPr>
          <p:spPr>
            <a:xfrm>
              <a:off x="5338274" y="5472138"/>
              <a:ext cx="844898" cy="777666"/>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 name="TextBox 6">
            <a:extLst>
              <a:ext uri="{FF2B5EF4-FFF2-40B4-BE49-F238E27FC236}">
                <a16:creationId xmlns:a16="http://schemas.microsoft.com/office/drawing/2014/main" id="{D784FF9A-353F-3C86-7C61-20199B941424}"/>
              </a:ext>
            </a:extLst>
          </p:cNvPr>
          <p:cNvSpPr txBox="1"/>
          <p:nvPr/>
        </p:nvSpPr>
        <p:spPr>
          <a:xfrm>
            <a:off x="310415" y="2995031"/>
            <a:ext cx="7257448" cy="2431435"/>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marL="571500" indent="-571500" algn="l">
              <a:buFont typeface="Arial" panose="020B0604020202020204" pitchFamily="34" charset="0"/>
              <a:buChar char="•"/>
            </a:pPr>
            <a:r>
              <a:rPr lang="en-US" sz="3800" dirty="0">
                <a:latin typeface="Perpetua" panose="02020502060401020303" pitchFamily="18" charset="0"/>
              </a:rPr>
              <a:t>Nobody in their right mind would go through the pain of persecution…</a:t>
            </a:r>
          </a:p>
          <a:p>
            <a:pPr marL="571500" indent="-571500" algn="l">
              <a:buFont typeface="Arial" panose="020B0604020202020204" pitchFamily="34" charset="0"/>
              <a:buChar char="•"/>
            </a:pPr>
            <a:r>
              <a:rPr lang="en-US" sz="3800" dirty="0">
                <a:latin typeface="Perpetua" panose="02020502060401020303" pitchFamily="18" charset="0"/>
              </a:rPr>
              <a:t>…Unless there’s something better on the other side</a:t>
            </a:r>
          </a:p>
        </p:txBody>
      </p:sp>
    </p:spTree>
    <p:extLst>
      <p:ext uri="{BB962C8B-B14F-4D97-AF65-F5344CB8AC3E}">
        <p14:creationId xmlns:p14="http://schemas.microsoft.com/office/powerpoint/2010/main" val="58233136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wipe(left)">
                                      <p:cBhvr>
                                        <p:cTn id="7" dur="5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a:t>
            </a:r>
            <a:r>
              <a:rPr lang="en-US" altLang="en-US" sz="7500" dirty="0"/>
              <a:t>6</a:t>
            </a:r>
            <a:endParaRPr lang="en-US" altLang="en-US" sz="7500" b="1" dirty="0">
              <a:latin typeface="Perpetua" panose="02020502060401020303" pitchFamily="18" charset="0"/>
            </a:endParaRPr>
          </a:p>
        </p:txBody>
      </p:sp>
      <p:sp>
        <p:nvSpPr>
          <p:cNvPr id="3" name="Content Placeholder 2"/>
          <p:cNvSpPr>
            <a:spLocks noGrp="1"/>
          </p:cNvSpPr>
          <p:nvPr>
            <p:ph idx="1"/>
          </p:nvPr>
        </p:nvSpPr>
        <p:spPr>
          <a:xfrm>
            <a:off x="633663" y="1600201"/>
            <a:ext cx="10972800" cy="4525963"/>
          </a:xfrm>
        </p:spPr>
        <p:txBody>
          <a:bodyPr/>
          <a:lstStyle/>
          <a:p>
            <a:pPr marL="0" marR="0" indent="0">
              <a:lnSpc>
                <a:spcPct val="107000"/>
              </a:lnSpc>
              <a:spcBef>
                <a:spcPts val="0"/>
              </a:spcBef>
              <a:spcAft>
                <a:spcPts val="800"/>
              </a:spcAft>
              <a:buNone/>
            </a:pPr>
            <a:r>
              <a:rPr lang="en-US" baseline="30000" dirty="0">
                <a:effectLst/>
                <a:ea typeface="Aptos" panose="020B0004020202020204" pitchFamily="34" charset="0"/>
                <a:cs typeface="Times New Roman" panose="02020603050405020304" pitchFamily="18" charset="0"/>
              </a:rPr>
              <a:t>22</a:t>
            </a:r>
            <a:r>
              <a:rPr lang="en-US" dirty="0">
                <a:effectLst/>
                <a:ea typeface="Aptos" panose="020B0004020202020204" pitchFamily="34" charset="0"/>
                <a:cs typeface="Times New Roman" panose="02020603050405020304" pitchFamily="18" charset="0"/>
              </a:rPr>
              <a:t>So with you: Now is your time of grief, but I will see you again and you will rejoice, and no one will take away your joy. </a:t>
            </a:r>
            <a:endParaRPr lang="en-US" kern="100" dirty="0">
              <a:effectLst/>
              <a:ea typeface="Aptos" panose="020B000402020202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5793C10E-6154-FC60-7F07-920C05E02350}"/>
              </a:ext>
            </a:extLst>
          </p:cNvPr>
          <p:cNvSpPr txBox="1"/>
          <p:nvPr/>
        </p:nvSpPr>
        <p:spPr>
          <a:xfrm>
            <a:off x="6554804" y="5609029"/>
            <a:ext cx="5505371" cy="1169551"/>
          </a:xfrm>
          <a:prstGeom prst="rect">
            <a:avLst/>
          </a:prstGeom>
          <a:solidFill>
            <a:schemeClr val="bg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l"/>
            <a:r>
              <a:rPr lang="en-US" sz="3500" b="1" dirty="0">
                <a:latin typeface="Avenir Next LT Pro" panose="020B0504020202020204" pitchFamily="34" charset="0"/>
              </a:rPr>
              <a:t>RESURRECTION CHANGES EVERYTHING</a:t>
            </a:r>
          </a:p>
        </p:txBody>
      </p:sp>
      <p:grpSp>
        <p:nvGrpSpPr>
          <p:cNvPr id="4" name="Group 3">
            <a:extLst>
              <a:ext uri="{FF2B5EF4-FFF2-40B4-BE49-F238E27FC236}">
                <a16:creationId xmlns:a16="http://schemas.microsoft.com/office/drawing/2014/main" id="{4BE856DE-CE20-52F5-7B30-D820C7D07E66}"/>
              </a:ext>
            </a:extLst>
          </p:cNvPr>
          <p:cNvGrpSpPr/>
          <p:nvPr/>
        </p:nvGrpSpPr>
        <p:grpSpPr>
          <a:xfrm>
            <a:off x="5564648" y="5220196"/>
            <a:ext cx="844898" cy="777666"/>
            <a:chOff x="5338274" y="5472138"/>
            <a:chExt cx="844898" cy="777666"/>
          </a:xfrm>
        </p:grpSpPr>
        <p:sp>
          <p:nvSpPr>
            <p:cNvPr id="5" name="TextBox 4">
              <a:extLst>
                <a:ext uri="{FF2B5EF4-FFF2-40B4-BE49-F238E27FC236}">
                  <a16:creationId xmlns:a16="http://schemas.microsoft.com/office/drawing/2014/main" id="{9FD1F944-56C1-4A47-EA32-B2A0B9E1D504}"/>
                </a:ext>
              </a:extLst>
            </p:cNvPr>
            <p:cNvSpPr txBox="1"/>
            <p:nvPr/>
          </p:nvSpPr>
          <p:spPr>
            <a:xfrm>
              <a:off x="5387726" y="5545500"/>
              <a:ext cx="795446" cy="630942"/>
            </a:xfrm>
            <a:prstGeom prst="rect">
              <a:avLst/>
            </a:prstGeom>
            <a:solidFill>
              <a:schemeClr val="bg1"/>
            </a:solidFill>
            <a:ln w="25400">
              <a:noFill/>
            </a:ln>
            <a:effectLst>
              <a:outerShdw blurRad="107950" dist="12700" dir="5400000" algn="ctr">
                <a:srgbClr val="000000"/>
              </a:outerShdw>
            </a:effectLst>
          </p:spPr>
          <p:txBody>
            <a:bodyPr wrap="square" rtlCol="0">
              <a:spAutoFit/>
            </a:bodyPr>
            <a:lstStyle/>
            <a:p>
              <a:pPr algn="l"/>
              <a:r>
                <a:rPr lang="en-US" sz="3500" b="1" dirty="0">
                  <a:latin typeface="Avenir Next LT Pro" panose="020B0504020202020204" pitchFamily="34" charset="0"/>
                </a:rPr>
                <a:t>#4</a:t>
              </a:r>
            </a:p>
          </p:txBody>
        </p:sp>
        <p:sp>
          <p:nvSpPr>
            <p:cNvPr id="6" name="Oval 5">
              <a:extLst>
                <a:ext uri="{FF2B5EF4-FFF2-40B4-BE49-F238E27FC236}">
                  <a16:creationId xmlns:a16="http://schemas.microsoft.com/office/drawing/2014/main" id="{34DEBD73-214E-B683-FE56-BCA985FED825}"/>
                </a:ext>
              </a:extLst>
            </p:cNvPr>
            <p:cNvSpPr/>
            <p:nvPr/>
          </p:nvSpPr>
          <p:spPr>
            <a:xfrm>
              <a:off x="5338274" y="5472138"/>
              <a:ext cx="844898" cy="777666"/>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 name="TextBox 6">
            <a:extLst>
              <a:ext uri="{FF2B5EF4-FFF2-40B4-BE49-F238E27FC236}">
                <a16:creationId xmlns:a16="http://schemas.microsoft.com/office/drawing/2014/main" id="{D784FF9A-353F-3C86-7C61-20199B941424}"/>
              </a:ext>
            </a:extLst>
          </p:cNvPr>
          <p:cNvSpPr txBox="1"/>
          <p:nvPr/>
        </p:nvSpPr>
        <p:spPr>
          <a:xfrm>
            <a:off x="356134" y="3599848"/>
            <a:ext cx="7401827" cy="1261884"/>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marL="571500" indent="-571500" algn="l">
              <a:buFont typeface="Arial" panose="020B0604020202020204" pitchFamily="34" charset="0"/>
              <a:buChar char="•"/>
            </a:pPr>
            <a:r>
              <a:rPr lang="en-US" sz="3800" dirty="0">
                <a:latin typeface="Perpetua" panose="02020502060401020303" pitchFamily="18" charset="0"/>
              </a:rPr>
              <a:t>Because Jesus rose, we will too</a:t>
            </a:r>
          </a:p>
          <a:p>
            <a:pPr marL="571500" indent="-571500" algn="l">
              <a:buFont typeface="Arial" panose="020B0604020202020204" pitchFamily="34" charset="0"/>
              <a:buChar char="•"/>
            </a:pPr>
            <a:r>
              <a:rPr lang="en-US" sz="3800" dirty="0">
                <a:latin typeface="Perpetua" panose="02020502060401020303" pitchFamily="18" charset="0"/>
              </a:rPr>
              <a:t>Nobody can take away our eternal joy</a:t>
            </a:r>
          </a:p>
        </p:txBody>
      </p:sp>
    </p:spTree>
    <p:extLst>
      <p:ext uri="{BB962C8B-B14F-4D97-AF65-F5344CB8AC3E}">
        <p14:creationId xmlns:p14="http://schemas.microsoft.com/office/powerpoint/2010/main" val="389507988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wipe(left)">
                                      <p:cBhvr>
                                        <p:cTn id="7" dur="5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15</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baseline="30000" dirty="0"/>
              <a:t>18</a:t>
            </a:r>
            <a:r>
              <a:rPr lang="en-US" dirty="0"/>
              <a:t>If the world hates you, keep in mind that it hated me first. </a:t>
            </a:r>
            <a:r>
              <a:rPr lang="en-US" baseline="30000" dirty="0"/>
              <a:t>19</a:t>
            </a:r>
            <a:r>
              <a:rPr lang="en-US" dirty="0"/>
              <a:t>If you belonged to the world, it would love you as its own. As it is, you do not belong to the world, but I have chosen you out of the world. That is why the world hates you. </a:t>
            </a:r>
          </a:p>
        </p:txBody>
      </p:sp>
      <p:sp>
        <p:nvSpPr>
          <p:cNvPr id="2" name="TextBox 1">
            <a:extLst>
              <a:ext uri="{FF2B5EF4-FFF2-40B4-BE49-F238E27FC236}">
                <a16:creationId xmlns:a16="http://schemas.microsoft.com/office/drawing/2014/main" id="{4E350DCB-FFDA-3EC1-D30E-C4652C225526}"/>
              </a:ext>
            </a:extLst>
          </p:cNvPr>
          <p:cNvSpPr txBox="1"/>
          <p:nvPr/>
        </p:nvSpPr>
        <p:spPr>
          <a:xfrm>
            <a:off x="298383" y="3429000"/>
            <a:ext cx="11259954" cy="2431435"/>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l"/>
            <a:r>
              <a:rPr lang="en-US" sz="3800" b="1" dirty="0">
                <a:latin typeface="Perpetua" panose="02020502060401020303" pitchFamily="18" charset="0"/>
              </a:rPr>
              <a:t>The World System</a:t>
            </a:r>
            <a:r>
              <a:rPr lang="en-US" sz="3800" dirty="0">
                <a:latin typeface="Perpetua" panose="02020502060401020303" pitchFamily="18" charset="0"/>
              </a:rPr>
              <a:t> (</a:t>
            </a:r>
            <a:r>
              <a:rPr lang="en-US" sz="3800" i="1" dirty="0" err="1">
                <a:latin typeface="Perpetua" panose="02020502060401020303" pitchFamily="18" charset="0"/>
              </a:rPr>
              <a:t>kosmos</a:t>
            </a:r>
            <a:r>
              <a:rPr lang="en-US" sz="3800" dirty="0">
                <a:latin typeface="Perpetua" panose="02020502060401020303" pitchFamily="18" charset="0"/>
              </a:rPr>
              <a:t>) </a:t>
            </a:r>
            <a:endParaRPr lang="en-US" sz="3800" b="1" dirty="0">
              <a:latin typeface="Perpetua" panose="02020502060401020303" pitchFamily="18" charset="0"/>
            </a:endParaRPr>
          </a:p>
          <a:p>
            <a:pPr algn="l"/>
            <a:r>
              <a:rPr lang="en-US" sz="3800" dirty="0">
                <a:latin typeface="Perpetua" panose="02020502060401020303" pitchFamily="18" charset="0"/>
              </a:rPr>
              <a:t>A cosmetically beautiful and orderly system that values temporary or transitory pleasures, distracting us from the love of God</a:t>
            </a:r>
            <a:endParaRPr lang="en-US" sz="3500" dirty="0">
              <a:latin typeface="Perpetua" panose="02020502060401020303" pitchFamily="18" charset="0"/>
            </a:endParaRPr>
          </a:p>
        </p:txBody>
      </p:sp>
    </p:spTree>
    <p:extLst>
      <p:ext uri="{BB962C8B-B14F-4D97-AF65-F5344CB8AC3E}">
        <p14:creationId xmlns:p14="http://schemas.microsoft.com/office/powerpoint/2010/main" val="454817216"/>
      </p:ext>
    </p:extLst>
  </p:cSld>
  <p:clrMapOvr>
    <a:masterClrMapping/>
  </p:clrMapOvr>
  <p:transition>
    <p:wipe dir="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a:t>
            </a:r>
            <a:r>
              <a:rPr lang="en-US" altLang="en-US" sz="7500" dirty="0"/>
              <a:t>6</a:t>
            </a:r>
            <a:endParaRPr lang="en-US" altLang="en-US" sz="7500" b="1" dirty="0">
              <a:latin typeface="Perpetua" panose="02020502060401020303" pitchFamily="18" charset="0"/>
            </a:endParaRPr>
          </a:p>
        </p:txBody>
      </p:sp>
      <p:sp>
        <p:nvSpPr>
          <p:cNvPr id="3" name="Content Placeholder 2"/>
          <p:cNvSpPr>
            <a:spLocks noGrp="1"/>
          </p:cNvSpPr>
          <p:nvPr>
            <p:ph idx="1"/>
          </p:nvPr>
        </p:nvSpPr>
        <p:spPr>
          <a:xfrm>
            <a:off x="633663" y="1600201"/>
            <a:ext cx="10972800" cy="4525963"/>
          </a:xfrm>
        </p:spPr>
        <p:txBody>
          <a:bodyPr/>
          <a:lstStyle/>
          <a:p>
            <a:pPr marL="0" marR="0" indent="0">
              <a:lnSpc>
                <a:spcPct val="107000"/>
              </a:lnSpc>
              <a:spcBef>
                <a:spcPts val="0"/>
              </a:spcBef>
              <a:spcAft>
                <a:spcPts val="800"/>
              </a:spcAft>
              <a:buNone/>
            </a:pPr>
            <a:r>
              <a:rPr lang="en-US" baseline="30000" dirty="0">
                <a:effectLst/>
                <a:ea typeface="Aptos" panose="020B0004020202020204" pitchFamily="34" charset="0"/>
                <a:cs typeface="Times New Roman" panose="02020603050405020304" pitchFamily="18" charset="0"/>
              </a:rPr>
              <a:t>23</a:t>
            </a:r>
            <a:r>
              <a:rPr lang="en-US" dirty="0">
                <a:effectLst/>
                <a:ea typeface="Aptos" panose="020B0004020202020204" pitchFamily="34" charset="0"/>
                <a:cs typeface="Times New Roman" panose="02020603050405020304" pitchFamily="18" charset="0"/>
              </a:rPr>
              <a:t>In that day you will no longer ask me anything. Very truly I tell you, my Father will give you whatever you ask in my name. </a:t>
            </a:r>
          </a:p>
          <a:p>
            <a:pPr marL="0" marR="0" indent="0">
              <a:lnSpc>
                <a:spcPct val="107000"/>
              </a:lnSpc>
              <a:spcBef>
                <a:spcPts val="0"/>
              </a:spcBef>
              <a:spcAft>
                <a:spcPts val="800"/>
              </a:spcAft>
              <a:buNone/>
            </a:pPr>
            <a:r>
              <a:rPr lang="en-US" baseline="30000" dirty="0">
                <a:effectLst/>
                <a:ea typeface="Aptos" panose="020B0004020202020204" pitchFamily="34" charset="0"/>
                <a:cs typeface="Times New Roman" panose="02020603050405020304" pitchFamily="18" charset="0"/>
              </a:rPr>
              <a:t>24</a:t>
            </a:r>
            <a:r>
              <a:rPr lang="en-US" dirty="0">
                <a:effectLst/>
                <a:ea typeface="Aptos" panose="020B0004020202020204" pitchFamily="34" charset="0"/>
                <a:cs typeface="Times New Roman" panose="02020603050405020304" pitchFamily="18" charset="0"/>
              </a:rPr>
              <a:t>Until now you have not asked for anything in my name. Ask and you will receive, and your joy will be complete. </a:t>
            </a:r>
            <a:endParaRPr lang="en-US" kern="100" dirty="0">
              <a:effectLst/>
              <a:ea typeface="Aptos" panose="020B000402020202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5793C10E-6154-FC60-7F07-920C05E02350}"/>
              </a:ext>
            </a:extLst>
          </p:cNvPr>
          <p:cNvSpPr txBox="1"/>
          <p:nvPr/>
        </p:nvSpPr>
        <p:spPr>
          <a:xfrm>
            <a:off x="7132320" y="6126164"/>
            <a:ext cx="4966356" cy="630942"/>
          </a:xfrm>
          <a:prstGeom prst="rect">
            <a:avLst/>
          </a:prstGeom>
          <a:solidFill>
            <a:schemeClr val="bg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l"/>
            <a:r>
              <a:rPr lang="en-US" sz="3500" b="1" dirty="0">
                <a:latin typeface="Avenir Next LT Pro" panose="020B0504020202020204" pitchFamily="34" charset="0"/>
              </a:rPr>
              <a:t>PRAYER IS ESSENTIAL</a:t>
            </a:r>
          </a:p>
        </p:txBody>
      </p:sp>
      <p:grpSp>
        <p:nvGrpSpPr>
          <p:cNvPr id="4" name="Group 3">
            <a:extLst>
              <a:ext uri="{FF2B5EF4-FFF2-40B4-BE49-F238E27FC236}">
                <a16:creationId xmlns:a16="http://schemas.microsoft.com/office/drawing/2014/main" id="{4BE856DE-CE20-52F5-7B30-D820C7D07E66}"/>
              </a:ext>
            </a:extLst>
          </p:cNvPr>
          <p:cNvGrpSpPr/>
          <p:nvPr/>
        </p:nvGrpSpPr>
        <p:grpSpPr>
          <a:xfrm>
            <a:off x="6148658" y="5737331"/>
            <a:ext cx="844898" cy="777666"/>
            <a:chOff x="5338274" y="5472138"/>
            <a:chExt cx="844898" cy="777666"/>
          </a:xfrm>
        </p:grpSpPr>
        <p:sp>
          <p:nvSpPr>
            <p:cNvPr id="5" name="TextBox 4">
              <a:extLst>
                <a:ext uri="{FF2B5EF4-FFF2-40B4-BE49-F238E27FC236}">
                  <a16:creationId xmlns:a16="http://schemas.microsoft.com/office/drawing/2014/main" id="{9FD1F944-56C1-4A47-EA32-B2A0B9E1D504}"/>
                </a:ext>
              </a:extLst>
            </p:cNvPr>
            <p:cNvSpPr txBox="1"/>
            <p:nvPr/>
          </p:nvSpPr>
          <p:spPr>
            <a:xfrm>
              <a:off x="5387726" y="5545500"/>
              <a:ext cx="795446" cy="630942"/>
            </a:xfrm>
            <a:prstGeom prst="rect">
              <a:avLst/>
            </a:prstGeom>
            <a:solidFill>
              <a:schemeClr val="bg1"/>
            </a:solidFill>
            <a:ln w="25400">
              <a:noFill/>
            </a:ln>
            <a:effectLst>
              <a:outerShdw blurRad="107950" dist="12700" dir="5400000" algn="ctr">
                <a:srgbClr val="000000"/>
              </a:outerShdw>
            </a:effectLst>
          </p:spPr>
          <p:txBody>
            <a:bodyPr wrap="square" rtlCol="0">
              <a:spAutoFit/>
            </a:bodyPr>
            <a:lstStyle/>
            <a:p>
              <a:pPr algn="l"/>
              <a:r>
                <a:rPr lang="en-US" sz="3500" b="1" dirty="0">
                  <a:latin typeface="Avenir Next LT Pro" panose="020B0504020202020204" pitchFamily="34" charset="0"/>
                </a:rPr>
                <a:t>#5</a:t>
              </a:r>
            </a:p>
          </p:txBody>
        </p:sp>
        <p:sp>
          <p:nvSpPr>
            <p:cNvPr id="6" name="Oval 5">
              <a:extLst>
                <a:ext uri="{FF2B5EF4-FFF2-40B4-BE49-F238E27FC236}">
                  <a16:creationId xmlns:a16="http://schemas.microsoft.com/office/drawing/2014/main" id="{34DEBD73-214E-B683-FE56-BCA985FED825}"/>
                </a:ext>
              </a:extLst>
            </p:cNvPr>
            <p:cNvSpPr/>
            <p:nvPr/>
          </p:nvSpPr>
          <p:spPr>
            <a:xfrm>
              <a:off x="5338274" y="5472138"/>
              <a:ext cx="844898" cy="777666"/>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24957882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a:t>
            </a:r>
            <a:r>
              <a:rPr lang="en-US" altLang="en-US" sz="7500" dirty="0"/>
              <a:t>6</a:t>
            </a:r>
            <a:endParaRPr lang="en-US" altLang="en-US" sz="7500" b="1" dirty="0">
              <a:latin typeface="Perpetua" panose="02020502060401020303" pitchFamily="18" charset="0"/>
            </a:endParaRPr>
          </a:p>
        </p:txBody>
      </p:sp>
      <p:sp>
        <p:nvSpPr>
          <p:cNvPr id="3" name="Content Placeholder 2"/>
          <p:cNvSpPr>
            <a:spLocks noGrp="1"/>
          </p:cNvSpPr>
          <p:nvPr>
            <p:ph idx="1"/>
          </p:nvPr>
        </p:nvSpPr>
        <p:spPr>
          <a:xfrm>
            <a:off x="633663" y="1600201"/>
            <a:ext cx="10972800" cy="4525963"/>
          </a:xfrm>
        </p:spPr>
        <p:txBody>
          <a:bodyPr/>
          <a:lstStyle/>
          <a:p>
            <a:pPr marL="0" marR="0" indent="0">
              <a:lnSpc>
                <a:spcPct val="107000"/>
              </a:lnSpc>
              <a:spcBef>
                <a:spcPts val="0"/>
              </a:spcBef>
              <a:spcAft>
                <a:spcPts val="800"/>
              </a:spcAft>
              <a:buNone/>
            </a:pPr>
            <a:r>
              <a:rPr lang="en-US" baseline="30000" dirty="0">
                <a:effectLst/>
                <a:ea typeface="Aptos" panose="020B0004020202020204" pitchFamily="34" charset="0"/>
                <a:cs typeface="Times New Roman" panose="02020603050405020304" pitchFamily="18" charset="0"/>
              </a:rPr>
              <a:t>25</a:t>
            </a:r>
            <a:r>
              <a:rPr lang="en-US" dirty="0">
                <a:effectLst/>
                <a:ea typeface="Aptos" panose="020B0004020202020204" pitchFamily="34" charset="0"/>
                <a:cs typeface="Times New Roman" panose="02020603050405020304" pitchFamily="18" charset="0"/>
              </a:rPr>
              <a:t>Though I have been speaking figuratively, a time is coming when I will no longer use this kind of language but will tell you plainly about my Father. </a:t>
            </a:r>
          </a:p>
          <a:p>
            <a:pPr marL="0" marR="0" indent="0">
              <a:lnSpc>
                <a:spcPct val="107000"/>
              </a:lnSpc>
              <a:spcBef>
                <a:spcPts val="0"/>
              </a:spcBef>
              <a:spcAft>
                <a:spcPts val="800"/>
              </a:spcAft>
              <a:buNone/>
            </a:pPr>
            <a:r>
              <a:rPr lang="en-US" baseline="30000" dirty="0">
                <a:effectLst/>
                <a:ea typeface="Aptos" panose="020B0004020202020204" pitchFamily="34" charset="0"/>
                <a:cs typeface="Times New Roman" panose="02020603050405020304" pitchFamily="18" charset="0"/>
              </a:rPr>
              <a:t>26</a:t>
            </a:r>
            <a:r>
              <a:rPr lang="en-US" dirty="0">
                <a:effectLst/>
                <a:ea typeface="Aptos" panose="020B0004020202020204" pitchFamily="34" charset="0"/>
                <a:cs typeface="Times New Roman" panose="02020603050405020304" pitchFamily="18" charset="0"/>
              </a:rPr>
              <a:t>In that day you will ask in my name. I am not saying that I will ask the Father on your behalf. </a:t>
            </a:r>
            <a:endParaRPr lang="en-US" kern="100" dirty="0">
              <a:effectLst/>
              <a:ea typeface="Aptos" panose="020B000402020202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5793C10E-6154-FC60-7F07-920C05E02350}"/>
              </a:ext>
            </a:extLst>
          </p:cNvPr>
          <p:cNvSpPr txBox="1"/>
          <p:nvPr/>
        </p:nvSpPr>
        <p:spPr>
          <a:xfrm>
            <a:off x="7132320" y="6126164"/>
            <a:ext cx="4966356" cy="630942"/>
          </a:xfrm>
          <a:prstGeom prst="rect">
            <a:avLst/>
          </a:prstGeom>
          <a:solidFill>
            <a:schemeClr val="bg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l"/>
            <a:r>
              <a:rPr lang="en-US" sz="3500" b="1" dirty="0">
                <a:latin typeface="Avenir Next LT Pro" panose="020B0504020202020204" pitchFamily="34" charset="0"/>
              </a:rPr>
              <a:t>PRAYER IS ESSENTIAL</a:t>
            </a:r>
          </a:p>
        </p:txBody>
      </p:sp>
      <p:grpSp>
        <p:nvGrpSpPr>
          <p:cNvPr id="4" name="Group 3">
            <a:extLst>
              <a:ext uri="{FF2B5EF4-FFF2-40B4-BE49-F238E27FC236}">
                <a16:creationId xmlns:a16="http://schemas.microsoft.com/office/drawing/2014/main" id="{4BE856DE-CE20-52F5-7B30-D820C7D07E66}"/>
              </a:ext>
            </a:extLst>
          </p:cNvPr>
          <p:cNvGrpSpPr/>
          <p:nvPr/>
        </p:nvGrpSpPr>
        <p:grpSpPr>
          <a:xfrm>
            <a:off x="6148658" y="5737331"/>
            <a:ext cx="844898" cy="777666"/>
            <a:chOff x="5338274" y="5472138"/>
            <a:chExt cx="844898" cy="777666"/>
          </a:xfrm>
        </p:grpSpPr>
        <p:sp>
          <p:nvSpPr>
            <p:cNvPr id="5" name="TextBox 4">
              <a:extLst>
                <a:ext uri="{FF2B5EF4-FFF2-40B4-BE49-F238E27FC236}">
                  <a16:creationId xmlns:a16="http://schemas.microsoft.com/office/drawing/2014/main" id="{9FD1F944-56C1-4A47-EA32-B2A0B9E1D504}"/>
                </a:ext>
              </a:extLst>
            </p:cNvPr>
            <p:cNvSpPr txBox="1"/>
            <p:nvPr/>
          </p:nvSpPr>
          <p:spPr>
            <a:xfrm>
              <a:off x="5387726" y="5545500"/>
              <a:ext cx="795446" cy="630942"/>
            </a:xfrm>
            <a:prstGeom prst="rect">
              <a:avLst/>
            </a:prstGeom>
            <a:solidFill>
              <a:schemeClr val="bg1"/>
            </a:solidFill>
            <a:ln w="25400">
              <a:noFill/>
            </a:ln>
            <a:effectLst>
              <a:outerShdw blurRad="107950" dist="12700" dir="5400000" algn="ctr">
                <a:srgbClr val="000000"/>
              </a:outerShdw>
            </a:effectLst>
          </p:spPr>
          <p:txBody>
            <a:bodyPr wrap="square" rtlCol="0">
              <a:spAutoFit/>
            </a:bodyPr>
            <a:lstStyle/>
            <a:p>
              <a:pPr algn="l"/>
              <a:r>
                <a:rPr lang="en-US" sz="3500" b="1" dirty="0">
                  <a:latin typeface="Avenir Next LT Pro" panose="020B0504020202020204" pitchFamily="34" charset="0"/>
                </a:rPr>
                <a:t>#5</a:t>
              </a:r>
            </a:p>
          </p:txBody>
        </p:sp>
        <p:sp>
          <p:nvSpPr>
            <p:cNvPr id="6" name="Oval 5">
              <a:extLst>
                <a:ext uri="{FF2B5EF4-FFF2-40B4-BE49-F238E27FC236}">
                  <a16:creationId xmlns:a16="http://schemas.microsoft.com/office/drawing/2014/main" id="{34DEBD73-214E-B683-FE56-BCA985FED825}"/>
                </a:ext>
              </a:extLst>
            </p:cNvPr>
            <p:cNvSpPr/>
            <p:nvPr/>
          </p:nvSpPr>
          <p:spPr>
            <a:xfrm>
              <a:off x="5338274" y="5472138"/>
              <a:ext cx="844898" cy="777666"/>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42513345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a:t>
            </a:r>
            <a:r>
              <a:rPr lang="en-US" altLang="en-US" sz="7500" dirty="0"/>
              <a:t>6</a:t>
            </a:r>
            <a:endParaRPr lang="en-US" altLang="en-US" sz="7500" b="1" dirty="0">
              <a:latin typeface="Perpetua" panose="02020502060401020303" pitchFamily="18" charset="0"/>
            </a:endParaRPr>
          </a:p>
        </p:txBody>
      </p:sp>
      <p:sp>
        <p:nvSpPr>
          <p:cNvPr id="3" name="Content Placeholder 2"/>
          <p:cNvSpPr>
            <a:spLocks noGrp="1"/>
          </p:cNvSpPr>
          <p:nvPr>
            <p:ph idx="1"/>
          </p:nvPr>
        </p:nvSpPr>
        <p:spPr>
          <a:xfrm>
            <a:off x="633663" y="1600201"/>
            <a:ext cx="10972800" cy="4525963"/>
          </a:xfrm>
        </p:spPr>
        <p:txBody>
          <a:bodyPr/>
          <a:lstStyle/>
          <a:p>
            <a:pPr marL="0" marR="0" indent="0">
              <a:lnSpc>
                <a:spcPct val="107000"/>
              </a:lnSpc>
              <a:spcBef>
                <a:spcPts val="0"/>
              </a:spcBef>
              <a:spcAft>
                <a:spcPts val="800"/>
              </a:spcAft>
              <a:buNone/>
            </a:pPr>
            <a:r>
              <a:rPr lang="en-US" baseline="30000" dirty="0">
                <a:effectLst/>
                <a:ea typeface="Aptos" panose="020B0004020202020204" pitchFamily="34" charset="0"/>
                <a:cs typeface="Times New Roman" panose="02020603050405020304" pitchFamily="18" charset="0"/>
              </a:rPr>
              <a:t>27</a:t>
            </a:r>
            <a:r>
              <a:rPr lang="en-US" dirty="0">
                <a:effectLst/>
                <a:ea typeface="Aptos" panose="020B0004020202020204" pitchFamily="34" charset="0"/>
                <a:cs typeface="Times New Roman" panose="02020603050405020304" pitchFamily="18" charset="0"/>
              </a:rPr>
              <a:t>No, the Father himself loves you because you have loved me and have believed that I came from God. </a:t>
            </a:r>
          </a:p>
          <a:p>
            <a:pPr marL="0" marR="0" indent="0">
              <a:lnSpc>
                <a:spcPct val="107000"/>
              </a:lnSpc>
              <a:spcBef>
                <a:spcPts val="0"/>
              </a:spcBef>
              <a:spcAft>
                <a:spcPts val="800"/>
              </a:spcAft>
              <a:buNone/>
            </a:pPr>
            <a:r>
              <a:rPr lang="en-US" baseline="30000" dirty="0">
                <a:effectLst/>
                <a:ea typeface="Aptos" panose="020B0004020202020204" pitchFamily="34" charset="0"/>
                <a:cs typeface="Times New Roman" panose="02020603050405020304" pitchFamily="18" charset="0"/>
              </a:rPr>
              <a:t>28</a:t>
            </a:r>
            <a:r>
              <a:rPr lang="en-US" dirty="0">
                <a:effectLst/>
                <a:ea typeface="Aptos" panose="020B0004020202020204" pitchFamily="34" charset="0"/>
                <a:cs typeface="Times New Roman" panose="02020603050405020304" pitchFamily="18" charset="0"/>
              </a:rPr>
              <a:t>I came from the Father and entered the world; now I am leaving the world and going back to the Father.”</a:t>
            </a:r>
            <a:endParaRPr lang="en-US" kern="100" dirty="0">
              <a:effectLst/>
              <a:ea typeface="Aptos" panose="020B000402020202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5793C10E-6154-FC60-7F07-920C05E02350}"/>
              </a:ext>
            </a:extLst>
          </p:cNvPr>
          <p:cNvSpPr txBox="1"/>
          <p:nvPr/>
        </p:nvSpPr>
        <p:spPr>
          <a:xfrm>
            <a:off x="7132320" y="6126164"/>
            <a:ext cx="4966356" cy="630942"/>
          </a:xfrm>
          <a:prstGeom prst="rect">
            <a:avLst/>
          </a:prstGeom>
          <a:solidFill>
            <a:schemeClr val="bg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l"/>
            <a:r>
              <a:rPr lang="en-US" sz="3500" b="1" dirty="0">
                <a:latin typeface="Avenir Next LT Pro" panose="020B0504020202020204" pitchFamily="34" charset="0"/>
              </a:rPr>
              <a:t>PRAYER IS ESSENTIAL</a:t>
            </a:r>
          </a:p>
        </p:txBody>
      </p:sp>
      <p:grpSp>
        <p:nvGrpSpPr>
          <p:cNvPr id="4" name="Group 3">
            <a:extLst>
              <a:ext uri="{FF2B5EF4-FFF2-40B4-BE49-F238E27FC236}">
                <a16:creationId xmlns:a16="http://schemas.microsoft.com/office/drawing/2014/main" id="{4BE856DE-CE20-52F5-7B30-D820C7D07E66}"/>
              </a:ext>
            </a:extLst>
          </p:cNvPr>
          <p:cNvGrpSpPr/>
          <p:nvPr/>
        </p:nvGrpSpPr>
        <p:grpSpPr>
          <a:xfrm>
            <a:off x="6148658" y="5737331"/>
            <a:ext cx="844898" cy="777666"/>
            <a:chOff x="5338274" y="5472138"/>
            <a:chExt cx="844898" cy="777666"/>
          </a:xfrm>
        </p:grpSpPr>
        <p:sp>
          <p:nvSpPr>
            <p:cNvPr id="5" name="TextBox 4">
              <a:extLst>
                <a:ext uri="{FF2B5EF4-FFF2-40B4-BE49-F238E27FC236}">
                  <a16:creationId xmlns:a16="http://schemas.microsoft.com/office/drawing/2014/main" id="{9FD1F944-56C1-4A47-EA32-B2A0B9E1D504}"/>
                </a:ext>
              </a:extLst>
            </p:cNvPr>
            <p:cNvSpPr txBox="1"/>
            <p:nvPr/>
          </p:nvSpPr>
          <p:spPr>
            <a:xfrm>
              <a:off x="5387726" y="5545500"/>
              <a:ext cx="795446" cy="630942"/>
            </a:xfrm>
            <a:prstGeom prst="rect">
              <a:avLst/>
            </a:prstGeom>
            <a:solidFill>
              <a:schemeClr val="bg1"/>
            </a:solidFill>
            <a:ln w="25400">
              <a:noFill/>
            </a:ln>
            <a:effectLst>
              <a:outerShdw blurRad="107950" dist="12700" dir="5400000" algn="ctr">
                <a:srgbClr val="000000"/>
              </a:outerShdw>
            </a:effectLst>
          </p:spPr>
          <p:txBody>
            <a:bodyPr wrap="square" rtlCol="0">
              <a:spAutoFit/>
            </a:bodyPr>
            <a:lstStyle/>
            <a:p>
              <a:pPr algn="l"/>
              <a:r>
                <a:rPr lang="en-US" sz="3500" b="1" dirty="0">
                  <a:latin typeface="Avenir Next LT Pro" panose="020B0504020202020204" pitchFamily="34" charset="0"/>
                </a:rPr>
                <a:t>#5</a:t>
              </a:r>
            </a:p>
          </p:txBody>
        </p:sp>
        <p:sp>
          <p:nvSpPr>
            <p:cNvPr id="6" name="Oval 5">
              <a:extLst>
                <a:ext uri="{FF2B5EF4-FFF2-40B4-BE49-F238E27FC236}">
                  <a16:creationId xmlns:a16="http://schemas.microsoft.com/office/drawing/2014/main" id="{34DEBD73-214E-B683-FE56-BCA985FED825}"/>
                </a:ext>
              </a:extLst>
            </p:cNvPr>
            <p:cNvSpPr/>
            <p:nvPr/>
          </p:nvSpPr>
          <p:spPr>
            <a:xfrm>
              <a:off x="5338274" y="5472138"/>
              <a:ext cx="844898" cy="777666"/>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37551633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a:t>
            </a:r>
            <a:r>
              <a:rPr lang="en-US" altLang="en-US" sz="7500" dirty="0"/>
              <a:t>6</a:t>
            </a:r>
            <a:endParaRPr lang="en-US" altLang="en-US" sz="7500" b="1" dirty="0">
              <a:latin typeface="Perpetua" panose="02020502060401020303" pitchFamily="18" charset="0"/>
            </a:endParaRPr>
          </a:p>
        </p:txBody>
      </p:sp>
      <p:sp>
        <p:nvSpPr>
          <p:cNvPr id="3" name="Content Placeholder 2"/>
          <p:cNvSpPr>
            <a:spLocks noGrp="1"/>
          </p:cNvSpPr>
          <p:nvPr>
            <p:ph idx="1"/>
          </p:nvPr>
        </p:nvSpPr>
        <p:spPr>
          <a:xfrm>
            <a:off x="633663" y="1600201"/>
            <a:ext cx="10972800" cy="4525963"/>
          </a:xfrm>
        </p:spPr>
        <p:txBody>
          <a:bodyPr/>
          <a:lstStyle/>
          <a:p>
            <a:pPr marL="0" marR="0" indent="0">
              <a:lnSpc>
                <a:spcPct val="107000"/>
              </a:lnSpc>
              <a:spcBef>
                <a:spcPts val="0"/>
              </a:spcBef>
              <a:spcAft>
                <a:spcPts val="800"/>
              </a:spcAft>
              <a:buNone/>
            </a:pPr>
            <a:r>
              <a:rPr lang="en-US" baseline="30000" dirty="0">
                <a:effectLst/>
                <a:ea typeface="Aptos" panose="020B0004020202020204" pitchFamily="34" charset="0"/>
                <a:cs typeface="Times New Roman" panose="02020603050405020304" pitchFamily="18" charset="0"/>
              </a:rPr>
              <a:t>27</a:t>
            </a:r>
            <a:r>
              <a:rPr lang="en-US" dirty="0">
                <a:effectLst/>
                <a:ea typeface="Aptos" panose="020B0004020202020204" pitchFamily="34" charset="0"/>
                <a:cs typeface="Times New Roman" panose="02020603050405020304" pitchFamily="18" charset="0"/>
              </a:rPr>
              <a:t>No, the Father himself loves you because you have loved me and have believed that I came from God. </a:t>
            </a:r>
          </a:p>
          <a:p>
            <a:pPr marL="0" marR="0" indent="0">
              <a:lnSpc>
                <a:spcPct val="107000"/>
              </a:lnSpc>
              <a:spcBef>
                <a:spcPts val="0"/>
              </a:spcBef>
              <a:spcAft>
                <a:spcPts val="800"/>
              </a:spcAft>
              <a:buNone/>
            </a:pPr>
            <a:r>
              <a:rPr lang="en-US" baseline="30000" dirty="0">
                <a:effectLst/>
                <a:ea typeface="Aptos" panose="020B0004020202020204" pitchFamily="34" charset="0"/>
                <a:cs typeface="Times New Roman" panose="02020603050405020304" pitchFamily="18" charset="0"/>
              </a:rPr>
              <a:t>28</a:t>
            </a:r>
            <a:r>
              <a:rPr lang="en-US" dirty="0">
                <a:effectLst/>
                <a:ea typeface="Aptos" panose="020B0004020202020204" pitchFamily="34" charset="0"/>
                <a:cs typeface="Times New Roman" panose="02020603050405020304" pitchFamily="18" charset="0"/>
              </a:rPr>
              <a:t>I came from the Father and entered the world; now I am leaving the world and going back to the Father.”</a:t>
            </a:r>
            <a:endParaRPr lang="en-US" kern="100" dirty="0">
              <a:effectLst/>
              <a:ea typeface="Aptos" panose="020B000402020202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5793C10E-6154-FC60-7F07-920C05E02350}"/>
              </a:ext>
            </a:extLst>
          </p:cNvPr>
          <p:cNvSpPr txBox="1"/>
          <p:nvPr/>
        </p:nvSpPr>
        <p:spPr>
          <a:xfrm>
            <a:off x="7132320" y="6126164"/>
            <a:ext cx="4966356" cy="630942"/>
          </a:xfrm>
          <a:prstGeom prst="rect">
            <a:avLst/>
          </a:prstGeom>
          <a:solidFill>
            <a:schemeClr val="bg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l"/>
            <a:r>
              <a:rPr lang="en-US" sz="3500" b="1" dirty="0">
                <a:latin typeface="Avenir Next LT Pro" panose="020B0504020202020204" pitchFamily="34" charset="0"/>
              </a:rPr>
              <a:t>PRAYER IS ESSENTIAL</a:t>
            </a:r>
          </a:p>
        </p:txBody>
      </p:sp>
      <p:grpSp>
        <p:nvGrpSpPr>
          <p:cNvPr id="4" name="Group 3">
            <a:extLst>
              <a:ext uri="{FF2B5EF4-FFF2-40B4-BE49-F238E27FC236}">
                <a16:creationId xmlns:a16="http://schemas.microsoft.com/office/drawing/2014/main" id="{4BE856DE-CE20-52F5-7B30-D820C7D07E66}"/>
              </a:ext>
            </a:extLst>
          </p:cNvPr>
          <p:cNvGrpSpPr/>
          <p:nvPr/>
        </p:nvGrpSpPr>
        <p:grpSpPr>
          <a:xfrm>
            <a:off x="6148658" y="5737331"/>
            <a:ext cx="844898" cy="777666"/>
            <a:chOff x="5338274" y="5472138"/>
            <a:chExt cx="844898" cy="777666"/>
          </a:xfrm>
        </p:grpSpPr>
        <p:sp>
          <p:nvSpPr>
            <p:cNvPr id="5" name="TextBox 4">
              <a:extLst>
                <a:ext uri="{FF2B5EF4-FFF2-40B4-BE49-F238E27FC236}">
                  <a16:creationId xmlns:a16="http://schemas.microsoft.com/office/drawing/2014/main" id="{9FD1F944-56C1-4A47-EA32-B2A0B9E1D504}"/>
                </a:ext>
              </a:extLst>
            </p:cNvPr>
            <p:cNvSpPr txBox="1"/>
            <p:nvPr/>
          </p:nvSpPr>
          <p:spPr>
            <a:xfrm>
              <a:off x="5387726" y="5545500"/>
              <a:ext cx="795446" cy="630942"/>
            </a:xfrm>
            <a:prstGeom prst="rect">
              <a:avLst/>
            </a:prstGeom>
            <a:solidFill>
              <a:schemeClr val="bg1"/>
            </a:solidFill>
            <a:ln w="25400">
              <a:noFill/>
            </a:ln>
            <a:effectLst>
              <a:outerShdw blurRad="107950" dist="12700" dir="5400000" algn="ctr">
                <a:srgbClr val="000000"/>
              </a:outerShdw>
            </a:effectLst>
          </p:spPr>
          <p:txBody>
            <a:bodyPr wrap="square" rtlCol="0">
              <a:spAutoFit/>
            </a:bodyPr>
            <a:lstStyle/>
            <a:p>
              <a:pPr algn="l"/>
              <a:r>
                <a:rPr lang="en-US" sz="3500" b="1" dirty="0">
                  <a:latin typeface="Avenir Next LT Pro" panose="020B0504020202020204" pitchFamily="34" charset="0"/>
                </a:rPr>
                <a:t>#5</a:t>
              </a:r>
            </a:p>
          </p:txBody>
        </p:sp>
        <p:sp>
          <p:nvSpPr>
            <p:cNvPr id="6" name="Oval 5">
              <a:extLst>
                <a:ext uri="{FF2B5EF4-FFF2-40B4-BE49-F238E27FC236}">
                  <a16:creationId xmlns:a16="http://schemas.microsoft.com/office/drawing/2014/main" id="{34DEBD73-214E-B683-FE56-BCA985FED825}"/>
                </a:ext>
              </a:extLst>
            </p:cNvPr>
            <p:cNvSpPr/>
            <p:nvPr/>
          </p:nvSpPr>
          <p:spPr>
            <a:xfrm>
              <a:off x="5338274" y="5472138"/>
              <a:ext cx="844898" cy="777666"/>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 name="TextBox 6">
            <a:extLst>
              <a:ext uri="{FF2B5EF4-FFF2-40B4-BE49-F238E27FC236}">
                <a16:creationId xmlns:a16="http://schemas.microsoft.com/office/drawing/2014/main" id="{84B81E5A-EE3A-6824-6106-426AA3C5B738}"/>
              </a:ext>
            </a:extLst>
          </p:cNvPr>
          <p:cNvSpPr txBox="1"/>
          <p:nvPr/>
        </p:nvSpPr>
        <p:spPr>
          <a:xfrm>
            <a:off x="585537" y="2928767"/>
            <a:ext cx="7257448" cy="2431435"/>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marL="571500" indent="-571500" algn="l">
              <a:buFont typeface="Arial" panose="020B0604020202020204" pitchFamily="34" charset="0"/>
              <a:buChar char="•"/>
            </a:pPr>
            <a:r>
              <a:rPr lang="en-US" sz="3800" dirty="0">
                <a:latin typeface="Perpetua" panose="02020502060401020303" pitchFamily="18" charset="0"/>
              </a:rPr>
              <a:t>Through prayer, we experience God’s love</a:t>
            </a:r>
          </a:p>
          <a:p>
            <a:pPr marL="571500" indent="-571500" algn="l">
              <a:buFont typeface="Arial" panose="020B0604020202020204" pitchFamily="34" charset="0"/>
              <a:buChar char="•"/>
            </a:pPr>
            <a:r>
              <a:rPr lang="en-US" sz="3800" dirty="0">
                <a:latin typeface="Perpetua" panose="02020502060401020303" pitchFamily="18" charset="0"/>
              </a:rPr>
              <a:t>We can’t try to go through persecution alone</a:t>
            </a:r>
          </a:p>
        </p:txBody>
      </p:sp>
    </p:spTree>
    <p:extLst>
      <p:ext uri="{BB962C8B-B14F-4D97-AF65-F5344CB8AC3E}">
        <p14:creationId xmlns:p14="http://schemas.microsoft.com/office/powerpoint/2010/main" val="341724540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par>
                                <p:cTn id="13" presetID="22" presetClass="entr" presetSubtype="8" fill="hold" nodeType="withEffect">
                                  <p:stCondLst>
                                    <p:cond delay="0"/>
                                  </p:stCondLst>
                                  <p:childTnLst>
                                    <p:set>
                                      <p:cBhvr>
                                        <p:cTn id="14" dur="1" fill="hold">
                                          <p:stCondLst>
                                            <p:cond delay="0"/>
                                          </p:stCondLst>
                                        </p:cTn>
                                        <p:tgtEl>
                                          <p:spTgt spid="7">
                                            <p:txEl>
                                              <p:pRg st="0" end="0"/>
                                            </p:txEl>
                                          </p:spTgt>
                                        </p:tgtEl>
                                        <p:attrNameLst>
                                          <p:attrName>style.visibility</p:attrName>
                                        </p:attrNameLst>
                                      </p:cBhvr>
                                      <p:to>
                                        <p:strVal val="visible"/>
                                      </p:to>
                                    </p:set>
                                    <p:animEffect transition="in" filter="wipe(left)">
                                      <p:cBhvr>
                                        <p:cTn id="15" dur="500"/>
                                        <p:tgtEl>
                                          <p:spTgt spid="7">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nodeType="clickEffect">
                                  <p:stCondLst>
                                    <p:cond delay="0"/>
                                  </p:stCondLst>
                                  <p:childTnLst>
                                    <p:set>
                                      <p:cBhvr>
                                        <p:cTn id="19" dur="1" fill="hold">
                                          <p:stCondLst>
                                            <p:cond delay="0"/>
                                          </p:stCondLst>
                                        </p:cTn>
                                        <p:tgtEl>
                                          <p:spTgt spid="7">
                                            <p:txEl>
                                              <p:pRg st="1" end="1"/>
                                            </p:txEl>
                                          </p:spTgt>
                                        </p:tgtEl>
                                        <p:attrNameLst>
                                          <p:attrName>style.visibility</p:attrName>
                                        </p:attrNameLst>
                                      </p:cBhvr>
                                      <p:to>
                                        <p:strVal val="visible"/>
                                      </p:to>
                                    </p:set>
                                    <p:animEffect transition="in" filter="wipe(left)">
                                      <p:cBhvr>
                                        <p:cTn id="20" dur="5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a:t>
            </a:r>
            <a:r>
              <a:rPr lang="en-US" altLang="en-US" sz="7500" dirty="0"/>
              <a:t>6</a:t>
            </a:r>
            <a:endParaRPr lang="en-US" altLang="en-US" sz="7500" b="1" dirty="0">
              <a:latin typeface="Perpetua" panose="02020502060401020303" pitchFamily="18" charset="0"/>
            </a:endParaRPr>
          </a:p>
        </p:txBody>
      </p:sp>
      <p:sp>
        <p:nvSpPr>
          <p:cNvPr id="3" name="Content Placeholder 2"/>
          <p:cNvSpPr>
            <a:spLocks noGrp="1"/>
          </p:cNvSpPr>
          <p:nvPr>
            <p:ph idx="1"/>
          </p:nvPr>
        </p:nvSpPr>
        <p:spPr>
          <a:xfrm>
            <a:off x="633663" y="1600201"/>
            <a:ext cx="10972800" cy="4525963"/>
          </a:xfrm>
        </p:spPr>
        <p:txBody>
          <a:bodyPr/>
          <a:lstStyle/>
          <a:p>
            <a:pPr marL="0" marR="0" indent="0">
              <a:lnSpc>
                <a:spcPct val="107000"/>
              </a:lnSpc>
              <a:spcBef>
                <a:spcPts val="0"/>
              </a:spcBef>
              <a:spcAft>
                <a:spcPts val="800"/>
              </a:spcAft>
              <a:buNone/>
            </a:pPr>
            <a:r>
              <a:rPr lang="en-US" kern="100" baseline="30000" dirty="0">
                <a:effectLst/>
                <a:ea typeface="Aptos" panose="020B0004020202020204" pitchFamily="34" charset="0"/>
                <a:cs typeface="Times New Roman" panose="02020603050405020304" pitchFamily="18" charset="0"/>
              </a:rPr>
              <a:t>33</a:t>
            </a:r>
            <a:r>
              <a:rPr lang="en-US" kern="100" dirty="0">
                <a:effectLst/>
                <a:ea typeface="Aptos" panose="020B0004020202020204" pitchFamily="34" charset="0"/>
                <a:cs typeface="Times New Roman" panose="02020603050405020304" pitchFamily="18" charset="0"/>
              </a:rPr>
              <a:t>I have told you these things, so that in me you may have peace. In this world you will have trouble. But take heart! I have overcome the world.</a:t>
            </a:r>
          </a:p>
        </p:txBody>
      </p:sp>
    </p:spTree>
    <p:extLst>
      <p:ext uri="{BB962C8B-B14F-4D97-AF65-F5344CB8AC3E}">
        <p14:creationId xmlns:p14="http://schemas.microsoft.com/office/powerpoint/2010/main" val="25983662"/>
      </p:ext>
    </p:extLst>
  </p:cSld>
  <p:clrMapOvr>
    <a:masterClrMapping/>
  </p:clrMapOvr>
  <p:transition>
    <p:wipe dir="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9E51E7-166F-5E27-8BE9-444C1EB4E0E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8DEE8D2-5772-5057-243C-7375B43EEAC5}"/>
              </a:ext>
            </a:extLst>
          </p:cNvPr>
          <p:cNvSpPr>
            <a:spLocks noGrp="1"/>
          </p:cNvSpPr>
          <p:nvPr>
            <p:ph type="title"/>
          </p:nvPr>
        </p:nvSpPr>
        <p:spPr/>
        <p:txBody>
          <a:bodyPr/>
          <a:lstStyle/>
          <a:p>
            <a:r>
              <a:rPr lang="en-US" dirty="0"/>
              <a:t>Conclusions</a:t>
            </a:r>
          </a:p>
        </p:txBody>
      </p:sp>
      <p:sp>
        <p:nvSpPr>
          <p:cNvPr id="3" name="Content Placeholder 2">
            <a:extLst>
              <a:ext uri="{FF2B5EF4-FFF2-40B4-BE49-F238E27FC236}">
                <a16:creationId xmlns:a16="http://schemas.microsoft.com/office/drawing/2014/main" id="{8E87A75D-BEE7-0379-29FC-E40B55D07EEE}"/>
              </a:ext>
            </a:extLst>
          </p:cNvPr>
          <p:cNvSpPr>
            <a:spLocks noGrp="1"/>
          </p:cNvSpPr>
          <p:nvPr>
            <p:ph idx="1"/>
          </p:nvPr>
        </p:nvSpPr>
        <p:spPr/>
        <p:txBody>
          <a:bodyPr/>
          <a:lstStyle/>
          <a:p>
            <a:r>
              <a:rPr lang="en-US" dirty="0"/>
              <a:t>If you’re serious about following Jesus, you will be persecuted</a:t>
            </a:r>
          </a:p>
          <a:p>
            <a:pPr lvl="1"/>
            <a:r>
              <a:rPr lang="en-US" dirty="0"/>
              <a:t>You could avoid it</a:t>
            </a:r>
          </a:p>
          <a:p>
            <a:pPr lvl="1"/>
            <a:r>
              <a:rPr lang="en-US" dirty="0"/>
              <a:t>But persecution isn’t all that serious Christians are promised</a:t>
            </a:r>
          </a:p>
        </p:txBody>
      </p:sp>
    </p:spTree>
    <p:extLst>
      <p:ext uri="{BB962C8B-B14F-4D97-AF65-F5344CB8AC3E}">
        <p14:creationId xmlns:p14="http://schemas.microsoft.com/office/powerpoint/2010/main" val="278464111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Open quotation mark outline">
            <a:extLst>
              <a:ext uri="{FF2B5EF4-FFF2-40B4-BE49-F238E27FC236}">
                <a16:creationId xmlns:a16="http://schemas.microsoft.com/office/drawing/2014/main" id="{E891C34F-E0C2-FF5A-8F37-1F3374AE52DA}"/>
              </a:ext>
            </a:extLst>
          </p:cNvPr>
          <p:cNvPicPr>
            <a:picLocks noGrp="1" noChangeAspect="1"/>
          </p:cNvPicPr>
          <p:nvPr>
            <p:ph idx="1"/>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7973" y="0"/>
            <a:ext cx="1415143" cy="1415143"/>
          </a:xfrm>
        </p:spPr>
      </p:pic>
      <p:sp>
        <p:nvSpPr>
          <p:cNvPr id="6" name="TextBox 5">
            <a:extLst>
              <a:ext uri="{FF2B5EF4-FFF2-40B4-BE49-F238E27FC236}">
                <a16:creationId xmlns:a16="http://schemas.microsoft.com/office/drawing/2014/main" id="{B641E505-B92C-6F5D-71C9-193BC56D75FE}"/>
              </a:ext>
            </a:extLst>
          </p:cNvPr>
          <p:cNvSpPr txBox="1"/>
          <p:nvPr/>
        </p:nvSpPr>
        <p:spPr>
          <a:xfrm>
            <a:off x="1317170" y="707571"/>
            <a:ext cx="6118799" cy="4832092"/>
          </a:xfrm>
          <a:prstGeom prst="rect">
            <a:avLst/>
          </a:prstGeom>
          <a:noFill/>
          <a:ln w="25400">
            <a:noFill/>
          </a:ln>
        </p:spPr>
        <p:txBody>
          <a:bodyPr wrap="square" rtlCol="0">
            <a:spAutoFit/>
          </a:bodyPr>
          <a:lstStyle/>
          <a:p>
            <a:r>
              <a:rPr lang="en-US" sz="4400" dirty="0">
                <a:latin typeface="Perpetua" panose="02020502060401020303" pitchFamily="18" charset="0"/>
              </a:rPr>
              <a:t>I want my dear brothers and sisters in Christ to know how much I love them and thank them for praying for me.</a:t>
            </a:r>
            <a:br>
              <a:rPr lang="en-US" sz="4400" dirty="0">
                <a:latin typeface="Perpetua" panose="02020502060401020303" pitchFamily="18" charset="0"/>
              </a:rPr>
            </a:br>
            <a:endParaRPr lang="en-US" sz="4400" dirty="0">
              <a:latin typeface="Perpetua" panose="02020502060401020303" pitchFamily="18" charset="0"/>
            </a:endParaRPr>
          </a:p>
          <a:p>
            <a:r>
              <a:rPr lang="en-US" sz="4400" dirty="0">
                <a:latin typeface="Perpetua" panose="02020502060401020303" pitchFamily="18" charset="0"/>
              </a:rPr>
              <a:t>And I have a message for them.</a:t>
            </a:r>
          </a:p>
        </p:txBody>
      </p:sp>
    </p:spTree>
    <p:extLst>
      <p:ext uri="{BB962C8B-B14F-4D97-AF65-F5344CB8AC3E}">
        <p14:creationId xmlns:p14="http://schemas.microsoft.com/office/powerpoint/2010/main" val="73558071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left)">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wipe(left)">
                                      <p:cBhvr>
                                        <p:cTn id="12"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Open quotation mark outline">
            <a:extLst>
              <a:ext uri="{FF2B5EF4-FFF2-40B4-BE49-F238E27FC236}">
                <a16:creationId xmlns:a16="http://schemas.microsoft.com/office/drawing/2014/main" id="{E891C34F-E0C2-FF5A-8F37-1F3374AE52DA}"/>
              </a:ext>
            </a:extLst>
          </p:cNvPr>
          <p:cNvPicPr>
            <a:picLocks noGrp="1" noChangeAspect="1"/>
          </p:cNvPicPr>
          <p:nvPr>
            <p:ph idx="1"/>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7973" y="0"/>
            <a:ext cx="1415143" cy="1415143"/>
          </a:xfrm>
        </p:spPr>
      </p:pic>
      <p:sp>
        <p:nvSpPr>
          <p:cNvPr id="6" name="TextBox 5">
            <a:extLst>
              <a:ext uri="{FF2B5EF4-FFF2-40B4-BE49-F238E27FC236}">
                <a16:creationId xmlns:a16="http://schemas.microsoft.com/office/drawing/2014/main" id="{B641E505-B92C-6F5D-71C9-193BC56D75FE}"/>
              </a:ext>
            </a:extLst>
          </p:cNvPr>
          <p:cNvSpPr txBox="1"/>
          <p:nvPr/>
        </p:nvSpPr>
        <p:spPr>
          <a:xfrm>
            <a:off x="1317170" y="707571"/>
            <a:ext cx="6118799" cy="4154984"/>
          </a:xfrm>
          <a:prstGeom prst="rect">
            <a:avLst/>
          </a:prstGeom>
          <a:noFill/>
          <a:ln w="25400">
            <a:noFill/>
          </a:ln>
        </p:spPr>
        <p:txBody>
          <a:bodyPr wrap="square" rtlCol="0">
            <a:spAutoFit/>
          </a:bodyPr>
          <a:lstStyle/>
          <a:p>
            <a:r>
              <a:rPr lang="en-US" sz="4400" dirty="0">
                <a:latin typeface="Perpetua" panose="02020502060401020303" pitchFamily="18" charset="0"/>
              </a:rPr>
              <a:t>I had an empty heart and wish someone had told me about Jesus years ago. </a:t>
            </a:r>
          </a:p>
          <a:p>
            <a:endParaRPr lang="en-US" sz="4400" dirty="0">
              <a:latin typeface="Perpetua" panose="02020502060401020303" pitchFamily="18" charset="0"/>
            </a:endParaRPr>
          </a:p>
          <a:p>
            <a:r>
              <a:rPr lang="en-US" sz="4400" dirty="0">
                <a:latin typeface="Perpetua" panose="02020502060401020303" pitchFamily="18" charset="0"/>
              </a:rPr>
              <a:t>That’s why I tell everyone about Him now. </a:t>
            </a:r>
          </a:p>
        </p:txBody>
      </p:sp>
    </p:spTree>
    <p:extLst>
      <p:ext uri="{BB962C8B-B14F-4D97-AF65-F5344CB8AC3E}">
        <p14:creationId xmlns:p14="http://schemas.microsoft.com/office/powerpoint/2010/main" val="15437180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animEffect transition="in" filter="wipe(left)">
                                      <p:cBhvr>
                                        <p:cTn id="7"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Open quotation mark outline">
            <a:extLst>
              <a:ext uri="{FF2B5EF4-FFF2-40B4-BE49-F238E27FC236}">
                <a16:creationId xmlns:a16="http://schemas.microsoft.com/office/drawing/2014/main" id="{E891C34F-E0C2-FF5A-8F37-1F3374AE52DA}"/>
              </a:ext>
            </a:extLst>
          </p:cNvPr>
          <p:cNvPicPr>
            <a:picLocks noGrp="1" noChangeAspect="1"/>
          </p:cNvPicPr>
          <p:nvPr>
            <p:ph idx="1"/>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7973" y="0"/>
            <a:ext cx="1415143" cy="1415143"/>
          </a:xfrm>
        </p:spPr>
      </p:pic>
      <p:sp>
        <p:nvSpPr>
          <p:cNvPr id="6" name="TextBox 5">
            <a:extLst>
              <a:ext uri="{FF2B5EF4-FFF2-40B4-BE49-F238E27FC236}">
                <a16:creationId xmlns:a16="http://schemas.microsoft.com/office/drawing/2014/main" id="{B641E505-B92C-6F5D-71C9-193BC56D75FE}"/>
              </a:ext>
            </a:extLst>
          </p:cNvPr>
          <p:cNvSpPr txBox="1"/>
          <p:nvPr/>
        </p:nvSpPr>
        <p:spPr>
          <a:xfrm>
            <a:off x="1317170" y="707571"/>
            <a:ext cx="6118799" cy="4154984"/>
          </a:xfrm>
          <a:prstGeom prst="rect">
            <a:avLst/>
          </a:prstGeom>
          <a:noFill/>
          <a:ln w="25400">
            <a:noFill/>
          </a:ln>
        </p:spPr>
        <p:txBody>
          <a:bodyPr wrap="square" rtlCol="0">
            <a:spAutoFit/>
          </a:bodyPr>
          <a:lstStyle/>
          <a:p>
            <a:r>
              <a:rPr lang="en-US" sz="4400" dirty="0">
                <a:latin typeface="Perpetua" panose="02020502060401020303" pitchFamily="18" charset="0"/>
              </a:rPr>
              <a:t>My life is in danger, but I don’t care.</a:t>
            </a:r>
          </a:p>
          <a:p>
            <a:endParaRPr lang="en-US" sz="4400" dirty="0">
              <a:latin typeface="Perpetua" panose="02020502060401020303" pitchFamily="18" charset="0"/>
            </a:endParaRPr>
          </a:p>
          <a:p>
            <a:r>
              <a:rPr lang="en-US" sz="4400" dirty="0">
                <a:latin typeface="Perpetua" panose="02020502060401020303" pitchFamily="18" charset="0"/>
              </a:rPr>
              <a:t>I only want to follow my Savior and be faithful. That is my goal in life…</a:t>
            </a:r>
          </a:p>
        </p:txBody>
      </p:sp>
    </p:spTree>
    <p:extLst>
      <p:ext uri="{BB962C8B-B14F-4D97-AF65-F5344CB8AC3E}">
        <p14:creationId xmlns:p14="http://schemas.microsoft.com/office/powerpoint/2010/main" val="54431186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animEffect transition="in" filter="wipe(left)">
                                      <p:cBhvr>
                                        <p:cTn id="7"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Open quotation mark outline">
            <a:extLst>
              <a:ext uri="{FF2B5EF4-FFF2-40B4-BE49-F238E27FC236}">
                <a16:creationId xmlns:a16="http://schemas.microsoft.com/office/drawing/2014/main" id="{E891C34F-E0C2-FF5A-8F37-1F3374AE52DA}"/>
              </a:ext>
            </a:extLst>
          </p:cNvPr>
          <p:cNvPicPr>
            <a:picLocks noGrp="1" noChangeAspect="1"/>
          </p:cNvPicPr>
          <p:nvPr>
            <p:ph idx="1"/>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7973" y="0"/>
            <a:ext cx="1415143" cy="1415143"/>
          </a:xfrm>
        </p:spPr>
      </p:pic>
      <p:sp>
        <p:nvSpPr>
          <p:cNvPr id="6" name="TextBox 5">
            <a:extLst>
              <a:ext uri="{FF2B5EF4-FFF2-40B4-BE49-F238E27FC236}">
                <a16:creationId xmlns:a16="http://schemas.microsoft.com/office/drawing/2014/main" id="{B641E505-B92C-6F5D-71C9-193BC56D75FE}"/>
              </a:ext>
            </a:extLst>
          </p:cNvPr>
          <p:cNvSpPr txBox="1"/>
          <p:nvPr/>
        </p:nvSpPr>
        <p:spPr>
          <a:xfrm>
            <a:off x="1317170" y="707571"/>
            <a:ext cx="6118799" cy="4832092"/>
          </a:xfrm>
          <a:prstGeom prst="rect">
            <a:avLst/>
          </a:prstGeom>
          <a:noFill/>
          <a:ln w="25400">
            <a:noFill/>
          </a:ln>
        </p:spPr>
        <p:txBody>
          <a:bodyPr wrap="square" rtlCol="0">
            <a:spAutoFit/>
          </a:bodyPr>
          <a:lstStyle/>
          <a:p>
            <a:r>
              <a:rPr lang="en-US" sz="4400" dirty="0">
                <a:latin typeface="Perpetua" panose="02020502060401020303" pitchFamily="18" charset="0"/>
              </a:rPr>
              <a:t>As for me, I expect to die for Jesus.</a:t>
            </a:r>
          </a:p>
          <a:p>
            <a:endParaRPr lang="en-US" sz="4400" dirty="0">
              <a:latin typeface="Perpetua" panose="02020502060401020303" pitchFamily="18" charset="0"/>
            </a:endParaRPr>
          </a:p>
          <a:p>
            <a:r>
              <a:rPr lang="en-US" sz="4400" dirty="0">
                <a:latin typeface="Perpetua" panose="02020502060401020303" pitchFamily="18" charset="0"/>
              </a:rPr>
              <a:t>In the West, you probably won’t have to die for Jesus.</a:t>
            </a:r>
          </a:p>
          <a:p>
            <a:endParaRPr lang="en-US" sz="4400" dirty="0">
              <a:latin typeface="Perpetua" panose="02020502060401020303" pitchFamily="18" charset="0"/>
            </a:endParaRPr>
          </a:p>
          <a:p>
            <a:r>
              <a:rPr lang="en-US" sz="4400" dirty="0">
                <a:latin typeface="Perpetua" panose="02020502060401020303" pitchFamily="18" charset="0"/>
              </a:rPr>
              <a:t>But…will you </a:t>
            </a:r>
            <a:r>
              <a:rPr lang="en-US" sz="4400" i="1" dirty="0">
                <a:latin typeface="Perpetua" panose="02020502060401020303" pitchFamily="18" charset="0"/>
              </a:rPr>
              <a:t>live</a:t>
            </a:r>
            <a:r>
              <a:rPr lang="en-US" sz="4400" dirty="0">
                <a:latin typeface="Perpetua" panose="02020502060401020303" pitchFamily="18" charset="0"/>
              </a:rPr>
              <a:t> for Him?</a:t>
            </a:r>
          </a:p>
        </p:txBody>
      </p:sp>
    </p:spTree>
    <p:extLst>
      <p:ext uri="{BB962C8B-B14F-4D97-AF65-F5344CB8AC3E}">
        <p14:creationId xmlns:p14="http://schemas.microsoft.com/office/powerpoint/2010/main" val="182366884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animEffect transition="in" filter="wipe(left)">
                                      <p:cBhvr>
                                        <p:cTn id="7" dur="500"/>
                                        <p:tgtEl>
                                          <p:spTgt spid="6">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6">
                                            <p:txEl>
                                              <p:pRg st="4" end="4"/>
                                            </p:txEl>
                                          </p:spTgt>
                                        </p:tgtEl>
                                        <p:attrNameLst>
                                          <p:attrName>style.visibility</p:attrName>
                                        </p:attrNameLst>
                                      </p:cBhvr>
                                      <p:to>
                                        <p:strVal val="visible"/>
                                      </p:to>
                                    </p:set>
                                    <p:animEffect transition="in" filter="wipe(left)">
                                      <p:cBhvr>
                                        <p:cTn id="12"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15</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baseline="30000" dirty="0"/>
              <a:t>18</a:t>
            </a:r>
            <a:r>
              <a:rPr lang="en-US" dirty="0"/>
              <a:t>If the world hates you, keep in mind that it hated me first. </a:t>
            </a:r>
            <a:r>
              <a:rPr lang="en-US" baseline="30000" dirty="0"/>
              <a:t>19</a:t>
            </a:r>
            <a:r>
              <a:rPr lang="en-US" dirty="0"/>
              <a:t>If you belonged to the world, it would love you as its own. As it is, you do not belong to the world, but I have chosen you out of the world. That is why the world hates you. </a:t>
            </a:r>
          </a:p>
        </p:txBody>
      </p:sp>
      <p:sp>
        <p:nvSpPr>
          <p:cNvPr id="2" name="TextBox 1">
            <a:extLst>
              <a:ext uri="{FF2B5EF4-FFF2-40B4-BE49-F238E27FC236}">
                <a16:creationId xmlns:a16="http://schemas.microsoft.com/office/drawing/2014/main" id="{4E350DCB-FFDA-3EC1-D30E-C4652C225526}"/>
              </a:ext>
            </a:extLst>
          </p:cNvPr>
          <p:cNvSpPr txBox="1"/>
          <p:nvPr/>
        </p:nvSpPr>
        <p:spPr>
          <a:xfrm>
            <a:off x="298383" y="3429000"/>
            <a:ext cx="11259954" cy="2385268"/>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l"/>
            <a:r>
              <a:rPr lang="en-US" sz="3800" b="1" dirty="0">
                <a:latin typeface="Perpetua" panose="02020502060401020303" pitchFamily="18" charset="0"/>
              </a:rPr>
              <a:t>The World System</a:t>
            </a:r>
            <a:r>
              <a:rPr lang="en-US" sz="3800" dirty="0">
                <a:latin typeface="Perpetua" panose="02020502060401020303" pitchFamily="18" charset="0"/>
              </a:rPr>
              <a:t> (</a:t>
            </a:r>
            <a:r>
              <a:rPr lang="en-US" sz="3800" i="1" dirty="0" err="1">
                <a:latin typeface="Perpetua" panose="02020502060401020303" pitchFamily="18" charset="0"/>
              </a:rPr>
              <a:t>kosmos</a:t>
            </a:r>
            <a:r>
              <a:rPr lang="en-US" sz="3800" dirty="0">
                <a:latin typeface="Perpetua" panose="02020502060401020303" pitchFamily="18" charset="0"/>
              </a:rPr>
              <a:t>) </a:t>
            </a:r>
            <a:endParaRPr lang="en-US" sz="3800" b="1" dirty="0">
              <a:latin typeface="Perpetua" panose="02020502060401020303" pitchFamily="18" charset="0"/>
            </a:endParaRPr>
          </a:p>
          <a:p>
            <a:pPr algn="l"/>
            <a:r>
              <a:rPr lang="en-US" sz="3800" dirty="0">
                <a:latin typeface="Perpetua" panose="02020502060401020303" pitchFamily="18" charset="0"/>
              </a:rPr>
              <a:t>Run by Satan</a:t>
            </a:r>
          </a:p>
          <a:p>
            <a:pPr algn="l"/>
            <a:r>
              <a:rPr lang="en-US" sz="3800" dirty="0">
                <a:latin typeface="Perpetua" panose="02020502060401020303" pitchFamily="18" charset="0"/>
              </a:rPr>
              <a:t>1 John </a:t>
            </a:r>
            <a:r>
              <a:rPr lang="en-US" sz="3500" dirty="0">
                <a:latin typeface="Perpetua" panose="02020502060401020303" pitchFamily="18" charset="0"/>
              </a:rPr>
              <a:t>5:19 - </a:t>
            </a:r>
            <a:r>
              <a:rPr lang="en-US" sz="3500" baseline="30000" dirty="0">
                <a:effectLst/>
                <a:latin typeface="Perpetua" panose="02020502060401020303" pitchFamily="18" charset="0"/>
                <a:ea typeface="Aptos" panose="020B0004020202020204" pitchFamily="34" charset="0"/>
                <a:cs typeface="Times New Roman" panose="02020603050405020304" pitchFamily="18" charset="0"/>
              </a:rPr>
              <a:t>19</a:t>
            </a:r>
            <a:r>
              <a:rPr lang="en-US" sz="3500" dirty="0">
                <a:effectLst/>
                <a:latin typeface="Perpetua" panose="02020502060401020303" pitchFamily="18" charset="0"/>
                <a:ea typeface="Aptos" panose="020B0004020202020204" pitchFamily="34" charset="0"/>
                <a:cs typeface="Times New Roman" panose="02020603050405020304" pitchFamily="18" charset="0"/>
              </a:rPr>
              <a:t>We know that we are children of God, and that the whole world is under the control of the evil one. </a:t>
            </a:r>
            <a:endParaRPr lang="en-US" sz="3500" dirty="0">
              <a:latin typeface="Perpetua" panose="02020502060401020303" pitchFamily="18" charset="0"/>
            </a:endParaRPr>
          </a:p>
        </p:txBody>
      </p:sp>
    </p:spTree>
    <p:extLst>
      <p:ext uri="{BB962C8B-B14F-4D97-AF65-F5344CB8AC3E}">
        <p14:creationId xmlns:p14="http://schemas.microsoft.com/office/powerpoint/2010/main" val="27699943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wipe(left)">
                                      <p:cBhvr>
                                        <p:cTn id="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9E51E7-166F-5E27-8BE9-444C1EB4E0E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8DEE8D2-5772-5057-243C-7375B43EEAC5}"/>
              </a:ext>
            </a:extLst>
          </p:cNvPr>
          <p:cNvSpPr>
            <a:spLocks noGrp="1"/>
          </p:cNvSpPr>
          <p:nvPr>
            <p:ph type="title"/>
          </p:nvPr>
        </p:nvSpPr>
        <p:spPr/>
        <p:txBody>
          <a:bodyPr/>
          <a:lstStyle/>
          <a:p>
            <a:r>
              <a:rPr lang="en-US" dirty="0"/>
              <a:t>Conclusions</a:t>
            </a:r>
          </a:p>
        </p:txBody>
      </p:sp>
      <p:sp>
        <p:nvSpPr>
          <p:cNvPr id="3" name="Content Placeholder 2">
            <a:extLst>
              <a:ext uri="{FF2B5EF4-FFF2-40B4-BE49-F238E27FC236}">
                <a16:creationId xmlns:a16="http://schemas.microsoft.com/office/drawing/2014/main" id="{8E87A75D-BEE7-0379-29FC-E40B55D07EEE}"/>
              </a:ext>
            </a:extLst>
          </p:cNvPr>
          <p:cNvSpPr>
            <a:spLocks noGrp="1"/>
          </p:cNvSpPr>
          <p:nvPr>
            <p:ph idx="1"/>
          </p:nvPr>
        </p:nvSpPr>
        <p:spPr/>
        <p:txBody>
          <a:bodyPr/>
          <a:lstStyle/>
          <a:p>
            <a:r>
              <a:rPr lang="en-US" dirty="0"/>
              <a:t>If you’re serious about following Jesus, you will be persecuted</a:t>
            </a:r>
          </a:p>
          <a:p>
            <a:pPr lvl="1"/>
            <a:r>
              <a:rPr lang="en-US" dirty="0"/>
              <a:t>You could avoid it</a:t>
            </a:r>
          </a:p>
          <a:p>
            <a:pPr lvl="1"/>
            <a:r>
              <a:rPr lang="en-US" dirty="0"/>
              <a:t>But persecution isn’t all that serious Christians are promised</a:t>
            </a:r>
          </a:p>
          <a:p>
            <a:r>
              <a:rPr lang="en-US" dirty="0"/>
              <a:t>Consider these truths now</a:t>
            </a:r>
          </a:p>
        </p:txBody>
      </p:sp>
    </p:spTree>
    <p:extLst>
      <p:ext uri="{BB962C8B-B14F-4D97-AF65-F5344CB8AC3E}">
        <p14:creationId xmlns:p14="http://schemas.microsoft.com/office/powerpoint/2010/main" val="344900728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wipe(left)">
                                      <p:cBhvr>
                                        <p:cTn id="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9E51E7-166F-5E27-8BE9-444C1EB4E0E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8DEE8D2-5772-5057-243C-7375B43EEAC5}"/>
              </a:ext>
            </a:extLst>
          </p:cNvPr>
          <p:cNvSpPr>
            <a:spLocks noGrp="1"/>
          </p:cNvSpPr>
          <p:nvPr>
            <p:ph type="title"/>
          </p:nvPr>
        </p:nvSpPr>
        <p:spPr/>
        <p:txBody>
          <a:bodyPr/>
          <a:lstStyle/>
          <a:p>
            <a:r>
              <a:rPr lang="en-US" dirty="0"/>
              <a:t>Conclusions</a:t>
            </a:r>
          </a:p>
        </p:txBody>
      </p:sp>
      <p:sp>
        <p:nvSpPr>
          <p:cNvPr id="3" name="Content Placeholder 2">
            <a:extLst>
              <a:ext uri="{FF2B5EF4-FFF2-40B4-BE49-F238E27FC236}">
                <a16:creationId xmlns:a16="http://schemas.microsoft.com/office/drawing/2014/main" id="{8E87A75D-BEE7-0379-29FC-E40B55D07EEE}"/>
              </a:ext>
            </a:extLst>
          </p:cNvPr>
          <p:cNvSpPr>
            <a:spLocks noGrp="1"/>
          </p:cNvSpPr>
          <p:nvPr>
            <p:ph idx="1"/>
          </p:nvPr>
        </p:nvSpPr>
        <p:spPr/>
        <p:txBody>
          <a:bodyPr/>
          <a:lstStyle/>
          <a:p>
            <a:r>
              <a:rPr lang="en-US" dirty="0"/>
              <a:t>If you’re serious about following Jesus, you will be persecuted</a:t>
            </a:r>
          </a:p>
          <a:p>
            <a:pPr lvl="1"/>
            <a:r>
              <a:rPr lang="en-US" dirty="0"/>
              <a:t>You could avoid it</a:t>
            </a:r>
          </a:p>
          <a:p>
            <a:pPr lvl="1"/>
            <a:r>
              <a:rPr lang="en-US" dirty="0"/>
              <a:t>But persecution isn’t all that serious Christians are promised</a:t>
            </a:r>
          </a:p>
          <a:p>
            <a:r>
              <a:rPr lang="en-US" dirty="0"/>
              <a:t>Consider these truths now</a:t>
            </a:r>
          </a:p>
        </p:txBody>
      </p:sp>
      <p:sp>
        <p:nvSpPr>
          <p:cNvPr id="4" name="TextBox 3">
            <a:extLst>
              <a:ext uri="{FF2B5EF4-FFF2-40B4-BE49-F238E27FC236}">
                <a16:creationId xmlns:a16="http://schemas.microsoft.com/office/drawing/2014/main" id="{A1577892-586E-6AD0-E0BD-7740127FB58D}"/>
              </a:ext>
            </a:extLst>
          </p:cNvPr>
          <p:cNvSpPr txBox="1"/>
          <p:nvPr/>
        </p:nvSpPr>
        <p:spPr>
          <a:xfrm>
            <a:off x="609600" y="2939852"/>
            <a:ext cx="8286750" cy="1846659"/>
          </a:xfrm>
          <a:prstGeom prst="rect">
            <a:avLst/>
          </a:prstGeom>
          <a:gradFill>
            <a:gsLst>
              <a:gs pos="0">
                <a:srgbClr val="B27775"/>
              </a:gs>
              <a:gs pos="0">
                <a:schemeClr val="accent2">
                  <a:lumMod val="40000"/>
                  <a:lumOff val="60000"/>
                </a:schemeClr>
              </a:gs>
              <a:gs pos="0">
                <a:schemeClr val="accent2">
                  <a:lumMod val="95000"/>
                  <a:lumOff val="5000"/>
                </a:schemeClr>
              </a:gs>
              <a:gs pos="0">
                <a:schemeClr val="accent2">
                  <a:lumMod val="60000"/>
                </a:schemeClr>
              </a:gs>
            </a:gsLst>
            <a:path path="rect">
              <a:fillToRect l="100000" t="100000"/>
            </a:path>
          </a:gra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Perpetua" panose="02020502060401020303" pitchFamily="18" charset="0"/>
              </a:rPr>
              <a:t>John 16:4 – </a:t>
            </a:r>
            <a:r>
              <a:rPr lang="en-US" sz="3800" baseline="30000" dirty="0">
                <a:latin typeface="Perpetua" panose="02020502060401020303" pitchFamily="18" charset="0"/>
              </a:rPr>
              <a:t>4</a:t>
            </a:r>
            <a:r>
              <a:rPr lang="en-US" sz="3800" dirty="0">
                <a:latin typeface="Perpetua" panose="02020502060401020303" pitchFamily="18" charset="0"/>
              </a:rPr>
              <a:t>I have told you this, so that when their time comes you will remember that I warned you about them.</a:t>
            </a:r>
            <a:endParaRPr lang="en-US" sz="3800" b="1" u="sng" baseline="30000" dirty="0">
              <a:latin typeface="Perpetua" panose="02020502060401020303" pitchFamily="18" charset="0"/>
            </a:endParaRPr>
          </a:p>
        </p:txBody>
      </p:sp>
    </p:spTree>
    <p:extLst>
      <p:ext uri="{BB962C8B-B14F-4D97-AF65-F5344CB8AC3E}">
        <p14:creationId xmlns:p14="http://schemas.microsoft.com/office/powerpoint/2010/main" val="95400065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par>
                                <p:cTn id="8" presetID="22" presetClass="entr" presetSubtype="8"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wipe(left)">
                                      <p:cBhvr>
                                        <p:cTn id="1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ctrTitle"/>
          </p:nvPr>
        </p:nvSpPr>
        <p:spPr>
          <a:xfrm>
            <a:off x="5386805" y="148442"/>
            <a:ext cx="6667634" cy="4419600"/>
          </a:xfrm>
        </p:spPr>
        <p:txBody>
          <a:bodyPr/>
          <a:lstStyle/>
          <a:p>
            <a:pPr eaLnBrk="1" hangingPunct="1"/>
            <a:r>
              <a:rPr lang="en-US" altLang="en-US" sz="15000" dirty="0">
                <a:latin typeface="Haettenschweiler" panose="020B0706040902060204" pitchFamily="34" charset="0"/>
              </a:rPr>
              <a:t>JOHN 15-16</a:t>
            </a:r>
          </a:p>
        </p:txBody>
      </p:sp>
      <p:sp>
        <p:nvSpPr>
          <p:cNvPr id="2" name="TextBox 1">
            <a:extLst>
              <a:ext uri="{FF2B5EF4-FFF2-40B4-BE49-F238E27FC236}">
                <a16:creationId xmlns:a16="http://schemas.microsoft.com/office/drawing/2014/main" id="{38880140-7AEB-80C9-15F1-E354BAACEB8E}"/>
              </a:ext>
            </a:extLst>
          </p:cNvPr>
          <p:cNvSpPr txBox="1">
            <a:spLocks noChangeArrowheads="1"/>
          </p:cNvSpPr>
          <p:nvPr/>
        </p:nvSpPr>
        <p:spPr bwMode="auto">
          <a:xfrm>
            <a:off x="5386805" y="4062680"/>
            <a:ext cx="6667634" cy="21236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fontAlgn="base">
              <a:spcBef>
                <a:spcPct val="0"/>
              </a:spcBef>
              <a:spcAft>
                <a:spcPct val="0"/>
              </a:spcAft>
              <a:buNone/>
            </a:pPr>
            <a:r>
              <a:rPr lang="en-US" altLang="en-US" sz="6600" dirty="0">
                <a:solidFill>
                  <a:prstClr val="white"/>
                </a:solidFill>
                <a:latin typeface="Haettenschweiler" panose="020B0706040902060204" pitchFamily="34" charset="0"/>
                <a:cs typeface="AngsanaUPC" panose="020B0502040204020203" pitchFamily="18" charset="-34"/>
              </a:rPr>
              <a:t>Principles for Persecution</a:t>
            </a:r>
          </a:p>
        </p:txBody>
      </p:sp>
      <p:sp>
        <p:nvSpPr>
          <p:cNvPr id="3" name="TextBox 2">
            <a:extLst>
              <a:ext uri="{FF2B5EF4-FFF2-40B4-BE49-F238E27FC236}">
                <a16:creationId xmlns:a16="http://schemas.microsoft.com/office/drawing/2014/main" id="{676E29F6-254D-C016-E937-274576E2BD71}"/>
              </a:ext>
            </a:extLst>
          </p:cNvPr>
          <p:cNvSpPr txBox="1">
            <a:spLocks noChangeArrowheads="1"/>
          </p:cNvSpPr>
          <p:nvPr/>
        </p:nvSpPr>
        <p:spPr bwMode="auto">
          <a:xfrm>
            <a:off x="137561" y="148442"/>
            <a:ext cx="3895424" cy="5909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514350" indent="-514350" algn="ctr" fontAlgn="base">
              <a:spcBef>
                <a:spcPct val="0"/>
              </a:spcBef>
              <a:spcAft>
                <a:spcPct val="0"/>
              </a:spcAft>
              <a:buAutoNum type="arabicPeriod"/>
            </a:pPr>
            <a:r>
              <a:rPr lang="en-US" altLang="en-US" sz="4200" dirty="0">
                <a:solidFill>
                  <a:prstClr val="white"/>
                </a:solidFill>
                <a:latin typeface="Haettenschweiler" panose="020B0706040902060204" pitchFamily="34" charset="0"/>
                <a:cs typeface="AngsanaUPC" panose="020B0502040204020203" pitchFamily="18" charset="-34"/>
              </a:rPr>
              <a:t>Jesus did it first</a:t>
            </a:r>
          </a:p>
          <a:p>
            <a:pPr marL="514350" indent="-514350" algn="ctr" fontAlgn="base">
              <a:spcBef>
                <a:spcPct val="0"/>
              </a:spcBef>
              <a:spcAft>
                <a:spcPct val="0"/>
              </a:spcAft>
              <a:buAutoNum type="arabicPeriod"/>
            </a:pPr>
            <a:r>
              <a:rPr lang="en-US" altLang="en-US" sz="4200" dirty="0">
                <a:solidFill>
                  <a:prstClr val="white"/>
                </a:solidFill>
                <a:latin typeface="Haettenschweiler" panose="020B0706040902060204" pitchFamily="34" charset="0"/>
                <a:cs typeface="AngsanaUPC" panose="020B0502040204020203" pitchFamily="18" charset="-34"/>
              </a:rPr>
              <a:t>God’s presence is with us</a:t>
            </a:r>
          </a:p>
          <a:p>
            <a:pPr marL="514350" indent="-514350" algn="ctr" fontAlgn="base">
              <a:spcBef>
                <a:spcPct val="0"/>
              </a:spcBef>
              <a:spcAft>
                <a:spcPct val="0"/>
              </a:spcAft>
              <a:buAutoNum type="arabicPeriod"/>
            </a:pPr>
            <a:r>
              <a:rPr lang="en-US" altLang="en-US" sz="4200" dirty="0">
                <a:solidFill>
                  <a:prstClr val="white"/>
                </a:solidFill>
                <a:latin typeface="Haettenschweiler" panose="020B0706040902060204" pitchFamily="34" charset="0"/>
                <a:cs typeface="AngsanaUPC" panose="020B0502040204020203" pitchFamily="18" charset="-34"/>
              </a:rPr>
              <a:t>God’s presence is in the world</a:t>
            </a:r>
          </a:p>
          <a:p>
            <a:pPr marL="514350" indent="-514350" algn="ctr" fontAlgn="base">
              <a:spcBef>
                <a:spcPct val="0"/>
              </a:spcBef>
              <a:spcAft>
                <a:spcPct val="0"/>
              </a:spcAft>
              <a:buAutoNum type="arabicPeriod"/>
            </a:pPr>
            <a:r>
              <a:rPr lang="en-US" altLang="en-US" sz="4200" dirty="0">
                <a:solidFill>
                  <a:prstClr val="white"/>
                </a:solidFill>
                <a:latin typeface="Haettenschweiler" panose="020B0706040902060204" pitchFamily="34" charset="0"/>
                <a:cs typeface="AngsanaUPC" panose="020B0502040204020203" pitchFamily="18" charset="-34"/>
              </a:rPr>
              <a:t>Resurrection changes everything</a:t>
            </a:r>
          </a:p>
          <a:p>
            <a:pPr marL="514350" indent="-514350" algn="ctr" fontAlgn="base">
              <a:spcBef>
                <a:spcPct val="0"/>
              </a:spcBef>
              <a:spcAft>
                <a:spcPct val="0"/>
              </a:spcAft>
              <a:buAutoNum type="arabicPeriod"/>
            </a:pPr>
            <a:r>
              <a:rPr lang="en-US" altLang="en-US" sz="4200" dirty="0">
                <a:solidFill>
                  <a:prstClr val="white"/>
                </a:solidFill>
                <a:latin typeface="Haettenschweiler" panose="020B0706040902060204" pitchFamily="34" charset="0"/>
                <a:cs typeface="AngsanaUPC" panose="020B0502040204020203" pitchFamily="18" charset="-34"/>
              </a:rPr>
              <a:t>Prayer is essential</a:t>
            </a:r>
          </a:p>
        </p:txBody>
      </p:sp>
    </p:spTree>
    <p:extLst>
      <p:ext uri="{BB962C8B-B14F-4D97-AF65-F5344CB8AC3E}">
        <p14:creationId xmlns:p14="http://schemas.microsoft.com/office/powerpoint/2010/main" val="207538500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wipe(left)">
                                      <p:cBhvr>
                                        <p:cTn id="11" dur="500"/>
                                        <p:tgtEl>
                                          <p:spTgt spid="3">
                                            <p:txEl>
                                              <p:pRg st="0" end="0"/>
                                            </p:txEl>
                                          </p:spTgt>
                                        </p:tgtEl>
                                      </p:cBhvr>
                                    </p:animEffect>
                                  </p:childTnLst>
                                </p:cTn>
                              </p:par>
                            </p:childTnLst>
                          </p:cTn>
                        </p:par>
                        <p:par>
                          <p:cTn id="12" fill="hold">
                            <p:stCondLst>
                              <p:cond delay="1000"/>
                            </p:stCondLst>
                            <p:childTnLst>
                              <p:par>
                                <p:cTn id="13" presetID="22" presetClass="entr" presetSubtype="8" fill="hold"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wipe(left)">
                                      <p:cBhvr>
                                        <p:cTn id="15" dur="500"/>
                                        <p:tgtEl>
                                          <p:spTgt spid="3">
                                            <p:txEl>
                                              <p:pRg st="1" end="1"/>
                                            </p:txEl>
                                          </p:spTgt>
                                        </p:tgtEl>
                                      </p:cBhvr>
                                    </p:animEffect>
                                  </p:childTnLst>
                                </p:cTn>
                              </p:par>
                            </p:childTnLst>
                          </p:cTn>
                        </p:par>
                        <p:par>
                          <p:cTn id="16" fill="hold">
                            <p:stCondLst>
                              <p:cond delay="1500"/>
                            </p:stCondLst>
                            <p:childTnLst>
                              <p:par>
                                <p:cTn id="17" presetID="22" presetClass="entr" presetSubtype="8" fill="hold"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wipe(left)">
                                      <p:cBhvr>
                                        <p:cTn id="19" dur="500"/>
                                        <p:tgtEl>
                                          <p:spTgt spid="3">
                                            <p:txEl>
                                              <p:pRg st="2" end="2"/>
                                            </p:txEl>
                                          </p:spTgt>
                                        </p:tgtEl>
                                      </p:cBhvr>
                                    </p:animEffect>
                                  </p:childTnLst>
                                </p:cTn>
                              </p:par>
                            </p:childTnLst>
                          </p:cTn>
                        </p:par>
                        <p:par>
                          <p:cTn id="20" fill="hold">
                            <p:stCondLst>
                              <p:cond delay="2000"/>
                            </p:stCondLst>
                            <p:childTnLst>
                              <p:par>
                                <p:cTn id="21" presetID="22" presetClass="entr" presetSubtype="8" fill="hold" nodeType="after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wipe(left)">
                                      <p:cBhvr>
                                        <p:cTn id="23" dur="500"/>
                                        <p:tgtEl>
                                          <p:spTgt spid="3">
                                            <p:txEl>
                                              <p:pRg st="3" end="3"/>
                                            </p:txEl>
                                          </p:spTgt>
                                        </p:tgtEl>
                                      </p:cBhvr>
                                    </p:animEffect>
                                  </p:childTnLst>
                                </p:cTn>
                              </p:par>
                            </p:childTnLst>
                          </p:cTn>
                        </p:par>
                        <p:par>
                          <p:cTn id="24" fill="hold">
                            <p:stCondLst>
                              <p:cond delay="2500"/>
                            </p:stCondLst>
                            <p:childTnLst>
                              <p:par>
                                <p:cTn id="25" presetID="22" presetClass="entr" presetSubtype="8" fill="hold"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15</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baseline="30000" dirty="0"/>
              <a:t>20</a:t>
            </a:r>
            <a:r>
              <a:rPr lang="en-US" dirty="0"/>
              <a:t>Remember what I told you: ‘A servant is not greater than his master.’ If they persecuted me, they will persecute you also. If they obeyed my teaching, they will obey yours also.  </a:t>
            </a:r>
          </a:p>
        </p:txBody>
      </p:sp>
      <p:sp>
        <p:nvSpPr>
          <p:cNvPr id="2" name="TextBox 1">
            <a:extLst>
              <a:ext uri="{FF2B5EF4-FFF2-40B4-BE49-F238E27FC236}">
                <a16:creationId xmlns:a16="http://schemas.microsoft.com/office/drawing/2014/main" id="{07CD83A2-B1CA-C429-DB32-04D617E16436}"/>
              </a:ext>
            </a:extLst>
          </p:cNvPr>
          <p:cNvSpPr txBox="1"/>
          <p:nvPr/>
        </p:nvSpPr>
        <p:spPr>
          <a:xfrm>
            <a:off x="859055" y="3669030"/>
            <a:ext cx="10202779" cy="3016210"/>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marL="571500" indent="-571500" algn="l">
              <a:buFont typeface="Arial" panose="020B0604020202020204" pitchFamily="34" charset="0"/>
              <a:buChar char="•"/>
            </a:pPr>
            <a:r>
              <a:rPr lang="en-US" sz="3800" dirty="0">
                <a:latin typeface="Perpetua" panose="02020502060401020303" pitchFamily="18" charset="0"/>
              </a:rPr>
              <a:t>If we want to follow Jesus, we will be persecuted</a:t>
            </a:r>
          </a:p>
          <a:p>
            <a:pPr marL="571500" indent="-571500" algn="l">
              <a:buFont typeface="Arial" panose="020B0604020202020204" pitchFamily="34" charset="0"/>
              <a:buChar char="•"/>
            </a:pPr>
            <a:r>
              <a:rPr lang="en-US" sz="3800" u="sng" dirty="0">
                <a:latin typeface="Perpetua" panose="02020502060401020303" pitchFamily="18" charset="0"/>
              </a:rPr>
              <a:t>Emotional persecution</a:t>
            </a:r>
            <a:r>
              <a:rPr lang="en-US" sz="3800" dirty="0">
                <a:latin typeface="Perpetua" panose="02020502060401020303" pitchFamily="18" charset="0"/>
              </a:rPr>
              <a:t> – critique, slander, intimidation, social ostracism </a:t>
            </a:r>
          </a:p>
          <a:p>
            <a:pPr marL="571500" indent="-571500" algn="l">
              <a:buFont typeface="Arial" panose="020B0604020202020204" pitchFamily="34" charset="0"/>
              <a:buChar char="•"/>
            </a:pPr>
            <a:r>
              <a:rPr lang="en-US" sz="3800" u="sng" dirty="0">
                <a:latin typeface="Perpetua" panose="02020502060401020303" pitchFamily="18" charset="0"/>
              </a:rPr>
              <a:t>Physical persecution</a:t>
            </a:r>
            <a:r>
              <a:rPr lang="en-US" sz="3800" dirty="0">
                <a:latin typeface="Perpetua" panose="02020502060401020303" pitchFamily="18" charset="0"/>
              </a:rPr>
              <a:t> – Paul was beaten, Jesus was killed, many Christians have experienced both</a:t>
            </a:r>
          </a:p>
        </p:txBody>
      </p:sp>
    </p:spTree>
    <p:extLst>
      <p:ext uri="{BB962C8B-B14F-4D97-AF65-F5344CB8AC3E}">
        <p14:creationId xmlns:p14="http://schemas.microsoft.com/office/powerpoint/2010/main" val="313953714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22" presetClass="entr" presetSubtype="8" fill="hold" nodeType="withEffect">
                                  <p:stCondLst>
                                    <p:cond delay="0"/>
                                  </p:stCondLst>
                                  <p:childTnLst>
                                    <p:set>
                                      <p:cBhvr>
                                        <p:cTn id="9" dur="1" fill="hold">
                                          <p:stCondLst>
                                            <p:cond delay="0"/>
                                          </p:stCondLst>
                                        </p:cTn>
                                        <p:tgtEl>
                                          <p:spTgt spid="2">
                                            <p:txEl>
                                              <p:pRg st="0" end="0"/>
                                            </p:txEl>
                                          </p:spTgt>
                                        </p:tgtEl>
                                        <p:attrNameLst>
                                          <p:attrName>style.visibility</p:attrName>
                                        </p:attrNameLst>
                                      </p:cBhvr>
                                      <p:to>
                                        <p:strVal val="visible"/>
                                      </p:to>
                                    </p:set>
                                    <p:animEffect transition="in" filter="wipe(left)">
                                      <p:cBhvr>
                                        <p:cTn id="10" dur="500"/>
                                        <p:tgtEl>
                                          <p:spTgt spid="2">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nodeType="click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Effect transition="in" filter="wipe(left)">
                                      <p:cBhvr>
                                        <p:cTn id="15" dur="500"/>
                                        <p:tgtEl>
                                          <p:spTgt spid="2">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nodeType="clickEffect">
                                  <p:stCondLst>
                                    <p:cond delay="0"/>
                                  </p:stCondLst>
                                  <p:childTnLst>
                                    <p:set>
                                      <p:cBhvr>
                                        <p:cTn id="19" dur="1" fill="hold">
                                          <p:stCondLst>
                                            <p:cond delay="0"/>
                                          </p:stCondLst>
                                        </p:cTn>
                                        <p:tgtEl>
                                          <p:spTgt spid="2">
                                            <p:txEl>
                                              <p:pRg st="2" end="2"/>
                                            </p:txEl>
                                          </p:spTgt>
                                        </p:tgtEl>
                                        <p:attrNameLst>
                                          <p:attrName>style.visibility</p:attrName>
                                        </p:attrNameLst>
                                      </p:cBhvr>
                                      <p:to>
                                        <p:strVal val="visible"/>
                                      </p:to>
                                    </p:set>
                                    <p:animEffect transition="in" filter="wipe(left)">
                                      <p:cBhvr>
                                        <p:cTn id="20"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15</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baseline="30000" dirty="0"/>
              <a:t>20</a:t>
            </a:r>
            <a:r>
              <a:rPr lang="en-US" dirty="0"/>
              <a:t>Remember what I told you: ‘A servant is not greater than his master.’ If they persecuted me, they will persecute you also. If they obeyed my teaching, they will obey yours also.  </a:t>
            </a:r>
          </a:p>
        </p:txBody>
      </p:sp>
      <p:sp>
        <p:nvSpPr>
          <p:cNvPr id="2" name="TextBox 1">
            <a:extLst>
              <a:ext uri="{FF2B5EF4-FFF2-40B4-BE49-F238E27FC236}">
                <a16:creationId xmlns:a16="http://schemas.microsoft.com/office/drawing/2014/main" id="{07CD83A2-B1CA-C429-DB32-04D617E16436}"/>
              </a:ext>
            </a:extLst>
          </p:cNvPr>
          <p:cNvSpPr txBox="1"/>
          <p:nvPr/>
        </p:nvSpPr>
        <p:spPr>
          <a:xfrm>
            <a:off x="633663" y="3600450"/>
            <a:ext cx="10202779" cy="1261884"/>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marL="571500" indent="-571500" algn="l">
              <a:buFont typeface="Arial" panose="020B0604020202020204" pitchFamily="34" charset="0"/>
              <a:buChar char="•"/>
            </a:pPr>
            <a:r>
              <a:rPr lang="en-US" sz="3800" dirty="0">
                <a:latin typeface="Perpetua" panose="02020502060401020303" pitchFamily="18" charset="0"/>
              </a:rPr>
              <a:t>If we want to follow Jesus, we will be persecuted</a:t>
            </a:r>
          </a:p>
          <a:p>
            <a:pPr marL="571500" indent="-571500" algn="l">
              <a:buFont typeface="Arial" panose="020B0604020202020204" pitchFamily="34" charset="0"/>
              <a:buChar char="•"/>
            </a:pPr>
            <a:r>
              <a:rPr lang="en-US" sz="3800" dirty="0">
                <a:latin typeface="Perpetua" panose="02020502060401020303" pitchFamily="18" charset="0"/>
              </a:rPr>
              <a:t>The only way out is to sell out for the world system</a:t>
            </a:r>
          </a:p>
        </p:txBody>
      </p:sp>
    </p:spTree>
    <p:extLst>
      <p:ext uri="{BB962C8B-B14F-4D97-AF65-F5344CB8AC3E}">
        <p14:creationId xmlns:p14="http://schemas.microsoft.com/office/powerpoint/2010/main" val="419874992"/>
      </p:ext>
    </p:extLst>
  </p:cSld>
  <p:clrMapOvr>
    <a:masterClrMapping/>
  </p:clrMapOvr>
  <p:transition>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15</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baseline="30000" dirty="0"/>
              <a:t>20</a:t>
            </a:r>
            <a:r>
              <a:rPr lang="en-US" dirty="0"/>
              <a:t>Remember what I told you: ‘A servant is not greater than his master.’ If they persecuted me, they will persecute you also. If they obeyed my teaching, they will obey yours also.  </a:t>
            </a:r>
          </a:p>
        </p:txBody>
      </p:sp>
      <p:sp>
        <p:nvSpPr>
          <p:cNvPr id="2" name="TextBox 1">
            <a:extLst>
              <a:ext uri="{FF2B5EF4-FFF2-40B4-BE49-F238E27FC236}">
                <a16:creationId xmlns:a16="http://schemas.microsoft.com/office/drawing/2014/main" id="{07CD83A2-B1CA-C429-DB32-04D617E16436}"/>
              </a:ext>
            </a:extLst>
          </p:cNvPr>
          <p:cNvSpPr txBox="1"/>
          <p:nvPr/>
        </p:nvSpPr>
        <p:spPr>
          <a:xfrm>
            <a:off x="721895" y="3429000"/>
            <a:ext cx="10202779" cy="1846659"/>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marL="571500" indent="-571500" algn="l">
              <a:buFont typeface="Arial" panose="020B0604020202020204" pitchFamily="34" charset="0"/>
              <a:buChar char="•"/>
            </a:pPr>
            <a:r>
              <a:rPr lang="en-US" sz="3800" dirty="0">
                <a:latin typeface="Perpetua" panose="02020502060401020303" pitchFamily="18" charset="0"/>
              </a:rPr>
              <a:t>If we want to follow Jesus, we will be persecuted</a:t>
            </a:r>
          </a:p>
          <a:p>
            <a:pPr marL="571500" indent="-571500" algn="l">
              <a:buFont typeface="Arial" panose="020B0604020202020204" pitchFamily="34" charset="0"/>
              <a:buChar char="•"/>
            </a:pPr>
            <a:r>
              <a:rPr lang="en-US" sz="3800" dirty="0">
                <a:latin typeface="Perpetua" panose="02020502060401020303" pitchFamily="18" charset="0"/>
              </a:rPr>
              <a:t>John 16:1 – </a:t>
            </a:r>
            <a:r>
              <a:rPr lang="en-US" sz="3800" baseline="30000" dirty="0">
                <a:latin typeface="Perpetua" panose="02020502060401020303" pitchFamily="18" charset="0"/>
              </a:rPr>
              <a:t>1</a:t>
            </a:r>
            <a:r>
              <a:rPr lang="en-US" sz="3800" dirty="0">
                <a:latin typeface="Perpetua" panose="02020502060401020303" pitchFamily="18" charset="0"/>
              </a:rPr>
              <a:t>All this I have told you so that you will not fall away.</a:t>
            </a:r>
          </a:p>
        </p:txBody>
      </p:sp>
    </p:spTree>
    <p:extLst>
      <p:ext uri="{BB962C8B-B14F-4D97-AF65-F5344CB8AC3E}">
        <p14:creationId xmlns:p14="http://schemas.microsoft.com/office/powerpoint/2010/main" val="1137333993"/>
      </p:ext>
    </p:extLst>
  </p:cSld>
  <p:clrMapOvr>
    <a:masterClrMapping/>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15</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baseline="30000" dirty="0"/>
              <a:t>20</a:t>
            </a:r>
            <a:r>
              <a:rPr lang="en-US" dirty="0"/>
              <a:t>Remember what I told you: ‘A servant is not greater than his master.’ If they persecuted me, they will persecute you also. If they obeyed my teaching, they will obey yours also.  </a:t>
            </a:r>
          </a:p>
        </p:txBody>
      </p:sp>
      <p:sp>
        <p:nvSpPr>
          <p:cNvPr id="2" name="TextBox 1">
            <a:extLst>
              <a:ext uri="{FF2B5EF4-FFF2-40B4-BE49-F238E27FC236}">
                <a16:creationId xmlns:a16="http://schemas.microsoft.com/office/drawing/2014/main" id="{07CD83A2-B1CA-C429-DB32-04D617E16436}"/>
              </a:ext>
            </a:extLst>
          </p:cNvPr>
          <p:cNvSpPr txBox="1"/>
          <p:nvPr/>
        </p:nvSpPr>
        <p:spPr>
          <a:xfrm>
            <a:off x="1981200" y="3429000"/>
            <a:ext cx="8229600" cy="1261884"/>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Perpetua" panose="02020502060401020303" pitchFamily="18" charset="0"/>
              </a:rPr>
              <a:t>What motivates us to follow Jesus despite going through persecution?</a:t>
            </a:r>
          </a:p>
        </p:txBody>
      </p:sp>
    </p:spTree>
    <p:extLst>
      <p:ext uri="{BB962C8B-B14F-4D97-AF65-F5344CB8AC3E}">
        <p14:creationId xmlns:p14="http://schemas.microsoft.com/office/powerpoint/2010/main" val="4267973272"/>
      </p:ext>
    </p:extLst>
  </p:cSld>
  <p:clrMapOvr>
    <a:masterClrMapping/>
  </p:clrMapOvr>
  <p:transition>
    <p:wipe dir="r"/>
  </p:transition>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a:spPr>
      <a:bodyPr wrap="square" rtlCol="0">
        <a:spAutoFit/>
      </a:bodyPr>
      <a:lstStyle>
        <a:defPPr algn="l">
          <a:defRPr sz="3800" dirty="0">
            <a:latin typeface="Perpetua" panose="02020502060401020303" pitchFamily="18"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3092</Words>
  <Application>Microsoft Office PowerPoint</Application>
  <PresentationFormat>Widescreen</PresentationFormat>
  <Paragraphs>318</Paragraphs>
  <Slides>52</Slides>
  <Notes>44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52</vt:i4>
      </vt:variant>
    </vt:vector>
  </HeadingPairs>
  <TitlesOfParts>
    <vt:vector size="60" baseType="lpstr">
      <vt:lpstr>Aptos</vt:lpstr>
      <vt:lpstr>Arial</vt:lpstr>
      <vt:lpstr>Avenir Next LT Pro</vt:lpstr>
      <vt:lpstr>Calibri</vt:lpstr>
      <vt:lpstr>Haettenschweiler</vt:lpstr>
      <vt:lpstr>Perpetua</vt:lpstr>
      <vt:lpstr>Times New Roman</vt:lpstr>
      <vt:lpstr>1_Office Theme</vt:lpstr>
      <vt:lpstr>JOHN 15-16</vt:lpstr>
      <vt:lpstr>John 15</vt:lpstr>
      <vt:lpstr>John 15</vt:lpstr>
      <vt:lpstr>John 15</vt:lpstr>
      <vt:lpstr>John 15</vt:lpstr>
      <vt:lpstr>John 15</vt:lpstr>
      <vt:lpstr>John 15</vt:lpstr>
      <vt:lpstr>John 15</vt:lpstr>
      <vt:lpstr>John 15</vt:lpstr>
      <vt:lpstr>John 15</vt:lpstr>
      <vt:lpstr>John 15</vt:lpstr>
      <vt:lpstr>John 15</vt:lpstr>
      <vt:lpstr>John 15</vt:lpstr>
      <vt:lpstr>Jesus’ Persecutions</vt:lpstr>
      <vt:lpstr>John 15</vt:lpstr>
      <vt:lpstr>John 16</vt:lpstr>
      <vt:lpstr>John 16</vt:lpstr>
      <vt:lpstr>John 16</vt:lpstr>
      <vt:lpstr>John 16</vt:lpstr>
      <vt:lpstr>John 16</vt:lpstr>
      <vt:lpstr>John 15</vt:lpstr>
      <vt:lpstr>John 15</vt:lpstr>
      <vt:lpstr>John 16</vt:lpstr>
      <vt:lpstr>John 16</vt:lpstr>
      <vt:lpstr>John 16</vt:lpstr>
      <vt:lpstr>PowerPoint Presentation</vt:lpstr>
      <vt:lpstr>John 16</vt:lpstr>
      <vt:lpstr>John 16</vt:lpstr>
      <vt:lpstr>John 16</vt:lpstr>
      <vt:lpstr>John 16</vt:lpstr>
      <vt:lpstr>John 16</vt:lpstr>
      <vt:lpstr>John 16</vt:lpstr>
      <vt:lpstr>John 16</vt:lpstr>
      <vt:lpstr>John 16</vt:lpstr>
      <vt:lpstr>John 16</vt:lpstr>
      <vt:lpstr>John 16</vt:lpstr>
      <vt:lpstr>John 16</vt:lpstr>
      <vt:lpstr>John 16</vt:lpstr>
      <vt:lpstr>John 16</vt:lpstr>
      <vt:lpstr>John 16</vt:lpstr>
      <vt:lpstr>John 16</vt:lpstr>
      <vt:lpstr>John 16</vt:lpstr>
      <vt:lpstr>John 16</vt:lpstr>
      <vt:lpstr>John 16</vt:lpstr>
      <vt:lpstr>Conclusions</vt:lpstr>
      <vt:lpstr>PowerPoint Presentation</vt:lpstr>
      <vt:lpstr>PowerPoint Presentation</vt:lpstr>
      <vt:lpstr>PowerPoint Presentation</vt:lpstr>
      <vt:lpstr>PowerPoint Presentation</vt:lpstr>
      <vt:lpstr>Conclusions</vt:lpstr>
      <vt:lpstr>Conclusions</vt:lpstr>
      <vt:lpstr>JOHN 15-16</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2024-08-13T19:32:10Z</dcterms:created>
  <dcterms:modified xsi:type="dcterms:W3CDTF">2024-08-15T14:10:27Z</dcterms:modified>
</cp:coreProperties>
</file>