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2"/>
  </p:notesMasterIdLst>
  <p:sldIdLst>
    <p:sldId id="6226" r:id="rId2"/>
    <p:sldId id="6030" r:id="rId3"/>
    <p:sldId id="6371" r:id="rId4"/>
    <p:sldId id="6414" r:id="rId5"/>
    <p:sldId id="6389" r:id="rId6"/>
    <p:sldId id="6445" r:id="rId7"/>
    <p:sldId id="6415" r:id="rId8"/>
    <p:sldId id="6390" r:id="rId9"/>
    <p:sldId id="6392" r:id="rId10"/>
    <p:sldId id="6393" r:id="rId11"/>
    <p:sldId id="6394" r:id="rId12"/>
    <p:sldId id="6395" r:id="rId13"/>
    <p:sldId id="6446" r:id="rId14"/>
    <p:sldId id="6416" r:id="rId15"/>
    <p:sldId id="6396" r:id="rId16"/>
    <p:sldId id="6365" r:id="rId17"/>
    <p:sldId id="6417" r:id="rId18"/>
    <p:sldId id="6418" r:id="rId19"/>
    <p:sldId id="6419" r:id="rId20"/>
    <p:sldId id="6420" r:id="rId21"/>
    <p:sldId id="6421" r:id="rId22"/>
    <p:sldId id="6422" r:id="rId23"/>
    <p:sldId id="6423" r:id="rId24"/>
    <p:sldId id="6424" r:id="rId25"/>
    <p:sldId id="6397" r:id="rId26"/>
    <p:sldId id="6447" r:id="rId27"/>
    <p:sldId id="6425" r:id="rId28"/>
    <p:sldId id="6426" r:id="rId29"/>
    <p:sldId id="6427" r:id="rId30"/>
    <p:sldId id="6428" r:id="rId31"/>
    <p:sldId id="6429" r:id="rId32"/>
    <p:sldId id="6430" r:id="rId33"/>
    <p:sldId id="6431" r:id="rId34"/>
    <p:sldId id="6398" r:id="rId35"/>
    <p:sldId id="6399" r:id="rId36"/>
    <p:sldId id="6432" r:id="rId37"/>
    <p:sldId id="6433" r:id="rId38"/>
    <p:sldId id="6434" r:id="rId39"/>
    <p:sldId id="6400" r:id="rId40"/>
    <p:sldId id="6401" r:id="rId41"/>
    <p:sldId id="6402" r:id="rId42"/>
    <p:sldId id="6403" r:id="rId43"/>
    <p:sldId id="6404" r:id="rId44"/>
    <p:sldId id="6435" r:id="rId45"/>
    <p:sldId id="6436" r:id="rId46"/>
    <p:sldId id="6405" r:id="rId47"/>
    <p:sldId id="6406" r:id="rId48"/>
    <p:sldId id="6407" r:id="rId49"/>
    <p:sldId id="6437" r:id="rId50"/>
    <p:sldId id="6438" r:id="rId51"/>
    <p:sldId id="6408" r:id="rId52"/>
    <p:sldId id="6439" r:id="rId53"/>
    <p:sldId id="6440" r:id="rId54"/>
    <p:sldId id="6441" r:id="rId55"/>
    <p:sldId id="6409" r:id="rId56"/>
    <p:sldId id="6386" r:id="rId57"/>
    <p:sldId id="6442" r:id="rId58"/>
    <p:sldId id="6448" r:id="rId59"/>
    <p:sldId id="6443" r:id="rId60"/>
    <p:sldId id="6444"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47552B-B270-4AAB-848F-AD976E4A8DD6}" v="3174" dt="2024-05-30T23:25:23.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700" autoAdjust="0"/>
    <p:restoredTop sz="89165" autoAdjust="0"/>
  </p:normalViewPr>
  <p:slideViewPr>
    <p:cSldViewPr snapToGrid="0">
      <p:cViewPr varScale="1">
        <p:scale>
          <a:sx n="57" d="100"/>
          <a:sy n="57" d="100"/>
        </p:scale>
        <p:origin x="32" y="328"/>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6/5/2024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81166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5779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60114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81718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73961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13190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25563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20619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43056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51144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16637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48578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12024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29600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6839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2198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138204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25497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721215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91395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381288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88879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62248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75503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330188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66641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40831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333597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2370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15558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303860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94840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4440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50104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66878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10137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090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6/5/2024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6/5/2024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6/5/2024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6/5/2024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6/5/2024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6/5/2024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6/5/2024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6/5/2024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6/5/2024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6/5/2024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6/5/2024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6/5/2024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11</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Death, Grief </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and Eternal Life</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So then he told them plainly, “Lazarus is dead,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and for your sake I am glad I was not there, so that you may believe. But let us go to him.” </a:t>
            </a:r>
          </a:p>
        </p:txBody>
      </p:sp>
    </p:spTree>
    <p:extLst>
      <p:ext uri="{BB962C8B-B14F-4D97-AF65-F5344CB8AC3E}">
        <p14:creationId xmlns:p14="http://schemas.microsoft.com/office/powerpoint/2010/main" val="23846186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16</a:t>
            </a:r>
            <a:r>
              <a:rPr lang="en-US" dirty="0"/>
              <a:t>Then Thomas (also known as Didymus) said to the rest of the disciples, “Let us also go, that we may die with him.” </a:t>
            </a:r>
          </a:p>
        </p:txBody>
      </p:sp>
    </p:spTree>
    <p:extLst>
      <p:ext uri="{BB962C8B-B14F-4D97-AF65-F5344CB8AC3E}">
        <p14:creationId xmlns:p14="http://schemas.microsoft.com/office/powerpoint/2010/main" val="237598727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17</a:t>
            </a:r>
            <a:r>
              <a:rPr lang="en-US" dirty="0"/>
              <a:t>On his arrival, Jesus found that Lazarus had already been in the tomb for four days. </a:t>
            </a:r>
          </a:p>
        </p:txBody>
      </p:sp>
      <p:sp>
        <p:nvSpPr>
          <p:cNvPr id="2" name="TextBox 1">
            <a:extLst>
              <a:ext uri="{FF2B5EF4-FFF2-40B4-BE49-F238E27FC236}">
                <a16:creationId xmlns:a16="http://schemas.microsoft.com/office/drawing/2014/main" id="{F3D04592-1DF8-CD65-E312-353F00D24B23}"/>
              </a:ext>
            </a:extLst>
          </p:cNvPr>
          <p:cNvSpPr txBox="1"/>
          <p:nvPr/>
        </p:nvSpPr>
        <p:spPr>
          <a:xfrm>
            <a:off x="2844107" y="3411140"/>
            <a:ext cx="6503786" cy="2277547"/>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Rabbinic tradition held that a soul would hover over its body for three days before departing </a:t>
            </a:r>
            <a:br>
              <a:rPr lang="en-US" sz="3800" dirty="0">
                <a:latin typeface="Perpetua" panose="02020502060401020303" pitchFamily="18" charset="0"/>
              </a:rPr>
            </a:br>
            <a:r>
              <a:rPr lang="en-US" sz="2800" dirty="0">
                <a:latin typeface="Perpetua" panose="02020502060401020303" pitchFamily="18" charset="0"/>
              </a:rPr>
              <a:t>(</a:t>
            </a:r>
            <a:r>
              <a:rPr lang="en-US" sz="2800" i="1" dirty="0">
                <a:latin typeface="Perpetua" panose="02020502060401020303" pitchFamily="18" charset="0"/>
              </a:rPr>
              <a:t>Leviticus Rabbah 18:1</a:t>
            </a:r>
            <a:r>
              <a:rPr lang="en-US" sz="2800" dirty="0">
                <a:latin typeface="Perpetua" panose="02020502060401020303" pitchFamily="18" charset="0"/>
              </a:rPr>
              <a:t>)</a:t>
            </a:r>
            <a:endParaRPr lang="en-US" sz="3800" dirty="0">
              <a:latin typeface="Perpetua" panose="02020502060401020303" pitchFamily="18" charset="0"/>
            </a:endParaRPr>
          </a:p>
        </p:txBody>
      </p:sp>
    </p:spTree>
    <p:extLst>
      <p:ext uri="{BB962C8B-B14F-4D97-AF65-F5344CB8AC3E}">
        <p14:creationId xmlns:p14="http://schemas.microsoft.com/office/powerpoint/2010/main" val="34524511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17</a:t>
            </a:r>
            <a:r>
              <a:rPr lang="en-US" dirty="0"/>
              <a:t>On his arrival, Jesus found that Lazarus had already been in the tomb for four days. </a:t>
            </a:r>
          </a:p>
        </p:txBody>
      </p:sp>
      <p:sp>
        <p:nvSpPr>
          <p:cNvPr id="2" name="TextBox 1">
            <a:extLst>
              <a:ext uri="{FF2B5EF4-FFF2-40B4-BE49-F238E27FC236}">
                <a16:creationId xmlns:a16="http://schemas.microsoft.com/office/drawing/2014/main" id="{F3D04592-1DF8-CD65-E312-353F00D24B23}"/>
              </a:ext>
            </a:extLst>
          </p:cNvPr>
          <p:cNvSpPr txBox="1"/>
          <p:nvPr/>
        </p:nvSpPr>
        <p:spPr>
          <a:xfrm>
            <a:off x="2844107" y="3411140"/>
            <a:ext cx="6503786" cy="2277547"/>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Rabbinic tradition held that a soul would hover over its body for three days before departing </a:t>
            </a:r>
            <a:br>
              <a:rPr lang="en-US" sz="3800" dirty="0">
                <a:latin typeface="Perpetua" panose="02020502060401020303" pitchFamily="18" charset="0"/>
              </a:rPr>
            </a:br>
            <a:r>
              <a:rPr lang="en-US" sz="2800" dirty="0">
                <a:latin typeface="Perpetua" panose="02020502060401020303" pitchFamily="18" charset="0"/>
              </a:rPr>
              <a:t>(</a:t>
            </a:r>
            <a:r>
              <a:rPr lang="en-US" sz="2800" i="1" dirty="0">
                <a:latin typeface="Perpetua" panose="02020502060401020303" pitchFamily="18" charset="0"/>
              </a:rPr>
              <a:t>Leviticus Rabbah 18:1</a:t>
            </a:r>
            <a:r>
              <a:rPr lang="en-US" sz="2800" dirty="0">
                <a:latin typeface="Perpetua" panose="02020502060401020303" pitchFamily="18" charset="0"/>
              </a:rPr>
              <a:t>)</a:t>
            </a:r>
            <a:endParaRPr lang="en-US" sz="3800" dirty="0">
              <a:latin typeface="Perpetua" panose="02020502060401020303" pitchFamily="18" charset="0"/>
            </a:endParaRPr>
          </a:p>
        </p:txBody>
      </p:sp>
      <p:pic>
        <p:nvPicPr>
          <p:cNvPr id="5" name="Picture 4">
            <a:extLst>
              <a:ext uri="{FF2B5EF4-FFF2-40B4-BE49-F238E27FC236}">
                <a16:creationId xmlns:a16="http://schemas.microsoft.com/office/drawing/2014/main" id="{2B714CBC-7777-A54A-FFA7-192DF570CFB7}"/>
              </a:ext>
            </a:extLst>
          </p:cNvPr>
          <p:cNvPicPr>
            <a:picLocks noChangeAspect="1"/>
          </p:cNvPicPr>
          <p:nvPr/>
        </p:nvPicPr>
        <p:blipFill>
          <a:blip r:embed="rId3"/>
          <a:stretch>
            <a:fillRect/>
          </a:stretch>
        </p:blipFill>
        <p:spPr>
          <a:xfrm>
            <a:off x="2593974" y="274638"/>
            <a:ext cx="9315929" cy="3930852"/>
          </a:xfrm>
          <a:prstGeom prst="rect">
            <a:avLst/>
          </a:prstGeom>
        </p:spPr>
      </p:pic>
    </p:spTree>
    <p:extLst>
      <p:ext uri="{BB962C8B-B14F-4D97-AF65-F5344CB8AC3E}">
        <p14:creationId xmlns:p14="http://schemas.microsoft.com/office/powerpoint/2010/main" val="38617482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17</a:t>
            </a:r>
            <a:r>
              <a:rPr lang="en-US" dirty="0"/>
              <a:t>On his arrival, Jesus found that Lazarus had already been in the tomb for four days. </a:t>
            </a:r>
          </a:p>
        </p:txBody>
      </p:sp>
      <p:sp>
        <p:nvSpPr>
          <p:cNvPr id="2" name="TextBox 1">
            <a:extLst>
              <a:ext uri="{FF2B5EF4-FFF2-40B4-BE49-F238E27FC236}">
                <a16:creationId xmlns:a16="http://schemas.microsoft.com/office/drawing/2014/main" id="{F3D04592-1DF8-CD65-E312-353F00D24B23}"/>
              </a:ext>
            </a:extLst>
          </p:cNvPr>
          <p:cNvSpPr txBox="1"/>
          <p:nvPr/>
        </p:nvSpPr>
        <p:spPr>
          <a:xfrm>
            <a:off x="2844107" y="3411140"/>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Delaying ensured nobody would interpret what follows as a coincidence</a:t>
            </a:r>
          </a:p>
        </p:txBody>
      </p:sp>
    </p:spTree>
    <p:extLst>
      <p:ext uri="{BB962C8B-B14F-4D97-AF65-F5344CB8AC3E}">
        <p14:creationId xmlns:p14="http://schemas.microsoft.com/office/powerpoint/2010/main" val="1213551306"/>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dirty="0"/>
              <a:t>Now Bethany was less than two miles from Jerusalem, </a:t>
            </a:r>
          </a:p>
          <a:p>
            <a:pPr marL="0" indent="0">
              <a:buNone/>
            </a:pPr>
            <a:r>
              <a:rPr lang="en-US" baseline="30000" dirty="0"/>
              <a:t>19</a:t>
            </a:r>
            <a:r>
              <a:rPr lang="en-US" dirty="0"/>
              <a:t>and many Jews had come to Martha and Mary to comfort them in the loss of their brother. </a:t>
            </a:r>
          </a:p>
        </p:txBody>
      </p:sp>
      <p:sp>
        <p:nvSpPr>
          <p:cNvPr id="2" name="TextBox 1">
            <a:extLst>
              <a:ext uri="{FF2B5EF4-FFF2-40B4-BE49-F238E27FC236}">
                <a16:creationId xmlns:a16="http://schemas.microsoft.com/office/drawing/2014/main" id="{447EE9D8-44EA-DC7E-E4A6-077362565245}"/>
              </a:ext>
            </a:extLst>
          </p:cNvPr>
          <p:cNvSpPr txBox="1"/>
          <p:nvPr/>
        </p:nvSpPr>
        <p:spPr>
          <a:xfrm>
            <a:off x="4793677" y="4279505"/>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Jewish funerals were structurally different </a:t>
            </a:r>
            <a:r>
              <a:rPr lang="en-US" sz="2800" dirty="0">
                <a:latin typeface="Perpetua" panose="02020502060401020303" pitchFamily="18" charset="0"/>
              </a:rPr>
              <a:t>(Mishnah </a:t>
            </a:r>
            <a:r>
              <a:rPr lang="en-US" sz="2800" i="1" dirty="0" err="1">
                <a:latin typeface="Perpetua" panose="02020502060401020303" pitchFamily="18" charset="0"/>
              </a:rPr>
              <a:t>Ketuboth</a:t>
            </a:r>
            <a:r>
              <a:rPr lang="en-US" sz="2800" dirty="0">
                <a:latin typeface="Perpetua" panose="02020502060401020303" pitchFamily="18" charset="0"/>
              </a:rPr>
              <a:t> 4:4)</a:t>
            </a:r>
          </a:p>
          <a:p>
            <a:pPr algn="ctr"/>
            <a:r>
              <a:rPr lang="en-US" sz="3800" dirty="0">
                <a:latin typeface="Perpetua" panose="02020502060401020303" pitchFamily="18" charset="0"/>
              </a:rPr>
              <a:t>But emotionally, they were the same</a:t>
            </a:r>
          </a:p>
        </p:txBody>
      </p:sp>
    </p:spTree>
    <p:extLst>
      <p:ext uri="{BB962C8B-B14F-4D97-AF65-F5344CB8AC3E}">
        <p14:creationId xmlns:p14="http://schemas.microsoft.com/office/powerpoint/2010/main" val="2087771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600986"/>
          </a:xfrm>
          <a:prstGeom prst="rect">
            <a:avLst/>
          </a:prstGeom>
          <a:noFill/>
          <a:ln w="25400">
            <a:noFill/>
          </a:ln>
        </p:spPr>
        <p:txBody>
          <a:bodyPr wrap="square" rtlCol="0">
            <a:spAutoFit/>
          </a:bodyPr>
          <a:lstStyle/>
          <a:p>
            <a:r>
              <a:rPr lang="en-US" sz="3800" dirty="0">
                <a:latin typeface="Perpetua" panose="02020502060401020303" pitchFamily="18" charset="0"/>
              </a:rPr>
              <a:t>It’s not true that I’m always thinking of H. </a:t>
            </a:r>
          </a:p>
          <a:p>
            <a:r>
              <a:rPr lang="en-US" sz="3800" dirty="0">
                <a:latin typeface="Perpetua" panose="02020502060401020303" pitchFamily="18" charset="0"/>
              </a:rPr>
              <a:t>Work and conversation make that impossible.</a:t>
            </a:r>
          </a:p>
          <a:p>
            <a:r>
              <a:rPr lang="en-US" sz="3800" dirty="0">
                <a:latin typeface="Perpetua" panose="02020502060401020303" pitchFamily="18" charset="0"/>
              </a:rPr>
              <a:t>But the times when I’m not are perhaps my worst. </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32952176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For then, though I have forgotten the reason, there is spread over everything a vague sense of wrongness, of something amiss.</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424601529"/>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Like in those dreams where nothing occurs…but the atmosphere, the taste, of the whole thing is deadly.</a:t>
            </a:r>
          </a:p>
          <a:p>
            <a:r>
              <a:rPr lang="en-US" sz="3800" dirty="0">
                <a:latin typeface="Perpetua" panose="02020502060401020303" pitchFamily="18" charset="0"/>
              </a:rPr>
              <a:t>So with this.</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11358921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4185761"/>
          </a:xfrm>
          <a:prstGeom prst="rect">
            <a:avLst/>
          </a:prstGeom>
          <a:noFill/>
          <a:ln w="25400">
            <a:noFill/>
          </a:ln>
        </p:spPr>
        <p:txBody>
          <a:bodyPr wrap="square" rtlCol="0">
            <a:spAutoFit/>
          </a:bodyPr>
          <a:lstStyle/>
          <a:p>
            <a:r>
              <a:rPr lang="en-US" sz="3800" dirty="0">
                <a:latin typeface="Perpetua" panose="02020502060401020303" pitchFamily="18" charset="0"/>
              </a:rPr>
              <a:t> I see the rowan berries reddening and don’t know for a moment why they, of all things, should be depressing. </a:t>
            </a:r>
          </a:p>
          <a:p>
            <a:r>
              <a:rPr lang="en-US" sz="3800" dirty="0">
                <a:latin typeface="Perpetua" panose="02020502060401020303" pitchFamily="18" charset="0"/>
              </a:rPr>
              <a:t>I hear a clock strike and some quality it always had before has gone out of the sound.</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19144369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Context</a:t>
            </a:r>
          </a:p>
        </p:txBody>
      </p:sp>
      <p:sp>
        <p:nvSpPr>
          <p:cNvPr id="3" name="Content Placeholder 2"/>
          <p:cNvSpPr>
            <a:spLocks noGrp="1"/>
          </p:cNvSpPr>
          <p:nvPr>
            <p:ph idx="1"/>
          </p:nvPr>
        </p:nvSpPr>
        <p:spPr>
          <a:xfrm>
            <a:off x="633663" y="1600201"/>
            <a:ext cx="10972800" cy="4525963"/>
          </a:xfrm>
        </p:spPr>
        <p:txBody>
          <a:bodyPr/>
          <a:lstStyle/>
          <a:p>
            <a:r>
              <a:rPr lang="en-US" dirty="0"/>
              <a:t>Penultimate sign (</a:t>
            </a:r>
            <a:r>
              <a:rPr lang="en-US" i="1" dirty="0" err="1"/>
              <a:t>semia</a:t>
            </a:r>
            <a:r>
              <a:rPr lang="en-US" dirty="0"/>
              <a:t>) </a:t>
            </a:r>
          </a:p>
          <a:p>
            <a:pPr lvl="1"/>
            <a:r>
              <a:rPr lang="en-US" dirty="0" err="1"/>
              <a:t>Semia</a:t>
            </a:r>
            <a:r>
              <a:rPr lang="en-US" dirty="0"/>
              <a:t> – physical miracles with deeper spiritual implications</a:t>
            </a: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2431435"/>
          </a:xfrm>
          <a:prstGeom prst="rect">
            <a:avLst/>
          </a:prstGeom>
          <a:noFill/>
          <a:ln w="25400">
            <a:noFill/>
          </a:ln>
        </p:spPr>
        <p:txBody>
          <a:bodyPr wrap="square" rtlCol="0">
            <a:spAutoFit/>
          </a:bodyPr>
          <a:lstStyle/>
          <a:p>
            <a:r>
              <a:rPr lang="en-US" sz="3800" dirty="0">
                <a:latin typeface="Perpetua" panose="02020502060401020303" pitchFamily="18" charset="0"/>
              </a:rPr>
              <a:t>What’s wrong with the world to make it so flat, shabby, worn-out looking? </a:t>
            </a:r>
          </a:p>
          <a:p>
            <a:r>
              <a:rPr lang="en-US" sz="3800" dirty="0">
                <a:latin typeface="Perpetua" panose="02020502060401020303" pitchFamily="18" charset="0"/>
              </a:rPr>
              <a:t>Then I remember.</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37691947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600986"/>
          </a:xfrm>
          <a:prstGeom prst="rect">
            <a:avLst/>
          </a:prstGeom>
          <a:noFill/>
          <a:ln w="25400">
            <a:noFill/>
          </a:ln>
        </p:spPr>
        <p:txBody>
          <a:bodyPr wrap="square" rtlCol="0">
            <a:spAutoFit/>
          </a:bodyPr>
          <a:lstStyle/>
          <a:p>
            <a:r>
              <a:rPr lang="en-US" sz="3800" dirty="0">
                <a:latin typeface="Perpetua" panose="02020502060401020303" pitchFamily="18" charset="0"/>
              </a:rPr>
              <a:t>I think I am beginning to understand why grief feels like suspense. </a:t>
            </a:r>
          </a:p>
          <a:p>
            <a:r>
              <a:rPr lang="en-US" sz="3800" dirty="0">
                <a:latin typeface="Perpetua" panose="02020502060401020303" pitchFamily="18" charset="0"/>
              </a:rPr>
              <a:t>It comes from the frustration of so many impulses that had become habitual.</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32994766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4770537"/>
          </a:xfrm>
          <a:prstGeom prst="rect">
            <a:avLst/>
          </a:prstGeom>
          <a:noFill/>
          <a:ln w="25400">
            <a:noFill/>
          </a:ln>
        </p:spPr>
        <p:txBody>
          <a:bodyPr wrap="square" rtlCol="0">
            <a:spAutoFit/>
          </a:bodyPr>
          <a:lstStyle/>
          <a:p>
            <a:r>
              <a:rPr lang="en-US" sz="3800" dirty="0">
                <a:latin typeface="Perpetua" panose="02020502060401020303" pitchFamily="18" charset="0"/>
              </a:rPr>
              <a:t>Thought after thought, feeling after feeling, action after action, had H. for their object. </a:t>
            </a:r>
          </a:p>
          <a:p>
            <a:r>
              <a:rPr lang="en-US" sz="3800" dirty="0">
                <a:latin typeface="Perpetua" panose="02020502060401020303" pitchFamily="18" charset="0"/>
              </a:rPr>
              <a:t>Now their target is gone.</a:t>
            </a:r>
          </a:p>
          <a:p>
            <a:r>
              <a:rPr lang="en-US" sz="3800" dirty="0">
                <a:latin typeface="Perpetua" panose="02020502060401020303" pitchFamily="18" charset="0"/>
              </a:rPr>
              <a:t>I keep on through habit fitting an arrow to the string, then I remember and have to lay the bow down.</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22373012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So many roads lead thought to H. </a:t>
            </a:r>
          </a:p>
          <a:p>
            <a:r>
              <a:rPr lang="en-US" sz="3800" dirty="0">
                <a:latin typeface="Perpetua" panose="02020502060401020303" pitchFamily="18" charset="0"/>
              </a:rPr>
              <a:t>I set out on one of them. </a:t>
            </a:r>
          </a:p>
          <a:p>
            <a:r>
              <a:rPr lang="en-US" sz="3800" dirty="0">
                <a:latin typeface="Perpetua" panose="02020502060401020303" pitchFamily="18" charset="0"/>
              </a:rPr>
              <a:t>But now there’s an impassable frontier-post across it.</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35798080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1261884"/>
          </a:xfrm>
          <a:prstGeom prst="rect">
            <a:avLst/>
          </a:prstGeom>
          <a:noFill/>
          <a:ln w="25400">
            <a:noFill/>
          </a:ln>
        </p:spPr>
        <p:txBody>
          <a:bodyPr wrap="square" rtlCol="0">
            <a:spAutoFit/>
          </a:bodyPr>
          <a:lstStyle/>
          <a:p>
            <a:r>
              <a:rPr lang="en-US" sz="3800" dirty="0">
                <a:latin typeface="Perpetua" panose="02020502060401020303" pitchFamily="18" charset="0"/>
              </a:rPr>
              <a:t>So many roads once; now so many </a:t>
            </a:r>
            <a:r>
              <a:rPr lang="en-US" sz="3800" dirty="0" err="1">
                <a:latin typeface="Perpetua" panose="02020502060401020303" pitchFamily="18" charset="0"/>
              </a:rPr>
              <a:t>culs</a:t>
            </a:r>
            <a:r>
              <a:rPr lang="en-US" sz="3800" dirty="0">
                <a:latin typeface="Perpetua" panose="02020502060401020303" pitchFamily="18" charset="0"/>
              </a:rPr>
              <a:t> de sac.</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35,47 </a:t>
            </a:r>
            <a:endParaRPr lang="en-US" sz="2000" i="1" dirty="0">
              <a:latin typeface="Perpetua" panose="02020502060401020303" pitchFamily="18" charset="0"/>
            </a:endParaRPr>
          </a:p>
        </p:txBody>
      </p:sp>
    </p:spTree>
    <p:extLst>
      <p:ext uri="{BB962C8B-B14F-4D97-AF65-F5344CB8AC3E}">
        <p14:creationId xmlns:p14="http://schemas.microsoft.com/office/powerpoint/2010/main" val="397145121"/>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When Martha heard that Jesus was coming, she went out to meet him, but Mary stayed home. </a:t>
            </a:r>
          </a:p>
          <a:p>
            <a:pPr marL="0" indent="0">
              <a:buNone/>
            </a:pPr>
            <a:r>
              <a:rPr lang="en-US" baseline="30000" dirty="0"/>
              <a:t>21</a:t>
            </a:r>
            <a:r>
              <a:rPr lang="en-US" dirty="0"/>
              <a:t>“Lord,” Martha said to Jesus, “</a:t>
            </a:r>
            <a:r>
              <a:rPr lang="en-US" b="1" u="sng" dirty="0"/>
              <a:t>if</a:t>
            </a:r>
            <a:r>
              <a:rPr lang="en-US" dirty="0"/>
              <a:t> you had been here, my brother would not have died. </a:t>
            </a:r>
          </a:p>
        </p:txBody>
      </p:sp>
    </p:spTree>
    <p:extLst>
      <p:ext uri="{BB962C8B-B14F-4D97-AF65-F5344CB8AC3E}">
        <p14:creationId xmlns:p14="http://schemas.microsoft.com/office/powerpoint/2010/main" val="10667913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When Martha heard that Jesus was coming, she went out to meet him, but Mary stayed home. </a:t>
            </a:r>
          </a:p>
          <a:p>
            <a:pPr marL="0" indent="0">
              <a:buNone/>
            </a:pPr>
            <a:r>
              <a:rPr lang="en-US" baseline="30000" dirty="0"/>
              <a:t>21</a:t>
            </a:r>
            <a:r>
              <a:rPr lang="en-US" dirty="0"/>
              <a:t>“Lord,” Martha said to Jesus, “</a:t>
            </a:r>
            <a:r>
              <a:rPr lang="en-US" b="1" u="sng" dirty="0"/>
              <a:t>if</a:t>
            </a:r>
            <a:r>
              <a:rPr lang="en-US" dirty="0"/>
              <a:t> you had been here, my brother would not have died. </a:t>
            </a:r>
          </a:p>
        </p:txBody>
      </p:sp>
      <p:sp>
        <p:nvSpPr>
          <p:cNvPr id="2" name="TextBox 1">
            <a:extLst>
              <a:ext uri="{FF2B5EF4-FFF2-40B4-BE49-F238E27FC236}">
                <a16:creationId xmlns:a16="http://schemas.microsoft.com/office/drawing/2014/main" id="{453E1D46-71FD-08CB-05E8-547EDB6D7138}"/>
              </a:ext>
            </a:extLst>
          </p:cNvPr>
          <p:cNvSpPr txBox="1"/>
          <p:nvPr/>
        </p:nvSpPr>
        <p:spPr>
          <a:xfrm>
            <a:off x="3631580" y="3554549"/>
            <a:ext cx="6503786"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“If” is a common refrain in grief</a:t>
            </a:r>
          </a:p>
          <a:p>
            <a:pPr marL="571500" indent="-571500">
              <a:buFont typeface="Arial" panose="020B0604020202020204" pitchFamily="34" charset="0"/>
              <a:buChar char="•"/>
            </a:pPr>
            <a:r>
              <a:rPr lang="en-US" sz="3800" dirty="0">
                <a:latin typeface="Perpetua" panose="02020502060401020303" pitchFamily="18" charset="0"/>
              </a:rPr>
              <a:t>“If I had ___”</a:t>
            </a:r>
          </a:p>
          <a:p>
            <a:pPr marL="571500" indent="-571500">
              <a:buFont typeface="Arial" panose="020B0604020202020204" pitchFamily="34" charset="0"/>
              <a:buChar char="•"/>
            </a:pPr>
            <a:r>
              <a:rPr lang="en-US" sz="3800" dirty="0">
                <a:latin typeface="Perpetua" panose="02020502060401020303" pitchFamily="18" charset="0"/>
              </a:rPr>
              <a:t>“If I said ___”</a:t>
            </a:r>
          </a:p>
          <a:p>
            <a:pPr marL="571500" indent="-571500">
              <a:buFont typeface="Arial" panose="020B0604020202020204" pitchFamily="34" charset="0"/>
              <a:buChar char="•"/>
            </a:pPr>
            <a:r>
              <a:rPr lang="en-US" sz="3800" dirty="0">
                <a:latin typeface="Perpetua" panose="02020502060401020303" pitchFamily="18" charset="0"/>
              </a:rPr>
              <a:t>“If they had ___”</a:t>
            </a:r>
          </a:p>
          <a:p>
            <a:pPr marL="571500" indent="-571500">
              <a:buFont typeface="Arial" panose="020B0604020202020204" pitchFamily="34" charset="0"/>
              <a:buChar char="•"/>
            </a:pPr>
            <a:r>
              <a:rPr lang="en-US" sz="3800" dirty="0">
                <a:latin typeface="Perpetua" panose="02020502060401020303" pitchFamily="18" charset="0"/>
              </a:rPr>
              <a:t>“If you Lord ___”</a:t>
            </a:r>
          </a:p>
        </p:txBody>
      </p:sp>
    </p:spTree>
    <p:extLst>
      <p:ext uri="{BB962C8B-B14F-4D97-AF65-F5344CB8AC3E}">
        <p14:creationId xmlns:p14="http://schemas.microsoft.com/office/powerpoint/2010/main" val="4686604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left)">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wipe(left)">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wipe(left)">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4185761"/>
          </a:xfrm>
          <a:prstGeom prst="rect">
            <a:avLst/>
          </a:prstGeom>
          <a:noFill/>
          <a:ln w="25400">
            <a:noFill/>
          </a:ln>
        </p:spPr>
        <p:txBody>
          <a:bodyPr wrap="square" rtlCol="0">
            <a:spAutoFit/>
          </a:bodyPr>
          <a:lstStyle/>
          <a:p>
            <a:r>
              <a:rPr lang="en-US" sz="3800" dirty="0">
                <a:latin typeface="Perpetua" panose="02020502060401020303" pitchFamily="18" charset="0"/>
              </a:rPr>
              <a:t>Meanwhile, where is God? …</a:t>
            </a:r>
          </a:p>
          <a:p>
            <a:r>
              <a:rPr lang="en-US" sz="3800" dirty="0">
                <a:latin typeface="Perpetua" panose="02020502060401020303" pitchFamily="18" charset="0"/>
              </a:rPr>
              <a:t>When you are happy, so happy that you have no sense of needing Him, so happy that you are tempted to feel His claims upon you as an interruption,</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613693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if you remember yourself and turn to Him with gratitude and praise, you will be – or so it feels – welcomed with open arms.</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2803322377"/>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But go to Him when your need is desperate, when all other help is vain, and what do you find?</a:t>
            </a:r>
          </a:p>
          <a:p>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416820525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dirty="0"/>
              <a:t>Now a man named Lazarus was sick. He was from Bethany, the village of Mary and her sister Martha. </a:t>
            </a:r>
          </a:p>
          <a:p>
            <a:pPr marL="0" indent="0">
              <a:buNone/>
            </a:pPr>
            <a:r>
              <a:rPr lang="en-US" baseline="30000" dirty="0"/>
              <a:t>2</a:t>
            </a:r>
            <a:r>
              <a:rPr lang="en-US" dirty="0"/>
              <a:t>(This Mary, whose brother Lazarus now lay sick, was the same one who poured perfume on the Lord and wiped his feet with her hair.) </a:t>
            </a:r>
          </a:p>
          <a:p>
            <a:pPr marL="0" indent="0">
              <a:buNone/>
            </a:pPr>
            <a:r>
              <a:rPr lang="en-US" baseline="30000" dirty="0"/>
              <a:t>3</a:t>
            </a:r>
            <a:r>
              <a:rPr lang="en-US" dirty="0"/>
              <a:t>So the sisters sent word to Jesus, “Lord, the one you love is sick.”</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5355312"/>
          </a:xfrm>
          <a:prstGeom prst="rect">
            <a:avLst/>
          </a:prstGeom>
          <a:noFill/>
          <a:ln w="25400">
            <a:noFill/>
          </a:ln>
        </p:spPr>
        <p:txBody>
          <a:bodyPr wrap="square" rtlCol="0">
            <a:spAutoFit/>
          </a:bodyPr>
          <a:lstStyle/>
          <a:p>
            <a:r>
              <a:rPr lang="en-US" sz="3800" dirty="0">
                <a:latin typeface="Perpetua" panose="02020502060401020303" pitchFamily="18" charset="0"/>
              </a:rPr>
              <a:t>A door slammed in your face,</a:t>
            </a:r>
          </a:p>
          <a:p>
            <a:r>
              <a:rPr lang="en-US" sz="3800" dirty="0">
                <a:latin typeface="Perpetua" panose="02020502060401020303" pitchFamily="18" charset="0"/>
              </a:rPr>
              <a:t>and a sound of bolting and double bolting on the inside. </a:t>
            </a:r>
          </a:p>
          <a:p>
            <a:r>
              <a:rPr lang="en-US" sz="3800" dirty="0">
                <a:latin typeface="Perpetua" panose="02020502060401020303" pitchFamily="18" charset="0"/>
              </a:rPr>
              <a:t>After that, silence.</a:t>
            </a:r>
          </a:p>
          <a:p>
            <a:r>
              <a:rPr lang="en-US" sz="3800" dirty="0">
                <a:latin typeface="Perpetua" panose="02020502060401020303" pitchFamily="18" charset="0"/>
              </a:rPr>
              <a:t>You may as well turn away. </a:t>
            </a:r>
          </a:p>
          <a:p>
            <a:r>
              <a:rPr lang="en-US" sz="3800" dirty="0">
                <a:latin typeface="Perpetua" panose="02020502060401020303" pitchFamily="18" charset="0"/>
              </a:rPr>
              <a:t>The longer you wait, the more emphatic the silence will become. </a:t>
            </a:r>
          </a:p>
          <a:p>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11181276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4185761"/>
          </a:xfrm>
          <a:prstGeom prst="rect">
            <a:avLst/>
          </a:prstGeom>
          <a:noFill/>
          <a:ln w="25400">
            <a:noFill/>
          </a:ln>
        </p:spPr>
        <p:txBody>
          <a:bodyPr wrap="square" rtlCol="0">
            <a:spAutoFit/>
          </a:bodyPr>
          <a:lstStyle/>
          <a:p>
            <a:r>
              <a:rPr lang="en-US" sz="3800" dirty="0">
                <a:latin typeface="Perpetua" panose="02020502060401020303" pitchFamily="18" charset="0"/>
              </a:rPr>
              <a:t>There are no lights in the windows. </a:t>
            </a:r>
          </a:p>
          <a:p>
            <a:r>
              <a:rPr lang="en-US" sz="3800" dirty="0">
                <a:latin typeface="Perpetua" panose="02020502060401020303" pitchFamily="18" charset="0"/>
              </a:rPr>
              <a:t>It might be an empty house. </a:t>
            </a:r>
          </a:p>
          <a:p>
            <a:r>
              <a:rPr lang="en-US" sz="3800" dirty="0">
                <a:latin typeface="Perpetua" panose="02020502060401020303" pitchFamily="18" charset="0"/>
              </a:rPr>
              <a:t>Was it ever inhabited? </a:t>
            </a:r>
          </a:p>
          <a:p>
            <a:r>
              <a:rPr lang="en-US" sz="3800" dirty="0">
                <a:latin typeface="Perpetua" panose="02020502060401020303" pitchFamily="18" charset="0"/>
              </a:rPr>
              <a:t>It seemed so once. </a:t>
            </a:r>
          </a:p>
          <a:p>
            <a:r>
              <a:rPr lang="en-US" sz="3800" dirty="0">
                <a:latin typeface="Perpetua" panose="02020502060401020303" pitchFamily="18" charset="0"/>
              </a:rPr>
              <a:t>And that seeming was as strong as this…</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38054992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600986"/>
          </a:xfrm>
          <a:prstGeom prst="rect">
            <a:avLst/>
          </a:prstGeom>
          <a:noFill/>
          <a:ln w="25400">
            <a:noFill/>
          </a:ln>
        </p:spPr>
        <p:txBody>
          <a:bodyPr wrap="square" rtlCol="0">
            <a:spAutoFit/>
          </a:bodyPr>
          <a:lstStyle/>
          <a:p>
            <a:r>
              <a:rPr lang="en-US" sz="3800" dirty="0">
                <a:latin typeface="Perpetua" panose="02020502060401020303" pitchFamily="18" charset="0"/>
              </a:rPr>
              <a:t>Not that I am (I think) in much danger of ceasing to believe in God. </a:t>
            </a:r>
          </a:p>
          <a:p>
            <a:r>
              <a:rPr lang="en-US" sz="3800" dirty="0">
                <a:latin typeface="Perpetua" panose="02020502060401020303" pitchFamily="18" charset="0"/>
              </a:rPr>
              <a:t>The real danger is of coming to believe such dreadful things about Him…</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Tree>
    <p:extLst>
      <p:ext uri="{BB962C8B-B14F-4D97-AF65-F5344CB8AC3E}">
        <p14:creationId xmlns:p14="http://schemas.microsoft.com/office/powerpoint/2010/main" val="11162443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415143" y="1676350"/>
            <a:ext cx="5566710" cy="3016210"/>
          </a:xfrm>
          <a:prstGeom prst="rect">
            <a:avLst/>
          </a:prstGeom>
          <a:noFill/>
          <a:ln w="25400">
            <a:noFill/>
          </a:ln>
        </p:spPr>
        <p:txBody>
          <a:bodyPr wrap="square" rtlCol="0">
            <a:spAutoFit/>
          </a:bodyPr>
          <a:lstStyle/>
          <a:p>
            <a:r>
              <a:rPr lang="en-US" sz="3800" dirty="0">
                <a:latin typeface="Perpetua" panose="02020502060401020303" pitchFamily="18" charset="0"/>
              </a:rPr>
              <a:t>The conclusion I dread is not ‘So there’s no god after all,’</a:t>
            </a:r>
          </a:p>
          <a:p>
            <a:r>
              <a:rPr lang="en-US" sz="3800" dirty="0">
                <a:latin typeface="Perpetua" panose="02020502060401020303" pitchFamily="18" charset="0"/>
              </a:rPr>
              <a:t>but ‘So this is what God’s really like. </a:t>
            </a:r>
          </a:p>
          <a:p>
            <a:r>
              <a:rPr lang="en-US" sz="3800" dirty="0">
                <a:latin typeface="Perpetua" panose="02020502060401020303" pitchFamily="18" charset="0"/>
              </a:rPr>
              <a:t>Deceive yourself no longer.</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7712014" cy="1169551"/>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000" i="1" dirty="0">
                <a:latin typeface="Perpetua" panose="02020502060401020303" pitchFamily="18" charset="0"/>
                <a:cs typeface="Times New Roman" panose="02020603050405020304" pitchFamily="18" charset="0"/>
              </a:rPr>
              <a:t>A Grief Observed, </a:t>
            </a:r>
            <a:r>
              <a:rPr lang="en-US" sz="2000" dirty="0">
                <a:latin typeface="Perpetua" panose="02020502060401020303" pitchFamily="18" charset="0"/>
                <a:cs typeface="Times New Roman" panose="02020603050405020304" pitchFamily="18" charset="0"/>
              </a:rPr>
              <a:t>p. 5-7</a:t>
            </a:r>
            <a:endParaRPr lang="en-US" sz="2000" i="1" dirty="0">
              <a:latin typeface="Perpetua" panose="02020502060401020303" pitchFamily="18" charset="0"/>
            </a:endParaRPr>
          </a:p>
        </p:txBody>
      </p:sp>
      <p:sp>
        <p:nvSpPr>
          <p:cNvPr id="3" name="TextBox 2">
            <a:extLst>
              <a:ext uri="{FF2B5EF4-FFF2-40B4-BE49-F238E27FC236}">
                <a16:creationId xmlns:a16="http://schemas.microsoft.com/office/drawing/2014/main" id="{2511B533-1321-554D-07C3-19E085AF937E}"/>
              </a:ext>
            </a:extLst>
          </p:cNvPr>
          <p:cNvSpPr txBox="1"/>
          <p:nvPr/>
        </p:nvSpPr>
        <p:spPr>
          <a:xfrm>
            <a:off x="4198498" y="4987671"/>
            <a:ext cx="6503786"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Death and grief can take down our faith completely</a:t>
            </a:r>
          </a:p>
        </p:txBody>
      </p:sp>
    </p:spTree>
    <p:extLst>
      <p:ext uri="{BB962C8B-B14F-4D97-AF65-F5344CB8AC3E}">
        <p14:creationId xmlns:p14="http://schemas.microsoft.com/office/powerpoint/2010/main" val="10869332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left)">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22</a:t>
            </a:r>
            <a:r>
              <a:rPr lang="en-US" kern="100" dirty="0">
                <a:effectLst/>
                <a:ea typeface="Aptos" panose="020B0004020202020204" pitchFamily="34" charset="0"/>
                <a:cs typeface="Times New Roman" panose="02020603050405020304" pitchFamily="18" charset="0"/>
              </a:rPr>
              <a:t>But I know that even now God will give you whatever you ask.” </a:t>
            </a:r>
          </a:p>
          <a:p>
            <a:pPr marL="0" marR="0" indent="0">
              <a:lnSpc>
                <a:spcPct val="107000"/>
              </a:lnSpc>
              <a:spcBef>
                <a:spcPts val="0"/>
              </a:spcBef>
              <a:spcAft>
                <a:spcPts val="800"/>
              </a:spcAft>
              <a:buNone/>
            </a:pPr>
            <a:r>
              <a:rPr lang="en-US" kern="100" baseline="30000" dirty="0">
                <a:ea typeface="Aptos" panose="020B0004020202020204" pitchFamily="34" charset="0"/>
                <a:cs typeface="Times New Roman" panose="02020603050405020304" pitchFamily="18" charset="0"/>
              </a:rPr>
              <a:t>23</a:t>
            </a:r>
            <a:r>
              <a:rPr lang="en-US" kern="100" dirty="0">
                <a:ea typeface="Aptos" panose="020B0004020202020204" pitchFamily="34" charset="0"/>
                <a:cs typeface="Times New Roman" panose="02020603050405020304" pitchFamily="18" charset="0"/>
              </a:rPr>
              <a:t>Jesus said to her, “Your brother will rise again.”</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24</a:t>
            </a:r>
            <a:r>
              <a:rPr lang="en-US" kern="100" dirty="0">
                <a:effectLst/>
                <a:ea typeface="Aptos" panose="020B0004020202020204" pitchFamily="34" charset="0"/>
                <a:cs typeface="Times New Roman" panose="02020603050405020304" pitchFamily="18" charset="0"/>
              </a:rPr>
              <a:t>Martha </a:t>
            </a:r>
            <a:r>
              <a:rPr lang="en-US" kern="100" dirty="0">
                <a:ea typeface="Aptos" panose="020B0004020202020204" pitchFamily="34" charset="0"/>
                <a:cs typeface="Times New Roman" panose="02020603050405020304" pitchFamily="18" charset="0"/>
              </a:rPr>
              <a:t>answered, “I know he will rise again in the resurrection at the last day.”</a:t>
            </a:r>
            <a:endParaRPr lang="en-US" kern="100" baseline="300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347994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25</a:t>
            </a:r>
            <a:r>
              <a:rPr lang="en-US" dirty="0"/>
              <a:t>Jesus said to her, “I am the resurrection and the life. The one who believes in me will live, even though they die; </a:t>
            </a:r>
          </a:p>
          <a:p>
            <a:pPr marL="0" indent="0">
              <a:buNone/>
            </a:pPr>
            <a:r>
              <a:rPr lang="en-US" baseline="30000" dirty="0"/>
              <a:t>26</a:t>
            </a:r>
            <a:r>
              <a:rPr lang="en-US" dirty="0"/>
              <a:t>and whoever lives by believing in me will never die. Do you believe this?”</a:t>
            </a:r>
          </a:p>
        </p:txBody>
      </p:sp>
    </p:spTree>
    <p:extLst>
      <p:ext uri="{BB962C8B-B14F-4D97-AF65-F5344CB8AC3E}">
        <p14:creationId xmlns:p14="http://schemas.microsoft.com/office/powerpoint/2010/main" val="29534980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25</a:t>
            </a:r>
            <a:r>
              <a:rPr lang="en-US" dirty="0"/>
              <a:t>Jesus said to her, “</a:t>
            </a:r>
            <a:r>
              <a:rPr lang="en-US" b="1" u="sng" dirty="0"/>
              <a:t>I am</a:t>
            </a:r>
            <a:r>
              <a:rPr lang="en-US" dirty="0"/>
              <a:t> the resurrection and the life. </a:t>
            </a:r>
            <a:r>
              <a:rPr lang="en-US" dirty="0">
                <a:solidFill>
                  <a:schemeClr val="tx1">
                    <a:lumMod val="50000"/>
                  </a:schemeClr>
                </a:solidFill>
              </a:rPr>
              <a:t>The one who believes in me will live, even though they die; </a:t>
            </a:r>
          </a:p>
          <a:p>
            <a:pPr marL="0" indent="0">
              <a:buNone/>
            </a:pPr>
            <a:r>
              <a:rPr lang="en-US" baseline="30000" dirty="0">
                <a:solidFill>
                  <a:schemeClr val="tx1">
                    <a:lumMod val="50000"/>
                  </a:schemeClr>
                </a:solidFill>
              </a:rPr>
              <a:t>26</a:t>
            </a:r>
            <a:r>
              <a:rPr lang="en-US" dirty="0">
                <a:solidFill>
                  <a:schemeClr val="tx1">
                    <a:lumMod val="50000"/>
                  </a:schemeClr>
                </a:solidFill>
              </a:rPr>
              <a:t>and whoever lives by believing in me will never die. Do you believe this?”</a:t>
            </a:r>
          </a:p>
        </p:txBody>
      </p:sp>
      <p:sp>
        <p:nvSpPr>
          <p:cNvPr id="2" name="TextBox 1">
            <a:extLst>
              <a:ext uri="{FF2B5EF4-FFF2-40B4-BE49-F238E27FC236}">
                <a16:creationId xmlns:a16="http://schemas.microsoft.com/office/drawing/2014/main" id="{96C2E4BB-51EC-FD89-8A57-695A0785ADDC}"/>
              </a:ext>
            </a:extLst>
          </p:cNvPr>
          <p:cNvSpPr txBox="1"/>
          <p:nvPr/>
        </p:nvSpPr>
        <p:spPr>
          <a:xfrm>
            <a:off x="4457290" y="3863182"/>
            <a:ext cx="6503786"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Making her belief personal</a:t>
            </a:r>
          </a:p>
        </p:txBody>
      </p:sp>
    </p:spTree>
    <p:extLst>
      <p:ext uri="{BB962C8B-B14F-4D97-AF65-F5344CB8AC3E}">
        <p14:creationId xmlns:p14="http://schemas.microsoft.com/office/powerpoint/2010/main" val="35158648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25</a:t>
            </a:r>
            <a:r>
              <a:rPr lang="en-US" dirty="0">
                <a:solidFill>
                  <a:schemeClr val="tx1">
                    <a:lumMod val="50000"/>
                  </a:schemeClr>
                </a:solidFill>
              </a:rPr>
              <a:t>Jesus said to her, “I am the resurrection and the life. </a:t>
            </a:r>
            <a:r>
              <a:rPr lang="en-US" dirty="0"/>
              <a:t>The one who believes in me will live, even though they die; </a:t>
            </a:r>
          </a:p>
          <a:p>
            <a:pPr marL="0" indent="0">
              <a:buNone/>
            </a:pPr>
            <a:r>
              <a:rPr lang="en-US" baseline="30000" dirty="0"/>
              <a:t>26</a:t>
            </a:r>
            <a:r>
              <a:rPr lang="en-US" dirty="0"/>
              <a:t>and whoever lives by believing in me will never die. </a:t>
            </a:r>
            <a:r>
              <a:rPr lang="en-US" dirty="0">
                <a:solidFill>
                  <a:schemeClr val="tx1">
                    <a:lumMod val="50000"/>
                  </a:schemeClr>
                </a:solidFill>
              </a:rPr>
              <a:t>Do you believe this?”</a:t>
            </a:r>
          </a:p>
        </p:txBody>
      </p:sp>
      <p:sp>
        <p:nvSpPr>
          <p:cNvPr id="2" name="TextBox 1">
            <a:extLst>
              <a:ext uri="{FF2B5EF4-FFF2-40B4-BE49-F238E27FC236}">
                <a16:creationId xmlns:a16="http://schemas.microsoft.com/office/drawing/2014/main" id="{96C2E4BB-51EC-FD89-8A57-695A0785ADDC}"/>
              </a:ext>
            </a:extLst>
          </p:cNvPr>
          <p:cNvSpPr txBox="1"/>
          <p:nvPr/>
        </p:nvSpPr>
        <p:spPr>
          <a:xfrm>
            <a:off x="4457290" y="3863182"/>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 question of what happens next bears extreme significance on how we live now</a:t>
            </a:r>
          </a:p>
        </p:txBody>
      </p:sp>
    </p:spTree>
    <p:extLst>
      <p:ext uri="{BB962C8B-B14F-4D97-AF65-F5344CB8AC3E}">
        <p14:creationId xmlns:p14="http://schemas.microsoft.com/office/powerpoint/2010/main" val="4850003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25</a:t>
            </a:r>
            <a:r>
              <a:rPr lang="en-US" dirty="0"/>
              <a:t>Jesus said to her, “I am the resurrection and the life. </a:t>
            </a:r>
            <a:r>
              <a:rPr lang="en-US" dirty="0">
                <a:solidFill>
                  <a:schemeClr val="tx1">
                    <a:lumMod val="50000"/>
                  </a:schemeClr>
                </a:solidFill>
              </a:rPr>
              <a:t>The one who believes in me will live, even though they die; </a:t>
            </a:r>
          </a:p>
          <a:p>
            <a:pPr marL="0" indent="0">
              <a:buNone/>
            </a:pPr>
            <a:r>
              <a:rPr lang="en-US" baseline="30000" dirty="0">
                <a:solidFill>
                  <a:schemeClr val="tx1">
                    <a:lumMod val="50000"/>
                  </a:schemeClr>
                </a:solidFill>
              </a:rPr>
              <a:t>26</a:t>
            </a:r>
            <a:r>
              <a:rPr lang="en-US" dirty="0">
                <a:solidFill>
                  <a:schemeClr val="tx1">
                    <a:lumMod val="50000"/>
                  </a:schemeClr>
                </a:solidFill>
              </a:rPr>
              <a:t>and whoever lives by believing in me will never die. </a:t>
            </a:r>
            <a:r>
              <a:rPr lang="en-US" dirty="0"/>
              <a:t>Do you believe this?”</a:t>
            </a:r>
          </a:p>
        </p:txBody>
      </p:sp>
      <p:sp>
        <p:nvSpPr>
          <p:cNvPr id="2" name="TextBox 1">
            <a:extLst>
              <a:ext uri="{FF2B5EF4-FFF2-40B4-BE49-F238E27FC236}">
                <a16:creationId xmlns:a16="http://schemas.microsoft.com/office/drawing/2014/main" id="{96C2E4BB-51EC-FD89-8A57-695A0785ADDC}"/>
              </a:ext>
            </a:extLst>
          </p:cNvPr>
          <p:cNvSpPr txBox="1"/>
          <p:nvPr/>
        </p:nvSpPr>
        <p:spPr>
          <a:xfrm>
            <a:off x="4457290" y="3863182"/>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 status of your eternal destiny depends on what you believe about Jesus</a:t>
            </a:r>
          </a:p>
        </p:txBody>
      </p:sp>
    </p:spTree>
    <p:extLst>
      <p:ext uri="{BB962C8B-B14F-4D97-AF65-F5344CB8AC3E}">
        <p14:creationId xmlns:p14="http://schemas.microsoft.com/office/powerpoint/2010/main" val="28696546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27</a:t>
            </a:r>
            <a:r>
              <a:rPr lang="en-US" dirty="0"/>
              <a:t>“Yes, Lord,” she replied, “I believe that you are the Messiah, the Son of God, who is to come into the world.” </a:t>
            </a:r>
          </a:p>
        </p:txBody>
      </p:sp>
    </p:spTree>
    <p:extLst>
      <p:ext uri="{BB962C8B-B14F-4D97-AF65-F5344CB8AC3E}">
        <p14:creationId xmlns:p14="http://schemas.microsoft.com/office/powerpoint/2010/main" val="183580769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When he heard this, Jesus said, “This sickness will not end in death. No, it is for God’s glory so that God’s Son may be glorified through it.” </a:t>
            </a:r>
          </a:p>
        </p:txBody>
      </p:sp>
    </p:spTree>
    <p:extLst>
      <p:ext uri="{BB962C8B-B14F-4D97-AF65-F5344CB8AC3E}">
        <p14:creationId xmlns:p14="http://schemas.microsoft.com/office/powerpoint/2010/main" val="1639000745"/>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28</a:t>
            </a:r>
            <a:r>
              <a:rPr lang="en-US" dirty="0"/>
              <a:t>After she had said this, she went back and called her sister Mary aside. “The Teacher is here,” she said, “and is asking for you.” </a:t>
            </a:r>
          </a:p>
          <a:p>
            <a:pPr marL="0" indent="0">
              <a:buNone/>
            </a:pPr>
            <a:r>
              <a:rPr lang="en-US" baseline="30000" dirty="0"/>
              <a:t>29</a:t>
            </a:r>
            <a:r>
              <a:rPr lang="en-US" dirty="0"/>
              <a:t>When Mary heard this, she got up quickly and went to him. </a:t>
            </a:r>
          </a:p>
        </p:txBody>
      </p:sp>
    </p:spTree>
    <p:extLst>
      <p:ext uri="{BB962C8B-B14F-4D97-AF65-F5344CB8AC3E}">
        <p14:creationId xmlns:p14="http://schemas.microsoft.com/office/powerpoint/2010/main" val="12752225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30</a:t>
            </a:r>
            <a:r>
              <a:rPr lang="en-US" dirty="0"/>
              <a:t>Now Jesus had not yet entered the village, but was still at the place where Martha had met him.</a:t>
            </a:r>
            <a:endParaRPr lang="en-US" baseline="30000" dirty="0">
              <a:effectLst/>
              <a:ea typeface="Aptos" panose="020B0004020202020204" pitchFamily="34" charset="0"/>
              <a:cs typeface="Times New Roman" panose="02020603050405020304" pitchFamily="18" charset="0"/>
            </a:endParaRPr>
          </a:p>
          <a:p>
            <a:pPr marL="0" indent="0">
              <a:buNone/>
            </a:pPr>
            <a:r>
              <a:rPr lang="en-US" baseline="30000" dirty="0">
                <a:effectLst/>
                <a:ea typeface="Aptos" panose="020B0004020202020204" pitchFamily="34" charset="0"/>
                <a:cs typeface="Times New Roman" panose="02020603050405020304" pitchFamily="18" charset="0"/>
              </a:rPr>
              <a:t>31</a:t>
            </a:r>
            <a:r>
              <a:rPr lang="en-US" dirty="0">
                <a:effectLst/>
                <a:ea typeface="Aptos" panose="020B0004020202020204" pitchFamily="34" charset="0"/>
                <a:cs typeface="Times New Roman" panose="02020603050405020304" pitchFamily="18" charset="0"/>
              </a:rPr>
              <a:t>When the Jews who had been with Mary in the house, comforting her, noticed how quickly she got up and went out, they followed, supposing she was going to the tomb to mourn there.</a:t>
            </a:r>
            <a:endParaRPr lang="en-US" dirty="0"/>
          </a:p>
        </p:txBody>
      </p:sp>
    </p:spTree>
    <p:extLst>
      <p:ext uri="{BB962C8B-B14F-4D97-AF65-F5344CB8AC3E}">
        <p14:creationId xmlns:p14="http://schemas.microsoft.com/office/powerpoint/2010/main" val="39726270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32</a:t>
            </a:r>
            <a:r>
              <a:rPr lang="en-US" dirty="0"/>
              <a:t>When Mary reached the place where Jesus was and saw him, she fell at his feet and said, “Lord, if you had been here, my brother would not have died.”</a:t>
            </a:r>
            <a:endParaRPr lang="en-US" baseline="30000" dirty="0"/>
          </a:p>
        </p:txBody>
      </p:sp>
    </p:spTree>
    <p:extLst>
      <p:ext uri="{BB962C8B-B14F-4D97-AF65-F5344CB8AC3E}">
        <p14:creationId xmlns:p14="http://schemas.microsoft.com/office/powerpoint/2010/main" val="4214731640"/>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33</a:t>
            </a:r>
            <a:r>
              <a:rPr lang="en-US" dirty="0"/>
              <a:t>When Jesus saw her weeping, and the Jews who had come along with her also weeping, he was deeply moved in spirit and troubled. </a:t>
            </a:r>
          </a:p>
        </p:txBody>
      </p:sp>
    </p:spTree>
    <p:extLst>
      <p:ext uri="{BB962C8B-B14F-4D97-AF65-F5344CB8AC3E}">
        <p14:creationId xmlns:p14="http://schemas.microsoft.com/office/powerpoint/2010/main" val="1347559025"/>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33</a:t>
            </a:r>
            <a:r>
              <a:rPr lang="en-US" dirty="0">
                <a:solidFill>
                  <a:schemeClr val="tx1">
                    <a:lumMod val="50000"/>
                  </a:schemeClr>
                </a:solidFill>
              </a:rPr>
              <a:t>When Jesus saw her weeping, and the Jews who had come along with her also weeping, he was </a:t>
            </a:r>
            <a:r>
              <a:rPr lang="en-US" dirty="0"/>
              <a:t>deeply moved in spirit </a:t>
            </a:r>
            <a:r>
              <a:rPr lang="en-US" dirty="0">
                <a:solidFill>
                  <a:schemeClr val="tx1">
                    <a:lumMod val="50000"/>
                  </a:schemeClr>
                </a:solidFill>
              </a:rPr>
              <a:t>and troubled. </a:t>
            </a:r>
          </a:p>
        </p:txBody>
      </p:sp>
      <p:sp>
        <p:nvSpPr>
          <p:cNvPr id="2" name="TextBox 1">
            <a:extLst>
              <a:ext uri="{FF2B5EF4-FFF2-40B4-BE49-F238E27FC236}">
                <a16:creationId xmlns:a16="http://schemas.microsoft.com/office/drawing/2014/main" id="{5CDC939A-83BB-1FCD-7C54-B4997166D159}"/>
              </a:ext>
            </a:extLst>
          </p:cNvPr>
          <p:cNvSpPr txBox="1"/>
          <p:nvPr/>
        </p:nvSpPr>
        <p:spPr>
          <a:xfrm>
            <a:off x="4457290" y="3863182"/>
            <a:ext cx="6503786" cy="2277547"/>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i="1" dirty="0" err="1">
                <a:latin typeface="Perpetua" panose="02020502060401020303" pitchFamily="18" charset="0"/>
              </a:rPr>
              <a:t>Embrimaomai</a:t>
            </a:r>
            <a:r>
              <a:rPr lang="en-US" sz="3800" dirty="0">
                <a:latin typeface="Perpetua" panose="02020502060401020303" pitchFamily="18" charset="0"/>
              </a:rPr>
              <a:t> – in extra-biblical literature: anger, outrage, or emotional indignation</a:t>
            </a:r>
          </a:p>
          <a:p>
            <a:pPr algn="ctr"/>
            <a:r>
              <a:rPr lang="en-US" sz="2400" dirty="0">
                <a:latin typeface="Perpetua" panose="02020502060401020303" pitchFamily="18" charset="0"/>
              </a:rPr>
              <a:t>(Carson, D.A. </a:t>
            </a:r>
            <a:r>
              <a:rPr lang="en-US" sz="2400" i="1" dirty="0">
                <a:latin typeface="Perpetua" panose="02020502060401020303" pitchFamily="18" charset="0"/>
              </a:rPr>
              <a:t>The Gospel According to John</a:t>
            </a:r>
            <a:r>
              <a:rPr lang="en-US" sz="2400" dirty="0">
                <a:latin typeface="Perpetua" panose="02020502060401020303" pitchFamily="18" charset="0"/>
              </a:rPr>
              <a:t>, p. 322)</a:t>
            </a:r>
            <a:endParaRPr lang="en-US" sz="3600" dirty="0">
              <a:latin typeface="Perpetua" panose="02020502060401020303" pitchFamily="18" charset="0"/>
            </a:endParaRPr>
          </a:p>
        </p:txBody>
      </p:sp>
    </p:spTree>
    <p:extLst>
      <p:ext uri="{BB962C8B-B14F-4D97-AF65-F5344CB8AC3E}">
        <p14:creationId xmlns:p14="http://schemas.microsoft.com/office/powerpoint/2010/main" val="8891010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left)">
                                      <p:cBhvr>
                                        <p:cTn id="1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33</a:t>
            </a:r>
            <a:r>
              <a:rPr lang="en-US" dirty="0"/>
              <a:t>When Jesus saw her weeping, and the Jews who had come along with her also weeping, he was deeply moved in spirit and troubled. </a:t>
            </a:r>
          </a:p>
        </p:txBody>
      </p:sp>
      <p:sp>
        <p:nvSpPr>
          <p:cNvPr id="2" name="TextBox 1">
            <a:extLst>
              <a:ext uri="{FF2B5EF4-FFF2-40B4-BE49-F238E27FC236}">
                <a16:creationId xmlns:a16="http://schemas.microsoft.com/office/drawing/2014/main" id="{56EFA43F-ED9D-35E1-166A-C719D3AA175E}"/>
              </a:ext>
            </a:extLst>
          </p:cNvPr>
          <p:cNvSpPr txBox="1"/>
          <p:nvPr/>
        </p:nvSpPr>
        <p:spPr>
          <a:xfrm>
            <a:off x="3881887" y="3157398"/>
            <a:ext cx="7148199"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dirty="0">
                <a:latin typeface="Perpetua" panose="02020502060401020303" pitchFamily="18" charset="0"/>
              </a:rPr>
              <a:t>What or who is Jesus angry with?</a:t>
            </a:r>
          </a:p>
          <a:p>
            <a:pPr algn="ctr"/>
            <a:r>
              <a:rPr lang="en-US" sz="3800" dirty="0">
                <a:latin typeface="Perpetua" panose="02020502060401020303" pitchFamily="18" charset="0"/>
              </a:rPr>
              <a:t>-Not the people</a:t>
            </a:r>
          </a:p>
          <a:p>
            <a:pPr algn="ctr"/>
            <a:r>
              <a:rPr lang="en-US" sz="3800" dirty="0">
                <a:latin typeface="Perpetua" panose="02020502060401020303" pitchFamily="18" charset="0"/>
              </a:rPr>
              <a:t>-Not losing Lazarus</a:t>
            </a:r>
          </a:p>
          <a:p>
            <a:pPr algn="ctr"/>
            <a:r>
              <a:rPr lang="en-US" sz="3800" dirty="0">
                <a:latin typeface="Perpetua" panose="02020502060401020303" pitchFamily="18" charset="0"/>
              </a:rPr>
              <a:t>-That death is part of the human experience</a:t>
            </a:r>
          </a:p>
        </p:txBody>
      </p:sp>
      <p:sp>
        <p:nvSpPr>
          <p:cNvPr id="4" name="TextBox 3">
            <a:extLst>
              <a:ext uri="{FF2B5EF4-FFF2-40B4-BE49-F238E27FC236}">
                <a16:creationId xmlns:a16="http://schemas.microsoft.com/office/drawing/2014/main" id="{824C5CE6-B08B-079D-F52E-96FBC61C55F2}"/>
              </a:ext>
            </a:extLst>
          </p:cNvPr>
          <p:cNvSpPr txBox="1"/>
          <p:nvPr/>
        </p:nvSpPr>
        <p:spPr>
          <a:xfrm>
            <a:off x="5696669" y="431702"/>
            <a:ext cx="5051844" cy="1077218"/>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1 Cor. 15:26 – The last enemy to be destroyed is death.</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23200468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34</a:t>
            </a:r>
            <a:r>
              <a:rPr lang="en-US" dirty="0"/>
              <a:t>“Where have you laid him?” he asked. “Come and see, Lord,” they replied. </a:t>
            </a:r>
          </a:p>
          <a:p>
            <a:pPr marL="0" indent="0">
              <a:buNone/>
            </a:pPr>
            <a:r>
              <a:rPr lang="en-US" baseline="30000" dirty="0"/>
              <a:t>35</a:t>
            </a:r>
            <a:r>
              <a:rPr lang="en-US" dirty="0"/>
              <a:t>Jesus wept.</a:t>
            </a:r>
          </a:p>
        </p:txBody>
      </p:sp>
    </p:spTree>
    <p:extLst>
      <p:ext uri="{BB962C8B-B14F-4D97-AF65-F5344CB8AC3E}">
        <p14:creationId xmlns:p14="http://schemas.microsoft.com/office/powerpoint/2010/main" val="38837274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36</a:t>
            </a:r>
            <a:r>
              <a:rPr lang="en-US" dirty="0"/>
              <a:t>Then the Jews said, “See how he loved him!” </a:t>
            </a:r>
          </a:p>
          <a:p>
            <a:pPr marL="0" indent="0">
              <a:buNone/>
            </a:pPr>
            <a:r>
              <a:rPr lang="en-US" baseline="30000" dirty="0"/>
              <a:t>37</a:t>
            </a:r>
            <a:r>
              <a:rPr lang="en-US" dirty="0"/>
              <a:t>But some of them said, “Could not he who opened the eyes of the blind man have kept this man from dying?” </a:t>
            </a:r>
          </a:p>
        </p:txBody>
      </p:sp>
    </p:spTree>
    <p:extLst>
      <p:ext uri="{BB962C8B-B14F-4D97-AF65-F5344CB8AC3E}">
        <p14:creationId xmlns:p14="http://schemas.microsoft.com/office/powerpoint/2010/main" val="27966390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38</a:t>
            </a:r>
            <a:r>
              <a:rPr lang="en-US" dirty="0"/>
              <a:t>Jesus, once more deeply moved, came to the tomb. It was a cave with a stone laid across the entrance. </a:t>
            </a:r>
          </a:p>
          <a:p>
            <a:pPr marL="0" indent="0">
              <a:buNone/>
            </a:pPr>
            <a:r>
              <a:rPr lang="en-US" baseline="30000" dirty="0"/>
              <a:t>39</a:t>
            </a:r>
            <a:r>
              <a:rPr lang="en-US" dirty="0"/>
              <a:t>“Take away the stone,” he said. “But, Lord,” said Martha, the sister of the dead man, “by this time there is a bad odor, for he has been there four days.” </a:t>
            </a:r>
          </a:p>
          <a:p>
            <a:pPr marL="0" indent="0">
              <a:buNone/>
            </a:pPr>
            <a:r>
              <a:rPr lang="en-US" baseline="30000" dirty="0"/>
              <a:t>40</a:t>
            </a:r>
            <a:r>
              <a:rPr lang="en-US" dirty="0"/>
              <a:t>Then Jesus said, “Did I not tell you that if you believe, you will see the glory of God?”</a:t>
            </a:r>
          </a:p>
        </p:txBody>
      </p:sp>
    </p:spTree>
    <p:extLst>
      <p:ext uri="{BB962C8B-B14F-4D97-AF65-F5344CB8AC3E}">
        <p14:creationId xmlns:p14="http://schemas.microsoft.com/office/powerpoint/2010/main" val="6481158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41</a:t>
            </a:r>
            <a:r>
              <a:rPr lang="en-US" kern="100" dirty="0">
                <a:effectLst/>
                <a:ea typeface="Aptos" panose="020B0004020202020204" pitchFamily="34" charset="0"/>
                <a:cs typeface="Times New Roman" panose="02020603050405020304" pitchFamily="18" charset="0"/>
              </a:rPr>
              <a:t>So they took away the stone. Then Jesus looked up and said, “Father, I thank you that you have heard me.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42</a:t>
            </a:r>
            <a:r>
              <a:rPr lang="en-US" kern="100" dirty="0">
                <a:effectLst/>
                <a:ea typeface="Aptos" panose="020B0004020202020204" pitchFamily="34" charset="0"/>
                <a:cs typeface="Times New Roman" panose="02020603050405020304" pitchFamily="18" charset="0"/>
              </a:rPr>
              <a:t>I knew that you always hear me, but I said this for the benefit of the people standing here, that they may believe that you sent me.”</a:t>
            </a:r>
          </a:p>
        </p:txBody>
      </p:sp>
    </p:spTree>
    <p:extLst>
      <p:ext uri="{BB962C8B-B14F-4D97-AF65-F5344CB8AC3E}">
        <p14:creationId xmlns:p14="http://schemas.microsoft.com/office/powerpoint/2010/main" val="41089450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Now Jesus loved Martha and her sister and Lazarus.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So when he heard that Lazarus was sick, he stayed where he was two more days, </a:t>
            </a:r>
          </a:p>
        </p:txBody>
      </p:sp>
      <p:sp>
        <p:nvSpPr>
          <p:cNvPr id="4" name="TextBox 3">
            <a:extLst>
              <a:ext uri="{FF2B5EF4-FFF2-40B4-BE49-F238E27FC236}">
                <a16:creationId xmlns:a16="http://schemas.microsoft.com/office/drawing/2014/main" id="{98BA8E77-3871-E6A2-2C8B-313CCC50F8F3}"/>
              </a:ext>
            </a:extLst>
          </p:cNvPr>
          <p:cNvSpPr txBox="1"/>
          <p:nvPr/>
        </p:nvSpPr>
        <p:spPr>
          <a:xfrm>
            <a:off x="2868170" y="3863182"/>
            <a:ext cx="6503786"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NLT</a:t>
            </a:r>
            <a:r>
              <a:rPr lang="en-US" sz="3800" dirty="0">
                <a:latin typeface="Perpetua" panose="02020502060401020303" pitchFamily="18" charset="0"/>
              </a:rPr>
              <a:t>: “So </a:t>
            </a:r>
            <a:r>
              <a:rPr lang="en-US" sz="3800" i="1" dirty="0">
                <a:latin typeface="Perpetua" panose="02020502060401020303" pitchFamily="18" charset="0"/>
              </a:rPr>
              <a:t>although</a:t>
            </a:r>
            <a:r>
              <a:rPr lang="en-US" sz="3800" dirty="0">
                <a:latin typeface="Perpetua" panose="02020502060401020303" pitchFamily="18" charset="0"/>
              </a:rPr>
              <a:t> Jesus loved Martha, Mary and Lazarus, he stayed where he was for the next two days.</a:t>
            </a:r>
          </a:p>
        </p:txBody>
      </p:sp>
    </p:spTree>
    <p:extLst>
      <p:ext uri="{BB962C8B-B14F-4D97-AF65-F5344CB8AC3E}">
        <p14:creationId xmlns:p14="http://schemas.microsoft.com/office/powerpoint/2010/main" val="33476265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43</a:t>
            </a:r>
            <a:r>
              <a:rPr lang="en-US" kern="100" dirty="0">
                <a:effectLst/>
                <a:ea typeface="Aptos" panose="020B0004020202020204" pitchFamily="34" charset="0"/>
                <a:cs typeface="Times New Roman" panose="02020603050405020304" pitchFamily="18" charset="0"/>
              </a:rPr>
              <a:t>When he had said this, Jesus called in a loud voice, “Lazarus, come out!”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44</a:t>
            </a:r>
            <a:r>
              <a:rPr lang="en-US" kern="100" dirty="0">
                <a:effectLst/>
                <a:ea typeface="Aptos" panose="020B0004020202020204" pitchFamily="34" charset="0"/>
                <a:cs typeface="Times New Roman" panose="02020603050405020304" pitchFamily="18" charset="0"/>
              </a:rPr>
              <a:t>The dead man came out, his hands and feet wrapped in strips of linen, and a cloth around his face.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Jesus said to them, “Take off the grave clothes and let him go.” </a:t>
            </a:r>
          </a:p>
        </p:txBody>
      </p:sp>
    </p:spTree>
    <p:extLst>
      <p:ext uri="{BB962C8B-B14F-4D97-AF65-F5344CB8AC3E}">
        <p14:creationId xmlns:p14="http://schemas.microsoft.com/office/powerpoint/2010/main" val="15225077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45</a:t>
            </a:r>
            <a:r>
              <a:rPr lang="en-US" dirty="0"/>
              <a:t>Therefore many of the Jews who had come to visit Mary, and had seen what Jesus did, believed in him. </a:t>
            </a:r>
          </a:p>
          <a:p>
            <a:pPr marL="0" indent="0">
              <a:buNone/>
            </a:pPr>
            <a:r>
              <a:rPr lang="en-US" baseline="30000" dirty="0"/>
              <a:t>46</a:t>
            </a:r>
            <a:r>
              <a:rPr lang="en-US" dirty="0"/>
              <a:t>But some of them went to the Pharisees and told them what Jesus had done. </a:t>
            </a:r>
          </a:p>
          <a:p>
            <a:pPr marL="0" indent="0">
              <a:buNone/>
            </a:pPr>
            <a:r>
              <a:rPr lang="en-US" baseline="30000" dirty="0"/>
              <a:t>47</a:t>
            </a:r>
            <a:r>
              <a:rPr lang="en-US" dirty="0"/>
              <a:t>Then the chief priests and the Pharisees called a meeting of the Sanhedrin.</a:t>
            </a:r>
          </a:p>
          <a:p>
            <a:pPr marL="0" indent="0">
              <a:buNone/>
            </a:pPr>
            <a:endParaRPr lang="en-US" dirty="0"/>
          </a:p>
        </p:txBody>
      </p:sp>
    </p:spTree>
    <p:extLst>
      <p:ext uri="{BB962C8B-B14F-4D97-AF65-F5344CB8AC3E}">
        <p14:creationId xmlns:p14="http://schemas.microsoft.com/office/powerpoint/2010/main" val="39424889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47</a:t>
            </a:r>
            <a:r>
              <a:rPr lang="en-US" kern="100" dirty="0">
                <a:effectLst/>
                <a:ea typeface="Aptos" panose="020B0004020202020204" pitchFamily="34" charset="0"/>
                <a:cs typeface="Times New Roman" panose="02020603050405020304" pitchFamily="18" charset="0"/>
              </a:rPr>
              <a:t>“What are we accomplishing?” they asked.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“Here is this man performing many signs.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48</a:t>
            </a:r>
            <a:r>
              <a:rPr lang="en-US" kern="100" dirty="0">
                <a:effectLst/>
                <a:ea typeface="Aptos" panose="020B0004020202020204" pitchFamily="34" charset="0"/>
                <a:cs typeface="Times New Roman" panose="02020603050405020304" pitchFamily="18" charset="0"/>
              </a:rPr>
              <a:t>If we let him go on like this, everyone will believe in him, and then the Romans will come and take away both our temple and our nation.”</a:t>
            </a:r>
          </a:p>
        </p:txBody>
      </p:sp>
    </p:spTree>
    <p:extLst>
      <p:ext uri="{BB962C8B-B14F-4D97-AF65-F5344CB8AC3E}">
        <p14:creationId xmlns:p14="http://schemas.microsoft.com/office/powerpoint/2010/main" val="37636036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49</a:t>
            </a:r>
            <a:r>
              <a:rPr lang="en-US" kern="100" dirty="0">
                <a:effectLst/>
                <a:ea typeface="Aptos" panose="020B0004020202020204" pitchFamily="34" charset="0"/>
                <a:cs typeface="Times New Roman" panose="02020603050405020304" pitchFamily="18" charset="0"/>
              </a:rPr>
              <a:t>Then one of them, named Caiaphas, who was high priest that year, spoke up, “You know nothing at all!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50</a:t>
            </a:r>
            <a:r>
              <a:rPr lang="en-US" kern="100" dirty="0">
                <a:effectLst/>
                <a:ea typeface="Aptos" panose="020B0004020202020204" pitchFamily="34" charset="0"/>
                <a:cs typeface="Times New Roman" panose="02020603050405020304" pitchFamily="18" charset="0"/>
              </a:rPr>
              <a:t>You do not realize that it is better for you that one man die for the people than that the whole nation perish.”</a:t>
            </a:r>
          </a:p>
        </p:txBody>
      </p:sp>
    </p:spTree>
    <p:extLst>
      <p:ext uri="{BB962C8B-B14F-4D97-AF65-F5344CB8AC3E}">
        <p14:creationId xmlns:p14="http://schemas.microsoft.com/office/powerpoint/2010/main" val="13292619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51</a:t>
            </a:r>
            <a:r>
              <a:rPr lang="en-US" kern="100" dirty="0">
                <a:effectLst/>
                <a:ea typeface="Aptos" panose="020B0004020202020204" pitchFamily="34" charset="0"/>
                <a:cs typeface="Times New Roman" panose="02020603050405020304" pitchFamily="18" charset="0"/>
              </a:rPr>
              <a:t>He did not say this on his own, but as high priest that year he prophesied that Jesus would die for the Jewish nation,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52</a:t>
            </a:r>
            <a:r>
              <a:rPr lang="en-US" kern="100" dirty="0">
                <a:effectLst/>
                <a:ea typeface="Aptos" panose="020B0004020202020204" pitchFamily="34" charset="0"/>
                <a:cs typeface="Times New Roman" panose="02020603050405020304" pitchFamily="18" charset="0"/>
              </a:rPr>
              <a:t>and not only for that nation but also for the scattered children of God, to bring them together and make them one.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53</a:t>
            </a:r>
            <a:r>
              <a:rPr lang="en-US" kern="100" dirty="0">
                <a:effectLst/>
                <a:ea typeface="Aptos" panose="020B0004020202020204" pitchFamily="34" charset="0"/>
                <a:cs typeface="Times New Roman" panose="02020603050405020304" pitchFamily="18" charset="0"/>
              </a:rPr>
              <a:t>So from that day on that plotted to take his life.</a:t>
            </a:r>
          </a:p>
        </p:txBody>
      </p:sp>
    </p:spTree>
    <p:extLst>
      <p:ext uri="{BB962C8B-B14F-4D97-AF65-F5344CB8AC3E}">
        <p14:creationId xmlns:p14="http://schemas.microsoft.com/office/powerpoint/2010/main" val="235608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54</a:t>
            </a:r>
            <a:r>
              <a:rPr lang="en-US" dirty="0"/>
              <a:t>Therefore Jesus no longer moved about publicly among the people of Judea. Instead he withdrew to a region near the wilderness, to a village called Ephraim, where he stayed with his disciples.</a:t>
            </a:r>
          </a:p>
        </p:txBody>
      </p:sp>
      <p:sp>
        <p:nvSpPr>
          <p:cNvPr id="2" name="TextBox 1">
            <a:extLst>
              <a:ext uri="{FF2B5EF4-FFF2-40B4-BE49-F238E27FC236}">
                <a16:creationId xmlns:a16="http://schemas.microsoft.com/office/drawing/2014/main" id="{9DAC3A10-27DC-87FD-2F81-E83F20A6B0E5}"/>
              </a:ext>
            </a:extLst>
          </p:cNvPr>
          <p:cNvSpPr txBox="1"/>
          <p:nvPr/>
        </p:nvSpPr>
        <p:spPr>
          <a:xfrm>
            <a:off x="4086312" y="3872413"/>
            <a:ext cx="6503786"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 point of this </a:t>
            </a:r>
            <a:r>
              <a:rPr lang="en-US" sz="3800" i="1" dirty="0" err="1">
                <a:latin typeface="Perpetua" panose="02020502060401020303" pitchFamily="18" charset="0"/>
              </a:rPr>
              <a:t>semia</a:t>
            </a:r>
            <a:r>
              <a:rPr lang="en-US" sz="3800" dirty="0">
                <a:latin typeface="Perpetua" panose="02020502060401020303" pitchFamily="18" charset="0"/>
              </a:rPr>
              <a:t>? </a:t>
            </a:r>
          </a:p>
          <a:p>
            <a:pPr algn="ctr"/>
            <a:r>
              <a:rPr lang="en-US" sz="3800" dirty="0">
                <a:latin typeface="Perpetua" panose="02020502060401020303" pitchFamily="18" charset="0"/>
              </a:rPr>
              <a:t>This was a picture of Jesus’ impending death and resurrection</a:t>
            </a:r>
          </a:p>
        </p:txBody>
      </p:sp>
    </p:spTree>
    <p:extLst>
      <p:ext uri="{BB962C8B-B14F-4D97-AF65-F5344CB8AC3E}">
        <p14:creationId xmlns:p14="http://schemas.microsoft.com/office/powerpoint/2010/main" val="37688087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On God </a:t>
            </a:r>
          </a:p>
          <a:p>
            <a:pPr lvl="1"/>
            <a:r>
              <a:rPr lang="en-US" dirty="0"/>
              <a:t>What is God’s position toward our grief? </a:t>
            </a:r>
          </a:p>
          <a:p>
            <a:pPr lvl="1"/>
            <a:r>
              <a:rPr lang="en-US" dirty="0"/>
              <a:t>Fight to remember His nature when grieving</a:t>
            </a:r>
          </a:p>
          <a:p>
            <a:pPr marL="0" indent="0">
              <a:buNone/>
            </a:pPr>
            <a:r>
              <a:rPr lang="en-US" dirty="0"/>
              <a:t> </a:t>
            </a:r>
          </a:p>
        </p:txBody>
      </p:sp>
    </p:spTree>
    <p:extLst>
      <p:ext uri="{BB962C8B-B14F-4D97-AF65-F5344CB8AC3E}">
        <p14:creationId xmlns:p14="http://schemas.microsoft.com/office/powerpoint/2010/main" val="3501506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On grief</a:t>
            </a:r>
          </a:p>
          <a:p>
            <a:pPr lvl="1"/>
            <a:r>
              <a:rPr lang="en-US" dirty="0"/>
              <a:t>There’s no one way to grieve </a:t>
            </a:r>
          </a:p>
          <a:p>
            <a:pPr lvl="1"/>
            <a:r>
              <a:rPr lang="en-US" dirty="0"/>
              <a:t>Not ‘don’t grieve’ but ‘don’t grieve without hope’ </a:t>
            </a:r>
            <a:r>
              <a:rPr lang="en-US" sz="2800" dirty="0"/>
              <a:t>(1 Thess. 4:13)</a:t>
            </a:r>
          </a:p>
          <a:p>
            <a:pPr lvl="1"/>
            <a:r>
              <a:rPr lang="en-US" dirty="0"/>
              <a:t>When we feel pain, we look to Him as the resurrection and the life</a:t>
            </a:r>
          </a:p>
          <a:p>
            <a:pPr marL="0" indent="0">
              <a:buNone/>
            </a:pPr>
            <a:r>
              <a:rPr lang="en-US" dirty="0"/>
              <a:t> </a:t>
            </a:r>
          </a:p>
        </p:txBody>
      </p:sp>
    </p:spTree>
    <p:extLst>
      <p:ext uri="{BB962C8B-B14F-4D97-AF65-F5344CB8AC3E}">
        <p14:creationId xmlns:p14="http://schemas.microsoft.com/office/powerpoint/2010/main" val="2113280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On grief</a:t>
            </a:r>
          </a:p>
          <a:p>
            <a:pPr lvl="1"/>
            <a:r>
              <a:rPr lang="en-US" dirty="0"/>
              <a:t>There’s no one way to grieve </a:t>
            </a:r>
          </a:p>
          <a:p>
            <a:pPr lvl="1"/>
            <a:r>
              <a:rPr lang="en-US" dirty="0"/>
              <a:t>Not ‘don’t grieve’ but ‘don’t grieve without hope’ </a:t>
            </a:r>
            <a:r>
              <a:rPr lang="en-US" sz="2800" dirty="0"/>
              <a:t>(1 Thess. 4:13)</a:t>
            </a:r>
          </a:p>
          <a:p>
            <a:pPr lvl="1"/>
            <a:r>
              <a:rPr lang="en-US" dirty="0"/>
              <a:t>When we feel pain, we look to Him as the resurrection and the life</a:t>
            </a:r>
          </a:p>
          <a:p>
            <a:pPr marL="0" indent="0">
              <a:buNone/>
            </a:pPr>
            <a:r>
              <a:rPr lang="en-US" dirty="0"/>
              <a:t> </a:t>
            </a:r>
          </a:p>
        </p:txBody>
      </p:sp>
      <p:sp>
        <p:nvSpPr>
          <p:cNvPr id="4" name="TextBox 3">
            <a:extLst>
              <a:ext uri="{FF2B5EF4-FFF2-40B4-BE49-F238E27FC236}">
                <a16:creationId xmlns:a16="http://schemas.microsoft.com/office/drawing/2014/main" id="{DCE583B9-F807-BC45-B035-A3DA19B5422C}"/>
              </a:ext>
            </a:extLst>
          </p:cNvPr>
          <p:cNvSpPr txBox="1"/>
          <p:nvPr/>
        </p:nvSpPr>
        <p:spPr>
          <a:xfrm>
            <a:off x="4180936" y="3649103"/>
            <a:ext cx="7401464"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1 Thess. 4:13 – Brothers and sisters, we do not want you to be uninformed about those who sleep in death, so that you do not grieve like the rest of mankind, who have no hope.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5015599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On ourselves</a:t>
            </a:r>
          </a:p>
          <a:p>
            <a:pPr lvl="1"/>
            <a:r>
              <a:rPr lang="en-US" dirty="0"/>
              <a:t>We are fragile creatures</a:t>
            </a:r>
          </a:p>
          <a:p>
            <a:pPr lvl="1"/>
            <a:r>
              <a:rPr lang="en-US" dirty="0"/>
              <a:t>What you believe now determines your eternal destiny</a:t>
            </a:r>
          </a:p>
          <a:p>
            <a:pPr lvl="1"/>
            <a:r>
              <a:rPr lang="en-US" dirty="0"/>
              <a:t>Your death does not have to end in death! </a:t>
            </a:r>
          </a:p>
          <a:p>
            <a:pPr marL="0" indent="0">
              <a:buNone/>
            </a:pPr>
            <a:r>
              <a:rPr lang="en-US" dirty="0"/>
              <a:t> </a:t>
            </a:r>
          </a:p>
        </p:txBody>
      </p:sp>
    </p:spTree>
    <p:extLst>
      <p:ext uri="{BB962C8B-B14F-4D97-AF65-F5344CB8AC3E}">
        <p14:creationId xmlns:p14="http://schemas.microsoft.com/office/powerpoint/2010/main" val="20763969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Now Jesus loved Martha and her sister and Lazarus.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So when he heard that Lazarus was sick, he stayed where he was two more days, </a:t>
            </a:r>
          </a:p>
        </p:txBody>
      </p:sp>
      <p:sp>
        <p:nvSpPr>
          <p:cNvPr id="4" name="TextBox 3">
            <a:extLst>
              <a:ext uri="{FF2B5EF4-FFF2-40B4-BE49-F238E27FC236}">
                <a16:creationId xmlns:a16="http://schemas.microsoft.com/office/drawing/2014/main" id="{98BA8E77-3871-E6A2-2C8B-313CCC50F8F3}"/>
              </a:ext>
            </a:extLst>
          </p:cNvPr>
          <p:cNvSpPr txBox="1"/>
          <p:nvPr/>
        </p:nvSpPr>
        <p:spPr>
          <a:xfrm>
            <a:off x="2868170" y="3863182"/>
            <a:ext cx="6503786"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NLT</a:t>
            </a:r>
            <a:r>
              <a:rPr lang="en-US" sz="3800" dirty="0">
                <a:latin typeface="Perpetua" panose="02020502060401020303" pitchFamily="18" charset="0"/>
              </a:rPr>
              <a:t>: “So </a:t>
            </a:r>
            <a:r>
              <a:rPr lang="en-US" sz="3800" i="1" dirty="0">
                <a:latin typeface="Perpetua" panose="02020502060401020303" pitchFamily="18" charset="0"/>
              </a:rPr>
              <a:t>although</a:t>
            </a:r>
            <a:r>
              <a:rPr lang="en-US" sz="3800" dirty="0">
                <a:latin typeface="Perpetua" panose="02020502060401020303" pitchFamily="18" charset="0"/>
              </a:rPr>
              <a:t> Jesus loved Martha, Mary and Lazarus, he stayed where he was for the next two days.</a:t>
            </a:r>
          </a:p>
        </p:txBody>
      </p:sp>
      <p:sp>
        <p:nvSpPr>
          <p:cNvPr id="5" name="Multiplication Sign 4">
            <a:extLst>
              <a:ext uri="{FF2B5EF4-FFF2-40B4-BE49-F238E27FC236}">
                <a16:creationId xmlns:a16="http://schemas.microsoft.com/office/drawing/2014/main" id="{285A0902-3A78-75EB-4918-F98F865F402F}"/>
              </a:ext>
            </a:extLst>
          </p:cNvPr>
          <p:cNvSpPr/>
          <p:nvPr/>
        </p:nvSpPr>
        <p:spPr>
          <a:xfrm>
            <a:off x="1748790" y="2903220"/>
            <a:ext cx="9109710" cy="4274820"/>
          </a:xfrm>
          <a:prstGeom prst="mathMultiply">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75562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11</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Death, Grief </a:t>
            </a:r>
            <a:br>
              <a:rPr lang="en-US" altLang="en-US" sz="8000" dirty="0">
                <a:solidFill>
                  <a:prstClr val="white"/>
                </a:solidFill>
                <a:latin typeface="Haettenschweiler" panose="020B0706040902060204" pitchFamily="34" charset="0"/>
                <a:cs typeface="AngsanaUPC" panose="020B0502040204020203" pitchFamily="18" charset="-34"/>
              </a:rPr>
            </a:br>
            <a:r>
              <a:rPr lang="en-US" altLang="en-US" sz="8000" dirty="0">
                <a:solidFill>
                  <a:prstClr val="white"/>
                </a:solidFill>
                <a:latin typeface="Haettenschweiler" panose="020B0706040902060204" pitchFamily="34" charset="0"/>
                <a:cs typeface="AngsanaUPC" panose="020B0502040204020203" pitchFamily="18" charset="-34"/>
              </a:rPr>
              <a:t>and Eternal Life</a:t>
            </a:r>
          </a:p>
        </p:txBody>
      </p:sp>
    </p:spTree>
    <p:extLst>
      <p:ext uri="{BB962C8B-B14F-4D97-AF65-F5344CB8AC3E}">
        <p14:creationId xmlns:p14="http://schemas.microsoft.com/office/powerpoint/2010/main" val="118185716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and then he said to his disciples, “Let us go back to Judea.” </a:t>
            </a:r>
          </a:p>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8</a:t>
            </a:r>
            <a:r>
              <a:rPr lang="en-US" kern="100" dirty="0">
                <a:effectLst/>
                <a:ea typeface="Aptos" panose="020B0004020202020204" pitchFamily="34" charset="0"/>
                <a:cs typeface="Times New Roman" panose="02020603050405020304" pitchFamily="18" charset="0"/>
              </a:rPr>
              <a:t>“But Rabbi,” they said, “a short while ago the Jews there tried to stone you, and yet you are going back?”</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0F8A6B1-9FB4-41C4-3523-16CC9F10D4CC}"/>
              </a:ext>
            </a:extLst>
          </p:cNvPr>
          <p:cNvSpPr txBox="1"/>
          <p:nvPr/>
        </p:nvSpPr>
        <p:spPr>
          <a:xfrm>
            <a:off x="8362231" y="3032857"/>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Jn. 10:31,39</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6526969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9</a:t>
            </a:r>
            <a:r>
              <a:rPr lang="en-US" dirty="0"/>
              <a:t>Jesus answered, “Are there not twelve hours of daylight? Anyone who walks in the daytime will not stumble, for they see by this world’s light. </a:t>
            </a:r>
          </a:p>
          <a:p>
            <a:pPr marL="0" indent="0">
              <a:buNone/>
            </a:pPr>
            <a:r>
              <a:rPr lang="en-US" baseline="30000" dirty="0"/>
              <a:t>10</a:t>
            </a:r>
            <a:r>
              <a:rPr lang="en-US" dirty="0"/>
              <a:t>It is when a person walks at night that they stumble, for they have no light.”</a:t>
            </a:r>
          </a:p>
        </p:txBody>
      </p:sp>
    </p:spTree>
    <p:extLst>
      <p:ext uri="{BB962C8B-B14F-4D97-AF65-F5344CB8AC3E}">
        <p14:creationId xmlns:p14="http://schemas.microsoft.com/office/powerpoint/2010/main" val="10863525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11</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11</a:t>
            </a:r>
            <a:r>
              <a:rPr lang="en-US" kern="100" dirty="0">
                <a:effectLst/>
                <a:ea typeface="Aptos" panose="020B0004020202020204" pitchFamily="34" charset="0"/>
                <a:cs typeface="Times New Roman" panose="02020603050405020304" pitchFamily="18" charset="0"/>
              </a:rPr>
              <a:t>After he said this, he went on to tell them, “Our friend Lazarus has fallen asleep; but I am going there to wake him up.”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12</a:t>
            </a:r>
            <a:r>
              <a:rPr lang="en-US" kern="100" dirty="0">
                <a:effectLst/>
                <a:ea typeface="Aptos" panose="020B0004020202020204" pitchFamily="34" charset="0"/>
                <a:cs typeface="Times New Roman" panose="02020603050405020304" pitchFamily="18" charset="0"/>
              </a:rPr>
              <a:t>His disciples replied, “Lord, if he sleeps, he will get better.”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13</a:t>
            </a:r>
            <a:r>
              <a:rPr lang="en-US" dirty="0">
                <a:effectLst/>
                <a:ea typeface="Aptos" panose="020B0004020202020204" pitchFamily="34" charset="0"/>
                <a:cs typeface="Times New Roman" panose="02020603050405020304" pitchFamily="18" charset="0"/>
              </a:rPr>
              <a:t>Jesus had been speaking of his death, but his disciples thought he meant natural sleep.</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909308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2808</Words>
  <Application>Microsoft Office PowerPoint</Application>
  <PresentationFormat>Widescreen</PresentationFormat>
  <Paragraphs>275</Paragraphs>
  <Slides>60</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AngsanaUPC</vt:lpstr>
      <vt:lpstr>Aptos</vt:lpstr>
      <vt:lpstr>Arial</vt:lpstr>
      <vt:lpstr>Calibri</vt:lpstr>
      <vt:lpstr>Haettenschweiler</vt:lpstr>
      <vt:lpstr>Perpetua</vt:lpstr>
      <vt:lpstr>Times New Roman</vt:lpstr>
      <vt:lpstr>1_Office Theme</vt:lpstr>
      <vt:lpstr>JOHN 11</vt:lpstr>
      <vt:lpstr>Context</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 11</vt:lpstr>
      <vt:lpstr>John 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John 11</vt:lpstr>
      <vt:lpstr>Application</vt:lpstr>
      <vt:lpstr>Application</vt:lpstr>
      <vt:lpstr>Application</vt:lpstr>
      <vt:lpstr>Application</vt:lpstr>
      <vt:lpstr>JOHN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2024-06-05T13:47:07Z</dcterms:created>
  <dcterms:modified xsi:type="dcterms:W3CDTF">2024-06-05T13:47:14Z</dcterms:modified>
</cp:coreProperties>
</file>