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35"/>
  </p:notesMasterIdLst>
  <p:sldIdLst>
    <p:sldId id="8971" r:id="rId2"/>
    <p:sldId id="9751" r:id="rId3"/>
    <p:sldId id="9752" r:id="rId4"/>
    <p:sldId id="9754" r:id="rId5"/>
    <p:sldId id="9755" r:id="rId6"/>
    <p:sldId id="9786" r:id="rId7"/>
    <p:sldId id="9785" r:id="rId8"/>
    <p:sldId id="9756" r:id="rId9"/>
    <p:sldId id="9757" r:id="rId10"/>
    <p:sldId id="9758" r:id="rId11"/>
    <p:sldId id="9759" r:id="rId12"/>
    <p:sldId id="9762" r:id="rId13"/>
    <p:sldId id="9764" r:id="rId14"/>
    <p:sldId id="9766" r:id="rId15"/>
    <p:sldId id="9767" r:id="rId16"/>
    <p:sldId id="9769" r:id="rId17"/>
    <p:sldId id="9787" r:id="rId18"/>
    <p:sldId id="9779" r:id="rId19"/>
    <p:sldId id="9768" r:id="rId20"/>
    <p:sldId id="9770" r:id="rId21"/>
    <p:sldId id="9771" r:id="rId22"/>
    <p:sldId id="9772" r:id="rId23"/>
    <p:sldId id="9773" r:id="rId24"/>
    <p:sldId id="9775" r:id="rId25"/>
    <p:sldId id="9776" r:id="rId26"/>
    <p:sldId id="9777" r:id="rId27"/>
    <p:sldId id="9612" r:id="rId28"/>
    <p:sldId id="9780" r:id="rId29"/>
    <p:sldId id="9782" r:id="rId30"/>
    <p:sldId id="9783" r:id="rId31"/>
    <p:sldId id="9702" r:id="rId32"/>
    <p:sldId id="9788" r:id="rId33"/>
    <p:sldId id="9784" r:id="rId34"/>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E6FF"/>
    <a:srgbClr val="5286C4"/>
    <a:srgbClr val="FFEEE0"/>
    <a:srgbClr val="1E1916"/>
    <a:srgbClr val="254061"/>
    <a:srgbClr val="B0E4CD"/>
    <a:srgbClr val="35A5C2"/>
    <a:srgbClr val="385D8A"/>
    <a:srgbClr val="386294"/>
    <a:srgbClr val="5866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F3A5F2-A7E5-CF40-ADF3-8661C962E066}" v="977" dt="2023-10-12T23:24:59.051"/>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355" autoAdjust="0"/>
    <p:restoredTop sz="79333" autoAdjust="0"/>
  </p:normalViewPr>
  <p:slideViewPr>
    <p:cSldViewPr snapToGrid="0">
      <p:cViewPr varScale="1">
        <p:scale>
          <a:sx n="66" d="100"/>
          <a:sy n="66" d="100"/>
        </p:scale>
        <p:origin x="128" y="68"/>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208356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435600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150374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789153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354595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884299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054854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624924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202808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846370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75072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877104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46024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145153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699315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930975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427289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759676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938747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447187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260477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199384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0082018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892694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4599437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3945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064363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442665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358940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72702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224737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077288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47554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10/23/2023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10/23/2023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10/23/2023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10/23/2023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10/23/2023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10/23/2023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10/23/2023</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10/23/2023</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10/23/2023</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10/23/2023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10/23/2023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10/23/2023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8431" y="2674423"/>
            <a:ext cx="11375137" cy="1323439"/>
          </a:xfrm>
          <a:prstGeom prst="rect">
            <a:avLst/>
          </a:prstGeom>
          <a:noFill/>
        </p:spPr>
        <p:txBody>
          <a:bodyPr wrap="square">
            <a:spAutoFit/>
          </a:bodyPr>
          <a:lstStyle/>
          <a:p>
            <a:pPr marL="17463" marR="0" lvl="0" algn="ctr" defTabSz="914400" rtl="0" eaLnBrk="1" fontAlgn="base" latinLnBrk="0" hangingPunct="1">
              <a:lnSpc>
                <a:spcPct val="100000"/>
              </a:lnSpc>
              <a:spcBef>
                <a:spcPct val="0"/>
              </a:spcBef>
              <a:spcAft>
                <a:spcPct val="0"/>
              </a:spcAft>
              <a:buClrTx/>
              <a:buSzTx/>
              <a:buFontTx/>
              <a:buNone/>
              <a:defRPr/>
            </a:pPr>
            <a:r>
              <a:rPr lang="en-US" sz="8000" i="1" dirty="0">
                <a:solidFill>
                  <a:prstClr val="white"/>
                </a:solidFill>
                <a:latin typeface="Garamond" panose="02020404030301010803" pitchFamily="18" charset="0"/>
                <a:cs typeface="Arial" charset="0"/>
              </a:rPr>
              <a:t>1 Samuel</a:t>
            </a:r>
            <a:endParaRPr kumimoji="0" lang="en-US" sz="8000" i="1"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462217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5355312"/>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6 	</a:t>
            </a:r>
            <a:r>
              <a:rPr lang="en-US" sz="3800" dirty="0">
                <a:solidFill>
                  <a:schemeClr val="bg1"/>
                </a:solidFill>
                <a:latin typeface="Garamond" panose="02020404030301010803" pitchFamily="18" charset="0"/>
              </a:rPr>
              <a:t>He said to his men,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forbid that I should do this to my lord the king. I shouldn’t attack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’s anointed one, for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himself has chosen him.” </a:t>
            </a:r>
          </a:p>
          <a:p>
            <a:pPr marL="582613" indent="-582613"/>
            <a:r>
              <a:rPr lang="en-US" sz="3800" baseline="30000" dirty="0">
                <a:solidFill>
                  <a:schemeClr val="bg1"/>
                </a:solidFill>
                <a:latin typeface="Garamond" panose="02020404030301010803" pitchFamily="18" charset="0"/>
              </a:rPr>
              <a:t>7 	</a:t>
            </a:r>
            <a:r>
              <a:rPr lang="en-US" sz="3800" dirty="0">
                <a:solidFill>
                  <a:schemeClr val="bg1"/>
                </a:solidFill>
                <a:latin typeface="Garamond" panose="02020404030301010803" pitchFamily="18" charset="0"/>
              </a:rPr>
              <a:t>So David restrained his men and did not let them kill Saul. After Saul had left the cave and gone on his way, </a:t>
            </a:r>
          </a:p>
          <a:p>
            <a:pPr marL="582613" indent="-582613"/>
            <a:r>
              <a:rPr lang="en-US" sz="3800" baseline="30000" dirty="0">
                <a:solidFill>
                  <a:schemeClr val="bg1"/>
                </a:solidFill>
                <a:latin typeface="Garamond" panose="02020404030301010803" pitchFamily="18" charset="0"/>
              </a:rPr>
              <a:t>8 	</a:t>
            </a:r>
            <a:r>
              <a:rPr lang="en-US" sz="3800" dirty="0">
                <a:solidFill>
                  <a:schemeClr val="bg1"/>
                </a:solidFill>
                <a:latin typeface="Garamond" panose="02020404030301010803" pitchFamily="18" charset="0"/>
              </a:rPr>
              <a:t>David came out and shouted after him, “My lord the king!” And when Saul looked around, David bowed low before him.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24</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750501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185761"/>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9 	</a:t>
            </a:r>
            <a:r>
              <a:rPr lang="en-US" sz="3800" dirty="0">
                <a:solidFill>
                  <a:schemeClr val="bg1"/>
                </a:solidFill>
                <a:latin typeface="Garamond" panose="02020404030301010803" pitchFamily="18" charset="0"/>
              </a:rPr>
              <a:t>Then he shouted to Saul, “Why do you listen to the people who say I am trying to harm you? </a:t>
            </a:r>
          </a:p>
          <a:p>
            <a:pPr marL="582613" indent="-582613"/>
            <a:r>
              <a:rPr lang="en-US" sz="3800" baseline="30000" dirty="0">
                <a:solidFill>
                  <a:schemeClr val="bg1"/>
                </a:solidFill>
                <a:latin typeface="Garamond" panose="02020404030301010803" pitchFamily="18" charset="0"/>
              </a:rPr>
              <a:t>10	</a:t>
            </a:r>
            <a:r>
              <a:rPr lang="en-US" sz="3800" dirty="0">
                <a:solidFill>
                  <a:schemeClr val="bg1"/>
                </a:solidFill>
                <a:latin typeface="Garamond" panose="02020404030301010803" pitchFamily="18" charset="0"/>
              </a:rPr>
              <a:t>This very day you can see with your own eyes it isn’t true…Some of my men told me to kill you, but I spared you. For I said, ‘I will never harm the king—he is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’s anointed one.’</a:t>
            </a:r>
          </a:p>
          <a:p>
            <a:pPr marL="582613" indent="-582613"/>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24</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6773392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770537"/>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11	</a:t>
            </a:r>
            <a:r>
              <a:rPr lang="en-US" sz="3800" dirty="0">
                <a:solidFill>
                  <a:schemeClr val="bg1"/>
                </a:solidFill>
                <a:latin typeface="Garamond" panose="02020404030301010803" pitchFamily="18" charset="0"/>
              </a:rPr>
              <a:t>Look, my father, at what I have in my hand. It is a piece of the hem of your robe! I cut it off, but I didn’t kill you. This proves that I am not trying to harm you and that I have not sinned against you, even though you have been hunting for me to kill me. </a:t>
            </a:r>
          </a:p>
          <a:p>
            <a:pPr marL="582613" indent="-582613"/>
            <a:r>
              <a:rPr lang="en-US" sz="3800" baseline="30000" dirty="0">
                <a:solidFill>
                  <a:schemeClr val="bg1"/>
                </a:solidFill>
                <a:latin typeface="Garamond" panose="02020404030301010803" pitchFamily="18" charset="0"/>
              </a:rPr>
              <a:t>12 	</a:t>
            </a:r>
            <a:r>
              <a:rPr lang="en-US" sz="3800" dirty="0">
                <a:solidFill>
                  <a:schemeClr val="bg1"/>
                </a:solidFill>
                <a:latin typeface="Garamond" panose="02020404030301010803" pitchFamily="18" charset="0"/>
              </a:rPr>
              <a:t>“May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judge between us. Perhaps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will punish you for what you are trying to do to me, but I will never harm you.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24</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300901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600986"/>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14	</a:t>
            </a:r>
            <a:r>
              <a:rPr lang="en-US" sz="3800" dirty="0">
                <a:solidFill>
                  <a:schemeClr val="bg1"/>
                </a:solidFill>
                <a:latin typeface="Garamond" panose="02020404030301010803" pitchFamily="18" charset="0"/>
              </a:rPr>
              <a:t>Who is the king of Israel trying to catch anyway? Should he spend his time chasing one who is as worthless as a dead dog or a single flea? </a:t>
            </a:r>
          </a:p>
          <a:p>
            <a:pPr marL="582613" indent="-582613"/>
            <a:r>
              <a:rPr lang="en-US" sz="3800" baseline="30000" dirty="0">
                <a:solidFill>
                  <a:schemeClr val="bg1"/>
                </a:solidFill>
                <a:latin typeface="Garamond" panose="02020404030301010803" pitchFamily="18" charset="0"/>
              </a:rPr>
              <a:t>15 	</a:t>
            </a:r>
            <a:r>
              <a:rPr lang="en-US" sz="3800" dirty="0">
                <a:solidFill>
                  <a:schemeClr val="bg1"/>
                </a:solidFill>
                <a:latin typeface="Garamond" panose="02020404030301010803" pitchFamily="18" charset="0"/>
              </a:rPr>
              <a:t>May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therefore judge which of us is right and punish the guilty one. He is my advocate, and he will rescue me from your power!”</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24</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8856798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770537"/>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16 	</a:t>
            </a:r>
            <a:r>
              <a:rPr lang="en-US" sz="3800" dirty="0">
                <a:solidFill>
                  <a:schemeClr val="bg1"/>
                </a:solidFill>
                <a:latin typeface="Garamond" panose="02020404030301010803" pitchFamily="18" charset="0"/>
              </a:rPr>
              <a:t>When David had finished speaking, Saul called back, “Is that really you, my son David?” Then he began to cry. </a:t>
            </a:r>
          </a:p>
          <a:p>
            <a:pPr marL="582613" indent="-582613"/>
            <a:r>
              <a:rPr lang="en-US" sz="3800" baseline="30000" dirty="0">
                <a:solidFill>
                  <a:schemeClr val="bg1"/>
                </a:solidFill>
                <a:latin typeface="Garamond" panose="02020404030301010803" pitchFamily="18" charset="0"/>
              </a:rPr>
              <a:t>17	 </a:t>
            </a:r>
            <a:r>
              <a:rPr lang="en-US" sz="3800" dirty="0">
                <a:solidFill>
                  <a:schemeClr val="bg1"/>
                </a:solidFill>
                <a:latin typeface="Garamond" panose="02020404030301010803" pitchFamily="18" charset="0"/>
              </a:rPr>
              <a:t>And he said to David, “You are a better man than I am, for you have repaid me good for evil. </a:t>
            </a:r>
          </a:p>
          <a:p>
            <a:pPr marL="582613" indent="-582613"/>
            <a:r>
              <a:rPr lang="en-US" sz="3800" baseline="30000" dirty="0">
                <a:solidFill>
                  <a:schemeClr val="bg1"/>
                </a:solidFill>
                <a:latin typeface="Garamond" panose="02020404030301010803" pitchFamily="18" charset="0"/>
              </a:rPr>
              <a:t>18 	</a:t>
            </a:r>
            <a:r>
              <a:rPr lang="en-US" sz="3800" dirty="0">
                <a:solidFill>
                  <a:schemeClr val="bg1"/>
                </a:solidFill>
                <a:latin typeface="Garamond" panose="02020404030301010803" pitchFamily="18" charset="0"/>
              </a:rPr>
              <a:t>Yes, you have been amazingly kind to me today, for when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put me in a place where you could have killed me, you didn’t do it.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24</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0986296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770537"/>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19 	</a:t>
            </a:r>
            <a:r>
              <a:rPr lang="en-US" sz="3800" dirty="0">
                <a:solidFill>
                  <a:schemeClr val="bg1"/>
                </a:solidFill>
                <a:latin typeface="Garamond" panose="02020404030301010803" pitchFamily="18" charset="0"/>
              </a:rPr>
              <a:t>Who else would let his enemy get away when he had him in his power? </a:t>
            </a:r>
          </a:p>
          <a:p>
            <a:pPr marL="582613" indent="-582613"/>
            <a:r>
              <a:rPr lang="en-US" sz="3800" baseline="30000" dirty="0">
                <a:solidFill>
                  <a:schemeClr val="bg1"/>
                </a:solidFill>
                <a:latin typeface="Garamond" panose="02020404030301010803" pitchFamily="18" charset="0"/>
              </a:rPr>
              <a:t>20 	</a:t>
            </a:r>
            <a:r>
              <a:rPr lang="en-US" sz="3800" dirty="0">
                <a:solidFill>
                  <a:schemeClr val="bg1"/>
                </a:solidFill>
                <a:latin typeface="Garamond" panose="02020404030301010803" pitchFamily="18" charset="0"/>
              </a:rPr>
              <a:t>And now I realize that you are surely going to be king, and that the kingdom of Israel will flourish under your rule. </a:t>
            </a:r>
          </a:p>
          <a:p>
            <a:pPr marL="582613" indent="-582613"/>
            <a:r>
              <a:rPr lang="en-US" sz="3800" baseline="30000" dirty="0">
                <a:solidFill>
                  <a:schemeClr val="bg1"/>
                </a:solidFill>
                <a:latin typeface="Garamond" panose="02020404030301010803" pitchFamily="18" charset="0"/>
              </a:rPr>
              <a:t>21 	</a:t>
            </a:r>
            <a:r>
              <a:rPr lang="en-US" sz="3800" dirty="0">
                <a:solidFill>
                  <a:schemeClr val="bg1"/>
                </a:solidFill>
                <a:latin typeface="Garamond" panose="02020404030301010803" pitchFamily="18" charset="0"/>
              </a:rPr>
              <a:t>Now swear to me by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that when that happens you will not kill my family and destroy my line of descendants!”</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24</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9193101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1846659"/>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22 	</a:t>
            </a:r>
            <a:r>
              <a:rPr lang="en-US" sz="3800" dirty="0">
                <a:solidFill>
                  <a:schemeClr val="bg1"/>
                </a:solidFill>
                <a:latin typeface="Garamond" panose="02020404030301010803" pitchFamily="18" charset="0"/>
              </a:rPr>
              <a:t>So David promised this to Saul with an oath. Then Saul went home, but David and his men went back to their stronghold.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24</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9091462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1846659"/>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22 	</a:t>
            </a:r>
            <a:r>
              <a:rPr lang="en-US" sz="3800" dirty="0">
                <a:solidFill>
                  <a:schemeClr val="bg1"/>
                </a:solidFill>
                <a:latin typeface="Garamond" panose="02020404030301010803" pitchFamily="18" charset="0"/>
              </a:rPr>
              <a:t>So David promised this to Saul with an oath. Then Saul went home, but David and his men went back to their stronghold.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24</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2AE198F2-90A9-831C-816C-73A94784BB45}"/>
              </a:ext>
            </a:extLst>
          </p:cNvPr>
          <p:cNvSpPr>
            <a:spLocks noChangeArrowheads="1"/>
          </p:cNvSpPr>
          <p:nvPr/>
        </p:nvSpPr>
        <p:spPr bwMode="auto">
          <a:xfrm>
            <a:off x="245612" y="1037587"/>
            <a:ext cx="11787403" cy="5505895"/>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72479B04-5656-CB30-9912-4DC6FA1634A9}"/>
              </a:ext>
            </a:extLst>
          </p:cNvPr>
          <p:cNvSpPr txBox="1">
            <a:spLocks noChangeArrowheads="1"/>
          </p:cNvSpPr>
          <p:nvPr/>
        </p:nvSpPr>
        <p:spPr bwMode="auto">
          <a:xfrm>
            <a:off x="303029" y="1248621"/>
            <a:ext cx="11584172" cy="5083828"/>
          </a:xfrm>
          <a:prstGeom prst="rect">
            <a:avLst/>
          </a:prstGeom>
          <a:noFill/>
          <a:ln w="38100">
            <a:noFill/>
            <a:miter lim="800000"/>
            <a:headEnd/>
            <a:tailEnd/>
          </a:ln>
        </p:spPr>
        <p:txBody>
          <a:bodyPr wrap="square">
            <a:spAutoFit/>
          </a:bodyPr>
          <a:lstStyle/>
          <a:p>
            <a:pPr marL="457200" indent="-436563">
              <a:lnSpc>
                <a:spcPct val="90000"/>
              </a:lnSpc>
            </a:pPr>
            <a:r>
              <a:rPr lang="en-US" sz="4200" dirty="0">
                <a:solidFill>
                  <a:schemeClr val="bg1"/>
                </a:solidFill>
                <a:latin typeface="Garamond" panose="02020404030301010803" pitchFamily="18" charset="0"/>
              </a:rPr>
              <a:t>Didn’t God anoint David to be king?</a:t>
            </a:r>
          </a:p>
          <a:p>
            <a:pPr marL="457200" indent="-436563">
              <a:lnSpc>
                <a:spcPct val="90000"/>
              </a:lnSpc>
            </a:pPr>
            <a:r>
              <a:rPr lang="en-US" sz="4000" dirty="0">
                <a:solidFill>
                  <a:schemeClr val="bg1"/>
                </a:solidFill>
                <a:latin typeface="Garamond" panose="02020404030301010803" pitchFamily="18" charset="0"/>
              </a:rPr>
              <a:t>►	Then why didn’t David help himself to the throne? </a:t>
            </a:r>
          </a:p>
          <a:p>
            <a:pPr marL="457200" indent="-436563">
              <a:lnSpc>
                <a:spcPct val="90000"/>
              </a:lnSpc>
            </a:pPr>
            <a:r>
              <a:rPr lang="en-US" sz="4000" dirty="0">
                <a:solidFill>
                  <a:schemeClr val="bg1"/>
                </a:solidFill>
                <a:latin typeface="Garamond" panose="02020404030301010803" pitchFamily="18" charset="0"/>
              </a:rPr>
              <a:t>► 	For some reason, David felt a strong conviction that he could not kill Saul. </a:t>
            </a:r>
          </a:p>
          <a:p>
            <a:pPr marL="457200" indent="-436563">
              <a:lnSpc>
                <a:spcPct val="90000"/>
              </a:lnSpc>
            </a:pPr>
            <a:r>
              <a:rPr lang="en-US" sz="4000" dirty="0">
                <a:solidFill>
                  <a:schemeClr val="bg1"/>
                </a:solidFill>
                <a:latin typeface="Garamond" panose="02020404030301010803" pitchFamily="18" charset="0"/>
              </a:rPr>
              <a:t>►	From David’s point of view, seizing the crown from Saul was an act of distrust.</a:t>
            </a:r>
          </a:p>
          <a:p>
            <a:pPr marL="457200" indent="-436563">
              <a:lnSpc>
                <a:spcPct val="90000"/>
              </a:lnSpc>
            </a:pPr>
            <a:r>
              <a:rPr lang="en-US" sz="4000" dirty="0">
                <a:solidFill>
                  <a:schemeClr val="bg1"/>
                </a:solidFill>
                <a:latin typeface="Garamond" panose="02020404030301010803" pitchFamily="18" charset="0"/>
              </a:rPr>
              <a:t>►	</a:t>
            </a:r>
            <a:r>
              <a:rPr lang="en-US" sz="4000" dirty="0">
                <a:solidFill>
                  <a:schemeClr val="bg1"/>
                </a:solidFill>
                <a:latin typeface="Garamond" panose="02020404030301010803" pitchFamily="18" charset="0"/>
                <a:cs typeface="Arial" charset="0"/>
              </a:rPr>
              <a:t>Even though God rejected Saul, he was still the king of Israel—“the Lord’s anointed.”</a:t>
            </a:r>
          </a:p>
          <a:p>
            <a:pPr marL="457200" indent="-436563">
              <a:lnSpc>
                <a:spcPct val="90000"/>
              </a:lnSpc>
            </a:pPr>
            <a:r>
              <a:rPr lang="en-US" sz="4000" dirty="0">
                <a:solidFill>
                  <a:schemeClr val="bg1"/>
                </a:solidFill>
                <a:latin typeface="Garamond" panose="02020404030301010803" pitchFamily="18" charset="0"/>
              </a:rPr>
              <a:t>►	</a:t>
            </a:r>
            <a:r>
              <a:rPr lang="en-US" sz="4000" dirty="0">
                <a:solidFill>
                  <a:schemeClr val="bg1"/>
                </a:solidFill>
                <a:latin typeface="Garamond" panose="02020404030301010803" pitchFamily="18" charset="0"/>
                <a:cs typeface="Arial" charset="0"/>
              </a:rPr>
              <a:t>David was a man who knew how to deny himself. </a:t>
            </a:r>
          </a:p>
        </p:txBody>
      </p:sp>
    </p:spTree>
    <p:extLst>
      <p:ext uri="{BB962C8B-B14F-4D97-AF65-F5344CB8AC3E}">
        <p14:creationId xmlns:p14="http://schemas.microsoft.com/office/powerpoint/2010/main" val="2024588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1846659"/>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22 	</a:t>
            </a:r>
            <a:r>
              <a:rPr lang="en-US" sz="3800" dirty="0">
                <a:solidFill>
                  <a:schemeClr val="bg1"/>
                </a:solidFill>
                <a:latin typeface="Garamond" panose="02020404030301010803" pitchFamily="18" charset="0"/>
              </a:rPr>
              <a:t>So David promised this to Saul with an oath. Then Saul went home, but David and his men went back to their stronghold.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24</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2AE198F2-90A9-831C-816C-73A94784BB45}"/>
              </a:ext>
            </a:extLst>
          </p:cNvPr>
          <p:cNvSpPr>
            <a:spLocks noChangeArrowheads="1"/>
          </p:cNvSpPr>
          <p:nvPr/>
        </p:nvSpPr>
        <p:spPr bwMode="auto">
          <a:xfrm>
            <a:off x="356471" y="1006779"/>
            <a:ext cx="11787403" cy="5505895"/>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72479B04-5656-CB30-9912-4DC6FA1634A9}"/>
              </a:ext>
            </a:extLst>
          </p:cNvPr>
          <p:cNvSpPr txBox="1">
            <a:spLocks noChangeArrowheads="1"/>
          </p:cNvSpPr>
          <p:nvPr/>
        </p:nvSpPr>
        <p:spPr bwMode="auto">
          <a:xfrm>
            <a:off x="347228" y="1526654"/>
            <a:ext cx="11584172" cy="2895536"/>
          </a:xfrm>
          <a:prstGeom prst="rect">
            <a:avLst/>
          </a:prstGeom>
          <a:noFill/>
          <a:ln w="38100">
            <a:noFill/>
            <a:miter lim="800000"/>
            <a:headEnd/>
            <a:tailEnd/>
          </a:ln>
        </p:spPr>
        <p:txBody>
          <a:bodyPr wrap="square">
            <a:spAutoFit/>
          </a:bodyPr>
          <a:lstStyle/>
          <a:p>
            <a:pPr marL="457200" indent="-436563">
              <a:lnSpc>
                <a:spcPct val="90000"/>
              </a:lnSpc>
            </a:pPr>
            <a:r>
              <a:rPr lang="en-US" sz="4200" dirty="0">
                <a:solidFill>
                  <a:schemeClr val="bg1"/>
                </a:solidFill>
                <a:latin typeface="Garamond" panose="02020404030301010803" pitchFamily="18" charset="0"/>
              </a:rPr>
              <a:t>Saul’s Main Problem</a:t>
            </a:r>
          </a:p>
          <a:p>
            <a:pPr marL="457200" indent="-436563">
              <a:lnSpc>
                <a:spcPct val="90000"/>
              </a:lnSpc>
            </a:pPr>
            <a:r>
              <a:rPr lang="en-US" sz="4000" dirty="0">
                <a:solidFill>
                  <a:schemeClr val="bg1"/>
                </a:solidFill>
                <a:latin typeface="Garamond" panose="02020404030301010803" pitchFamily="18" charset="0"/>
              </a:rPr>
              <a:t>►	He could get others to follow him, but he couldn’t get himself to follow God. </a:t>
            </a:r>
          </a:p>
          <a:p>
            <a:pPr marL="457200" indent="-436563">
              <a:lnSpc>
                <a:spcPct val="90000"/>
              </a:lnSpc>
            </a:pPr>
            <a:r>
              <a:rPr lang="en-US" sz="4000" dirty="0">
                <a:solidFill>
                  <a:schemeClr val="bg1"/>
                </a:solidFill>
                <a:latin typeface="Garamond" panose="02020404030301010803" pitchFamily="18" charset="0"/>
              </a:rPr>
              <a:t>► 	Those who would lead for God must first learn to follow.</a:t>
            </a:r>
            <a:endParaRPr lang="en-US" sz="40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3348681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185761"/>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6 	</a:t>
            </a:r>
            <a:r>
              <a:rPr lang="en-US" sz="3800" dirty="0">
                <a:solidFill>
                  <a:schemeClr val="bg1"/>
                </a:solidFill>
                <a:latin typeface="Garamond" panose="02020404030301010803" pitchFamily="18" charset="0"/>
              </a:rPr>
              <a:t>“Who will volunteer to go in there with me [to Saul’s camp]?” David asked. </a:t>
            </a:r>
          </a:p>
          <a:p>
            <a:pPr marL="582613" indent="-582613"/>
            <a:r>
              <a:rPr lang="en-US" sz="3800" dirty="0">
                <a:solidFill>
                  <a:schemeClr val="bg1"/>
                </a:solidFill>
                <a:latin typeface="Garamond" panose="02020404030301010803" pitchFamily="18" charset="0"/>
              </a:rPr>
              <a:t>	“I’ll go with you,” Abishai replied. </a:t>
            </a:r>
          </a:p>
          <a:p>
            <a:pPr marL="582613" indent="-582613"/>
            <a:r>
              <a:rPr lang="en-US" sz="3800" baseline="30000" dirty="0">
                <a:solidFill>
                  <a:schemeClr val="bg1"/>
                </a:solidFill>
                <a:latin typeface="Garamond" panose="02020404030301010803" pitchFamily="18" charset="0"/>
              </a:rPr>
              <a:t>7 	</a:t>
            </a:r>
            <a:r>
              <a:rPr lang="en-US" sz="3800" dirty="0">
                <a:solidFill>
                  <a:schemeClr val="bg1"/>
                </a:solidFill>
                <a:latin typeface="Garamond" panose="02020404030301010803" pitchFamily="18" charset="0"/>
              </a:rPr>
              <a:t>So David and Abishai went right into Saul’s camp and found him asleep, with his spear stuck in the ground beside his head. Abner and the soldiers were lying asleep around him.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26</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769566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5355312"/>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1	</a:t>
            </a:r>
            <a:r>
              <a:rPr lang="en-US" sz="3800" dirty="0">
                <a:solidFill>
                  <a:schemeClr val="bg1"/>
                </a:solidFill>
                <a:latin typeface="Garamond" panose="02020404030301010803" pitchFamily="18" charset="0"/>
              </a:rPr>
              <a:t>One day news came to David that the Philistines were at Keilah stealing grain from the threshing floors. </a:t>
            </a:r>
          </a:p>
          <a:p>
            <a:pPr marL="582613" indent="-582613"/>
            <a:r>
              <a:rPr lang="en-US" sz="3800" baseline="30000" dirty="0">
                <a:solidFill>
                  <a:schemeClr val="bg1"/>
                </a:solidFill>
                <a:latin typeface="Garamond" panose="02020404030301010803" pitchFamily="18" charset="0"/>
              </a:rPr>
              <a:t>2 	</a:t>
            </a:r>
            <a:r>
              <a:rPr lang="en-US" sz="3800" dirty="0">
                <a:solidFill>
                  <a:schemeClr val="bg1"/>
                </a:solidFill>
                <a:latin typeface="Garamond" panose="02020404030301010803" pitchFamily="18" charset="0"/>
              </a:rPr>
              <a:t>David asked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“Should I go and attack them?” </a:t>
            </a:r>
          </a:p>
          <a:p>
            <a:pPr marL="582613" indent="-582613"/>
            <a:r>
              <a:rPr lang="en-US" sz="3800" dirty="0">
                <a:solidFill>
                  <a:schemeClr val="bg1"/>
                </a:solidFill>
                <a:latin typeface="Garamond" panose="02020404030301010803" pitchFamily="18" charset="0"/>
              </a:rPr>
              <a:t>	“Yes, go and save Keilah,”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told him. </a:t>
            </a:r>
          </a:p>
          <a:p>
            <a:pPr marL="582613" indent="-582613"/>
            <a:r>
              <a:rPr lang="en-US" sz="3800" baseline="30000" dirty="0">
                <a:solidFill>
                  <a:schemeClr val="bg1"/>
                </a:solidFill>
                <a:latin typeface="Garamond" panose="02020404030301010803" pitchFamily="18" charset="0"/>
              </a:rPr>
              <a:t>4 	</a:t>
            </a:r>
            <a:r>
              <a:rPr lang="en-US" sz="3800" dirty="0">
                <a:solidFill>
                  <a:schemeClr val="bg1"/>
                </a:solidFill>
                <a:latin typeface="Garamond" panose="02020404030301010803" pitchFamily="18" charset="0"/>
              </a:rPr>
              <a:t>“For I will help you conquer the Philistines.” </a:t>
            </a:r>
          </a:p>
          <a:p>
            <a:pPr marL="582613" indent="-582613"/>
            <a:r>
              <a:rPr lang="en-US" sz="3800" baseline="30000" dirty="0">
                <a:solidFill>
                  <a:schemeClr val="bg1"/>
                </a:solidFill>
                <a:latin typeface="Garamond" panose="02020404030301010803" pitchFamily="18" charset="0"/>
              </a:rPr>
              <a:t>5 	</a:t>
            </a:r>
            <a:r>
              <a:rPr lang="en-US" sz="3800" dirty="0">
                <a:solidFill>
                  <a:schemeClr val="bg1"/>
                </a:solidFill>
                <a:latin typeface="Garamond" panose="02020404030301010803" pitchFamily="18" charset="0"/>
              </a:rPr>
              <a:t>So David and his men went to Keilah. They slaughtered the Philistines…and rescued the people of Keilah.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962668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600986"/>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8 	</a:t>
            </a:r>
            <a:r>
              <a:rPr lang="en-US" sz="3800" dirty="0">
                <a:solidFill>
                  <a:schemeClr val="bg1"/>
                </a:solidFill>
                <a:latin typeface="Garamond" panose="02020404030301010803" pitchFamily="18" charset="0"/>
              </a:rPr>
              <a:t>“God has surely handed your enemy over to you this time!” Abishai whispered to David. “Let me pin him to the ground with one thrust of the spear; I won’t need to strike twice!” </a:t>
            </a:r>
          </a:p>
          <a:p>
            <a:pPr marL="582613" indent="-582613"/>
            <a:r>
              <a:rPr lang="en-US" sz="3800" baseline="30000" dirty="0">
                <a:solidFill>
                  <a:schemeClr val="bg1"/>
                </a:solidFill>
                <a:latin typeface="Garamond" panose="02020404030301010803" pitchFamily="18" charset="0"/>
              </a:rPr>
              <a:t>9 	</a:t>
            </a:r>
            <a:r>
              <a:rPr lang="en-US" sz="3800" dirty="0">
                <a:solidFill>
                  <a:schemeClr val="bg1"/>
                </a:solidFill>
                <a:latin typeface="Garamond" panose="02020404030301010803" pitchFamily="18" charset="0"/>
              </a:rPr>
              <a:t>“No!” David said. “Don’t kill him. For who can remain innocent after attacking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’s anointed one?</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26</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B38EE325-3989-9B04-6615-69AD93A2DCB0}"/>
              </a:ext>
            </a:extLst>
          </p:cNvPr>
          <p:cNvSpPr>
            <a:spLocks noChangeArrowheads="1"/>
          </p:cNvSpPr>
          <p:nvPr/>
        </p:nvSpPr>
        <p:spPr bwMode="auto">
          <a:xfrm>
            <a:off x="611270" y="4917979"/>
            <a:ext cx="11170025" cy="1610411"/>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05459B89-E4CB-8CD2-AA6A-D57A061A2B47}"/>
              </a:ext>
            </a:extLst>
          </p:cNvPr>
          <p:cNvSpPr txBox="1">
            <a:spLocks noChangeArrowheads="1"/>
          </p:cNvSpPr>
          <p:nvPr/>
        </p:nvSpPr>
        <p:spPr bwMode="auto">
          <a:xfrm>
            <a:off x="707065" y="5082993"/>
            <a:ext cx="10977437" cy="1317220"/>
          </a:xfrm>
          <a:prstGeom prst="rect">
            <a:avLst/>
          </a:prstGeom>
          <a:noFill/>
          <a:ln w="38100">
            <a:noFill/>
            <a:miter lim="800000"/>
            <a:headEnd/>
            <a:tailEnd/>
          </a:ln>
        </p:spPr>
        <p:txBody>
          <a:bodyPr wrap="square">
            <a:spAutoFit/>
          </a:bodyPr>
          <a:lstStyle/>
          <a:p>
            <a:pPr marL="14288" indent="-14288" algn="ctr">
              <a:lnSpc>
                <a:spcPct val="90000"/>
              </a:lnSpc>
              <a:spcAft>
                <a:spcPts val="600"/>
              </a:spcAft>
              <a:buSzPct val="100000"/>
              <a:defRPr/>
            </a:pPr>
            <a:r>
              <a:rPr lang="en-US" sz="4400" dirty="0">
                <a:solidFill>
                  <a:schemeClr val="bg1"/>
                </a:solidFill>
                <a:latin typeface="Garamond" panose="02020404030301010803" pitchFamily="18" charset="0"/>
              </a:rPr>
              <a:t>It’s not necessarily that David respects Saul, it’s that he respects God’s choice to make Saul king. </a:t>
            </a:r>
            <a:endParaRPr lang="en-US" sz="44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2544670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016210"/>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10 	</a:t>
            </a:r>
            <a:r>
              <a:rPr lang="en-US" sz="3800" dirty="0">
                <a:solidFill>
                  <a:schemeClr val="bg1"/>
                </a:solidFill>
                <a:latin typeface="Garamond" panose="02020404030301010803" pitchFamily="18" charset="0"/>
              </a:rPr>
              <a:t>Surely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will strike Saul down someday, or he will die of old age or in battle. </a:t>
            </a:r>
          </a:p>
          <a:p>
            <a:pPr marL="582613" indent="-582613"/>
            <a:r>
              <a:rPr lang="en-US" sz="3800" baseline="30000" dirty="0">
                <a:solidFill>
                  <a:schemeClr val="bg1"/>
                </a:solidFill>
                <a:latin typeface="Garamond" panose="02020404030301010803" pitchFamily="18" charset="0"/>
              </a:rPr>
              <a:t>11 	</a:t>
            </a:r>
            <a:r>
              <a:rPr lang="en-US" sz="3800" dirty="0">
                <a:solidFill>
                  <a:schemeClr val="bg1"/>
                </a:solidFill>
                <a:latin typeface="Garamond" panose="02020404030301010803" pitchFamily="18" charset="0"/>
              </a:rPr>
              <a:t>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forbid that I should kill the one he has anointed! But take his spear and that jug of water beside his head, and then let’s get out of here!”</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26</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629181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185761"/>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12 	</a:t>
            </a:r>
            <a:r>
              <a:rPr lang="en-US" sz="3800" dirty="0">
                <a:solidFill>
                  <a:schemeClr val="bg1"/>
                </a:solidFill>
                <a:latin typeface="Garamond" panose="02020404030301010803" pitchFamily="18" charset="0"/>
              </a:rPr>
              <a:t>So David took the spear and jug of water that were near Saul’s head. Then he and Abishai got away without anyone seeing them or even waking up, because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had put Saul’s men into a deep sleep. </a:t>
            </a:r>
          </a:p>
          <a:p>
            <a:pPr marL="582613" indent="-582613"/>
            <a:r>
              <a:rPr lang="en-US" sz="3800" baseline="30000" dirty="0">
                <a:solidFill>
                  <a:schemeClr val="bg1"/>
                </a:solidFill>
                <a:latin typeface="Garamond" panose="02020404030301010803" pitchFamily="18" charset="0"/>
              </a:rPr>
              <a:t>13 	</a:t>
            </a:r>
            <a:r>
              <a:rPr lang="en-US" sz="3800" dirty="0">
                <a:solidFill>
                  <a:schemeClr val="bg1"/>
                </a:solidFill>
                <a:latin typeface="Garamond" panose="02020404030301010803" pitchFamily="18" charset="0"/>
              </a:rPr>
              <a:t>David climbed the hill opposite the camp until he was at a safe distance.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26</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19247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5355312"/>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14 	</a:t>
            </a:r>
            <a:r>
              <a:rPr lang="en-US" sz="3800" dirty="0">
                <a:solidFill>
                  <a:schemeClr val="bg1"/>
                </a:solidFill>
                <a:latin typeface="Garamond" panose="02020404030301010803" pitchFamily="18" charset="0"/>
              </a:rPr>
              <a:t>Then he shouted down to the soldiers, “Wake up, Abner!” </a:t>
            </a:r>
          </a:p>
          <a:p>
            <a:pPr marL="582613" indent="-582613"/>
            <a:r>
              <a:rPr lang="en-US" sz="3800" dirty="0">
                <a:solidFill>
                  <a:schemeClr val="bg1"/>
                </a:solidFill>
                <a:latin typeface="Garamond" panose="02020404030301010803" pitchFamily="18" charset="0"/>
              </a:rPr>
              <a:t>	“Who is it?” Abner demanded. </a:t>
            </a:r>
          </a:p>
          <a:p>
            <a:pPr marL="582613" indent="-582613"/>
            <a:r>
              <a:rPr lang="en-US" sz="3800" baseline="30000" dirty="0">
                <a:solidFill>
                  <a:schemeClr val="bg1"/>
                </a:solidFill>
                <a:latin typeface="Garamond" panose="02020404030301010803" pitchFamily="18" charset="0"/>
              </a:rPr>
              <a:t>15 	</a:t>
            </a:r>
            <a:r>
              <a:rPr lang="en-US" sz="3800" dirty="0">
                <a:solidFill>
                  <a:schemeClr val="bg1"/>
                </a:solidFill>
                <a:latin typeface="Garamond" panose="02020404030301010803" pitchFamily="18" charset="0"/>
              </a:rPr>
              <a:t>“Are you not a man?” David taunted. “Where in all Israel is there anyone as mighty? So why haven’t you guarded your master the king when someone came to kill him? </a:t>
            </a:r>
          </a:p>
          <a:p>
            <a:pPr marL="582613" indent="-582613"/>
            <a:r>
              <a:rPr lang="en-US" sz="3800" baseline="30000" dirty="0">
                <a:solidFill>
                  <a:schemeClr val="bg1"/>
                </a:solidFill>
                <a:latin typeface="Garamond" panose="02020404030301010803" pitchFamily="18" charset="0"/>
              </a:rPr>
              <a:t>16 </a:t>
            </a:r>
            <a:r>
              <a:rPr lang="en-US" sz="3800" dirty="0">
                <a:solidFill>
                  <a:schemeClr val="bg1"/>
                </a:solidFill>
                <a:latin typeface="Garamond" panose="02020404030301010803" pitchFamily="18" charset="0"/>
              </a:rPr>
              <a:t> 	Where are the king’s spear and the jug of water that were beside his head?”</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26</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5747913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5355312"/>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17 	</a:t>
            </a:r>
            <a:r>
              <a:rPr lang="en-US" sz="3800" dirty="0">
                <a:solidFill>
                  <a:schemeClr val="bg1"/>
                </a:solidFill>
                <a:latin typeface="Garamond" panose="02020404030301010803" pitchFamily="18" charset="0"/>
              </a:rPr>
              <a:t>Saul recognized David’s voice and called out, “Is that you, my son David?” </a:t>
            </a:r>
          </a:p>
          <a:p>
            <a:pPr marL="582613" indent="-582613"/>
            <a:r>
              <a:rPr lang="en-US" sz="3800" dirty="0">
                <a:solidFill>
                  <a:schemeClr val="bg1"/>
                </a:solidFill>
                <a:latin typeface="Garamond" panose="02020404030301010803" pitchFamily="18" charset="0"/>
              </a:rPr>
              <a:t>	And David replied, “Yes, my lord the king. </a:t>
            </a:r>
          </a:p>
          <a:p>
            <a:pPr marL="582613" indent="-582613"/>
            <a:r>
              <a:rPr lang="en-US" sz="3800" baseline="30000" dirty="0">
                <a:solidFill>
                  <a:schemeClr val="bg1"/>
                </a:solidFill>
                <a:latin typeface="Garamond" panose="02020404030301010803" pitchFamily="18" charset="0"/>
              </a:rPr>
              <a:t>18 	</a:t>
            </a:r>
            <a:r>
              <a:rPr lang="en-US" sz="3800" dirty="0">
                <a:solidFill>
                  <a:schemeClr val="bg1"/>
                </a:solidFill>
                <a:latin typeface="Garamond" panose="02020404030301010803" pitchFamily="18" charset="0"/>
              </a:rPr>
              <a:t>Why are you chasing me? What have I done? What is my crime? </a:t>
            </a:r>
          </a:p>
          <a:p>
            <a:pPr marL="582613" indent="-582613"/>
            <a:r>
              <a:rPr lang="en-US" sz="3800" baseline="30000" dirty="0">
                <a:solidFill>
                  <a:schemeClr val="bg1"/>
                </a:solidFill>
                <a:latin typeface="Garamond" panose="02020404030301010803" pitchFamily="18" charset="0"/>
              </a:rPr>
              <a:t>20 	</a:t>
            </a:r>
            <a:r>
              <a:rPr lang="en-US" sz="3800" dirty="0">
                <a:solidFill>
                  <a:schemeClr val="bg1"/>
                </a:solidFill>
                <a:latin typeface="Garamond" panose="02020404030301010803" pitchFamily="18" charset="0"/>
              </a:rPr>
              <a:t>Must I die on foreign soil, far from the presence of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Why has the king of Israel come out to search for a single flea? Why does he hunt me down like a partridge on the mountains?”</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26</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42634370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600986"/>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21 	</a:t>
            </a:r>
            <a:r>
              <a:rPr lang="en-US" sz="3800" dirty="0">
                <a:solidFill>
                  <a:schemeClr val="bg1"/>
                </a:solidFill>
                <a:latin typeface="Garamond" panose="02020404030301010803" pitchFamily="18" charset="0"/>
              </a:rPr>
              <a:t>Then Saul confessed, “I have sinned. Come back home, my son, and I will no longer try to harm you, for you valued my life today. Surely I have acted like a fool and have been terribly wrong.” </a:t>
            </a:r>
          </a:p>
          <a:p>
            <a:pPr marL="582613" indent="-582613"/>
            <a:r>
              <a:rPr lang="en-US" sz="3800" baseline="30000" dirty="0">
                <a:solidFill>
                  <a:schemeClr val="bg1"/>
                </a:solidFill>
                <a:latin typeface="Garamond" panose="02020404030301010803" pitchFamily="18" charset="0"/>
              </a:rPr>
              <a:t>22 	</a:t>
            </a:r>
            <a:r>
              <a:rPr lang="en-US" sz="3800" dirty="0">
                <a:solidFill>
                  <a:schemeClr val="bg1"/>
                </a:solidFill>
                <a:latin typeface="Garamond" panose="02020404030301010803" pitchFamily="18" charset="0"/>
              </a:rPr>
              <a:t>“Here is your spear, O king,” David replied. “Let one of your young men come over and get it.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26</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8893478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2431435"/>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23 	</a:t>
            </a:r>
            <a:r>
              <a:rPr lang="en-US" sz="3800" dirty="0">
                <a:solidFill>
                  <a:schemeClr val="bg1"/>
                </a:solidFill>
                <a:latin typeface="Garamond" panose="02020404030301010803" pitchFamily="18" charset="0"/>
              </a:rPr>
              <a:t>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gives his own reward for doing good and for being loyal, and I refused to kill you even when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placed you in my power, for you are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’s anointed one.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26</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4E8AD06E-07D3-F22B-9E03-189A047AC274}"/>
              </a:ext>
            </a:extLst>
          </p:cNvPr>
          <p:cNvSpPr>
            <a:spLocks noChangeArrowheads="1"/>
          </p:cNvSpPr>
          <p:nvPr/>
        </p:nvSpPr>
        <p:spPr bwMode="auto">
          <a:xfrm>
            <a:off x="368054" y="3694642"/>
            <a:ext cx="11453094" cy="2204134"/>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592555F2-D81B-15DB-E5F0-B34AB00A961E}"/>
              </a:ext>
            </a:extLst>
          </p:cNvPr>
          <p:cNvSpPr txBox="1">
            <a:spLocks noChangeArrowheads="1"/>
          </p:cNvSpPr>
          <p:nvPr/>
        </p:nvSpPr>
        <p:spPr bwMode="auto">
          <a:xfrm>
            <a:off x="470586" y="3850439"/>
            <a:ext cx="11255626" cy="1831271"/>
          </a:xfrm>
          <a:prstGeom prst="rect">
            <a:avLst/>
          </a:prstGeom>
          <a:noFill/>
          <a:ln w="38100">
            <a:noFill/>
            <a:miter lim="800000"/>
            <a:headEnd/>
            <a:tailEnd/>
          </a:ln>
        </p:spPr>
        <p:txBody>
          <a:bodyPr wrap="square">
            <a:spAutoFit/>
          </a:bodyPr>
          <a:lstStyle/>
          <a:p>
            <a:pPr marL="463550" indent="-463550">
              <a:lnSpc>
                <a:spcPct val="90000"/>
              </a:lnSpc>
              <a:spcAft>
                <a:spcPts val="600"/>
              </a:spcAft>
              <a:buSzPct val="100000"/>
              <a:defRPr/>
            </a:pPr>
            <a:r>
              <a:rPr lang="en-US" sz="4000" dirty="0">
                <a:solidFill>
                  <a:schemeClr val="bg1"/>
                </a:solidFill>
                <a:latin typeface="Garamond" panose="02020404030301010803" pitchFamily="18" charset="0"/>
              </a:rPr>
              <a:t>►	</a:t>
            </a:r>
            <a:r>
              <a:rPr lang="en-US" sz="4000" dirty="0">
                <a:solidFill>
                  <a:schemeClr val="bg1"/>
                </a:solidFill>
                <a:latin typeface="Garamond" panose="02020404030301010803" pitchFamily="18" charset="0"/>
                <a:cs typeface="Arial" charset="0"/>
              </a:rPr>
              <a:t>David learned that evil men cannot overthrow God’s purpose.</a:t>
            </a:r>
          </a:p>
          <a:p>
            <a:pPr marL="463550" indent="-463550">
              <a:lnSpc>
                <a:spcPct val="90000"/>
              </a:lnSpc>
              <a:spcAft>
                <a:spcPts val="600"/>
              </a:spcAft>
              <a:buSzPct val="100000"/>
              <a:defRPr/>
            </a:pPr>
            <a:r>
              <a:rPr lang="en-US" sz="4000" dirty="0">
                <a:solidFill>
                  <a:schemeClr val="bg1"/>
                </a:solidFill>
                <a:latin typeface="Garamond" panose="02020404030301010803" pitchFamily="18" charset="0"/>
              </a:rPr>
              <a:t>►	</a:t>
            </a:r>
            <a:r>
              <a:rPr lang="en-US" sz="4000" dirty="0">
                <a:solidFill>
                  <a:schemeClr val="bg1"/>
                </a:solidFill>
                <a:latin typeface="Garamond" panose="02020404030301010803" pitchFamily="18" charset="0"/>
                <a:cs typeface="Arial" charset="0"/>
              </a:rPr>
              <a:t>He learned to wait upon the Lord.  </a:t>
            </a:r>
          </a:p>
        </p:txBody>
      </p:sp>
    </p:spTree>
    <p:extLst>
      <p:ext uri="{BB962C8B-B14F-4D97-AF65-F5344CB8AC3E}">
        <p14:creationId xmlns:p14="http://schemas.microsoft.com/office/powerpoint/2010/main" val="3483107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510683" cy="3293209"/>
          </a:xfrm>
          <a:prstGeom prst="rect">
            <a:avLst/>
          </a:prstGeom>
          <a:noFill/>
          <a:ln w="9525">
            <a:noFill/>
            <a:miter lim="800000"/>
            <a:headEnd/>
            <a:tailEnd/>
          </a:ln>
        </p:spPr>
        <p:txBody>
          <a:bodyPr wrap="square">
            <a:spAutoFit/>
          </a:bodyPr>
          <a:lstStyle/>
          <a:p>
            <a:pPr marL="17463" indent="-17463"/>
            <a:r>
              <a:rPr lang="en-US" sz="4400" dirty="0">
                <a:solidFill>
                  <a:schemeClr val="bg1"/>
                </a:solidFill>
                <a:latin typeface="Garamond" panose="02020404030301010803" pitchFamily="18" charset="0"/>
              </a:rPr>
              <a:t>Waiting on God can be a type of trial in the Christian life.</a:t>
            </a:r>
          </a:p>
          <a:p>
            <a:pPr marL="463550" indent="-463550"/>
            <a:r>
              <a:rPr lang="en-US" sz="4000" dirty="0">
                <a:solidFill>
                  <a:schemeClr val="bg1"/>
                </a:solidFill>
                <a:latin typeface="Garamond" panose="02020404030301010803" pitchFamily="18" charset="0"/>
              </a:rPr>
              <a:t>►	The absence of answered prayer raises big questions.</a:t>
            </a:r>
          </a:p>
          <a:p>
            <a:pPr marL="463550" indent="-463550"/>
            <a:r>
              <a:rPr lang="en-US" sz="4000" dirty="0">
                <a:solidFill>
                  <a:schemeClr val="bg1"/>
                </a:solidFill>
                <a:latin typeface="Garamond" panose="02020404030301010803" pitchFamily="18" charset="0"/>
              </a:rPr>
              <a:t>►	How long do I have to wait?  </a:t>
            </a:r>
          </a:p>
          <a:p>
            <a:pPr marL="463550" indent="-463550"/>
            <a:r>
              <a:rPr lang="en-US" sz="4000" dirty="0">
                <a:solidFill>
                  <a:schemeClr val="bg1"/>
                </a:solidFill>
                <a:latin typeface="Garamond" panose="02020404030301010803" pitchFamily="18" charset="0"/>
              </a:rPr>
              <a:t>►	Why should I have to wait?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Waiting on the Lord</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CE702C48-D0A8-B2E6-3439-F2A215C0A5C2}"/>
              </a:ext>
            </a:extLst>
          </p:cNvPr>
          <p:cNvSpPr>
            <a:spLocks noChangeArrowheads="1"/>
          </p:cNvSpPr>
          <p:nvPr/>
        </p:nvSpPr>
        <p:spPr bwMode="auto">
          <a:xfrm>
            <a:off x="1775012" y="4606813"/>
            <a:ext cx="10112189" cy="1590738"/>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F7DE5CB8-EFFA-D778-20C8-98ABF67145F6}"/>
              </a:ext>
            </a:extLst>
          </p:cNvPr>
          <p:cNvSpPr txBox="1">
            <a:spLocks noChangeArrowheads="1"/>
          </p:cNvSpPr>
          <p:nvPr/>
        </p:nvSpPr>
        <p:spPr bwMode="auto">
          <a:xfrm>
            <a:off x="1873548" y="4749145"/>
            <a:ext cx="9937840" cy="1317220"/>
          </a:xfrm>
          <a:prstGeom prst="rect">
            <a:avLst/>
          </a:prstGeom>
          <a:noFill/>
          <a:ln w="38100">
            <a:noFill/>
            <a:miter lim="800000"/>
            <a:headEnd/>
            <a:tailEnd/>
          </a:ln>
        </p:spPr>
        <p:txBody>
          <a:bodyPr wrap="square">
            <a:spAutoFit/>
          </a:bodyPr>
          <a:lstStyle/>
          <a:p>
            <a:pPr marL="14288" indent="-14288" algn="ctr">
              <a:lnSpc>
                <a:spcPct val="90000"/>
              </a:lnSpc>
              <a:spcAft>
                <a:spcPts val="600"/>
              </a:spcAft>
              <a:buSzPct val="100000"/>
              <a:defRPr/>
            </a:pPr>
            <a:r>
              <a:rPr lang="en-US" sz="4400" dirty="0">
                <a:solidFill>
                  <a:schemeClr val="bg1"/>
                </a:solidFill>
                <a:latin typeface="Garamond" panose="02020404030301010803" pitchFamily="18" charset="0"/>
              </a:rPr>
              <a:t>This is even worse when we see our peers obtain the thing we’ve been waiting for. </a:t>
            </a:r>
            <a:endParaRPr lang="en-US" sz="44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2918861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500"/>
                                        <p:tgtEl>
                                          <p:spTgt spid="2"/>
                                        </p:tgtEl>
                                      </p:cBhvr>
                                    </p:animEffect>
                                  </p:childTnLst>
                                </p:cTn>
                              </p:par>
                            </p:childTnLst>
                          </p:cTn>
                        </p:par>
                        <p:par>
                          <p:cTn id="24" fill="hold">
                            <p:stCondLst>
                              <p:cond delay="500"/>
                            </p:stCondLst>
                            <p:childTnLst>
                              <p:par>
                                <p:cTn id="25" presetID="1" presetClass="entr" presetSubtype="0" fill="hold" grpId="0" nodeType="after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510683" cy="2616101"/>
          </a:xfrm>
          <a:prstGeom prst="rect">
            <a:avLst/>
          </a:prstGeom>
          <a:noFill/>
          <a:ln w="9525">
            <a:noFill/>
            <a:miter lim="800000"/>
            <a:headEnd/>
            <a:tailEnd/>
          </a:ln>
        </p:spPr>
        <p:txBody>
          <a:bodyPr wrap="square">
            <a:spAutoFit/>
          </a:bodyPr>
          <a:lstStyle/>
          <a:p>
            <a:pPr marL="17463" indent="-17463"/>
            <a:r>
              <a:rPr lang="en-US" sz="4400" dirty="0">
                <a:solidFill>
                  <a:schemeClr val="bg1"/>
                </a:solidFill>
                <a:latin typeface="Garamond" panose="02020404030301010803" pitchFamily="18" charset="0"/>
              </a:rPr>
              <a:t>What if God didn’t make us wait?</a:t>
            </a:r>
          </a:p>
          <a:p>
            <a:pPr marL="463550" indent="-463550"/>
            <a:r>
              <a:rPr lang="en-US" sz="4000" dirty="0">
                <a:solidFill>
                  <a:schemeClr val="bg1"/>
                </a:solidFill>
                <a:latin typeface="Garamond" panose="02020404030301010803" pitchFamily="18" charset="0"/>
              </a:rPr>
              <a:t>►	If he gave us what we wanted the instant we asked; instead of appreciating it, would come to expect it .</a:t>
            </a:r>
          </a:p>
          <a:p>
            <a:pPr marL="463550" indent="-463550"/>
            <a:r>
              <a:rPr lang="en-US" sz="4000" dirty="0">
                <a:solidFill>
                  <a:schemeClr val="bg1"/>
                </a:solidFill>
                <a:latin typeface="Garamond" panose="02020404030301010803" pitchFamily="18" charset="0"/>
              </a:rPr>
              <a:t>►	We would grow entitled.</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Waiting on the Lord</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Rectangle 3">
            <a:extLst>
              <a:ext uri="{FF2B5EF4-FFF2-40B4-BE49-F238E27FC236}">
                <a16:creationId xmlns:a16="http://schemas.microsoft.com/office/drawing/2014/main" xmlns="" id="{804F19E0-AC13-E0E7-8BDC-31696650D0AA}"/>
              </a:ext>
            </a:extLst>
          </p:cNvPr>
          <p:cNvSpPr>
            <a:spLocks noChangeArrowheads="1"/>
          </p:cNvSpPr>
          <p:nvPr/>
        </p:nvSpPr>
        <p:spPr bwMode="auto">
          <a:xfrm>
            <a:off x="202298" y="3771799"/>
            <a:ext cx="11787403" cy="2616102"/>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74BBD6B0-3C56-CC80-B50B-585689E78F29}"/>
              </a:ext>
            </a:extLst>
          </p:cNvPr>
          <p:cNvSpPr txBox="1">
            <a:spLocks noChangeArrowheads="1"/>
          </p:cNvSpPr>
          <p:nvPr/>
        </p:nvSpPr>
        <p:spPr bwMode="auto">
          <a:xfrm>
            <a:off x="290278" y="3880341"/>
            <a:ext cx="11584172" cy="2292935"/>
          </a:xfrm>
          <a:prstGeom prst="rect">
            <a:avLst/>
          </a:prstGeom>
          <a:noFill/>
          <a:ln w="38100">
            <a:noFill/>
            <a:miter lim="800000"/>
            <a:headEnd/>
            <a:tailEnd/>
          </a:ln>
        </p:spPr>
        <p:txBody>
          <a:bodyPr wrap="square">
            <a:spAutoFit/>
          </a:bodyPr>
          <a:lstStyle/>
          <a:p>
            <a:pPr marL="457200" indent="-436563"/>
            <a:r>
              <a:rPr lang="en-US" sz="3800" dirty="0">
                <a:solidFill>
                  <a:schemeClr val="bg1"/>
                </a:solidFill>
                <a:latin typeface="Garamond" panose="02020404030301010803" pitchFamily="18" charset="0"/>
              </a:rPr>
              <a:t>Entitled People:</a:t>
            </a:r>
          </a:p>
          <a:p>
            <a:pPr marL="457200" indent="-436563"/>
            <a:r>
              <a:rPr lang="en-US" sz="3500" dirty="0">
                <a:solidFill>
                  <a:schemeClr val="bg1"/>
                </a:solidFill>
                <a:latin typeface="Garamond" panose="02020404030301010803" pitchFamily="18" charset="0"/>
              </a:rPr>
              <a:t>►	Draw near to God when they want something. </a:t>
            </a:r>
          </a:p>
          <a:p>
            <a:pPr marL="457200" indent="-436563"/>
            <a:r>
              <a:rPr lang="en-US" sz="3500" dirty="0">
                <a:solidFill>
                  <a:schemeClr val="bg1"/>
                </a:solidFill>
                <a:latin typeface="Garamond" panose="02020404030301010803" pitchFamily="18" charset="0"/>
              </a:rPr>
              <a:t>►	Get upset when they don’t get what they want, or they go on strike.</a:t>
            </a:r>
            <a:endParaRPr lang="en-US" sz="35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3324947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510683" cy="1384995"/>
          </a:xfrm>
          <a:prstGeom prst="rect">
            <a:avLst/>
          </a:prstGeom>
          <a:noFill/>
          <a:ln w="9525">
            <a:noFill/>
            <a:miter lim="800000"/>
            <a:headEnd/>
            <a:tailEnd/>
          </a:ln>
        </p:spPr>
        <p:txBody>
          <a:bodyPr wrap="square">
            <a:spAutoFit/>
          </a:bodyPr>
          <a:lstStyle/>
          <a:p>
            <a:pPr marL="17463" indent="-17463"/>
            <a:r>
              <a:rPr lang="en-US" sz="4400" dirty="0">
                <a:solidFill>
                  <a:schemeClr val="bg1"/>
                </a:solidFill>
                <a:latin typeface="Garamond" panose="02020404030301010803" pitchFamily="18" charset="0"/>
              </a:rPr>
              <a:t>What happens when we wait?</a:t>
            </a:r>
          </a:p>
          <a:p>
            <a:pPr marL="463550" indent="-463550"/>
            <a:r>
              <a:rPr lang="en-US" sz="4000" dirty="0">
                <a:solidFill>
                  <a:schemeClr val="bg1"/>
                </a:solidFill>
                <a:latin typeface="Garamond" panose="02020404030301010803" pitchFamily="18" charset="0"/>
              </a:rPr>
              <a:t>►	Major changes going on inside.</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Waiting on the Lord</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4077530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185761"/>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7 	</a:t>
            </a:r>
            <a:r>
              <a:rPr lang="en-US" sz="3800" dirty="0">
                <a:solidFill>
                  <a:schemeClr val="bg1"/>
                </a:solidFill>
                <a:latin typeface="Garamond" panose="02020404030301010803" pitchFamily="18" charset="0"/>
              </a:rPr>
              <a:t>Saul soon learned that David was at Keilah. “Good!” he exclaimed. “We’ve got him now! God has handed him over to me, for he has trapped himself in a walled town!” </a:t>
            </a:r>
          </a:p>
          <a:p>
            <a:pPr marL="582613" indent="-582613"/>
            <a:r>
              <a:rPr lang="en-US" sz="3800" baseline="30000" dirty="0">
                <a:solidFill>
                  <a:schemeClr val="bg1"/>
                </a:solidFill>
                <a:latin typeface="Garamond" panose="02020404030301010803" pitchFamily="18" charset="0"/>
              </a:rPr>
              <a:t>8 	</a:t>
            </a:r>
            <a:r>
              <a:rPr lang="en-US" sz="3800" dirty="0">
                <a:solidFill>
                  <a:schemeClr val="bg1"/>
                </a:solidFill>
                <a:latin typeface="Garamond" panose="02020404030301010803" pitchFamily="18" charset="0"/>
              </a:rPr>
              <a:t>So Saul mobilized his entire army to march to Keilah and besiege David and his men. </a:t>
            </a:r>
          </a:p>
          <a:p>
            <a:pPr marL="582613" indent="-582613"/>
            <a:r>
              <a:rPr lang="en-US" sz="3800" baseline="30000" dirty="0">
                <a:solidFill>
                  <a:schemeClr val="bg1"/>
                </a:solidFill>
                <a:latin typeface="Garamond" panose="02020404030301010803" pitchFamily="18" charset="0"/>
              </a:rPr>
              <a:t>9 	</a:t>
            </a:r>
            <a:r>
              <a:rPr lang="en-US" sz="3800" dirty="0">
                <a:solidFill>
                  <a:schemeClr val="bg1"/>
                </a:solidFill>
                <a:latin typeface="Garamond" panose="02020404030301010803" pitchFamily="18" charset="0"/>
              </a:rPr>
              <a:t>But David learned of Saul’s plan.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8718064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510683" cy="2616101"/>
          </a:xfrm>
          <a:prstGeom prst="rect">
            <a:avLst/>
          </a:prstGeom>
          <a:noFill/>
          <a:ln w="9525">
            <a:noFill/>
            <a:miter lim="800000"/>
            <a:headEnd/>
            <a:tailEnd/>
          </a:ln>
        </p:spPr>
        <p:txBody>
          <a:bodyPr wrap="square">
            <a:spAutoFit/>
          </a:bodyPr>
          <a:lstStyle/>
          <a:p>
            <a:pPr marL="17463" indent="-17463"/>
            <a:r>
              <a:rPr lang="en-US" sz="4400" dirty="0">
                <a:solidFill>
                  <a:schemeClr val="bg1"/>
                </a:solidFill>
                <a:latin typeface="Garamond" panose="02020404030301010803" pitchFamily="18" charset="0"/>
              </a:rPr>
              <a:t>What happens when we wait?</a:t>
            </a:r>
          </a:p>
          <a:p>
            <a:pPr marL="463550" indent="-463550"/>
            <a:r>
              <a:rPr lang="en-US" sz="4000" dirty="0">
                <a:solidFill>
                  <a:schemeClr val="bg1"/>
                </a:solidFill>
                <a:latin typeface="Garamond" panose="02020404030301010803" pitchFamily="18" charset="0"/>
              </a:rPr>
              <a:t>►	Major changes going on inside.</a:t>
            </a:r>
          </a:p>
          <a:p>
            <a:pPr marL="463550" indent="-463550"/>
            <a:r>
              <a:rPr lang="en-US" sz="4000" dirty="0">
                <a:solidFill>
                  <a:schemeClr val="bg1"/>
                </a:solidFill>
                <a:latin typeface="Garamond" panose="02020404030301010803" pitchFamily="18" charset="0"/>
              </a:rPr>
              <a:t>►	Can I trust God or not?</a:t>
            </a:r>
          </a:p>
          <a:p>
            <a:pPr marL="463550" indent="-463550"/>
            <a:r>
              <a:rPr lang="en-US" sz="4000" dirty="0">
                <a:solidFill>
                  <a:schemeClr val="bg1"/>
                </a:solidFill>
                <a:latin typeface="Garamond" panose="02020404030301010803" pitchFamily="18" charset="0"/>
              </a:rPr>
              <a:t>►	We learn to appreciate what God has given.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Waiting on the Lord</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396312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2729080"/>
          </a:xfrm>
          <a:prstGeom prst="rect">
            <a:avLst/>
          </a:prstGeom>
          <a:noFill/>
          <a:ln w="9525">
            <a:noFill/>
            <a:miter lim="800000"/>
            <a:headEnd/>
            <a:tailEnd/>
          </a:ln>
        </p:spPr>
        <p:txBody>
          <a:bodyPr wrap="square">
            <a:spAutoFit/>
          </a:bodyPr>
          <a:lstStyle/>
          <a:p>
            <a:pPr marL="468313" indent="-468313">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Waiting is not a passive process.</a:t>
            </a:r>
          </a:p>
          <a:p>
            <a:pPr marL="468313" indent="-468313">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Waiting separates the quitters from the workers.</a:t>
            </a:r>
          </a:p>
          <a:p>
            <a:pPr marL="468313" indent="-468313">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Not all waiting is trusting.</a:t>
            </a:r>
          </a:p>
          <a:p>
            <a:pPr marL="468313" indent="-468313">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The ultimate example of someone who waited on the Lord isn’t David, it’s Jesus.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Applying this story</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051196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2729080"/>
          </a:xfrm>
          <a:prstGeom prst="rect">
            <a:avLst/>
          </a:prstGeom>
          <a:noFill/>
          <a:ln w="9525">
            <a:noFill/>
            <a:miter lim="800000"/>
            <a:headEnd/>
            <a:tailEnd/>
          </a:ln>
        </p:spPr>
        <p:txBody>
          <a:bodyPr wrap="square">
            <a:spAutoFit/>
          </a:bodyPr>
          <a:lstStyle/>
          <a:p>
            <a:pPr marL="468313" indent="-468313">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Waiting is not a passive process.</a:t>
            </a:r>
          </a:p>
          <a:p>
            <a:pPr marL="468313" indent="-468313">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Waiting separates the quitters from the workers.</a:t>
            </a:r>
          </a:p>
          <a:p>
            <a:pPr marL="468313" indent="-468313">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Not all waiting is trusting.</a:t>
            </a:r>
          </a:p>
          <a:p>
            <a:pPr marL="468313" indent="-468313">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The ultimate example of someone who waited on the Lord isn’t David, it’s Jesus.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Applying this story</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71D65AF6-E952-2ADE-8593-356175B556A8}"/>
              </a:ext>
            </a:extLst>
          </p:cNvPr>
          <p:cNvSpPr>
            <a:spLocks noChangeArrowheads="1"/>
          </p:cNvSpPr>
          <p:nvPr/>
        </p:nvSpPr>
        <p:spPr bwMode="auto">
          <a:xfrm>
            <a:off x="245612" y="2336625"/>
            <a:ext cx="11787403" cy="4081428"/>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474902F7-9B6B-0EC7-6719-B03DC9377652}"/>
              </a:ext>
            </a:extLst>
          </p:cNvPr>
          <p:cNvSpPr txBox="1">
            <a:spLocks noChangeArrowheads="1"/>
          </p:cNvSpPr>
          <p:nvPr/>
        </p:nvSpPr>
        <p:spPr bwMode="auto">
          <a:xfrm>
            <a:off x="304799" y="2486501"/>
            <a:ext cx="11584172" cy="3781676"/>
          </a:xfrm>
          <a:prstGeom prst="rect">
            <a:avLst/>
          </a:prstGeom>
          <a:noFill/>
          <a:ln w="38100">
            <a:noFill/>
            <a:miter lim="800000"/>
            <a:headEnd/>
            <a:tailEnd/>
          </a:ln>
        </p:spPr>
        <p:txBody>
          <a:bodyPr wrap="square">
            <a:spAutoFit/>
          </a:bodyPr>
          <a:lstStyle/>
          <a:p>
            <a:pPr marL="20638">
              <a:lnSpc>
                <a:spcPct val="90000"/>
              </a:lnSpc>
            </a:pPr>
            <a:r>
              <a:rPr lang="en-US" sz="3800" dirty="0">
                <a:solidFill>
                  <a:schemeClr val="bg1"/>
                </a:solidFill>
                <a:latin typeface="Garamond" panose="02020404030301010803" pitchFamily="18" charset="0"/>
              </a:rPr>
              <a:t>Philippians 2:6-11: Have this attitude in yourselves which was also in Christ Jesus, who, although He existed in the form of God, did not regard equality with God a thing to be grasped, but emptied Himself, taking the form of a servant, and being made in the likeness of men. Being found in appearance as a man, He humbled Himself by becoming obedient to the point of death, even death on a cross. </a:t>
            </a:r>
          </a:p>
        </p:txBody>
      </p:sp>
    </p:spTree>
    <p:extLst>
      <p:ext uri="{BB962C8B-B14F-4D97-AF65-F5344CB8AC3E}">
        <p14:creationId xmlns:p14="http://schemas.microsoft.com/office/powerpoint/2010/main" val="2458627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500"/>
                                        <p:tgtEl>
                                          <p:spTgt spid="2"/>
                                        </p:tgtEl>
                                      </p:cBhvr>
                                    </p:animEffect>
                                  </p:childTnLst>
                                </p:cTn>
                              </p:par>
                            </p:childTnLst>
                          </p:cTn>
                        </p:par>
                        <p:par>
                          <p:cTn id="24" fill="hold">
                            <p:stCondLst>
                              <p:cond delay="500"/>
                            </p:stCondLst>
                            <p:childTnLst>
                              <p:par>
                                <p:cTn id="25" presetID="1" presetClass="entr" presetSubtype="0" fill="hold" grpId="0" nodeType="after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2729080"/>
          </a:xfrm>
          <a:prstGeom prst="rect">
            <a:avLst/>
          </a:prstGeom>
          <a:noFill/>
          <a:ln w="9525">
            <a:noFill/>
            <a:miter lim="800000"/>
            <a:headEnd/>
            <a:tailEnd/>
          </a:ln>
        </p:spPr>
        <p:txBody>
          <a:bodyPr wrap="square">
            <a:spAutoFit/>
          </a:bodyPr>
          <a:lstStyle/>
          <a:p>
            <a:pPr marL="468313" indent="-468313">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Waiting is not a passive process.</a:t>
            </a:r>
          </a:p>
          <a:p>
            <a:pPr marL="468313" indent="-468313">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Waiting separates the quitters from the workers.</a:t>
            </a:r>
          </a:p>
          <a:p>
            <a:pPr marL="468313" indent="-468313">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Not all waiting is trusting.</a:t>
            </a:r>
          </a:p>
          <a:p>
            <a:pPr marL="468313" indent="-468313">
              <a:lnSpc>
                <a:spcPct val="90000"/>
              </a:lnSpc>
            </a:pPr>
            <a:r>
              <a:rPr lang="en-US" sz="3400" dirty="0">
                <a:solidFill>
                  <a:schemeClr val="bg1"/>
                </a:solidFill>
                <a:latin typeface="Garamond" panose="02020404030301010803" pitchFamily="18" charset="0"/>
              </a:rPr>
              <a:t>►</a:t>
            </a:r>
            <a:r>
              <a:rPr lang="en-US" sz="3800" dirty="0">
                <a:solidFill>
                  <a:schemeClr val="bg1"/>
                </a:solidFill>
                <a:latin typeface="Garamond" panose="02020404030301010803" pitchFamily="18" charset="0"/>
              </a:rPr>
              <a:t> 	The ultimate example of someone who waited on the Lord isn’t David, it’s Jesus.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Applying this story</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71D65AF6-E952-2ADE-8593-356175B556A8}"/>
              </a:ext>
            </a:extLst>
          </p:cNvPr>
          <p:cNvSpPr>
            <a:spLocks noChangeArrowheads="1"/>
          </p:cNvSpPr>
          <p:nvPr/>
        </p:nvSpPr>
        <p:spPr bwMode="auto">
          <a:xfrm>
            <a:off x="134754" y="2338146"/>
            <a:ext cx="11787403" cy="4081428"/>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474902F7-9B6B-0EC7-6719-B03DC9377652}"/>
              </a:ext>
            </a:extLst>
          </p:cNvPr>
          <p:cNvSpPr txBox="1">
            <a:spLocks noChangeArrowheads="1"/>
          </p:cNvSpPr>
          <p:nvPr/>
        </p:nvSpPr>
        <p:spPr bwMode="auto">
          <a:xfrm>
            <a:off x="304799" y="2579731"/>
            <a:ext cx="11584172" cy="3781676"/>
          </a:xfrm>
          <a:prstGeom prst="rect">
            <a:avLst/>
          </a:prstGeom>
          <a:noFill/>
          <a:ln w="38100">
            <a:noFill/>
            <a:miter lim="800000"/>
            <a:headEnd/>
            <a:tailEnd/>
          </a:ln>
        </p:spPr>
        <p:txBody>
          <a:bodyPr wrap="square">
            <a:spAutoFit/>
          </a:bodyPr>
          <a:lstStyle/>
          <a:p>
            <a:pPr marL="20638">
              <a:lnSpc>
                <a:spcPct val="90000"/>
              </a:lnSpc>
            </a:pPr>
            <a:r>
              <a:rPr lang="en-US" sz="3800" dirty="0">
                <a:solidFill>
                  <a:schemeClr val="bg1"/>
                </a:solidFill>
                <a:latin typeface="Garamond" panose="02020404030301010803" pitchFamily="18" charset="0"/>
              </a:rPr>
              <a:t>Philippians 2:6-11: For this reason also, God highly exalted Him, and bestowed on Him the name which is above every name, so that at the name of Jesus every knee will bow, of those who are in heaven and on earth and under the earth, and that every tongue will confess that Jesus Christ is Lord, to the glory of God the Father. </a:t>
            </a:r>
          </a:p>
          <a:p>
            <a:pPr marL="20638">
              <a:lnSpc>
                <a:spcPct val="90000"/>
              </a:lnSpc>
            </a:pPr>
            <a:endParaRPr lang="en-US" sz="3800"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424444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5355312"/>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10 	</a:t>
            </a:r>
            <a:r>
              <a:rPr lang="en-US" sz="3800" dirty="0">
                <a:solidFill>
                  <a:schemeClr val="bg1"/>
                </a:solidFill>
                <a:latin typeface="Garamond" panose="02020404030301010803" pitchFamily="18" charset="0"/>
              </a:rPr>
              <a:t>Then David prayed, “O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God of Israel, I have heard that Saul is planning to come and destroy Keilah because I am here. </a:t>
            </a:r>
          </a:p>
          <a:p>
            <a:pPr marL="582613" indent="-582613"/>
            <a:r>
              <a:rPr lang="en-US" sz="3800" baseline="30000" dirty="0">
                <a:solidFill>
                  <a:schemeClr val="bg1"/>
                </a:solidFill>
                <a:latin typeface="Garamond" panose="02020404030301010803" pitchFamily="18" charset="0"/>
              </a:rPr>
              <a:t>11 	</a:t>
            </a:r>
            <a:r>
              <a:rPr lang="en-US" sz="3800" dirty="0">
                <a:solidFill>
                  <a:schemeClr val="bg1"/>
                </a:solidFill>
                <a:latin typeface="Garamond" panose="02020404030301010803" pitchFamily="18" charset="0"/>
              </a:rPr>
              <a:t>Will the leaders of Keilah betray me to him? And will Saul actually come as I have heard?” </a:t>
            </a:r>
          </a:p>
          <a:p>
            <a:pPr marL="582613" indent="-582613"/>
            <a:r>
              <a:rPr lang="en-US" sz="3800" dirty="0">
                <a:solidFill>
                  <a:schemeClr val="bg1"/>
                </a:solidFill>
                <a:latin typeface="Garamond" panose="02020404030301010803" pitchFamily="18" charset="0"/>
              </a:rPr>
              <a:t>	And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said, “He will come.” </a:t>
            </a:r>
          </a:p>
          <a:p>
            <a:pPr marL="582613" indent="-582613"/>
            <a:r>
              <a:rPr lang="en-US" sz="3800" baseline="30000" dirty="0">
                <a:solidFill>
                  <a:schemeClr val="bg1"/>
                </a:solidFill>
                <a:latin typeface="Garamond" panose="02020404030301010803" pitchFamily="18" charset="0"/>
              </a:rPr>
              <a:t>12 	</a:t>
            </a:r>
            <a:r>
              <a:rPr lang="en-US" sz="3800" dirty="0">
                <a:solidFill>
                  <a:schemeClr val="bg1"/>
                </a:solidFill>
                <a:latin typeface="Garamond" panose="02020404030301010803" pitchFamily="18" charset="0"/>
              </a:rPr>
              <a:t>Again David asked, “Will the leaders of Keilah betray me and my men to Saul?” </a:t>
            </a:r>
          </a:p>
          <a:p>
            <a:pPr marL="582613" indent="-582613"/>
            <a:r>
              <a:rPr lang="en-US" sz="3800" dirty="0">
                <a:solidFill>
                  <a:schemeClr val="bg1"/>
                </a:solidFill>
                <a:latin typeface="Garamond" panose="02020404030301010803" pitchFamily="18" charset="0"/>
              </a:rPr>
              <a:t>	And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replied, “Yes, they will betray you.”</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371279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185761"/>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13 	</a:t>
            </a:r>
            <a:r>
              <a:rPr lang="en-US" sz="3800" dirty="0">
                <a:solidFill>
                  <a:schemeClr val="bg1"/>
                </a:solidFill>
                <a:latin typeface="Garamond" panose="02020404030301010803" pitchFamily="18" charset="0"/>
              </a:rPr>
              <a:t>So David and his men—about 600 of them now—left Keilah and began roaming the countryside. Word soon reached Saul that David had escaped, so he didn’t go to Keilah after all. </a:t>
            </a:r>
          </a:p>
          <a:p>
            <a:pPr marL="582613" indent="-582613"/>
            <a:r>
              <a:rPr lang="en-US" sz="3800" baseline="30000" dirty="0">
                <a:solidFill>
                  <a:schemeClr val="bg1"/>
                </a:solidFill>
                <a:latin typeface="Garamond" panose="02020404030301010803" pitchFamily="18" charset="0"/>
              </a:rPr>
              <a:t>14 	</a:t>
            </a:r>
            <a:r>
              <a:rPr lang="en-US" sz="3800" dirty="0">
                <a:solidFill>
                  <a:schemeClr val="bg1"/>
                </a:solidFill>
                <a:latin typeface="Garamond" panose="02020404030301010803" pitchFamily="18" charset="0"/>
              </a:rPr>
              <a:t>David now stayed in the strongholds of the wilderness and in the hill country of Ziph. Saul hunted him day after day, but God didn’t let Saul find him.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92E62894-4896-1F16-D284-81CE9E8CF200}"/>
              </a:ext>
            </a:extLst>
          </p:cNvPr>
          <p:cNvSpPr>
            <a:spLocks noChangeArrowheads="1"/>
          </p:cNvSpPr>
          <p:nvPr/>
        </p:nvSpPr>
        <p:spPr bwMode="auto">
          <a:xfrm>
            <a:off x="3309066" y="5554800"/>
            <a:ext cx="8578135" cy="1015663"/>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66CF90D-7114-DFE7-BCEA-3ADE8DD5C265}"/>
              </a:ext>
            </a:extLst>
          </p:cNvPr>
          <p:cNvSpPr txBox="1">
            <a:spLocks noChangeArrowheads="1"/>
          </p:cNvSpPr>
          <p:nvPr/>
        </p:nvSpPr>
        <p:spPr bwMode="auto">
          <a:xfrm>
            <a:off x="3381153" y="5718397"/>
            <a:ext cx="8430235" cy="707822"/>
          </a:xfrm>
          <a:prstGeom prst="rect">
            <a:avLst/>
          </a:prstGeom>
          <a:noFill/>
          <a:ln w="38100">
            <a:noFill/>
            <a:miter lim="800000"/>
            <a:headEnd/>
            <a:tailEnd/>
          </a:ln>
        </p:spPr>
        <p:txBody>
          <a:bodyPr wrap="square">
            <a:spAutoFit/>
          </a:bodyPr>
          <a:lstStyle/>
          <a:p>
            <a:pPr marL="14288" indent="-14288" algn="ctr">
              <a:lnSpc>
                <a:spcPct val="90000"/>
              </a:lnSpc>
              <a:spcAft>
                <a:spcPts val="600"/>
              </a:spcAft>
              <a:buSzPct val="100000"/>
              <a:defRPr/>
            </a:pPr>
            <a:r>
              <a:rPr lang="en-US" sz="4400" dirty="0">
                <a:solidFill>
                  <a:schemeClr val="bg1"/>
                </a:solidFill>
                <a:latin typeface="Garamond" panose="02020404030301010803" pitchFamily="18" charset="0"/>
              </a:rPr>
              <a:t>This pattern continues for 15 years.</a:t>
            </a:r>
            <a:endParaRPr lang="en-US" sz="44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345287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185761"/>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13 	</a:t>
            </a:r>
            <a:r>
              <a:rPr lang="en-US" sz="3800" dirty="0">
                <a:solidFill>
                  <a:schemeClr val="bg1"/>
                </a:solidFill>
                <a:latin typeface="Garamond" panose="02020404030301010803" pitchFamily="18" charset="0"/>
              </a:rPr>
              <a:t>So David and his men—about 600 of them now—left Keilah and began roaming the countryside. Word soon reached Saul that David had escaped, so he didn’t go to Keilah after all. </a:t>
            </a:r>
          </a:p>
          <a:p>
            <a:pPr marL="582613" indent="-582613"/>
            <a:r>
              <a:rPr lang="en-US" sz="3800" baseline="30000" dirty="0">
                <a:solidFill>
                  <a:schemeClr val="bg1"/>
                </a:solidFill>
                <a:latin typeface="Garamond" panose="02020404030301010803" pitchFamily="18" charset="0"/>
              </a:rPr>
              <a:t>14 	</a:t>
            </a:r>
            <a:r>
              <a:rPr lang="en-US" sz="3800" dirty="0">
                <a:solidFill>
                  <a:schemeClr val="bg1"/>
                </a:solidFill>
                <a:latin typeface="Garamond" panose="02020404030301010803" pitchFamily="18" charset="0"/>
              </a:rPr>
              <a:t>David now stayed in the strongholds of the wilderness and in the hill country of Ziph. Saul hunted him day after day, but God didn’t let Saul find him.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92E62894-4896-1F16-D284-81CE9E8CF200}"/>
              </a:ext>
            </a:extLst>
          </p:cNvPr>
          <p:cNvSpPr>
            <a:spLocks noChangeArrowheads="1"/>
          </p:cNvSpPr>
          <p:nvPr/>
        </p:nvSpPr>
        <p:spPr bwMode="auto">
          <a:xfrm>
            <a:off x="3309066" y="5554800"/>
            <a:ext cx="8578135" cy="1015663"/>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66CF90D-7114-DFE7-BCEA-3ADE8DD5C265}"/>
              </a:ext>
            </a:extLst>
          </p:cNvPr>
          <p:cNvSpPr txBox="1">
            <a:spLocks noChangeArrowheads="1"/>
          </p:cNvSpPr>
          <p:nvPr/>
        </p:nvSpPr>
        <p:spPr bwMode="auto">
          <a:xfrm>
            <a:off x="3381153" y="5718397"/>
            <a:ext cx="8430235" cy="707822"/>
          </a:xfrm>
          <a:prstGeom prst="rect">
            <a:avLst/>
          </a:prstGeom>
          <a:noFill/>
          <a:ln w="38100">
            <a:noFill/>
            <a:miter lim="800000"/>
            <a:headEnd/>
            <a:tailEnd/>
          </a:ln>
        </p:spPr>
        <p:txBody>
          <a:bodyPr wrap="square">
            <a:spAutoFit/>
          </a:bodyPr>
          <a:lstStyle/>
          <a:p>
            <a:pPr marL="14288" indent="-14288" algn="ctr">
              <a:lnSpc>
                <a:spcPct val="90000"/>
              </a:lnSpc>
              <a:spcAft>
                <a:spcPts val="600"/>
              </a:spcAft>
              <a:buSzPct val="100000"/>
              <a:defRPr/>
            </a:pPr>
            <a:r>
              <a:rPr lang="en-US" sz="4400" dirty="0">
                <a:solidFill>
                  <a:schemeClr val="bg1"/>
                </a:solidFill>
                <a:latin typeface="Garamond" panose="02020404030301010803" pitchFamily="18" charset="0"/>
              </a:rPr>
              <a:t>This pattern continues for 15 years.</a:t>
            </a:r>
            <a:endParaRPr lang="en-US" sz="4400" dirty="0">
              <a:solidFill>
                <a:schemeClr val="bg1"/>
              </a:solidFill>
              <a:latin typeface="Garamond" panose="02020404030301010803" pitchFamily="18" charset="0"/>
              <a:cs typeface="Arial" charset="0"/>
            </a:endParaRPr>
          </a:p>
        </p:txBody>
      </p:sp>
      <p:sp>
        <p:nvSpPr>
          <p:cNvPr id="4" name="Rectangle 3">
            <a:extLst>
              <a:ext uri="{FF2B5EF4-FFF2-40B4-BE49-F238E27FC236}">
                <a16:creationId xmlns:a16="http://schemas.microsoft.com/office/drawing/2014/main" xmlns="" id="{8F53CFE9-87DF-A653-9A32-FD4B2B99852E}"/>
              </a:ext>
            </a:extLst>
          </p:cNvPr>
          <p:cNvSpPr>
            <a:spLocks noChangeArrowheads="1"/>
          </p:cNvSpPr>
          <p:nvPr/>
        </p:nvSpPr>
        <p:spPr bwMode="auto">
          <a:xfrm>
            <a:off x="134754" y="1958157"/>
            <a:ext cx="11787403" cy="3442795"/>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5DB6E6AD-3C0F-2FAD-128F-AFDBD90A805E}"/>
              </a:ext>
            </a:extLst>
          </p:cNvPr>
          <p:cNvSpPr txBox="1">
            <a:spLocks noChangeArrowheads="1"/>
          </p:cNvSpPr>
          <p:nvPr/>
        </p:nvSpPr>
        <p:spPr bwMode="auto">
          <a:xfrm>
            <a:off x="303029" y="2141751"/>
            <a:ext cx="11584172" cy="2917722"/>
          </a:xfrm>
          <a:prstGeom prst="rect">
            <a:avLst/>
          </a:prstGeom>
          <a:noFill/>
          <a:ln w="38100">
            <a:noFill/>
            <a:miter lim="800000"/>
            <a:headEnd/>
            <a:tailEnd/>
          </a:ln>
        </p:spPr>
        <p:txBody>
          <a:bodyPr wrap="square">
            <a:spAutoFit/>
          </a:bodyPr>
          <a:lstStyle/>
          <a:p>
            <a:pPr marL="20638">
              <a:lnSpc>
                <a:spcPct val="90000"/>
              </a:lnSpc>
            </a:pPr>
            <a:r>
              <a:rPr lang="en-US" sz="4200" dirty="0">
                <a:solidFill>
                  <a:schemeClr val="bg1"/>
                </a:solidFill>
                <a:latin typeface="Garamond" panose="02020404030301010803" pitchFamily="18" charset="0"/>
              </a:rPr>
              <a:t>It’s common for God to make us wait for things he promises to give us.</a:t>
            </a:r>
            <a:endParaRPr lang="en-US" sz="4000" dirty="0">
              <a:solidFill>
                <a:schemeClr val="bg1"/>
              </a:solidFill>
              <a:latin typeface="Garamond" panose="02020404030301010803" pitchFamily="18" charset="0"/>
            </a:endParaRPr>
          </a:p>
          <a:p>
            <a:pPr marL="457200" indent="-436563">
              <a:lnSpc>
                <a:spcPct val="90000"/>
              </a:lnSpc>
            </a:pPr>
            <a:r>
              <a:rPr lang="en-US" sz="4000" dirty="0">
                <a:solidFill>
                  <a:schemeClr val="bg1"/>
                </a:solidFill>
                <a:latin typeface="Garamond" panose="02020404030301010803" pitchFamily="18" charset="0"/>
              </a:rPr>
              <a:t>►	Justice</a:t>
            </a:r>
          </a:p>
          <a:p>
            <a:pPr marL="457200" indent="-436563">
              <a:lnSpc>
                <a:spcPct val="90000"/>
              </a:lnSpc>
            </a:pPr>
            <a:r>
              <a:rPr lang="en-US" sz="4000" dirty="0">
                <a:solidFill>
                  <a:schemeClr val="bg1"/>
                </a:solidFill>
                <a:latin typeface="Garamond" panose="02020404030301010803" pitchFamily="18" charset="0"/>
              </a:rPr>
              <a:t>►	Comfort</a:t>
            </a:r>
          </a:p>
          <a:p>
            <a:pPr marL="457200" indent="-436563">
              <a:lnSpc>
                <a:spcPct val="90000"/>
              </a:lnSpc>
            </a:pPr>
            <a:r>
              <a:rPr lang="en-US" sz="4000" dirty="0">
                <a:solidFill>
                  <a:schemeClr val="bg1"/>
                </a:solidFill>
                <a:latin typeface="Garamond" panose="02020404030301010803" pitchFamily="18" charset="0"/>
              </a:rPr>
              <a:t>►	</a:t>
            </a:r>
            <a:r>
              <a:rPr lang="en-US" sz="4000" dirty="0">
                <a:solidFill>
                  <a:schemeClr val="bg1"/>
                </a:solidFill>
                <a:latin typeface="Garamond" panose="02020404030301010803" pitchFamily="18" charset="0"/>
                <a:cs typeface="Arial" charset="0"/>
              </a:rPr>
              <a:t>Basic needs</a:t>
            </a:r>
          </a:p>
        </p:txBody>
      </p:sp>
    </p:spTree>
    <p:extLst>
      <p:ext uri="{BB962C8B-B14F-4D97-AF65-F5344CB8AC3E}">
        <p14:creationId xmlns:p14="http://schemas.microsoft.com/office/powerpoint/2010/main" val="4181090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P spid="4" grpId="0" animBg="1"/>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24</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92E62894-4896-1F16-D284-81CE9E8CF200}"/>
              </a:ext>
            </a:extLst>
          </p:cNvPr>
          <p:cNvSpPr>
            <a:spLocks noChangeArrowheads="1"/>
          </p:cNvSpPr>
          <p:nvPr/>
        </p:nvSpPr>
        <p:spPr bwMode="auto">
          <a:xfrm>
            <a:off x="1097493" y="1962989"/>
            <a:ext cx="9875306" cy="2674800"/>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66CF90D-7114-DFE7-BCEA-3ADE8DD5C265}"/>
              </a:ext>
            </a:extLst>
          </p:cNvPr>
          <p:cNvSpPr txBox="1">
            <a:spLocks noChangeArrowheads="1"/>
          </p:cNvSpPr>
          <p:nvPr/>
        </p:nvSpPr>
        <p:spPr bwMode="auto">
          <a:xfrm>
            <a:off x="1169580" y="2190380"/>
            <a:ext cx="9705041" cy="2176686"/>
          </a:xfrm>
          <a:prstGeom prst="rect">
            <a:avLst/>
          </a:prstGeom>
          <a:noFill/>
          <a:ln w="38100">
            <a:noFill/>
            <a:miter lim="800000"/>
            <a:headEnd/>
            <a:tailEnd/>
          </a:ln>
        </p:spPr>
        <p:txBody>
          <a:bodyPr wrap="square">
            <a:spAutoFit/>
          </a:bodyPr>
          <a:lstStyle/>
          <a:p>
            <a:pPr marL="14288" indent="-14288" algn="ctr">
              <a:lnSpc>
                <a:spcPct val="90000"/>
              </a:lnSpc>
              <a:spcAft>
                <a:spcPts val="600"/>
              </a:spcAft>
              <a:buSzPct val="100000"/>
              <a:defRPr/>
            </a:pPr>
            <a:r>
              <a:rPr lang="en-US" sz="5000" dirty="0">
                <a:solidFill>
                  <a:schemeClr val="bg1"/>
                </a:solidFill>
                <a:latin typeface="Garamond" panose="02020404030301010803" pitchFamily="18" charset="0"/>
              </a:rPr>
              <a:t>David is confronted with opportunities to take matters into his own hands...</a:t>
            </a:r>
          </a:p>
        </p:txBody>
      </p:sp>
    </p:spTree>
    <p:extLst>
      <p:ext uri="{BB962C8B-B14F-4D97-AF65-F5344CB8AC3E}">
        <p14:creationId xmlns:p14="http://schemas.microsoft.com/office/powerpoint/2010/main" val="932246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5355312"/>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1 	</a:t>
            </a:r>
            <a:r>
              <a:rPr lang="en-US" sz="3800" dirty="0">
                <a:solidFill>
                  <a:schemeClr val="bg1"/>
                </a:solidFill>
                <a:latin typeface="Garamond" panose="02020404030301010803" pitchFamily="18" charset="0"/>
              </a:rPr>
              <a:t>After Saul returned from fighting the Philistines, he was told that David had gone into the wilderness of </a:t>
            </a:r>
            <a:r>
              <a:rPr lang="en-US" sz="3800" dirty="0" err="1">
                <a:solidFill>
                  <a:schemeClr val="bg1"/>
                </a:solidFill>
                <a:latin typeface="Garamond" panose="02020404030301010803" pitchFamily="18" charset="0"/>
              </a:rPr>
              <a:t>En-gedi</a:t>
            </a:r>
            <a:r>
              <a:rPr lang="en-US" sz="3800" dirty="0">
                <a:solidFill>
                  <a:schemeClr val="bg1"/>
                </a:solidFill>
                <a:latin typeface="Garamond" panose="02020404030301010803" pitchFamily="18" charset="0"/>
              </a:rPr>
              <a:t>. </a:t>
            </a:r>
          </a:p>
          <a:p>
            <a:pPr marL="582613" indent="-582613"/>
            <a:r>
              <a:rPr lang="en-US" sz="3800" baseline="30000" dirty="0">
                <a:solidFill>
                  <a:schemeClr val="bg1"/>
                </a:solidFill>
                <a:latin typeface="Garamond" panose="02020404030301010803" pitchFamily="18" charset="0"/>
              </a:rPr>
              <a:t>2 	</a:t>
            </a:r>
            <a:r>
              <a:rPr lang="en-US" sz="3800" dirty="0">
                <a:solidFill>
                  <a:schemeClr val="bg1"/>
                </a:solidFill>
                <a:latin typeface="Garamond" panose="02020404030301010803" pitchFamily="18" charset="0"/>
              </a:rPr>
              <a:t>So Saul chose 3,000 elite troops from all Israel and went to search for David and his men. </a:t>
            </a:r>
          </a:p>
          <a:p>
            <a:pPr marL="582613" indent="-582613"/>
            <a:r>
              <a:rPr lang="en-US" sz="3800" baseline="30000" dirty="0">
                <a:solidFill>
                  <a:schemeClr val="bg1"/>
                </a:solidFill>
                <a:latin typeface="Garamond" panose="02020404030301010803" pitchFamily="18" charset="0"/>
              </a:rPr>
              <a:t>3 	</a:t>
            </a:r>
            <a:r>
              <a:rPr lang="en-US" sz="3800" dirty="0">
                <a:solidFill>
                  <a:schemeClr val="bg1"/>
                </a:solidFill>
                <a:latin typeface="Garamond" panose="02020404030301010803" pitchFamily="18" charset="0"/>
              </a:rPr>
              <a:t>At the place where the road passes some sheepfolds, Saul went into a cave to relieve himself. But as it happened, David and his men were hiding farther back in that very cave!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24</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4137637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185761"/>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Garamond" panose="02020404030301010803" pitchFamily="18" charset="0"/>
              </a:rPr>
              <a:t>4 	</a:t>
            </a:r>
            <a:r>
              <a:rPr lang="en-US" sz="3800" dirty="0">
                <a:solidFill>
                  <a:schemeClr val="bg1"/>
                </a:solidFill>
                <a:latin typeface="Garamond" panose="02020404030301010803" pitchFamily="18" charset="0"/>
              </a:rPr>
              <a:t>“Now’s your opportunity!” David’s men whispered to him. “Today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is telling you, ‘I will certainly put your enemy into your power, to do with as you wish.’ ” So David crept forward and cut off a piece of the hem of Saul’s robe. </a:t>
            </a:r>
          </a:p>
          <a:p>
            <a:pPr marL="582613" indent="-582613"/>
            <a:r>
              <a:rPr lang="en-US" sz="3800" baseline="30000" dirty="0">
                <a:solidFill>
                  <a:schemeClr val="bg1"/>
                </a:solidFill>
                <a:latin typeface="Garamond" panose="02020404030301010803" pitchFamily="18" charset="0"/>
              </a:rPr>
              <a:t>5 	</a:t>
            </a:r>
            <a:r>
              <a:rPr lang="en-US" sz="3800" dirty="0">
                <a:solidFill>
                  <a:schemeClr val="bg1"/>
                </a:solidFill>
                <a:latin typeface="Garamond" panose="02020404030301010803" pitchFamily="18" charset="0"/>
              </a:rPr>
              <a:t>But then David’s conscience began bothering him because he had cut Saul’s robe.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24</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057649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361</Words>
  <Application>Microsoft Office PowerPoint</Application>
  <PresentationFormat>Widescreen</PresentationFormat>
  <Paragraphs>176</Paragraphs>
  <Slides>33</Slides>
  <Notes>33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ＭＳ Ｐゴシック</vt:lpstr>
      <vt:lpstr>Arial</vt:lpstr>
      <vt:lpstr>Calibri</vt:lpstr>
      <vt:lpstr>Garamond</vt:lpstr>
      <vt:lpstr>Times New Roman</vt:lpstr>
      <vt:lpstr>Times New Roman (Body CS)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2023-10-23T18:26:01Z</dcterms:created>
  <dcterms:modified xsi:type="dcterms:W3CDTF">2023-10-23T18:26:10Z</dcterms:modified>
</cp:coreProperties>
</file>