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59" r:id="rId6"/>
    <p:sldId id="260" r:id="rId7"/>
    <p:sldId id="261" r:id="rId8"/>
    <p:sldId id="262" r:id="rId9"/>
    <p:sldId id="263" r:id="rId10"/>
    <p:sldId id="264" r:id="rId11"/>
    <p:sldId id="265"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CB4880-63E7-4E8F-9B0C-27D98769AF47}" v="2" dt="2023-05-13T19:35:08.946"/>
    <p1510:client id="{C50FF79E-9C8D-4E0A-B2FE-933B19D682CF}" v="186" dt="2023-05-14T12:35:31.1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3" d="100"/>
          <a:sy n="73"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03856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169474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3998374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59517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1623133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2BED9C1-715C-4C0F-9A23-A40DE892517D}" type="datetimeFigureOut">
              <a:rPr lang="en-US" smtClean="0"/>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2147048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2BED9C1-715C-4C0F-9A23-A40DE892517D}" type="datetimeFigureOut">
              <a:rPr lang="en-US" smtClean="0"/>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327806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2948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6/7/2023</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73637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58302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25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53600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31732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6740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229629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326400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32586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37687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30127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94667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897572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552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BED9C1-715C-4C0F-9A23-A40DE892517D}" type="datetimeFigureOut">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12047818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8960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205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30735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BED9C1-715C-4C0F-9A23-A40DE892517D}" type="datetimeFigureOut">
              <a:rPr lang="en-US" smtClean="0"/>
              <a:t>6/7/2023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277037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BED9C1-715C-4C0F-9A23-A40DE892517D}" type="datetimeFigureOut">
              <a:rPr lang="en-US" smtClean="0"/>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139870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ED9C1-715C-4C0F-9A23-A40DE892517D}" type="datetimeFigureOut">
              <a:rPr lang="en-US" smtClean="0"/>
              <a:t>6/7/2023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374745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33710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ED9C1-715C-4C0F-9A23-A40DE892517D}"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DF82C-60F6-4536-9AB9-26145A8ABE74}" type="slidenum">
              <a:rPr lang="en-US" smtClean="0"/>
              <a:t>‹#›</a:t>
            </a:fld>
            <a:endParaRPr lang="en-US"/>
          </a:p>
        </p:txBody>
      </p:sp>
    </p:spTree>
    <p:extLst>
      <p:ext uri="{BB962C8B-B14F-4D97-AF65-F5344CB8AC3E}">
        <p14:creationId xmlns:p14="http://schemas.microsoft.com/office/powerpoint/2010/main" val="3523004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2BED9C1-715C-4C0F-9A23-A40DE892517D}" type="datetimeFigureOut">
              <a:rPr lang="en-US" smtClean="0"/>
              <a:t>6/7/2023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5DF82C-60F6-4536-9AB9-26145A8ABE74}" type="slidenum">
              <a:rPr lang="en-US" smtClean="0"/>
              <a:t>‹#›</a:t>
            </a:fld>
            <a:endParaRPr lang="en-US"/>
          </a:p>
        </p:txBody>
      </p:sp>
    </p:spTree>
    <p:extLst>
      <p:ext uri="{BB962C8B-B14F-4D97-AF65-F5344CB8AC3E}">
        <p14:creationId xmlns:p14="http://schemas.microsoft.com/office/powerpoint/2010/main" val="7269365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6/7/2023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74921946"/>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930B6B-2136-2E79-FBF1-CF1AA2FFDCDC}"/>
              </a:ext>
            </a:extLst>
          </p:cNvPr>
          <p:cNvSpPr>
            <a:spLocks noGrp="1"/>
          </p:cNvSpPr>
          <p:nvPr>
            <p:ph type="ctrTitle"/>
          </p:nvPr>
        </p:nvSpPr>
        <p:spPr>
          <a:xfrm>
            <a:off x="648071" y="1122363"/>
            <a:ext cx="10786368" cy="2387600"/>
          </a:xfrm>
        </p:spPr>
        <p:txBody>
          <a:bodyPr>
            <a:normAutofit/>
          </a:bodyPr>
          <a:lstStyle/>
          <a:p>
            <a:r>
              <a:rPr lang="en-US" sz="6000" dirty="0"/>
              <a:t>1 Corinthians Chapter 10</a:t>
            </a:r>
          </a:p>
        </p:txBody>
      </p:sp>
      <p:sp>
        <p:nvSpPr>
          <p:cNvPr id="3" name="Subtitle 2">
            <a:extLst>
              <a:ext uri="{FF2B5EF4-FFF2-40B4-BE49-F238E27FC236}">
                <a16:creationId xmlns:a16="http://schemas.microsoft.com/office/drawing/2014/main" xmlns="" id="{2E446BF5-F122-80F3-99EF-F623EACE6C44}"/>
              </a:ext>
            </a:extLst>
          </p:cNvPr>
          <p:cNvSpPr>
            <a:spLocks noGrp="1"/>
          </p:cNvSpPr>
          <p:nvPr>
            <p:ph type="subTitle" idx="1"/>
          </p:nvPr>
        </p:nvSpPr>
        <p:spPr>
          <a:xfrm>
            <a:off x="873248" y="3655304"/>
            <a:ext cx="8791575" cy="1655762"/>
          </a:xfrm>
        </p:spPr>
        <p:txBody>
          <a:bodyPr>
            <a:normAutofit/>
          </a:bodyPr>
          <a:lstStyle/>
          <a:p>
            <a:r>
              <a:rPr lang="en-US" sz="3600" dirty="0"/>
              <a:t>Avoiding disqualification</a:t>
            </a:r>
          </a:p>
        </p:txBody>
      </p:sp>
    </p:spTree>
    <p:extLst>
      <p:ext uri="{BB962C8B-B14F-4D97-AF65-F5344CB8AC3E}">
        <p14:creationId xmlns:p14="http://schemas.microsoft.com/office/powerpoint/2010/main" val="957738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51AF4A-8552-64BA-5556-E9E5436ED93A}"/>
              </a:ext>
            </a:extLst>
          </p:cNvPr>
          <p:cNvSpPr>
            <a:spLocks noGrp="1"/>
          </p:cNvSpPr>
          <p:nvPr>
            <p:ph type="title"/>
          </p:nvPr>
        </p:nvSpPr>
        <p:spPr/>
        <p:txBody>
          <a:bodyPr/>
          <a:lstStyle/>
          <a:p>
            <a:r>
              <a:rPr lang="en-US" dirty="0"/>
              <a:t>Stuff they would know</a:t>
            </a:r>
          </a:p>
        </p:txBody>
      </p:sp>
      <p:sp>
        <p:nvSpPr>
          <p:cNvPr id="3" name="Content Placeholder 2">
            <a:extLst>
              <a:ext uri="{FF2B5EF4-FFF2-40B4-BE49-F238E27FC236}">
                <a16:creationId xmlns:a16="http://schemas.microsoft.com/office/drawing/2014/main" xmlns="" id="{ED007994-0006-658C-C0B0-0540AB994B82}"/>
              </a:ext>
            </a:extLst>
          </p:cNvPr>
          <p:cNvSpPr>
            <a:spLocks noGrp="1"/>
          </p:cNvSpPr>
          <p:nvPr>
            <p:ph idx="1"/>
          </p:nvPr>
        </p:nvSpPr>
        <p:spPr/>
        <p:txBody>
          <a:bodyPr>
            <a:normAutofit fontScale="92500"/>
          </a:bodyPr>
          <a:lstStyle/>
          <a:p>
            <a:pPr marL="0" marR="0" indent="0">
              <a:lnSpc>
                <a:spcPct val="107000"/>
              </a:lnSpc>
              <a:spcBef>
                <a:spcPts val="0"/>
              </a:spcBef>
              <a:spcAft>
                <a:spcPts val="0"/>
              </a:spcAft>
              <a:buNone/>
            </a:pPr>
            <a:r>
              <a:rPr lang="en-US" dirty="0"/>
              <a:t>Israel in the wilderness</a:t>
            </a:r>
          </a:p>
          <a:p>
            <a:pPr marL="0" marR="0">
              <a:lnSpc>
                <a:spcPct val="107000"/>
              </a:lnSpc>
              <a:spcBef>
                <a:spcPts val="0"/>
              </a:spcBef>
              <a:spcAft>
                <a:spcPts val="0"/>
              </a:spcAft>
            </a:pPr>
            <a:r>
              <a:rPr lang="en-US" dirty="0"/>
              <a:t>God rescued them from slavery in Egypt </a:t>
            </a:r>
            <a:r>
              <a:rPr lang="en-US" sz="3900" dirty="0"/>
              <a:t>(Ex. 4-13)</a:t>
            </a:r>
          </a:p>
          <a:p>
            <a:pPr marL="0">
              <a:lnSpc>
                <a:spcPct val="107000"/>
              </a:lnSpc>
              <a:spcBef>
                <a:spcPts val="0"/>
              </a:spcBef>
            </a:pPr>
            <a:r>
              <a:rPr lang="en-US" dirty="0"/>
              <a:t>God led them directly pillars of cloud/fire </a:t>
            </a:r>
            <a:r>
              <a:rPr lang="en-US" sz="3900" dirty="0"/>
              <a:t>(Ex. 13)</a:t>
            </a:r>
          </a:p>
          <a:p>
            <a:pPr marL="0" marR="0">
              <a:lnSpc>
                <a:spcPct val="107000"/>
              </a:lnSpc>
              <a:spcBef>
                <a:spcPts val="0"/>
              </a:spcBef>
              <a:spcAft>
                <a:spcPts val="0"/>
              </a:spcAft>
            </a:pPr>
            <a:r>
              <a:rPr lang="en-US" dirty="0"/>
              <a:t>God parted the Red Sea </a:t>
            </a:r>
            <a:r>
              <a:rPr lang="en-US" sz="3900" dirty="0"/>
              <a:t>(Ex. 14)</a:t>
            </a:r>
          </a:p>
          <a:p>
            <a:pPr marL="0" marR="0">
              <a:lnSpc>
                <a:spcPct val="107000"/>
              </a:lnSpc>
              <a:spcBef>
                <a:spcPts val="0"/>
              </a:spcBef>
              <a:spcAft>
                <a:spcPts val="0"/>
              </a:spcAft>
            </a:pPr>
            <a:r>
              <a:rPr lang="en-US" dirty="0"/>
              <a:t>Fed them with manna </a:t>
            </a:r>
            <a:r>
              <a:rPr lang="en-US" sz="3500" dirty="0"/>
              <a:t>(Deut. Ex. 16)</a:t>
            </a:r>
          </a:p>
          <a:p>
            <a:pPr marL="0" marR="0">
              <a:lnSpc>
                <a:spcPct val="107000"/>
              </a:lnSpc>
              <a:spcBef>
                <a:spcPts val="0"/>
              </a:spcBef>
              <a:spcAft>
                <a:spcPts val="0"/>
              </a:spcAft>
            </a:pPr>
            <a:r>
              <a:rPr lang="en-US" dirty="0"/>
              <a:t>God provided water from a rock (</a:t>
            </a:r>
            <a:r>
              <a:rPr lang="en-US" sz="3900" dirty="0"/>
              <a:t>Ex. 17:6)</a:t>
            </a:r>
            <a:endParaRPr lang="en-US" dirty="0"/>
          </a:p>
        </p:txBody>
      </p:sp>
    </p:spTree>
    <p:extLst>
      <p:ext uri="{BB962C8B-B14F-4D97-AF65-F5344CB8AC3E}">
        <p14:creationId xmlns:p14="http://schemas.microsoft.com/office/powerpoint/2010/main" val="34013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A7BDA8-4DD9-EEB3-B26C-8F83FA11E2DA}"/>
              </a:ext>
            </a:extLst>
          </p:cNvPr>
          <p:cNvSpPr>
            <a:spLocks noGrp="1"/>
          </p:cNvSpPr>
          <p:nvPr>
            <p:ph type="title"/>
          </p:nvPr>
        </p:nvSpPr>
        <p:spPr/>
        <p:txBody>
          <a:bodyPr/>
          <a:lstStyle/>
          <a:p>
            <a:r>
              <a:rPr lang="en-US" dirty="0"/>
              <a:t>How is this now?</a:t>
            </a:r>
          </a:p>
        </p:txBody>
      </p:sp>
      <p:sp>
        <p:nvSpPr>
          <p:cNvPr id="3" name="Content Placeholder 2">
            <a:extLst>
              <a:ext uri="{FF2B5EF4-FFF2-40B4-BE49-F238E27FC236}">
                <a16:creationId xmlns:a16="http://schemas.microsoft.com/office/drawing/2014/main" xmlns="" id="{00BC9611-EAF6-344B-D5D3-FABD7D161C84}"/>
              </a:ext>
            </a:extLst>
          </p:cNvPr>
          <p:cNvSpPr>
            <a:spLocks noGrp="1"/>
          </p:cNvSpPr>
          <p:nvPr>
            <p:ph idx="1"/>
          </p:nvPr>
        </p:nvSpPr>
        <p:spPr/>
        <p:txBody>
          <a:bodyPr>
            <a:normAutofit/>
          </a:bodyPr>
          <a:lstStyle/>
          <a:p>
            <a:pPr marL="0" indent="0">
              <a:buNone/>
            </a:pPr>
            <a:r>
              <a:rPr lang="en-US" b="1" dirty="0"/>
              <a:t>Deuteronomy 1:2–3 (NASB95) — </a:t>
            </a:r>
            <a:r>
              <a:rPr lang="en-US" b="1" i="0" u="none" baseline="0" dirty="0"/>
              <a:t>2</a:t>
            </a:r>
            <a:r>
              <a:rPr lang="en-US" b="0" i="0" u="none" baseline="0" dirty="0"/>
              <a:t> It is eleven days’ journey from Horeb by the way of Mount Seir to Kadesh-</a:t>
            </a:r>
            <a:r>
              <a:rPr lang="en-US" b="0" i="0" u="none" baseline="0" dirty="0" err="1"/>
              <a:t>barnea</a:t>
            </a:r>
            <a:r>
              <a:rPr lang="en-US" b="0" i="0" u="none" baseline="0" dirty="0"/>
              <a:t>. </a:t>
            </a:r>
            <a:endParaRPr lang="en-US" dirty="0"/>
          </a:p>
        </p:txBody>
      </p:sp>
    </p:spTree>
    <p:extLst>
      <p:ext uri="{BB962C8B-B14F-4D97-AF65-F5344CB8AC3E}">
        <p14:creationId xmlns:p14="http://schemas.microsoft.com/office/powerpoint/2010/main" val="267812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A7BDA8-4DD9-EEB3-B26C-8F83FA11E2DA}"/>
              </a:ext>
            </a:extLst>
          </p:cNvPr>
          <p:cNvSpPr>
            <a:spLocks noGrp="1"/>
          </p:cNvSpPr>
          <p:nvPr>
            <p:ph type="title"/>
          </p:nvPr>
        </p:nvSpPr>
        <p:spPr/>
        <p:txBody>
          <a:bodyPr/>
          <a:lstStyle/>
          <a:p>
            <a:r>
              <a:rPr lang="en-US" dirty="0"/>
              <a:t>How is this now?</a:t>
            </a:r>
          </a:p>
        </p:txBody>
      </p:sp>
      <p:sp>
        <p:nvSpPr>
          <p:cNvPr id="3" name="Content Placeholder 2">
            <a:extLst>
              <a:ext uri="{FF2B5EF4-FFF2-40B4-BE49-F238E27FC236}">
                <a16:creationId xmlns:a16="http://schemas.microsoft.com/office/drawing/2014/main" xmlns="" id="{00BC9611-EAF6-344B-D5D3-FABD7D161C84}"/>
              </a:ext>
            </a:extLst>
          </p:cNvPr>
          <p:cNvSpPr>
            <a:spLocks noGrp="1"/>
          </p:cNvSpPr>
          <p:nvPr>
            <p:ph idx="1"/>
          </p:nvPr>
        </p:nvSpPr>
        <p:spPr/>
        <p:txBody>
          <a:bodyPr>
            <a:normAutofit/>
          </a:bodyPr>
          <a:lstStyle/>
          <a:p>
            <a:pPr marL="0" indent="0">
              <a:buNone/>
            </a:pPr>
            <a:r>
              <a:rPr lang="en-US" b="1" dirty="0"/>
              <a:t>Deuteronomy 1:2–3 (NASB95) —</a:t>
            </a:r>
            <a:r>
              <a:rPr lang="en-US" b="1" i="0" u="none" baseline="0" dirty="0"/>
              <a:t>3</a:t>
            </a:r>
            <a:r>
              <a:rPr lang="en-US" b="0" i="0" u="none" baseline="0" dirty="0"/>
              <a:t> </a:t>
            </a:r>
            <a:r>
              <a:rPr lang="en-US" b="0" i="0" u="sng" baseline="0" dirty="0"/>
              <a:t>In the fortieth year</a:t>
            </a:r>
            <a:r>
              <a:rPr lang="en-US" b="0" i="0" u="none" baseline="0" dirty="0"/>
              <a:t>, on the first day of the eleventh month, Moses spoke to the children of Israel, …</a:t>
            </a:r>
          </a:p>
          <a:p>
            <a:pPr marL="0" indent="0">
              <a:buNone/>
            </a:pPr>
            <a:endParaRPr lang="en-US" dirty="0"/>
          </a:p>
        </p:txBody>
      </p:sp>
    </p:spTree>
    <p:extLst>
      <p:ext uri="{BB962C8B-B14F-4D97-AF65-F5344CB8AC3E}">
        <p14:creationId xmlns:p14="http://schemas.microsoft.com/office/powerpoint/2010/main" val="2681307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A7BDA8-4DD9-EEB3-B26C-8F83FA11E2DA}"/>
              </a:ext>
            </a:extLst>
          </p:cNvPr>
          <p:cNvSpPr>
            <a:spLocks noGrp="1"/>
          </p:cNvSpPr>
          <p:nvPr>
            <p:ph type="title"/>
          </p:nvPr>
        </p:nvSpPr>
        <p:spPr/>
        <p:txBody>
          <a:bodyPr/>
          <a:lstStyle/>
          <a:p>
            <a:r>
              <a:rPr lang="en-US" dirty="0"/>
              <a:t>How is this now?</a:t>
            </a:r>
          </a:p>
        </p:txBody>
      </p:sp>
      <p:sp>
        <p:nvSpPr>
          <p:cNvPr id="3" name="Content Placeholder 2">
            <a:extLst>
              <a:ext uri="{FF2B5EF4-FFF2-40B4-BE49-F238E27FC236}">
                <a16:creationId xmlns:a16="http://schemas.microsoft.com/office/drawing/2014/main" xmlns="" id="{00BC9611-EAF6-344B-D5D3-FABD7D161C84}"/>
              </a:ext>
            </a:extLst>
          </p:cNvPr>
          <p:cNvSpPr>
            <a:spLocks noGrp="1"/>
          </p:cNvSpPr>
          <p:nvPr>
            <p:ph idx="1"/>
          </p:nvPr>
        </p:nvSpPr>
        <p:spPr/>
        <p:txBody>
          <a:bodyPr>
            <a:normAutofit/>
          </a:bodyPr>
          <a:lstStyle/>
          <a:p>
            <a:pPr marL="0" indent="0">
              <a:buNone/>
            </a:pPr>
            <a:r>
              <a:rPr lang="en-US" dirty="0"/>
              <a:t>It took them 40 years to make an eleven-day journey?</a:t>
            </a:r>
          </a:p>
          <a:p>
            <a:pPr marL="0" indent="0">
              <a:buNone/>
            </a:pPr>
            <a:endParaRPr lang="en-US" dirty="0"/>
          </a:p>
        </p:txBody>
      </p:sp>
    </p:spTree>
    <p:extLst>
      <p:ext uri="{BB962C8B-B14F-4D97-AF65-F5344CB8AC3E}">
        <p14:creationId xmlns:p14="http://schemas.microsoft.com/office/powerpoint/2010/main" val="7539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ECC947-DE35-02F3-85F6-9090775C5800}"/>
              </a:ext>
            </a:extLst>
          </p:cNvPr>
          <p:cNvSpPr>
            <a:spLocks noGrp="1"/>
          </p:cNvSpPr>
          <p:nvPr>
            <p:ph type="title"/>
          </p:nvPr>
        </p:nvSpPr>
        <p:spPr/>
        <p:txBody>
          <a:bodyPr/>
          <a:lstStyle/>
          <a:p>
            <a:r>
              <a:rPr lang="en-US" dirty="0"/>
              <a:t>There were a lot of problems</a:t>
            </a:r>
          </a:p>
        </p:txBody>
      </p:sp>
      <p:sp>
        <p:nvSpPr>
          <p:cNvPr id="3" name="Content Placeholder 2">
            <a:extLst>
              <a:ext uri="{FF2B5EF4-FFF2-40B4-BE49-F238E27FC236}">
                <a16:creationId xmlns:a16="http://schemas.microsoft.com/office/drawing/2014/main" xmlns="" id="{713BFA9D-545C-C2DB-1BE1-F577CD2157C2}"/>
              </a:ext>
            </a:extLst>
          </p:cNvPr>
          <p:cNvSpPr>
            <a:spLocks noGrp="1"/>
          </p:cNvSpPr>
          <p:nvPr>
            <p:ph idx="1"/>
          </p:nvPr>
        </p:nvSpPr>
        <p:spPr/>
        <p:txBody>
          <a:bodyPr>
            <a:normAutofit lnSpcReduction="10000"/>
          </a:bodyPr>
          <a:lstStyle/>
          <a:p>
            <a:r>
              <a:rPr lang="en-US" dirty="0"/>
              <a:t>They turned to false gods</a:t>
            </a:r>
          </a:p>
          <a:p>
            <a:r>
              <a:rPr lang="en-US" dirty="0"/>
              <a:t>They complained about the food</a:t>
            </a:r>
          </a:p>
          <a:p>
            <a:r>
              <a:rPr lang="en-US" dirty="0"/>
              <a:t>They complained about their leaders</a:t>
            </a:r>
          </a:p>
          <a:p>
            <a:r>
              <a:rPr lang="en-US" dirty="0"/>
              <a:t>They even considered going back to slavery</a:t>
            </a:r>
          </a:p>
          <a:p>
            <a:r>
              <a:rPr lang="en-US" dirty="0"/>
              <a:t>They refused to go into the land</a:t>
            </a:r>
          </a:p>
          <a:p>
            <a:endParaRPr lang="en-US" dirty="0"/>
          </a:p>
        </p:txBody>
      </p:sp>
    </p:spTree>
    <p:extLst>
      <p:ext uri="{BB962C8B-B14F-4D97-AF65-F5344CB8AC3E}">
        <p14:creationId xmlns:p14="http://schemas.microsoft.com/office/powerpoint/2010/main" val="76762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ECC947-DE35-02F3-85F6-9090775C5800}"/>
              </a:ext>
            </a:extLst>
          </p:cNvPr>
          <p:cNvSpPr>
            <a:spLocks noGrp="1"/>
          </p:cNvSpPr>
          <p:nvPr>
            <p:ph type="title"/>
          </p:nvPr>
        </p:nvSpPr>
        <p:spPr/>
        <p:txBody>
          <a:bodyPr/>
          <a:lstStyle/>
          <a:p>
            <a:r>
              <a:rPr lang="en-US" dirty="0"/>
              <a:t>There were a lot of problems</a:t>
            </a:r>
          </a:p>
        </p:txBody>
      </p:sp>
      <p:sp>
        <p:nvSpPr>
          <p:cNvPr id="3" name="Content Placeholder 2">
            <a:extLst>
              <a:ext uri="{FF2B5EF4-FFF2-40B4-BE49-F238E27FC236}">
                <a16:creationId xmlns:a16="http://schemas.microsoft.com/office/drawing/2014/main" xmlns="" id="{713BFA9D-545C-C2DB-1BE1-F577CD2157C2}"/>
              </a:ext>
            </a:extLst>
          </p:cNvPr>
          <p:cNvSpPr>
            <a:spLocks noGrp="1"/>
          </p:cNvSpPr>
          <p:nvPr>
            <p:ph idx="1"/>
          </p:nvPr>
        </p:nvSpPr>
        <p:spPr/>
        <p:txBody>
          <a:bodyPr/>
          <a:lstStyle/>
          <a:p>
            <a:pPr marL="0" indent="0">
              <a:buNone/>
            </a:pPr>
            <a:r>
              <a:rPr lang="en-US" dirty="0"/>
              <a:t>God had all this wonderful stuff for them</a:t>
            </a:r>
          </a:p>
          <a:p>
            <a:pPr lvl="1"/>
            <a:r>
              <a:rPr lang="en-US" dirty="0"/>
              <a:t>They could not keep it together</a:t>
            </a:r>
          </a:p>
        </p:txBody>
      </p:sp>
      <p:sp>
        <p:nvSpPr>
          <p:cNvPr id="5" name="TextBox 4">
            <a:extLst>
              <a:ext uri="{FF2B5EF4-FFF2-40B4-BE49-F238E27FC236}">
                <a16:creationId xmlns:a16="http://schemas.microsoft.com/office/drawing/2014/main" xmlns="" id="{84D2DB15-CDA1-706A-3FF3-B73F386D4AF5}"/>
              </a:ext>
            </a:extLst>
          </p:cNvPr>
          <p:cNvSpPr txBox="1"/>
          <p:nvPr/>
        </p:nvSpPr>
        <p:spPr>
          <a:xfrm>
            <a:off x="807868" y="3541268"/>
            <a:ext cx="10546671" cy="28623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l" rtl="0"/>
            <a:r>
              <a:rPr lang="en-US" sz="3600" b="1" dirty="0"/>
              <a:t>Deuteronomy 1:34–35 (NASB95) — </a:t>
            </a:r>
            <a:r>
              <a:rPr lang="en-US" sz="3600" b="1" i="0" u="none" baseline="0" dirty="0"/>
              <a:t>34</a:t>
            </a:r>
            <a:r>
              <a:rPr lang="en-US" sz="3600" b="0" i="0" u="none" baseline="0" dirty="0"/>
              <a:t> “Then the Lord heard the sound of your words, and He was angry and took an oath, saying, </a:t>
            </a:r>
            <a:r>
              <a:rPr lang="en-US" sz="3600" b="1" i="0" u="none" baseline="0" dirty="0"/>
              <a:t>35</a:t>
            </a:r>
            <a:r>
              <a:rPr lang="en-US" sz="3600" b="0" i="0" u="none" baseline="0" dirty="0"/>
              <a:t> ‘Not one of these men, this evil generation, shall see the good land which I swore to give your fathers,</a:t>
            </a:r>
          </a:p>
        </p:txBody>
      </p:sp>
    </p:spTree>
    <p:extLst>
      <p:ext uri="{BB962C8B-B14F-4D97-AF65-F5344CB8AC3E}">
        <p14:creationId xmlns:p14="http://schemas.microsoft.com/office/powerpoint/2010/main" val="252434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002D2E-B077-33DC-3447-79F079D14315}"/>
              </a:ext>
            </a:extLst>
          </p:cNvPr>
          <p:cNvSpPr>
            <a:spLocks noGrp="1"/>
          </p:cNvSpPr>
          <p:nvPr>
            <p:ph type="title"/>
          </p:nvPr>
        </p:nvSpPr>
        <p:spPr/>
        <p:txBody>
          <a:bodyPr/>
          <a:lstStyle/>
          <a:p>
            <a:r>
              <a:rPr lang="en-US" b="1" dirty="0"/>
              <a:t>Deuteronomy 2:3 (NASB95) </a:t>
            </a:r>
            <a:endParaRPr lang="en-US" dirty="0"/>
          </a:p>
        </p:txBody>
      </p:sp>
      <p:sp>
        <p:nvSpPr>
          <p:cNvPr id="3" name="Content Placeholder 2">
            <a:extLst>
              <a:ext uri="{FF2B5EF4-FFF2-40B4-BE49-F238E27FC236}">
                <a16:creationId xmlns:a16="http://schemas.microsoft.com/office/drawing/2014/main" xmlns="" id="{3AE45137-D60D-E67C-0FA4-41D078E98E4B}"/>
              </a:ext>
            </a:extLst>
          </p:cNvPr>
          <p:cNvSpPr>
            <a:spLocks noGrp="1"/>
          </p:cNvSpPr>
          <p:nvPr>
            <p:ph idx="1"/>
          </p:nvPr>
        </p:nvSpPr>
        <p:spPr/>
        <p:txBody>
          <a:bodyPr/>
          <a:lstStyle/>
          <a:p>
            <a:pPr marL="0" indent="0">
              <a:buNone/>
            </a:pPr>
            <a:r>
              <a:rPr lang="en-US" b="1" i="0" u="none" baseline="0" dirty="0"/>
              <a:t>3</a:t>
            </a:r>
            <a:r>
              <a:rPr lang="en-US" b="0" i="0" u="none" baseline="0" dirty="0"/>
              <a:t> ‘You have circled this mountain long enough. Now turn north,</a:t>
            </a:r>
          </a:p>
          <a:p>
            <a:endParaRPr lang="en-US" dirty="0"/>
          </a:p>
        </p:txBody>
      </p:sp>
    </p:spTree>
    <p:extLst>
      <p:ext uri="{BB962C8B-B14F-4D97-AF65-F5344CB8AC3E}">
        <p14:creationId xmlns:p14="http://schemas.microsoft.com/office/powerpoint/2010/main" val="3182049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C17CC-EDF4-4C09-0F31-805922DF2A8F}"/>
              </a:ext>
            </a:extLst>
          </p:cNvPr>
          <p:cNvSpPr>
            <a:spLocks noGrp="1"/>
          </p:cNvSpPr>
          <p:nvPr>
            <p:ph type="title"/>
          </p:nvPr>
        </p:nvSpPr>
        <p:spPr/>
        <p:txBody>
          <a:bodyPr/>
          <a:lstStyle/>
          <a:p>
            <a:r>
              <a:rPr lang="en-US" b="1" dirty="0"/>
              <a:t>1 Corinthians 10:6–11 (NLT) </a:t>
            </a:r>
            <a:endParaRPr lang="en-US" dirty="0"/>
          </a:p>
        </p:txBody>
      </p:sp>
      <p:sp>
        <p:nvSpPr>
          <p:cNvPr id="3" name="Content Placeholder 2">
            <a:extLst>
              <a:ext uri="{FF2B5EF4-FFF2-40B4-BE49-F238E27FC236}">
                <a16:creationId xmlns:a16="http://schemas.microsoft.com/office/drawing/2014/main" xmlns="" id="{6AEC2757-38E8-C462-2F72-AC6E1E8F58EA}"/>
              </a:ext>
            </a:extLst>
          </p:cNvPr>
          <p:cNvSpPr>
            <a:spLocks noGrp="1"/>
          </p:cNvSpPr>
          <p:nvPr>
            <p:ph idx="1"/>
          </p:nvPr>
        </p:nvSpPr>
        <p:spPr/>
        <p:txBody>
          <a:bodyPr>
            <a:normAutofit fontScale="85000" lnSpcReduction="10000"/>
          </a:bodyPr>
          <a:lstStyle/>
          <a:p>
            <a:pPr marL="0" indent="0">
              <a:buNone/>
            </a:pPr>
            <a:r>
              <a:rPr lang="en-US" b="1" i="0" u="none" baseline="0" dirty="0"/>
              <a:t>6</a:t>
            </a:r>
            <a:r>
              <a:rPr lang="en-US" b="0" i="0" u="none" baseline="0" dirty="0"/>
              <a:t> These things happened as a warning to us, so</a:t>
            </a:r>
            <a:r>
              <a:rPr lang="en-US" b="0" i="0" baseline="0" dirty="0"/>
              <a:t> that we would not </a:t>
            </a:r>
            <a:r>
              <a:rPr lang="en-US" b="0" i="0" u="sng" baseline="0" dirty="0"/>
              <a:t>crave evil things </a:t>
            </a:r>
            <a:r>
              <a:rPr lang="en-US" b="0" i="0" baseline="0" dirty="0"/>
              <a:t>as they did</a:t>
            </a:r>
            <a:r>
              <a:rPr lang="en-US" b="0" i="0" u="none" baseline="0" dirty="0"/>
              <a:t>, </a:t>
            </a:r>
            <a:r>
              <a:rPr lang="en-US" b="1" i="0" u="none" baseline="0" dirty="0"/>
              <a:t>7</a:t>
            </a:r>
            <a:r>
              <a:rPr lang="en-US" b="0" i="0" u="none" baseline="0" dirty="0"/>
              <a:t> or </a:t>
            </a:r>
            <a:r>
              <a:rPr lang="en-US" b="0" i="0" u="sng" baseline="0" dirty="0"/>
              <a:t>worship idols</a:t>
            </a:r>
            <a:r>
              <a:rPr lang="en-US" b="0" i="0" u="none" baseline="0" dirty="0"/>
              <a:t> as some of them did. As the Scriptures say, “The people celebrated with feasting and drinking, and they indulged in pagan revelry.” </a:t>
            </a:r>
            <a:r>
              <a:rPr lang="en-US" b="1" i="0" u="none" baseline="0" dirty="0"/>
              <a:t>8</a:t>
            </a:r>
            <a:r>
              <a:rPr lang="en-US" b="0" i="0" u="none" baseline="0" dirty="0"/>
              <a:t> And we must not engage in </a:t>
            </a:r>
            <a:r>
              <a:rPr lang="en-US" b="0" i="0" u="sng" baseline="0" dirty="0"/>
              <a:t>sexual immorality </a:t>
            </a:r>
            <a:r>
              <a:rPr lang="en-US" b="0" i="0" u="none" baseline="0" dirty="0"/>
              <a:t>as some of them did, causing 23,000 of them to die in one day. </a:t>
            </a:r>
            <a:endParaRPr lang="en-US" dirty="0"/>
          </a:p>
        </p:txBody>
      </p:sp>
    </p:spTree>
    <p:extLst>
      <p:ext uri="{BB962C8B-B14F-4D97-AF65-F5344CB8AC3E}">
        <p14:creationId xmlns:p14="http://schemas.microsoft.com/office/powerpoint/2010/main" val="3038356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C17CC-EDF4-4C09-0F31-805922DF2A8F}"/>
              </a:ext>
            </a:extLst>
          </p:cNvPr>
          <p:cNvSpPr>
            <a:spLocks noGrp="1"/>
          </p:cNvSpPr>
          <p:nvPr>
            <p:ph type="title"/>
          </p:nvPr>
        </p:nvSpPr>
        <p:spPr/>
        <p:txBody>
          <a:bodyPr/>
          <a:lstStyle/>
          <a:p>
            <a:r>
              <a:rPr lang="en-US" b="1" dirty="0"/>
              <a:t>1 Corinthians 10:6–11 (NLT) </a:t>
            </a:r>
            <a:endParaRPr lang="en-US" dirty="0"/>
          </a:p>
        </p:txBody>
      </p:sp>
      <p:sp>
        <p:nvSpPr>
          <p:cNvPr id="3" name="Content Placeholder 2">
            <a:extLst>
              <a:ext uri="{FF2B5EF4-FFF2-40B4-BE49-F238E27FC236}">
                <a16:creationId xmlns:a16="http://schemas.microsoft.com/office/drawing/2014/main" xmlns="" id="{6AEC2757-38E8-C462-2F72-AC6E1E8F58EA}"/>
              </a:ext>
            </a:extLst>
          </p:cNvPr>
          <p:cNvSpPr>
            <a:spLocks noGrp="1"/>
          </p:cNvSpPr>
          <p:nvPr>
            <p:ph idx="1"/>
          </p:nvPr>
        </p:nvSpPr>
        <p:spPr/>
        <p:txBody>
          <a:bodyPr>
            <a:normAutofit fontScale="92500" lnSpcReduction="20000"/>
          </a:bodyPr>
          <a:lstStyle/>
          <a:p>
            <a:pPr marL="0" indent="0">
              <a:buNone/>
            </a:pPr>
            <a:r>
              <a:rPr lang="en-US" b="1" i="0" u="none" baseline="0" dirty="0"/>
              <a:t>9</a:t>
            </a:r>
            <a:r>
              <a:rPr lang="en-US" b="0" i="0" u="none" baseline="0" dirty="0"/>
              <a:t> </a:t>
            </a:r>
            <a:r>
              <a:rPr lang="en-US" b="0" i="0" u="sng" baseline="0" dirty="0"/>
              <a:t>Nor should we put Christ to the test</a:t>
            </a:r>
            <a:r>
              <a:rPr lang="en-US" b="0" i="0" u="none" baseline="0" dirty="0"/>
              <a:t>, as some of them did and then died from snakebites. </a:t>
            </a:r>
            <a:r>
              <a:rPr lang="en-US" b="1" i="0" u="none" baseline="0" dirty="0"/>
              <a:t>10</a:t>
            </a:r>
            <a:r>
              <a:rPr lang="en-US" b="0" i="0" u="none" baseline="0" dirty="0"/>
              <a:t> And </a:t>
            </a:r>
            <a:r>
              <a:rPr lang="en-US" b="0" i="0" u="sng" baseline="0" dirty="0"/>
              <a:t>don’t grumble </a:t>
            </a:r>
            <a:r>
              <a:rPr lang="en-US" b="0" i="0" u="none" baseline="0" dirty="0"/>
              <a:t>as some of them did, and then were destroyed by the angel of death. </a:t>
            </a:r>
            <a:r>
              <a:rPr lang="en-US" b="1" i="0" u="none" baseline="0" dirty="0"/>
              <a:t>11</a:t>
            </a:r>
            <a:r>
              <a:rPr lang="en-US" b="0" i="0" u="none" baseline="0" dirty="0"/>
              <a:t> These things happened to them as examples for us. They were written down to warn us who live at the end of the age.</a:t>
            </a:r>
          </a:p>
        </p:txBody>
      </p:sp>
    </p:spTree>
    <p:extLst>
      <p:ext uri="{BB962C8B-B14F-4D97-AF65-F5344CB8AC3E}">
        <p14:creationId xmlns:p14="http://schemas.microsoft.com/office/powerpoint/2010/main" val="2546755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4944A2-3FDF-879A-7974-9FA5A7FC9EC7}"/>
              </a:ext>
            </a:extLst>
          </p:cNvPr>
          <p:cNvSpPr>
            <a:spLocks noGrp="1"/>
          </p:cNvSpPr>
          <p:nvPr>
            <p:ph type="title"/>
          </p:nvPr>
        </p:nvSpPr>
        <p:spPr/>
        <p:txBody>
          <a:bodyPr/>
          <a:lstStyle/>
          <a:p>
            <a:r>
              <a:rPr lang="en-US" dirty="0"/>
              <a:t>It would be a mistake</a:t>
            </a:r>
          </a:p>
        </p:txBody>
      </p:sp>
      <p:sp>
        <p:nvSpPr>
          <p:cNvPr id="3" name="Content Placeholder 2">
            <a:extLst>
              <a:ext uri="{FF2B5EF4-FFF2-40B4-BE49-F238E27FC236}">
                <a16:creationId xmlns:a16="http://schemas.microsoft.com/office/drawing/2014/main" xmlns="" id="{B12C7CEC-53B9-F6D8-A40B-A1AACC2DE46D}"/>
              </a:ext>
            </a:extLst>
          </p:cNvPr>
          <p:cNvSpPr>
            <a:spLocks noGrp="1"/>
          </p:cNvSpPr>
          <p:nvPr>
            <p:ph idx="1"/>
          </p:nvPr>
        </p:nvSpPr>
        <p:spPr/>
        <p:txBody>
          <a:bodyPr>
            <a:normAutofit/>
          </a:bodyPr>
          <a:lstStyle/>
          <a:p>
            <a:pPr marL="0" indent="0">
              <a:buNone/>
            </a:pPr>
            <a:r>
              <a:rPr lang="en-US" dirty="0"/>
              <a:t>For us to judge these people</a:t>
            </a:r>
          </a:p>
          <a:p>
            <a:r>
              <a:rPr lang="en-US" dirty="0"/>
              <a:t>We are prone to be just like them</a:t>
            </a:r>
          </a:p>
          <a:p>
            <a:pPr lvl="1"/>
            <a:r>
              <a:rPr lang="en-US" dirty="0"/>
              <a:t>God provides</a:t>
            </a:r>
          </a:p>
          <a:p>
            <a:pPr lvl="2"/>
            <a:r>
              <a:rPr lang="en-US" dirty="0"/>
              <a:t>We get distracted</a:t>
            </a:r>
          </a:p>
          <a:p>
            <a:pPr lvl="2"/>
            <a:r>
              <a:rPr lang="en-US" dirty="0"/>
              <a:t>We wander away</a:t>
            </a:r>
          </a:p>
          <a:p>
            <a:pPr lvl="2"/>
            <a:r>
              <a:rPr lang="en-US" dirty="0"/>
              <a:t>We feel He hasn’t done enough</a:t>
            </a:r>
          </a:p>
        </p:txBody>
      </p:sp>
    </p:spTree>
    <p:extLst>
      <p:ext uri="{BB962C8B-B14F-4D97-AF65-F5344CB8AC3E}">
        <p14:creationId xmlns:p14="http://schemas.microsoft.com/office/powerpoint/2010/main" val="361850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CE7C73-741B-FD8C-304C-92D1243451BC}"/>
              </a:ext>
            </a:extLst>
          </p:cNvPr>
          <p:cNvSpPr>
            <a:spLocks noGrp="1"/>
          </p:cNvSpPr>
          <p:nvPr>
            <p:ph type="title"/>
          </p:nvPr>
        </p:nvSpPr>
        <p:spPr/>
        <p:txBody>
          <a:bodyPr/>
          <a:lstStyle/>
          <a:p>
            <a:r>
              <a:rPr lang="en-US" dirty="0"/>
              <a:t>Context: 1 Corinthians 9</a:t>
            </a:r>
          </a:p>
        </p:txBody>
      </p:sp>
      <p:sp>
        <p:nvSpPr>
          <p:cNvPr id="3" name="Content Placeholder 2">
            <a:extLst>
              <a:ext uri="{FF2B5EF4-FFF2-40B4-BE49-F238E27FC236}">
                <a16:creationId xmlns:a16="http://schemas.microsoft.com/office/drawing/2014/main" xmlns="" id="{472748BB-8BA3-8CD4-001E-29A1BE61866D}"/>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dirty="0"/>
              <a:t>Running the race to win</a:t>
            </a:r>
          </a:p>
          <a:p>
            <a:pPr marL="0" marR="0">
              <a:lnSpc>
                <a:spcPct val="107000"/>
              </a:lnSpc>
              <a:spcBef>
                <a:spcPts val="0"/>
              </a:spcBef>
              <a:spcAft>
                <a:spcPts val="0"/>
              </a:spcAft>
            </a:pPr>
            <a:r>
              <a:rPr lang="en-US" dirty="0"/>
              <a:t>Consider the culture you are in</a:t>
            </a:r>
          </a:p>
          <a:p>
            <a:pPr marL="0" marR="0">
              <a:lnSpc>
                <a:spcPct val="107000"/>
              </a:lnSpc>
              <a:spcBef>
                <a:spcPts val="0"/>
              </a:spcBef>
              <a:spcAft>
                <a:spcPts val="0"/>
              </a:spcAft>
            </a:pPr>
            <a:r>
              <a:rPr lang="en-US" dirty="0"/>
              <a:t>Find common ground</a:t>
            </a:r>
          </a:p>
          <a:p>
            <a:pPr marL="0">
              <a:lnSpc>
                <a:spcPct val="107000"/>
              </a:lnSpc>
              <a:spcBef>
                <a:spcPts val="0"/>
              </a:spcBef>
            </a:pPr>
            <a:r>
              <a:rPr lang="en-US" dirty="0"/>
              <a:t>Stand firm on the truth</a:t>
            </a:r>
          </a:p>
          <a:p>
            <a:pPr marL="0">
              <a:lnSpc>
                <a:spcPct val="107000"/>
              </a:lnSpc>
              <a:spcBef>
                <a:spcPts val="0"/>
              </a:spcBef>
            </a:pPr>
            <a:r>
              <a:rPr lang="en-US" dirty="0"/>
              <a:t>Being strategic and thoughtful</a:t>
            </a:r>
          </a:p>
          <a:p>
            <a:pPr marL="0" marR="0">
              <a:lnSpc>
                <a:spcPct val="107000"/>
              </a:lnSpc>
              <a:spcBef>
                <a:spcPts val="0"/>
              </a:spcBef>
              <a:spcAft>
                <a:spcPts val="0"/>
              </a:spcAft>
            </a:pPr>
            <a:r>
              <a:rPr lang="en-US" dirty="0"/>
              <a:t>Set Goals, and seek to make your time count</a:t>
            </a:r>
          </a:p>
          <a:p>
            <a:endParaRPr lang="en-US" dirty="0"/>
          </a:p>
        </p:txBody>
      </p:sp>
    </p:spTree>
    <p:extLst>
      <p:ext uri="{BB962C8B-B14F-4D97-AF65-F5344CB8AC3E}">
        <p14:creationId xmlns:p14="http://schemas.microsoft.com/office/powerpoint/2010/main" val="85069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EBD432-CF27-DFBC-3258-E28E12A4D200}"/>
              </a:ext>
            </a:extLst>
          </p:cNvPr>
          <p:cNvSpPr>
            <a:spLocks noGrp="1"/>
          </p:cNvSpPr>
          <p:nvPr>
            <p:ph type="title"/>
          </p:nvPr>
        </p:nvSpPr>
        <p:spPr/>
        <p:txBody>
          <a:bodyPr/>
          <a:lstStyle/>
          <a:p>
            <a:r>
              <a:rPr lang="en-US" dirty="0"/>
              <a:t>Being disqualified</a:t>
            </a:r>
          </a:p>
        </p:txBody>
      </p:sp>
      <p:sp>
        <p:nvSpPr>
          <p:cNvPr id="3" name="Content Placeholder 2">
            <a:extLst>
              <a:ext uri="{FF2B5EF4-FFF2-40B4-BE49-F238E27FC236}">
                <a16:creationId xmlns:a16="http://schemas.microsoft.com/office/drawing/2014/main" xmlns="" id="{74C2B942-90FF-7A2E-9C43-86E263D29292}"/>
              </a:ext>
            </a:extLst>
          </p:cNvPr>
          <p:cNvSpPr>
            <a:spLocks noGrp="1"/>
          </p:cNvSpPr>
          <p:nvPr>
            <p:ph idx="1"/>
          </p:nvPr>
        </p:nvSpPr>
        <p:spPr/>
        <p:txBody>
          <a:bodyPr/>
          <a:lstStyle/>
          <a:p>
            <a:r>
              <a:rPr lang="en-US" dirty="0"/>
              <a:t>Is about rebellion </a:t>
            </a:r>
          </a:p>
          <a:p>
            <a:r>
              <a:rPr lang="en-US" dirty="0"/>
              <a:t>Is about compromise with the world system</a:t>
            </a:r>
          </a:p>
          <a:p>
            <a:r>
              <a:rPr lang="en-US" dirty="0"/>
              <a:t>Is about loving and seeking things before God</a:t>
            </a:r>
          </a:p>
        </p:txBody>
      </p:sp>
    </p:spTree>
    <p:extLst>
      <p:ext uri="{BB962C8B-B14F-4D97-AF65-F5344CB8AC3E}">
        <p14:creationId xmlns:p14="http://schemas.microsoft.com/office/powerpoint/2010/main" val="343632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EBD432-CF27-DFBC-3258-E28E12A4D200}"/>
              </a:ext>
            </a:extLst>
          </p:cNvPr>
          <p:cNvSpPr>
            <a:spLocks noGrp="1"/>
          </p:cNvSpPr>
          <p:nvPr>
            <p:ph type="title"/>
          </p:nvPr>
        </p:nvSpPr>
        <p:spPr/>
        <p:txBody>
          <a:bodyPr/>
          <a:lstStyle/>
          <a:p>
            <a:r>
              <a:rPr lang="en-US" dirty="0"/>
              <a:t>Being disqualified</a:t>
            </a:r>
          </a:p>
        </p:txBody>
      </p:sp>
      <p:sp>
        <p:nvSpPr>
          <p:cNvPr id="3" name="Content Placeholder 2">
            <a:extLst>
              <a:ext uri="{FF2B5EF4-FFF2-40B4-BE49-F238E27FC236}">
                <a16:creationId xmlns:a16="http://schemas.microsoft.com/office/drawing/2014/main" xmlns="" id="{74C2B942-90FF-7A2E-9C43-86E263D29292}"/>
              </a:ext>
            </a:extLst>
          </p:cNvPr>
          <p:cNvSpPr>
            <a:spLocks noGrp="1"/>
          </p:cNvSpPr>
          <p:nvPr>
            <p:ph idx="1"/>
          </p:nvPr>
        </p:nvSpPr>
        <p:spPr/>
        <p:txBody>
          <a:bodyPr/>
          <a:lstStyle/>
          <a:p>
            <a:r>
              <a:rPr lang="en-US" dirty="0"/>
              <a:t>Results in receiving far less than what God wants to give us</a:t>
            </a:r>
          </a:p>
        </p:txBody>
      </p:sp>
    </p:spTree>
    <p:extLst>
      <p:ext uri="{BB962C8B-B14F-4D97-AF65-F5344CB8AC3E}">
        <p14:creationId xmlns:p14="http://schemas.microsoft.com/office/powerpoint/2010/main" val="2871952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EBD432-CF27-DFBC-3258-E28E12A4D200}"/>
              </a:ext>
            </a:extLst>
          </p:cNvPr>
          <p:cNvSpPr>
            <a:spLocks noGrp="1"/>
          </p:cNvSpPr>
          <p:nvPr>
            <p:ph type="title"/>
          </p:nvPr>
        </p:nvSpPr>
        <p:spPr/>
        <p:txBody>
          <a:bodyPr/>
          <a:lstStyle/>
          <a:p>
            <a:r>
              <a:rPr lang="en-US" dirty="0"/>
              <a:t>Being disqualified</a:t>
            </a:r>
          </a:p>
        </p:txBody>
      </p:sp>
      <p:sp>
        <p:nvSpPr>
          <p:cNvPr id="3" name="Content Placeholder 2">
            <a:extLst>
              <a:ext uri="{FF2B5EF4-FFF2-40B4-BE49-F238E27FC236}">
                <a16:creationId xmlns:a16="http://schemas.microsoft.com/office/drawing/2014/main" xmlns="" id="{74C2B942-90FF-7A2E-9C43-86E263D29292}"/>
              </a:ext>
            </a:extLst>
          </p:cNvPr>
          <p:cNvSpPr>
            <a:spLocks noGrp="1"/>
          </p:cNvSpPr>
          <p:nvPr>
            <p:ph idx="1"/>
          </p:nvPr>
        </p:nvSpPr>
        <p:spPr/>
        <p:txBody>
          <a:bodyPr/>
          <a:lstStyle/>
          <a:p>
            <a:r>
              <a:rPr lang="en-US" dirty="0"/>
              <a:t>This is a warning not a threat</a:t>
            </a:r>
          </a:p>
          <a:p>
            <a:r>
              <a:rPr lang="en-US" dirty="0"/>
              <a:t>God knows we don’t listen to threats</a:t>
            </a:r>
          </a:p>
          <a:p>
            <a:r>
              <a:rPr lang="en-US" dirty="0"/>
              <a:t>But we can learn from the mistakes of others</a:t>
            </a:r>
          </a:p>
        </p:txBody>
      </p:sp>
    </p:spTree>
    <p:extLst>
      <p:ext uri="{BB962C8B-B14F-4D97-AF65-F5344CB8AC3E}">
        <p14:creationId xmlns:p14="http://schemas.microsoft.com/office/powerpoint/2010/main" val="200980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F1082-B5EB-B759-DA53-E4192916067B}"/>
              </a:ext>
            </a:extLst>
          </p:cNvPr>
          <p:cNvSpPr>
            <a:spLocks noGrp="1"/>
          </p:cNvSpPr>
          <p:nvPr>
            <p:ph type="title"/>
          </p:nvPr>
        </p:nvSpPr>
        <p:spPr/>
        <p:txBody>
          <a:bodyPr/>
          <a:lstStyle/>
          <a:p>
            <a:r>
              <a:rPr lang="en-US" dirty="0"/>
              <a:t>How to head this warning?</a:t>
            </a:r>
          </a:p>
        </p:txBody>
      </p:sp>
      <p:sp>
        <p:nvSpPr>
          <p:cNvPr id="3" name="Content Placeholder 2">
            <a:extLst>
              <a:ext uri="{FF2B5EF4-FFF2-40B4-BE49-F238E27FC236}">
                <a16:creationId xmlns:a16="http://schemas.microsoft.com/office/drawing/2014/main" xmlns="" id="{ECD150A3-079A-69D0-502D-CBDFB9C93475}"/>
              </a:ext>
            </a:extLst>
          </p:cNvPr>
          <p:cNvSpPr>
            <a:spLocks noGrp="1"/>
          </p:cNvSpPr>
          <p:nvPr>
            <p:ph idx="1"/>
          </p:nvPr>
        </p:nvSpPr>
        <p:spPr/>
        <p:txBody>
          <a:bodyPr>
            <a:normAutofit fontScale="92500" lnSpcReduction="20000"/>
          </a:bodyPr>
          <a:lstStyle/>
          <a:p>
            <a:pPr marL="0" indent="0">
              <a:buNone/>
            </a:pPr>
            <a:r>
              <a:rPr lang="en-US" b="1" dirty="0"/>
              <a:t>1 Corinthians 10:12–13 (NLT) — </a:t>
            </a:r>
            <a:r>
              <a:rPr lang="en-US" b="1" i="0" u="none" baseline="0" dirty="0"/>
              <a:t>12</a:t>
            </a:r>
            <a:r>
              <a:rPr lang="en-US" b="0" i="0" u="none" baseline="0" dirty="0"/>
              <a:t> </a:t>
            </a:r>
            <a:r>
              <a:rPr lang="en-US" b="0" i="0" u="sng" baseline="0" dirty="0"/>
              <a:t>If you think you are standing strong, be careful not to fall</a:t>
            </a:r>
            <a:r>
              <a:rPr lang="en-US" b="0" i="0" u="none" baseline="0" dirty="0"/>
              <a:t>. </a:t>
            </a:r>
            <a:r>
              <a:rPr lang="en-US" b="1" i="0" baseline="0" dirty="0"/>
              <a:t>13</a:t>
            </a:r>
            <a:r>
              <a:rPr lang="en-US" b="0" i="0" baseline="0" dirty="0"/>
              <a:t> The temptations in your life are no different from what others experience. And God is faithful. He will not allow the temptation to be more than you can stand. When you are tempted, he will show you a way out so that you can endure.</a:t>
            </a:r>
          </a:p>
          <a:p>
            <a:pPr marL="0" indent="0">
              <a:buNone/>
            </a:pPr>
            <a:endParaRPr lang="en-US" dirty="0"/>
          </a:p>
        </p:txBody>
      </p:sp>
      <p:sp>
        <p:nvSpPr>
          <p:cNvPr id="4" name="Oval 3">
            <a:extLst>
              <a:ext uri="{FF2B5EF4-FFF2-40B4-BE49-F238E27FC236}">
                <a16:creationId xmlns:a16="http://schemas.microsoft.com/office/drawing/2014/main" xmlns="" id="{FF01F7DB-4FC1-8B54-76DD-E65CCD0C335A}"/>
              </a:ext>
            </a:extLst>
          </p:cNvPr>
          <p:cNvSpPr/>
          <p:nvPr/>
        </p:nvSpPr>
        <p:spPr>
          <a:xfrm>
            <a:off x="8025413" y="1553592"/>
            <a:ext cx="852257" cy="8966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800" dirty="0"/>
              <a:t>1</a:t>
            </a:r>
          </a:p>
        </p:txBody>
      </p:sp>
    </p:spTree>
    <p:extLst>
      <p:ext uri="{BB962C8B-B14F-4D97-AF65-F5344CB8AC3E}">
        <p14:creationId xmlns:p14="http://schemas.microsoft.com/office/powerpoint/2010/main" val="413241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F1082-B5EB-B759-DA53-E4192916067B}"/>
              </a:ext>
            </a:extLst>
          </p:cNvPr>
          <p:cNvSpPr>
            <a:spLocks noGrp="1"/>
          </p:cNvSpPr>
          <p:nvPr>
            <p:ph type="title"/>
          </p:nvPr>
        </p:nvSpPr>
        <p:spPr/>
        <p:txBody>
          <a:bodyPr/>
          <a:lstStyle/>
          <a:p>
            <a:r>
              <a:rPr lang="en-US" dirty="0"/>
              <a:t>How to head this warning?</a:t>
            </a:r>
          </a:p>
        </p:txBody>
      </p:sp>
      <p:sp>
        <p:nvSpPr>
          <p:cNvPr id="3" name="Content Placeholder 2">
            <a:extLst>
              <a:ext uri="{FF2B5EF4-FFF2-40B4-BE49-F238E27FC236}">
                <a16:creationId xmlns:a16="http://schemas.microsoft.com/office/drawing/2014/main" xmlns="" id="{ECD150A3-079A-69D0-502D-CBDFB9C93475}"/>
              </a:ext>
            </a:extLst>
          </p:cNvPr>
          <p:cNvSpPr>
            <a:spLocks noGrp="1"/>
          </p:cNvSpPr>
          <p:nvPr>
            <p:ph idx="1"/>
          </p:nvPr>
        </p:nvSpPr>
        <p:spPr/>
        <p:txBody>
          <a:bodyPr>
            <a:normAutofit fontScale="92500" lnSpcReduction="20000"/>
          </a:bodyPr>
          <a:lstStyle/>
          <a:p>
            <a:pPr marL="0" indent="0">
              <a:buNone/>
            </a:pPr>
            <a:r>
              <a:rPr lang="en-US" b="1" dirty="0"/>
              <a:t>1 Corinthians 10:12–13 (NLT) — </a:t>
            </a:r>
            <a:r>
              <a:rPr lang="en-US" b="1" i="0" u="none" baseline="0" dirty="0"/>
              <a:t>12</a:t>
            </a:r>
            <a:r>
              <a:rPr lang="en-US" b="0" i="0" u="none" baseline="0" dirty="0"/>
              <a:t> </a:t>
            </a:r>
            <a:r>
              <a:rPr lang="en-US" b="0" i="0" baseline="0" dirty="0"/>
              <a:t>If you think you are standing strong, be careful not to fall. </a:t>
            </a:r>
            <a:r>
              <a:rPr lang="en-US" b="1" i="0" u="none" baseline="0" dirty="0"/>
              <a:t>13</a:t>
            </a:r>
            <a:r>
              <a:rPr lang="en-US" b="0" i="0" u="none" baseline="0" dirty="0"/>
              <a:t> </a:t>
            </a:r>
            <a:r>
              <a:rPr lang="en-US" b="0" i="0" u="sng" baseline="0" dirty="0"/>
              <a:t>The temptations in your life are no different from what others experience</a:t>
            </a:r>
            <a:r>
              <a:rPr lang="en-US" b="0" i="0" u="none" baseline="0" dirty="0"/>
              <a:t>. And God is faithful. He will not allow the temptation to be more than you can stand. When you are tempted, </a:t>
            </a:r>
            <a:r>
              <a:rPr lang="en-US" b="0" i="0" baseline="0" dirty="0"/>
              <a:t>he will show you a way out so that you can endure.</a:t>
            </a:r>
          </a:p>
          <a:p>
            <a:pPr marL="0" indent="0">
              <a:buNone/>
            </a:pPr>
            <a:endParaRPr lang="en-US" dirty="0"/>
          </a:p>
        </p:txBody>
      </p:sp>
      <p:sp>
        <p:nvSpPr>
          <p:cNvPr id="4" name="Oval 3">
            <a:extLst>
              <a:ext uri="{FF2B5EF4-FFF2-40B4-BE49-F238E27FC236}">
                <a16:creationId xmlns:a16="http://schemas.microsoft.com/office/drawing/2014/main" xmlns="" id="{743890A4-C656-16E4-008A-051D0713B870}"/>
              </a:ext>
            </a:extLst>
          </p:cNvPr>
          <p:cNvSpPr/>
          <p:nvPr/>
        </p:nvSpPr>
        <p:spPr>
          <a:xfrm>
            <a:off x="168235" y="2317072"/>
            <a:ext cx="852257" cy="8966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800" dirty="0"/>
              <a:t>2</a:t>
            </a:r>
          </a:p>
        </p:txBody>
      </p:sp>
    </p:spTree>
    <p:extLst>
      <p:ext uri="{BB962C8B-B14F-4D97-AF65-F5344CB8AC3E}">
        <p14:creationId xmlns:p14="http://schemas.microsoft.com/office/powerpoint/2010/main" val="597540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F1082-B5EB-B759-DA53-E4192916067B}"/>
              </a:ext>
            </a:extLst>
          </p:cNvPr>
          <p:cNvSpPr>
            <a:spLocks noGrp="1"/>
          </p:cNvSpPr>
          <p:nvPr>
            <p:ph type="title"/>
          </p:nvPr>
        </p:nvSpPr>
        <p:spPr/>
        <p:txBody>
          <a:bodyPr/>
          <a:lstStyle/>
          <a:p>
            <a:r>
              <a:rPr lang="en-US" dirty="0"/>
              <a:t>How to head this warning?</a:t>
            </a:r>
          </a:p>
        </p:txBody>
      </p:sp>
      <p:sp>
        <p:nvSpPr>
          <p:cNvPr id="3" name="Content Placeholder 2">
            <a:extLst>
              <a:ext uri="{FF2B5EF4-FFF2-40B4-BE49-F238E27FC236}">
                <a16:creationId xmlns:a16="http://schemas.microsoft.com/office/drawing/2014/main" xmlns="" id="{ECD150A3-079A-69D0-502D-CBDFB9C93475}"/>
              </a:ext>
            </a:extLst>
          </p:cNvPr>
          <p:cNvSpPr>
            <a:spLocks noGrp="1"/>
          </p:cNvSpPr>
          <p:nvPr>
            <p:ph idx="1"/>
          </p:nvPr>
        </p:nvSpPr>
        <p:spPr/>
        <p:txBody>
          <a:bodyPr>
            <a:normAutofit fontScale="92500" lnSpcReduction="20000"/>
          </a:bodyPr>
          <a:lstStyle/>
          <a:p>
            <a:pPr marL="0" indent="0">
              <a:buNone/>
            </a:pPr>
            <a:r>
              <a:rPr lang="en-US" b="1" dirty="0"/>
              <a:t>1 Corinthians 10:12–13 (NLT) — </a:t>
            </a:r>
            <a:r>
              <a:rPr lang="en-US" b="1" i="0" baseline="0" dirty="0"/>
              <a:t>12</a:t>
            </a:r>
            <a:r>
              <a:rPr lang="en-US" b="0" i="0" baseline="0" dirty="0"/>
              <a:t> If you think you are standing strong, be careful not to fall. </a:t>
            </a:r>
            <a:r>
              <a:rPr lang="en-US" b="1" i="0" u="none" baseline="0" dirty="0"/>
              <a:t>13</a:t>
            </a:r>
            <a:r>
              <a:rPr lang="en-US" b="0" i="0" u="none" baseline="0" dirty="0"/>
              <a:t> </a:t>
            </a:r>
            <a:r>
              <a:rPr lang="en-US" b="0" i="0" baseline="0" dirty="0"/>
              <a:t>The temptations in your life are no different from what others experience</a:t>
            </a:r>
            <a:r>
              <a:rPr lang="en-US" b="0" i="0" u="none" baseline="0" dirty="0"/>
              <a:t>. And God is faithful. He will not allow the temptation to be more than you can stand. When you are tempted, </a:t>
            </a:r>
            <a:r>
              <a:rPr lang="en-US" b="0" i="0" u="sng" baseline="0" dirty="0"/>
              <a:t>he will show you a way out so that you can endure</a:t>
            </a:r>
            <a:r>
              <a:rPr lang="en-US" b="0" i="0" u="none" baseline="0" dirty="0"/>
              <a:t>.</a:t>
            </a:r>
          </a:p>
          <a:p>
            <a:pPr marL="0" indent="0">
              <a:buNone/>
            </a:pPr>
            <a:endParaRPr lang="en-US" dirty="0"/>
          </a:p>
        </p:txBody>
      </p:sp>
      <p:sp>
        <p:nvSpPr>
          <p:cNvPr id="4" name="Oval 3">
            <a:extLst>
              <a:ext uri="{FF2B5EF4-FFF2-40B4-BE49-F238E27FC236}">
                <a16:creationId xmlns:a16="http://schemas.microsoft.com/office/drawing/2014/main" xmlns="" id="{E0302666-5C6E-68D2-EC08-EAA4EBADF8D7}"/>
              </a:ext>
            </a:extLst>
          </p:cNvPr>
          <p:cNvSpPr/>
          <p:nvPr/>
        </p:nvSpPr>
        <p:spPr>
          <a:xfrm>
            <a:off x="7448365" y="4616387"/>
            <a:ext cx="852257" cy="8966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800" dirty="0"/>
              <a:t>3</a:t>
            </a:r>
          </a:p>
        </p:txBody>
      </p:sp>
    </p:spTree>
    <p:extLst>
      <p:ext uri="{BB962C8B-B14F-4D97-AF65-F5344CB8AC3E}">
        <p14:creationId xmlns:p14="http://schemas.microsoft.com/office/powerpoint/2010/main" val="526362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FE745E-E950-B778-0BAD-57E9E33EEFD6}"/>
              </a:ext>
            </a:extLst>
          </p:cNvPr>
          <p:cNvSpPr>
            <a:spLocks noGrp="1"/>
          </p:cNvSpPr>
          <p:nvPr>
            <p:ph type="title"/>
          </p:nvPr>
        </p:nvSpPr>
        <p:spPr/>
        <p:txBody>
          <a:bodyPr/>
          <a:lstStyle/>
          <a:p>
            <a:r>
              <a:rPr lang="en-US" dirty="0"/>
              <a:t>3 Things</a:t>
            </a:r>
          </a:p>
        </p:txBody>
      </p:sp>
      <p:sp>
        <p:nvSpPr>
          <p:cNvPr id="3" name="Content Placeholder 2">
            <a:extLst>
              <a:ext uri="{FF2B5EF4-FFF2-40B4-BE49-F238E27FC236}">
                <a16:creationId xmlns:a16="http://schemas.microsoft.com/office/drawing/2014/main" xmlns="" id="{40154681-1B3A-2AC4-77F7-819CE19243B4}"/>
              </a:ext>
            </a:extLst>
          </p:cNvPr>
          <p:cNvSpPr>
            <a:spLocks noGrp="1"/>
          </p:cNvSpPr>
          <p:nvPr>
            <p:ph idx="1"/>
          </p:nvPr>
        </p:nvSpPr>
        <p:spPr/>
        <p:txBody>
          <a:bodyPr/>
          <a:lstStyle/>
          <a:p>
            <a:pPr marL="742950" indent="-742950">
              <a:buAutoNum type="arabicParenR"/>
            </a:pPr>
            <a:r>
              <a:rPr lang="en-US" dirty="0"/>
              <a:t>Fear your flesh</a:t>
            </a:r>
          </a:p>
          <a:p>
            <a:pPr marL="742950" indent="-742950">
              <a:buAutoNum type="arabicParenR"/>
            </a:pPr>
            <a:r>
              <a:rPr lang="en-US" dirty="0"/>
              <a:t>You are not alone</a:t>
            </a:r>
          </a:p>
          <a:p>
            <a:pPr marL="742950" indent="-742950">
              <a:buAutoNum type="arabicParenR"/>
            </a:pPr>
            <a:r>
              <a:rPr lang="en-US" dirty="0"/>
              <a:t>Trust God’s leadership</a:t>
            </a:r>
          </a:p>
        </p:txBody>
      </p:sp>
    </p:spTree>
    <p:extLst>
      <p:ext uri="{BB962C8B-B14F-4D97-AF65-F5344CB8AC3E}">
        <p14:creationId xmlns:p14="http://schemas.microsoft.com/office/powerpoint/2010/main" val="342669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26F52F-8BBE-2262-4AAA-08B4814FD5CB}"/>
              </a:ext>
            </a:extLst>
          </p:cNvPr>
          <p:cNvSpPr>
            <a:spLocks noGrp="1"/>
          </p:cNvSpPr>
          <p:nvPr>
            <p:ph type="title"/>
          </p:nvPr>
        </p:nvSpPr>
        <p:spPr/>
        <p:txBody>
          <a:bodyPr/>
          <a:lstStyle/>
          <a:p>
            <a:r>
              <a:rPr lang="en-US" dirty="0"/>
              <a:t>God promised them</a:t>
            </a:r>
          </a:p>
        </p:txBody>
      </p:sp>
      <p:sp>
        <p:nvSpPr>
          <p:cNvPr id="3" name="Content Placeholder 2">
            <a:extLst>
              <a:ext uri="{FF2B5EF4-FFF2-40B4-BE49-F238E27FC236}">
                <a16:creationId xmlns:a16="http://schemas.microsoft.com/office/drawing/2014/main" xmlns="" id="{57DE4C9C-7B3E-77FC-AF30-72C3D68DF6CF}"/>
              </a:ext>
            </a:extLst>
          </p:cNvPr>
          <p:cNvSpPr>
            <a:spLocks noGrp="1"/>
          </p:cNvSpPr>
          <p:nvPr>
            <p:ph idx="1"/>
          </p:nvPr>
        </p:nvSpPr>
        <p:spPr/>
        <p:txBody>
          <a:bodyPr/>
          <a:lstStyle/>
          <a:p>
            <a:r>
              <a:rPr lang="en-US" dirty="0"/>
              <a:t>They would be used by Him in a special way to bless the whole world </a:t>
            </a:r>
            <a:r>
              <a:rPr lang="en-US" sz="3200" dirty="0"/>
              <a:t>(Gen. 12)</a:t>
            </a:r>
          </a:p>
          <a:p>
            <a:r>
              <a:rPr lang="en-US" dirty="0"/>
              <a:t>They would be freed from slavery and led to a bountiful land and new home </a:t>
            </a:r>
            <a:r>
              <a:rPr lang="en-US" sz="3200" dirty="0"/>
              <a:t>(Ex. 3)</a:t>
            </a:r>
          </a:p>
          <a:p>
            <a:r>
              <a:rPr lang="en-US" dirty="0"/>
              <a:t>He would be their protector </a:t>
            </a:r>
            <a:r>
              <a:rPr lang="en-US" sz="3200" dirty="0"/>
              <a:t>(Gen. 12)</a:t>
            </a:r>
            <a:endParaRPr lang="en-US" dirty="0"/>
          </a:p>
        </p:txBody>
      </p:sp>
    </p:spTree>
    <p:extLst>
      <p:ext uri="{BB962C8B-B14F-4D97-AF65-F5344CB8AC3E}">
        <p14:creationId xmlns:p14="http://schemas.microsoft.com/office/powerpoint/2010/main" val="353667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26F52F-8BBE-2262-4AAA-08B4814FD5CB}"/>
              </a:ext>
            </a:extLst>
          </p:cNvPr>
          <p:cNvSpPr>
            <a:spLocks noGrp="1"/>
          </p:cNvSpPr>
          <p:nvPr>
            <p:ph type="title"/>
          </p:nvPr>
        </p:nvSpPr>
        <p:spPr/>
        <p:txBody>
          <a:bodyPr/>
          <a:lstStyle/>
          <a:p>
            <a:r>
              <a:rPr lang="en-US" dirty="0"/>
              <a:t>God promised them</a:t>
            </a:r>
          </a:p>
        </p:txBody>
      </p:sp>
      <p:sp>
        <p:nvSpPr>
          <p:cNvPr id="3" name="Content Placeholder 2">
            <a:extLst>
              <a:ext uri="{FF2B5EF4-FFF2-40B4-BE49-F238E27FC236}">
                <a16:creationId xmlns:a16="http://schemas.microsoft.com/office/drawing/2014/main" xmlns="" id="{57DE4C9C-7B3E-77FC-AF30-72C3D68DF6CF}"/>
              </a:ext>
            </a:extLst>
          </p:cNvPr>
          <p:cNvSpPr>
            <a:spLocks noGrp="1"/>
          </p:cNvSpPr>
          <p:nvPr>
            <p:ph idx="1"/>
          </p:nvPr>
        </p:nvSpPr>
        <p:spPr/>
        <p:txBody>
          <a:bodyPr/>
          <a:lstStyle/>
          <a:p>
            <a:r>
              <a:rPr lang="en-US" dirty="0"/>
              <a:t>He made good on ALL of these promises</a:t>
            </a:r>
          </a:p>
          <a:p>
            <a:r>
              <a:rPr lang="en-US" dirty="0"/>
              <a:t>But some people missed out</a:t>
            </a:r>
          </a:p>
          <a:p>
            <a:r>
              <a:rPr lang="en-US" dirty="0"/>
              <a:t>Not in the eternal sense, but in life</a:t>
            </a:r>
          </a:p>
          <a:p>
            <a:pPr marL="0" indent="0">
              <a:buNone/>
            </a:pPr>
            <a:endParaRPr lang="en-US" dirty="0"/>
          </a:p>
        </p:txBody>
      </p:sp>
    </p:spTree>
    <p:extLst>
      <p:ext uri="{BB962C8B-B14F-4D97-AF65-F5344CB8AC3E}">
        <p14:creationId xmlns:p14="http://schemas.microsoft.com/office/powerpoint/2010/main" val="152116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26F52F-8BBE-2262-4AAA-08B4814FD5CB}"/>
              </a:ext>
            </a:extLst>
          </p:cNvPr>
          <p:cNvSpPr>
            <a:spLocks noGrp="1"/>
          </p:cNvSpPr>
          <p:nvPr>
            <p:ph type="title"/>
          </p:nvPr>
        </p:nvSpPr>
        <p:spPr/>
        <p:txBody>
          <a:bodyPr/>
          <a:lstStyle/>
          <a:p>
            <a:r>
              <a:rPr lang="en-US" dirty="0"/>
              <a:t>God promises US</a:t>
            </a:r>
          </a:p>
        </p:txBody>
      </p:sp>
      <p:sp>
        <p:nvSpPr>
          <p:cNvPr id="3" name="Content Placeholder 2">
            <a:extLst>
              <a:ext uri="{FF2B5EF4-FFF2-40B4-BE49-F238E27FC236}">
                <a16:creationId xmlns:a16="http://schemas.microsoft.com/office/drawing/2014/main" xmlns="" id="{57DE4C9C-7B3E-77FC-AF30-72C3D68DF6CF}"/>
              </a:ext>
            </a:extLst>
          </p:cNvPr>
          <p:cNvSpPr>
            <a:spLocks noGrp="1"/>
          </p:cNvSpPr>
          <p:nvPr>
            <p:ph idx="1"/>
          </p:nvPr>
        </p:nvSpPr>
        <p:spPr/>
        <p:txBody>
          <a:bodyPr>
            <a:normAutofit/>
          </a:bodyPr>
          <a:lstStyle/>
          <a:p>
            <a:r>
              <a:rPr lang="en-US" dirty="0"/>
              <a:t>If we will choose Him</a:t>
            </a:r>
          </a:p>
          <a:p>
            <a:pPr lvl="1"/>
            <a:r>
              <a:rPr lang="en-US" dirty="0"/>
              <a:t>He will never abandon us </a:t>
            </a:r>
            <a:r>
              <a:rPr lang="en-US" sz="2800" dirty="0"/>
              <a:t>(2 Tim 2:13)</a:t>
            </a:r>
            <a:endParaRPr lang="en-US" dirty="0"/>
          </a:p>
          <a:p>
            <a:pPr lvl="1"/>
            <a:r>
              <a:rPr lang="en-US" dirty="0"/>
              <a:t>He will give us meaning </a:t>
            </a:r>
            <a:r>
              <a:rPr lang="en-US" sz="2800" dirty="0"/>
              <a:t>(Matt 4:19) </a:t>
            </a:r>
            <a:endParaRPr lang="en-US" dirty="0"/>
          </a:p>
          <a:p>
            <a:pPr lvl="1"/>
            <a:r>
              <a:rPr lang="en-US" dirty="0"/>
              <a:t>He will give us purpose </a:t>
            </a:r>
            <a:r>
              <a:rPr lang="en-US" sz="2800" dirty="0"/>
              <a:t>(2 Cor. 5:20)</a:t>
            </a:r>
            <a:endParaRPr lang="en-US" dirty="0"/>
          </a:p>
          <a:p>
            <a:pPr lvl="1"/>
            <a:r>
              <a:rPr lang="en-US" dirty="0"/>
              <a:t>We will be fulfilled  </a:t>
            </a:r>
            <a:r>
              <a:rPr lang="en-US" sz="3200" dirty="0"/>
              <a:t>(Jn 4:14)</a:t>
            </a:r>
          </a:p>
          <a:p>
            <a:pPr lvl="1"/>
            <a:r>
              <a:rPr lang="en-US" dirty="0"/>
              <a:t>Our lives will count for something (Rom. 10)</a:t>
            </a:r>
          </a:p>
        </p:txBody>
      </p:sp>
    </p:spTree>
    <p:extLst>
      <p:ext uri="{BB962C8B-B14F-4D97-AF65-F5344CB8AC3E}">
        <p14:creationId xmlns:p14="http://schemas.microsoft.com/office/powerpoint/2010/main" val="36108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CE7C73-741B-FD8C-304C-92D1243451BC}"/>
              </a:ext>
            </a:extLst>
          </p:cNvPr>
          <p:cNvSpPr>
            <a:spLocks noGrp="1"/>
          </p:cNvSpPr>
          <p:nvPr>
            <p:ph type="title"/>
          </p:nvPr>
        </p:nvSpPr>
        <p:spPr/>
        <p:txBody>
          <a:bodyPr/>
          <a:lstStyle/>
          <a:p>
            <a:r>
              <a:rPr lang="en-US" dirty="0"/>
              <a:t>Context: 1 Corinthians 9</a:t>
            </a:r>
          </a:p>
        </p:txBody>
      </p:sp>
      <p:sp>
        <p:nvSpPr>
          <p:cNvPr id="3" name="Content Placeholder 2">
            <a:extLst>
              <a:ext uri="{FF2B5EF4-FFF2-40B4-BE49-F238E27FC236}">
                <a16:creationId xmlns:a16="http://schemas.microsoft.com/office/drawing/2014/main" xmlns="" id="{472748BB-8BA3-8CD4-001E-29A1BE61866D}"/>
              </a:ext>
            </a:extLst>
          </p:cNvPr>
          <p:cNvSpPr>
            <a:spLocks noGrp="1"/>
          </p:cNvSpPr>
          <p:nvPr>
            <p:ph idx="1"/>
          </p:nvPr>
        </p:nvSpPr>
        <p:spPr/>
        <p:txBody>
          <a:bodyPr>
            <a:normAutofit lnSpcReduction="10000"/>
          </a:bodyPr>
          <a:lstStyle/>
          <a:p>
            <a:pPr marL="0" indent="0" algn="l" rtl="0">
              <a:buNone/>
            </a:pPr>
            <a:r>
              <a:rPr lang="en-US" b="1" dirty="0"/>
              <a:t>1 Corinthians 9:26–27 (NASB95) — </a:t>
            </a:r>
            <a:r>
              <a:rPr lang="en-US" b="1" i="0" u="none" baseline="0" dirty="0"/>
              <a:t>26</a:t>
            </a:r>
            <a:r>
              <a:rPr lang="en-US" b="0" i="0" u="none" baseline="0" dirty="0"/>
              <a:t> Therefore I run in such a way, as not without aim; I box in such a way, as not beating the air; </a:t>
            </a:r>
            <a:r>
              <a:rPr lang="en-US" b="1" i="0" u="none" baseline="0" dirty="0"/>
              <a:t>27</a:t>
            </a:r>
            <a:r>
              <a:rPr lang="en-US" b="0" i="0" u="none" baseline="0" dirty="0"/>
              <a:t> but I discipline my body and make it my slave, so that, after I have preached to others, I myself will not be disqualified.</a:t>
            </a:r>
          </a:p>
        </p:txBody>
      </p:sp>
    </p:spTree>
    <p:extLst>
      <p:ext uri="{BB962C8B-B14F-4D97-AF65-F5344CB8AC3E}">
        <p14:creationId xmlns:p14="http://schemas.microsoft.com/office/powerpoint/2010/main" val="2007499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26F52F-8BBE-2262-4AAA-08B4814FD5CB}"/>
              </a:ext>
            </a:extLst>
          </p:cNvPr>
          <p:cNvSpPr>
            <a:spLocks noGrp="1"/>
          </p:cNvSpPr>
          <p:nvPr>
            <p:ph type="title"/>
          </p:nvPr>
        </p:nvSpPr>
        <p:spPr/>
        <p:txBody>
          <a:bodyPr/>
          <a:lstStyle/>
          <a:p>
            <a:r>
              <a:rPr lang="en-US" dirty="0"/>
              <a:t>God promises US</a:t>
            </a:r>
          </a:p>
        </p:txBody>
      </p:sp>
      <p:sp>
        <p:nvSpPr>
          <p:cNvPr id="3" name="Content Placeholder 2">
            <a:extLst>
              <a:ext uri="{FF2B5EF4-FFF2-40B4-BE49-F238E27FC236}">
                <a16:creationId xmlns:a16="http://schemas.microsoft.com/office/drawing/2014/main" xmlns="" id="{57DE4C9C-7B3E-77FC-AF30-72C3D68DF6CF}"/>
              </a:ext>
            </a:extLst>
          </p:cNvPr>
          <p:cNvSpPr>
            <a:spLocks noGrp="1"/>
          </p:cNvSpPr>
          <p:nvPr>
            <p:ph idx="1"/>
          </p:nvPr>
        </p:nvSpPr>
        <p:spPr/>
        <p:txBody>
          <a:bodyPr>
            <a:normAutofit/>
          </a:bodyPr>
          <a:lstStyle/>
          <a:p>
            <a:r>
              <a:rPr lang="en-US" dirty="0"/>
              <a:t>If we will choose Him</a:t>
            </a:r>
          </a:p>
          <a:p>
            <a:pPr lvl="1"/>
            <a:r>
              <a:rPr lang="en-US" dirty="0"/>
              <a:t>He will never abandon us </a:t>
            </a:r>
            <a:r>
              <a:rPr lang="en-US" sz="2800" dirty="0"/>
              <a:t>(2 Tim 2:13)</a:t>
            </a:r>
            <a:endParaRPr lang="en-US" dirty="0"/>
          </a:p>
          <a:p>
            <a:pPr lvl="1"/>
            <a:r>
              <a:rPr lang="en-US" dirty="0"/>
              <a:t>He will give us meaning </a:t>
            </a:r>
            <a:r>
              <a:rPr lang="en-US" sz="2800" dirty="0"/>
              <a:t>(Matt 4:19) </a:t>
            </a:r>
            <a:endParaRPr lang="en-US" dirty="0"/>
          </a:p>
          <a:p>
            <a:pPr lvl="1"/>
            <a:r>
              <a:rPr lang="en-US" dirty="0"/>
              <a:t>He will give us purpose </a:t>
            </a:r>
            <a:r>
              <a:rPr lang="en-US" sz="2800" dirty="0"/>
              <a:t>(2 Cor. 5:20)</a:t>
            </a:r>
            <a:endParaRPr lang="en-US" dirty="0"/>
          </a:p>
          <a:p>
            <a:pPr lvl="1"/>
            <a:r>
              <a:rPr lang="en-US" dirty="0"/>
              <a:t>We will be fulfilled  </a:t>
            </a:r>
            <a:r>
              <a:rPr lang="en-US" sz="3200" dirty="0"/>
              <a:t>(Jn 4:14)</a:t>
            </a:r>
          </a:p>
          <a:p>
            <a:pPr lvl="1"/>
            <a:r>
              <a:rPr lang="en-US" dirty="0"/>
              <a:t>Our lives will count for something</a:t>
            </a:r>
          </a:p>
        </p:txBody>
      </p:sp>
      <p:sp>
        <p:nvSpPr>
          <p:cNvPr id="5" name="TextBox 4">
            <a:extLst>
              <a:ext uri="{FF2B5EF4-FFF2-40B4-BE49-F238E27FC236}">
                <a16:creationId xmlns:a16="http://schemas.microsoft.com/office/drawing/2014/main" xmlns="" id="{7D861345-9D1F-23AB-7C54-726E61ECE0F7}"/>
              </a:ext>
            </a:extLst>
          </p:cNvPr>
          <p:cNvSpPr txBox="1"/>
          <p:nvPr/>
        </p:nvSpPr>
        <p:spPr>
          <a:xfrm>
            <a:off x="316147" y="594956"/>
            <a:ext cx="9586609" cy="563231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l" rtl="0"/>
            <a:r>
              <a:rPr lang="en-US" sz="4000" b="1" dirty="0"/>
              <a:t>Romans 10:9–11 (NASB95) — </a:t>
            </a:r>
            <a:r>
              <a:rPr lang="en-US" sz="4000" b="1" i="0" u="none" baseline="0" dirty="0"/>
              <a:t>9</a:t>
            </a:r>
            <a:r>
              <a:rPr lang="en-US" sz="4000" b="0" i="0" u="none" baseline="0" dirty="0"/>
              <a:t> that if you confess with your mouth Jesus as Lord, and believe in your heart that God raised Him from the dead, you will be saved; </a:t>
            </a:r>
            <a:r>
              <a:rPr lang="en-US" sz="4000" b="1" i="0" u="none" baseline="0" dirty="0"/>
              <a:t>10</a:t>
            </a:r>
            <a:r>
              <a:rPr lang="en-US" sz="4000" b="0" i="0" u="none" baseline="0" dirty="0"/>
              <a:t> for with the heart a person believes, resulting in righteousness, and with the mouth he confesses, resulting in salvation. </a:t>
            </a:r>
            <a:r>
              <a:rPr lang="en-US" sz="4000" b="1" i="0" u="none" baseline="0" dirty="0"/>
              <a:t>11</a:t>
            </a:r>
            <a:r>
              <a:rPr lang="en-US" sz="4000" b="0" i="0" u="none" baseline="0" dirty="0"/>
              <a:t> For the Scripture says, “Whoever believes in Him will not be disappointed.”</a:t>
            </a:r>
          </a:p>
        </p:txBody>
      </p:sp>
    </p:spTree>
    <p:extLst>
      <p:ext uri="{BB962C8B-B14F-4D97-AF65-F5344CB8AC3E}">
        <p14:creationId xmlns:p14="http://schemas.microsoft.com/office/powerpoint/2010/main" val="311669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9A34A3-2718-0676-2765-616CA236DA5E}"/>
              </a:ext>
            </a:extLst>
          </p:cNvPr>
          <p:cNvSpPr>
            <a:spLocks noGrp="1"/>
          </p:cNvSpPr>
          <p:nvPr>
            <p:ph type="title"/>
          </p:nvPr>
        </p:nvSpPr>
        <p:spPr/>
        <p:txBody>
          <a:bodyPr/>
          <a:lstStyle/>
          <a:p>
            <a:r>
              <a:rPr lang="en-US" dirty="0"/>
              <a:t>God’s promises</a:t>
            </a:r>
          </a:p>
        </p:txBody>
      </p:sp>
      <p:sp>
        <p:nvSpPr>
          <p:cNvPr id="3" name="Content Placeholder 2">
            <a:extLst>
              <a:ext uri="{FF2B5EF4-FFF2-40B4-BE49-F238E27FC236}">
                <a16:creationId xmlns:a16="http://schemas.microsoft.com/office/drawing/2014/main" xmlns="" id="{B07978A6-701F-DF6B-E6F4-3C8E7BF6D623}"/>
              </a:ext>
            </a:extLst>
          </p:cNvPr>
          <p:cNvSpPr>
            <a:spLocks noGrp="1"/>
          </p:cNvSpPr>
          <p:nvPr>
            <p:ph idx="1"/>
          </p:nvPr>
        </p:nvSpPr>
        <p:spPr/>
        <p:txBody>
          <a:bodyPr/>
          <a:lstStyle/>
          <a:p>
            <a:r>
              <a:rPr lang="en-US" dirty="0"/>
              <a:t>Eternal promises are unconditional</a:t>
            </a:r>
          </a:p>
          <a:p>
            <a:pPr lvl="1"/>
            <a:r>
              <a:rPr lang="en-US" dirty="0"/>
              <a:t>Based on faith not behavior</a:t>
            </a:r>
          </a:p>
          <a:p>
            <a:r>
              <a:rPr lang="en-US" dirty="0"/>
              <a:t>Promises regarding this life</a:t>
            </a:r>
          </a:p>
          <a:p>
            <a:pPr lvl="1"/>
            <a:r>
              <a:rPr lang="en-US" dirty="0"/>
              <a:t>Usually involve following His wisdom and guidance</a:t>
            </a:r>
          </a:p>
          <a:p>
            <a:pPr lvl="1"/>
            <a:r>
              <a:rPr lang="en-US" dirty="0"/>
              <a:t>Are not promises of good circumstances</a:t>
            </a:r>
          </a:p>
          <a:p>
            <a:endParaRPr lang="en-US" dirty="0"/>
          </a:p>
          <a:p>
            <a:endParaRPr lang="en-US" dirty="0"/>
          </a:p>
        </p:txBody>
      </p:sp>
    </p:spTree>
    <p:extLst>
      <p:ext uri="{BB962C8B-B14F-4D97-AF65-F5344CB8AC3E}">
        <p14:creationId xmlns:p14="http://schemas.microsoft.com/office/powerpoint/2010/main" val="120588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9A34A3-2718-0676-2765-616CA236DA5E}"/>
              </a:ext>
            </a:extLst>
          </p:cNvPr>
          <p:cNvSpPr>
            <a:spLocks noGrp="1"/>
          </p:cNvSpPr>
          <p:nvPr>
            <p:ph type="title"/>
          </p:nvPr>
        </p:nvSpPr>
        <p:spPr/>
        <p:txBody>
          <a:bodyPr/>
          <a:lstStyle/>
          <a:p>
            <a:r>
              <a:rPr lang="en-US" dirty="0"/>
              <a:t>The best way to see if God is real</a:t>
            </a:r>
          </a:p>
        </p:txBody>
      </p:sp>
      <p:sp>
        <p:nvSpPr>
          <p:cNvPr id="3" name="Content Placeholder 2">
            <a:extLst>
              <a:ext uri="{FF2B5EF4-FFF2-40B4-BE49-F238E27FC236}">
                <a16:creationId xmlns:a16="http://schemas.microsoft.com/office/drawing/2014/main" xmlns="" id="{B07978A6-701F-DF6B-E6F4-3C8E7BF6D623}"/>
              </a:ext>
            </a:extLst>
          </p:cNvPr>
          <p:cNvSpPr>
            <a:spLocks noGrp="1"/>
          </p:cNvSpPr>
          <p:nvPr>
            <p:ph idx="1"/>
          </p:nvPr>
        </p:nvSpPr>
        <p:spPr/>
        <p:txBody>
          <a:bodyPr/>
          <a:lstStyle/>
          <a:p>
            <a:r>
              <a:rPr lang="en-US" dirty="0"/>
              <a:t>Put His wisdom into action</a:t>
            </a:r>
          </a:p>
          <a:p>
            <a:pPr lvl="1"/>
            <a:r>
              <a:rPr lang="en-US" dirty="0"/>
              <a:t>Pray</a:t>
            </a:r>
          </a:p>
          <a:p>
            <a:pPr lvl="1"/>
            <a:r>
              <a:rPr lang="en-US" dirty="0"/>
              <a:t>Connect </a:t>
            </a:r>
          </a:p>
          <a:p>
            <a:pPr lvl="1"/>
            <a:r>
              <a:rPr lang="en-US" dirty="0"/>
              <a:t>Serve</a:t>
            </a:r>
          </a:p>
          <a:p>
            <a:pPr lvl="1"/>
            <a:r>
              <a:rPr lang="en-US" dirty="0"/>
              <a:t>Healthy moral decisions</a:t>
            </a:r>
          </a:p>
          <a:p>
            <a:endParaRPr lang="en-US" dirty="0"/>
          </a:p>
          <a:p>
            <a:endParaRPr lang="en-US" dirty="0"/>
          </a:p>
        </p:txBody>
      </p:sp>
    </p:spTree>
    <p:extLst>
      <p:ext uri="{BB962C8B-B14F-4D97-AF65-F5344CB8AC3E}">
        <p14:creationId xmlns:p14="http://schemas.microsoft.com/office/powerpoint/2010/main" val="269438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B0D7BA-C77B-CE1F-B93E-BB391929AA2A}"/>
              </a:ext>
            </a:extLst>
          </p:cNvPr>
          <p:cNvSpPr>
            <a:spLocks noGrp="1"/>
          </p:cNvSpPr>
          <p:nvPr>
            <p:ph type="title"/>
          </p:nvPr>
        </p:nvSpPr>
        <p:spPr/>
        <p:txBody>
          <a:bodyPr/>
          <a:lstStyle/>
          <a:p>
            <a:r>
              <a:rPr lang="en-US" dirty="0"/>
              <a:t>Next Time</a:t>
            </a:r>
          </a:p>
        </p:txBody>
      </p:sp>
      <p:sp>
        <p:nvSpPr>
          <p:cNvPr id="3" name="Content Placeholder 2">
            <a:extLst>
              <a:ext uri="{FF2B5EF4-FFF2-40B4-BE49-F238E27FC236}">
                <a16:creationId xmlns:a16="http://schemas.microsoft.com/office/drawing/2014/main" xmlns="" id="{B328DB48-3131-5382-7679-1D417694E73F}"/>
              </a:ext>
            </a:extLst>
          </p:cNvPr>
          <p:cNvSpPr>
            <a:spLocks noGrp="1"/>
          </p:cNvSpPr>
          <p:nvPr>
            <p:ph idx="1"/>
          </p:nvPr>
        </p:nvSpPr>
        <p:spPr/>
        <p:txBody>
          <a:bodyPr/>
          <a:lstStyle/>
          <a:p>
            <a:r>
              <a:rPr lang="en-US" dirty="0"/>
              <a:t>1 Corinthians 11</a:t>
            </a:r>
          </a:p>
          <a:p>
            <a:endParaRPr lang="en-US" dirty="0"/>
          </a:p>
          <a:p>
            <a:pPr marL="0" indent="0">
              <a:buNone/>
            </a:pPr>
            <a:r>
              <a:rPr lang="en-US" dirty="0"/>
              <a:t>Women and men, roles in marriage</a:t>
            </a:r>
          </a:p>
        </p:txBody>
      </p:sp>
    </p:spTree>
    <p:extLst>
      <p:ext uri="{BB962C8B-B14F-4D97-AF65-F5344CB8AC3E}">
        <p14:creationId xmlns:p14="http://schemas.microsoft.com/office/powerpoint/2010/main" val="44845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4C6AB-A807-649C-86C7-5E912CD7FEDD}"/>
              </a:ext>
            </a:extLst>
          </p:cNvPr>
          <p:cNvSpPr>
            <a:spLocks noGrp="1"/>
          </p:cNvSpPr>
          <p:nvPr>
            <p:ph type="title"/>
          </p:nvPr>
        </p:nvSpPr>
        <p:spPr/>
        <p:txBody>
          <a:bodyPr>
            <a:normAutofit/>
          </a:bodyPr>
          <a:lstStyle/>
          <a:p>
            <a:r>
              <a:rPr lang="en-US" dirty="0"/>
              <a:t>What is “Disqualified”?</a:t>
            </a:r>
          </a:p>
        </p:txBody>
      </p:sp>
      <p:sp>
        <p:nvSpPr>
          <p:cNvPr id="3" name="Content Placeholder 2">
            <a:extLst>
              <a:ext uri="{FF2B5EF4-FFF2-40B4-BE49-F238E27FC236}">
                <a16:creationId xmlns:a16="http://schemas.microsoft.com/office/drawing/2014/main" xmlns="" id="{6F5DACDD-B3B3-F1CE-7F46-8E00124E7766}"/>
              </a:ext>
            </a:extLst>
          </p:cNvPr>
          <p:cNvSpPr>
            <a:spLocks noGrp="1"/>
          </p:cNvSpPr>
          <p:nvPr>
            <p:ph idx="1"/>
          </p:nvPr>
        </p:nvSpPr>
        <p:spPr/>
        <p:txBody>
          <a:bodyPr/>
          <a:lstStyle/>
          <a:p>
            <a:pPr marL="0" indent="0">
              <a:buNone/>
            </a:pPr>
            <a:r>
              <a:rPr lang="en-US" dirty="0"/>
              <a:t>What it is NOT</a:t>
            </a:r>
          </a:p>
          <a:p>
            <a:pPr lvl="1"/>
            <a:r>
              <a:rPr lang="en-US" dirty="0"/>
              <a:t>	This isn’t about heaven or hell</a:t>
            </a:r>
          </a:p>
          <a:p>
            <a:pPr lvl="1"/>
            <a:endParaRPr lang="en-US" dirty="0"/>
          </a:p>
        </p:txBody>
      </p:sp>
      <p:sp>
        <p:nvSpPr>
          <p:cNvPr id="5" name="TextBox 4">
            <a:extLst>
              <a:ext uri="{FF2B5EF4-FFF2-40B4-BE49-F238E27FC236}">
                <a16:creationId xmlns:a16="http://schemas.microsoft.com/office/drawing/2014/main" xmlns="" id="{E8171A74-3DCA-A948-6844-8E89E1C491DD}"/>
              </a:ext>
            </a:extLst>
          </p:cNvPr>
          <p:cNvSpPr txBox="1"/>
          <p:nvPr/>
        </p:nvSpPr>
        <p:spPr>
          <a:xfrm>
            <a:off x="790114" y="3551937"/>
            <a:ext cx="10244830" cy="212365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l" rtl="0"/>
            <a:r>
              <a:rPr lang="en-US" sz="4400" b="1" dirty="0"/>
              <a:t>Romans 8:1 (NASB95) — </a:t>
            </a:r>
            <a:r>
              <a:rPr lang="en-US" sz="4400" b="1" i="0" u="none" baseline="0" dirty="0"/>
              <a:t>1</a:t>
            </a:r>
            <a:r>
              <a:rPr lang="en-US" sz="4400" b="0" i="0" u="none" baseline="0" dirty="0"/>
              <a:t> Therefore there is now no condemnation for those who are in Christ Jesus.</a:t>
            </a:r>
          </a:p>
        </p:txBody>
      </p:sp>
    </p:spTree>
    <p:extLst>
      <p:ext uri="{BB962C8B-B14F-4D97-AF65-F5344CB8AC3E}">
        <p14:creationId xmlns:p14="http://schemas.microsoft.com/office/powerpoint/2010/main" val="67549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4C6AB-A807-649C-86C7-5E912CD7FEDD}"/>
              </a:ext>
            </a:extLst>
          </p:cNvPr>
          <p:cNvSpPr>
            <a:spLocks noGrp="1"/>
          </p:cNvSpPr>
          <p:nvPr>
            <p:ph type="title"/>
          </p:nvPr>
        </p:nvSpPr>
        <p:spPr/>
        <p:txBody>
          <a:bodyPr>
            <a:normAutofit/>
          </a:bodyPr>
          <a:lstStyle/>
          <a:p>
            <a:r>
              <a:rPr lang="en-US" dirty="0"/>
              <a:t>What is “Disqualified”?</a:t>
            </a:r>
          </a:p>
        </p:txBody>
      </p:sp>
      <p:sp>
        <p:nvSpPr>
          <p:cNvPr id="3" name="Content Placeholder 2">
            <a:extLst>
              <a:ext uri="{FF2B5EF4-FFF2-40B4-BE49-F238E27FC236}">
                <a16:creationId xmlns:a16="http://schemas.microsoft.com/office/drawing/2014/main" xmlns="" id="{6F5DACDD-B3B3-F1CE-7F46-8E00124E7766}"/>
              </a:ext>
            </a:extLst>
          </p:cNvPr>
          <p:cNvSpPr>
            <a:spLocks noGrp="1"/>
          </p:cNvSpPr>
          <p:nvPr>
            <p:ph idx="1"/>
          </p:nvPr>
        </p:nvSpPr>
        <p:spPr/>
        <p:txBody>
          <a:bodyPr/>
          <a:lstStyle/>
          <a:p>
            <a:pPr marL="0" indent="0">
              <a:buNone/>
            </a:pPr>
            <a:r>
              <a:rPr lang="en-US" dirty="0"/>
              <a:t>What it is NOT</a:t>
            </a:r>
          </a:p>
          <a:p>
            <a:pPr lvl="1"/>
            <a:r>
              <a:rPr lang="en-US" dirty="0"/>
              <a:t>	This isn’t about heaven or hell</a:t>
            </a:r>
          </a:p>
          <a:p>
            <a:pPr lvl="1"/>
            <a:r>
              <a:rPr lang="en-US" dirty="0"/>
              <a:t>  This isn’t about God cursing you</a:t>
            </a:r>
          </a:p>
          <a:p>
            <a:pPr lvl="1"/>
            <a:endParaRPr lang="en-US" dirty="0"/>
          </a:p>
        </p:txBody>
      </p:sp>
    </p:spTree>
    <p:extLst>
      <p:ext uri="{BB962C8B-B14F-4D97-AF65-F5344CB8AC3E}">
        <p14:creationId xmlns:p14="http://schemas.microsoft.com/office/powerpoint/2010/main" val="256588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4C6AB-A807-649C-86C7-5E912CD7FEDD}"/>
              </a:ext>
            </a:extLst>
          </p:cNvPr>
          <p:cNvSpPr>
            <a:spLocks noGrp="1"/>
          </p:cNvSpPr>
          <p:nvPr>
            <p:ph type="title"/>
          </p:nvPr>
        </p:nvSpPr>
        <p:spPr/>
        <p:txBody>
          <a:bodyPr>
            <a:normAutofit/>
          </a:bodyPr>
          <a:lstStyle/>
          <a:p>
            <a:r>
              <a:rPr lang="en-US" dirty="0"/>
              <a:t>What is “Disqualified”?</a:t>
            </a:r>
          </a:p>
        </p:txBody>
      </p:sp>
      <p:sp>
        <p:nvSpPr>
          <p:cNvPr id="3" name="Content Placeholder 2">
            <a:extLst>
              <a:ext uri="{FF2B5EF4-FFF2-40B4-BE49-F238E27FC236}">
                <a16:creationId xmlns:a16="http://schemas.microsoft.com/office/drawing/2014/main" xmlns="" id="{6F5DACDD-B3B3-F1CE-7F46-8E00124E7766}"/>
              </a:ext>
            </a:extLst>
          </p:cNvPr>
          <p:cNvSpPr>
            <a:spLocks noGrp="1"/>
          </p:cNvSpPr>
          <p:nvPr>
            <p:ph idx="1"/>
          </p:nvPr>
        </p:nvSpPr>
        <p:spPr/>
        <p:txBody>
          <a:bodyPr>
            <a:normAutofit fontScale="92500" lnSpcReduction="10000"/>
          </a:bodyPr>
          <a:lstStyle/>
          <a:p>
            <a:pPr marL="0" indent="0">
              <a:buNone/>
            </a:pPr>
            <a:r>
              <a:rPr lang="en-US" sz="4000" dirty="0"/>
              <a:t>Avoiding natural consequences of bad decisions</a:t>
            </a:r>
          </a:p>
          <a:p>
            <a:pPr lvl="1"/>
            <a:r>
              <a:rPr lang="en-US" dirty="0"/>
              <a:t>	If you live an immoral life, you will be unhappy</a:t>
            </a:r>
          </a:p>
          <a:p>
            <a:pPr lvl="1"/>
            <a:r>
              <a:rPr lang="en-US" dirty="0"/>
              <a:t>  If you live for things, you won’t have good relationships</a:t>
            </a:r>
          </a:p>
          <a:p>
            <a:pPr lvl="1"/>
            <a:r>
              <a:rPr lang="en-US" dirty="0"/>
              <a:t>  If you aren’t strategic in serving God, you won’t get 	much done</a:t>
            </a:r>
          </a:p>
          <a:p>
            <a:pPr lvl="1"/>
            <a:r>
              <a:rPr lang="en-US" dirty="0"/>
              <a:t>  If you disregard God’s wisdom you will miss out on some 	of the good things, He has planned for you</a:t>
            </a:r>
          </a:p>
          <a:p>
            <a:pPr lvl="1"/>
            <a:endParaRPr lang="en-US" dirty="0"/>
          </a:p>
        </p:txBody>
      </p:sp>
    </p:spTree>
    <p:extLst>
      <p:ext uri="{BB962C8B-B14F-4D97-AF65-F5344CB8AC3E}">
        <p14:creationId xmlns:p14="http://schemas.microsoft.com/office/powerpoint/2010/main" val="27699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4C6AB-A807-649C-86C7-5E912CD7FEDD}"/>
              </a:ext>
            </a:extLst>
          </p:cNvPr>
          <p:cNvSpPr>
            <a:spLocks noGrp="1"/>
          </p:cNvSpPr>
          <p:nvPr>
            <p:ph type="title"/>
          </p:nvPr>
        </p:nvSpPr>
        <p:spPr/>
        <p:txBody>
          <a:bodyPr>
            <a:normAutofit/>
          </a:bodyPr>
          <a:lstStyle/>
          <a:p>
            <a:r>
              <a:rPr lang="en-US" dirty="0"/>
              <a:t>What is “Disqualified”?</a:t>
            </a:r>
          </a:p>
        </p:txBody>
      </p:sp>
      <p:sp>
        <p:nvSpPr>
          <p:cNvPr id="3" name="Content Placeholder 2">
            <a:extLst>
              <a:ext uri="{FF2B5EF4-FFF2-40B4-BE49-F238E27FC236}">
                <a16:creationId xmlns:a16="http://schemas.microsoft.com/office/drawing/2014/main" xmlns="" id="{6F5DACDD-B3B3-F1CE-7F46-8E00124E7766}"/>
              </a:ext>
            </a:extLst>
          </p:cNvPr>
          <p:cNvSpPr>
            <a:spLocks noGrp="1"/>
          </p:cNvSpPr>
          <p:nvPr>
            <p:ph idx="1"/>
          </p:nvPr>
        </p:nvSpPr>
        <p:spPr/>
        <p:txBody>
          <a:bodyPr>
            <a:normAutofit/>
          </a:bodyPr>
          <a:lstStyle/>
          <a:p>
            <a:pPr marL="0" indent="0">
              <a:buNone/>
            </a:pPr>
            <a:r>
              <a:rPr lang="en-US" sz="4000" dirty="0"/>
              <a:t>See the history of ancient Israel</a:t>
            </a:r>
            <a:endParaRPr lang="en-US" dirty="0"/>
          </a:p>
          <a:p>
            <a:pPr lvl="1"/>
            <a:endParaRPr lang="en-US" dirty="0"/>
          </a:p>
        </p:txBody>
      </p:sp>
    </p:spTree>
    <p:extLst>
      <p:ext uri="{BB962C8B-B14F-4D97-AF65-F5344CB8AC3E}">
        <p14:creationId xmlns:p14="http://schemas.microsoft.com/office/powerpoint/2010/main" val="2315776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4C6AB-A807-649C-86C7-5E912CD7FEDD}"/>
              </a:ext>
            </a:extLst>
          </p:cNvPr>
          <p:cNvSpPr>
            <a:spLocks noGrp="1"/>
          </p:cNvSpPr>
          <p:nvPr>
            <p:ph type="title"/>
          </p:nvPr>
        </p:nvSpPr>
        <p:spPr/>
        <p:txBody>
          <a:bodyPr>
            <a:normAutofit/>
          </a:bodyPr>
          <a:lstStyle/>
          <a:p>
            <a:r>
              <a:rPr lang="en-US" sz="5400" b="1" kern="0" dirty="0">
                <a:effectLst/>
                <a:latin typeface="Calibri" panose="020F0502020204030204" pitchFamily="34" charset="0"/>
                <a:ea typeface="Calibri" panose="020F0502020204030204" pitchFamily="34" charset="0"/>
                <a:cs typeface="Calibri" panose="020F0502020204030204" pitchFamily="34" charset="0"/>
              </a:rPr>
              <a:t>1 Corinthians 10:1–13 (NLT) </a:t>
            </a:r>
            <a:endParaRPr lang="en-US" dirty="0"/>
          </a:p>
        </p:txBody>
      </p:sp>
      <p:sp>
        <p:nvSpPr>
          <p:cNvPr id="3" name="Content Placeholder 2">
            <a:extLst>
              <a:ext uri="{FF2B5EF4-FFF2-40B4-BE49-F238E27FC236}">
                <a16:creationId xmlns:a16="http://schemas.microsoft.com/office/drawing/2014/main" xmlns="" id="{6F5DACDD-B3B3-F1CE-7F46-8E00124E7766}"/>
              </a:ext>
            </a:extLst>
          </p:cNvPr>
          <p:cNvSpPr>
            <a:spLocks noGrp="1"/>
          </p:cNvSpPr>
          <p:nvPr>
            <p:ph idx="1"/>
          </p:nvPr>
        </p:nvSpPr>
        <p:spPr/>
        <p:txBody>
          <a:bodyPr>
            <a:normAutofit fontScale="92500" lnSpcReduction="10000"/>
          </a:bodyPr>
          <a:lstStyle/>
          <a:p>
            <a:pPr marL="0" marR="0" indent="0">
              <a:lnSpc>
                <a:spcPct val="107000"/>
              </a:lnSpc>
              <a:spcBef>
                <a:spcPts val="0"/>
              </a:spcBef>
              <a:spcAft>
                <a:spcPts val="0"/>
              </a:spcAft>
              <a:buNone/>
            </a:pPr>
            <a:r>
              <a:rPr lang="en-US" dirty="0"/>
              <a:t>1 I don’t want you to forget, dear brothers and sisters, about our ancestors in the wilderness long ago. All of them were guided by a cloud that moved ahead of them, and all of them walked through the sea on dry ground. 2 In the cloud and in the sea, all of them were baptized as followers of Moses. </a:t>
            </a:r>
          </a:p>
        </p:txBody>
      </p:sp>
    </p:spTree>
    <p:extLst>
      <p:ext uri="{BB962C8B-B14F-4D97-AF65-F5344CB8AC3E}">
        <p14:creationId xmlns:p14="http://schemas.microsoft.com/office/powerpoint/2010/main" val="220313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4C6AB-A807-649C-86C7-5E912CD7FEDD}"/>
              </a:ext>
            </a:extLst>
          </p:cNvPr>
          <p:cNvSpPr>
            <a:spLocks noGrp="1"/>
          </p:cNvSpPr>
          <p:nvPr>
            <p:ph type="title"/>
          </p:nvPr>
        </p:nvSpPr>
        <p:spPr/>
        <p:txBody>
          <a:bodyPr>
            <a:normAutofit/>
          </a:bodyPr>
          <a:lstStyle/>
          <a:p>
            <a:r>
              <a:rPr lang="en-US" sz="5400" b="1" kern="0" dirty="0">
                <a:effectLst/>
                <a:latin typeface="Calibri" panose="020F0502020204030204" pitchFamily="34" charset="0"/>
                <a:ea typeface="Calibri" panose="020F0502020204030204" pitchFamily="34" charset="0"/>
                <a:cs typeface="Calibri" panose="020F0502020204030204" pitchFamily="34" charset="0"/>
              </a:rPr>
              <a:t>1 Corinthians 10:1–13 (NLT) </a:t>
            </a:r>
            <a:endParaRPr lang="en-US" dirty="0"/>
          </a:p>
        </p:txBody>
      </p:sp>
      <p:sp>
        <p:nvSpPr>
          <p:cNvPr id="3" name="Content Placeholder 2">
            <a:extLst>
              <a:ext uri="{FF2B5EF4-FFF2-40B4-BE49-F238E27FC236}">
                <a16:creationId xmlns:a16="http://schemas.microsoft.com/office/drawing/2014/main" xmlns="" id="{6F5DACDD-B3B3-F1CE-7F46-8E00124E7766}"/>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dirty="0"/>
              <a:t>3 All of them ate the same spiritual food, 4 and all of them drank the same spiritual water. For they drank from the spiritual rock that traveled with them, and that rock was Christ.</a:t>
            </a:r>
          </a:p>
        </p:txBody>
      </p:sp>
    </p:spTree>
    <p:extLst>
      <p:ext uri="{BB962C8B-B14F-4D97-AF65-F5344CB8AC3E}">
        <p14:creationId xmlns:p14="http://schemas.microsoft.com/office/powerpoint/2010/main" val="637618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134</TotalTime>
  <Words>1388</Words>
  <Application>Microsoft Office PowerPoint</Application>
  <PresentationFormat>Widescreen</PresentationFormat>
  <Paragraphs>129</Paragraphs>
  <Slides>33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Lao UI</vt:lpstr>
      <vt:lpstr>Trebuchet MS</vt:lpstr>
      <vt:lpstr>Tw Cen MT</vt:lpstr>
      <vt:lpstr>Dwell-Theme</vt:lpstr>
      <vt:lpstr>Dwell-Light-Theme</vt:lpstr>
      <vt:lpstr>1 Corinthians Chapter 10</vt:lpstr>
      <vt:lpstr>Context: 1 Corinthians 9</vt:lpstr>
      <vt:lpstr>Context: 1 Corinthians 9</vt:lpstr>
      <vt:lpstr>What is “Disqualified”?</vt:lpstr>
      <vt:lpstr>What is “Disqualified”?</vt:lpstr>
      <vt:lpstr>What is “Disqualified”?</vt:lpstr>
      <vt:lpstr>What is “Disqualified”?</vt:lpstr>
      <vt:lpstr>1 Corinthians 10:1–13 (NLT) </vt:lpstr>
      <vt:lpstr>1 Corinthians 10:1–13 (NLT) </vt:lpstr>
      <vt:lpstr>Stuff they would know</vt:lpstr>
      <vt:lpstr>How is this now?</vt:lpstr>
      <vt:lpstr>How is this now?</vt:lpstr>
      <vt:lpstr>How is this now?</vt:lpstr>
      <vt:lpstr>There were a lot of problems</vt:lpstr>
      <vt:lpstr>There were a lot of problems</vt:lpstr>
      <vt:lpstr>Deuteronomy 2:3 (NASB95) </vt:lpstr>
      <vt:lpstr>1 Corinthians 10:6–11 (NLT) </vt:lpstr>
      <vt:lpstr>1 Corinthians 10:6–11 (NLT) </vt:lpstr>
      <vt:lpstr>It would be a mistake</vt:lpstr>
      <vt:lpstr>Being disqualified</vt:lpstr>
      <vt:lpstr>Being disqualified</vt:lpstr>
      <vt:lpstr>Being disqualified</vt:lpstr>
      <vt:lpstr>How to head this warning?</vt:lpstr>
      <vt:lpstr>How to head this warning?</vt:lpstr>
      <vt:lpstr>How to head this warning?</vt:lpstr>
      <vt:lpstr>3 Things</vt:lpstr>
      <vt:lpstr>God promised them</vt:lpstr>
      <vt:lpstr>God promised them</vt:lpstr>
      <vt:lpstr>God promises US</vt:lpstr>
      <vt:lpstr>God promises US</vt:lpstr>
      <vt:lpstr>God’s promises</vt:lpstr>
      <vt:lpstr>The best way to see if God is real</vt:lpstr>
      <vt:lpstr>Next Time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Chapter 10</dc:title>
  <dc:creator>LoweryR</dc:creator>
  <cp:lastModifiedBy>DoddH</cp:lastModifiedBy>
  <cp:revision>3</cp:revision>
  <dcterms:created xsi:type="dcterms:W3CDTF">2023-05-13T18:27:47Z</dcterms:created>
  <dcterms:modified xsi:type="dcterms:W3CDTF">2023-06-07T14:40:47Z</dcterms:modified>
</cp:coreProperties>
</file>