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8"/>
  </p:notesMasterIdLst>
  <p:sldIdLst>
    <p:sldId id="6226" r:id="rId2"/>
    <p:sldId id="6371" r:id="rId3"/>
    <p:sldId id="6502" r:id="rId4"/>
    <p:sldId id="6504" r:id="rId5"/>
    <p:sldId id="6505" r:id="rId6"/>
    <p:sldId id="6529" r:id="rId7"/>
    <p:sldId id="6506" r:id="rId8"/>
    <p:sldId id="6530" r:id="rId9"/>
    <p:sldId id="6507" r:id="rId10"/>
    <p:sldId id="6508" r:id="rId11"/>
    <p:sldId id="6509" r:id="rId12"/>
    <p:sldId id="6510" r:id="rId13"/>
    <p:sldId id="6511" r:id="rId14"/>
    <p:sldId id="6209" r:id="rId15"/>
    <p:sldId id="6512" r:id="rId16"/>
    <p:sldId id="6514" r:id="rId17"/>
    <p:sldId id="6515" r:id="rId18"/>
    <p:sldId id="6516" r:id="rId19"/>
    <p:sldId id="6517" r:id="rId20"/>
    <p:sldId id="6518" r:id="rId21"/>
    <p:sldId id="6531" r:id="rId22"/>
    <p:sldId id="6519" r:id="rId23"/>
    <p:sldId id="6520" r:id="rId24"/>
    <p:sldId id="6532" r:id="rId25"/>
    <p:sldId id="6521" r:id="rId26"/>
    <p:sldId id="6522" r:id="rId27"/>
    <p:sldId id="6523" r:id="rId28"/>
    <p:sldId id="6524" r:id="rId29"/>
    <p:sldId id="6533" r:id="rId30"/>
    <p:sldId id="6525" r:id="rId31"/>
    <p:sldId id="6534" r:id="rId32"/>
    <p:sldId id="6526" r:id="rId33"/>
    <p:sldId id="6527" r:id="rId34"/>
    <p:sldId id="6528" r:id="rId35"/>
    <p:sldId id="6501" r:id="rId36"/>
    <p:sldId id="6503"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4C22"/>
    <a:srgbClr val="6C2008"/>
    <a:srgbClr val="A73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B5123D-AAF4-430A-B012-5C04A89018E6}" v="5833" dt="2024-07-18T01:12:42.6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2111" autoAdjust="0"/>
    <p:restoredTop sz="89165" autoAdjust="0"/>
  </p:normalViewPr>
  <p:slideViewPr>
    <p:cSldViewPr snapToGrid="0">
      <p:cViewPr varScale="1">
        <p:scale>
          <a:sx n="55" d="100"/>
          <a:sy n="55" d="100"/>
        </p:scale>
        <p:origin x="60" y="308"/>
      </p:cViewPr>
      <p:guideLst/>
    </p:cSldViewPr>
  </p:slideViewPr>
  <p:notesTextViewPr>
    <p:cViewPr>
      <p:scale>
        <a:sx n="1" d="1"/>
        <a:sy n="1" d="1"/>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7/27/2024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653935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13516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226423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86166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C80140-4816-450C-AE2B-F5C59B1DC9D0}" type="slidenum">
              <a:rPr lang="en-US" smtClean="0"/>
              <a:t>14</a:t>
            </a:fld>
            <a:endParaRPr lang="en-US"/>
          </a:p>
        </p:txBody>
      </p:sp>
    </p:spTree>
    <p:extLst>
      <p:ext uri="{BB962C8B-B14F-4D97-AF65-F5344CB8AC3E}">
        <p14:creationId xmlns:p14="http://schemas.microsoft.com/office/powerpoint/2010/main" val="31263545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69956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C80140-4816-450C-AE2B-F5C59B1DC9D0}" type="slidenum">
              <a:rPr lang="en-US" smtClean="0"/>
              <a:t>16</a:t>
            </a:fld>
            <a:endParaRPr lang="en-US"/>
          </a:p>
        </p:txBody>
      </p:sp>
    </p:spTree>
    <p:extLst>
      <p:ext uri="{BB962C8B-B14F-4D97-AF65-F5344CB8AC3E}">
        <p14:creationId xmlns:p14="http://schemas.microsoft.com/office/powerpoint/2010/main" val="3539588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5840022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041234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625129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624897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4073790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5326230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444589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6096122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179838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956140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824963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826864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816109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20893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742529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621134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3020223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995267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0872903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512944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12201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24111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8194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15003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45628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6145991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444607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7/27/2024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7/27/2024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7/27/2024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7/27/2024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7/27/2024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7/27/2024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7/27/2024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7/27/2024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7/27/2024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7/27/2024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7/27/2024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7/27/2024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3800" dirty="0">
                <a:latin typeface="Haettenschweiler" panose="020B0706040902060204" pitchFamily="34" charset="0"/>
              </a:rPr>
              <a:t>Faithfulness or Fruitfulness?</a:t>
            </a:r>
            <a:endParaRPr lang="en-US" altLang="en-US" sz="72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4724400"/>
            <a:ext cx="7772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XSI 2024</a:t>
            </a:r>
          </a:p>
        </p:txBody>
      </p:sp>
    </p:spTree>
    <p:extLst>
      <p:ext uri="{BB962C8B-B14F-4D97-AF65-F5344CB8AC3E}">
        <p14:creationId xmlns:p14="http://schemas.microsoft.com/office/powerpoint/2010/main" val="4076447911"/>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Faith or Fruit?</a:t>
            </a:r>
          </a:p>
        </p:txBody>
      </p:sp>
      <p:sp>
        <p:nvSpPr>
          <p:cNvPr id="3" name="Content Placeholder 2"/>
          <p:cNvSpPr>
            <a:spLocks noGrp="1"/>
          </p:cNvSpPr>
          <p:nvPr>
            <p:ph idx="1"/>
          </p:nvPr>
        </p:nvSpPr>
        <p:spPr>
          <a:xfrm>
            <a:off x="633663" y="1600201"/>
            <a:ext cx="10972800" cy="4525963"/>
          </a:xfrm>
        </p:spPr>
        <p:txBody>
          <a:bodyPr/>
          <a:lstStyle/>
          <a:p>
            <a:r>
              <a:rPr lang="en-US" dirty="0"/>
              <a:t>Faithfulness &amp; fruitfulness are deeply intertwined </a:t>
            </a:r>
          </a:p>
          <a:p>
            <a:r>
              <a:rPr lang="en-US" dirty="0"/>
              <a:t>If we’re not committed to being faithful to God, regardless of results, can we really say God’s will is our top priority?</a:t>
            </a:r>
          </a:p>
        </p:txBody>
      </p:sp>
      <p:sp>
        <p:nvSpPr>
          <p:cNvPr id="4" name="TextBox 3">
            <a:extLst>
              <a:ext uri="{FF2B5EF4-FFF2-40B4-BE49-F238E27FC236}">
                <a16:creationId xmlns:a16="http://schemas.microsoft.com/office/drawing/2014/main" id="{9948AFAC-54AF-AD57-9583-ABE527E7C413}"/>
              </a:ext>
            </a:extLst>
          </p:cNvPr>
          <p:cNvSpPr txBox="1"/>
          <p:nvPr/>
        </p:nvSpPr>
        <p:spPr>
          <a:xfrm>
            <a:off x="3653664" y="3863182"/>
            <a:ext cx="8286750"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1 Corinthians 15:58 – </a:t>
            </a:r>
            <a:r>
              <a:rPr lang="en-US" sz="3800" dirty="0">
                <a:effectLst/>
                <a:latin typeface="Perpetua" panose="02020502060401020303" pitchFamily="18" charset="0"/>
                <a:ea typeface="Aptos" panose="020B0004020202020204" pitchFamily="34" charset="0"/>
                <a:cs typeface="Times New Roman" panose="02020603050405020304" pitchFamily="18" charset="0"/>
              </a:rPr>
              <a:t>be steadfast, immovable, always abounding in the work of the Lord, knowing that your toil is not in vain in the Lord.</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4210987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Faith or Fruit?</a:t>
            </a:r>
          </a:p>
        </p:txBody>
      </p:sp>
      <p:sp>
        <p:nvSpPr>
          <p:cNvPr id="3" name="Content Placeholder 2"/>
          <p:cNvSpPr>
            <a:spLocks noGrp="1"/>
          </p:cNvSpPr>
          <p:nvPr>
            <p:ph idx="1"/>
          </p:nvPr>
        </p:nvSpPr>
        <p:spPr>
          <a:xfrm>
            <a:off x="633663" y="1600201"/>
            <a:ext cx="10972800" cy="4525963"/>
          </a:xfrm>
        </p:spPr>
        <p:txBody>
          <a:bodyPr/>
          <a:lstStyle/>
          <a:p>
            <a:r>
              <a:rPr lang="en-US" dirty="0"/>
              <a:t>Faithfulness &amp; fruitfulness are deeply intertwined </a:t>
            </a:r>
          </a:p>
          <a:p>
            <a:r>
              <a:rPr lang="en-US" dirty="0"/>
              <a:t>If we’re not committed to being faithful to God, regardless of results, can we really say God’s will is our top priority?</a:t>
            </a:r>
          </a:p>
          <a:p>
            <a:r>
              <a:rPr lang="en-US" dirty="0"/>
              <a:t>If we’re not fighting for lasting fruit, can we really say we’re being faithful?</a:t>
            </a:r>
          </a:p>
        </p:txBody>
      </p:sp>
      <p:sp>
        <p:nvSpPr>
          <p:cNvPr id="4" name="TextBox 3">
            <a:extLst>
              <a:ext uri="{FF2B5EF4-FFF2-40B4-BE49-F238E27FC236}">
                <a16:creationId xmlns:a16="http://schemas.microsoft.com/office/drawing/2014/main" id="{9948AFAC-54AF-AD57-9583-ABE527E7C413}"/>
              </a:ext>
            </a:extLst>
          </p:cNvPr>
          <p:cNvSpPr txBox="1"/>
          <p:nvPr/>
        </p:nvSpPr>
        <p:spPr>
          <a:xfrm>
            <a:off x="3741799" y="997565"/>
            <a:ext cx="8286750"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2 Corinthians 5:18 – </a:t>
            </a:r>
            <a:r>
              <a:rPr lang="en-US" sz="3800" dirty="0">
                <a:effectLst/>
                <a:latin typeface="Perpetua" panose="02020502060401020303" pitchFamily="18" charset="0"/>
                <a:ea typeface="Aptos" panose="020B0004020202020204" pitchFamily="34" charset="0"/>
                <a:cs typeface="Times New Roman" panose="02020603050405020304" pitchFamily="18" charset="0"/>
              </a:rPr>
              <a:t>Now all these things are from God, who reconciled us to Himself through Christ and gave us the ministry of reconciliation.</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17492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Faith or Fruit?</a:t>
            </a:r>
          </a:p>
        </p:txBody>
      </p:sp>
      <p:sp>
        <p:nvSpPr>
          <p:cNvPr id="3" name="Content Placeholder 2"/>
          <p:cNvSpPr>
            <a:spLocks noGrp="1"/>
          </p:cNvSpPr>
          <p:nvPr>
            <p:ph idx="1"/>
          </p:nvPr>
        </p:nvSpPr>
        <p:spPr>
          <a:xfrm>
            <a:off x="633663" y="1600201"/>
            <a:ext cx="10972800" cy="4525963"/>
          </a:xfrm>
        </p:spPr>
        <p:txBody>
          <a:bodyPr/>
          <a:lstStyle/>
          <a:p>
            <a:r>
              <a:rPr lang="en-US" dirty="0"/>
              <a:t>Faithfulness &amp; fruitfulness are deeply intertwined </a:t>
            </a:r>
          </a:p>
          <a:p>
            <a:r>
              <a:rPr lang="en-US" dirty="0"/>
              <a:t>God intends for all His children to be faithful and bear lasting fruit</a:t>
            </a:r>
          </a:p>
          <a:p>
            <a:r>
              <a:rPr lang="en-US" dirty="0"/>
              <a:t>Why do we find ourselves on either extreme?</a:t>
            </a:r>
          </a:p>
        </p:txBody>
      </p:sp>
    </p:spTree>
    <p:extLst>
      <p:ext uri="{BB962C8B-B14F-4D97-AF65-F5344CB8AC3E}">
        <p14:creationId xmlns:p14="http://schemas.microsoft.com/office/powerpoint/2010/main" val="71727082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6000" b="1" dirty="0">
                <a:latin typeface="Perpetua" panose="02020502060401020303" pitchFamily="18" charset="0"/>
              </a:rPr>
              <a:t>“</a:t>
            </a:r>
            <a:r>
              <a:rPr lang="en-US" altLang="en-US" sz="6000" dirty="0"/>
              <a:t>Faith</a:t>
            </a:r>
            <a:r>
              <a:rPr lang="en-US" altLang="en-US" sz="6000" b="1" dirty="0">
                <a:latin typeface="Perpetua" panose="02020502060401020303" pitchFamily="18" charset="0"/>
              </a:rPr>
              <a:t>fulness is All That Matters”</a:t>
            </a:r>
          </a:p>
        </p:txBody>
      </p:sp>
      <p:sp>
        <p:nvSpPr>
          <p:cNvPr id="3" name="Content Placeholder 2"/>
          <p:cNvSpPr>
            <a:spLocks noGrp="1"/>
          </p:cNvSpPr>
          <p:nvPr>
            <p:ph idx="1"/>
          </p:nvPr>
        </p:nvSpPr>
        <p:spPr>
          <a:xfrm>
            <a:off x="633663" y="1600201"/>
            <a:ext cx="10972800" cy="4525963"/>
          </a:xfrm>
        </p:spPr>
        <p:txBody>
          <a:bodyPr/>
          <a:lstStyle/>
          <a:p>
            <a:r>
              <a:rPr lang="en-US" dirty="0"/>
              <a:t>Improper understanding of fruit bearing</a:t>
            </a:r>
          </a:p>
        </p:txBody>
      </p:sp>
    </p:spTree>
    <p:extLst>
      <p:ext uri="{BB962C8B-B14F-4D97-AF65-F5344CB8AC3E}">
        <p14:creationId xmlns:p14="http://schemas.microsoft.com/office/powerpoint/2010/main" val="14234811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8E64B-53D4-0D7D-606C-69E2326ADEF2}"/>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42D5D17-FA67-C04D-76A4-570D52D6EB81}"/>
              </a:ext>
            </a:extLst>
          </p:cNvPr>
          <p:cNvSpPr/>
          <p:nvPr/>
        </p:nvSpPr>
        <p:spPr>
          <a:xfrm>
            <a:off x="0" y="0"/>
            <a:ext cx="6096000" cy="68580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2F39AE48-01D7-3856-A50D-A89AC3F94B6B}"/>
              </a:ext>
            </a:extLst>
          </p:cNvPr>
          <p:cNvSpPr txBox="1"/>
          <p:nvPr/>
        </p:nvSpPr>
        <p:spPr>
          <a:xfrm>
            <a:off x="163285" y="97971"/>
            <a:ext cx="5769429" cy="1569660"/>
          </a:xfrm>
          <a:prstGeom prst="rect">
            <a:avLst/>
          </a:prstGeom>
          <a:noFill/>
          <a:ln w="25400">
            <a:noFill/>
          </a:ln>
        </p:spPr>
        <p:txBody>
          <a:bodyPr wrap="square" rtlCol="0">
            <a:spAutoFit/>
          </a:bodyPr>
          <a:lstStyle/>
          <a:p>
            <a:pPr algn="ctr"/>
            <a:r>
              <a:rPr lang="en-US" sz="9600" dirty="0">
                <a:latin typeface="Haettenschweiler" panose="020B0706040902060204" pitchFamily="34" charset="0"/>
              </a:rPr>
              <a:t>GOD’S ROLE</a:t>
            </a:r>
          </a:p>
        </p:txBody>
      </p:sp>
      <p:sp>
        <p:nvSpPr>
          <p:cNvPr id="7" name="TextBox 6">
            <a:extLst>
              <a:ext uri="{FF2B5EF4-FFF2-40B4-BE49-F238E27FC236}">
                <a16:creationId xmlns:a16="http://schemas.microsoft.com/office/drawing/2014/main" id="{B56D5981-0C8F-DFB6-69F9-0700E3D187A5}"/>
              </a:ext>
            </a:extLst>
          </p:cNvPr>
          <p:cNvSpPr txBox="1"/>
          <p:nvPr/>
        </p:nvSpPr>
        <p:spPr>
          <a:xfrm>
            <a:off x="6259285" y="97971"/>
            <a:ext cx="5769429" cy="1569660"/>
          </a:xfrm>
          <a:prstGeom prst="rect">
            <a:avLst/>
          </a:prstGeom>
          <a:noFill/>
          <a:ln w="25400">
            <a:noFill/>
          </a:ln>
        </p:spPr>
        <p:txBody>
          <a:bodyPr wrap="square" rtlCol="0">
            <a:spAutoFit/>
          </a:bodyPr>
          <a:lstStyle/>
          <a:p>
            <a:pPr algn="ctr"/>
            <a:r>
              <a:rPr lang="en-US" sz="9600" dirty="0">
                <a:solidFill>
                  <a:srgbClr val="002060"/>
                </a:solidFill>
                <a:latin typeface="Haettenschweiler" panose="020B0706040902060204" pitchFamily="34" charset="0"/>
              </a:rPr>
              <a:t>MAN’S ROLE</a:t>
            </a:r>
          </a:p>
        </p:txBody>
      </p:sp>
      <p:sp>
        <p:nvSpPr>
          <p:cNvPr id="2" name="TextBox 1">
            <a:extLst>
              <a:ext uri="{FF2B5EF4-FFF2-40B4-BE49-F238E27FC236}">
                <a16:creationId xmlns:a16="http://schemas.microsoft.com/office/drawing/2014/main" id="{7BA77BDF-9887-6A0F-9CA6-099760F436AA}"/>
              </a:ext>
            </a:extLst>
          </p:cNvPr>
          <p:cNvSpPr txBox="1"/>
          <p:nvPr/>
        </p:nvSpPr>
        <p:spPr>
          <a:xfrm>
            <a:off x="0" y="16676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DIRECTS </a:t>
            </a:r>
            <a:r>
              <a:rPr lang="en-US" sz="4400" dirty="0">
                <a:latin typeface="Haettenschweiler" panose="020B0706040902060204" pitchFamily="34" charset="0"/>
              </a:rPr>
              <a:t>(Acts 13:2)</a:t>
            </a:r>
            <a:endParaRPr lang="en-US" sz="6000" dirty="0">
              <a:latin typeface="Haettenschweiler" panose="020B0706040902060204" pitchFamily="34" charset="0"/>
            </a:endParaRPr>
          </a:p>
        </p:txBody>
      </p:sp>
      <p:sp>
        <p:nvSpPr>
          <p:cNvPr id="3" name="TextBox 2">
            <a:extLst>
              <a:ext uri="{FF2B5EF4-FFF2-40B4-BE49-F238E27FC236}">
                <a16:creationId xmlns:a16="http://schemas.microsoft.com/office/drawing/2014/main" id="{202423A8-2426-3AD3-ED62-6EA555095551}"/>
              </a:ext>
            </a:extLst>
          </p:cNvPr>
          <p:cNvSpPr txBox="1"/>
          <p:nvPr/>
        </p:nvSpPr>
        <p:spPr>
          <a:xfrm>
            <a:off x="0" y="2574489"/>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EMPOWERS </a:t>
            </a:r>
            <a:r>
              <a:rPr lang="en-US" sz="4400" dirty="0">
                <a:latin typeface="Haettenschweiler" panose="020B0706040902060204" pitchFamily="34" charset="0"/>
              </a:rPr>
              <a:t>(2 Cor. 3:5-6)</a:t>
            </a:r>
            <a:endParaRPr lang="en-US" sz="6000" dirty="0">
              <a:latin typeface="Haettenschweiler" panose="020B0706040902060204" pitchFamily="34" charset="0"/>
            </a:endParaRPr>
          </a:p>
        </p:txBody>
      </p:sp>
      <p:sp>
        <p:nvSpPr>
          <p:cNvPr id="9" name="TextBox 8">
            <a:extLst>
              <a:ext uri="{FF2B5EF4-FFF2-40B4-BE49-F238E27FC236}">
                <a16:creationId xmlns:a16="http://schemas.microsoft.com/office/drawing/2014/main" id="{6BB4F213-098C-6B76-1C8E-B30644C2077A}"/>
              </a:ext>
            </a:extLst>
          </p:cNvPr>
          <p:cNvSpPr txBox="1"/>
          <p:nvPr/>
        </p:nvSpPr>
        <p:spPr>
          <a:xfrm>
            <a:off x="0" y="3590152"/>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DRAWS </a:t>
            </a:r>
            <a:r>
              <a:rPr lang="en-US" sz="4400" dirty="0">
                <a:latin typeface="Haettenschweiler" panose="020B0706040902060204" pitchFamily="34" charset="0"/>
              </a:rPr>
              <a:t>(Jn. 12:32) </a:t>
            </a:r>
            <a:endParaRPr lang="en-US" sz="6000" dirty="0">
              <a:latin typeface="Haettenschweiler" panose="020B0706040902060204" pitchFamily="34" charset="0"/>
            </a:endParaRPr>
          </a:p>
        </p:txBody>
      </p:sp>
      <p:sp>
        <p:nvSpPr>
          <p:cNvPr id="10" name="TextBox 9">
            <a:extLst>
              <a:ext uri="{FF2B5EF4-FFF2-40B4-BE49-F238E27FC236}">
                <a16:creationId xmlns:a16="http://schemas.microsoft.com/office/drawing/2014/main" id="{F9DFDABE-C4F0-5E4F-9C8A-47E81F9A6ACA}"/>
              </a:ext>
            </a:extLst>
          </p:cNvPr>
          <p:cNvSpPr txBox="1"/>
          <p:nvPr/>
        </p:nvSpPr>
        <p:spPr>
          <a:xfrm>
            <a:off x="6259284" y="166763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DEPENDENCE </a:t>
            </a:r>
            <a:r>
              <a:rPr lang="en-US" sz="4400" dirty="0">
                <a:solidFill>
                  <a:srgbClr val="002060"/>
                </a:solidFill>
                <a:latin typeface="Haettenschweiler" panose="020B0706040902060204" pitchFamily="34" charset="0"/>
              </a:rPr>
              <a:t>(Jn. 15:4-5)</a:t>
            </a:r>
            <a:endParaRPr lang="en-US" sz="3000" dirty="0">
              <a:solidFill>
                <a:srgbClr val="002060"/>
              </a:solidFill>
              <a:latin typeface="Haettenschweiler" panose="020B0706040902060204" pitchFamily="34" charset="0"/>
            </a:endParaRPr>
          </a:p>
        </p:txBody>
      </p:sp>
      <p:sp>
        <p:nvSpPr>
          <p:cNvPr id="11" name="TextBox 10">
            <a:extLst>
              <a:ext uri="{FF2B5EF4-FFF2-40B4-BE49-F238E27FC236}">
                <a16:creationId xmlns:a16="http://schemas.microsoft.com/office/drawing/2014/main" id="{38922BB9-0C9E-4373-0D7B-21236392596B}"/>
              </a:ext>
            </a:extLst>
          </p:cNvPr>
          <p:cNvSpPr txBox="1"/>
          <p:nvPr/>
        </p:nvSpPr>
        <p:spPr>
          <a:xfrm>
            <a:off x="6259282" y="359015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SPEAKING </a:t>
            </a:r>
            <a:r>
              <a:rPr lang="en-US" sz="4400" dirty="0">
                <a:solidFill>
                  <a:srgbClr val="002060"/>
                </a:solidFill>
                <a:latin typeface="Haettenschweiler" panose="020B0706040902060204" pitchFamily="34" charset="0"/>
              </a:rPr>
              <a:t>(Rom. 10:14)</a:t>
            </a:r>
            <a:endParaRPr lang="en-US" sz="6000" dirty="0">
              <a:solidFill>
                <a:srgbClr val="002060"/>
              </a:solidFill>
              <a:latin typeface="Haettenschweiler" panose="020B0706040902060204" pitchFamily="34" charset="0"/>
            </a:endParaRPr>
          </a:p>
        </p:txBody>
      </p:sp>
      <p:sp>
        <p:nvSpPr>
          <p:cNvPr id="12" name="TextBox 11">
            <a:extLst>
              <a:ext uri="{FF2B5EF4-FFF2-40B4-BE49-F238E27FC236}">
                <a16:creationId xmlns:a16="http://schemas.microsoft.com/office/drawing/2014/main" id="{517E0C1A-3FDF-3876-4A88-BB775FA7ACC3}"/>
              </a:ext>
            </a:extLst>
          </p:cNvPr>
          <p:cNvSpPr txBox="1"/>
          <p:nvPr/>
        </p:nvSpPr>
        <p:spPr>
          <a:xfrm>
            <a:off x="6259282" y="2574488"/>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PRAYING </a:t>
            </a:r>
            <a:r>
              <a:rPr lang="en-US" sz="4400" dirty="0">
                <a:solidFill>
                  <a:srgbClr val="002060"/>
                </a:solidFill>
                <a:latin typeface="Haettenschweiler" panose="020B0706040902060204" pitchFamily="34" charset="0"/>
              </a:rPr>
              <a:t>(Col. 4:2)</a:t>
            </a:r>
            <a:endParaRPr lang="en-US" sz="6000" dirty="0">
              <a:solidFill>
                <a:srgbClr val="002060"/>
              </a:solidFill>
              <a:latin typeface="Haettenschweiler" panose="020B0706040902060204" pitchFamily="34" charset="0"/>
            </a:endParaRPr>
          </a:p>
        </p:txBody>
      </p:sp>
      <p:sp>
        <p:nvSpPr>
          <p:cNvPr id="8" name="TextBox 7">
            <a:extLst>
              <a:ext uri="{FF2B5EF4-FFF2-40B4-BE49-F238E27FC236}">
                <a16:creationId xmlns:a16="http://schemas.microsoft.com/office/drawing/2014/main" id="{16E025D1-7E42-D17F-146B-AE643425EA6C}"/>
              </a:ext>
            </a:extLst>
          </p:cNvPr>
          <p:cNvSpPr txBox="1"/>
          <p:nvPr/>
        </p:nvSpPr>
        <p:spPr>
          <a:xfrm>
            <a:off x="0" y="4605815"/>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CONVICTS </a:t>
            </a:r>
            <a:r>
              <a:rPr lang="en-US" sz="4400" dirty="0">
                <a:latin typeface="Haettenschweiler" panose="020B0706040902060204" pitchFamily="34" charset="0"/>
              </a:rPr>
              <a:t>(Jn. 16:8) </a:t>
            </a:r>
            <a:endParaRPr lang="en-US" sz="6000" dirty="0">
              <a:latin typeface="Haettenschweiler" panose="020B0706040902060204" pitchFamily="34" charset="0"/>
            </a:endParaRPr>
          </a:p>
        </p:txBody>
      </p:sp>
      <p:sp>
        <p:nvSpPr>
          <p:cNvPr id="17" name="TextBox 16">
            <a:extLst>
              <a:ext uri="{FF2B5EF4-FFF2-40B4-BE49-F238E27FC236}">
                <a16:creationId xmlns:a16="http://schemas.microsoft.com/office/drawing/2014/main" id="{BAE0250B-37D7-2C7E-DF33-BAF82DAAF6EF}"/>
              </a:ext>
            </a:extLst>
          </p:cNvPr>
          <p:cNvSpPr txBox="1"/>
          <p:nvPr/>
        </p:nvSpPr>
        <p:spPr>
          <a:xfrm>
            <a:off x="81640" y="5512673"/>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BINDS SATAN </a:t>
            </a:r>
            <a:r>
              <a:rPr lang="en-US" sz="4400" dirty="0">
                <a:latin typeface="Haettenschweiler" panose="020B0706040902060204" pitchFamily="34" charset="0"/>
              </a:rPr>
              <a:t>(Mk. 3:27) </a:t>
            </a:r>
            <a:endParaRPr lang="en-US" sz="6000" dirty="0">
              <a:latin typeface="Haettenschweiler" panose="020B0706040902060204" pitchFamily="34" charset="0"/>
            </a:endParaRPr>
          </a:p>
        </p:txBody>
      </p:sp>
    </p:spTree>
    <p:extLst>
      <p:ext uri="{BB962C8B-B14F-4D97-AF65-F5344CB8AC3E}">
        <p14:creationId xmlns:p14="http://schemas.microsoft.com/office/powerpoint/2010/main" val="4053320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500"/>
                                        <p:tgtEl>
                                          <p:spTgt spid="3"/>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left)">
                                      <p:cBhvr>
                                        <p:cTn id="23" dur="5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500"/>
                                        <p:tgtEl>
                                          <p:spTgt spid="10"/>
                                        </p:tgtEl>
                                      </p:cBhvr>
                                    </p:animEffect>
                                  </p:childTnLst>
                                </p:cTn>
                              </p:par>
                            </p:childTnLst>
                          </p:cTn>
                        </p:par>
                        <p:par>
                          <p:cTn id="29" fill="hold">
                            <p:stCondLst>
                              <p:cond delay="500"/>
                            </p:stCondLst>
                            <p:childTnLst>
                              <p:par>
                                <p:cTn id="30" presetID="22" presetClass="entr" presetSubtype="8" fill="hold" grpId="0"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left)">
                                      <p:cBhvr>
                                        <p:cTn id="32" dur="500"/>
                                        <p:tgtEl>
                                          <p:spTgt spid="12"/>
                                        </p:tgtEl>
                                      </p:cBhvr>
                                    </p:animEffect>
                                  </p:childTnLst>
                                </p:cTn>
                              </p:par>
                            </p:childTnLst>
                          </p:cTn>
                        </p:par>
                        <p:par>
                          <p:cTn id="33" fill="hold">
                            <p:stCondLst>
                              <p:cond delay="1000"/>
                            </p:stCondLst>
                            <p:childTnLst>
                              <p:par>
                                <p:cTn id="34" presetID="22" presetClass="entr" presetSubtype="8" fill="hold" grpId="0" nodeType="after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left)">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p:bldP spid="10" grpId="0"/>
      <p:bldP spid="11" grpId="0"/>
      <p:bldP spid="12" grpId="0"/>
      <p:bldP spid="8" grpId="0"/>
      <p:bldP spid="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6000" b="1" dirty="0">
                <a:latin typeface="Perpetua" panose="02020502060401020303" pitchFamily="18" charset="0"/>
              </a:rPr>
              <a:t>“</a:t>
            </a:r>
            <a:r>
              <a:rPr lang="en-US" altLang="en-US" sz="6000" dirty="0"/>
              <a:t>Faith</a:t>
            </a:r>
            <a:r>
              <a:rPr lang="en-US" altLang="en-US" sz="6000" b="1" dirty="0">
                <a:latin typeface="Perpetua" panose="02020502060401020303" pitchFamily="18" charset="0"/>
              </a:rPr>
              <a:t>fulness is All That Matters”</a:t>
            </a:r>
          </a:p>
        </p:txBody>
      </p:sp>
      <p:sp>
        <p:nvSpPr>
          <p:cNvPr id="3" name="Content Placeholder 2"/>
          <p:cNvSpPr>
            <a:spLocks noGrp="1"/>
          </p:cNvSpPr>
          <p:nvPr>
            <p:ph idx="1"/>
          </p:nvPr>
        </p:nvSpPr>
        <p:spPr>
          <a:xfrm>
            <a:off x="633663" y="1600201"/>
            <a:ext cx="10972800" cy="4525963"/>
          </a:xfrm>
        </p:spPr>
        <p:txBody>
          <a:bodyPr/>
          <a:lstStyle/>
          <a:p>
            <a:r>
              <a:rPr lang="en-US" dirty="0"/>
              <a:t>Improper understanding of fruit bearing</a:t>
            </a:r>
          </a:p>
          <a:p>
            <a:r>
              <a:rPr lang="en-US" dirty="0"/>
              <a:t>Fear of “failure” </a:t>
            </a:r>
          </a:p>
          <a:p>
            <a:r>
              <a:rPr lang="en-US" dirty="0"/>
              <a:t>Burnout </a:t>
            </a:r>
          </a:p>
        </p:txBody>
      </p:sp>
      <p:sp>
        <p:nvSpPr>
          <p:cNvPr id="2" name="TextBox 1">
            <a:extLst>
              <a:ext uri="{FF2B5EF4-FFF2-40B4-BE49-F238E27FC236}">
                <a16:creationId xmlns:a16="http://schemas.microsoft.com/office/drawing/2014/main" id="{14B8452F-9FDB-EC82-3C50-1161E2897C63}"/>
              </a:ext>
            </a:extLst>
          </p:cNvPr>
          <p:cNvSpPr txBox="1"/>
          <p:nvPr/>
        </p:nvSpPr>
        <p:spPr>
          <a:xfrm>
            <a:off x="3295650" y="3306666"/>
            <a:ext cx="8286750"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1 John 5:3 – </a:t>
            </a:r>
            <a:r>
              <a:rPr lang="en-US" sz="3800" dirty="0">
                <a:effectLst/>
                <a:latin typeface="Perpetua" panose="02020502060401020303" pitchFamily="18" charset="0"/>
                <a:ea typeface="Aptos" panose="020B0004020202020204" pitchFamily="34" charset="0"/>
                <a:cs typeface="Times New Roman" panose="02020603050405020304" pitchFamily="18" charset="0"/>
              </a:rPr>
              <a:t>For this is the love of God, that we keep His commandments; and His commandments </a:t>
            </a:r>
            <a:r>
              <a:rPr lang="en-US" sz="3800" b="1" u="sng" dirty="0">
                <a:effectLst/>
                <a:latin typeface="Perpetua" panose="02020502060401020303" pitchFamily="18" charset="0"/>
                <a:ea typeface="Aptos" panose="020B0004020202020204" pitchFamily="34" charset="0"/>
                <a:cs typeface="Times New Roman" panose="02020603050405020304" pitchFamily="18" charset="0"/>
              </a:rPr>
              <a:t>are not burdensome</a:t>
            </a:r>
            <a:r>
              <a:rPr lang="en-US" sz="3800" dirty="0">
                <a:effectLst/>
                <a:latin typeface="Perpetua" panose="02020502060401020303" pitchFamily="18" charset="0"/>
                <a:ea typeface="Aptos" panose="020B0004020202020204" pitchFamily="34" charset="0"/>
                <a:cs typeface="Times New Roman" panose="02020603050405020304" pitchFamily="18" charset="0"/>
              </a:rPr>
              <a:t>.</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74503926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8E64B-53D4-0D7D-606C-69E2326ADEF2}"/>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42D5D17-FA67-C04D-76A4-570D52D6EB81}"/>
              </a:ext>
            </a:extLst>
          </p:cNvPr>
          <p:cNvSpPr/>
          <p:nvPr/>
        </p:nvSpPr>
        <p:spPr>
          <a:xfrm>
            <a:off x="0" y="0"/>
            <a:ext cx="6096000" cy="68580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2F39AE48-01D7-3856-A50D-A89AC3F94B6B}"/>
              </a:ext>
            </a:extLst>
          </p:cNvPr>
          <p:cNvSpPr txBox="1"/>
          <p:nvPr/>
        </p:nvSpPr>
        <p:spPr>
          <a:xfrm>
            <a:off x="163285" y="97971"/>
            <a:ext cx="5769429" cy="1569660"/>
          </a:xfrm>
          <a:prstGeom prst="rect">
            <a:avLst/>
          </a:prstGeom>
          <a:noFill/>
          <a:ln w="25400">
            <a:noFill/>
          </a:ln>
        </p:spPr>
        <p:txBody>
          <a:bodyPr wrap="square" rtlCol="0">
            <a:spAutoFit/>
          </a:bodyPr>
          <a:lstStyle/>
          <a:p>
            <a:pPr algn="ctr"/>
            <a:r>
              <a:rPr lang="en-US" sz="9600" dirty="0">
                <a:latin typeface="Haettenschweiler" panose="020B0706040902060204" pitchFamily="34" charset="0"/>
              </a:rPr>
              <a:t>GOD’S ROLE</a:t>
            </a:r>
          </a:p>
        </p:txBody>
      </p:sp>
      <p:sp>
        <p:nvSpPr>
          <p:cNvPr id="7" name="TextBox 6">
            <a:extLst>
              <a:ext uri="{FF2B5EF4-FFF2-40B4-BE49-F238E27FC236}">
                <a16:creationId xmlns:a16="http://schemas.microsoft.com/office/drawing/2014/main" id="{B56D5981-0C8F-DFB6-69F9-0700E3D187A5}"/>
              </a:ext>
            </a:extLst>
          </p:cNvPr>
          <p:cNvSpPr txBox="1"/>
          <p:nvPr/>
        </p:nvSpPr>
        <p:spPr>
          <a:xfrm>
            <a:off x="6259285" y="97971"/>
            <a:ext cx="5769429" cy="1569660"/>
          </a:xfrm>
          <a:prstGeom prst="rect">
            <a:avLst/>
          </a:prstGeom>
          <a:noFill/>
          <a:ln w="25400">
            <a:noFill/>
          </a:ln>
        </p:spPr>
        <p:txBody>
          <a:bodyPr wrap="square" rtlCol="0">
            <a:spAutoFit/>
          </a:bodyPr>
          <a:lstStyle/>
          <a:p>
            <a:pPr algn="ctr"/>
            <a:r>
              <a:rPr lang="en-US" sz="9600" dirty="0">
                <a:solidFill>
                  <a:srgbClr val="002060"/>
                </a:solidFill>
                <a:latin typeface="Haettenschweiler" panose="020B0706040902060204" pitchFamily="34" charset="0"/>
              </a:rPr>
              <a:t>MAN’S ROLE</a:t>
            </a:r>
          </a:p>
        </p:txBody>
      </p:sp>
      <p:sp>
        <p:nvSpPr>
          <p:cNvPr id="2" name="TextBox 1">
            <a:extLst>
              <a:ext uri="{FF2B5EF4-FFF2-40B4-BE49-F238E27FC236}">
                <a16:creationId xmlns:a16="http://schemas.microsoft.com/office/drawing/2014/main" id="{7BA77BDF-9887-6A0F-9CA6-099760F436AA}"/>
              </a:ext>
            </a:extLst>
          </p:cNvPr>
          <p:cNvSpPr txBox="1"/>
          <p:nvPr/>
        </p:nvSpPr>
        <p:spPr>
          <a:xfrm>
            <a:off x="0" y="16676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DIRECTS </a:t>
            </a:r>
            <a:r>
              <a:rPr lang="en-US" sz="4400" dirty="0">
                <a:latin typeface="Haettenschweiler" panose="020B0706040902060204" pitchFamily="34" charset="0"/>
              </a:rPr>
              <a:t>(Acts 13:2)</a:t>
            </a:r>
            <a:endParaRPr lang="en-US" sz="6000" dirty="0">
              <a:latin typeface="Haettenschweiler" panose="020B0706040902060204" pitchFamily="34" charset="0"/>
            </a:endParaRPr>
          </a:p>
        </p:txBody>
      </p:sp>
      <p:sp>
        <p:nvSpPr>
          <p:cNvPr id="3" name="TextBox 2">
            <a:extLst>
              <a:ext uri="{FF2B5EF4-FFF2-40B4-BE49-F238E27FC236}">
                <a16:creationId xmlns:a16="http://schemas.microsoft.com/office/drawing/2014/main" id="{202423A8-2426-3AD3-ED62-6EA555095551}"/>
              </a:ext>
            </a:extLst>
          </p:cNvPr>
          <p:cNvSpPr txBox="1"/>
          <p:nvPr/>
        </p:nvSpPr>
        <p:spPr>
          <a:xfrm>
            <a:off x="0" y="2574489"/>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EMPOWERS </a:t>
            </a:r>
            <a:r>
              <a:rPr lang="en-US" sz="4400" dirty="0">
                <a:latin typeface="Haettenschweiler" panose="020B0706040902060204" pitchFamily="34" charset="0"/>
              </a:rPr>
              <a:t>(2 Cor. 3:5-6)</a:t>
            </a:r>
            <a:endParaRPr lang="en-US" sz="6000" dirty="0">
              <a:latin typeface="Haettenschweiler" panose="020B0706040902060204" pitchFamily="34" charset="0"/>
            </a:endParaRPr>
          </a:p>
        </p:txBody>
      </p:sp>
      <p:sp>
        <p:nvSpPr>
          <p:cNvPr id="9" name="TextBox 8">
            <a:extLst>
              <a:ext uri="{FF2B5EF4-FFF2-40B4-BE49-F238E27FC236}">
                <a16:creationId xmlns:a16="http://schemas.microsoft.com/office/drawing/2014/main" id="{6BB4F213-098C-6B76-1C8E-B30644C2077A}"/>
              </a:ext>
            </a:extLst>
          </p:cNvPr>
          <p:cNvSpPr txBox="1"/>
          <p:nvPr/>
        </p:nvSpPr>
        <p:spPr>
          <a:xfrm>
            <a:off x="0" y="3590152"/>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DRAWS </a:t>
            </a:r>
            <a:r>
              <a:rPr lang="en-US" sz="4400" dirty="0">
                <a:latin typeface="Haettenschweiler" panose="020B0706040902060204" pitchFamily="34" charset="0"/>
              </a:rPr>
              <a:t>(Jn. 12:32) </a:t>
            </a:r>
            <a:endParaRPr lang="en-US" sz="6000" dirty="0">
              <a:latin typeface="Haettenschweiler" panose="020B0706040902060204" pitchFamily="34" charset="0"/>
            </a:endParaRPr>
          </a:p>
        </p:txBody>
      </p:sp>
      <p:sp>
        <p:nvSpPr>
          <p:cNvPr id="10" name="TextBox 9">
            <a:extLst>
              <a:ext uri="{FF2B5EF4-FFF2-40B4-BE49-F238E27FC236}">
                <a16:creationId xmlns:a16="http://schemas.microsoft.com/office/drawing/2014/main" id="{F9DFDABE-C4F0-5E4F-9C8A-47E81F9A6ACA}"/>
              </a:ext>
            </a:extLst>
          </p:cNvPr>
          <p:cNvSpPr txBox="1"/>
          <p:nvPr/>
        </p:nvSpPr>
        <p:spPr>
          <a:xfrm>
            <a:off x="6259284" y="166763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DEPENDENCE </a:t>
            </a:r>
            <a:r>
              <a:rPr lang="en-US" sz="4400" dirty="0">
                <a:solidFill>
                  <a:srgbClr val="002060"/>
                </a:solidFill>
                <a:latin typeface="Haettenschweiler" panose="020B0706040902060204" pitchFamily="34" charset="0"/>
              </a:rPr>
              <a:t>(Jn. 15:4-5)</a:t>
            </a:r>
            <a:endParaRPr lang="en-US" sz="3000" dirty="0">
              <a:solidFill>
                <a:srgbClr val="002060"/>
              </a:solidFill>
              <a:latin typeface="Haettenschweiler" panose="020B0706040902060204" pitchFamily="34" charset="0"/>
            </a:endParaRPr>
          </a:p>
        </p:txBody>
      </p:sp>
      <p:sp>
        <p:nvSpPr>
          <p:cNvPr id="11" name="TextBox 10">
            <a:extLst>
              <a:ext uri="{FF2B5EF4-FFF2-40B4-BE49-F238E27FC236}">
                <a16:creationId xmlns:a16="http://schemas.microsoft.com/office/drawing/2014/main" id="{38922BB9-0C9E-4373-0D7B-21236392596B}"/>
              </a:ext>
            </a:extLst>
          </p:cNvPr>
          <p:cNvSpPr txBox="1"/>
          <p:nvPr/>
        </p:nvSpPr>
        <p:spPr>
          <a:xfrm>
            <a:off x="6259282" y="359015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SPEAKING </a:t>
            </a:r>
            <a:r>
              <a:rPr lang="en-US" sz="4400" dirty="0">
                <a:solidFill>
                  <a:srgbClr val="002060"/>
                </a:solidFill>
                <a:latin typeface="Haettenschweiler" panose="020B0706040902060204" pitchFamily="34" charset="0"/>
              </a:rPr>
              <a:t>(Rom. 10:14)</a:t>
            </a:r>
            <a:endParaRPr lang="en-US" sz="6000" dirty="0">
              <a:solidFill>
                <a:srgbClr val="002060"/>
              </a:solidFill>
              <a:latin typeface="Haettenschweiler" panose="020B0706040902060204" pitchFamily="34" charset="0"/>
            </a:endParaRPr>
          </a:p>
        </p:txBody>
      </p:sp>
      <p:sp>
        <p:nvSpPr>
          <p:cNvPr id="12" name="TextBox 11">
            <a:extLst>
              <a:ext uri="{FF2B5EF4-FFF2-40B4-BE49-F238E27FC236}">
                <a16:creationId xmlns:a16="http://schemas.microsoft.com/office/drawing/2014/main" id="{517E0C1A-3FDF-3876-4A88-BB775FA7ACC3}"/>
              </a:ext>
            </a:extLst>
          </p:cNvPr>
          <p:cNvSpPr txBox="1"/>
          <p:nvPr/>
        </p:nvSpPr>
        <p:spPr>
          <a:xfrm>
            <a:off x="6259282" y="2574488"/>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PRAYING </a:t>
            </a:r>
            <a:r>
              <a:rPr lang="en-US" sz="4400" dirty="0">
                <a:solidFill>
                  <a:srgbClr val="002060"/>
                </a:solidFill>
                <a:latin typeface="Haettenschweiler" panose="020B0706040902060204" pitchFamily="34" charset="0"/>
              </a:rPr>
              <a:t>(Col. 4:2)</a:t>
            </a:r>
            <a:endParaRPr lang="en-US" sz="6000" dirty="0">
              <a:solidFill>
                <a:srgbClr val="002060"/>
              </a:solidFill>
              <a:latin typeface="Haettenschweiler" panose="020B0706040902060204" pitchFamily="34" charset="0"/>
            </a:endParaRPr>
          </a:p>
        </p:txBody>
      </p:sp>
      <p:sp>
        <p:nvSpPr>
          <p:cNvPr id="8" name="TextBox 7">
            <a:extLst>
              <a:ext uri="{FF2B5EF4-FFF2-40B4-BE49-F238E27FC236}">
                <a16:creationId xmlns:a16="http://schemas.microsoft.com/office/drawing/2014/main" id="{16E025D1-7E42-D17F-146B-AE643425EA6C}"/>
              </a:ext>
            </a:extLst>
          </p:cNvPr>
          <p:cNvSpPr txBox="1"/>
          <p:nvPr/>
        </p:nvSpPr>
        <p:spPr>
          <a:xfrm>
            <a:off x="0" y="4605815"/>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CONVICTS </a:t>
            </a:r>
            <a:r>
              <a:rPr lang="en-US" sz="4400" dirty="0">
                <a:latin typeface="Haettenschweiler" panose="020B0706040902060204" pitchFamily="34" charset="0"/>
              </a:rPr>
              <a:t>(Jn. 16:8) </a:t>
            </a:r>
            <a:endParaRPr lang="en-US" sz="6000" dirty="0">
              <a:latin typeface="Haettenschweiler" panose="020B0706040902060204" pitchFamily="34" charset="0"/>
            </a:endParaRPr>
          </a:p>
        </p:txBody>
      </p:sp>
      <p:sp>
        <p:nvSpPr>
          <p:cNvPr id="17" name="TextBox 16">
            <a:extLst>
              <a:ext uri="{FF2B5EF4-FFF2-40B4-BE49-F238E27FC236}">
                <a16:creationId xmlns:a16="http://schemas.microsoft.com/office/drawing/2014/main" id="{BAE0250B-37D7-2C7E-DF33-BAF82DAAF6EF}"/>
              </a:ext>
            </a:extLst>
          </p:cNvPr>
          <p:cNvSpPr txBox="1"/>
          <p:nvPr/>
        </p:nvSpPr>
        <p:spPr>
          <a:xfrm>
            <a:off x="81640" y="5512673"/>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BINDS SATAN </a:t>
            </a:r>
            <a:r>
              <a:rPr lang="en-US" sz="4400" dirty="0">
                <a:latin typeface="Haettenschweiler" panose="020B0706040902060204" pitchFamily="34" charset="0"/>
              </a:rPr>
              <a:t>(Mk. 3:27) </a:t>
            </a:r>
            <a:endParaRPr lang="en-US" sz="6000" dirty="0">
              <a:latin typeface="Haettenschweiler" panose="020B0706040902060204" pitchFamily="34" charset="0"/>
            </a:endParaRPr>
          </a:p>
        </p:txBody>
      </p:sp>
    </p:spTree>
    <p:extLst>
      <p:ext uri="{BB962C8B-B14F-4D97-AF65-F5344CB8AC3E}">
        <p14:creationId xmlns:p14="http://schemas.microsoft.com/office/powerpoint/2010/main" val="330073252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6000" b="1" dirty="0">
                <a:latin typeface="Perpetua" panose="02020502060401020303" pitchFamily="18" charset="0"/>
              </a:rPr>
              <a:t>“</a:t>
            </a:r>
            <a:r>
              <a:rPr lang="en-US" altLang="en-US" sz="6000" dirty="0"/>
              <a:t>Fruit</a:t>
            </a:r>
            <a:r>
              <a:rPr lang="en-US" altLang="en-US" sz="6000" b="1" dirty="0">
                <a:latin typeface="Perpetua" panose="02020502060401020303" pitchFamily="18" charset="0"/>
              </a:rPr>
              <a:t>fulness is All That Matters”</a:t>
            </a:r>
          </a:p>
        </p:txBody>
      </p:sp>
      <p:sp>
        <p:nvSpPr>
          <p:cNvPr id="3" name="Content Placeholder 2"/>
          <p:cNvSpPr>
            <a:spLocks noGrp="1"/>
          </p:cNvSpPr>
          <p:nvPr>
            <p:ph idx="1"/>
          </p:nvPr>
        </p:nvSpPr>
        <p:spPr>
          <a:xfrm>
            <a:off x="633663" y="1600201"/>
            <a:ext cx="10972800" cy="4525963"/>
          </a:xfrm>
        </p:spPr>
        <p:txBody>
          <a:bodyPr/>
          <a:lstStyle/>
          <a:p>
            <a:r>
              <a:rPr lang="en-US" dirty="0"/>
              <a:t>Improper understanding of fruit bearing</a:t>
            </a:r>
          </a:p>
          <a:p>
            <a:r>
              <a:rPr lang="en-US" dirty="0"/>
              <a:t>Taking your identity from your results</a:t>
            </a:r>
          </a:p>
          <a:p>
            <a:r>
              <a:rPr lang="en-US" dirty="0"/>
              <a:t>Comparison &amp; jealousy</a:t>
            </a:r>
          </a:p>
        </p:txBody>
      </p:sp>
      <p:sp>
        <p:nvSpPr>
          <p:cNvPr id="2" name="TextBox 1">
            <a:extLst>
              <a:ext uri="{FF2B5EF4-FFF2-40B4-BE49-F238E27FC236}">
                <a16:creationId xmlns:a16="http://schemas.microsoft.com/office/drawing/2014/main" id="{5A0ADDC6-FAD6-79DA-37E7-9FE829CCB4F9}"/>
              </a:ext>
            </a:extLst>
          </p:cNvPr>
          <p:cNvSpPr txBox="1"/>
          <p:nvPr/>
        </p:nvSpPr>
        <p:spPr>
          <a:xfrm>
            <a:off x="3620613" y="3863182"/>
            <a:ext cx="8286750"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Matthew 20:15 – </a:t>
            </a:r>
            <a:r>
              <a:rPr lang="en-US" sz="3800" dirty="0">
                <a:effectLst/>
                <a:latin typeface="Perpetua" panose="02020502060401020303" pitchFamily="18" charset="0"/>
                <a:ea typeface="Aptos" panose="020B0004020202020204" pitchFamily="34" charset="0"/>
                <a:cs typeface="Times New Roman" panose="02020603050405020304" pitchFamily="18" charset="0"/>
              </a:rPr>
              <a:t>Is it not lawful for me to do what I wish </a:t>
            </a:r>
            <a:r>
              <a:rPr lang="en-US" sz="3800" dirty="0">
                <a:latin typeface="Perpetua" panose="02020502060401020303" pitchFamily="18" charset="0"/>
                <a:ea typeface="Aptos" panose="020B0004020202020204" pitchFamily="34" charset="0"/>
                <a:cs typeface="Times New Roman" panose="02020603050405020304" pitchFamily="18" charset="0"/>
              </a:rPr>
              <a:t>with what is my own? Or is your eye envious because I am generous?</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4890352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6000" b="1" dirty="0">
                <a:latin typeface="Perpetua" panose="02020502060401020303" pitchFamily="18" charset="0"/>
              </a:rPr>
              <a:t>“</a:t>
            </a:r>
            <a:r>
              <a:rPr lang="en-US" altLang="en-US" sz="6000" dirty="0"/>
              <a:t>Fruit</a:t>
            </a:r>
            <a:r>
              <a:rPr lang="en-US" altLang="en-US" sz="6000" b="1" dirty="0">
                <a:latin typeface="Perpetua" panose="02020502060401020303" pitchFamily="18" charset="0"/>
              </a:rPr>
              <a:t>fulness is All That Matters”</a:t>
            </a:r>
          </a:p>
        </p:txBody>
      </p:sp>
      <p:sp>
        <p:nvSpPr>
          <p:cNvPr id="3" name="Content Placeholder 2"/>
          <p:cNvSpPr>
            <a:spLocks noGrp="1"/>
          </p:cNvSpPr>
          <p:nvPr>
            <p:ph idx="1"/>
          </p:nvPr>
        </p:nvSpPr>
        <p:spPr>
          <a:xfrm>
            <a:off x="633663" y="1600201"/>
            <a:ext cx="10972800" cy="4525963"/>
          </a:xfrm>
        </p:spPr>
        <p:txBody>
          <a:bodyPr/>
          <a:lstStyle/>
          <a:p>
            <a:r>
              <a:rPr lang="en-US" dirty="0"/>
              <a:t>Improper understanding of fruit bearing</a:t>
            </a:r>
          </a:p>
          <a:p>
            <a:r>
              <a:rPr lang="en-US" dirty="0"/>
              <a:t>Taking your identity from your results</a:t>
            </a:r>
          </a:p>
          <a:p>
            <a:r>
              <a:rPr lang="en-US" dirty="0"/>
              <a:t>Comparison &amp; jealousy</a:t>
            </a:r>
          </a:p>
        </p:txBody>
      </p:sp>
      <p:sp>
        <p:nvSpPr>
          <p:cNvPr id="2" name="TextBox 1">
            <a:extLst>
              <a:ext uri="{FF2B5EF4-FFF2-40B4-BE49-F238E27FC236}">
                <a16:creationId xmlns:a16="http://schemas.microsoft.com/office/drawing/2014/main" id="{5A0ADDC6-FAD6-79DA-37E7-9FE829CCB4F9}"/>
              </a:ext>
            </a:extLst>
          </p:cNvPr>
          <p:cNvSpPr txBox="1"/>
          <p:nvPr/>
        </p:nvSpPr>
        <p:spPr>
          <a:xfrm>
            <a:off x="121185" y="3877292"/>
            <a:ext cx="11720076"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2 Corinthians 10:12 – For we are not bold to class or compare ourselves with some of those who commend themselves; but when they measure themselves by themselves and compare themselves with themselves, they are without understanding.</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26636612"/>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What Can I Do?</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dirty="0"/>
              <a:t>1. Pray for ministry opportunities </a:t>
            </a:r>
          </a:p>
          <a:p>
            <a:pPr marL="0" indent="0">
              <a:buNone/>
            </a:pPr>
            <a:r>
              <a:rPr lang="en-US" b="1" dirty="0"/>
              <a:t>Colossians 4:2-3a</a:t>
            </a:r>
            <a:r>
              <a:rPr lang="en-US" dirty="0"/>
              <a:t> – Devote yourselves to prayer, keeping alert in it with an attitude of thanksgiving; praying at the same time for us as well, that God will open up to us a door for the word,</a:t>
            </a:r>
            <a:endParaRPr lang="en-US" b="1" dirty="0"/>
          </a:p>
        </p:txBody>
      </p:sp>
      <p:sp>
        <p:nvSpPr>
          <p:cNvPr id="4" name="TextBox 3">
            <a:extLst>
              <a:ext uri="{FF2B5EF4-FFF2-40B4-BE49-F238E27FC236}">
                <a16:creationId xmlns:a16="http://schemas.microsoft.com/office/drawing/2014/main" id="{F609DBA8-CC20-75A7-4448-6A49CD0E5E6B}"/>
              </a:ext>
            </a:extLst>
          </p:cNvPr>
          <p:cNvSpPr txBox="1"/>
          <p:nvPr/>
        </p:nvSpPr>
        <p:spPr>
          <a:xfrm>
            <a:off x="2673810" y="4334469"/>
            <a:ext cx="6892506"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We cannot say we’re faithfully waiting on God to bear fruit if we aren’t doing these things</a:t>
            </a:r>
          </a:p>
        </p:txBody>
      </p:sp>
    </p:spTree>
    <p:extLst>
      <p:ext uri="{BB962C8B-B14F-4D97-AF65-F5344CB8AC3E}">
        <p14:creationId xmlns:p14="http://schemas.microsoft.com/office/powerpoint/2010/main" val="65638098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par>
                                <p:cTn id="13" presetID="10" presetClass="exit" presetSubtype="0" fill="hold" grpId="1" nodeType="withEffect">
                                  <p:stCondLst>
                                    <p:cond delay="0"/>
                                  </p:stCondLst>
                                  <p:childTnLst>
                                    <p:animEffect transition="out" filter="fade">
                                      <p:cBhvr>
                                        <p:cTn id="14" dur="500"/>
                                        <p:tgtEl>
                                          <p:spTgt spid="4"/>
                                        </p:tgtEl>
                                      </p:cBhvr>
                                    </p:animEffect>
                                    <p:set>
                                      <p:cBhvr>
                                        <p:cTn id="15" dur="1" fill="hold">
                                          <p:stCondLst>
                                            <p:cond delay="499"/>
                                          </p:stCondLst>
                                        </p:cTn>
                                        <p:tgtEl>
                                          <p:spTgt spid="4"/>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left)">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Faith or Fruit?</a:t>
            </a:r>
          </a:p>
        </p:txBody>
      </p:sp>
      <p:sp>
        <p:nvSpPr>
          <p:cNvPr id="3" name="Content Placeholder 2"/>
          <p:cNvSpPr>
            <a:spLocks noGrp="1"/>
          </p:cNvSpPr>
          <p:nvPr>
            <p:ph idx="1"/>
          </p:nvPr>
        </p:nvSpPr>
        <p:spPr>
          <a:xfrm>
            <a:off x="633663" y="1600201"/>
            <a:ext cx="10972800" cy="4525963"/>
          </a:xfrm>
        </p:spPr>
        <p:txBody>
          <a:bodyPr/>
          <a:lstStyle/>
          <a:p>
            <a:r>
              <a:rPr lang="en-US" dirty="0"/>
              <a:t>Faithfulness – trusting God by believing &amp; acting on His promises in Scripture</a:t>
            </a:r>
          </a:p>
          <a:p>
            <a:r>
              <a:rPr lang="en-US" dirty="0"/>
              <a:t>Fruitfulness – seeing tangible ministry results </a:t>
            </a:r>
            <a:r>
              <a:rPr lang="en-US" sz="2800" dirty="0"/>
              <a:t>(Mt. 9:37; 13:23; 1 Cor. 9:22-23; 2 Tim. 2:6; any Acts reference to numeric growth of church)</a:t>
            </a:r>
            <a:endParaRPr lang="en-US" dirty="0"/>
          </a:p>
        </p:txBody>
      </p:sp>
    </p:spTree>
    <p:extLst>
      <p:ext uri="{BB962C8B-B14F-4D97-AF65-F5344CB8AC3E}">
        <p14:creationId xmlns:p14="http://schemas.microsoft.com/office/powerpoint/2010/main" val="20344366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What Can I Do?</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dirty="0"/>
              <a:t>2. Share the gospel message</a:t>
            </a:r>
          </a:p>
          <a:p>
            <a:pPr marL="0" indent="0">
              <a:buNone/>
            </a:pPr>
            <a:r>
              <a:rPr lang="en-US" b="1" dirty="0"/>
              <a:t>Colossians 4:3</a:t>
            </a:r>
            <a:r>
              <a:rPr lang="en-US" dirty="0"/>
              <a:t> – praying at the same time for us as well, that God will open up to us a door </a:t>
            </a:r>
            <a:r>
              <a:rPr lang="en-US" b="1" u="sng" dirty="0"/>
              <a:t>for the word, so that we may speak forth the mystery of Christ</a:t>
            </a:r>
            <a:r>
              <a:rPr lang="en-US" dirty="0"/>
              <a:t>, for which I have been imprisoned;</a:t>
            </a:r>
            <a:endParaRPr lang="en-US" b="1" dirty="0"/>
          </a:p>
        </p:txBody>
      </p:sp>
    </p:spTree>
    <p:extLst>
      <p:ext uri="{BB962C8B-B14F-4D97-AF65-F5344CB8AC3E}">
        <p14:creationId xmlns:p14="http://schemas.microsoft.com/office/powerpoint/2010/main" val="125602569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What Can I Do?</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dirty="0"/>
              <a:t>2. Share the gospel message</a:t>
            </a:r>
          </a:p>
          <a:p>
            <a:pPr marL="0" indent="0">
              <a:buNone/>
            </a:pPr>
            <a:r>
              <a:rPr lang="en-US" b="1" dirty="0"/>
              <a:t>Colossians 4:3</a:t>
            </a:r>
            <a:r>
              <a:rPr lang="en-US" dirty="0"/>
              <a:t> – praying at the same time for us as well, that God will open up to us a door </a:t>
            </a:r>
            <a:r>
              <a:rPr lang="en-US" b="1" u="sng" dirty="0"/>
              <a:t>for the word, so that we may speak forth the mystery of Christ</a:t>
            </a:r>
            <a:r>
              <a:rPr lang="en-US" dirty="0"/>
              <a:t>, for which I have been imprisoned;</a:t>
            </a:r>
            <a:endParaRPr lang="en-US" b="1" dirty="0"/>
          </a:p>
        </p:txBody>
      </p:sp>
      <p:sp>
        <p:nvSpPr>
          <p:cNvPr id="2" name="TextBox 1">
            <a:extLst>
              <a:ext uri="{FF2B5EF4-FFF2-40B4-BE49-F238E27FC236}">
                <a16:creationId xmlns:a16="http://schemas.microsoft.com/office/drawing/2014/main" id="{46E1BAA0-E89A-8CFE-9845-48C383DCD28E}"/>
              </a:ext>
            </a:extLst>
          </p:cNvPr>
          <p:cNvSpPr txBox="1"/>
          <p:nvPr/>
        </p:nvSpPr>
        <p:spPr>
          <a:xfrm>
            <a:off x="3697731" y="1324780"/>
            <a:ext cx="8286750" cy="3600986"/>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Hebrews 4:12 – For the word of God is living and active and sharper than any two-edged sword, and piercing as far as the division of soul and spirit, of both joints and marrow, and able to judge the thoughts and intentions of the heart.</a:t>
            </a:r>
            <a:endParaRPr lang="en-US" sz="3800" baseline="30000" dirty="0">
              <a:latin typeface="Perpetua" panose="02020502060401020303" pitchFamily="18" charset="0"/>
            </a:endParaRPr>
          </a:p>
        </p:txBody>
      </p:sp>
      <p:sp>
        <p:nvSpPr>
          <p:cNvPr id="5" name="TextBox 4">
            <a:extLst>
              <a:ext uri="{FF2B5EF4-FFF2-40B4-BE49-F238E27FC236}">
                <a16:creationId xmlns:a16="http://schemas.microsoft.com/office/drawing/2014/main" id="{2D3C9110-6CF9-1BA1-4D3C-DAC73EE4E499}"/>
              </a:ext>
            </a:extLst>
          </p:cNvPr>
          <p:cNvSpPr txBox="1"/>
          <p:nvPr/>
        </p:nvSpPr>
        <p:spPr>
          <a:xfrm>
            <a:off x="400114" y="5139701"/>
            <a:ext cx="5200291"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Have you shared the gospel?</a:t>
            </a:r>
          </a:p>
          <a:p>
            <a:pPr algn="ctr"/>
            <a:r>
              <a:rPr lang="en-US" sz="3800" dirty="0">
                <a:latin typeface="Perpetua" panose="02020502060401020303" pitchFamily="18" charset="0"/>
              </a:rPr>
              <a:t>How recently? </a:t>
            </a:r>
            <a:endParaRPr lang="en-US" sz="3800" i="1" dirty="0">
              <a:latin typeface="Perpetua" panose="02020502060401020303" pitchFamily="18" charset="0"/>
            </a:endParaRPr>
          </a:p>
        </p:txBody>
      </p:sp>
    </p:spTree>
    <p:extLst>
      <p:ext uri="{BB962C8B-B14F-4D97-AF65-F5344CB8AC3E}">
        <p14:creationId xmlns:p14="http://schemas.microsoft.com/office/powerpoint/2010/main" val="19234024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xit" presetSubtype="0" fill="hold" grpId="1" nodeType="withEffect">
                                  <p:stCondLst>
                                    <p:cond delay="0"/>
                                  </p:stCondLst>
                                  <p:childTnLst>
                                    <p:animEffect transition="out" filter="fade">
                                      <p:cBhvr>
                                        <p:cTn id="19" dur="500"/>
                                        <p:tgtEl>
                                          <p:spTgt spid="2"/>
                                        </p:tgtEl>
                                      </p:cBhvr>
                                    </p:animEffect>
                                    <p:set>
                                      <p:cBhvr>
                                        <p:cTn id="20" dur="1" fill="hold">
                                          <p:stCondLst>
                                            <p:cond delay="499"/>
                                          </p:stCondLst>
                                        </p:cTn>
                                        <p:tgtEl>
                                          <p:spTgt spid="2"/>
                                        </p:tgtEl>
                                        <p:attrNameLst>
                                          <p:attrName>style.visibility</p:attrName>
                                        </p:attrNameLst>
                                      </p:cBhvr>
                                      <p:to>
                                        <p:strVal val="hidden"/>
                                      </p:to>
                                    </p:set>
                                  </p:childTnLst>
                                </p:cTn>
                              </p:par>
                              <p:par>
                                <p:cTn id="21" presetID="22" presetClass="entr" presetSubtype="8" fill="hold" nodeType="with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Effect transition="in" filter="wipe(left)">
                                      <p:cBhvr>
                                        <p:cTn id="23" dur="500"/>
                                        <p:tgtEl>
                                          <p:spTgt spid="5">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5">
                                            <p:txEl>
                                              <p:pRg st="1" end="1"/>
                                            </p:txEl>
                                          </p:spTgt>
                                        </p:tgtEl>
                                        <p:attrNameLst>
                                          <p:attrName>style.visibility</p:attrName>
                                        </p:attrNameLst>
                                      </p:cBhvr>
                                      <p:to>
                                        <p:strVal val="visible"/>
                                      </p:to>
                                    </p:set>
                                    <p:animEffect transition="in" filter="wipe(left)">
                                      <p:cBhvr>
                                        <p:cTn id="28"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What Can I Do?</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dirty="0"/>
              <a:t>3. Improve on relational deficiencies</a:t>
            </a:r>
          </a:p>
          <a:p>
            <a:pPr marL="0" indent="0">
              <a:buNone/>
            </a:pPr>
            <a:r>
              <a:rPr lang="en-US" b="1" dirty="0"/>
              <a:t>Colossians 4:4-6</a:t>
            </a:r>
            <a:r>
              <a:rPr lang="en-US" dirty="0"/>
              <a:t> – that I may make it clear in the way I ought to speak. Conduct yourselves with wisdom toward outsiders, making the most of the opportunity. Let your speech always be with grace, as though seasoned with salt, so that you will know how you should respond to each person.</a:t>
            </a:r>
            <a:endParaRPr lang="en-US" b="1" dirty="0"/>
          </a:p>
        </p:txBody>
      </p:sp>
      <p:sp>
        <p:nvSpPr>
          <p:cNvPr id="4" name="TextBox 3">
            <a:extLst>
              <a:ext uri="{FF2B5EF4-FFF2-40B4-BE49-F238E27FC236}">
                <a16:creationId xmlns:a16="http://schemas.microsoft.com/office/drawing/2014/main" id="{5C428C74-8383-FF08-3BBE-C6A06133A646}"/>
              </a:ext>
            </a:extLst>
          </p:cNvPr>
          <p:cNvSpPr txBox="1"/>
          <p:nvPr/>
        </p:nvSpPr>
        <p:spPr>
          <a:xfrm>
            <a:off x="7180306" y="147316"/>
            <a:ext cx="5200291"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Surround yourself with mature Christians whom you ask for input</a:t>
            </a:r>
          </a:p>
        </p:txBody>
      </p:sp>
    </p:spTree>
    <p:extLst>
      <p:ext uri="{BB962C8B-B14F-4D97-AF65-F5344CB8AC3E}">
        <p14:creationId xmlns:p14="http://schemas.microsoft.com/office/powerpoint/2010/main" val="171875199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What Can I Do?</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dirty="0"/>
              <a:t>4. Spend regular time with non-Christians</a:t>
            </a:r>
          </a:p>
          <a:p>
            <a:pPr marL="0" indent="0">
              <a:buNone/>
            </a:pPr>
            <a:r>
              <a:rPr lang="en-US" b="1" dirty="0"/>
              <a:t>Colossians 4:4-6</a:t>
            </a:r>
            <a:r>
              <a:rPr lang="en-US" dirty="0"/>
              <a:t> – that I may make it clear in the way I ought to speak. Conduct yourselves with wisdom toward outsiders, making the most of the opportunity. Let your speech always be with grace, as though seasoned with salt, so that you will know how you should respond to each person.</a:t>
            </a:r>
            <a:endParaRPr lang="en-US" b="1" dirty="0"/>
          </a:p>
        </p:txBody>
      </p:sp>
    </p:spTree>
    <p:extLst>
      <p:ext uri="{BB962C8B-B14F-4D97-AF65-F5344CB8AC3E}">
        <p14:creationId xmlns:p14="http://schemas.microsoft.com/office/powerpoint/2010/main" val="19439071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What Can I Do?</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dirty="0"/>
              <a:t>4. Spend regular time with non-Christians</a:t>
            </a:r>
          </a:p>
          <a:p>
            <a:pPr marL="0" indent="0">
              <a:buNone/>
            </a:pPr>
            <a:r>
              <a:rPr lang="en-US" b="1" dirty="0"/>
              <a:t>Colossians 4:4-6</a:t>
            </a:r>
            <a:r>
              <a:rPr lang="en-US" dirty="0"/>
              <a:t> – that I may make it clear in the way I ought to speak. Conduct yourselves with wisdom toward outsiders, making the most of the opportunity. Let your speech always be with grace, as though seasoned with salt, so that you will know how you should respond to each person.</a:t>
            </a:r>
            <a:endParaRPr lang="en-US" b="1" dirty="0"/>
          </a:p>
        </p:txBody>
      </p:sp>
      <p:sp>
        <p:nvSpPr>
          <p:cNvPr id="6" name="TextBox 5">
            <a:extLst>
              <a:ext uri="{FF2B5EF4-FFF2-40B4-BE49-F238E27FC236}">
                <a16:creationId xmlns:a16="http://schemas.microsoft.com/office/drawing/2014/main" id="{2C5D5F98-2FD9-D44E-2C98-27C488A5E59A}"/>
              </a:ext>
            </a:extLst>
          </p:cNvPr>
          <p:cNvSpPr txBox="1"/>
          <p:nvPr/>
        </p:nvSpPr>
        <p:spPr>
          <a:xfrm>
            <a:off x="3519917" y="2779771"/>
            <a:ext cx="5200291" cy="2431435"/>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You can’t say you’re waiting faithfully if you’re not regularly seeing non-Christians</a:t>
            </a:r>
            <a:endParaRPr lang="en-US" sz="3800" i="1" dirty="0">
              <a:latin typeface="Perpetua" panose="02020502060401020303" pitchFamily="18" charset="0"/>
            </a:endParaRPr>
          </a:p>
        </p:txBody>
      </p:sp>
    </p:spTree>
    <p:extLst>
      <p:ext uri="{BB962C8B-B14F-4D97-AF65-F5344CB8AC3E}">
        <p14:creationId xmlns:p14="http://schemas.microsoft.com/office/powerpoint/2010/main" val="67302899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What Can I Do?</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dirty="0"/>
              <a:t>5. Sow abundantly</a:t>
            </a:r>
          </a:p>
        </p:txBody>
      </p:sp>
    </p:spTree>
    <p:extLst>
      <p:ext uri="{BB962C8B-B14F-4D97-AF65-F5344CB8AC3E}">
        <p14:creationId xmlns:p14="http://schemas.microsoft.com/office/powerpoint/2010/main" val="3649423639"/>
      </p:ext>
    </p:extLst>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What Can I Do?</a:t>
            </a:r>
          </a:p>
        </p:txBody>
      </p:sp>
      <p:sp>
        <p:nvSpPr>
          <p:cNvPr id="3" name="Content Placeholder 2"/>
          <p:cNvSpPr>
            <a:spLocks noGrp="1"/>
          </p:cNvSpPr>
          <p:nvPr>
            <p:ph idx="1"/>
          </p:nvPr>
        </p:nvSpPr>
        <p:spPr>
          <a:xfrm>
            <a:off x="633663" y="1600201"/>
            <a:ext cx="10972800" cy="4525963"/>
          </a:xfrm>
        </p:spPr>
        <p:txBody>
          <a:bodyPr/>
          <a:lstStyle/>
          <a:p>
            <a:pPr marL="742950" indent="-742950">
              <a:buAutoNum type="arabicPeriod"/>
            </a:pPr>
            <a:r>
              <a:rPr lang="en-US" dirty="0"/>
              <a:t>Pray for ministry opportunities</a:t>
            </a:r>
          </a:p>
          <a:p>
            <a:pPr marL="742950" indent="-742950">
              <a:buAutoNum type="arabicPeriod"/>
            </a:pPr>
            <a:r>
              <a:rPr lang="en-US" dirty="0"/>
              <a:t>Share the gospel message</a:t>
            </a:r>
          </a:p>
          <a:p>
            <a:pPr marL="742950" indent="-742950">
              <a:buAutoNum type="arabicPeriod"/>
            </a:pPr>
            <a:r>
              <a:rPr lang="en-US" dirty="0"/>
              <a:t>Improve on relational deficiencies </a:t>
            </a:r>
          </a:p>
          <a:p>
            <a:pPr marL="742950" indent="-742950">
              <a:buAutoNum type="arabicPeriod"/>
            </a:pPr>
            <a:r>
              <a:rPr lang="en-US" dirty="0"/>
              <a:t>Spend regular time with non-Christians</a:t>
            </a:r>
          </a:p>
          <a:p>
            <a:pPr marL="742950" indent="-742950">
              <a:buAutoNum type="arabicPeriod"/>
            </a:pPr>
            <a:r>
              <a:rPr lang="en-US" dirty="0"/>
              <a:t>Sow abundantly</a:t>
            </a:r>
          </a:p>
        </p:txBody>
      </p:sp>
      <p:sp>
        <p:nvSpPr>
          <p:cNvPr id="2" name="TextBox 1">
            <a:extLst>
              <a:ext uri="{FF2B5EF4-FFF2-40B4-BE49-F238E27FC236}">
                <a16:creationId xmlns:a16="http://schemas.microsoft.com/office/drawing/2014/main" id="{606C5900-EA51-3AEB-D7C2-AF446419E24D}"/>
              </a:ext>
            </a:extLst>
          </p:cNvPr>
          <p:cNvSpPr txBox="1"/>
          <p:nvPr/>
        </p:nvSpPr>
        <p:spPr>
          <a:xfrm>
            <a:off x="5163487" y="4494056"/>
            <a:ext cx="5612653" cy="1938992"/>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6000" dirty="0">
                <a:latin typeface="Perpetua" panose="02020502060401020303" pitchFamily="18" charset="0"/>
              </a:rPr>
              <a:t>These are useless without faith</a:t>
            </a:r>
            <a:endParaRPr lang="en-US" sz="6000" i="1" dirty="0">
              <a:latin typeface="Perpetua" panose="02020502060401020303" pitchFamily="18" charset="0"/>
            </a:endParaRPr>
          </a:p>
        </p:txBody>
      </p:sp>
    </p:spTree>
    <p:extLst>
      <p:ext uri="{BB962C8B-B14F-4D97-AF65-F5344CB8AC3E}">
        <p14:creationId xmlns:p14="http://schemas.microsoft.com/office/powerpoint/2010/main" val="6012051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How Do I Wait </a:t>
            </a:r>
            <a:r>
              <a:rPr lang="en-US" altLang="en-US" sz="7500" dirty="0"/>
              <a:t>F</a:t>
            </a:r>
            <a:r>
              <a:rPr lang="en-US" altLang="en-US" sz="7500" b="1" dirty="0">
                <a:latin typeface="Perpetua" panose="02020502060401020303" pitchFamily="18" charset="0"/>
              </a:rPr>
              <a:t>aithfully?</a:t>
            </a:r>
          </a:p>
        </p:txBody>
      </p:sp>
      <p:sp>
        <p:nvSpPr>
          <p:cNvPr id="3" name="Content Placeholder 2"/>
          <p:cNvSpPr>
            <a:spLocks noGrp="1"/>
          </p:cNvSpPr>
          <p:nvPr>
            <p:ph idx="1"/>
          </p:nvPr>
        </p:nvSpPr>
        <p:spPr>
          <a:xfrm>
            <a:off x="633663" y="1600201"/>
            <a:ext cx="10972800" cy="4525963"/>
          </a:xfrm>
        </p:spPr>
        <p:txBody>
          <a:bodyPr/>
          <a:lstStyle/>
          <a:p>
            <a:pPr marL="742950" indent="-742950">
              <a:buAutoNum type="arabicPeriod"/>
            </a:pPr>
            <a:r>
              <a:rPr lang="en-US" dirty="0"/>
              <a:t>Abide in Christ</a:t>
            </a:r>
          </a:p>
          <a:p>
            <a:pPr marL="0" indent="0">
              <a:buNone/>
            </a:pPr>
            <a:r>
              <a:rPr lang="en-US" b="1" dirty="0"/>
              <a:t>John 15:4-5</a:t>
            </a:r>
            <a:r>
              <a:rPr lang="en-US" dirty="0"/>
              <a:t> - Abide in me, and I in you. As the branch cannot bear fruit of itself unless it abides in the vine, so neither can you unless you abide in Me. I am the vine, you are the branches; he who abides in Me and I in him, he bears much fruit, for apart from Me you can do nothing.</a:t>
            </a:r>
            <a:endParaRPr lang="en-US" b="1" dirty="0"/>
          </a:p>
        </p:txBody>
      </p:sp>
    </p:spTree>
    <p:extLst>
      <p:ext uri="{BB962C8B-B14F-4D97-AF65-F5344CB8AC3E}">
        <p14:creationId xmlns:p14="http://schemas.microsoft.com/office/powerpoint/2010/main" val="22696870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How Do I Wait </a:t>
            </a:r>
            <a:r>
              <a:rPr lang="en-US" altLang="en-US" sz="7500" dirty="0"/>
              <a:t>F</a:t>
            </a:r>
            <a:r>
              <a:rPr lang="en-US" altLang="en-US" sz="7500" b="1" dirty="0">
                <a:latin typeface="Perpetua" panose="02020502060401020303" pitchFamily="18" charset="0"/>
              </a:rPr>
              <a:t>aithfully?</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dirty="0"/>
              <a:t>2. Repent of unbiblical attitudes</a:t>
            </a:r>
          </a:p>
          <a:p>
            <a:r>
              <a:rPr lang="en-US" dirty="0"/>
              <a:t>Jealousy, envy &amp; comparison</a:t>
            </a:r>
          </a:p>
          <a:p>
            <a:r>
              <a:rPr lang="en-US" dirty="0"/>
              <a:t>Comfort obsession</a:t>
            </a:r>
          </a:p>
          <a:p>
            <a:r>
              <a:rPr lang="en-US" dirty="0"/>
              <a:t>The need to be liked by everyone </a:t>
            </a:r>
          </a:p>
          <a:p>
            <a:r>
              <a:rPr lang="en-US" dirty="0"/>
              <a:t>Anger at God / Entitlement</a:t>
            </a:r>
          </a:p>
          <a:p>
            <a:r>
              <a:rPr lang="en-US" dirty="0"/>
              <a:t>Ministry makes me matter </a:t>
            </a:r>
          </a:p>
        </p:txBody>
      </p:sp>
    </p:spTree>
    <p:extLst>
      <p:ext uri="{BB962C8B-B14F-4D97-AF65-F5344CB8AC3E}">
        <p14:creationId xmlns:p14="http://schemas.microsoft.com/office/powerpoint/2010/main" val="184466737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left)">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How Do I Wait </a:t>
            </a:r>
            <a:r>
              <a:rPr lang="en-US" altLang="en-US" sz="7500" dirty="0"/>
              <a:t>F</a:t>
            </a:r>
            <a:r>
              <a:rPr lang="en-US" altLang="en-US" sz="7500" b="1" dirty="0">
                <a:latin typeface="Perpetua" panose="02020502060401020303" pitchFamily="18" charset="0"/>
              </a:rPr>
              <a:t>aithfully?</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dirty="0"/>
              <a:t>2. Repent of unbiblical attitudes</a:t>
            </a:r>
          </a:p>
          <a:p>
            <a:r>
              <a:rPr lang="en-US" dirty="0"/>
              <a:t>Jealousy, envy &amp; comparison</a:t>
            </a:r>
          </a:p>
          <a:p>
            <a:r>
              <a:rPr lang="en-US" dirty="0"/>
              <a:t>Comfort obsession</a:t>
            </a:r>
          </a:p>
          <a:p>
            <a:r>
              <a:rPr lang="en-US" dirty="0"/>
              <a:t>The need to be liked by everyone </a:t>
            </a:r>
          </a:p>
          <a:p>
            <a:r>
              <a:rPr lang="en-US" dirty="0"/>
              <a:t>Anger at God / Entitlement</a:t>
            </a:r>
          </a:p>
          <a:p>
            <a:r>
              <a:rPr lang="en-US" dirty="0"/>
              <a:t>Ministry makes me matter </a:t>
            </a:r>
          </a:p>
        </p:txBody>
      </p:sp>
      <p:sp>
        <p:nvSpPr>
          <p:cNvPr id="2" name="TextBox 1">
            <a:extLst>
              <a:ext uri="{FF2B5EF4-FFF2-40B4-BE49-F238E27FC236}">
                <a16:creationId xmlns:a16="http://schemas.microsoft.com/office/drawing/2014/main" id="{6B567892-0ACD-82D0-05A5-FEB33BB10AC5}"/>
              </a:ext>
            </a:extLst>
          </p:cNvPr>
          <p:cNvSpPr txBox="1"/>
          <p:nvPr/>
        </p:nvSpPr>
        <p:spPr>
          <a:xfrm>
            <a:off x="3686714" y="2889978"/>
            <a:ext cx="8286750"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Luke 6:26 – Woe to you</a:t>
            </a:r>
          </a:p>
          <a:p>
            <a:pPr algn="ctr"/>
            <a:r>
              <a:rPr lang="en-US" sz="3800" b="1" u="sng" dirty="0">
                <a:latin typeface="Perpetua" panose="02020502060401020303" pitchFamily="18" charset="0"/>
              </a:rPr>
              <a:t>when all men speak well of you</a:t>
            </a:r>
            <a:r>
              <a:rPr lang="en-US" sz="3800" dirty="0">
                <a:latin typeface="Perpetua" panose="02020502060401020303" pitchFamily="18" charset="0"/>
              </a:rPr>
              <a:t>,</a:t>
            </a:r>
          </a:p>
          <a:p>
            <a:pPr algn="ctr"/>
            <a:r>
              <a:rPr lang="en-US" sz="3800" dirty="0">
                <a:latin typeface="Perpetua" panose="02020502060401020303" pitchFamily="18" charset="0"/>
              </a:rPr>
              <a:t>for their fathers used to treat the false prophets the same way.</a:t>
            </a:r>
          </a:p>
        </p:txBody>
      </p:sp>
      <p:sp>
        <p:nvSpPr>
          <p:cNvPr id="4" name="TextBox 3">
            <a:extLst>
              <a:ext uri="{FF2B5EF4-FFF2-40B4-BE49-F238E27FC236}">
                <a16:creationId xmlns:a16="http://schemas.microsoft.com/office/drawing/2014/main" id="{B7ACC3E6-36AE-6578-B507-047117B85CFE}"/>
              </a:ext>
            </a:extLst>
          </p:cNvPr>
          <p:cNvSpPr txBox="1"/>
          <p:nvPr/>
        </p:nvSpPr>
        <p:spPr>
          <a:xfrm>
            <a:off x="1596246" y="846138"/>
            <a:ext cx="8286750" cy="1261884"/>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John 15:18 – If the world hates you, you know that it has hated Me before it hated you.</a:t>
            </a:r>
          </a:p>
        </p:txBody>
      </p:sp>
    </p:spTree>
    <p:extLst>
      <p:ext uri="{BB962C8B-B14F-4D97-AF65-F5344CB8AC3E}">
        <p14:creationId xmlns:p14="http://schemas.microsoft.com/office/powerpoint/2010/main" val="141696995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par>
                                <p:cTn id="23" presetID="22" presetClass="entr" presetSubtype="8" fill="hold" nodeType="with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animEffect transition="in" filter="wipe(left)">
                                      <p:cBhvr>
                                        <p:cTn id="25" dur="500"/>
                                        <p:tgtEl>
                                          <p:spTgt spid="2">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
                                            <p:txEl>
                                              <p:pRg st="1" end="1"/>
                                            </p:txEl>
                                          </p:spTgt>
                                        </p:tgtEl>
                                        <p:attrNameLst>
                                          <p:attrName>style.visibility</p:attrName>
                                        </p:attrNameLst>
                                      </p:cBhvr>
                                      <p:to>
                                        <p:strVal val="visible"/>
                                      </p:to>
                                    </p:set>
                                    <p:animEffect transition="in" filter="wipe(left)">
                                      <p:cBhvr>
                                        <p:cTn id="30" dur="500"/>
                                        <p:tgtEl>
                                          <p:spTgt spid="2">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2">
                                            <p:txEl>
                                              <p:pRg st="2" end="2"/>
                                            </p:txEl>
                                          </p:spTgt>
                                        </p:tgtEl>
                                        <p:attrNameLst>
                                          <p:attrName>style.visibility</p:attrName>
                                        </p:attrNameLst>
                                      </p:cBhvr>
                                      <p:to>
                                        <p:strVal val="visible"/>
                                      </p:to>
                                    </p:set>
                                    <p:animEffect transition="in" filter="wipe(left)">
                                      <p:cBhvr>
                                        <p:cTn id="35" dur="500"/>
                                        <p:tgtEl>
                                          <p:spTgt spid="2">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1" nodeType="clickEffect">
                                  <p:stCondLst>
                                    <p:cond delay="0"/>
                                  </p:stCondLst>
                                  <p:childTnLst>
                                    <p:animEffect transition="out" filter="fade">
                                      <p:cBhvr>
                                        <p:cTn id="39" dur="500"/>
                                        <p:tgtEl>
                                          <p:spTgt spid="2"/>
                                        </p:tgtEl>
                                      </p:cBhvr>
                                    </p:animEffect>
                                    <p:set>
                                      <p:cBhvr>
                                        <p:cTn id="40" dur="1" fill="hold">
                                          <p:stCondLst>
                                            <p:cond delay="499"/>
                                          </p:stCondLst>
                                        </p:cTn>
                                        <p:tgtEl>
                                          <p:spTgt spid="2"/>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2">
                                            <p:txEl>
                                              <p:pRg st="0" end="0"/>
                                            </p:txEl>
                                          </p:spTgt>
                                        </p:tgtEl>
                                      </p:cBhvr>
                                    </p:animEffect>
                                    <p:set>
                                      <p:cBhvr>
                                        <p:cTn id="43" dur="1" fill="hold">
                                          <p:stCondLst>
                                            <p:cond delay="499"/>
                                          </p:stCondLst>
                                        </p:cTn>
                                        <p:tgtEl>
                                          <p:spTgt spid="2">
                                            <p:txEl>
                                              <p:pRg st="0" end="0"/>
                                            </p:txEl>
                                          </p:spTgt>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2">
                                            <p:txEl>
                                              <p:pRg st="1" end="1"/>
                                            </p:txEl>
                                          </p:spTgt>
                                        </p:tgtEl>
                                      </p:cBhvr>
                                    </p:animEffect>
                                    <p:set>
                                      <p:cBhvr>
                                        <p:cTn id="46" dur="1" fill="hold">
                                          <p:stCondLst>
                                            <p:cond delay="499"/>
                                          </p:stCondLst>
                                        </p:cTn>
                                        <p:tgtEl>
                                          <p:spTgt spid="2">
                                            <p:txEl>
                                              <p:pRg st="1" end="1"/>
                                            </p:txEl>
                                          </p:spTgt>
                                        </p:tgtEl>
                                        <p:attrNameLst>
                                          <p:attrName>style.visibility</p:attrName>
                                        </p:attrNameLst>
                                      </p:cBhvr>
                                      <p:to>
                                        <p:strVal val="hidden"/>
                                      </p:to>
                                    </p:set>
                                  </p:childTnLst>
                                </p:cTn>
                              </p:par>
                              <p:par>
                                <p:cTn id="47" presetID="10" presetClass="exit" presetSubtype="0" fill="hold" nodeType="withEffect">
                                  <p:stCondLst>
                                    <p:cond delay="0"/>
                                  </p:stCondLst>
                                  <p:childTnLst>
                                    <p:animEffect transition="out" filter="fade">
                                      <p:cBhvr>
                                        <p:cTn id="48" dur="500"/>
                                        <p:tgtEl>
                                          <p:spTgt spid="2">
                                            <p:txEl>
                                              <p:pRg st="2" end="2"/>
                                            </p:txEl>
                                          </p:spTgt>
                                        </p:tgtEl>
                                      </p:cBhvr>
                                    </p:animEffect>
                                    <p:set>
                                      <p:cBhvr>
                                        <p:cTn id="49" dur="1" fill="hold">
                                          <p:stCondLst>
                                            <p:cond delay="499"/>
                                          </p:stCondLst>
                                        </p:cTn>
                                        <p:tgtEl>
                                          <p:spTgt spid="2">
                                            <p:txEl>
                                              <p:pRg st="2" end="2"/>
                                            </p:txEl>
                                          </p:spTgt>
                                        </p:tgtEl>
                                        <p:attrNameLst>
                                          <p:attrName>style.visibility</p:attrName>
                                        </p:attrNameLst>
                                      </p:cBhvr>
                                      <p:to>
                                        <p:strVal val="hidden"/>
                                      </p:to>
                                    </p:set>
                                  </p:childTnLst>
                                </p:cTn>
                              </p:par>
                              <p:par>
                                <p:cTn id="50" presetID="10" presetClass="entr" presetSubtype="0" fill="hold" grpId="0" nodeType="with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fade">
                                      <p:cBhvr>
                                        <p:cTn id="52" dur="500"/>
                                        <p:tgtEl>
                                          <p:spTgt spid="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1" nodeType="clickEffect">
                                  <p:stCondLst>
                                    <p:cond delay="0"/>
                                  </p:stCondLst>
                                  <p:childTnLst>
                                    <p:animEffect transition="out" filter="fade">
                                      <p:cBhvr>
                                        <p:cTn id="56" dur="500"/>
                                        <p:tgtEl>
                                          <p:spTgt spid="4"/>
                                        </p:tgtEl>
                                      </p:cBhvr>
                                    </p:animEffect>
                                    <p:set>
                                      <p:cBhvr>
                                        <p:cTn id="57" dur="1" fill="hold">
                                          <p:stCondLst>
                                            <p:cond delay="499"/>
                                          </p:stCondLst>
                                        </p:cTn>
                                        <p:tgtEl>
                                          <p:spTgt spid="4"/>
                                        </p:tgtEl>
                                        <p:attrNameLst>
                                          <p:attrName>style.visibility</p:attrName>
                                        </p:attrNameLst>
                                      </p:cBhvr>
                                      <p:to>
                                        <p:strVal val="hidden"/>
                                      </p:to>
                                    </p:set>
                                  </p:childTnLst>
                                </p:cTn>
                              </p:par>
                              <p:par>
                                <p:cTn id="58" presetID="22" presetClass="entr" presetSubtype="8" fill="hold" nodeType="withEffect">
                                  <p:stCondLst>
                                    <p:cond delay="0"/>
                                  </p:stCondLst>
                                  <p:childTnLst>
                                    <p:set>
                                      <p:cBhvr>
                                        <p:cTn id="59" dur="1" fill="hold">
                                          <p:stCondLst>
                                            <p:cond delay="0"/>
                                          </p:stCondLst>
                                        </p:cTn>
                                        <p:tgtEl>
                                          <p:spTgt spid="3">
                                            <p:txEl>
                                              <p:pRg st="4" end="4"/>
                                            </p:txEl>
                                          </p:spTgt>
                                        </p:tgtEl>
                                        <p:attrNameLst>
                                          <p:attrName>style.visibility</p:attrName>
                                        </p:attrNameLst>
                                      </p:cBhvr>
                                      <p:to>
                                        <p:strVal val="visible"/>
                                      </p:to>
                                    </p:set>
                                    <p:animEffect transition="in" filter="wipe(left)">
                                      <p:cBhvr>
                                        <p:cTn id="60" dur="500"/>
                                        <p:tgtEl>
                                          <p:spTgt spid="3">
                                            <p:txEl>
                                              <p:pRg st="4" end="4"/>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3">
                                            <p:txEl>
                                              <p:pRg st="5" end="5"/>
                                            </p:txEl>
                                          </p:spTgt>
                                        </p:tgtEl>
                                        <p:attrNameLst>
                                          <p:attrName>style.visibility</p:attrName>
                                        </p:attrNameLst>
                                      </p:cBhvr>
                                      <p:to>
                                        <p:strVal val="visible"/>
                                      </p:to>
                                    </p:set>
                                    <p:animEffect transition="in" filter="wipe(left)">
                                      <p:cBhvr>
                                        <p:cTn id="6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4" grpId="0" animBg="1"/>
      <p:bldP spid="4"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Faith or Fruit?</a:t>
            </a:r>
          </a:p>
        </p:txBody>
      </p:sp>
      <p:sp>
        <p:nvSpPr>
          <p:cNvPr id="3" name="Content Placeholder 2"/>
          <p:cNvSpPr>
            <a:spLocks noGrp="1"/>
          </p:cNvSpPr>
          <p:nvPr>
            <p:ph idx="1"/>
          </p:nvPr>
        </p:nvSpPr>
        <p:spPr>
          <a:xfrm>
            <a:off x="633663" y="1600201"/>
            <a:ext cx="10972800" cy="4525963"/>
          </a:xfrm>
        </p:spPr>
        <p:txBody>
          <a:bodyPr/>
          <a:lstStyle/>
          <a:p>
            <a:r>
              <a:rPr lang="en-US" dirty="0"/>
              <a:t>Many say “faithfulness is all that matters”</a:t>
            </a:r>
          </a:p>
          <a:p>
            <a:pPr marL="0" indent="0">
              <a:buNone/>
            </a:pPr>
            <a:r>
              <a:rPr lang="en-US" b="1" dirty="0"/>
              <a:t>1 Corinthians 3:6</a:t>
            </a:r>
            <a:r>
              <a:rPr lang="en-US" dirty="0"/>
              <a:t> – I planted, Apollos watered, but God was causing the growth.</a:t>
            </a:r>
          </a:p>
          <a:p>
            <a:pPr marL="0" indent="0">
              <a:buNone/>
            </a:pPr>
            <a:r>
              <a:rPr lang="en-US" b="1" dirty="0"/>
              <a:t>1 Corinthians 4:2</a:t>
            </a:r>
            <a:r>
              <a:rPr lang="en-US" dirty="0"/>
              <a:t> – it is required of stewards that one be found trustworthy.</a:t>
            </a:r>
          </a:p>
          <a:p>
            <a:pPr marL="0" indent="0">
              <a:buNone/>
            </a:pPr>
            <a:r>
              <a:rPr lang="en-US" b="1" dirty="0"/>
              <a:t>John 15:5b</a:t>
            </a:r>
            <a:r>
              <a:rPr lang="en-US" dirty="0"/>
              <a:t> – apart from Me you can do nothing.</a:t>
            </a:r>
            <a:endParaRPr lang="en-US" b="1" dirty="0"/>
          </a:p>
        </p:txBody>
      </p:sp>
      <p:sp>
        <p:nvSpPr>
          <p:cNvPr id="4" name="TextBox 3">
            <a:extLst>
              <a:ext uri="{FF2B5EF4-FFF2-40B4-BE49-F238E27FC236}">
                <a16:creationId xmlns:a16="http://schemas.microsoft.com/office/drawing/2014/main" id="{89F255DA-A75F-034D-3F95-CD94A7FFF916}"/>
              </a:ext>
            </a:extLst>
          </p:cNvPr>
          <p:cNvSpPr txBox="1"/>
          <p:nvPr/>
        </p:nvSpPr>
        <p:spPr>
          <a:xfrm>
            <a:off x="4665831" y="5495222"/>
            <a:ext cx="6892506"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Therefore, we worry about what we can control and just be faithful, right?</a:t>
            </a:r>
          </a:p>
        </p:txBody>
      </p:sp>
    </p:spTree>
    <p:extLst>
      <p:ext uri="{BB962C8B-B14F-4D97-AF65-F5344CB8AC3E}">
        <p14:creationId xmlns:p14="http://schemas.microsoft.com/office/powerpoint/2010/main" val="270740708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How Do I Wait </a:t>
            </a:r>
            <a:r>
              <a:rPr lang="en-US" altLang="en-US" sz="7500" dirty="0"/>
              <a:t>F</a:t>
            </a:r>
            <a:r>
              <a:rPr lang="en-US" altLang="en-US" sz="7500" b="1" dirty="0">
                <a:latin typeface="Perpetua" panose="02020502060401020303" pitchFamily="18" charset="0"/>
              </a:rPr>
              <a:t>aithfully?</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dirty="0"/>
              <a:t>3. Learn to live out your new identity in Christ</a:t>
            </a:r>
          </a:p>
        </p:txBody>
      </p:sp>
    </p:spTree>
    <p:extLst>
      <p:ext uri="{BB962C8B-B14F-4D97-AF65-F5344CB8AC3E}">
        <p14:creationId xmlns:p14="http://schemas.microsoft.com/office/powerpoint/2010/main" val="2007152144"/>
      </p:ext>
    </p:extLst>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How Do I Wait </a:t>
            </a:r>
            <a:r>
              <a:rPr lang="en-US" altLang="en-US" sz="7500" dirty="0"/>
              <a:t>F</a:t>
            </a:r>
            <a:r>
              <a:rPr lang="en-US" altLang="en-US" sz="7500" b="1" dirty="0">
                <a:latin typeface="Perpetua" panose="02020502060401020303" pitchFamily="18" charset="0"/>
              </a:rPr>
              <a:t>aithfully?</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dirty="0"/>
              <a:t>3. Learn to live out your new identity in Christ</a:t>
            </a:r>
          </a:p>
        </p:txBody>
      </p:sp>
      <p:pic>
        <p:nvPicPr>
          <p:cNvPr id="16386" name="Picture 2" descr="Kindle edition by Hilario ...">
            <a:extLst>
              <a:ext uri="{FF2B5EF4-FFF2-40B4-BE49-F238E27FC236}">
                <a16:creationId xmlns:a16="http://schemas.microsoft.com/office/drawing/2014/main" id="{35CA2600-4AFE-7578-2617-40E3F79505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1265" y="549934"/>
            <a:ext cx="3789871" cy="5643612"/>
          </a:xfrm>
          <a:prstGeom prst="rect">
            <a:avLst/>
          </a:prstGeom>
          <a:noFill/>
          <a:extLst>
            <a:ext uri="{909E8E84-426E-40DD-AFC4-6F175D3DCCD1}">
              <a14:hiddenFill xmlns:a14="http://schemas.microsoft.com/office/drawing/2010/main">
                <a:solidFill>
                  <a:srgbClr val="FFFFFF"/>
                </a:solidFill>
              </a14:hiddenFill>
            </a:ext>
          </a:extLst>
        </p:spPr>
      </p:pic>
      <p:pic>
        <p:nvPicPr>
          <p:cNvPr id="16388" name="Picture 4" descr="Walking in Victory: Experiencing the ...">
            <a:extLst>
              <a:ext uri="{FF2B5EF4-FFF2-40B4-BE49-F238E27FC236}">
                <a16:creationId xmlns:a16="http://schemas.microsoft.com/office/drawing/2014/main" id="{A1F497F4-BC43-F03A-CAF7-3E1C634119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0866" y="583625"/>
            <a:ext cx="4034318" cy="5576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98064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500"/>
                                        <p:tgtEl>
                                          <p:spTgt spid="16386"/>
                                        </p:tgtEl>
                                      </p:cBhvr>
                                    </p:animEffect>
                                  </p:childTnLst>
                                </p:cTn>
                              </p:par>
                              <p:par>
                                <p:cTn id="8" presetID="10" presetClass="entr" presetSubtype="0" fill="hold" nodeType="withEffect">
                                  <p:stCondLst>
                                    <p:cond delay="0"/>
                                  </p:stCondLst>
                                  <p:childTnLst>
                                    <p:set>
                                      <p:cBhvr>
                                        <p:cTn id="9" dur="1" fill="hold">
                                          <p:stCondLst>
                                            <p:cond delay="0"/>
                                          </p:stCondLst>
                                        </p:cTn>
                                        <p:tgtEl>
                                          <p:spTgt spid="16388"/>
                                        </p:tgtEl>
                                        <p:attrNameLst>
                                          <p:attrName>style.visibility</p:attrName>
                                        </p:attrNameLst>
                                      </p:cBhvr>
                                      <p:to>
                                        <p:strVal val="visible"/>
                                      </p:to>
                                    </p:set>
                                    <p:animEffect transition="in" filter="fade">
                                      <p:cBhvr>
                                        <p:cTn id="10" dur="500"/>
                                        <p:tgtEl>
                                          <p:spTgt spid="16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How Do I Wait </a:t>
            </a:r>
            <a:r>
              <a:rPr lang="en-US" altLang="en-US" sz="7500" dirty="0"/>
              <a:t>F</a:t>
            </a:r>
            <a:r>
              <a:rPr lang="en-US" altLang="en-US" sz="7500" b="1" dirty="0">
                <a:latin typeface="Perpetua" panose="02020502060401020303" pitchFamily="18" charset="0"/>
              </a:rPr>
              <a:t>aithfully?</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dirty="0"/>
              <a:t>4. Memorize &amp; meditate on scripture that emphasizes God’s role in evangelism </a:t>
            </a:r>
          </a:p>
          <a:p>
            <a:pPr marL="0" indent="0">
              <a:buNone/>
            </a:pPr>
            <a:endParaRPr lang="en-US" dirty="0"/>
          </a:p>
          <a:p>
            <a:pPr marL="0" indent="0">
              <a:buNone/>
            </a:pPr>
            <a:r>
              <a:rPr lang="en-US" dirty="0"/>
              <a:t>Psalm 127:1; John 12:32; 15:4-5, 16; Acts 13:2; 1 Cor. 3:5-7; 2 Cor. 2:14; 3:5-6; 12:9-10; Eph. 3:16-17; Phil. 4:13; </a:t>
            </a:r>
            <a:br>
              <a:rPr lang="en-US" dirty="0"/>
            </a:br>
            <a:r>
              <a:rPr lang="en-US" dirty="0"/>
              <a:t>Col. 1:28-29; 1 Thess. 1:5</a:t>
            </a:r>
          </a:p>
        </p:txBody>
      </p:sp>
    </p:spTree>
    <p:extLst>
      <p:ext uri="{BB962C8B-B14F-4D97-AF65-F5344CB8AC3E}">
        <p14:creationId xmlns:p14="http://schemas.microsoft.com/office/powerpoint/2010/main" val="32139749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How Do I Wait </a:t>
            </a:r>
            <a:r>
              <a:rPr lang="en-US" altLang="en-US" sz="7500" dirty="0"/>
              <a:t>F</a:t>
            </a:r>
            <a:r>
              <a:rPr lang="en-US" altLang="en-US" sz="7500" b="1" dirty="0">
                <a:latin typeface="Perpetua" panose="02020502060401020303" pitchFamily="18" charset="0"/>
              </a:rPr>
              <a:t>aithfully?</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dirty="0"/>
              <a:t>5. Don’t narrowly define ‘fruit that remains’</a:t>
            </a:r>
          </a:p>
          <a:p>
            <a:r>
              <a:rPr lang="en-US" dirty="0"/>
              <a:t>Don’t make fruit something it’s not </a:t>
            </a:r>
          </a:p>
          <a:p>
            <a:r>
              <a:rPr lang="en-US" dirty="0"/>
              <a:t>But don’t make your definition too narrow, either </a:t>
            </a:r>
          </a:p>
        </p:txBody>
      </p:sp>
    </p:spTree>
    <p:extLst>
      <p:ext uri="{BB962C8B-B14F-4D97-AF65-F5344CB8AC3E}">
        <p14:creationId xmlns:p14="http://schemas.microsoft.com/office/powerpoint/2010/main" val="386548392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How Do I Wait Faithfully?</a:t>
            </a:r>
          </a:p>
        </p:txBody>
      </p:sp>
      <p:sp>
        <p:nvSpPr>
          <p:cNvPr id="3" name="Content Placeholder 2"/>
          <p:cNvSpPr>
            <a:spLocks noGrp="1"/>
          </p:cNvSpPr>
          <p:nvPr>
            <p:ph idx="1"/>
          </p:nvPr>
        </p:nvSpPr>
        <p:spPr>
          <a:xfrm>
            <a:off x="633663" y="1600201"/>
            <a:ext cx="10972800" cy="4525963"/>
          </a:xfrm>
        </p:spPr>
        <p:txBody>
          <a:bodyPr/>
          <a:lstStyle/>
          <a:p>
            <a:pPr marL="742950" indent="-742950">
              <a:buAutoNum type="arabicPeriod"/>
            </a:pPr>
            <a:r>
              <a:rPr lang="en-US" dirty="0"/>
              <a:t>Abide in Christ</a:t>
            </a:r>
          </a:p>
          <a:p>
            <a:pPr marL="742950" indent="-742950">
              <a:buAutoNum type="arabicPeriod"/>
            </a:pPr>
            <a:r>
              <a:rPr lang="en-US" dirty="0"/>
              <a:t>Repent of unbiblical attitudes</a:t>
            </a:r>
          </a:p>
          <a:p>
            <a:pPr marL="742950" indent="-742950">
              <a:buAutoNum type="arabicPeriod"/>
            </a:pPr>
            <a:r>
              <a:rPr lang="en-US" dirty="0"/>
              <a:t>Learn to live out your new identity in Christ</a:t>
            </a:r>
          </a:p>
          <a:p>
            <a:pPr marL="742950" indent="-742950">
              <a:buAutoNum type="arabicPeriod"/>
            </a:pPr>
            <a:r>
              <a:rPr lang="en-US" dirty="0"/>
              <a:t>Memorize and meditate on scripture that emphasizes God’s role in evangelism</a:t>
            </a:r>
          </a:p>
          <a:p>
            <a:pPr marL="742950" indent="-742950">
              <a:buAutoNum type="arabicPeriod"/>
            </a:pPr>
            <a:r>
              <a:rPr lang="en-US" dirty="0"/>
              <a:t>Don’t narrowly define ‘fruit that remains’</a:t>
            </a:r>
          </a:p>
          <a:p>
            <a:pPr marL="742950" indent="-742950">
              <a:buAutoNum type="arabicPeriod"/>
            </a:pPr>
            <a:endParaRPr lang="en-US" dirty="0"/>
          </a:p>
        </p:txBody>
      </p:sp>
    </p:spTree>
    <p:extLst>
      <p:ext uri="{BB962C8B-B14F-4D97-AF65-F5344CB8AC3E}">
        <p14:creationId xmlns:p14="http://schemas.microsoft.com/office/powerpoint/2010/main" val="3868942865"/>
      </p:ext>
    </p:extLst>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Evangelism &amp; discipleship are hard work</a:t>
            </a:r>
          </a:p>
          <a:p>
            <a:r>
              <a:rPr lang="en-US" dirty="0"/>
              <a:t>It’s tempting to quit</a:t>
            </a:r>
          </a:p>
          <a:p>
            <a:r>
              <a:rPr lang="en-US" b="1" dirty="0"/>
              <a:t>Galatians 6:9</a:t>
            </a:r>
            <a:r>
              <a:rPr lang="en-US" dirty="0"/>
              <a:t> – Let us not lose heart in doing good, for in due time we will reap if we do not grow weary.</a:t>
            </a:r>
          </a:p>
          <a:p>
            <a:r>
              <a:rPr lang="en-US" sz="7200" b="1" dirty="0"/>
              <a:t>Don’t give up!</a:t>
            </a:r>
            <a:r>
              <a:rPr lang="en-US" sz="7200" dirty="0"/>
              <a:t> </a:t>
            </a:r>
            <a:endParaRPr lang="en-US" sz="7200" b="1" dirty="0"/>
          </a:p>
        </p:txBody>
      </p:sp>
    </p:spTree>
    <p:extLst>
      <p:ext uri="{BB962C8B-B14F-4D97-AF65-F5344CB8AC3E}">
        <p14:creationId xmlns:p14="http://schemas.microsoft.com/office/powerpoint/2010/main" val="27846411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3800" dirty="0">
                <a:latin typeface="Haettenschweiler" panose="020B0706040902060204" pitchFamily="34" charset="0"/>
              </a:rPr>
              <a:t>Faithfulness or Fruitfulness?</a:t>
            </a:r>
            <a:endParaRPr lang="en-US" altLang="en-US" sz="72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4724400"/>
            <a:ext cx="7772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Q&amp;A</a:t>
            </a:r>
          </a:p>
        </p:txBody>
      </p:sp>
      <p:pic>
        <p:nvPicPr>
          <p:cNvPr id="4" name="Picture 3">
            <a:extLst>
              <a:ext uri="{FF2B5EF4-FFF2-40B4-BE49-F238E27FC236}">
                <a16:creationId xmlns:a16="http://schemas.microsoft.com/office/drawing/2014/main" id="{7CC4AE41-C3B0-7DFF-F1E8-2CBF4D074028}"/>
              </a:ext>
            </a:extLst>
          </p:cNvPr>
          <p:cNvPicPr>
            <a:picLocks noChangeAspect="1"/>
          </p:cNvPicPr>
          <p:nvPr/>
        </p:nvPicPr>
        <p:blipFill>
          <a:blip r:embed="rId3"/>
          <a:stretch>
            <a:fillRect/>
          </a:stretch>
        </p:blipFill>
        <p:spPr>
          <a:xfrm>
            <a:off x="9696091" y="4541483"/>
            <a:ext cx="2156603" cy="2128716"/>
          </a:xfrm>
          <a:prstGeom prst="rect">
            <a:avLst/>
          </a:prstGeom>
        </p:spPr>
      </p:pic>
    </p:spTree>
    <p:extLst>
      <p:ext uri="{BB962C8B-B14F-4D97-AF65-F5344CB8AC3E}">
        <p14:creationId xmlns:p14="http://schemas.microsoft.com/office/powerpoint/2010/main" val="170121435"/>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Faith or Fruit?</a:t>
            </a:r>
          </a:p>
        </p:txBody>
      </p:sp>
      <p:sp>
        <p:nvSpPr>
          <p:cNvPr id="3" name="Content Placeholder 2"/>
          <p:cNvSpPr>
            <a:spLocks noGrp="1"/>
          </p:cNvSpPr>
          <p:nvPr>
            <p:ph idx="1"/>
          </p:nvPr>
        </p:nvSpPr>
        <p:spPr>
          <a:xfrm>
            <a:off x="633663" y="1600201"/>
            <a:ext cx="10972800" cy="4525963"/>
          </a:xfrm>
        </p:spPr>
        <p:txBody>
          <a:bodyPr/>
          <a:lstStyle/>
          <a:p>
            <a:r>
              <a:rPr lang="en-US" dirty="0"/>
              <a:t>Many say “faithfulness is all that matters”</a:t>
            </a:r>
          </a:p>
          <a:p>
            <a:pPr marL="0" indent="0">
              <a:buNone/>
            </a:pPr>
            <a:r>
              <a:rPr lang="en-US" b="1" dirty="0"/>
              <a:t>1 Corinthians 3:6</a:t>
            </a:r>
            <a:r>
              <a:rPr lang="en-US" dirty="0"/>
              <a:t> – I planted, Apollos watered, but God was causing the growth.</a:t>
            </a:r>
          </a:p>
          <a:p>
            <a:pPr marL="0" indent="0">
              <a:buNone/>
            </a:pPr>
            <a:r>
              <a:rPr lang="en-US" b="1" dirty="0"/>
              <a:t>1 Corinthians 4:2</a:t>
            </a:r>
            <a:r>
              <a:rPr lang="en-US" dirty="0"/>
              <a:t> – it is required of stewards that one be found trustworthy.</a:t>
            </a:r>
          </a:p>
          <a:p>
            <a:pPr marL="0" indent="0">
              <a:buNone/>
            </a:pPr>
            <a:r>
              <a:rPr lang="en-US" b="1" dirty="0"/>
              <a:t>John 15:5b</a:t>
            </a:r>
            <a:r>
              <a:rPr lang="en-US" dirty="0"/>
              <a:t> – apart from Me you can do nothing.</a:t>
            </a:r>
            <a:endParaRPr lang="en-US" b="1" dirty="0"/>
          </a:p>
        </p:txBody>
      </p:sp>
      <p:sp>
        <p:nvSpPr>
          <p:cNvPr id="4" name="TextBox 3">
            <a:extLst>
              <a:ext uri="{FF2B5EF4-FFF2-40B4-BE49-F238E27FC236}">
                <a16:creationId xmlns:a16="http://schemas.microsoft.com/office/drawing/2014/main" id="{89F255DA-A75F-034D-3F95-CD94A7FFF916}"/>
              </a:ext>
            </a:extLst>
          </p:cNvPr>
          <p:cNvSpPr txBox="1"/>
          <p:nvPr/>
        </p:nvSpPr>
        <p:spPr>
          <a:xfrm>
            <a:off x="4478547" y="5495222"/>
            <a:ext cx="6892506"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It would be scripturally incorrect to say faithfulness is all that matters</a:t>
            </a:r>
          </a:p>
        </p:txBody>
      </p:sp>
    </p:spTree>
    <p:extLst>
      <p:ext uri="{BB962C8B-B14F-4D97-AF65-F5344CB8AC3E}">
        <p14:creationId xmlns:p14="http://schemas.microsoft.com/office/powerpoint/2010/main" val="3980305106"/>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Faith or Fruit?</a:t>
            </a:r>
          </a:p>
        </p:txBody>
      </p:sp>
      <p:sp>
        <p:nvSpPr>
          <p:cNvPr id="3" name="Content Placeholder 2"/>
          <p:cNvSpPr>
            <a:spLocks noGrp="1"/>
          </p:cNvSpPr>
          <p:nvPr>
            <p:ph idx="1"/>
          </p:nvPr>
        </p:nvSpPr>
        <p:spPr>
          <a:xfrm>
            <a:off x="633663" y="1600201"/>
            <a:ext cx="10972800" cy="4525963"/>
          </a:xfrm>
        </p:spPr>
        <p:txBody>
          <a:bodyPr/>
          <a:lstStyle/>
          <a:p>
            <a:r>
              <a:rPr lang="en-US" dirty="0"/>
              <a:t>Christians are called to bear fruit</a:t>
            </a:r>
          </a:p>
          <a:p>
            <a:pPr marL="0" indent="0">
              <a:buNone/>
            </a:pPr>
            <a:r>
              <a:rPr lang="en-US" b="1" dirty="0"/>
              <a:t>John 15:16</a:t>
            </a:r>
            <a:r>
              <a:rPr lang="en-US" dirty="0"/>
              <a:t> – You did not choose Me but I chose you, and appointed you that you would go and bear fruit, and </a:t>
            </a:r>
            <a:r>
              <a:rPr lang="en-US" b="1" u="sng" dirty="0"/>
              <a:t>that your fruit would remain</a:t>
            </a:r>
            <a:r>
              <a:rPr lang="en-US" dirty="0"/>
              <a:t>…</a:t>
            </a:r>
          </a:p>
        </p:txBody>
      </p:sp>
    </p:spTree>
    <p:extLst>
      <p:ext uri="{BB962C8B-B14F-4D97-AF65-F5344CB8AC3E}">
        <p14:creationId xmlns:p14="http://schemas.microsoft.com/office/powerpoint/2010/main" val="415901297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Faith or Fruit?</a:t>
            </a:r>
          </a:p>
        </p:txBody>
      </p:sp>
      <p:sp>
        <p:nvSpPr>
          <p:cNvPr id="3" name="Content Placeholder 2"/>
          <p:cNvSpPr>
            <a:spLocks noGrp="1"/>
          </p:cNvSpPr>
          <p:nvPr>
            <p:ph idx="1"/>
          </p:nvPr>
        </p:nvSpPr>
        <p:spPr>
          <a:xfrm>
            <a:off x="633663" y="1600201"/>
            <a:ext cx="10972800" cy="4525963"/>
          </a:xfrm>
        </p:spPr>
        <p:txBody>
          <a:bodyPr/>
          <a:lstStyle/>
          <a:p>
            <a:r>
              <a:rPr lang="en-US" dirty="0"/>
              <a:t>Christians are called to bear fruit</a:t>
            </a:r>
          </a:p>
          <a:p>
            <a:pPr marL="0" indent="0">
              <a:buNone/>
            </a:pPr>
            <a:r>
              <a:rPr lang="en-US" b="1" dirty="0"/>
              <a:t>John 15:16</a:t>
            </a:r>
            <a:r>
              <a:rPr lang="en-US" dirty="0"/>
              <a:t> – You did not choose Me but I chose you, and appointed you that you would go and bear fruit, and </a:t>
            </a:r>
            <a:r>
              <a:rPr lang="en-US" b="1" u="sng" dirty="0"/>
              <a:t>that your fruit would remain</a:t>
            </a:r>
            <a:r>
              <a:rPr lang="en-US" dirty="0"/>
              <a:t>…</a:t>
            </a:r>
          </a:p>
        </p:txBody>
      </p:sp>
      <p:sp>
        <p:nvSpPr>
          <p:cNvPr id="2" name="TextBox 1">
            <a:extLst>
              <a:ext uri="{FF2B5EF4-FFF2-40B4-BE49-F238E27FC236}">
                <a16:creationId xmlns:a16="http://schemas.microsoft.com/office/drawing/2014/main" id="{0C9D46B4-F861-ABB9-345B-7F78119E640B}"/>
              </a:ext>
            </a:extLst>
          </p:cNvPr>
          <p:cNvSpPr txBox="1"/>
          <p:nvPr/>
        </p:nvSpPr>
        <p:spPr>
          <a:xfrm>
            <a:off x="3686714" y="2889978"/>
            <a:ext cx="8286750" cy="3600986"/>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Matthew 28:19-20 – </a:t>
            </a:r>
            <a:r>
              <a:rPr lang="en-US" sz="3800" dirty="0">
                <a:effectLst/>
                <a:latin typeface="Perpetua" panose="02020502060401020303" pitchFamily="18" charset="0"/>
                <a:ea typeface="Aptos" panose="020B0004020202020204" pitchFamily="34" charset="0"/>
                <a:cs typeface="Times New Roman" panose="02020603050405020304" pitchFamily="18" charset="0"/>
              </a:rPr>
              <a:t>Go therefore and </a:t>
            </a:r>
            <a:r>
              <a:rPr lang="en-US" sz="3800" b="1" u="sng" dirty="0">
                <a:effectLst/>
                <a:latin typeface="Perpetua" panose="02020502060401020303" pitchFamily="18" charset="0"/>
                <a:ea typeface="Aptos" panose="020B0004020202020204" pitchFamily="34" charset="0"/>
                <a:cs typeface="Times New Roman" panose="02020603050405020304" pitchFamily="18" charset="0"/>
              </a:rPr>
              <a:t>make disciples of all the nations</a:t>
            </a:r>
            <a:r>
              <a:rPr lang="en-US" sz="3800" dirty="0">
                <a:effectLst/>
                <a:latin typeface="Perpetua" panose="02020502060401020303" pitchFamily="18" charset="0"/>
                <a:ea typeface="Aptos" panose="020B0004020202020204" pitchFamily="34" charset="0"/>
                <a:cs typeface="Times New Roman" panose="02020603050405020304" pitchFamily="18" charset="0"/>
              </a:rPr>
              <a:t>, baptizing them in the name of the Father and the Son and the Holy Spirit, teaching them to observe all that I have commanded you; and lo, I am with you always, even to the end of the age.</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30745788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Faith or Fruit?</a:t>
            </a:r>
          </a:p>
        </p:txBody>
      </p:sp>
      <p:sp>
        <p:nvSpPr>
          <p:cNvPr id="3" name="Content Placeholder 2"/>
          <p:cNvSpPr>
            <a:spLocks noGrp="1"/>
          </p:cNvSpPr>
          <p:nvPr>
            <p:ph idx="1"/>
          </p:nvPr>
        </p:nvSpPr>
        <p:spPr>
          <a:xfrm>
            <a:off x="633663" y="1600201"/>
            <a:ext cx="10972800" cy="4525963"/>
          </a:xfrm>
        </p:spPr>
        <p:txBody>
          <a:bodyPr/>
          <a:lstStyle/>
          <a:p>
            <a:r>
              <a:rPr lang="en-US" dirty="0"/>
              <a:t>Christians are called to bear fruit</a:t>
            </a:r>
          </a:p>
          <a:p>
            <a:pPr marL="0" indent="0">
              <a:buNone/>
            </a:pPr>
            <a:r>
              <a:rPr lang="en-US" b="1" dirty="0"/>
              <a:t>2 Corinthians 11:28 </a:t>
            </a:r>
            <a:r>
              <a:rPr lang="en-US" dirty="0"/>
              <a:t>– there is the daily pressure on me of concern for all the churches</a:t>
            </a:r>
          </a:p>
          <a:p>
            <a:pPr marL="0" indent="0">
              <a:buNone/>
            </a:pPr>
            <a:r>
              <a:rPr lang="en-US" b="1" dirty="0"/>
              <a:t>1 Thessalonians 3:8</a:t>
            </a:r>
            <a:r>
              <a:rPr lang="en-US" dirty="0"/>
              <a:t> – for now we really live, if you stand firm in the Lord</a:t>
            </a:r>
          </a:p>
          <a:p>
            <a:pPr marL="0" indent="0">
              <a:buNone/>
            </a:pPr>
            <a:r>
              <a:rPr lang="en-US" b="1" dirty="0"/>
              <a:t>Romans 1:13</a:t>
            </a:r>
            <a:r>
              <a:rPr lang="en-US" dirty="0"/>
              <a:t> – so that I may obtain some fruit among you…</a:t>
            </a:r>
            <a:endParaRPr lang="en-US" b="1" dirty="0"/>
          </a:p>
        </p:txBody>
      </p:sp>
    </p:spTree>
    <p:extLst>
      <p:ext uri="{BB962C8B-B14F-4D97-AF65-F5344CB8AC3E}">
        <p14:creationId xmlns:p14="http://schemas.microsoft.com/office/powerpoint/2010/main" val="139521631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Faith or Fruit?</a:t>
            </a:r>
          </a:p>
        </p:txBody>
      </p:sp>
      <p:sp>
        <p:nvSpPr>
          <p:cNvPr id="3" name="Content Placeholder 2"/>
          <p:cNvSpPr>
            <a:spLocks noGrp="1"/>
          </p:cNvSpPr>
          <p:nvPr>
            <p:ph idx="1"/>
          </p:nvPr>
        </p:nvSpPr>
        <p:spPr>
          <a:xfrm>
            <a:off x="633663" y="1600201"/>
            <a:ext cx="10972800" cy="4525963"/>
          </a:xfrm>
        </p:spPr>
        <p:txBody>
          <a:bodyPr/>
          <a:lstStyle/>
          <a:p>
            <a:r>
              <a:rPr lang="en-US" dirty="0"/>
              <a:t>Christians are called to bear fruit</a:t>
            </a:r>
          </a:p>
          <a:p>
            <a:pPr marL="0" indent="0">
              <a:buNone/>
            </a:pPr>
            <a:r>
              <a:rPr lang="en-US" b="1" dirty="0"/>
              <a:t>2 Corinthians 11:28 </a:t>
            </a:r>
            <a:r>
              <a:rPr lang="en-US" dirty="0"/>
              <a:t>– there is the daily pressure on me of concern for all the churches</a:t>
            </a:r>
          </a:p>
          <a:p>
            <a:pPr marL="0" indent="0">
              <a:buNone/>
            </a:pPr>
            <a:r>
              <a:rPr lang="en-US" b="1" dirty="0"/>
              <a:t>1 Thessalonians 3:8</a:t>
            </a:r>
            <a:r>
              <a:rPr lang="en-US" dirty="0"/>
              <a:t> – for now we really live, if you stand firm in the Lord</a:t>
            </a:r>
          </a:p>
          <a:p>
            <a:pPr marL="0" indent="0">
              <a:buNone/>
            </a:pPr>
            <a:r>
              <a:rPr lang="en-US" b="1" dirty="0"/>
              <a:t>Romans 1:13</a:t>
            </a:r>
            <a:r>
              <a:rPr lang="en-US" dirty="0"/>
              <a:t> – so that I may obtain some fruit among you…</a:t>
            </a:r>
            <a:endParaRPr lang="en-US" b="1" dirty="0"/>
          </a:p>
        </p:txBody>
      </p:sp>
      <p:sp>
        <p:nvSpPr>
          <p:cNvPr id="4" name="TextBox 3">
            <a:extLst>
              <a:ext uri="{FF2B5EF4-FFF2-40B4-BE49-F238E27FC236}">
                <a16:creationId xmlns:a16="http://schemas.microsoft.com/office/drawing/2014/main" id="{B2B01409-A7A8-DF3D-FFB2-804BF09A952A}"/>
              </a:ext>
            </a:extLst>
          </p:cNvPr>
          <p:cNvSpPr txBox="1"/>
          <p:nvPr/>
        </p:nvSpPr>
        <p:spPr>
          <a:xfrm>
            <a:off x="3686714" y="2889978"/>
            <a:ext cx="8286750" cy="3600986"/>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Colossians 1:28-29 – </a:t>
            </a:r>
            <a:r>
              <a:rPr lang="en-US" sz="3800" dirty="0">
                <a:effectLst/>
                <a:latin typeface="Perpetua" panose="02020502060401020303" pitchFamily="18" charset="0"/>
                <a:ea typeface="Aptos" panose="020B0004020202020204" pitchFamily="34" charset="0"/>
                <a:cs typeface="Times New Roman" panose="02020603050405020304" pitchFamily="18" charset="0"/>
              </a:rPr>
              <a:t>We proclaim Him, admonishing every man and teaching every man with all wisdom, so that we may present every man complete in Christ. For this purpose also I labor, striving according to His power which mightily works within me.</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35296237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Faith or Fruit?</a:t>
            </a:r>
          </a:p>
        </p:txBody>
      </p:sp>
      <p:sp>
        <p:nvSpPr>
          <p:cNvPr id="3" name="Content Placeholder 2"/>
          <p:cNvSpPr>
            <a:spLocks noGrp="1"/>
          </p:cNvSpPr>
          <p:nvPr>
            <p:ph idx="1"/>
          </p:nvPr>
        </p:nvSpPr>
        <p:spPr>
          <a:xfrm>
            <a:off x="633663" y="1600201"/>
            <a:ext cx="10972800" cy="4525963"/>
          </a:xfrm>
        </p:spPr>
        <p:txBody>
          <a:bodyPr/>
          <a:lstStyle/>
          <a:p>
            <a:r>
              <a:rPr lang="en-US" dirty="0"/>
              <a:t>Christians are called to bear fruit</a:t>
            </a:r>
          </a:p>
          <a:p>
            <a:pPr marL="0" indent="0">
              <a:buNone/>
            </a:pPr>
            <a:r>
              <a:rPr lang="en-US" b="1" dirty="0"/>
              <a:t>2 Corinthians 11:28 </a:t>
            </a:r>
            <a:r>
              <a:rPr lang="en-US" dirty="0"/>
              <a:t>– there is the daily pressure on me of concern for all the churches</a:t>
            </a:r>
          </a:p>
          <a:p>
            <a:pPr marL="0" indent="0">
              <a:buNone/>
            </a:pPr>
            <a:r>
              <a:rPr lang="en-US" b="1" dirty="0"/>
              <a:t>1 Thessalonians 3:8</a:t>
            </a:r>
            <a:r>
              <a:rPr lang="en-US" dirty="0"/>
              <a:t> – for now we really live, if you stand firm in the Lord</a:t>
            </a:r>
          </a:p>
          <a:p>
            <a:pPr marL="0" indent="0">
              <a:buNone/>
            </a:pPr>
            <a:r>
              <a:rPr lang="en-US" b="1" dirty="0"/>
              <a:t>Romans 1:13</a:t>
            </a:r>
            <a:r>
              <a:rPr lang="en-US" dirty="0"/>
              <a:t> – so that I may obtain some fruit among you…</a:t>
            </a:r>
            <a:endParaRPr lang="en-US" b="1" dirty="0"/>
          </a:p>
        </p:txBody>
      </p:sp>
      <p:sp>
        <p:nvSpPr>
          <p:cNvPr id="2" name="TextBox 1">
            <a:extLst>
              <a:ext uri="{FF2B5EF4-FFF2-40B4-BE49-F238E27FC236}">
                <a16:creationId xmlns:a16="http://schemas.microsoft.com/office/drawing/2014/main" id="{664FCB83-D10F-7BD9-6D68-C5C95C597F11}"/>
              </a:ext>
            </a:extLst>
          </p:cNvPr>
          <p:cNvSpPr txBox="1"/>
          <p:nvPr/>
        </p:nvSpPr>
        <p:spPr>
          <a:xfrm>
            <a:off x="3448401" y="2358230"/>
            <a:ext cx="6892506" cy="2431435"/>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Paul expected preaching the gospel to result in tangible, outward fruit</a:t>
            </a:r>
          </a:p>
          <a:p>
            <a:pPr algn="ctr"/>
            <a:r>
              <a:rPr lang="en-US" sz="3800" dirty="0">
                <a:latin typeface="Perpetua" panose="02020502060401020303" pitchFamily="18" charset="0"/>
              </a:rPr>
              <a:t>But some Christians are overly obsessed with fruit-bearing</a:t>
            </a:r>
          </a:p>
        </p:txBody>
      </p:sp>
    </p:spTree>
    <p:extLst>
      <p:ext uri="{BB962C8B-B14F-4D97-AF65-F5344CB8AC3E}">
        <p14:creationId xmlns:p14="http://schemas.microsoft.com/office/powerpoint/2010/main" val="387656315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1976</Words>
  <Application>Microsoft Office PowerPoint</Application>
  <PresentationFormat>Widescreen</PresentationFormat>
  <Paragraphs>206</Paragraphs>
  <Slides>36</Slides>
  <Notes>35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AngsanaUPC</vt:lpstr>
      <vt:lpstr>Aptos</vt:lpstr>
      <vt:lpstr>Arial</vt:lpstr>
      <vt:lpstr>Calibri</vt:lpstr>
      <vt:lpstr>Haettenschweiler</vt:lpstr>
      <vt:lpstr>Perpetua</vt:lpstr>
      <vt:lpstr>Times New Roman</vt:lpstr>
      <vt:lpstr>1_Office Theme</vt:lpstr>
      <vt:lpstr>Faithfulness or Fruitfulness?</vt:lpstr>
      <vt:lpstr>Faith or Fruit?</vt:lpstr>
      <vt:lpstr>Faith or Fruit?</vt:lpstr>
      <vt:lpstr>Faith or Fruit?</vt:lpstr>
      <vt:lpstr>Faith or Fruit?</vt:lpstr>
      <vt:lpstr>Faith or Fruit?</vt:lpstr>
      <vt:lpstr>Faith or Fruit?</vt:lpstr>
      <vt:lpstr>Faith or Fruit?</vt:lpstr>
      <vt:lpstr>Faith or Fruit?</vt:lpstr>
      <vt:lpstr>Faith or Fruit?</vt:lpstr>
      <vt:lpstr>Faith or Fruit?</vt:lpstr>
      <vt:lpstr>Faith or Fruit?</vt:lpstr>
      <vt:lpstr>“Faithfulness is All That Matters”</vt:lpstr>
      <vt:lpstr>PowerPoint Presentation</vt:lpstr>
      <vt:lpstr>“Faithfulness is All That Matters”</vt:lpstr>
      <vt:lpstr>PowerPoint Presentation</vt:lpstr>
      <vt:lpstr>“Fruitfulness is All That Matters”</vt:lpstr>
      <vt:lpstr>“Fruitfulness is All That Matters”</vt:lpstr>
      <vt:lpstr>What Can I Do?</vt:lpstr>
      <vt:lpstr>What Can I Do?</vt:lpstr>
      <vt:lpstr>What Can I Do?</vt:lpstr>
      <vt:lpstr>What Can I Do?</vt:lpstr>
      <vt:lpstr>What Can I Do?</vt:lpstr>
      <vt:lpstr>What Can I Do?</vt:lpstr>
      <vt:lpstr>What Can I Do?</vt:lpstr>
      <vt:lpstr>What Can I Do?</vt:lpstr>
      <vt:lpstr>How Do I Wait Faithfully?</vt:lpstr>
      <vt:lpstr>How Do I Wait Faithfully?</vt:lpstr>
      <vt:lpstr>How Do I Wait Faithfully?</vt:lpstr>
      <vt:lpstr>How Do I Wait Faithfully?</vt:lpstr>
      <vt:lpstr>How Do I Wait Faithfully?</vt:lpstr>
      <vt:lpstr>How Do I Wait Faithfully?</vt:lpstr>
      <vt:lpstr>How Do I Wait Faithfully?</vt:lpstr>
      <vt:lpstr>How Do I Wait Faithfully?</vt:lpstr>
      <vt:lpstr>Conclusion</vt:lpstr>
      <vt:lpstr>Faithfulness or Fruitfulness?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2024-07-27T16:17:40Z</dcterms:created>
  <dcterms:modified xsi:type="dcterms:W3CDTF">2024-07-27T16:18:04Z</dcterms:modified>
</cp:coreProperties>
</file>