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62"/>
  </p:notesMasterIdLst>
  <p:handoutMasterIdLst>
    <p:handoutMasterId r:id="rId63"/>
  </p:handoutMasterIdLst>
  <p:sldIdLst>
    <p:sldId id="257" r:id="rId2"/>
    <p:sldId id="1276" r:id="rId3"/>
    <p:sldId id="1155" r:id="rId4"/>
    <p:sldId id="1292" r:id="rId5"/>
    <p:sldId id="1293" r:id="rId6"/>
    <p:sldId id="1294" r:id="rId7"/>
    <p:sldId id="1208" r:id="rId8"/>
    <p:sldId id="1209" r:id="rId9"/>
    <p:sldId id="1298" r:id="rId10"/>
    <p:sldId id="1277" r:id="rId11"/>
    <p:sldId id="1160" r:id="rId12"/>
    <p:sldId id="1161" r:id="rId13"/>
    <p:sldId id="1220" r:id="rId14"/>
    <p:sldId id="1219" r:id="rId15"/>
    <p:sldId id="1210" r:id="rId16"/>
    <p:sldId id="1279" r:id="rId17"/>
    <p:sldId id="1280" r:id="rId18"/>
    <p:sldId id="1211" r:id="rId19"/>
    <p:sldId id="1212" r:id="rId20"/>
    <p:sldId id="1213" r:id="rId21"/>
    <p:sldId id="1221" r:id="rId22"/>
    <p:sldId id="1218" r:id="rId23"/>
    <p:sldId id="1222" r:id="rId24"/>
    <p:sldId id="1223" r:id="rId25"/>
    <p:sldId id="1260" r:id="rId26"/>
    <p:sldId id="1281" r:id="rId27"/>
    <p:sldId id="1283" r:id="rId28"/>
    <p:sldId id="1262" r:id="rId29"/>
    <p:sldId id="1284" r:id="rId30"/>
    <p:sldId id="1285" r:id="rId31"/>
    <p:sldId id="1195" r:id="rId32"/>
    <p:sldId id="1295" r:id="rId33"/>
    <p:sldId id="1232" r:id="rId34"/>
    <p:sldId id="1237" r:id="rId35"/>
    <p:sldId id="1235" r:id="rId36"/>
    <p:sldId id="1239" r:id="rId37"/>
    <p:sldId id="1287" r:id="rId38"/>
    <p:sldId id="1241" r:id="rId39"/>
    <p:sldId id="1242" r:id="rId40"/>
    <p:sldId id="1264" r:id="rId41"/>
    <p:sldId id="1272" r:id="rId42"/>
    <p:sldId id="1275" r:id="rId43"/>
    <p:sldId id="1288" r:id="rId44"/>
    <p:sldId id="1289" r:id="rId45"/>
    <p:sldId id="1076" r:id="rId46"/>
    <p:sldId id="1091" r:id="rId47"/>
    <p:sldId id="1247" r:id="rId48"/>
    <p:sldId id="1248" r:id="rId49"/>
    <p:sldId id="1249" r:id="rId50"/>
    <p:sldId id="1250" r:id="rId51"/>
    <p:sldId id="1252" r:id="rId52"/>
    <p:sldId id="1253" r:id="rId53"/>
    <p:sldId id="1254" r:id="rId54"/>
    <p:sldId id="1255" r:id="rId55"/>
    <p:sldId id="1256" r:id="rId56"/>
    <p:sldId id="1257" r:id="rId57"/>
    <p:sldId id="1296" r:id="rId58"/>
    <p:sldId id="1192" r:id="rId59"/>
    <p:sldId id="1142" r:id="rId60"/>
    <p:sldId id="1143" r:id="rId61"/>
  </p:sldIdLst>
  <p:sldSz cx="9144000" cy="6858000" type="letter"/>
  <p:notesSz cx="6858000" cy="9144000"/>
  <p:kinsoku lang="ja-JP" invalStChars="" invalEndChars=""/>
  <p:defaultTextStyle>
    <a:defPPr>
      <a:defRPr lang="en-US"/>
    </a:defPPr>
    <a:lvl1pPr algn="ctr" rtl="0" eaLnBrk="0" fontAlgn="base" hangingPunct="0">
      <a:spcBef>
        <a:spcPct val="0"/>
      </a:spcBef>
      <a:spcAft>
        <a:spcPct val="0"/>
      </a:spcAft>
      <a:defRPr sz="1400" kern="1200">
        <a:solidFill>
          <a:schemeClr val="tx1"/>
        </a:solidFill>
        <a:latin typeface="Arial" charset="0"/>
        <a:ea typeface="+mn-ea"/>
        <a:cs typeface="+mn-cs"/>
      </a:defRPr>
    </a:lvl1pPr>
    <a:lvl2pPr marL="457200" algn="ctr" rtl="0" eaLnBrk="0" fontAlgn="base" hangingPunct="0">
      <a:spcBef>
        <a:spcPct val="0"/>
      </a:spcBef>
      <a:spcAft>
        <a:spcPct val="0"/>
      </a:spcAft>
      <a:defRPr sz="1400" kern="1200">
        <a:solidFill>
          <a:schemeClr val="tx1"/>
        </a:solidFill>
        <a:latin typeface="Arial" charset="0"/>
        <a:ea typeface="+mn-ea"/>
        <a:cs typeface="+mn-cs"/>
      </a:defRPr>
    </a:lvl2pPr>
    <a:lvl3pPr marL="914400" algn="ctr" rtl="0" eaLnBrk="0" fontAlgn="base" hangingPunct="0">
      <a:spcBef>
        <a:spcPct val="0"/>
      </a:spcBef>
      <a:spcAft>
        <a:spcPct val="0"/>
      </a:spcAft>
      <a:defRPr sz="1400" kern="1200">
        <a:solidFill>
          <a:schemeClr val="tx1"/>
        </a:solidFill>
        <a:latin typeface="Arial" charset="0"/>
        <a:ea typeface="+mn-ea"/>
        <a:cs typeface="+mn-cs"/>
      </a:defRPr>
    </a:lvl3pPr>
    <a:lvl4pPr marL="1371600" algn="ctr" rtl="0" eaLnBrk="0" fontAlgn="base" hangingPunct="0">
      <a:spcBef>
        <a:spcPct val="0"/>
      </a:spcBef>
      <a:spcAft>
        <a:spcPct val="0"/>
      </a:spcAft>
      <a:defRPr sz="1400" kern="1200">
        <a:solidFill>
          <a:schemeClr val="tx1"/>
        </a:solidFill>
        <a:latin typeface="Arial" charset="0"/>
        <a:ea typeface="+mn-ea"/>
        <a:cs typeface="+mn-cs"/>
      </a:defRPr>
    </a:lvl4pPr>
    <a:lvl5pPr marL="1828800" algn="ctr" rtl="0" eaLnBrk="0" fontAlgn="base" hangingPunct="0">
      <a:spcBef>
        <a:spcPct val="0"/>
      </a:spcBef>
      <a:spcAft>
        <a:spcPct val="0"/>
      </a:spcAft>
      <a:defRPr sz="1400" kern="1200">
        <a:solidFill>
          <a:schemeClr val="tx1"/>
        </a:solidFill>
        <a:latin typeface="Arial" charset="0"/>
        <a:ea typeface="+mn-ea"/>
        <a:cs typeface="+mn-cs"/>
      </a:defRPr>
    </a:lvl5pPr>
    <a:lvl6pPr marL="2286000" algn="l" defTabSz="914400" rtl="0" eaLnBrk="1" latinLnBrk="0" hangingPunct="1">
      <a:defRPr sz="1400" kern="1200">
        <a:solidFill>
          <a:schemeClr val="tx1"/>
        </a:solidFill>
        <a:latin typeface="Arial" charset="0"/>
        <a:ea typeface="+mn-ea"/>
        <a:cs typeface="+mn-cs"/>
      </a:defRPr>
    </a:lvl6pPr>
    <a:lvl7pPr marL="2743200" algn="l" defTabSz="914400" rtl="0" eaLnBrk="1" latinLnBrk="0" hangingPunct="1">
      <a:defRPr sz="1400" kern="1200">
        <a:solidFill>
          <a:schemeClr val="tx1"/>
        </a:solidFill>
        <a:latin typeface="Arial" charset="0"/>
        <a:ea typeface="+mn-ea"/>
        <a:cs typeface="+mn-cs"/>
      </a:defRPr>
    </a:lvl7pPr>
    <a:lvl8pPr marL="3200400" algn="l" defTabSz="914400" rtl="0" eaLnBrk="1" latinLnBrk="0" hangingPunct="1">
      <a:defRPr sz="1400" kern="1200">
        <a:solidFill>
          <a:schemeClr val="tx1"/>
        </a:solidFill>
        <a:latin typeface="Arial" charset="0"/>
        <a:ea typeface="+mn-ea"/>
        <a:cs typeface="+mn-cs"/>
      </a:defRPr>
    </a:lvl8pPr>
    <a:lvl9pPr marL="3657600" algn="l" defTabSz="914400" rtl="0" eaLnBrk="1" latinLnBrk="0" hangingPunct="1">
      <a:defRPr sz="1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81" autoAdjust="0"/>
    <p:restoredTop sz="94599" autoAdjust="0"/>
  </p:normalViewPr>
  <p:slideViewPr>
    <p:cSldViewPr>
      <p:cViewPr varScale="1">
        <p:scale>
          <a:sx n="79" d="100"/>
          <a:sy n="79" d="100"/>
        </p:scale>
        <p:origin x="600" y="64"/>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a:t>Page </a:t>
            </a:r>
            <a:fld id="{A48DCDAE-D4B3-40DE-B11C-0CFCDEDF2423}" type="slidenum">
              <a:rPr lang="en-US" sz="1200"/>
              <a:pPr defTabSz="868363">
                <a:lnSpc>
                  <a:spcPct val="90000"/>
                </a:lnSpc>
                <a:defRPr/>
              </a:pPr>
              <a:t>‹#›</a:t>
            </a:fld>
            <a:endParaRPr lang="en-US" sz="1200"/>
          </a:p>
        </p:txBody>
      </p:sp>
    </p:spTree>
    <p:extLst>
      <p:ext uri="{BB962C8B-B14F-4D97-AF65-F5344CB8AC3E}">
        <p14:creationId xmlns:p14="http://schemas.microsoft.com/office/powerpoint/2010/main" val="23822097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defTabSz="868363">
              <a:lnSpc>
                <a:spcPct val="90000"/>
              </a:lnSpc>
              <a:defRPr/>
            </a:pPr>
            <a:r>
              <a:rPr lang="en-US" sz="1200"/>
              <a:t>Page </a:t>
            </a:r>
            <a:fld id="{61E50F5F-7A56-4EAD-8F85-B3E472E3680B}" type="slidenum">
              <a:rPr lang="en-US" sz="1200"/>
              <a:pPr defTabSz="868363">
                <a:lnSpc>
                  <a:spcPct val="90000"/>
                </a:lnSpc>
                <a:defRPr/>
              </a:pPr>
              <a:t>‹#›</a:t>
            </a:fld>
            <a:endParaRPr lang="en-US" sz="1200"/>
          </a:p>
        </p:txBody>
      </p:sp>
      <p:sp>
        <p:nvSpPr>
          <p:cNvPr id="120835"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1412686271"/>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693146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83093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0283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446372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598631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391142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74508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989017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323250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503636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555774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01013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1662790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0272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736115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6626046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8935353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074487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3396052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570171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879606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685991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510361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57014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899201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5572978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7468361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2775920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97833497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6984178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1624559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75763340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95428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11250094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6769979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0973173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2490169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48528097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6124995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81558910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9072126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3426521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5753485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651545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53725408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5588192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10038178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06443896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7373827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5650745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4730201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5374513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245918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225235807"/>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23848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98751560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707173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41253318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7411754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2831191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b="0"/>
            </a:lvl1pPr>
            <a:lvl2pPr>
              <a:defRPr b="0"/>
            </a:lvl2pPr>
            <a:lvl3pPr>
              <a:defRPr b="0"/>
            </a:lvl3pPr>
            <a:lvl4pPr>
              <a:defRPr b="0"/>
            </a:lvl4pPr>
            <a:lvl5pPr>
              <a:defRPr b="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b="1">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b="1">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b="1">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9600" smtClean="0"/>
              <a:t>Ephesians</a:t>
            </a:r>
          </a:p>
        </p:txBody>
      </p:sp>
      <p:sp>
        <p:nvSpPr>
          <p:cNvPr id="5123" name="Rectangle 3"/>
          <p:cNvSpPr>
            <a:spLocks noGrp="1" noChangeArrowheads="1"/>
          </p:cNvSpPr>
          <p:nvPr>
            <p:ph type="body" idx="1"/>
          </p:nvPr>
        </p:nvSpPr>
        <p:spPr>
          <a:xfrm>
            <a:off x="76200" y="2667000"/>
            <a:ext cx="7239000" cy="2514600"/>
          </a:xfrm>
        </p:spPr>
        <p:txBody>
          <a:bodyPr lIns="90488" tIns="44450" rIns="90488" bIns="44450"/>
          <a:lstStyle/>
          <a:p>
            <a:pPr>
              <a:defRPr/>
            </a:pPr>
            <a:r>
              <a:rPr lang="en-US" sz="6600" dirty="0" smtClean="0"/>
              <a:t>Experiencing true </a:t>
            </a:r>
            <a:br>
              <a:rPr lang="en-US" sz="6600" dirty="0" smtClean="0"/>
            </a:br>
            <a:r>
              <a:rPr lang="en-US" sz="6600" dirty="0" smtClean="0"/>
              <a:t>   unity in the Body </a:t>
            </a:r>
            <a:br>
              <a:rPr lang="en-US" sz="6600" dirty="0" smtClean="0"/>
            </a:br>
            <a:r>
              <a:rPr lang="en-US" sz="6600" dirty="0" smtClean="0"/>
              <a:t>   of Christ</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40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a:t>
            </a:r>
            <a:r>
              <a:rPr lang="en-US" sz="5400" u="sng" dirty="0" smtClean="0"/>
              <a:t>I urge you to live a life worthy of the calling you have received</a:t>
            </a:r>
            <a:r>
              <a:rPr lang="en-US" sz="5400" dirty="0" smtClean="0"/>
              <a:t>. </a:t>
            </a:r>
          </a:p>
        </p:txBody>
      </p:sp>
      <p:sp>
        <p:nvSpPr>
          <p:cNvPr id="12292" name="AutoShape 4"/>
          <p:cNvSpPr>
            <a:spLocks noChangeArrowheads="1"/>
          </p:cNvSpPr>
          <p:nvPr/>
        </p:nvSpPr>
        <p:spPr bwMode="auto">
          <a:xfrm rot="6903929">
            <a:off x="3825602" y="1858963"/>
            <a:ext cx="381000" cy="3810000"/>
          </a:xfrm>
          <a:prstGeom prst="downArrow">
            <a:avLst>
              <a:gd name="adj1" fmla="val 50000"/>
              <a:gd name="adj2" fmla="val 250000"/>
            </a:avLst>
          </a:prstGeom>
          <a:solidFill>
            <a:srgbClr val="00007E"/>
          </a:solidFill>
          <a:ln w="28575" algn="ctr">
            <a:solidFill>
              <a:schemeClr val="tx1"/>
            </a:solidFill>
            <a:miter lim="800000"/>
            <a:headEnd/>
            <a:tailEnd/>
          </a:ln>
        </p:spPr>
        <p:txBody>
          <a:bodyPr wrap="none" anchor="ctr"/>
          <a:lstStyle/>
          <a:p>
            <a:endParaRPr lang="en-US"/>
          </a:p>
        </p:txBody>
      </p:sp>
      <p:sp>
        <p:nvSpPr>
          <p:cNvPr id="984069" name="Rectangle 5"/>
          <p:cNvSpPr>
            <a:spLocks noChangeArrowheads="1"/>
          </p:cNvSpPr>
          <p:nvPr/>
        </p:nvSpPr>
        <p:spPr bwMode="auto">
          <a:xfrm>
            <a:off x="2286000" y="4419600"/>
            <a:ext cx="5257800" cy="2209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65000"/>
              </a:lnSpc>
              <a:spcBef>
                <a:spcPct val="5000"/>
              </a:spcBef>
              <a:defRPr/>
            </a:pPr>
            <a:r>
              <a:rPr lang="en-US" sz="10600" i="1" dirty="0" err="1">
                <a:effectLst>
                  <a:outerShdw blurRad="38100" dist="38100" dir="2700000" algn="tl">
                    <a:srgbClr val="000000"/>
                  </a:outerShdw>
                </a:effectLst>
                <a:latin typeface="Times New Roman" pitchFamily="18" charset="0"/>
              </a:rPr>
              <a:t>axios</a:t>
            </a:r>
            <a:r>
              <a:rPr lang="en-US" sz="10600" dirty="0">
                <a:effectLst>
                  <a:outerShdw blurRad="38100" dist="38100" dir="2700000" algn="tl">
                    <a:srgbClr val="000000"/>
                  </a:outerShdw>
                </a:effectLst>
                <a:latin typeface="Times New Roman" pitchFamily="18" charset="0"/>
              </a:rPr>
              <a:t> = </a:t>
            </a:r>
            <a:r>
              <a:rPr lang="en-US" sz="10600" dirty="0" smtClean="0">
                <a:effectLst>
                  <a:outerShdw blurRad="38100" dist="38100" dir="2700000" algn="tl">
                    <a:srgbClr val="000000"/>
                  </a:outerShdw>
                </a:effectLst>
                <a:latin typeface="Times New Roman" pitchFamily="18" charset="0"/>
              </a:rPr>
              <a:t>suitable</a:t>
            </a:r>
            <a:endParaRPr lang="en-US" sz="106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6114"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6115"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1 As a prisoner for the Lord, then, I urge you to live a life worthy of the calling you have received. </a:t>
            </a:r>
          </a:p>
          <a:p>
            <a:pPr>
              <a:spcBef>
                <a:spcPct val="5000"/>
              </a:spcBef>
              <a:buFont typeface="Wingdings" pitchFamily="2" charset="2"/>
              <a:buNone/>
              <a:defRPr/>
            </a:pPr>
            <a:r>
              <a:rPr lang="en-US" sz="5400" smtClean="0"/>
              <a:t>2 Be completely </a:t>
            </a:r>
            <a:r>
              <a:rPr lang="en-US" sz="5400" u="sng" smtClean="0"/>
              <a:t>humble</a:t>
            </a:r>
            <a:r>
              <a:rPr lang="en-US" sz="5400" smtClean="0"/>
              <a:t> and </a:t>
            </a:r>
            <a:r>
              <a:rPr lang="en-US" sz="5400" u="sng" smtClean="0"/>
              <a:t>gentle</a:t>
            </a:r>
            <a:r>
              <a:rPr lang="en-US" sz="5400" smtClean="0"/>
              <a:t>; be </a:t>
            </a:r>
            <a:r>
              <a:rPr lang="en-US" sz="5400" u="sng" smtClean="0"/>
              <a:t>patient</a:t>
            </a:r>
            <a:r>
              <a:rPr lang="en-US" sz="5400" smtClean="0"/>
              <a:t>, </a:t>
            </a:r>
            <a:r>
              <a:rPr lang="en-US" sz="5400" u="sng" smtClean="0"/>
              <a:t>bearing with one another in love</a:t>
            </a:r>
            <a:r>
              <a:rPr lang="en-US" sz="5400" smtClean="0"/>
              <a:t>. </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completely </a:t>
            </a:r>
            <a:r>
              <a:rPr lang="en-US" sz="5400" u="sng" dirty="0" smtClean="0"/>
              <a:t>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sp>
        <p:nvSpPr>
          <p:cNvPr id="15364" name="AutoShape 4"/>
          <p:cNvSpPr>
            <a:spLocks noChangeArrowheads="1"/>
          </p:cNvSpPr>
          <p:nvPr/>
        </p:nvSpPr>
        <p:spPr bwMode="auto">
          <a:xfrm rot="2346918">
            <a:off x="2514600" y="2260600"/>
            <a:ext cx="381000" cy="2514600"/>
          </a:xfrm>
          <a:prstGeom prst="downArrow">
            <a:avLst>
              <a:gd name="adj1" fmla="val 50000"/>
              <a:gd name="adj2" fmla="val 165000"/>
            </a:avLst>
          </a:prstGeom>
          <a:solidFill>
            <a:srgbClr val="00007E"/>
          </a:solidFill>
          <a:ln w="28575" algn="ctr">
            <a:solidFill>
              <a:schemeClr val="tx1"/>
            </a:solidFill>
            <a:miter lim="800000"/>
            <a:headEnd/>
            <a:tailEnd/>
          </a:ln>
        </p:spPr>
        <p:txBody>
          <a:bodyPr wrap="none" anchor="ctr"/>
          <a:lstStyle/>
          <a:p>
            <a:endParaRPr lang="en-US"/>
          </a:p>
        </p:txBody>
      </p:sp>
      <p:sp>
        <p:nvSpPr>
          <p:cNvPr id="15365" name="AutoShape 6"/>
          <p:cNvSpPr>
            <a:spLocks noChangeArrowheads="1"/>
          </p:cNvSpPr>
          <p:nvPr/>
        </p:nvSpPr>
        <p:spPr bwMode="auto">
          <a:xfrm rot="1465835">
            <a:off x="2895600" y="2590800"/>
            <a:ext cx="381000" cy="2514600"/>
          </a:xfrm>
          <a:prstGeom prst="downArrow">
            <a:avLst>
              <a:gd name="adj1" fmla="val 50000"/>
              <a:gd name="adj2" fmla="val 165000"/>
            </a:avLst>
          </a:prstGeom>
          <a:solidFill>
            <a:srgbClr val="00007E"/>
          </a:solidFill>
          <a:ln w="28575" algn="ctr">
            <a:solidFill>
              <a:schemeClr val="tx1"/>
            </a:solidFill>
            <a:miter lim="800000"/>
            <a:headEnd/>
            <a:tailEnd/>
          </a:ln>
        </p:spPr>
        <p:txBody>
          <a:bodyPr wrap="none" anchor="ctr"/>
          <a:lstStyle/>
          <a:p>
            <a:endParaRPr lang="en-US"/>
          </a:p>
        </p:txBody>
      </p:sp>
      <p:sp>
        <p:nvSpPr>
          <p:cNvPr id="15366" name="AutoShape 7"/>
          <p:cNvSpPr>
            <a:spLocks noChangeArrowheads="1"/>
          </p:cNvSpPr>
          <p:nvPr/>
        </p:nvSpPr>
        <p:spPr bwMode="auto">
          <a:xfrm rot="-1467499">
            <a:off x="3810000" y="2133600"/>
            <a:ext cx="381000" cy="2514600"/>
          </a:xfrm>
          <a:prstGeom prst="downArrow">
            <a:avLst>
              <a:gd name="adj1" fmla="val 50000"/>
              <a:gd name="adj2" fmla="val 165000"/>
            </a:avLst>
          </a:prstGeom>
          <a:solidFill>
            <a:srgbClr val="00007E"/>
          </a:solidFill>
          <a:ln w="28575" algn="ctr">
            <a:solidFill>
              <a:schemeClr val="tx1"/>
            </a:solidFill>
            <a:miter lim="800000"/>
            <a:headEnd/>
            <a:tailEnd/>
          </a:ln>
        </p:spPr>
        <p:txBody>
          <a:bodyPr wrap="none" anchor="ctr"/>
          <a:lstStyle/>
          <a:p>
            <a:endParaRPr lang="en-US"/>
          </a:p>
        </p:txBody>
      </p:sp>
      <p:sp>
        <p:nvSpPr>
          <p:cNvPr id="15367" name="AutoShape 8"/>
          <p:cNvSpPr>
            <a:spLocks noChangeArrowheads="1"/>
          </p:cNvSpPr>
          <p:nvPr/>
        </p:nvSpPr>
        <p:spPr bwMode="auto">
          <a:xfrm rot="18278395">
            <a:off x="4609816" y="1981200"/>
            <a:ext cx="381000" cy="2514600"/>
          </a:xfrm>
          <a:prstGeom prst="downArrow">
            <a:avLst>
              <a:gd name="adj1" fmla="val 50000"/>
              <a:gd name="adj2" fmla="val 165000"/>
            </a:avLst>
          </a:prstGeom>
          <a:solidFill>
            <a:srgbClr val="00007E"/>
          </a:solidFill>
          <a:ln w="28575" algn="ctr">
            <a:solidFill>
              <a:schemeClr val="tx1"/>
            </a:solidFill>
            <a:miter lim="800000"/>
            <a:headEnd/>
            <a:tailEnd/>
          </a:ln>
        </p:spPr>
        <p:txBody>
          <a:bodyPr wrap="none" anchor="ctr"/>
          <a:lstStyle/>
          <a:p>
            <a:endParaRPr lang="en-US"/>
          </a:p>
        </p:txBody>
      </p:sp>
      <p:sp>
        <p:nvSpPr>
          <p:cNvPr id="987141" name="Rectangle 5"/>
          <p:cNvSpPr>
            <a:spLocks noChangeArrowheads="1"/>
          </p:cNvSpPr>
          <p:nvPr/>
        </p:nvSpPr>
        <p:spPr bwMode="auto">
          <a:xfrm>
            <a:off x="609600" y="381000"/>
            <a:ext cx="7848600" cy="2667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10600">
                <a:effectLst>
                  <a:outerShdw blurRad="38100" dist="38100" dir="2700000" algn="tl">
                    <a:srgbClr val="000000"/>
                  </a:outerShdw>
                </a:effectLst>
                <a:latin typeface="Times New Roman" pitchFamily="18" charset="0"/>
              </a:rPr>
              <a:t>All term from relationships</a:t>
            </a:r>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preserve the unity</a:t>
            </a:r>
            <a:r>
              <a:rPr lang="en-US" sz="5400" u="sng" dirty="0" smtClean="0"/>
              <a:t> </a:t>
            </a:r>
            <a:r>
              <a:rPr lang="en-US" sz="5400" dirty="0" smtClean="0"/>
              <a:t>of the Spirit in the bond of peace. </a:t>
            </a:r>
          </a:p>
        </p:txBody>
      </p:sp>
      <p:cxnSp>
        <p:nvCxnSpPr>
          <p:cNvPr id="7" name="Straight Arrow Connector 6"/>
          <p:cNvCxnSpPr/>
          <p:nvPr/>
        </p:nvCxnSpPr>
        <p:spPr bwMode="auto">
          <a:xfrm rot="5400000" flipH="1" flipV="1">
            <a:off x="1333500" y="3086100"/>
            <a:ext cx="2514600" cy="609600"/>
          </a:xfrm>
          <a:prstGeom prst="straightConnector1">
            <a:avLst/>
          </a:prstGeom>
          <a:noFill/>
          <a:ln w="57150" cap="flat" cmpd="sng" algn="ctr">
            <a:solidFill>
              <a:schemeClr val="tx1"/>
            </a:solidFill>
            <a:prstDash val="solid"/>
            <a:round/>
            <a:headEnd type="none" w="med" len="med"/>
            <a:tailEnd type="arrow"/>
          </a:ln>
          <a:effectLst/>
        </p:spPr>
      </p:cxnSp>
      <p:sp>
        <p:nvSpPr>
          <p:cNvPr id="4" name="Rectangle 4"/>
          <p:cNvSpPr>
            <a:spLocks noChangeArrowheads="1"/>
          </p:cNvSpPr>
          <p:nvPr/>
        </p:nvSpPr>
        <p:spPr bwMode="auto">
          <a:xfrm>
            <a:off x="76200" y="4419600"/>
            <a:ext cx="8229600" cy="6858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type="none" w="sm" len="sm"/>
            <a:tailEnd type="none" w="sm" len="sm"/>
          </a:ln>
          <a:effectLst/>
        </p:spPr>
        <p:txBody>
          <a:bodyPr/>
          <a:lstStyle/>
          <a:p>
            <a:pPr algn="l">
              <a:lnSpc>
                <a:spcPct val="77000"/>
              </a:lnSpc>
              <a:spcBef>
                <a:spcPct val="5000"/>
              </a:spcBef>
              <a:defRPr/>
            </a:pPr>
            <a:r>
              <a:rPr lang="en-US" sz="4800" i="1" dirty="0" err="1" smtClean="0">
                <a:effectLst>
                  <a:outerShdw blurRad="38100" dist="38100" dir="2700000" algn="tl">
                    <a:srgbClr val="000000"/>
                  </a:outerShdw>
                </a:effectLst>
                <a:latin typeface="Times New Roman" pitchFamily="18" charset="0"/>
              </a:rPr>
              <a:t>spudazo</a:t>
            </a:r>
            <a:r>
              <a:rPr lang="en-US" sz="4800" dirty="0" smtClean="0">
                <a:effectLst>
                  <a:outerShdw blurRad="38100" dist="38100" dir="2700000" algn="tl">
                    <a:srgbClr val="000000"/>
                  </a:outerShdw>
                </a:effectLst>
                <a:latin typeface="Times New Roman" pitchFamily="18" charset="0"/>
              </a:rPr>
              <a:t> – Zeal, effort, diligence</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endParaRPr lang="en-US" sz="6600" dirty="0" smtClean="0">
              <a:effectLst>
                <a:outerShdw blurRad="38100" dist="38100" dir="2700000" algn="tl">
                  <a:srgbClr val="000000"/>
                </a:outerShdw>
              </a:effectLst>
              <a:latin typeface="Times New Roman" pitchFamily="18" charset="0"/>
            </a:endParaRPr>
          </a:p>
          <a:p>
            <a:pPr algn="l">
              <a:lnSpc>
                <a:spcPct val="77000"/>
              </a:lnSpc>
              <a:spcBef>
                <a:spcPct val="5000"/>
              </a:spcBef>
              <a:defRPr/>
            </a:pPr>
            <a:endParaRPr lang="en-US" sz="6600" dirty="0" smtClean="0">
              <a:effectLst>
                <a:outerShdw blurRad="38100" dist="38100" dir="2700000" algn="tl">
                  <a:srgbClr val="000000"/>
                </a:outerShdw>
              </a:effectLst>
              <a:latin typeface="Times New Roman" pitchFamily="18" charset="0"/>
            </a:endParaRPr>
          </a:p>
          <a:p>
            <a:pPr algn="l">
              <a:lnSpc>
                <a:spcPct val="77000"/>
              </a:lnSpc>
              <a:spcBef>
                <a:spcPct val="5000"/>
              </a:spcBef>
              <a:defRPr/>
            </a:pPr>
            <a:r>
              <a:rPr lang="en-US" sz="6600" dirty="0" smtClean="0">
                <a:effectLst>
                  <a:outerShdw blurRad="38100" dist="38100" dir="2700000" algn="tl">
                    <a:srgbClr val="000000"/>
                  </a:outerShdw>
                </a:effectLst>
                <a:latin typeface="Times New Roman" pitchFamily="18" charset="0"/>
              </a:rPr>
              <a:t>Dietrich </a:t>
            </a:r>
            <a:r>
              <a:rPr lang="en-US" sz="6600" dirty="0" err="1" smtClean="0">
                <a:effectLst>
                  <a:outerShdw blurRad="38100" dist="38100" dir="2700000" algn="tl">
                    <a:srgbClr val="000000"/>
                  </a:outerShdw>
                </a:effectLst>
                <a:latin typeface="Times New Roman" pitchFamily="18" charset="0"/>
              </a:rPr>
              <a:t>Bonhoeffer</a:t>
            </a:r>
            <a:r>
              <a:rPr lang="en-US" sz="6600" dirty="0" smtClean="0">
                <a:effectLst>
                  <a:outerShdw blurRad="38100" dist="38100" dir="2700000" algn="tl">
                    <a:srgbClr val="000000"/>
                  </a:outerShdw>
                </a:effectLst>
                <a:latin typeface="Times New Roman" pitchFamily="18" charset="0"/>
              </a:rPr>
              <a:t>, </a:t>
            </a:r>
            <a:br>
              <a:rPr lang="en-US" sz="6600" dirty="0" smtClean="0">
                <a:effectLst>
                  <a:outerShdw blurRad="38100" dist="38100" dir="2700000" algn="tl">
                    <a:srgbClr val="000000"/>
                  </a:outerShdw>
                </a:effectLst>
                <a:latin typeface="Times New Roman" pitchFamily="18" charset="0"/>
              </a:rPr>
            </a:br>
            <a:r>
              <a:rPr lang="en-US" sz="6600" dirty="0" smtClean="0">
                <a:effectLst>
                  <a:outerShdw blurRad="38100" dist="38100" dir="2700000" algn="tl">
                    <a:srgbClr val="000000"/>
                  </a:outerShdw>
                </a:effectLst>
                <a:latin typeface="Times New Roman" pitchFamily="18" charset="0"/>
              </a:rPr>
              <a:t>     </a:t>
            </a:r>
            <a:r>
              <a:rPr lang="en-US" sz="6600" i="1" dirty="0" smtClean="0">
                <a:effectLst>
                  <a:outerShdw blurRad="38100" dist="38100" dir="2700000" algn="tl">
                    <a:srgbClr val="000000"/>
                  </a:outerShdw>
                </a:effectLst>
                <a:latin typeface="Times New Roman" pitchFamily="18" charset="0"/>
              </a:rPr>
              <a:t>Life Together</a:t>
            </a:r>
            <a:r>
              <a:rPr lang="en-US" sz="6600" dirty="0" smtClean="0">
                <a:effectLst>
                  <a:outerShdw blurRad="38100" dist="38100" dir="2700000" algn="tl">
                    <a:srgbClr val="000000"/>
                  </a:outerShdw>
                </a:effectLst>
                <a:latin typeface="Times New Roman" pitchFamily="18" charset="0"/>
              </a:rPr>
              <a:t>:</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whom God has placed in common life with other believers, learns what it means to have brothers.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whom God has placed in common life with other believers, learns what it means to have brothers. “Brethren in the Lord,” Paul calls his congregation (Phil. 1:14). One is a brother to another only through Jesus Christ.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whom God has placed in common life with other believers, learns what it means to have brothers. “Brethren in the Lord,” Paul calls his congregation (Phil. 1:14). One is a brother to another only through Jesus Christ. </a:t>
            </a:r>
            <a:br>
              <a:rPr lang="en-US" sz="4000" dirty="0" smtClean="0">
                <a:effectLst>
                  <a:outerShdw blurRad="38100" dist="38100" dir="2700000" algn="tl">
                    <a:srgbClr val="000000"/>
                  </a:outerShdw>
                </a:effectLst>
                <a:latin typeface="Times New Roman" pitchFamily="18" charset="0"/>
              </a:rPr>
            </a:br>
            <a:r>
              <a:rPr lang="en-US" sz="4000" dirty="0" smtClean="0">
                <a:effectLst>
                  <a:outerShdw blurRad="38100" dist="38100" dir="2700000" algn="tl">
                    <a:srgbClr val="000000"/>
                  </a:outerShdw>
                </a:effectLst>
                <a:latin typeface="Times New Roman" pitchFamily="18" charset="0"/>
              </a:rPr>
              <a:t>I am a brother to another person through what Jesus did for me and to me; the other person has become a brother to me through what Jesus did for him.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Our community with one another consists solely in what Jesus has done to both of us. </a:t>
            </a: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Our community with one another consists solely in what Jesus has done to both of us. This is true not merely at the beginning, as though in the course of time something else were to be added to our community;</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8466"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958467"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Font typeface="Wingdings" pitchFamily="2" charset="2"/>
              <a:buNone/>
              <a:defRPr/>
            </a:pPr>
            <a:r>
              <a:rPr lang="en-US" sz="5400" dirty="0" smtClean="0"/>
              <a:t>21 We who believe are </a:t>
            </a:r>
            <a:r>
              <a:rPr lang="en-US" sz="5400" u="sng" dirty="0" smtClean="0"/>
              <a:t>carefully joined together</a:t>
            </a:r>
            <a:r>
              <a:rPr lang="en-US" sz="5400" dirty="0" smtClean="0"/>
              <a:t>, becoming a holy temple for the Lord. </a:t>
            </a:r>
          </a:p>
        </p:txBody>
      </p:sp>
      <p:sp>
        <p:nvSpPr>
          <p:cNvPr id="4" name="Rectangle 4"/>
          <p:cNvSpPr>
            <a:spLocks noChangeArrowheads="1"/>
          </p:cNvSpPr>
          <p:nvPr/>
        </p:nvSpPr>
        <p:spPr bwMode="auto">
          <a:xfrm>
            <a:off x="2743200" y="4038600"/>
            <a:ext cx="5791200" cy="2362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10600">
                <a:effectLst>
                  <a:outerShdw blurRad="38100" dist="38100" dir="2700000" algn="tl">
                    <a:srgbClr val="000000"/>
                  </a:outerShdw>
                </a:effectLst>
                <a:latin typeface="Times New Roman" pitchFamily="18" charset="0"/>
              </a:rPr>
              <a:t>The Body of Christ</a:t>
            </a:r>
          </a:p>
        </p:txBody>
      </p:sp>
    </p:spTree>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Our community with one another consists solely in what Jesus has done to both of us. This is true not merely at the beginning, as though in the course of time something else were to be added to our community; it remains so for all the future and to all eternity. </a:t>
            </a:r>
            <a:br>
              <a:rPr lang="en-US" sz="4000" dirty="0" smtClean="0">
                <a:effectLst>
                  <a:outerShdw blurRad="38100" dist="38100" dir="2700000" algn="tl">
                    <a:srgbClr val="000000"/>
                  </a:outerShdw>
                </a:effectLst>
                <a:latin typeface="Times New Roman" pitchFamily="18" charset="0"/>
              </a:rPr>
            </a:br>
            <a:endParaRPr lang="en-US" sz="4000" dirty="0" smtClean="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Our community with one another consists solely in what Jesus has done to both of us. This is true not merely at the beginning, as though in the course of time something else were to be added to our community; it remains so for all the future and to all eternity. </a:t>
            </a:r>
            <a:br>
              <a:rPr lang="en-US" sz="4000" dirty="0" smtClean="0">
                <a:effectLst>
                  <a:outerShdw blurRad="38100" dist="38100" dir="2700000" algn="tl">
                    <a:srgbClr val="000000"/>
                  </a:outerShdw>
                </a:effectLst>
                <a:latin typeface="Times New Roman" pitchFamily="18" charset="0"/>
              </a:rPr>
            </a:br>
            <a:r>
              <a:rPr lang="en-US" sz="4000" dirty="0" smtClean="0">
                <a:effectLst>
                  <a:outerShdw blurRad="38100" dist="38100" dir="2700000" algn="tl">
                    <a:srgbClr val="000000"/>
                  </a:outerShdw>
                </a:effectLst>
                <a:latin typeface="Times New Roman" pitchFamily="18" charset="0"/>
              </a:rPr>
              <a:t>I have community with others and I shall continue to have it only through Jesus.</a:t>
            </a: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trying to generate community on his own] When things do not go his way, he calls the effort a failure. </a:t>
            </a: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trying to generate community on his own] When things do not go his way, he calls the effort a failure. When his ideal picture is destroyed, he sees the community going to smash. </a:t>
            </a:r>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[One trying to generate community on his own] When things do not go his way, he calls the effort a failure. When his ideal picture is destroyed, he sees the community going to smash.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So he becomes, first an accuser of his brethren, then an accuser of God, and finally the despairing accuser of himself.</a:t>
            </a:r>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Because God has already laid the only foundation of our fellowship, because God has bound us together in one body with other Christians in Jesus, long before we entered into common life with them, </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Because God has already laid the only foundation of our fellowship, because God has bound us together in one body with other Christians in Jesus, long before we entered into common life with them, we enter into that common life not as demanders but as thankful recipients. </a:t>
            </a:r>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1676400" y="228600"/>
            <a:ext cx="7239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We do not complain of what God does not give us; we rather thank God for what He does give us daily. And is not what has been given us enough: brothers, who will go on living with us through sin and need under the blessing of His grace? Is the divine gift of Christian fellowship anything less than this, any day, even the most difficult and distressing day? </a:t>
            </a:r>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3581400" y="228600"/>
            <a:ext cx="53340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If we do not give thanks daily for the Christian fellowship in which we have been placed, even where there is no great experience, no discoverable riches, but much weakness, small faith, and difficulty; </a:t>
            </a:r>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3505200" y="228600"/>
            <a:ext cx="54102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If on the contrary, we only keep complaining to God that everything is so paltry and petty, so far from what we expected, then we hinder God from letting our fellowship grow according to the measure and riches which are there for us all in Jesus.</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0994" name="Rectangle 2"/>
          <p:cNvSpPr>
            <a:spLocks noGrp="1" noChangeArrowheads="1"/>
          </p:cNvSpPr>
          <p:nvPr>
            <p:ph type="title"/>
          </p:nvPr>
        </p:nvSpPr>
        <p:spPr/>
        <p:txBody>
          <a:bodyPr lIns="90488" tIns="44450" rIns="90488" bIns="44450"/>
          <a:lstStyle/>
          <a:p>
            <a:pPr>
              <a:defRPr/>
            </a:pPr>
            <a:r>
              <a:rPr lang="en-US" sz="9600" smtClean="0"/>
              <a:t>Ephesians 2</a:t>
            </a:r>
          </a:p>
        </p:txBody>
      </p:sp>
      <p:sp>
        <p:nvSpPr>
          <p:cNvPr id="980995" name="Rectangle 3"/>
          <p:cNvSpPr>
            <a:spLocks noGrp="1" noChangeArrowheads="1"/>
          </p:cNvSpPr>
          <p:nvPr>
            <p:ph type="body" idx="1"/>
          </p:nvPr>
        </p:nvSpPr>
        <p:spPr>
          <a:xfrm>
            <a:off x="0" y="1600200"/>
            <a:ext cx="9144000" cy="4876800"/>
          </a:xfrm>
        </p:spPr>
        <p:txBody>
          <a:bodyPr lIns="90488" tIns="44450" rIns="90488" bIns="44450"/>
          <a:lstStyle/>
          <a:p>
            <a:pPr>
              <a:spcBef>
                <a:spcPct val="5000"/>
              </a:spcBef>
              <a:buFont typeface="Wingdings" pitchFamily="2" charset="2"/>
              <a:buNone/>
              <a:defRPr/>
            </a:pPr>
            <a:r>
              <a:rPr lang="en-US" sz="5400" dirty="0" smtClean="0"/>
              <a:t>22 Through him you Gentiles </a:t>
            </a:r>
            <a:r>
              <a:rPr lang="en-US" sz="5400" u="sng" dirty="0" smtClean="0"/>
              <a:t>are also joined together</a:t>
            </a:r>
            <a:r>
              <a:rPr lang="en-US" sz="5400" dirty="0" smtClean="0"/>
              <a:t> as part of this dwelling where God lives by his Spirit</a:t>
            </a:r>
          </a:p>
        </p:txBody>
      </p:sp>
      <p:sp>
        <p:nvSpPr>
          <p:cNvPr id="4" name="Rectangle 4"/>
          <p:cNvSpPr>
            <a:spLocks noChangeArrowheads="1"/>
          </p:cNvSpPr>
          <p:nvPr/>
        </p:nvSpPr>
        <p:spPr bwMode="auto">
          <a:xfrm>
            <a:off x="2743200" y="4038600"/>
            <a:ext cx="5791200" cy="2362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10600">
                <a:effectLst>
                  <a:outerShdw blurRad="38100" dist="38100" dir="2700000" algn="tl">
                    <a:srgbClr val="000000"/>
                  </a:outerShdw>
                </a:effectLst>
                <a:latin typeface="Times New Roman" pitchFamily="18" charset="0"/>
              </a:rPr>
              <a:t>The Body of Christ</a:t>
            </a:r>
          </a:p>
        </p:txBody>
      </p:sp>
    </p:spTree>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 </a:t>
            </a:r>
            <a:r>
              <a:rPr lang="en-US" sz="5400" dirty="0" smtClean="0"/>
              <a:t>of the Spirit in the bond of peace. </a:t>
            </a:r>
          </a:p>
        </p:txBody>
      </p:sp>
      <p:sp>
        <p:nvSpPr>
          <p:cNvPr id="5" name="Rectangle 4"/>
          <p:cNvSpPr>
            <a:spLocks noChangeArrowheads="1"/>
          </p:cNvSpPr>
          <p:nvPr/>
        </p:nvSpPr>
        <p:spPr bwMode="auto">
          <a:xfrm>
            <a:off x="3505200" y="228600"/>
            <a:ext cx="5410200" cy="632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000" dirty="0" err="1" smtClean="0">
                <a:effectLst>
                  <a:outerShdw blurRad="38100" dist="38100" dir="2700000" algn="tl">
                    <a:srgbClr val="000000"/>
                  </a:outerShdw>
                </a:effectLst>
                <a:latin typeface="Times New Roman" pitchFamily="18" charset="0"/>
              </a:rPr>
              <a:t>Bonhoeffer</a:t>
            </a:r>
            <a:r>
              <a:rPr lang="en-US" sz="4000" dirty="0" smtClean="0">
                <a:effectLst>
                  <a:outerShdw blurRad="38100" dist="38100" dir="2700000" algn="tl">
                    <a:srgbClr val="000000"/>
                  </a:outerShdw>
                </a:effectLst>
                <a:latin typeface="Times New Roman" pitchFamily="18" charset="0"/>
              </a:rPr>
              <a:t>, </a:t>
            </a:r>
            <a:r>
              <a:rPr lang="en-US" sz="4000" i="1" dirty="0" smtClean="0">
                <a:effectLst>
                  <a:outerShdw blurRad="38100" dist="38100" dir="2700000" algn="tl">
                    <a:srgbClr val="000000"/>
                  </a:outerShdw>
                </a:effectLst>
                <a:latin typeface="Times New Roman" pitchFamily="18" charset="0"/>
              </a:rPr>
              <a:t>Life Together</a:t>
            </a:r>
            <a:r>
              <a:rPr lang="en-US" sz="4000" dirty="0" smtClean="0">
                <a:effectLst>
                  <a:outerShdw blurRad="38100" dist="38100" dir="2700000" algn="tl">
                    <a:srgbClr val="000000"/>
                  </a:outerShdw>
                </a:effectLst>
                <a:latin typeface="Times New Roman" pitchFamily="18" charset="0"/>
              </a:rPr>
              <a:t>: </a:t>
            </a:r>
          </a:p>
          <a:p>
            <a:pPr algn="l">
              <a:lnSpc>
                <a:spcPct val="77000"/>
              </a:lnSpc>
              <a:spcBef>
                <a:spcPct val="5000"/>
              </a:spcBef>
              <a:defRPr/>
            </a:pPr>
            <a:r>
              <a:rPr lang="en-US" sz="4000" dirty="0" smtClean="0">
                <a:effectLst>
                  <a:outerShdw blurRad="38100" dist="38100" dir="2700000" algn="tl">
                    <a:srgbClr val="000000"/>
                  </a:outerShdw>
                </a:effectLst>
                <a:latin typeface="Times New Roman" pitchFamily="18" charset="0"/>
              </a:rPr>
              <a:t>We pray for the big things and forget to give thanks for the ordinary, small (and yet really not small) gifts. How can God entrust great things to one who will not thankfully receive from Him the little things?</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a:t>
            </a:r>
            <a:r>
              <a:rPr lang="en-US" sz="5400" dirty="0" smtClean="0"/>
              <a:t> of the Spirit in the bond of peace. </a:t>
            </a:r>
          </a:p>
        </p:txBody>
      </p:sp>
      <p:sp>
        <p:nvSpPr>
          <p:cNvPr id="8" name="Rectangle 4"/>
          <p:cNvSpPr>
            <a:spLocks noChangeArrowheads="1"/>
          </p:cNvSpPr>
          <p:nvPr/>
        </p:nvSpPr>
        <p:spPr bwMode="auto">
          <a:xfrm>
            <a:off x="381000" y="3657600"/>
            <a:ext cx="75438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The first striving is with my own attitude and unbelief!</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a:t>
            </a:r>
            <a:r>
              <a:rPr lang="en-US" sz="5400" dirty="0" smtClean="0"/>
              <a:t> of the Spirit in the bond of peace. </a:t>
            </a:r>
          </a:p>
        </p:txBody>
      </p:sp>
      <p:cxnSp>
        <p:nvCxnSpPr>
          <p:cNvPr id="6" name="Straight Arrow Connector 5"/>
          <p:cNvCxnSpPr/>
          <p:nvPr/>
        </p:nvCxnSpPr>
        <p:spPr bwMode="auto">
          <a:xfrm flipV="1">
            <a:off x="3352800" y="1828800"/>
            <a:ext cx="3124200" cy="22098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4"/>
          <p:cNvSpPr>
            <a:spLocks noChangeArrowheads="1"/>
          </p:cNvSpPr>
          <p:nvPr/>
        </p:nvSpPr>
        <p:spPr bwMode="auto">
          <a:xfrm>
            <a:off x="381000" y="3657600"/>
            <a:ext cx="6172200" cy="1143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We don’t have to create unity where none exists</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a:t>
            </a:r>
            <a:r>
              <a:rPr lang="en-US" sz="5400" dirty="0" smtClean="0"/>
              <a:t> of the Spirit in the bond of peace. </a:t>
            </a:r>
          </a:p>
        </p:txBody>
      </p:sp>
      <p:sp>
        <p:nvSpPr>
          <p:cNvPr id="9" name="Rectangle 8"/>
          <p:cNvSpPr>
            <a:spLocks noChangeArrowheads="1"/>
          </p:cNvSpPr>
          <p:nvPr/>
        </p:nvSpPr>
        <p:spPr bwMode="auto">
          <a:xfrm>
            <a:off x="3429000" y="76200"/>
            <a:ext cx="5638800" cy="6629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At this time:</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No church buildings </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No membership ledgers</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No denominations</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No clergy</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Mostly underground meetings in homes</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The “church” was a spiritual entity, not an institution</a:t>
            </a:r>
          </a:p>
          <a:p>
            <a:pPr algn="l">
              <a:lnSpc>
                <a:spcPct val="77000"/>
              </a:lnSpc>
              <a:spcBef>
                <a:spcPct val="5000"/>
              </a:spcBef>
              <a:defRPr/>
            </a:pP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2" end="2"/>
                                            </p:txEl>
                                          </p:spTgt>
                                        </p:tgtEl>
                                        <p:attrNameLst>
                                          <p:attrName>style.visibility</p:attrName>
                                        </p:attrNameLst>
                                      </p:cBhvr>
                                      <p:to>
                                        <p:strVal val="visible"/>
                                      </p:to>
                                    </p:set>
                                    <p:animEffect transition="in" filter="wipe(left)">
                                      <p:cBhvr>
                                        <p:cTn id="7" dur="500"/>
                                        <p:tgtEl>
                                          <p:spTgt spid="9">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3" end="3"/>
                                            </p:txEl>
                                          </p:spTgt>
                                        </p:tgtEl>
                                        <p:attrNameLst>
                                          <p:attrName>style.visibility</p:attrName>
                                        </p:attrNameLst>
                                      </p:cBhvr>
                                      <p:to>
                                        <p:strVal val="visible"/>
                                      </p:to>
                                    </p:set>
                                    <p:animEffect transition="in" filter="wipe(left)">
                                      <p:cBhvr>
                                        <p:cTn id="12" dur="500"/>
                                        <p:tgtEl>
                                          <p:spTgt spid="9">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xEl>
                                              <p:pRg st="4" end="4"/>
                                            </p:txEl>
                                          </p:spTgt>
                                        </p:tgtEl>
                                        <p:attrNameLst>
                                          <p:attrName>style.visibility</p:attrName>
                                        </p:attrNameLst>
                                      </p:cBhvr>
                                      <p:to>
                                        <p:strVal val="visible"/>
                                      </p:to>
                                    </p:set>
                                    <p:animEffect transition="in" filter="wipe(left)">
                                      <p:cBhvr>
                                        <p:cTn id="17" dur="500"/>
                                        <p:tgtEl>
                                          <p:spTgt spid="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
                                            <p:txEl>
                                              <p:pRg st="5" end="5"/>
                                            </p:txEl>
                                          </p:spTgt>
                                        </p:tgtEl>
                                        <p:attrNameLst>
                                          <p:attrName>style.visibility</p:attrName>
                                        </p:attrNameLst>
                                      </p:cBhvr>
                                      <p:to>
                                        <p:strVal val="visible"/>
                                      </p:to>
                                    </p:set>
                                    <p:animEffect transition="in" filter="wipe(left)">
                                      <p:cBhvr>
                                        <p:cTn id="22" dur="500"/>
                                        <p:tgtEl>
                                          <p:spTgt spid="9">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
                                            <p:txEl>
                                              <p:pRg st="6" end="6"/>
                                            </p:txEl>
                                          </p:spTgt>
                                        </p:tgtEl>
                                        <p:attrNameLst>
                                          <p:attrName>style.visibility</p:attrName>
                                        </p:attrNameLst>
                                      </p:cBhvr>
                                      <p:to>
                                        <p:strVal val="visible"/>
                                      </p:to>
                                    </p:set>
                                    <p:animEffect transition="in" filter="wipe(left)">
                                      <p:cBhvr>
                                        <p:cTn id="27"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a:t>
            </a:r>
            <a:r>
              <a:rPr lang="en-US" sz="5400" u="sng" dirty="0" smtClean="0"/>
              <a:t>Make every effort </a:t>
            </a:r>
            <a:r>
              <a:rPr lang="en-US" sz="5400" dirty="0" smtClean="0"/>
              <a:t>to </a:t>
            </a:r>
            <a:r>
              <a:rPr lang="en-US" sz="5400" u="sng" dirty="0" smtClean="0"/>
              <a:t>preserve the unity</a:t>
            </a:r>
            <a:r>
              <a:rPr lang="en-US" sz="5400" dirty="0" smtClean="0"/>
              <a:t> of the Spirit in the bond of peace. </a:t>
            </a:r>
          </a:p>
        </p:txBody>
      </p:sp>
      <p:sp>
        <p:nvSpPr>
          <p:cNvPr id="8" name="Rectangle 7"/>
          <p:cNvSpPr>
            <a:spLocks noChangeArrowheads="1"/>
          </p:cNvSpPr>
          <p:nvPr/>
        </p:nvSpPr>
        <p:spPr bwMode="auto">
          <a:xfrm>
            <a:off x="4876800" y="3124200"/>
            <a:ext cx="3886200" cy="35052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going to be easy!</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Much in our fallen nature that is going to oppose this</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816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816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3 Make every effort to preserve the</a:t>
            </a:r>
            <a:r>
              <a:rPr lang="en-US" sz="5400" u="sng" dirty="0" smtClean="0"/>
              <a:t> unity of the Spirit</a:t>
            </a:r>
            <a:r>
              <a:rPr lang="en-US" sz="5400" dirty="0" smtClean="0"/>
              <a:t> in the bond of peace. </a:t>
            </a:r>
          </a:p>
        </p:txBody>
      </p:sp>
      <p:sp>
        <p:nvSpPr>
          <p:cNvPr id="6" name="Oval 5"/>
          <p:cNvSpPr/>
          <p:nvPr/>
        </p:nvSpPr>
        <p:spPr bwMode="auto">
          <a:xfrm>
            <a:off x="914400" y="1905000"/>
            <a:ext cx="5943600" cy="838200"/>
          </a:xfrm>
          <a:prstGeom prst="ellipse">
            <a:avLst/>
          </a:prstGeom>
          <a:noFill/>
          <a:ln w="5715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Arial" charset="0"/>
            </a:endParaRPr>
          </a:p>
        </p:txBody>
      </p:sp>
      <p:cxnSp>
        <p:nvCxnSpPr>
          <p:cNvPr id="5" name="Straight Arrow Connector 4"/>
          <p:cNvCxnSpPr/>
          <p:nvPr/>
        </p:nvCxnSpPr>
        <p:spPr bwMode="auto">
          <a:xfrm rot="5400000" flipH="1" flipV="1">
            <a:off x="1409700" y="3619500"/>
            <a:ext cx="2057400" cy="304800"/>
          </a:xfrm>
          <a:prstGeom prst="straightConnector1">
            <a:avLst/>
          </a:prstGeom>
          <a:noFill/>
          <a:ln w="57150" cap="flat" cmpd="sng" algn="ctr">
            <a:solidFill>
              <a:schemeClr val="tx1"/>
            </a:solidFill>
            <a:prstDash val="solid"/>
            <a:round/>
            <a:headEnd type="none" w="med" len="med"/>
            <a:tailEnd type="arrow"/>
          </a:ln>
          <a:effectLst/>
        </p:spPr>
      </p:cxnSp>
      <p:sp>
        <p:nvSpPr>
          <p:cNvPr id="7" name="Rectangle 4"/>
          <p:cNvSpPr>
            <a:spLocks noChangeArrowheads="1"/>
          </p:cNvSpPr>
          <p:nvPr/>
        </p:nvSpPr>
        <p:spPr bwMode="auto">
          <a:xfrm>
            <a:off x="228600" y="4419600"/>
            <a:ext cx="7315200" cy="1295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a structural, institutional or legal unity</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cxnSp>
        <p:nvCxnSpPr>
          <p:cNvPr id="11" name="Straight Arrow Connector 10"/>
          <p:cNvCxnSpPr/>
          <p:nvPr/>
        </p:nvCxnSpPr>
        <p:spPr bwMode="auto">
          <a:xfrm rot="5400000">
            <a:off x="4495800" y="19812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5715000" y="152400"/>
            <a:ext cx="3276600" cy="2971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going to be easy!</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seeking admiration</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Giving way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left)">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cxnSp>
        <p:nvCxnSpPr>
          <p:cNvPr id="11" name="Straight Arrow Connector 10"/>
          <p:cNvCxnSpPr/>
          <p:nvPr/>
        </p:nvCxnSpPr>
        <p:spPr bwMode="auto">
          <a:xfrm rot="5400000">
            <a:off x="4495800" y="1981200"/>
            <a:ext cx="1905000" cy="19050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5715000" y="152400"/>
            <a:ext cx="3276600" cy="2971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proud</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being selfish</a:t>
            </a: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cxnSp>
        <p:nvCxnSpPr>
          <p:cNvPr id="11" name="Straight Arrow Connector 10"/>
          <p:cNvCxnSpPr/>
          <p:nvPr/>
        </p:nvCxnSpPr>
        <p:spPr bwMode="auto">
          <a:xfrm rot="10800000" flipV="1">
            <a:off x="1981200" y="1295400"/>
            <a:ext cx="4191000" cy="32766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5715000" y="152400"/>
            <a:ext cx="3276600" cy="2971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harsh</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Never lashing out</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Never attacking</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left)">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cxnSp>
        <p:nvCxnSpPr>
          <p:cNvPr id="11" name="Straight Arrow Connector 10"/>
          <p:cNvCxnSpPr/>
          <p:nvPr/>
        </p:nvCxnSpPr>
        <p:spPr bwMode="auto">
          <a:xfrm rot="5400000">
            <a:off x="3733800" y="2133600"/>
            <a:ext cx="3200400" cy="16764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5715000" y="152400"/>
            <a:ext cx="3276600" cy="3581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Waiting in grace</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Helping the weak</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Not losing your temper</a:t>
            </a:r>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animEffect transition="in" filter="wipe(left)">
                                      <p:cBhvr>
                                        <p:cTn id="7" dur="500"/>
                                        <p:tgtEl>
                                          <p:spTgt spid="9">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
                                            <p:txEl>
                                              <p:pRg st="2" end="2"/>
                                            </p:txEl>
                                          </p:spTgt>
                                        </p:tgtEl>
                                        <p:attrNameLst>
                                          <p:attrName>style.visibility</p:attrName>
                                        </p:attrNameLst>
                                      </p:cBhvr>
                                      <p:to>
                                        <p:strVal val="visible"/>
                                      </p:to>
                                    </p:set>
                                    <p:animEffect transition="in" filter="wipe(left)">
                                      <p:cBhvr>
                                        <p:cTn id="12"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7" name="Rectangle 5"/>
          <p:cNvSpPr>
            <a:spLocks noChangeArrowheads="1"/>
          </p:cNvSpPr>
          <p:nvPr/>
        </p:nvSpPr>
        <p:spPr bwMode="auto">
          <a:xfrm>
            <a:off x="381000" y="1143000"/>
            <a:ext cx="8305800" cy="4343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Rom 12:4 For just as we have many members in one body and all the members do not have the same function, </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5 so we, who are many, </a:t>
            </a:r>
            <a:r>
              <a:rPr lang="en-US" sz="4800" u="sng" dirty="0">
                <a:effectLst>
                  <a:outerShdw blurRad="38100" dist="38100" dir="2700000" algn="tl">
                    <a:srgbClr val="000000"/>
                  </a:outerShdw>
                </a:effectLst>
                <a:latin typeface="Times New Roman" pitchFamily="18" charset="0"/>
              </a:rPr>
              <a:t>are one body in Christ</a:t>
            </a:r>
            <a:r>
              <a:rPr lang="en-US" sz="4800" dirty="0">
                <a:effectLst>
                  <a:outerShdw blurRad="38100" dist="38100" dir="2700000" algn="tl">
                    <a:srgbClr val="000000"/>
                  </a:outerShdw>
                </a:effectLst>
                <a:latin typeface="Times New Roman" pitchFamily="18" charset="0"/>
              </a:rPr>
              <a:t>, and </a:t>
            </a:r>
            <a:r>
              <a:rPr lang="en-US" sz="4800" u="sng" dirty="0">
                <a:effectLst>
                  <a:outerShdw blurRad="38100" dist="38100" dir="2700000" algn="tl">
                    <a:srgbClr val="000000"/>
                  </a:outerShdw>
                </a:effectLst>
                <a:latin typeface="Times New Roman" pitchFamily="18" charset="0"/>
              </a:rPr>
              <a:t>individually members one of another</a:t>
            </a:r>
            <a:r>
              <a:rPr lang="en-US" sz="4800" dirty="0">
                <a:effectLst>
                  <a:outerShdw blurRad="38100" dist="38100" dir="2700000" algn="tl">
                    <a:srgbClr val="000000"/>
                  </a:outerShdw>
                </a:effectLst>
                <a:latin typeface="Times New Roman" pitchFamily="18" charset="0"/>
              </a:rPr>
              <a:t>.</a:t>
            </a:r>
          </a:p>
        </p:txBody>
      </p:sp>
      <p:sp>
        <p:nvSpPr>
          <p:cNvPr id="892936" name="Rectangle 8"/>
          <p:cNvSpPr>
            <a:spLocks noChangeArrowheads="1"/>
          </p:cNvSpPr>
          <p:nvPr/>
        </p:nvSpPr>
        <p:spPr bwMode="auto">
          <a:xfrm>
            <a:off x="533400" y="152400"/>
            <a:ext cx="7696200" cy="10668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800">
                <a:effectLst>
                  <a:outerShdw blurRad="38100" dist="38100" dir="2700000" algn="tl">
                    <a:srgbClr val="000000"/>
                  </a:outerShdw>
                </a:effectLst>
                <a:latin typeface="Times New Roman" pitchFamily="18" charset="0"/>
              </a:rPr>
              <a:t>Mystical union</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cxnSp>
        <p:nvCxnSpPr>
          <p:cNvPr id="11" name="Straight Arrow Connector 10"/>
          <p:cNvCxnSpPr/>
          <p:nvPr/>
        </p:nvCxnSpPr>
        <p:spPr bwMode="auto">
          <a:xfrm rot="5400000">
            <a:off x="2705100" y="1638300"/>
            <a:ext cx="3733800" cy="3200400"/>
          </a:xfrm>
          <a:prstGeom prst="straightConnector1">
            <a:avLst/>
          </a:prstGeom>
          <a:noFill/>
          <a:ln w="57150" cap="flat" cmpd="sng" algn="ctr">
            <a:solidFill>
              <a:schemeClr val="tx1"/>
            </a:solidFill>
            <a:prstDash val="solid"/>
            <a:round/>
            <a:headEnd type="none" w="med" len="med"/>
            <a:tailEnd type="arrow"/>
          </a:ln>
          <a:effectLst/>
        </p:spPr>
      </p:cxnSp>
      <p:sp>
        <p:nvSpPr>
          <p:cNvPr id="9" name="Rectangle 8"/>
          <p:cNvSpPr>
            <a:spLocks noChangeArrowheads="1"/>
          </p:cNvSpPr>
          <p:nvPr/>
        </p:nvSpPr>
        <p:spPr bwMode="auto">
          <a:xfrm>
            <a:off x="5715000" y="152400"/>
            <a:ext cx="3276600" cy="3581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Putting up with others’ annoying traits</a:t>
            </a:r>
          </a:p>
          <a:p>
            <a:pPr algn="l">
              <a:lnSpc>
                <a:spcPct val="77000"/>
              </a:lnSpc>
              <a:spcBef>
                <a:spcPct val="5000"/>
              </a:spcBef>
              <a:defRPr/>
            </a:pPr>
            <a:r>
              <a:rPr lang="en-US" sz="4800" dirty="0" smtClean="0">
                <a:effectLst>
                  <a:outerShdw blurRad="38100" dist="38100" dir="2700000" algn="tl">
                    <a:srgbClr val="000000"/>
                  </a:outerShdw>
                </a:effectLst>
                <a:latin typeface="Times New Roman" pitchFamily="18" charset="0"/>
              </a:rPr>
              <a:t>Atmosphere of grace!</a:t>
            </a:r>
          </a:p>
        </p:txBody>
      </p:sp>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I urge you to live a life worthy of the calling you have received. </a:t>
            </a:r>
          </a:p>
          <a:p>
            <a:pPr>
              <a:spcBef>
                <a:spcPct val="5000"/>
              </a:spcBef>
              <a:buFont typeface="Wingdings" pitchFamily="2" charset="2"/>
              <a:buNone/>
              <a:defRPr/>
            </a:pPr>
            <a:r>
              <a:rPr lang="en-US" sz="5400" dirty="0" smtClean="0"/>
              <a:t>2 Be </a:t>
            </a:r>
            <a:r>
              <a:rPr lang="en-US" sz="5400" u="sng" dirty="0" smtClean="0"/>
              <a:t>completely humble</a:t>
            </a:r>
            <a:r>
              <a:rPr lang="en-US" sz="5400" dirty="0" smtClean="0"/>
              <a:t> and </a:t>
            </a:r>
            <a:r>
              <a:rPr lang="en-US" sz="5400" u="sng" dirty="0" smtClean="0"/>
              <a:t>gentle</a:t>
            </a:r>
            <a:r>
              <a:rPr lang="en-US" sz="5400" dirty="0" smtClean="0"/>
              <a:t>; be </a:t>
            </a:r>
            <a:r>
              <a:rPr lang="en-US" sz="5400" u="sng" dirty="0" smtClean="0"/>
              <a:t>patient</a:t>
            </a:r>
            <a:r>
              <a:rPr lang="en-US" sz="5400" dirty="0" smtClean="0"/>
              <a:t>, </a:t>
            </a:r>
            <a:r>
              <a:rPr lang="en-US" sz="5400" u="sng" dirty="0" smtClean="0"/>
              <a:t>bearing with one another in love</a:t>
            </a:r>
            <a:r>
              <a:rPr lang="en-US" sz="5400" dirty="0" smtClean="0"/>
              <a:t>. </a:t>
            </a:r>
          </a:p>
        </p:txBody>
      </p:sp>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5400" dirty="0" smtClean="0"/>
              <a:t>3 being diligent to preserve the </a:t>
            </a:r>
            <a:r>
              <a:rPr lang="en-US" sz="5400" u="sng" dirty="0" smtClean="0"/>
              <a:t>unity of the Spirit in the bond of peace</a:t>
            </a:r>
            <a:r>
              <a:rPr lang="en-US" sz="5400" dirty="0" smtClean="0"/>
              <a:t>. </a:t>
            </a:r>
          </a:p>
        </p:txBody>
      </p:sp>
      <p:sp>
        <p:nvSpPr>
          <p:cNvPr id="4" name="Rectangle 4"/>
          <p:cNvSpPr>
            <a:spLocks noChangeArrowheads="1"/>
          </p:cNvSpPr>
          <p:nvPr/>
        </p:nvSpPr>
        <p:spPr bwMode="auto">
          <a:xfrm>
            <a:off x="685800" y="3429000"/>
            <a:ext cx="6629400" cy="1905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dirty="0" smtClean="0">
                <a:effectLst>
                  <a:outerShdw blurRad="38100" dist="38100" dir="2700000" algn="tl">
                    <a:srgbClr val="000000"/>
                  </a:outerShdw>
                </a:effectLst>
                <a:latin typeface="Times New Roman" pitchFamily="18" charset="0"/>
              </a:rPr>
              <a:t>Not only active division</a:t>
            </a:r>
          </a:p>
          <a:p>
            <a:pPr algn="l">
              <a:lnSpc>
                <a:spcPct val="75000"/>
              </a:lnSpc>
              <a:spcBef>
                <a:spcPct val="10000"/>
              </a:spcBef>
              <a:defRPr/>
            </a:pPr>
            <a:r>
              <a:rPr lang="en-US" sz="4800" dirty="0" smtClean="0">
                <a:effectLst>
                  <a:outerShdw blurRad="38100" dist="38100" dir="2700000" algn="tl">
                    <a:srgbClr val="000000"/>
                  </a:outerShdw>
                </a:effectLst>
                <a:latin typeface="Times New Roman" pitchFamily="18" charset="0"/>
              </a:rPr>
              <a:t>Also have to fight passive division – disengagement </a:t>
            </a:r>
            <a:endParaRPr lang="en-US" sz="48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5400" dirty="0" smtClean="0"/>
              <a:t>3 being diligent to preserve the </a:t>
            </a:r>
            <a:r>
              <a:rPr lang="en-US" sz="5400" u="sng" dirty="0" smtClean="0"/>
              <a:t>unity of the Spirit in the bond of peace</a:t>
            </a:r>
            <a:r>
              <a:rPr lang="en-US" sz="5400" dirty="0" smtClean="0"/>
              <a:t>. </a:t>
            </a:r>
          </a:p>
        </p:txBody>
      </p:sp>
      <p:sp>
        <p:nvSpPr>
          <p:cNvPr id="4" name="Rectangle 4"/>
          <p:cNvSpPr>
            <a:spLocks noChangeArrowheads="1"/>
          </p:cNvSpPr>
          <p:nvPr/>
        </p:nvSpPr>
        <p:spPr bwMode="auto">
          <a:xfrm>
            <a:off x="685800" y="3429000"/>
            <a:ext cx="6629400" cy="1905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dirty="0" smtClean="0">
                <a:effectLst>
                  <a:outerShdw blurRad="38100" dist="38100" dir="2700000" algn="tl">
                    <a:srgbClr val="000000"/>
                  </a:outerShdw>
                </a:effectLst>
                <a:latin typeface="Times New Roman" pitchFamily="18" charset="0"/>
              </a:rPr>
              <a:t>Not only active division</a:t>
            </a:r>
          </a:p>
          <a:p>
            <a:pPr algn="l">
              <a:lnSpc>
                <a:spcPct val="75000"/>
              </a:lnSpc>
              <a:spcBef>
                <a:spcPct val="10000"/>
              </a:spcBef>
              <a:defRPr/>
            </a:pPr>
            <a:r>
              <a:rPr lang="en-US" sz="4800" dirty="0" smtClean="0">
                <a:effectLst>
                  <a:outerShdw blurRad="38100" dist="38100" dir="2700000" algn="tl">
                    <a:srgbClr val="000000"/>
                  </a:outerShdw>
                </a:effectLst>
                <a:latin typeface="Times New Roman" pitchFamily="18" charset="0"/>
              </a:rPr>
              <a:t>Also have to fight passive division – disengagement </a:t>
            </a:r>
            <a:endParaRPr lang="en-US" sz="4800" dirty="0">
              <a:effectLst>
                <a:outerShdw blurRad="38100" dist="38100" dir="2700000" algn="tl">
                  <a:srgbClr val="000000"/>
                </a:outerShdw>
              </a:effectLst>
              <a:latin typeface="Times New Roman" pitchFamily="18" charset="0"/>
            </a:endParaRPr>
          </a:p>
        </p:txBody>
      </p:sp>
      <p:sp>
        <p:nvSpPr>
          <p:cNvPr id="5" name="Rectangle 5"/>
          <p:cNvSpPr>
            <a:spLocks noChangeArrowheads="1"/>
          </p:cNvSpPr>
          <p:nvPr/>
        </p:nvSpPr>
        <p:spPr bwMode="auto">
          <a:xfrm>
            <a:off x="1905000" y="3657600"/>
            <a:ext cx="7010400" cy="2895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dirty="0">
                <a:effectLst>
                  <a:outerShdw blurRad="38100" dist="38100" dir="2700000" algn="tl">
                    <a:srgbClr val="000000"/>
                  </a:outerShdw>
                </a:effectLst>
                <a:latin typeface="Times New Roman" pitchFamily="18" charset="0"/>
              </a:rPr>
              <a:t>Phil. 2:2 </a:t>
            </a:r>
            <a:r>
              <a:rPr lang="en-US" sz="4800" dirty="0" smtClean="0">
                <a:effectLst>
                  <a:outerShdw blurRad="38100" dist="38100" dir="2700000" algn="tl">
                    <a:srgbClr val="000000"/>
                  </a:outerShdw>
                </a:effectLst>
                <a:latin typeface="Times New Roman" pitchFamily="18" charset="0"/>
              </a:rPr>
              <a:t>Make </a:t>
            </a:r>
            <a:r>
              <a:rPr lang="en-US" sz="4800" dirty="0">
                <a:effectLst>
                  <a:outerShdw blurRad="38100" dist="38100" dir="2700000" algn="tl">
                    <a:srgbClr val="000000"/>
                  </a:outerShdw>
                </a:effectLst>
                <a:latin typeface="Times New Roman" pitchFamily="18" charset="0"/>
              </a:rPr>
              <a:t>my joy complete by being of the same mind, maintaining the same love, united in spirit, intent on one purpose. </a:t>
            </a: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7138"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7139"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None/>
              <a:defRPr/>
            </a:pPr>
            <a:r>
              <a:rPr lang="en-US" sz="5400" dirty="0" smtClean="0"/>
              <a:t>3 being diligent to preserve the </a:t>
            </a:r>
            <a:r>
              <a:rPr lang="en-US" sz="5400" u="sng" dirty="0" smtClean="0"/>
              <a:t>unity of the Spirit in the bond of peace</a:t>
            </a:r>
            <a:r>
              <a:rPr lang="en-US" sz="5400" dirty="0" smtClean="0"/>
              <a:t>. </a:t>
            </a:r>
          </a:p>
        </p:txBody>
      </p:sp>
      <p:sp>
        <p:nvSpPr>
          <p:cNvPr id="4" name="Rectangle 4"/>
          <p:cNvSpPr>
            <a:spLocks noChangeArrowheads="1"/>
          </p:cNvSpPr>
          <p:nvPr/>
        </p:nvSpPr>
        <p:spPr bwMode="auto">
          <a:xfrm>
            <a:off x="685800" y="3429000"/>
            <a:ext cx="6629400" cy="1905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10000"/>
              </a:spcBef>
              <a:defRPr/>
            </a:pPr>
            <a:r>
              <a:rPr lang="en-US" sz="4800" dirty="0" smtClean="0">
                <a:effectLst>
                  <a:outerShdw blurRad="38100" dist="38100" dir="2700000" algn="tl">
                    <a:srgbClr val="000000"/>
                  </a:outerShdw>
                </a:effectLst>
                <a:latin typeface="Times New Roman" pitchFamily="18" charset="0"/>
              </a:rPr>
              <a:t>Not only active division</a:t>
            </a:r>
          </a:p>
          <a:p>
            <a:pPr algn="l">
              <a:lnSpc>
                <a:spcPct val="75000"/>
              </a:lnSpc>
              <a:spcBef>
                <a:spcPct val="10000"/>
              </a:spcBef>
              <a:defRPr/>
            </a:pPr>
            <a:r>
              <a:rPr lang="en-US" sz="4800" dirty="0" smtClean="0">
                <a:effectLst>
                  <a:outerShdw blurRad="38100" dist="38100" dir="2700000" algn="tl">
                    <a:srgbClr val="000000"/>
                  </a:outerShdw>
                </a:effectLst>
                <a:latin typeface="Times New Roman" pitchFamily="18" charset="0"/>
              </a:rPr>
              <a:t>Also have to fight passive division – disengagement </a:t>
            </a:r>
            <a:endParaRPr lang="en-US" sz="4800" dirty="0">
              <a:effectLst>
                <a:outerShdw blurRad="38100" dist="38100" dir="2700000" algn="tl">
                  <a:srgbClr val="000000"/>
                </a:outerShdw>
              </a:effectLst>
              <a:latin typeface="Times New Roman" pitchFamily="18" charset="0"/>
            </a:endParaRPr>
          </a:p>
        </p:txBody>
      </p:sp>
      <p:sp>
        <p:nvSpPr>
          <p:cNvPr id="5" name="Rectangle 5"/>
          <p:cNvSpPr>
            <a:spLocks noChangeArrowheads="1"/>
          </p:cNvSpPr>
          <p:nvPr/>
        </p:nvSpPr>
        <p:spPr bwMode="auto">
          <a:xfrm>
            <a:off x="1905000" y="3657600"/>
            <a:ext cx="7010400" cy="2895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4800" dirty="0">
                <a:effectLst>
                  <a:outerShdw blurRad="38100" dist="38100" dir="2700000" algn="tl">
                    <a:srgbClr val="000000"/>
                  </a:outerShdw>
                </a:effectLst>
                <a:latin typeface="Times New Roman" pitchFamily="18" charset="0"/>
              </a:rPr>
              <a:t>Phil. 2:2 </a:t>
            </a:r>
            <a:r>
              <a:rPr lang="en-US" sz="4800" dirty="0" smtClean="0">
                <a:effectLst>
                  <a:outerShdw blurRad="38100" dist="38100" dir="2700000" algn="tl">
                    <a:srgbClr val="000000"/>
                  </a:outerShdw>
                </a:effectLst>
                <a:latin typeface="Times New Roman" pitchFamily="18" charset="0"/>
              </a:rPr>
              <a:t>Make </a:t>
            </a:r>
            <a:r>
              <a:rPr lang="en-US" sz="4800" dirty="0">
                <a:effectLst>
                  <a:outerShdw blurRad="38100" dist="38100" dir="2700000" algn="tl">
                    <a:srgbClr val="000000"/>
                  </a:outerShdw>
                </a:effectLst>
                <a:latin typeface="Times New Roman" pitchFamily="18" charset="0"/>
              </a:rPr>
              <a:t>my joy complete by being of the same mind, maintaining the same love, united in spirit, </a:t>
            </a:r>
            <a:r>
              <a:rPr lang="en-US" sz="4800" u="sng" dirty="0">
                <a:effectLst>
                  <a:outerShdw blurRad="38100" dist="38100" dir="2700000" algn="tl">
                    <a:srgbClr val="000000"/>
                  </a:outerShdw>
                </a:effectLst>
                <a:latin typeface="Times New Roman" pitchFamily="18" charset="0"/>
              </a:rPr>
              <a:t>intent on one purpose</a:t>
            </a:r>
            <a:r>
              <a:rPr lang="en-US" sz="4800" dirty="0">
                <a:effectLst>
                  <a:outerShdw blurRad="38100" dist="38100" dir="2700000" algn="tl">
                    <a:srgbClr val="000000"/>
                  </a:outerShdw>
                </a:effectLst>
                <a:latin typeface="Times New Roman" pitchFamily="18" charset="0"/>
              </a:rPr>
              <a:t>. </a:t>
            </a: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702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89702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4 There is one body and one Spirit—just as you were called to one hope when you were called— </a:t>
            </a:r>
          </a:p>
          <a:p>
            <a:pPr>
              <a:spcBef>
                <a:spcPct val="5000"/>
              </a:spcBef>
              <a:buFont typeface="Wingdings" pitchFamily="2" charset="2"/>
              <a:buNone/>
              <a:defRPr/>
            </a:pPr>
            <a:r>
              <a:rPr lang="en-US" sz="5400" smtClean="0"/>
              <a:t>5 one Lord, one faith, one baptism; </a:t>
            </a:r>
          </a:p>
          <a:p>
            <a:pPr>
              <a:spcBef>
                <a:spcPct val="5000"/>
              </a:spcBef>
              <a:buFont typeface="Wingdings" pitchFamily="2" charset="2"/>
              <a:buNone/>
              <a:defRPr/>
            </a:pPr>
            <a:r>
              <a:rPr lang="en-US" sz="5400" smtClean="0"/>
              <a:t>6 one God and Father of all, who is over all and through all and in all.</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7027">
                                            <p:txEl>
                                              <p:pRg st="1" end="1"/>
                                            </p:txEl>
                                          </p:spTgt>
                                        </p:tgtEl>
                                        <p:attrNameLst>
                                          <p:attrName>style.visibility</p:attrName>
                                        </p:attrNameLst>
                                      </p:cBhvr>
                                      <p:to>
                                        <p:strVal val="visible"/>
                                      </p:to>
                                    </p:set>
                                    <p:animEffect transition="in" filter="wipe(left)">
                                      <p:cBhvr>
                                        <p:cTn id="7" dur="500"/>
                                        <p:tgtEl>
                                          <p:spTgt spid="897027">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7027">
                                            <p:txEl>
                                              <p:pRg st="2" end="2"/>
                                            </p:txEl>
                                          </p:spTgt>
                                        </p:tgtEl>
                                        <p:attrNameLst>
                                          <p:attrName>style.visibility</p:attrName>
                                        </p:attrNameLst>
                                      </p:cBhvr>
                                      <p:to>
                                        <p:strVal val="visible"/>
                                      </p:to>
                                    </p:set>
                                    <p:animEffect transition="in" filter="wipe(left)">
                                      <p:cBhvr>
                                        <p:cTn id="12" dur="500"/>
                                        <p:tgtEl>
                                          <p:spTgt spid="897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7027" grpId="0" uiExpand="1"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4 There is one body and one Spirit—just as you were called to one hope when you were called— </a:t>
            </a:r>
          </a:p>
          <a:p>
            <a:pPr>
              <a:spcBef>
                <a:spcPct val="5000"/>
              </a:spcBef>
              <a:buFont typeface="Wingdings" pitchFamily="2" charset="2"/>
              <a:buNone/>
              <a:defRPr/>
            </a:pPr>
            <a:r>
              <a:rPr lang="en-US" sz="5400" smtClean="0"/>
              <a:t>5 one Lord, one faith, one baptism; </a:t>
            </a:r>
          </a:p>
          <a:p>
            <a:pPr>
              <a:spcBef>
                <a:spcPct val="5000"/>
              </a:spcBef>
              <a:buFont typeface="Wingdings" pitchFamily="2" charset="2"/>
              <a:buNone/>
              <a:defRPr/>
            </a:pPr>
            <a:r>
              <a:rPr lang="en-US" sz="540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Tree>
  </p:cSld>
  <p:clrMapOvr>
    <a:masterClrMapping/>
  </p:clrMapOvr>
  <p:transition>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4 There is one body and one Spirit—just as you were called to one hope when you were called— </a:t>
            </a:r>
          </a:p>
          <a:p>
            <a:pPr>
              <a:spcBef>
                <a:spcPct val="5000"/>
              </a:spcBef>
              <a:buFont typeface="Wingdings" pitchFamily="2" charset="2"/>
              <a:buNone/>
              <a:defRPr/>
            </a:pPr>
            <a:r>
              <a:rPr lang="en-US" sz="5400" smtClean="0"/>
              <a:t>5 one Lord, one faith, one baptism; </a:t>
            </a:r>
          </a:p>
          <a:p>
            <a:pPr>
              <a:spcBef>
                <a:spcPct val="5000"/>
              </a:spcBef>
              <a:buFont typeface="Wingdings" pitchFamily="2" charset="2"/>
              <a:buNone/>
              <a:defRPr/>
            </a:pPr>
            <a:r>
              <a:rPr lang="en-US" sz="540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4 There is one body and one Spirit—just as you were called to one hope when you were called— </a:t>
            </a:r>
          </a:p>
          <a:p>
            <a:pPr>
              <a:spcBef>
                <a:spcPct val="5000"/>
              </a:spcBef>
              <a:buFont typeface="Wingdings" pitchFamily="2" charset="2"/>
              <a:buNone/>
              <a:defRPr/>
            </a:pPr>
            <a:r>
              <a:rPr lang="en-US" sz="5400" smtClean="0"/>
              <a:t>5 one Lord, one faith, one baptism; </a:t>
            </a:r>
          </a:p>
          <a:p>
            <a:pPr>
              <a:spcBef>
                <a:spcPct val="5000"/>
              </a:spcBef>
              <a:buFont typeface="Wingdings" pitchFamily="2" charset="2"/>
              <a:buNone/>
              <a:defRPr/>
            </a:pPr>
            <a:r>
              <a:rPr lang="en-US" sz="540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smtClean="0"/>
              <a:t>4 There is one body and one Spirit—just as you were called to one hope when you were called— </a:t>
            </a:r>
          </a:p>
          <a:p>
            <a:pPr>
              <a:spcBef>
                <a:spcPct val="5000"/>
              </a:spcBef>
              <a:buFont typeface="Wingdings" pitchFamily="2" charset="2"/>
              <a:buNone/>
              <a:defRPr/>
            </a:pPr>
            <a:r>
              <a:rPr lang="en-US" sz="5400" smtClean="0"/>
              <a:t>5 one Lord, one faith, one baptism; </a:t>
            </a:r>
          </a:p>
          <a:p>
            <a:pPr>
              <a:spcBef>
                <a:spcPct val="5000"/>
              </a:spcBef>
              <a:buFont typeface="Wingdings" pitchFamily="2" charset="2"/>
              <a:buNone/>
              <a:defRPr/>
            </a:pPr>
            <a:r>
              <a:rPr lang="en-US" sz="540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90800"/>
            <a:ext cx="1905000" cy="6858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7" name="Rectangle 5"/>
          <p:cNvSpPr>
            <a:spLocks noChangeArrowheads="1"/>
          </p:cNvSpPr>
          <p:nvPr/>
        </p:nvSpPr>
        <p:spPr bwMode="auto">
          <a:xfrm>
            <a:off x="381000" y="1143000"/>
            <a:ext cx="8305800" cy="4343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Rom 12:4 For just as we have many members in one body and all the members do not have the same function, </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5 so we, who are many, </a:t>
            </a:r>
            <a:r>
              <a:rPr lang="en-US" sz="4800" u="sng" dirty="0">
                <a:effectLst>
                  <a:outerShdw blurRad="38100" dist="38100" dir="2700000" algn="tl">
                    <a:srgbClr val="000000"/>
                  </a:outerShdw>
                </a:effectLst>
                <a:latin typeface="Times New Roman" pitchFamily="18" charset="0"/>
              </a:rPr>
              <a:t>are one body in Christ</a:t>
            </a:r>
            <a:r>
              <a:rPr lang="en-US" sz="4800" dirty="0">
                <a:effectLst>
                  <a:outerShdw blurRad="38100" dist="38100" dir="2700000" algn="tl">
                    <a:srgbClr val="000000"/>
                  </a:outerShdw>
                </a:effectLst>
                <a:latin typeface="Times New Roman" pitchFamily="18" charset="0"/>
              </a:rPr>
              <a:t>, and </a:t>
            </a:r>
            <a:r>
              <a:rPr lang="en-US" sz="4800" u="sng" dirty="0">
                <a:effectLst>
                  <a:outerShdw blurRad="38100" dist="38100" dir="2700000" algn="tl">
                    <a:srgbClr val="000000"/>
                  </a:outerShdw>
                </a:effectLst>
                <a:latin typeface="Times New Roman" pitchFamily="18" charset="0"/>
              </a:rPr>
              <a:t>individually members one of another</a:t>
            </a:r>
            <a:r>
              <a:rPr lang="en-US" sz="4800" dirty="0">
                <a:effectLst>
                  <a:outerShdw blurRad="38100" dist="38100" dir="2700000" algn="tl">
                    <a:srgbClr val="000000"/>
                  </a:outerShdw>
                </a:effectLst>
                <a:latin typeface="Times New Roman" pitchFamily="18" charset="0"/>
              </a:rPr>
              <a:t>.</a:t>
            </a:r>
          </a:p>
        </p:txBody>
      </p:sp>
      <p:sp>
        <p:nvSpPr>
          <p:cNvPr id="892936" name="Rectangle 8"/>
          <p:cNvSpPr>
            <a:spLocks noChangeArrowheads="1"/>
          </p:cNvSpPr>
          <p:nvPr/>
        </p:nvSpPr>
        <p:spPr bwMode="auto">
          <a:xfrm>
            <a:off x="533400" y="152400"/>
            <a:ext cx="7696200" cy="10668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800">
                <a:effectLst>
                  <a:outerShdw blurRad="38100" dist="38100" dir="2700000" algn="tl">
                    <a:srgbClr val="000000"/>
                  </a:outerShdw>
                </a:effectLst>
                <a:latin typeface="Times New Roman" pitchFamily="18" charset="0"/>
              </a:rPr>
              <a:t>Mystical union</a:t>
            </a:r>
          </a:p>
        </p:txBody>
      </p:sp>
      <p:cxnSp>
        <p:nvCxnSpPr>
          <p:cNvPr id="12" name="Straight Arrow Connector 11"/>
          <p:cNvCxnSpPr/>
          <p:nvPr/>
        </p:nvCxnSpPr>
        <p:spPr bwMode="auto">
          <a:xfrm rot="16200000" flipH="1">
            <a:off x="1028700" y="2476500"/>
            <a:ext cx="2057400" cy="10668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12"/>
          <p:cNvSpPr>
            <a:spLocks noChangeArrowheads="1"/>
          </p:cNvSpPr>
          <p:nvPr/>
        </p:nvSpPr>
        <p:spPr bwMode="auto">
          <a:xfrm>
            <a:off x="152400" y="1371600"/>
            <a:ext cx="4572000" cy="9906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000">
                <a:effectLst>
                  <a:outerShdw blurRad="38100" dist="38100" dir="2700000" algn="tl">
                    <a:srgbClr val="000000"/>
                  </a:outerShdw>
                </a:effectLst>
                <a:latin typeface="Times New Roman" pitchFamily="18" charset="0"/>
              </a:rPr>
              <a:t>Vertically</a:t>
            </a:r>
          </a:p>
        </p:txBody>
      </p:sp>
    </p:spTree>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67940"/>
            <a:ext cx="3962400" cy="6858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67940"/>
            <a:ext cx="3962400" cy="6858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67940"/>
            <a:ext cx="3962400" cy="6858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
        <p:nvSpPr>
          <p:cNvPr id="9" name="Oval 5"/>
          <p:cNvSpPr>
            <a:spLocks noChangeArrowheads="1"/>
          </p:cNvSpPr>
          <p:nvPr/>
        </p:nvSpPr>
        <p:spPr bwMode="auto">
          <a:xfrm>
            <a:off x="4354830" y="3669030"/>
            <a:ext cx="1676400" cy="762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67940"/>
            <a:ext cx="3962400" cy="6858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
        <p:nvSpPr>
          <p:cNvPr id="9" name="Oval 5"/>
          <p:cNvSpPr>
            <a:spLocks noChangeArrowheads="1"/>
          </p:cNvSpPr>
          <p:nvPr/>
        </p:nvSpPr>
        <p:spPr bwMode="auto">
          <a:xfrm>
            <a:off x="4354830" y="3669030"/>
            <a:ext cx="1676400" cy="762000"/>
          </a:xfrm>
          <a:prstGeom prst="ellipse">
            <a:avLst/>
          </a:prstGeom>
          <a:noFill/>
          <a:ln w="57150" algn="ctr">
            <a:solidFill>
              <a:schemeClr val="tx1"/>
            </a:solidFill>
            <a:round/>
            <a:headEnd/>
            <a:tailEnd/>
          </a:ln>
        </p:spPr>
        <p:txBody>
          <a:bodyPr wrap="none" anchor="ctr"/>
          <a:lstStyle/>
          <a:p>
            <a:endParaRPr lang="en-US"/>
          </a:p>
        </p:txBody>
      </p:sp>
      <p:sp>
        <p:nvSpPr>
          <p:cNvPr id="11" name="Oval 5"/>
          <p:cNvSpPr>
            <a:spLocks noChangeArrowheads="1"/>
          </p:cNvSpPr>
          <p:nvPr/>
        </p:nvSpPr>
        <p:spPr bwMode="auto">
          <a:xfrm>
            <a:off x="152400" y="4297680"/>
            <a:ext cx="2895600" cy="7620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5" name="Oval 5"/>
          <p:cNvSpPr>
            <a:spLocks noChangeArrowheads="1"/>
          </p:cNvSpPr>
          <p:nvPr/>
        </p:nvSpPr>
        <p:spPr bwMode="auto">
          <a:xfrm>
            <a:off x="3886200" y="1337310"/>
            <a:ext cx="1905000" cy="762000"/>
          </a:xfrm>
          <a:prstGeom prst="ellipse">
            <a:avLst/>
          </a:prstGeom>
          <a:noFill/>
          <a:ln w="57150" algn="ctr">
            <a:solidFill>
              <a:schemeClr val="tx1"/>
            </a:solidFill>
            <a:round/>
            <a:headEnd/>
            <a:tailEnd/>
          </a:ln>
        </p:spPr>
        <p:txBody>
          <a:bodyPr wrap="none" anchor="ctr"/>
          <a:lstStyle/>
          <a:p>
            <a:endParaRPr lang="en-US"/>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7" name="Oval 5"/>
          <p:cNvSpPr>
            <a:spLocks noChangeArrowheads="1"/>
          </p:cNvSpPr>
          <p:nvPr/>
        </p:nvSpPr>
        <p:spPr bwMode="auto">
          <a:xfrm>
            <a:off x="1828800" y="2567940"/>
            <a:ext cx="3962400" cy="6858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
        <p:nvSpPr>
          <p:cNvPr id="9" name="Oval 5"/>
          <p:cNvSpPr>
            <a:spLocks noChangeArrowheads="1"/>
          </p:cNvSpPr>
          <p:nvPr/>
        </p:nvSpPr>
        <p:spPr bwMode="auto">
          <a:xfrm>
            <a:off x="4354830" y="3669030"/>
            <a:ext cx="1676400" cy="762000"/>
          </a:xfrm>
          <a:prstGeom prst="ellipse">
            <a:avLst/>
          </a:prstGeom>
          <a:noFill/>
          <a:ln w="57150" algn="ctr">
            <a:solidFill>
              <a:schemeClr val="tx1"/>
            </a:solidFill>
            <a:round/>
            <a:headEnd/>
            <a:tailEnd/>
          </a:ln>
        </p:spPr>
        <p:txBody>
          <a:bodyPr wrap="none" anchor="ctr"/>
          <a:lstStyle/>
          <a:p>
            <a:endParaRPr lang="en-US"/>
          </a:p>
        </p:txBody>
      </p:sp>
      <p:sp>
        <p:nvSpPr>
          <p:cNvPr id="11" name="Oval 5"/>
          <p:cNvSpPr>
            <a:spLocks noChangeArrowheads="1"/>
          </p:cNvSpPr>
          <p:nvPr/>
        </p:nvSpPr>
        <p:spPr bwMode="auto">
          <a:xfrm>
            <a:off x="152400" y="4297680"/>
            <a:ext cx="2895600" cy="762000"/>
          </a:xfrm>
          <a:prstGeom prst="ellipse">
            <a:avLst/>
          </a:prstGeom>
          <a:noFill/>
          <a:ln w="57150" algn="ctr">
            <a:solidFill>
              <a:schemeClr val="tx1"/>
            </a:solidFill>
            <a:round/>
            <a:headEnd/>
            <a:tailEnd/>
          </a:ln>
        </p:spPr>
        <p:txBody>
          <a:bodyPr wrap="none" anchor="ctr"/>
          <a:lstStyle/>
          <a:p>
            <a:endParaRPr lang="en-US"/>
          </a:p>
        </p:txBody>
      </p:sp>
      <p:sp>
        <p:nvSpPr>
          <p:cNvPr id="12" name="Oval 5"/>
          <p:cNvSpPr>
            <a:spLocks noChangeArrowheads="1"/>
          </p:cNvSpPr>
          <p:nvPr/>
        </p:nvSpPr>
        <p:spPr bwMode="auto">
          <a:xfrm>
            <a:off x="1588770" y="4888230"/>
            <a:ext cx="4724400" cy="6858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
        <p:nvSpPr>
          <p:cNvPr id="12" name="Oval 5"/>
          <p:cNvSpPr>
            <a:spLocks noChangeArrowheads="1"/>
          </p:cNvSpPr>
          <p:nvPr/>
        </p:nvSpPr>
        <p:spPr bwMode="auto">
          <a:xfrm>
            <a:off x="1588770" y="4888230"/>
            <a:ext cx="4724400" cy="685800"/>
          </a:xfrm>
          <a:prstGeom prst="ellipse">
            <a:avLst/>
          </a:prstGeom>
          <a:noFill/>
          <a:ln w="57150" algn="ctr">
            <a:solidFill>
              <a:schemeClr val="tx1"/>
            </a:solidFill>
            <a:round/>
            <a:headEnd/>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4 There is one body and one Spirit—just as you were called to one anticipation when you were called— </a:t>
            </a:r>
          </a:p>
          <a:p>
            <a:pPr>
              <a:spcBef>
                <a:spcPct val="5000"/>
              </a:spcBef>
              <a:buFont typeface="Wingdings" pitchFamily="2" charset="2"/>
              <a:buNone/>
              <a:defRPr/>
            </a:pPr>
            <a:r>
              <a:rPr lang="en-US" sz="5400" dirty="0" smtClean="0"/>
              <a:t>5 one Lord, one faith, one baptism; </a:t>
            </a:r>
          </a:p>
          <a:p>
            <a:pPr>
              <a:spcBef>
                <a:spcPct val="5000"/>
              </a:spcBef>
              <a:buFont typeface="Wingdings" pitchFamily="2" charset="2"/>
              <a:buNone/>
              <a:defRPr/>
            </a:pPr>
            <a:r>
              <a:rPr lang="en-US" sz="5400" dirty="0" smtClean="0"/>
              <a:t>6 one God and Father of all, who is over all and through all and in all.</a:t>
            </a:r>
          </a:p>
        </p:txBody>
      </p:sp>
      <p:sp>
        <p:nvSpPr>
          <p:cNvPr id="912388" name="Rectangle 4"/>
          <p:cNvSpPr>
            <a:spLocks noChangeArrowheads="1"/>
          </p:cNvSpPr>
          <p:nvPr/>
        </p:nvSpPr>
        <p:spPr bwMode="auto">
          <a:xfrm>
            <a:off x="177800" y="304800"/>
            <a:ext cx="7594600" cy="1066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a:effectLst>
                  <a:outerShdw blurRad="38100" dist="38100" dir="2700000" algn="tl">
                    <a:srgbClr val="000000"/>
                  </a:outerShdw>
                </a:effectLst>
                <a:latin typeface="Times New Roman" pitchFamily="18" charset="0"/>
              </a:rPr>
              <a:t>Truth-based unity</a:t>
            </a:r>
          </a:p>
        </p:txBody>
      </p:sp>
      <p:sp>
        <p:nvSpPr>
          <p:cNvPr id="6" name="Oval 5"/>
          <p:cNvSpPr>
            <a:spLocks noChangeArrowheads="1"/>
          </p:cNvSpPr>
          <p:nvPr/>
        </p:nvSpPr>
        <p:spPr bwMode="auto">
          <a:xfrm>
            <a:off x="194310" y="1893570"/>
            <a:ext cx="2057400" cy="762000"/>
          </a:xfrm>
          <a:prstGeom prst="ellipse">
            <a:avLst/>
          </a:prstGeom>
          <a:noFill/>
          <a:ln w="57150" algn="ctr">
            <a:solidFill>
              <a:schemeClr val="tx1"/>
            </a:solidFill>
            <a:round/>
            <a:headEnd/>
            <a:tailEnd/>
          </a:ln>
        </p:spPr>
        <p:txBody>
          <a:bodyPr wrap="none" anchor="ctr"/>
          <a:lstStyle/>
          <a:p>
            <a:endParaRPr lang="en-US"/>
          </a:p>
        </p:txBody>
      </p:sp>
      <p:sp>
        <p:nvSpPr>
          <p:cNvPr id="8" name="Oval 5"/>
          <p:cNvSpPr>
            <a:spLocks noChangeArrowheads="1"/>
          </p:cNvSpPr>
          <p:nvPr/>
        </p:nvSpPr>
        <p:spPr bwMode="auto">
          <a:xfrm>
            <a:off x="1447800" y="3657600"/>
            <a:ext cx="2057400" cy="762000"/>
          </a:xfrm>
          <a:prstGeom prst="ellipse">
            <a:avLst/>
          </a:prstGeom>
          <a:noFill/>
          <a:ln w="57150" algn="ctr">
            <a:solidFill>
              <a:schemeClr val="tx1"/>
            </a:solidFill>
            <a:round/>
            <a:headEnd/>
            <a:tailEnd/>
          </a:ln>
        </p:spPr>
        <p:txBody>
          <a:bodyPr wrap="none" anchor="ctr"/>
          <a:lstStyle/>
          <a:p>
            <a:endParaRPr lang="en-US"/>
          </a:p>
        </p:txBody>
      </p:sp>
      <p:sp>
        <p:nvSpPr>
          <p:cNvPr id="12" name="Oval 5"/>
          <p:cNvSpPr>
            <a:spLocks noChangeArrowheads="1"/>
          </p:cNvSpPr>
          <p:nvPr/>
        </p:nvSpPr>
        <p:spPr bwMode="auto">
          <a:xfrm>
            <a:off x="1588770" y="4888230"/>
            <a:ext cx="4724400" cy="685800"/>
          </a:xfrm>
          <a:prstGeom prst="ellipse">
            <a:avLst/>
          </a:prstGeom>
          <a:noFill/>
          <a:ln w="57150" algn="ctr">
            <a:solidFill>
              <a:schemeClr val="tx1"/>
            </a:solidFill>
            <a:round/>
            <a:headEnd/>
            <a:tailEnd/>
          </a:ln>
        </p:spPr>
        <p:txBody>
          <a:bodyPr wrap="none" anchor="ctr"/>
          <a:lstStyle/>
          <a:p>
            <a:endParaRPr lang="en-US"/>
          </a:p>
        </p:txBody>
      </p:sp>
      <p:sp>
        <p:nvSpPr>
          <p:cNvPr id="9" name="AutoShape 9"/>
          <p:cNvSpPr>
            <a:spLocks noChangeArrowheads="1"/>
          </p:cNvSpPr>
          <p:nvPr/>
        </p:nvSpPr>
        <p:spPr bwMode="auto">
          <a:xfrm rot="1442057">
            <a:off x="6200263" y="3014433"/>
            <a:ext cx="228600" cy="2057400"/>
          </a:xfrm>
          <a:prstGeom prst="downArrow">
            <a:avLst>
              <a:gd name="adj1" fmla="val 50000"/>
              <a:gd name="adj2" fmla="val 225000"/>
            </a:avLst>
          </a:prstGeom>
          <a:solidFill>
            <a:schemeClr val="bg1"/>
          </a:solidFill>
          <a:ln w="28575" algn="ctr">
            <a:solidFill>
              <a:schemeClr val="tx1"/>
            </a:solidFill>
            <a:miter lim="800000"/>
            <a:headEnd/>
            <a:tailEnd/>
          </a:ln>
        </p:spPr>
        <p:txBody>
          <a:bodyPr wrap="none" anchor="ctr"/>
          <a:lstStyle/>
          <a:p>
            <a:endParaRPr lang="en-US"/>
          </a:p>
        </p:txBody>
      </p:sp>
      <p:sp>
        <p:nvSpPr>
          <p:cNvPr id="10" name="AutoShape 10"/>
          <p:cNvSpPr>
            <a:spLocks noChangeArrowheads="1"/>
          </p:cNvSpPr>
          <p:nvPr/>
        </p:nvSpPr>
        <p:spPr bwMode="auto">
          <a:xfrm rot="2648742">
            <a:off x="4038600" y="2133600"/>
            <a:ext cx="228600" cy="2057400"/>
          </a:xfrm>
          <a:prstGeom prst="downArrow">
            <a:avLst>
              <a:gd name="adj1" fmla="val 50000"/>
              <a:gd name="adj2" fmla="val 225000"/>
            </a:avLst>
          </a:prstGeom>
          <a:solidFill>
            <a:schemeClr val="bg1"/>
          </a:solidFill>
          <a:ln w="28575" algn="ctr">
            <a:solidFill>
              <a:schemeClr val="tx1"/>
            </a:solidFill>
            <a:miter lim="800000"/>
            <a:headEnd/>
            <a:tailEnd/>
          </a:ln>
        </p:spPr>
        <p:txBody>
          <a:bodyPr wrap="none" anchor="ctr"/>
          <a:lstStyle/>
          <a:p>
            <a:endParaRPr lang="en-US"/>
          </a:p>
        </p:txBody>
      </p:sp>
      <p:sp>
        <p:nvSpPr>
          <p:cNvPr id="11" name="AutoShape 11"/>
          <p:cNvSpPr>
            <a:spLocks noChangeArrowheads="1"/>
          </p:cNvSpPr>
          <p:nvPr/>
        </p:nvSpPr>
        <p:spPr bwMode="auto">
          <a:xfrm rot="5400000">
            <a:off x="3200400" y="1371600"/>
            <a:ext cx="228600" cy="2057400"/>
          </a:xfrm>
          <a:prstGeom prst="downArrow">
            <a:avLst>
              <a:gd name="adj1" fmla="val 50000"/>
              <a:gd name="adj2" fmla="val 225000"/>
            </a:avLst>
          </a:prstGeom>
          <a:solidFill>
            <a:schemeClr val="bg1"/>
          </a:solidFill>
          <a:ln w="28575" algn="ctr">
            <a:solidFill>
              <a:schemeClr val="tx1"/>
            </a:solidFill>
            <a:miter lim="800000"/>
            <a:headEnd/>
            <a:tailEnd/>
          </a:ln>
        </p:spPr>
        <p:txBody>
          <a:bodyPr wrap="none" anchor="ctr"/>
          <a:lstStyle/>
          <a:p>
            <a:endParaRPr lang="en-US"/>
          </a:p>
        </p:txBody>
      </p:sp>
      <p:sp>
        <p:nvSpPr>
          <p:cNvPr id="13" name="Rectangle 8"/>
          <p:cNvSpPr>
            <a:spLocks noChangeArrowheads="1"/>
          </p:cNvSpPr>
          <p:nvPr/>
        </p:nvSpPr>
        <p:spPr bwMode="auto">
          <a:xfrm>
            <a:off x="3987800" y="2209800"/>
            <a:ext cx="3098800" cy="990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8000" dirty="0">
                <a:effectLst>
                  <a:outerShdw blurRad="38100" dist="38100" dir="2700000" algn="tl">
                    <a:srgbClr val="000000"/>
                  </a:outerShdw>
                </a:effectLst>
                <a:latin typeface="Times New Roman" pitchFamily="18" charset="0"/>
              </a:rPr>
              <a:t>Trinity</a:t>
            </a:r>
          </a:p>
        </p:txBody>
      </p:sp>
    </p:spTree>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1238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12387" name="Rectangle 3"/>
          <p:cNvSpPr>
            <a:spLocks noGrp="1" noChangeArrowheads="1"/>
          </p:cNvSpPr>
          <p:nvPr>
            <p:ph type="body" idx="1"/>
          </p:nvPr>
        </p:nvSpPr>
        <p:spPr>
          <a:xfrm>
            <a:off x="152400" y="2362200"/>
            <a:ext cx="8839200" cy="3962400"/>
          </a:xfrm>
        </p:spPr>
        <p:txBody>
          <a:bodyPr lIns="90488" tIns="44450" rIns="90488" bIns="44450"/>
          <a:lstStyle/>
          <a:p>
            <a:pPr>
              <a:spcBef>
                <a:spcPct val="5000"/>
              </a:spcBef>
              <a:buFont typeface="Wingdings" pitchFamily="2" charset="2"/>
              <a:buNone/>
              <a:defRPr/>
            </a:pPr>
            <a:r>
              <a:rPr lang="en-US" sz="7200" dirty="0" smtClean="0"/>
              <a:t>“The unity of the Spirit </a:t>
            </a:r>
            <a:br>
              <a:rPr lang="en-US" sz="7200" dirty="0" smtClean="0"/>
            </a:br>
            <a:r>
              <a:rPr lang="en-US" sz="7200" dirty="0" smtClean="0"/>
              <a:t>  in the bond of peace”</a:t>
            </a:r>
          </a:p>
        </p:txBody>
      </p:sp>
    </p:spTree>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5714" name="Rectangle 2"/>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p:spPr>
        <p:txBody>
          <a:bodyPr/>
          <a:lstStyle/>
          <a:p>
            <a:pPr algn="l">
              <a:lnSpc>
                <a:spcPct val="77000"/>
              </a:lnSpc>
              <a:spcBef>
                <a:spcPct val="10000"/>
              </a:spcBef>
            </a:pPr>
            <a:r>
              <a:rPr lang="en-US" sz="7200" dirty="0">
                <a:latin typeface="Times New Roman" pitchFamily="18" charset="0"/>
              </a:rPr>
              <a:t>A unified </a:t>
            </a:r>
            <a:r>
              <a:rPr lang="en-US" sz="7200" dirty="0" smtClean="0">
                <a:latin typeface="Times New Roman" pitchFamily="18" charset="0"/>
              </a:rPr>
              <a:t>community:</a:t>
            </a:r>
            <a:endParaRPr lang="en-US" sz="7200" dirty="0">
              <a:latin typeface="Times New Roman" pitchFamily="18" charset="0"/>
            </a:endParaRPr>
          </a:p>
          <a:p>
            <a:pPr algn="l">
              <a:lnSpc>
                <a:spcPct val="77000"/>
              </a:lnSpc>
              <a:spcBef>
                <a:spcPct val="5000"/>
              </a:spcBef>
              <a:buClr>
                <a:schemeClr val="tx2"/>
              </a:buClr>
              <a:buFont typeface="Wingdings" pitchFamily="2" charset="2"/>
              <a:buChar char="Ø"/>
            </a:pPr>
            <a:r>
              <a:rPr lang="en-US" sz="6000" dirty="0">
                <a:latin typeface="Times New Roman" pitchFamily="18" charset="0"/>
              </a:rPr>
              <a:t>A total sense of belonging</a:t>
            </a:r>
          </a:p>
          <a:p>
            <a:pPr algn="l">
              <a:lnSpc>
                <a:spcPct val="77000"/>
              </a:lnSpc>
              <a:spcBef>
                <a:spcPct val="5000"/>
              </a:spcBef>
              <a:buClr>
                <a:schemeClr val="tx2"/>
              </a:buClr>
              <a:buFont typeface="Wingdings" pitchFamily="2" charset="2"/>
              <a:buChar char="Ø"/>
            </a:pPr>
            <a:r>
              <a:rPr lang="en-US" sz="6000" dirty="0">
                <a:latin typeface="Times New Roman" pitchFamily="18" charset="0"/>
              </a:rPr>
              <a:t>A total sense of becoming</a:t>
            </a:r>
          </a:p>
          <a:p>
            <a:pPr algn="l">
              <a:lnSpc>
                <a:spcPct val="77000"/>
              </a:lnSpc>
              <a:spcBef>
                <a:spcPct val="5000"/>
              </a:spcBef>
              <a:buClr>
                <a:schemeClr val="tx2"/>
              </a:buClr>
              <a:buFont typeface="Wingdings" pitchFamily="2" charset="2"/>
              <a:buChar char="Ø"/>
            </a:pPr>
            <a:r>
              <a:rPr lang="en-US" sz="6000" dirty="0">
                <a:latin typeface="Times New Roman" pitchFamily="18" charset="0"/>
              </a:rPr>
              <a:t>A place </a:t>
            </a:r>
            <a:r>
              <a:rPr lang="en-US" sz="6000" dirty="0" smtClean="0">
                <a:latin typeface="Times New Roman" pitchFamily="18" charset="0"/>
              </a:rPr>
              <a:t>you can draw near </a:t>
            </a:r>
            <a:br>
              <a:rPr lang="en-US" sz="6000" dirty="0" smtClean="0">
                <a:latin typeface="Times New Roman" pitchFamily="18" charset="0"/>
              </a:rPr>
            </a:br>
            <a:r>
              <a:rPr lang="en-US" sz="6000" dirty="0" smtClean="0">
                <a:latin typeface="Times New Roman" pitchFamily="18" charset="0"/>
              </a:rPr>
              <a:t>   to God</a:t>
            </a:r>
            <a:endParaRPr lang="en-US" sz="6000" dirty="0">
              <a:latin typeface="Times New Roman" pitchFamily="18" charset="0"/>
            </a:endParaRPr>
          </a:p>
          <a:p>
            <a:pPr algn="l">
              <a:lnSpc>
                <a:spcPct val="77000"/>
              </a:lnSpc>
              <a:spcBef>
                <a:spcPct val="5000"/>
              </a:spcBef>
              <a:buClr>
                <a:schemeClr val="tx2"/>
              </a:buClr>
              <a:buFont typeface="Wingdings" pitchFamily="2" charset="2"/>
              <a:buChar char="Ø"/>
            </a:pPr>
            <a:r>
              <a:rPr lang="en-US" sz="6000" dirty="0">
                <a:latin typeface="Times New Roman" pitchFamily="18" charset="0"/>
              </a:rPr>
              <a:t>Friendships at a new </a:t>
            </a:r>
            <a:br>
              <a:rPr lang="en-US" sz="6000" dirty="0">
                <a:latin typeface="Times New Roman" pitchFamily="18" charset="0"/>
              </a:rPr>
            </a:br>
            <a:r>
              <a:rPr lang="en-US" sz="6000" dirty="0">
                <a:latin typeface="Times New Roman" pitchFamily="18" charset="0"/>
              </a:rPr>
              <a:t>   level</a:t>
            </a:r>
          </a:p>
          <a:p>
            <a:pPr algn="l">
              <a:lnSpc>
                <a:spcPct val="77000"/>
              </a:lnSpc>
              <a:spcBef>
                <a:spcPct val="5000"/>
              </a:spcBef>
              <a:buClr>
                <a:schemeClr val="tx2"/>
              </a:buClr>
              <a:buFont typeface="Wingdings" pitchFamily="2" charset="2"/>
              <a:buChar char="Ø"/>
            </a:pPr>
            <a:r>
              <a:rPr lang="en-US" sz="6000" dirty="0">
                <a:latin typeface="Times New Roman" pitchFamily="18" charset="0"/>
              </a:rPr>
              <a:t>A place to </a:t>
            </a:r>
            <a:r>
              <a:rPr lang="en-US" sz="6000" dirty="0" smtClean="0">
                <a:latin typeface="Times New Roman" pitchFamily="18" charset="0"/>
              </a:rPr>
              <a:t>learn love</a:t>
            </a:r>
            <a:endParaRPr lang="en-US" sz="6000" dirty="0">
              <a:latin typeface="Times New Roman" pitchFamily="18" charset="0"/>
            </a:endParaRP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15714">
                                            <p:txEl>
                                              <p:pRg st="1" end="1"/>
                                            </p:txEl>
                                          </p:spTgt>
                                        </p:tgtEl>
                                        <p:attrNameLst>
                                          <p:attrName>style.visibility</p:attrName>
                                        </p:attrNameLst>
                                      </p:cBhvr>
                                      <p:to>
                                        <p:strVal val="visible"/>
                                      </p:to>
                                    </p:set>
                                    <p:animEffect transition="in" filter="wipe(left)">
                                      <p:cBhvr>
                                        <p:cTn id="7" dur="500"/>
                                        <p:tgtEl>
                                          <p:spTgt spid="115714">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15714">
                                            <p:txEl>
                                              <p:pRg st="2" end="2"/>
                                            </p:txEl>
                                          </p:spTgt>
                                        </p:tgtEl>
                                        <p:attrNameLst>
                                          <p:attrName>style.visibility</p:attrName>
                                        </p:attrNameLst>
                                      </p:cBhvr>
                                      <p:to>
                                        <p:strVal val="visible"/>
                                      </p:to>
                                    </p:set>
                                    <p:animEffect transition="in" filter="wipe(left)">
                                      <p:cBhvr>
                                        <p:cTn id="12" dur="500"/>
                                        <p:tgtEl>
                                          <p:spTgt spid="11571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15714">
                                            <p:txEl>
                                              <p:pRg st="3" end="3"/>
                                            </p:txEl>
                                          </p:spTgt>
                                        </p:tgtEl>
                                        <p:attrNameLst>
                                          <p:attrName>style.visibility</p:attrName>
                                        </p:attrNameLst>
                                      </p:cBhvr>
                                      <p:to>
                                        <p:strVal val="visible"/>
                                      </p:to>
                                    </p:set>
                                    <p:animEffect transition="in" filter="wipe(left)">
                                      <p:cBhvr>
                                        <p:cTn id="17" dur="500"/>
                                        <p:tgtEl>
                                          <p:spTgt spid="11571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5714">
                                            <p:txEl>
                                              <p:pRg st="4" end="4"/>
                                            </p:txEl>
                                          </p:spTgt>
                                        </p:tgtEl>
                                        <p:attrNameLst>
                                          <p:attrName>style.visibility</p:attrName>
                                        </p:attrNameLst>
                                      </p:cBhvr>
                                      <p:to>
                                        <p:strVal val="visible"/>
                                      </p:to>
                                    </p:set>
                                    <p:animEffect transition="in" filter="wipe(left)">
                                      <p:cBhvr>
                                        <p:cTn id="22" dur="500"/>
                                        <p:tgtEl>
                                          <p:spTgt spid="115714">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15714">
                                            <p:txEl>
                                              <p:pRg st="5" end="5"/>
                                            </p:txEl>
                                          </p:spTgt>
                                        </p:tgtEl>
                                        <p:attrNameLst>
                                          <p:attrName>style.visibility</p:attrName>
                                        </p:attrNameLst>
                                      </p:cBhvr>
                                      <p:to>
                                        <p:strVal val="visible"/>
                                      </p:to>
                                    </p:set>
                                    <p:animEffect transition="in" filter="wipe(left)">
                                      <p:cBhvr>
                                        <p:cTn id="27" dur="500"/>
                                        <p:tgtEl>
                                          <p:spTgt spid="11571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7684"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9600">
                <a:effectLst>
                  <a:outerShdw blurRad="38100" dist="38100" dir="2700000" algn="tl">
                    <a:srgbClr val="000000"/>
                  </a:outerShdw>
                </a:effectLst>
                <a:latin typeface="Times New Roman" pitchFamily="18" charset="0"/>
              </a:rPr>
              <a:t/>
            </a:r>
            <a:br>
              <a:rPr lang="en-US" sz="9600">
                <a:effectLst>
                  <a:outerShdw blurRad="38100" dist="38100" dir="2700000" algn="tl">
                    <a:srgbClr val="000000"/>
                  </a:outerShdw>
                </a:effectLst>
                <a:latin typeface="Times New Roman" pitchFamily="18" charset="0"/>
              </a:rPr>
            </a:br>
            <a:r>
              <a:rPr lang="en-US" sz="9600">
                <a:effectLst>
                  <a:outerShdw blurRad="38100" dist="38100" dir="2700000" algn="tl">
                    <a:srgbClr val="000000"/>
                  </a:outerShdw>
                </a:effectLst>
                <a:latin typeface="Times New Roman" pitchFamily="18" charset="0"/>
              </a:rPr>
              <a:t>Your next move:</a:t>
            </a:r>
          </a:p>
          <a:p>
            <a:pPr algn="l">
              <a:lnSpc>
                <a:spcPct val="75000"/>
              </a:lnSpc>
              <a:spcBef>
                <a:spcPct val="10000"/>
              </a:spcBef>
              <a:defRPr/>
            </a:pPr>
            <a:r>
              <a:rPr lang="en-US" sz="9600">
                <a:effectLst>
                  <a:outerShdw blurRad="38100" dist="38100" dir="2700000" algn="tl">
                    <a:srgbClr val="000000"/>
                  </a:outerShdw>
                </a:effectLst>
                <a:latin typeface="Times New Roman" pitchFamily="18" charset="0"/>
              </a:rPr>
              <a:t>1. Join the Body </a:t>
            </a:r>
            <a:br>
              <a:rPr lang="en-US" sz="9600">
                <a:effectLst>
                  <a:outerShdw blurRad="38100" dist="38100" dir="2700000" algn="tl">
                    <a:srgbClr val="000000"/>
                  </a:outerShdw>
                </a:effectLst>
                <a:latin typeface="Times New Roman" pitchFamily="18" charset="0"/>
              </a:rPr>
            </a:br>
            <a:r>
              <a:rPr lang="en-US" sz="9600">
                <a:effectLst>
                  <a:outerShdw blurRad="38100" dist="38100" dir="2700000" algn="tl">
                    <a:srgbClr val="000000"/>
                  </a:outerShdw>
                </a:effectLst>
                <a:latin typeface="Times New Roman" pitchFamily="18" charset="0"/>
              </a:rPr>
              <a:t>    of Christ</a:t>
            </a: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2930"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7" name="Rectangle 5"/>
          <p:cNvSpPr>
            <a:spLocks noChangeArrowheads="1"/>
          </p:cNvSpPr>
          <p:nvPr/>
        </p:nvSpPr>
        <p:spPr bwMode="auto">
          <a:xfrm>
            <a:off x="381000" y="1143000"/>
            <a:ext cx="8305800" cy="43434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Rom 12:4 For just as we have many members in one body and all the members do not have the same function, </a:t>
            </a:r>
          </a:p>
          <a:p>
            <a:pPr algn="l">
              <a:lnSpc>
                <a:spcPct val="77000"/>
              </a:lnSpc>
              <a:spcBef>
                <a:spcPct val="5000"/>
              </a:spcBef>
              <a:defRPr/>
            </a:pPr>
            <a:r>
              <a:rPr lang="en-US" sz="4800" dirty="0">
                <a:effectLst>
                  <a:outerShdw blurRad="38100" dist="38100" dir="2700000" algn="tl">
                    <a:srgbClr val="000000"/>
                  </a:outerShdw>
                </a:effectLst>
                <a:latin typeface="Times New Roman" pitchFamily="18" charset="0"/>
              </a:rPr>
              <a:t>5 so we, who are many, </a:t>
            </a:r>
            <a:r>
              <a:rPr lang="en-US" sz="4800" u="sng" dirty="0">
                <a:effectLst>
                  <a:outerShdw blurRad="38100" dist="38100" dir="2700000" algn="tl">
                    <a:srgbClr val="000000"/>
                  </a:outerShdw>
                </a:effectLst>
                <a:latin typeface="Times New Roman" pitchFamily="18" charset="0"/>
              </a:rPr>
              <a:t>are one body in Christ</a:t>
            </a:r>
            <a:r>
              <a:rPr lang="en-US" sz="4800" dirty="0">
                <a:effectLst>
                  <a:outerShdw blurRad="38100" dist="38100" dir="2700000" algn="tl">
                    <a:srgbClr val="000000"/>
                  </a:outerShdw>
                </a:effectLst>
                <a:latin typeface="Times New Roman" pitchFamily="18" charset="0"/>
              </a:rPr>
              <a:t>, and </a:t>
            </a:r>
            <a:r>
              <a:rPr lang="en-US" sz="4800" u="sng" dirty="0">
                <a:effectLst>
                  <a:outerShdw blurRad="38100" dist="38100" dir="2700000" algn="tl">
                    <a:srgbClr val="000000"/>
                  </a:outerShdw>
                </a:effectLst>
                <a:latin typeface="Times New Roman" pitchFamily="18" charset="0"/>
              </a:rPr>
              <a:t>individually members one of another</a:t>
            </a:r>
            <a:r>
              <a:rPr lang="en-US" sz="4800" dirty="0">
                <a:effectLst>
                  <a:outerShdw blurRad="38100" dist="38100" dir="2700000" algn="tl">
                    <a:srgbClr val="000000"/>
                  </a:outerShdw>
                </a:effectLst>
                <a:latin typeface="Times New Roman" pitchFamily="18" charset="0"/>
              </a:rPr>
              <a:t>.</a:t>
            </a:r>
          </a:p>
        </p:txBody>
      </p:sp>
      <p:sp>
        <p:nvSpPr>
          <p:cNvPr id="892936" name="Rectangle 8"/>
          <p:cNvSpPr>
            <a:spLocks noChangeArrowheads="1"/>
          </p:cNvSpPr>
          <p:nvPr/>
        </p:nvSpPr>
        <p:spPr bwMode="auto">
          <a:xfrm>
            <a:off x="533400" y="152400"/>
            <a:ext cx="7696200" cy="10668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800">
                <a:effectLst>
                  <a:outerShdw blurRad="38100" dist="38100" dir="2700000" algn="tl">
                    <a:srgbClr val="000000"/>
                  </a:outerShdw>
                </a:effectLst>
                <a:latin typeface="Times New Roman" pitchFamily="18" charset="0"/>
              </a:rPr>
              <a:t>Mystical union</a:t>
            </a:r>
          </a:p>
        </p:txBody>
      </p:sp>
      <p:cxnSp>
        <p:nvCxnSpPr>
          <p:cNvPr id="12" name="Straight Arrow Connector 11"/>
          <p:cNvCxnSpPr/>
          <p:nvPr/>
        </p:nvCxnSpPr>
        <p:spPr bwMode="auto">
          <a:xfrm rot="16200000" flipH="1">
            <a:off x="1028700" y="2476500"/>
            <a:ext cx="2057400" cy="1066800"/>
          </a:xfrm>
          <a:prstGeom prst="straightConnector1">
            <a:avLst/>
          </a:prstGeom>
          <a:noFill/>
          <a:ln w="57150" cap="flat" cmpd="sng" algn="ctr">
            <a:solidFill>
              <a:schemeClr val="tx1"/>
            </a:solidFill>
            <a:prstDash val="solid"/>
            <a:round/>
            <a:headEnd type="none" w="med" len="med"/>
            <a:tailEnd type="arrow"/>
          </a:ln>
          <a:effectLst/>
        </p:spPr>
      </p:cxnSp>
      <p:cxnSp>
        <p:nvCxnSpPr>
          <p:cNvPr id="14" name="Straight Arrow Connector 13"/>
          <p:cNvCxnSpPr/>
          <p:nvPr/>
        </p:nvCxnSpPr>
        <p:spPr bwMode="auto">
          <a:xfrm rot="5400000">
            <a:off x="4343400" y="3200400"/>
            <a:ext cx="1676400" cy="1371600"/>
          </a:xfrm>
          <a:prstGeom prst="straightConnector1">
            <a:avLst/>
          </a:prstGeom>
          <a:noFill/>
          <a:ln w="57150" cap="flat" cmpd="sng" algn="ctr">
            <a:solidFill>
              <a:schemeClr val="tx1"/>
            </a:solidFill>
            <a:prstDash val="solid"/>
            <a:round/>
            <a:headEnd type="none" w="med" len="med"/>
            <a:tailEnd type="arrow"/>
          </a:ln>
          <a:effectLst/>
        </p:spPr>
      </p:cxnSp>
      <p:sp>
        <p:nvSpPr>
          <p:cNvPr id="8" name="Rectangle 12"/>
          <p:cNvSpPr>
            <a:spLocks noChangeArrowheads="1"/>
          </p:cNvSpPr>
          <p:nvPr/>
        </p:nvSpPr>
        <p:spPr bwMode="auto">
          <a:xfrm>
            <a:off x="152400" y="1371600"/>
            <a:ext cx="4572000" cy="9906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000">
                <a:effectLst>
                  <a:outerShdw blurRad="38100" dist="38100" dir="2700000" algn="tl">
                    <a:srgbClr val="000000"/>
                  </a:outerShdw>
                </a:effectLst>
                <a:latin typeface="Times New Roman" pitchFamily="18" charset="0"/>
              </a:rPr>
              <a:t>Vertically</a:t>
            </a:r>
          </a:p>
        </p:txBody>
      </p:sp>
      <p:sp>
        <p:nvSpPr>
          <p:cNvPr id="10" name="Rectangle 10"/>
          <p:cNvSpPr>
            <a:spLocks noChangeArrowheads="1"/>
          </p:cNvSpPr>
          <p:nvPr/>
        </p:nvSpPr>
        <p:spPr bwMode="auto">
          <a:xfrm>
            <a:off x="2819400" y="2514600"/>
            <a:ext cx="5486400" cy="990600"/>
          </a:xfrm>
          <a:prstGeom prst="rect">
            <a:avLst/>
          </a:prstGeom>
          <a:gradFill rotWithShape="0">
            <a:gsLst>
              <a:gs pos="0">
                <a:srgbClr val="000000"/>
              </a:gs>
              <a:gs pos="50000">
                <a:schemeClr val="bg1"/>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7000"/>
              </a:lnSpc>
              <a:spcBef>
                <a:spcPct val="5000"/>
              </a:spcBef>
              <a:defRPr/>
            </a:pPr>
            <a:r>
              <a:rPr lang="en-US" sz="8000">
                <a:effectLst>
                  <a:outerShdw blurRad="38100" dist="38100" dir="2700000" algn="tl">
                    <a:srgbClr val="000000"/>
                  </a:outerShdw>
                </a:effectLst>
                <a:latin typeface="Times New Roman" pitchFamily="18" charset="0"/>
              </a:rPr>
              <a:t>Horizontally</a:t>
            </a:r>
          </a:p>
        </p:txBody>
      </p:sp>
    </p:spTree>
  </p:cSld>
  <p:clrMapOvr>
    <a:masterClrMapping/>
  </p:clrMapOvr>
  <p:transition>
    <p:wipe dir="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8708" name="Rectangle 4"/>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5000"/>
              </a:lnSpc>
              <a:spcBef>
                <a:spcPct val="10000"/>
              </a:spcBef>
              <a:defRPr/>
            </a:pPr>
            <a:r>
              <a:rPr lang="en-US" sz="9600">
                <a:effectLst>
                  <a:outerShdw blurRad="38100" dist="38100" dir="2700000" algn="tl">
                    <a:srgbClr val="000000"/>
                  </a:outerShdw>
                </a:effectLst>
                <a:latin typeface="Times New Roman" pitchFamily="18" charset="0"/>
              </a:rPr>
              <a:t/>
            </a:r>
            <a:br>
              <a:rPr lang="en-US" sz="9600">
                <a:effectLst>
                  <a:outerShdw blurRad="38100" dist="38100" dir="2700000" algn="tl">
                    <a:srgbClr val="000000"/>
                  </a:outerShdw>
                </a:effectLst>
                <a:latin typeface="Times New Roman" pitchFamily="18" charset="0"/>
              </a:rPr>
            </a:br>
            <a:r>
              <a:rPr lang="en-US" sz="9600">
                <a:effectLst>
                  <a:outerShdw blurRad="38100" dist="38100" dir="2700000" algn="tl">
                    <a:srgbClr val="000000"/>
                  </a:outerShdw>
                </a:effectLst>
                <a:latin typeface="Times New Roman" pitchFamily="18" charset="0"/>
              </a:rPr>
              <a:t>Your next move:</a:t>
            </a:r>
          </a:p>
          <a:p>
            <a:pPr algn="l">
              <a:lnSpc>
                <a:spcPct val="75000"/>
              </a:lnSpc>
              <a:spcBef>
                <a:spcPct val="10000"/>
              </a:spcBef>
              <a:defRPr/>
            </a:pPr>
            <a:r>
              <a:rPr lang="en-US" sz="9600">
                <a:effectLst>
                  <a:outerShdw blurRad="38100" dist="38100" dir="2700000" algn="tl">
                    <a:srgbClr val="000000"/>
                  </a:outerShdw>
                </a:effectLst>
                <a:latin typeface="Times New Roman" pitchFamily="18" charset="0"/>
              </a:rPr>
              <a:t>1. Join the Body </a:t>
            </a:r>
            <a:br>
              <a:rPr lang="en-US" sz="9600">
                <a:effectLst>
                  <a:outerShdw blurRad="38100" dist="38100" dir="2700000" algn="tl">
                    <a:srgbClr val="000000"/>
                  </a:outerShdw>
                </a:effectLst>
                <a:latin typeface="Times New Roman" pitchFamily="18" charset="0"/>
              </a:rPr>
            </a:br>
            <a:r>
              <a:rPr lang="en-US" sz="9600">
                <a:effectLst>
                  <a:outerShdw blurRad="38100" dist="38100" dir="2700000" algn="tl">
                    <a:srgbClr val="000000"/>
                  </a:outerShdw>
                </a:effectLst>
                <a:latin typeface="Times New Roman" pitchFamily="18" charset="0"/>
              </a:rPr>
              <a:t>    of Christ</a:t>
            </a:r>
          </a:p>
          <a:p>
            <a:pPr algn="l">
              <a:lnSpc>
                <a:spcPct val="75000"/>
              </a:lnSpc>
              <a:spcBef>
                <a:spcPct val="10000"/>
              </a:spcBef>
              <a:defRPr/>
            </a:pPr>
            <a:r>
              <a:rPr lang="en-US" sz="9600">
                <a:effectLst>
                  <a:outerShdw blurRad="38100" dist="38100" dir="2700000" algn="tl">
                    <a:srgbClr val="000000"/>
                  </a:outerShdw>
                </a:effectLst>
                <a:latin typeface="Times New Roman" pitchFamily="18" charset="0"/>
              </a:rPr>
              <a:t>2. Go for it!</a:t>
            </a:r>
          </a:p>
        </p:txBody>
      </p:sp>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304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a:t>
            </a:r>
            <a:r>
              <a:rPr lang="en-US" sz="5400" u="sng" dirty="0" smtClean="0"/>
              <a:t>I urge you to live a life worthy of the calling you have received</a:t>
            </a:r>
            <a:r>
              <a:rPr lang="en-US" sz="5400" dirty="0" smtClean="0"/>
              <a:t>. </a:t>
            </a: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42"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3043"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a:t>
            </a:r>
            <a:r>
              <a:rPr lang="en-US" sz="5400" u="sng" dirty="0" smtClean="0"/>
              <a:t>I urge you to live a life worthy of the calling you have received</a:t>
            </a:r>
            <a:r>
              <a:rPr lang="en-US" sz="5400" dirty="0" smtClean="0"/>
              <a:t>. </a:t>
            </a:r>
          </a:p>
        </p:txBody>
      </p:sp>
      <p:sp>
        <p:nvSpPr>
          <p:cNvPr id="4" name="AutoShape 5"/>
          <p:cNvSpPr>
            <a:spLocks noChangeArrowheads="1"/>
          </p:cNvSpPr>
          <p:nvPr/>
        </p:nvSpPr>
        <p:spPr bwMode="auto">
          <a:xfrm rot="-7542606">
            <a:off x="3459113" y="2476844"/>
            <a:ext cx="381000" cy="3124200"/>
          </a:xfrm>
          <a:prstGeom prst="downArrow">
            <a:avLst>
              <a:gd name="adj1" fmla="val 50000"/>
              <a:gd name="adj2" fmla="val 205000"/>
            </a:avLst>
          </a:prstGeom>
          <a:solidFill>
            <a:srgbClr val="00007E"/>
          </a:solidFill>
          <a:ln w="28575" algn="ctr">
            <a:solidFill>
              <a:schemeClr val="tx1"/>
            </a:solidFill>
            <a:miter lim="800000"/>
            <a:headEnd/>
            <a:tailEnd/>
          </a:ln>
        </p:spPr>
        <p:txBody>
          <a:bodyPr wrap="none" anchor="ctr"/>
          <a:lstStyle/>
          <a:p>
            <a:endParaRPr lang="en-US"/>
          </a:p>
        </p:txBody>
      </p:sp>
      <p:sp>
        <p:nvSpPr>
          <p:cNvPr id="5" name="Rectangle 4"/>
          <p:cNvSpPr>
            <a:spLocks noChangeArrowheads="1"/>
          </p:cNvSpPr>
          <p:nvPr/>
        </p:nvSpPr>
        <p:spPr bwMode="auto">
          <a:xfrm>
            <a:off x="2286000" y="4114800"/>
            <a:ext cx="6172200" cy="25146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76000"/>
              </a:lnSpc>
              <a:spcBef>
                <a:spcPct val="5000"/>
              </a:spcBef>
              <a:defRPr/>
            </a:pPr>
            <a:r>
              <a:rPr lang="en-US" sz="10600" dirty="0" smtClean="0">
                <a:effectLst>
                  <a:outerShdw blurRad="38100" dist="38100" dir="2700000" algn="tl">
                    <a:srgbClr val="000000"/>
                  </a:outerShdw>
                </a:effectLst>
                <a:latin typeface="Times New Roman" pitchFamily="18" charset="0"/>
              </a:rPr>
              <a:t>First Imperative</a:t>
            </a:r>
            <a:endParaRPr lang="en-US" sz="10600" dirty="0">
              <a:effectLst>
                <a:outerShdw blurRad="38100" dist="38100" dir="2700000" algn="tl">
                  <a:srgbClr val="000000"/>
                </a:outerShdw>
              </a:effectLst>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4066" name="Rectangle 2"/>
          <p:cNvSpPr>
            <a:spLocks noGrp="1" noChangeArrowheads="1"/>
          </p:cNvSpPr>
          <p:nvPr>
            <p:ph type="title"/>
          </p:nvPr>
        </p:nvSpPr>
        <p:spPr/>
        <p:txBody>
          <a:bodyPr lIns="90488" tIns="44450" rIns="90488" bIns="44450"/>
          <a:lstStyle/>
          <a:p>
            <a:pPr>
              <a:defRPr/>
            </a:pPr>
            <a:r>
              <a:rPr lang="en-US" sz="9600" smtClean="0"/>
              <a:t>Ephesians 4</a:t>
            </a:r>
          </a:p>
        </p:txBody>
      </p:sp>
      <p:sp>
        <p:nvSpPr>
          <p:cNvPr id="984067" name="Rectangle 3"/>
          <p:cNvSpPr>
            <a:spLocks noGrp="1" noChangeArrowheads="1"/>
          </p:cNvSpPr>
          <p:nvPr>
            <p:ph type="body" idx="1"/>
          </p:nvPr>
        </p:nvSpPr>
        <p:spPr>
          <a:xfrm>
            <a:off x="0" y="1447800"/>
            <a:ext cx="9144000" cy="4876800"/>
          </a:xfrm>
        </p:spPr>
        <p:txBody>
          <a:bodyPr lIns="90488" tIns="44450" rIns="90488" bIns="44450"/>
          <a:lstStyle/>
          <a:p>
            <a:pPr>
              <a:spcBef>
                <a:spcPct val="5000"/>
              </a:spcBef>
              <a:buFont typeface="Wingdings" pitchFamily="2" charset="2"/>
              <a:buNone/>
              <a:defRPr/>
            </a:pPr>
            <a:r>
              <a:rPr lang="en-US" sz="5400" dirty="0" smtClean="0"/>
              <a:t>1 As a prisoner for the Lord, then, </a:t>
            </a:r>
            <a:r>
              <a:rPr lang="en-US" sz="5400" u="sng" dirty="0" smtClean="0"/>
              <a:t>I urge you to live a life worthy of the calling you have received</a:t>
            </a:r>
            <a:r>
              <a:rPr lang="en-US" sz="5400" dirty="0" smtClean="0"/>
              <a:t>. </a:t>
            </a:r>
          </a:p>
        </p:txBody>
      </p:sp>
      <p:sp>
        <p:nvSpPr>
          <p:cNvPr id="12292" name="AutoShape 4"/>
          <p:cNvSpPr>
            <a:spLocks noChangeArrowheads="1"/>
          </p:cNvSpPr>
          <p:nvPr/>
        </p:nvSpPr>
        <p:spPr bwMode="auto">
          <a:xfrm rot="6903929">
            <a:off x="3825602" y="1858963"/>
            <a:ext cx="381000" cy="3810000"/>
          </a:xfrm>
          <a:prstGeom prst="downArrow">
            <a:avLst>
              <a:gd name="adj1" fmla="val 50000"/>
              <a:gd name="adj2" fmla="val 250000"/>
            </a:avLst>
          </a:prstGeom>
          <a:solidFill>
            <a:srgbClr val="00007E"/>
          </a:solidFill>
          <a:ln w="28575" algn="ctr">
            <a:solidFill>
              <a:schemeClr val="tx1"/>
            </a:solidFill>
            <a:miter lim="800000"/>
            <a:headEnd/>
            <a:tailEnd/>
          </a:ln>
        </p:spPr>
        <p:txBody>
          <a:bodyPr wrap="none" anchor="ctr"/>
          <a:lstStyle/>
          <a:p>
            <a:endParaRPr lang="en-US"/>
          </a:p>
        </p:txBody>
      </p:sp>
      <p:sp>
        <p:nvSpPr>
          <p:cNvPr id="984069" name="Rectangle 5"/>
          <p:cNvSpPr>
            <a:spLocks noChangeArrowheads="1"/>
          </p:cNvSpPr>
          <p:nvPr/>
        </p:nvSpPr>
        <p:spPr bwMode="auto">
          <a:xfrm>
            <a:off x="2286000" y="4419600"/>
            <a:ext cx="5257800" cy="2209800"/>
          </a:xfrm>
          <a:prstGeom prst="rect">
            <a:avLst/>
          </a:prstGeom>
          <a:gradFill rotWithShape="0">
            <a:gsLst>
              <a:gs pos="0">
                <a:srgbClr val="000000"/>
              </a:gs>
              <a:gs pos="50000">
                <a:srgbClr val="00007E"/>
              </a:gs>
              <a:gs pos="100000">
                <a:srgbClr val="000000"/>
              </a:gs>
            </a:gsLst>
            <a:lin ang="5400000" scaled="1"/>
          </a:gradFill>
          <a:ln w="12700">
            <a:solidFill>
              <a:schemeClr val="tx1"/>
            </a:solidFill>
            <a:miter lim="800000"/>
            <a:headEnd type="none" w="sm" len="sm"/>
            <a:tailEnd type="none" w="sm" len="sm"/>
          </a:ln>
          <a:effectLst/>
        </p:spPr>
        <p:txBody>
          <a:bodyPr/>
          <a:lstStyle/>
          <a:p>
            <a:pPr algn="l">
              <a:lnSpc>
                <a:spcPct val="65000"/>
              </a:lnSpc>
              <a:spcBef>
                <a:spcPct val="5000"/>
              </a:spcBef>
              <a:defRPr/>
            </a:pPr>
            <a:r>
              <a:rPr lang="en-US" sz="10600" i="1">
                <a:effectLst>
                  <a:outerShdw blurRad="38100" dist="38100" dir="2700000" algn="tl">
                    <a:srgbClr val="000000"/>
                  </a:outerShdw>
                </a:effectLst>
                <a:latin typeface="Times New Roman" pitchFamily="18" charset="0"/>
              </a:rPr>
              <a:t>axios</a:t>
            </a:r>
            <a:r>
              <a:rPr lang="en-US" sz="10600">
                <a:effectLst>
                  <a:outerShdw blurRad="38100" dist="38100" dir="2700000" algn="tl">
                    <a:srgbClr val="000000"/>
                  </a:outerShdw>
                </a:effectLst>
                <a:latin typeface="Times New Roman" pitchFamily="18" charset="0"/>
              </a:rPr>
              <a:t> = befitting</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5715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2838</Words>
  <Application>Microsoft Office PowerPoint</Application>
  <PresentationFormat>Letter Paper (8.5x11 in)</PresentationFormat>
  <Paragraphs>254</Paragraphs>
  <Slides>60</Slides>
  <Notes>60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60</vt:i4>
      </vt:variant>
    </vt:vector>
  </HeadingPairs>
  <TitlesOfParts>
    <vt:vector size="64" baseType="lpstr">
      <vt:lpstr>Arial</vt:lpstr>
      <vt:lpstr>Times New Roman</vt:lpstr>
      <vt:lpstr>Wingdings</vt:lpstr>
      <vt:lpstr>den1</vt:lpstr>
      <vt:lpstr>Ephesians</vt:lpstr>
      <vt:lpstr>Ephesians 2</vt:lpstr>
      <vt:lpstr>Ephesians 2</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Ephesians 4</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2022-09-16T12:38:57Z</dcterms:created>
  <dcterms:modified xsi:type="dcterms:W3CDTF">2022-09-16T12:39:03Z</dcterms:modified>
</cp:coreProperties>
</file>